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2366" r:id="rId3"/>
    <p:sldId id="2372" r:id="rId4"/>
    <p:sldId id="290" r:id="rId5"/>
    <p:sldId id="2369" r:id="rId6"/>
    <p:sldId id="2376" r:id="rId7"/>
    <p:sldId id="2375" r:id="rId8"/>
    <p:sldId id="2370" r:id="rId9"/>
    <p:sldId id="287" r:id="rId10"/>
    <p:sldId id="275" r:id="rId11"/>
    <p:sldId id="311" r:id="rId12"/>
    <p:sldId id="312" r:id="rId13"/>
    <p:sldId id="313" r:id="rId14"/>
    <p:sldId id="314" r:id="rId15"/>
    <p:sldId id="2377" r:id="rId16"/>
    <p:sldId id="2378" r:id="rId17"/>
    <p:sldId id="2371" r:id="rId18"/>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87"/>
            <p14:sldId id="275"/>
            <p14:sldId id="311"/>
            <p14:sldId id="312"/>
            <p14:sldId id="313"/>
            <p14:sldId id="314"/>
            <p14:sldId id="2377"/>
            <p14:sldId id="2378"/>
          </p14:sldIdLst>
        </p14:section>
        <p14:section name="Closing Slide" id="{17524BA6-C3AC-EE4D-BA9D-E46A8CDB0646}">
          <p14:sldIdLst>
            <p14:sldId id="237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DDF15B-D358-457E-B984-41B0806DE719}" v="25" dt="2023-03-16T19:27:39.4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78" d="100"/>
          <a:sy n="78" d="100"/>
        </p:scale>
        <p:origin x="1094"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10</a:t>
            </a:fld>
            <a:endParaRPr lang="en-US"/>
          </a:p>
        </p:txBody>
      </p:sp>
    </p:spTree>
    <p:extLst>
      <p:ext uri="{BB962C8B-B14F-4D97-AF65-F5344CB8AC3E}">
        <p14:creationId xmlns:p14="http://schemas.microsoft.com/office/powerpoint/2010/main" val="2602799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1412366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1011656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3325711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14</a:t>
            </a:fld>
            <a:endParaRPr lang="en-US"/>
          </a:p>
        </p:txBody>
      </p:sp>
    </p:spTree>
    <p:extLst>
      <p:ext uri="{BB962C8B-B14F-4D97-AF65-F5344CB8AC3E}">
        <p14:creationId xmlns:p14="http://schemas.microsoft.com/office/powerpoint/2010/main" val="3273033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936875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23</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16</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12281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802.15-23-0138-01-0mag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March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files/public/docs2023/maint-draft-cs-2020-cor1-PAR-modification-0123-v02.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1/files/public/docs2023/dm-draft-PAR-modification-0123-v01.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ieee802.org/1/files/public/docs2023/dm-draft-CSD-modification-0123-v01.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1/files/public/docs2023/dt-draft-PAR-modification-0123-v01.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ieee802.org/1/files/public/docs2023/dt-draft-CSD-modification-0123-v0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802.org/1/files/public/docs2023/dx-draft-PAR-0123-v01.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eee802.org/1/files/public/docs2023/dx-draft-CSD-0123-v0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802.org/1/files/public/docs2023/du-draft-PAR-0123-v01.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ieee802.org/1/files/public/docs2023/du-draft-CSD-0123-v0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3/15-23-0083-00-0mag-project-task-list.xls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3/15-23-0083-00-0mag-project-task-list.xls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3/15-23-0083-01-0mag-project-task-list.xlsx"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732be71f-e82d-472d-bf2d-059ca6106a28/regProcessStep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3/15-23-0083-00-0mag-project-task-list.xlsx"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March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12 March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March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March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P802.1CS-2020/Cor1 - PAR modification</a:t>
            </a:r>
            <a:endParaRPr lang="en-US" sz="36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723337" y="1818851"/>
            <a:ext cx="10972800" cy="4047003"/>
          </a:xfrm>
        </p:spPr>
        <p:txBody>
          <a:bodyPr>
            <a:noAutofit/>
          </a:bodyPr>
          <a:lstStyle/>
          <a:p>
            <a:pPr marL="0" lvl="0" indent="0">
              <a:buFontTx/>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https://www.ieee802.org/1/files/public/docs2023/maint-draft-cs-2020-cor1-PAR-modification-0123-v02.pdf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endParaRPr lang="en-US" sz="2800" b="0" baseline="0" dirty="0">
              <a:latin typeface="Calibri" panose="020F0502020204030204" pitchFamily="34" charset="0"/>
              <a:cs typeface="Calibri" panose="020F0502020204030204" pitchFamily="34" charset="0"/>
            </a:endParaRPr>
          </a:p>
        </p:txBody>
      </p:sp>
      <p:sp>
        <p:nvSpPr>
          <p:cNvPr id="4" name="Slide Number Placeholder 3"/>
          <p:cNvSpPr>
            <a:spLocks noGrp="1"/>
          </p:cNvSpPr>
          <p:nvPr>
            <p:ph type="sldNum" sz="quarter" idx="12"/>
          </p:nvPr>
        </p:nvSpPr>
        <p:spPr/>
        <p:txBody>
          <a:bodyPr/>
          <a:lstStyle/>
          <a:p>
            <a:fld id="{B6A0C061-10B3-E146-8A9E-6072EFD08081}" type="slidenum">
              <a:rPr lang="en-US" smtClean="0"/>
              <a:t>10</a:t>
            </a:fld>
            <a:endParaRPr lang="en-US"/>
          </a:p>
        </p:txBody>
      </p:sp>
      <p:sp>
        <p:nvSpPr>
          <p:cNvPr id="5" name="Footer Placeholder 4">
            <a:extLst>
              <a:ext uri="{FF2B5EF4-FFF2-40B4-BE49-F238E27FC236}">
                <a16:creationId xmlns:a16="http://schemas.microsoft.com/office/drawing/2014/main" id="{2764B90A-63E7-341C-581D-54AA0B32A78F}"/>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687679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2E470-7979-0E32-D4B5-6105270E8529}"/>
              </a:ext>
            </a:extLst>
          </p:cNvPr>
          <p:cNvSpPr>
            <a:spLocks noGrp="1"/>
          </p:cNvSpPr>
          <p:nvPr>
            <p:ph type="title"/>
          </p:nvPr>
        </p:nvSpPr>
        <p:spPr/>
        <p:txBody>
          <a:bodyPr>
            <a:normAutofit/>
          </a:bodyPr>
          <a:lstStyle/>
          <a:p>
            <a:pPr lvl="0"/>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P802.1ASdm – PAR modification and CSD</a:t>
            </a:r>
            <a:endParaRPr lang="en-US" sz="3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FB31695-C4E4-1323-ADF9-1799BBDC94C7}"/>
              </a:ext>
            </a:extLst>
          </p:cNvPr>
          <p:cNvSpPr>
            <a:spLocks noGrp="1"/>
          </p:cNvSpPr>
          <p:nvPr>
            <p:ph idx="1"/>
          </p:nvPr>
        </p:nvSpPr>
        <p:spPr/>
        <p:txBody>
          <a:bodyPr>
            <a:noAutofit/>
          </a:bodyPr>
          <a:lstStyle/>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https://www.ieee802.org/1/files/public/docs2023/dm-draft-PAR-modification-0123-v01.pdf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a:p>
            <a:pPr marL="0" lvl="0" indent="0">
              <a:spcBef>
                <a:spcPts val="600"/>
              </a:spcBef>
              <a:buNone/>
            </a:pP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CSD: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4"/>
              </a:rPr>
              <a:t>https://www.ieee802.org/1/files/public/docs2023/dm-draft-CSD-modification-0123-v01.pdf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p:txBody>
      </p:sp>
      <p:sp>
        <p:nvSpPr>
          <p:cNvPr id="4" name="Slide Number Placeholder 3">
            <a:extLst>
              <a:ext uri="{FF2B5EF4-FFF2-40B4-BE49-F238E27FC236}">
                <a16:creationId xmlns:a16="http://schemas.microsoft.com/office/drawing/2014/main" id="{D22CB027-0EFE-CD91-ED6A-56F6BEB08442}"/>
              </a:ext>
            </a:extLst>
          </p:cNvPr>
          <p:cNvSpPr>
            <a:spLocks noGrp="1"/>
          </p:cNvSpPr>
          <p:nvPr>
            <p:ph type="sldNum" sz="quarter" idx="12"/>
          </p:nvPr>
        </p:nvSpPr>
        <p:spPr/>
        <p:txBody>
          <a:bodyPr/>
          <a:lstStyle/>
          <a:p>
            <a:fld id="{B6A0C061-10B3-E146-8A9E-6072EFD08081}" type="slidenum">
              <a:rPr lang="en-US" smtClean="0"/>
              <a:t>11</a:t>
            </a:fld>
            <a:endParaRPr lang="en-US"/>
          </a:p>
        </p:txBody>
      </p:sp>
      <p:sp>
        <p:nvSpPr>
          <p:cNvPr id="6" name="Footer Placeholder 4">
            <a:extLst>
              <a:ext uri="{FF2B5EF4-FFF2-40B4-BE49-F238E27FC236}">
                <a16:creationId xmlns:a16="http://schemas.microsoft.com/office/drawing/2014/main" id="{068A5E8A-2DB2-DE06-6167-82A062350664}"/>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403930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FAF6-9DA4-4BED-E71D-CFA7CFA29CBF}"/>
              </a:ext>
            </a:extLst>
          </p:cNvPr>
          <p:cNvSpPr>
            <a:spLocks noGrp="1"/>
          </p:cNvSpPr>
          <p:nvPr>
            <p:ph type="title"/>
          </p:nvPr>
        </p:nvSpPr>
        <p:spPr/>
        <p:txBody>
          <a:bodyPr>
            <a:normAutofit/>
          </a:bodyPr>
          <a:lstStyle/>
          <a:p>
            <a:pPr lvl="0"/>
            <a:r>
              <a:rPr lang="en-CA" sz="3600" b="0" i="0" u="none" strike="noStrike" kern="1200" dirty="0" err="1">
                <a:solidFill>
                  <a:schemeClr val="tx1"/>
                </a:solidFill>
                <a:effectLst/>
                <a:latin typeface="Calibri" panose="020F0502020204030204" pitchFamily="34" charset="0"/>
                <a:ea typeface="+mj-ea"/>
                <a:cs typeface="Calibri" panose="020F0502020204030204" pitchFamily="34" charset="0"/>
              </a:rPr>
              <a:t>P802.1Qdt</a:t>
            </a:r>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 – PAR modification and CSD</a:t>
            </a:r>
            <a:endParaRPr lang="en-US" sz="3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31DE984-C9F2-0371-AC2F-249548ABA392}"/>
              </a:ext>
            </a:extLst>
          </p:cNvPr>
          <p:cNvSpPr>
            <a:spLocks noGrp="1"/>
          </p:cNvSpPr>
          <p:nvPr>
            <p:ph idx="1"/>
          </p:nvPr>
        </p:nvSpPr>
        <p:spPr/>
        <p:txBody>
          <a:bodyPr>
            <a:normAutofit/>
          </a:bodyPr>
          <a:lstStyle/>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https://www.ieee802.org/1/files/public/docs2023/dt-draft-PAR-modification-0123-v01.pdf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a:p>
            <a:pPr marL="0" lvl="0" indent="0">
              <a:spcBef>
                <a:spcPts val="600"/>
              </a:spcBef>
              <a:buNone/>
            </a:pP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CSD: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4"/>
              </a:rPr>
              <a:t>https://www.ieee802.org/1/files/public/docs2023/dt-draft-CSD-modification-0123-v01.pdf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p:txBody>
      </p:sp>
      <p:sp>
        <p:nvSpPr>
          <p:cNvPr id="4" name="Slide Number Placeholder 3">
            <a:extLst>
              <a:ext uri="{FF2B5EF4-FFF2-40B4-BE49-F238E27FC236}">
                <a16:creationId xmlns:a16="http://schemas.microsoft.com/office/drawing/2014/main" id="{BDA3B6F8-FB9A-AE25-E103-B2107CC8FD16}"/>
              </a:ext>
            </a:extLst>
          </p:cNvPr>
          <p:cNvSpPr>
            <a:spLocks noGrp="1"/>
          </p:cNvSpPr>
          <p:nvPr>
            <p:ph type="sldNum" sz="quarter" idx="12"/>
          </p:nvPr>
        </p:nvSpPr>
        <p:spPr/>
        <p:txBody>
          <a:bodyPr/>
          <a:lstStyle/>
          <a:p>
            <a:fld id="{B6A0C061-10B3-E146-8A9E-6072EFD08081}" type="slidenum">
              <a:rPr lang="en-US" smtClean="0"/>
              <a:t>12</a:t>
            </a:fld>
            <a:endParaRPr lang="en-US"/>
          </a:p>
        </p:txBody>
      </p:sp>
      <p:sp>
        <p:nvSpPr>
          <p:cNvPr id="6" name="Footer Placeholder 4">
            <a:extLst>
              <a:ext uri="{FF2B5EF4-FFF2-40B4-BE49-F238E27FC236}">
                <a16:creationId xmlns:a16="http://schemas.microsoft.com/office/drawing/2014/main" id="{B0FBC24F-5906-8F87-F860-6E75B2003179}"/>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136762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0FAC3-B523-67E8-4921-FCB0F9A35AC0}"/>
              </a:ext>
            </a:extLst>
          </p:cNvPr>
          <p:cNvSpPr>
            <a:spLocks noGrp="1"/>
          </p:cNvSpPr>
          <p:nvPr>
            <p:ph type="title"/>
          </p:nvPr>
        </p:nvSpPr>
        <p:spPr/>
        <p:txBody>
          <a:bodyPr>
            <a:normAutofit/>
          </a:bodyPr>
          <a:lstStyle/>
          <a:p>
            <a:pPr lvl="0"/>
            <a:r>
              <a:rPr lang="en-CA" sz="3600" b="0" i="0" u="none" strike="noStrike" kern="1200" dirty="0" err="1">
                <a:solidFill>
                  <a:schemeClr val="tx1"/>
                </a:solidFill>
                <a:effectLst/>
                <a:latin typeface="Calibri" panose="020F0502020204030204" pitchFamily="34" charset="0"/>
                <a:ea typeface="+mj-ea"/>
                <a:cs typeface="Calibri" panose="020F0502020204030204" pitchFamily="34" charset="0"/>
              </a:rPr>
              <a:t>P802.1Qdx</a:t>
            </a:r>
            <a:r>
              <a:rPr lang="en-CA" sz="3600" dirty="0">
                <a:latin typeface="Calibri" panose="020F0502020204030204" pitchFamily="34" charset="0"/>
                <a:cs typeface="Calibri" panose="020F0502020204030204" pitchFamily="34" charset="0"/>
              </a:rPr>
              <a:t> - </a:t>
            </a:r>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amendment PAR and CSD</a:t>
            </a:r>
            <a:endParaRPr lang="en-US" sz="3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EB4FAA4C-7BE8-06CC-FC02-BBCDC1464C0E}"/>
              </a:ext>
            </a:extLst>
          </p:cNvPr>
          <p:cNvSpPr>
            <a:spLocks noGrp="1"/>
          </p:cNvSpPr>
          <p:nvPr>
            <p:ph idx="1"/>
          </p:nvPr>
        </p:nvSpPr>
        <p:spPr/>
        <p:txBody>
          <a:bodyPr>
            <a:noAutofit/>
          </a:bodyPr>
          <a:lstStyle/>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https://www.ieee802.org/1/files/public/docs2023/dx-draft-PAR-0123-v01.pdf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 </a:t>
            </a:r>
          </a:p>
          <a:p>
            <a:pPr marL="0" lvl="0" indent="0">
              <a:spcBef>
                <a:spcPts val="600"/>
              </a:spcBef>
              <a:buNone/>
            </a:pP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CSD: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4"/>
              </a:rPr>
              <a:t>https://www.ieee802.org/1/files/public/docs2023/dx-draft-CSD-0123-v01.pdf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  </a:t>
            </a:r>
          </a:p>
        </p:txBody>
      </p:sp>
      <p:sp>
        <p:nvSpPr>
          <p:cNvPr id="4" name="Slide Number Placeholder 3">
            <a:extLst>
              <a:ext uri="{FF2B5EF4-FFF2-40B4-BE49-F238E27FC236}">
                <a16:creationId xmlns:a16="http://schemas.microsoft.com/office/drawing/2014/main" id="{59A661E5-538B-6FE1-4521-1BC94AA48520}"/>
              </a:ext>
            </a:extLst>
          </p:cNvPr>
          <p:cNvSpPr>
            <a:spLocks noGrp="1"/>
          </p:cNvSpPr>
          <p:nvPr>
            <p:ph type="sldNum" sz="quarter" idx="12"/>
          </p:nvPr>
        </p:nvSpPr>
        <p:spPr/>
        <p:txBody>
          <a:bodyPr/>
          <a:lstStyle/>
          <a:p>
            <a:fld id="{B6A0C061-10B3-E146-8A9E-6072EFD08081}" type="slidenum">
              <a:rPr lang="en-US" smtClean="0"/>
              <a:t>13</a:t>
            </a:fld>
            <a:endParaRPr lang="en-US"/>
          </a:p>
        </p:txBody>
      </p:sp>
      <p:sp>
        <p:nvSpPr>
          <p:cNvPr id="7" name="Footer Placeholder 4">
            <a:extLst>
              <a:ext uri="{FF2B5EF4-FFF2-40B4-BE49-F238E27FC236}">
                <a16:creationId xmlns:a16="http://schemas.microsoft.com/office/drawing/2014/main" id="{8A082C2C-FAFC-4AC3-197B-D83E591DBC06}"/>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1207024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F797-7A5B-113A-764D-A8E203BFFA08}"/>
              </a:ext>
            </a:extLst>
          </p:cNvPr>
          <p:cNvSpPr>
            <a:spLocks noGrp="1"/>
          </p:cNvSpPr>
          <p:nvPr>
            <p:ph type="title"/>
          </p:nvPr>
        </p:nvSpPr>
        <p:spPr/>
        <p:txBody>
          <a:bodyPr>
            <a:normAutofit/>
          </a:bodyPr>
          <a:lstStyle/>
          <a:p>
            <a:pPr lvl="0"/>
            <a:r>
              <a:rPr lang="en-CA" sz="3600" b="0" i="0" u="none" strike="noStrike" kern="1200" dirty="0">
                <a:solidFill>
                  <a:schemeClr val="tx1"/>
                </a:solidFill>
                <a:effectLst/>
                <a:latin typeface="Calibri" panose="020F0502020204030204" pitchFamily="34" charset="0"/>
                <a:ea typeface="+mj-ea"/>
                <a:cs typeface="Calibri" panose="020F0502020204030204" pitchFamily="34" charset="0"/>
              </a:rPr>
              <a:t>P802.1DU – new standard PAR and CSD</a:t>
            </a:r>
            <a:endParaRPr lang="en-US" sz="3600"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847A084-E625-84F5-FA8C-2C7C9B081A64}"/>
              </a:ext>
            </a:extLst>
          </p:cNvPr>
          <p:cNvSpPr>
            <a:spLocks noGrp="1"/>
          </p:cNvSpPr>
          <p:nvPr>
            <p:ph idx="1"/>
          </p:nvPr>
        </p:nvSpPr>
        <p:spPr/>
        <p:txBody>
          <a:bodyPr>
            <a:normAutofit/>
          </a:bodyPr>
          <a:lstStyle/>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PAR: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3"/>
              </a:rPr>
              <a:t>https://www.ieee802.org/1/files/public/docs2023/du-draft-PAR-0123-v01.pdf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p>
          <a:p>
            <a:pPr lvl="0">
              <a:spcBef>
                <a:spcPts val="600"/>
              </a:spcBef>
            </a:pPr>
            <a:endParaRPr lang="en-CA" sz="2800" kern="1200" dirty="0">
              <a:latin typeface="Calibri" panose="020F0502020204030204" pitchFamily="34" charset="0"/>
              <a:ea typeface="+mj-ea"/>
              <a:cs typeface="Calibri" panose="020F0502020204030204" pitchFamily="34" charset="0"/>
            </a:endParaRPr>
          </a:p>
          <a:p>
            <a:pPr marL="0" lvl="0" indent="0">
              <a:spcBef>
                <a:spcPts val="600"/>
              </a:spcBef>
              <a:buNone/>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CSD: </a:t>
            </a: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hlinkClick r:id="rId4"/>
              </a:rPr>
              <a:t>https://www.ieee802.org/1/files/public/docs2023/du-draft-CSD-0123-v01.pdf</a:t>
            </a:r>
            <a:endParaRPr lang="en-CA" sz="2800" b="0" i="0" u="none" strike="noStrike" kern="1200" dirty="0">
              <a:solidFill>
                <a:schemeClr val="tx1"/>
              </a:solidFill>
              <a:effectLst/>
              <a:latin typeface="Calibri" panose="020F0502020204030204" pitchFamily="34" charset="0"/>
              <a:ea typeface="+mj-ea"/>
              <a:cs typeface="Calibri" panose="020F0502020204030204" pitchFamily="34" charset="0"/>
            </a:endParaRPr>
          </a:p>
          <a:p>
            <a:pPr lvl="0">
              <a:spcBef>
                <a:spcPts val="600"/>
              </a:spcBef>
            </a:pPr>
            <a:r>
              <a:rPr lang="en-CA" sz="2800" b="0" i="0" u="none" strike="noStrike" kern="1200" dirty="0">
                <a:solidFill>
                  <a:schemeClr val="tx1"/>
                </a:solidFill>
                <a:effectLst/>
                <a:latin typeface="Calibri" panose="020F0502020204030204" pitchFamily="34" charset="0"/>
                <a:ea typeface="+mj-ea"/>
                <a:cs typeface="Calibri" panose="020F0502020204030204" pitchFamily="34" charset="0"/>
              </a:rPr>
              <a:t>No comments.</a:t>
            </a:r>
            <a:endParaRPr lang="en-CA" sz="2800" dirty="0">
              <a:latin typeface="Calibri" panose="020F0502020204030204" pitchFamily="34" charset="0"/>
              <a:ea typeface="+mj-ea"/>
              <a:cs typeface="Calibri" panose="020F0502020204030204" pitchFamily="34" charset="0"/>
            </a:endParaRPr>
          </a:p>
        </p:txBody>
      </p:sp>
      <p:sp>
        <p:nvSpPr>
          <p:cNvPr id="4" name="Slide Number Placeholder 3">
            <a:extLst>
              <a:ext uri="{FF2B5EF4-FFF2-40B4-BE49-F238E27FC236}">
                <a16:creationId xmlns:a16="http://schemas.microsoft.com/office/drawing/2014/main" id="{D78A8AA9-507F-2FE0-2568-DC4BA35BAAE5}"/>
              </a:ext>
            </a:extLst>
          </p:cNvPr>
          <p:cNvSpPr>
            <a:spLocks noGrp="1"/>
          </p:cNvSpPr>
          <p:nvPr>
            <p:ph type="sldNum" sz="quarter" idx="12"/>
          </p:nvPr>
        </p:nvSpPr>
        <p:spPr/>
        <p:txBody>
          <a:bodyPr/>
          <a:lstStyle/>
          <a:p>
            <a:fld id="{B6A0C061-10B3-E146-8A9E-6072EFD08081}" type="slidenum">
              <a:rPr lang="en-US" smtClean="0"/>
              <a:t>14</a:t>
            </a:fld>
            <a:endParaRPr lang="en-US"/>
          </a:p>
        </p:txBody>
      </p:sp>
      <p:sp>
        <p:nvSpPr>
          <p:cNvPr id="6" name="Footer Placeholder 4">
            <a:extLst>
              <a:ext uri="{FF2B5EF4-FFF2-40B4-BE49-F238E27FC236}">
                <a16:creationId xmlns:a16="http://schemas.microsoft.com/office/drawing/2014/main" id="{58401A6A-60AD-8E97-A902-905F89F4ED28}"/>
              </a:ext>
            </a:extLst>
          </p:cNvPr>
          <p:cNvSpPr>
            <a:spLocks noGrp="1"/>
          </p:cNvSpPr>
          <p:nvPr>
            <p:ph type="ftr" sz="quarter" idx="4294967295"/>
          </p:nvPr>
        </p:nvSpPr>
        <p:spPr>
          <a:xfrm>
            <a:off x="2464307" y="6541664"/>
            <a:ext cx="6880340" cy="365125"/>
          </a:xfrm>
          <a:prstGeom prst="rect">
            <a:avLst/>
          </a:prstGeom>
        </p:spPr>
        <p:txBody>
          <a:bodyPr vert="horz" lIns="91440" tIns="45720" rIns="91440" bIns="45720" rtlCol="0" anchor="ctr"/>
          <a:lstStyle>
            <a:lvl1pPr marL="0" marR="0" indent="0" algn="ctr" defTabSz="609585" rtl="0" eaLnBrk="1" fontAlgn="auto" latinLnBrk="0" hangingPunct="1">
              <a:lnSpc>
                <a:spcPct val="100000"/>
              </a:lnSpc>
              <a:spcBef>
                <a:spcPts val="0"/>
              </a:spcBef>
              <a:spcAft>
                <a:spcPts val="0"/>
              </a:spcAft>
              <a:buClrTx/>
              <a:buSzTx/>
              <a:buFontTx/>
              <a:buNone/>
              <a:tabLst/>
              <a:defRPr sz="1600" b="0" i="0">
                <a:solidFill>
                  <a:schemeClr val="bg1"/>
                </a:solidFill>
              </a:defRPr>
            </a:lvl1pPr>
          </a:lstStyle>
          <a:p>
            <a:r>
              <a:rPr lang="en-US" dirty="0">
                <a:latin typeface="Helvetica"/>
                <a:cs typeface="Helvetica"/>
              </a:rPr>
              <a:t>IEEE 802.3 comments on PARs, March 2023 plenary</a:t>
            </a:r>
            <a:endParaRPr lang="en-US" dirty="0"/>
          </a:p>
        </p:txBody>
      </p:sp>
    </p:spTree>
    <p:extLst>
      <p:ext uri="{BB962C8B-B14F-4D97-AF65-F5344CB8AC3E}">
        <p14:creationId xmlns:p14="http://schemas.microsoft.com/office/powerpoint/2010/main" val="239741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a:latin typeface="Calibri" panose="020F0502020204030204" pitchFamily="34" charset="0"/>
                <a:ea typeface="ＭＳ Ｐゴシック" charset="0"/>
                <a:cs typeface="Calibri" panose="020F0502020204030204" pitchFamily="34" charset="0"/>
              </a:rPr>
              <a:t>SCM other items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endParaRPr lang="en-US" sz="2000" dirty="0">
              <a:latin typeface="Calibri" panose="020F0502020204030204" pitchFamily="34" charset="0"/>
              <a:cs typeface="Calibri" panose="020F0502020204030204" pitchFamily="34" charset="0"/>
            </a:endParaRPr>
          </a:p>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Change requests for Operations Manual - none</a:t>
            </a:r>
          </a:p>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Project Action Items - </a:t>
            </a:r>
            <a:r>
              <a:rPr lang="en-US" sz="2400" dirty="0">
                <a:latin typeface="Calibri" panose="020F0502020204030204" pitchFamily="34" charset="0"/>
                <a:cs typeface="Calibri" panose="020F0502020204030204" pitchFamily="34" charset="0"/>
                <a:hlinkClick r:id="rId3"/>
              </a:rPr>
              <a:t>https://mentor.ieee.org/802.15/dcn/23/15-23-0083-00-0mag-project-task-list.xlsx</a:t>
            </a: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450429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16</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a:latin typeface="Calibri" panose="020F0502020204030204" pitchFamily="34" charset="0"/>
                <a:ea typeface="ＭＳ Ｐゴシック" charset="0"/>
                <a:cs typeface="Calibri" panose="020F0502020204030204" pitchFamily="34" charset="0"/>
              </a:rPr>
              <a:t>SCM other items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endParaRPr lang="en-US" sz="2000" dirty="0">
              <a:latin typeface="Calibri" panose="020F0502020204030204" pitchFamily="34" charset="0"/>
              <a:cs typeface="Calibri" panose="020F0502020204030204" pitchFamily="34" charset="0"/>
            </a:endParaRPr>
          </a:p>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Change requests for Operations Manual - none</a:t>
            </a:r>
          </a:p>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Project Action Items - </a:t>
            </a:r>
            <a:r>
              <a:rPr lang="en-US" sz="2400" dirty="0">
                <a:latin typeface="Calibri" panose="020F0502020204030204" pitchFamily="34" charset="0"/>
                <a:cs typeface="Calibri" panose="020F0502020204030204" pitchFamily="34" charset="0"/>
                <a:hlinkClick r:id="rId3"/>
              </a:rPr>
              <a:t>https://mentor.ieee.org/802.15/dcn/23/15-23-0083-00-0mag-project-task-list.xlsx</a:t>
            </a: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941430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52400" y="1219200"/>
            <a:ext cx="11582400" cy="4648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800" dirty="0">
                <a:latin typeface="Calibri" panose="020F0502020204030204" pitchFamily="34" charset="0"/>
                <a:cs typeface="Calibri" panose="020F0502020204030204" pitchFamily="34" charset="0"/>
              </a:rPr>
              <a:t>Reviewed PARs from 802.1</a:t>
            </a:r>
          </a:p>
          <a:p>
            <a:pPr marL="342900" lvl="2" indent="-3429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Change requests for Operations Manual - none</a:t>
            </a:r>
          </a:p>
          <a:p>
            <a:pPr marL="342900" lvl="2" indent="-3429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Reviewed and edited Project Action Items template –will be reposted as  </a:t>
            </a:r>
            <a:r>
              <a:rPr lang="en-US" sz="2800" dirty="0">
                <a:latin typeface="Calibri" panose="020F0502020204030204" pitchFamily="34" charset="0"/>
                <a:cs typeface="Calibri" panose="020F0502020204030204" pitchFamily="34" charset="0"/>
                <a:hlinkClick r:id="rId3"/>
              </a:rPr>
              <a:t>https://mentor.ieee.org/802.15/dcn/23/15-23-0083-01-0mag-project-task-list.xlsx</a:t>
            </a:r>
            <a:endParaRPr lang="en-US" sz="2800" dirty="0">
              <a:latin typeface="Calibri" panose="020F0502020204030204" pitchFamily="34" charset="0"/>
              <a:cs typeface="Calibri" panose="020F0502020204030204" pitchFamily="34" charset="0"/>
            </a:endParaRPr>
          </a:p>
          <a:p>
            <a:pPr marL="0" lvl="2">
              <a:spcAft>
                <a:spcPts val="600"/>
              </a:spcAft>
            </a:pPr>
            <a:r>
              <a:rPr lang="en-US"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sym typeface="Wingdings" panose="05000000000000000000" pitchFamily="2" charset="2"/>
              </a:rPr>
              <a:t> </a:t>
            </a:r>
            <a:endParaRPr lang="en-US" sz="28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E6F63772-5AAF-D200-7E96-373612CF933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14524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0" indent="0">
              <a:buNone/>
            </a:pPr>
            <a:r>
              <a:rPr lang="en-US" sz="2000" dirty="0">
                <a:hlinkClick r:id="rId2"/>
              </a:rPr>
              <a:t>https://web.cvent.com/event/732be71f-e82d-472d-bf2d-059ca6106a28/regProcessStep1</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July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pic>
        <p:nvPicPr>
          <p:cNvPr id="7" name="Picture 6">
            <a:extLst>
              <a:ext uri="{FF2B5EF4-FFF2-40B4-BE49-F238E27FC236}">
                <a16:creationId xmlns:a16="http://schemas.microsoft.com/office/drawing/2014/main" id="{9DAF9F98-E57C-4345-7E62-57E6758DD874}"/>
              </a:ext>
            </a:extLst>
          </p:cNvPr>
          <p:cNvPicPr>
            <a:picLocks noChangeAspect="1"/>
          </p:cNvPicPr>
          <p:nvPr/>
        </p:nvPicPr>
        <p:blipFill>
          <a:blip r:embed="rId2"/>
          <a:stretch>
            <a:fillRect/>
          </a:stretch>
        </p:blipFill>
        <p:spPr>
          <a:xfrm>
            <a:off x="1688100" y="466100"/>
            <a:ext cx="8382000" cy="5925799"/>
          </a:xfrm>
          <a:prstGeom prst="rect">
            <a:avLst/>
          </a:prstGeom>
        </p:spPr>
      </p:pic>
      <p:sp>
        <p:nvSpPr>
          <p:cNvPr id="10" name="Oval 9">
            <a:extLst>
              <a:ext uri="{FF2B5EF4-FFF2-40B4-BE49-F238E27FC236}">
                <a16:creationId xmlns:a16="http://schemas.microsoft.com/office/drawing/2014/main" id="{02B1D539-4F46-9315-FC85-568F229C68EC}"/>
              </a:ext>
            </a:extLst>
          </p:cNvPr>
          <p:cNvSpPr/>
          <p:nvPr/>
        </p:nvSpPr>
        <p:spPr bwMode="auto">
          <a:xfrm>
            <a:off x="3352800" y="36576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a16="http://schemas.microsoft.com/office/drawing/2014/main" id="{53180258-1EFD-8D49-76FA-51C685316D65}"/>
              </a:ext>
            </a:extLst>
          </p:cNvPr>
          <p:cNvSpPr/>
          <p:nvPr/>
        </p:nvSpPr>
        <p:spPr bwMode="auto">
          <a:xfrm>
            <a:off x="4724400" y="36576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8" name="Oval 7">
            <a:extLst>
              <a:ext uri="{FF2B5EF4-FFF2-40B4-BE49-F238E27FC236}">
                <a16:creationId xmlns:a16="http://schemas.microsoft.com/office/drawing/2014/main" id="{22B3B621-5CD8-5120-C1AA-675C43E97102}"/>
              </a:ext>
            </a:extLst>
          </p:cNvPr>
          <p:cNvSpPr/>
          <p:nvPr/>
        </p:nvSpPr>
        <p:spPr bwMode="auto">
          <a:xfrm>
            <a:off x="7463618" y="3660058"/>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March 13/14,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802 PAR Requests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Prepare motion to remove IEEE Std 802.15.6 from list of standards to be inactive – no </a:t>
            </a:r>
            <a:r>
              <a:rPr lang="en-US" sz="2000">
                <a:latin typeface="Calibri" panose="020F0502020204030204" pitchFamily="34" charset="0"/>
                <a:cs typeface="Calibri" panose="020F0502020204030204" pitchFamily="34" charset="0"/>
              </a:rPr>
              <a:t>action required </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Issue with 802.15.4 CCA timing – 15-23-0168-00-0mag by Thomas Almholt</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March 16,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Project Action Items - </a:t>
            </a:r>
            <a:r>
              <a:rPr lang="en-US" sz="2000" dirty="0">
                <a:latin typeface="Calibri" panose="020F0502020204030204" pitchFamily="34" charset="0"/>
                <a:cs typeface="Calibri" panose="020F0502020204030204" pitchFamily="34" charset="0"/>
                <a:hlinkClick r:id="rId3"/>
              </a:rPr>
              <a:t>https://mentor.ieee.org/802.15/dcn/23/15-23-0083-00-0mag-project-task-list.xlsx</a:t>
            </a:r>
            <a:endParaRPr lang="en-US" sz="2000"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219201"/>
            <a:ext cx="10873208" cy="4800600"/>
          </a:xfrm>
        </p:spPr>
        <p:txBody>
          <a:bodyPr/>
          <a:lstStyle/>
          <a:p>
            <a:pPr marL="285750" indent="-285750"/>
            <a:r>
              <a:rPr lang="en-US" sz="2000" dirty="0"/>
              <a:t>PARs to be considered November Plenary - </a:t>
            </a:r>
            <a:r>
              <a:rPr lang="en-US" altLang="en-US" sz="2000" dirty="0"/>
              <a:t>Comments due March 14</a:t>
            </a:r>
            <a:r>
              <a:rPr lang="en-US" altLang="en-US" sz="2000" baseline="30000" dirty="0"/>
              <a:t>th</a:t>
            </a:r>
            <a:r>
              <a:rPr lang="en-US" altLang="en-US" sz="2000" dirty="0"/>
              <a:t> </a:t>
            </a:r>
            <a:r>
              <a:rPr lang="en-US" sz="2000" b="1" i="0" dirty="0">
                <a:solidFill>
                  <a:srgbClr val="000000"/>
                </a:solidFill>
                <a:effectLst/>
              </a:rPr>
              <a:t>18:00</a:t>
            </a:r>
          </a:p>
          <a:p>
            <a:pPr marL="0" indent="0">
              <a:buNone/>
            </a:pPr>
            <a:endParaRPr lang="en-US" sz="2000" b="1" i="0" dirty="0">
              <a:solidFill>
                <a:srgbClr val="000000"/>
              </a:solidFill>
              <a:effectLst/>
            </a:endParaRPr>
          </a:p>
          <a:p>
            <a:pPr algn="l"/>
            <a:r>
              <a:rPr lang="en-GB" sz="2000" b="1" i="0" dirty="0">
                <a:solidFill>
                  <a:srgbClr val="000000"/>
                </a:solidFill>
                <a:effectLst/>
                <a:latin typeface="Calibri" panose="020F0502020204030204" pitchFamily="34" charset="0"/>
                <a:cs typeface="Calibri" panose="020F0502020204030204" pitchFamily="34" charset="0"/>
              </a:rPr>
              <a:t>March 12-18, 2023 Atlanta, GA</a:t>
            </a: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802.1CS-2020/Cor 1- Link-local Registration Protocol - Corrigendum 1 Corrections to Management Modules and Protocol Encoding, </a:t>
            </a:r>
            <a:r>
              <a:rPr lang="en-GB" sz="2000" b="0" i="0" dirty="0">
                <a:solidFill>
                  <a:srgbClr val="000000"/>
                </a:solidFill>
                <a:effectLst/>
                <a:latin typeface="Calibri" panose="020F0502020204030204" pitchFamily="34" charset="0"/>
                <a:cs typeface="Calibri" panose="020F0502020204030204" pitchFamily="34" charset="0"/>
                <a:hlinkClick r:id="rId2"/>
              </a:rPr>
              <a:t>PAR modification</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802.1ASdm - Amendment: Hot Standby and Clock Drift Error Reduction, </a:t>
            </a:r>
            <a:r>
              <a:rPr lang="en-GB" sz="2000" b="0" i="0" dirty="0">
                <a:solidFill>
                  <a:srgbClr val="000000"/>
                </a:solidFill>
                <a:effectLst/>
                <a:latin typeface="Calibri" panose="020F0502020204030204" pitchFamily="34" charset="0"/>
                <a:cs typeface="Calibri" panose="020F0502020204030204" pitchFamily="34" charset="0"/>
                <a:hlinkClick r:id="rId3"/>
              </a:rPr>
              <a:t>PAR modification</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4"/>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802.1Qdt - Amendment: Priority-based Flow Control Enhancements, </a:t>
            </a:r>
            <a:r>
              <a:rPr lang="en-GB" sz="2000" b="0" i="0" dirty="0">
                <a:solidFill>
                  <a:srgbClr val="000000"/>
                </a:solidFill>
                <a:effectLst/>
                <a:latin typeface="Calibri" panose="020F0502020204030204" pitchFamily="34" charset="0"/>
                <a:cs typeface="Calibri" panose="020F0502020204030204" pitchFamily="34" charset="0"/>
                <a:hlinkClick r:id="rId5"/>
              </a:rPr>
              <a:t>PAR modification</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6"/>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802.1Qdx - Amendment: YANG Data Models for the Credit-Based Shaper, </a:t>
            </a:r>
            <a:r>
              <a:rPr lang="en-GB" sz="2000" b="0" i="0" dirty="0">
                <a:solidFill>
                  <a:srgbClr val="000000"/>
                </a:solidFill>
                <a:effectLst/>
                <a:latin typeface="Calibri" panose="020F0502020204030204" pitchFamily="34" charset="0"/>
                <a:cs typeface="Calibri" panose="020F0502020204030204" pitchFamily="34" charset="0"/>
                <a:hlinkClick r:id="rId7"/>
              </a:rPr>
              <a:t>PAR</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8"/>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802.1DU - Standard: Cut-Through Forwarding Bridges and Bridged Networks, </a:t>
            </a:r>
            <a:r>
              <a:rPr lang="en-GB" sz="2000" b="0" i="0" dirty="0">
                <a:solidFill>
                  <a:srgbClr val="000000"/>
                </a:solidFill>
                <a:effectLst/>
                <a:latin typeface="Calibri" panose="020F0502020204030204" pitchFamily="34" charset="0"/>
                <a:cs typeface="Calibri" panose="020F0502020204030204" pitchFamily="34" charset="0"/>
                <a:hlinkClick r:id="rId9"/>
              </a:rPr>
              <a:t>PAR</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10"/>
              </a:rPr>
              <a:t>CSD</a:t>
            </a:r>
            <a:endParaRPr lang="en-GB" sz="2000" b="0" i="0" dirty="0">
              <a:solidFill>
                <a:srgbClr val="000000"/>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en-GB" sz="2000" b="0" i="0" dirty="0">
                <a:solidFill>
                  <a:srgbClr val="000000"/>
                </a:solidFill>
                <a:effectLst/>
                <a:latin typeface="Calibri" panose="020F0502020204030204" pitchFamily="34" charset="0"/>
                <a:cs typeface="Calibri" panose="020F0502020204030204" pitchFamily="34" charset="0"/>
              </a:rPr>
              <a:t>802.15.4 - Amendment: Privacy Enhancements, </a:t>
            </a:r>
            <a:r>
              <a:rPr lang="en-GB" sz="2000" b="0" i="0" dirty="0">
                <a:solidFill>
                  <a:srgbClr val="000000"/>
                </a:solidFill>
                <a:effectLst/>
                <a:latin typeface="Calibri" panose="020F0502020204030204" pitchFamily="34" charset="0"/>
                <a:cs typeface="Calibri" panose="020F0502020204030204" pitchFamily="34" charset="0"/>
                <a:hlinkClick r:id="rId11"/>
              </a:rPr>
              <a:t>PAR</a:t>
            </a:r>
            <a:r>
              <a:rPr lang="en-GB" sz="2000" b="0" i="0" dirty="0">
                <a:solidFill>
                  <a:srgbClr val="000000"/>
                </a:solidFill>
                <a:effectLst/>
                <a:latin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cs typeface="Calibri" panose="020F0502020204030204" pitchFamily="34" charset="0"/>
                <a:hlinkClick r:id="rId12"/>
              </a:rPr>
              <a:t>CSD</a:t>
            </a:r>
            <a:endParaRPr lang="en-GB" sz="2000" b="0" i="0" dirty="0">
              <a:solidFill>
                <a:srgbClr val="000000"/>
              </a:solidFill>
              <a:effectLst/>
              <a:latin typeface="Calibri" panose="020F0502020204030204" pitchFamily="34" charset="0"/>
              <a:cs typeface="Calibri" panose="020F0502020204030204" pitchFamily="34" charset="0"/>
            </a:endParaRPr>
          </a:p>
          <a:p>
            <a:endParaRPr lang="en-US" altLang="en-US" sz="2000" dirty="0">
              <a:latin typeface="Calibri" panose="020F0502020204030204" pitchFamily="34" charset="0"/>
              <a:cs typeface="Calibri" panose="020F0502020204030204" pitchFamily="34" charset="0"/>
            </a:endParaRPr>
          </a:p>
          <a:p>
            <a:r>
              <a:rPr lang="en-US" altLang="en-US" sz="2000" dirty="0"/>
              <a:t>Feedback to be reviewed on Thursday 16</a:t>
            </a:r>
            <a:r>
              <a:rPr lang="en-US" altLang="en-US" sz="2000" baseline="30000" dirty="0"/>
              <a:t>th</a:t>
            </a:r>
            <a:r>
              <a:rPr lang="en-US" altLang="en-US" sz="2000" dirty="0"/>
              <a:t> March</a:t>
            </a:r>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2">
            <a:extLst>
              <a:ext uri="{FF2B5EF4-FFF2-40B4-BE49-F238E27FC236}">
                <a16:creationId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227752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64293</TotalTime>
  <Words>1488</Words>
  <Application>Microsoft Office PowerPoint</Application>
  <PresentationFormat>Widescreen</PresentationFormat>
  <Paragraphs>181</Paragraphs>
  <Slides>17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Helvetica</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PAR Review SCM</vt:lpstr>
      <vt:lpstr>P802.1CS-2020/Cor1 - PAR modification</vt:lpstr>
      <vt:lpstr>P802.1ASdm – PAR modification and CSD</vt:lpstr>
      <vt:lpstr>P802.1Qdt – PAR modification and CSD</vt:lpstr>
      <vt:lpstr>P802.1Qdx - amendment PAR and CSD</vt:lpstr>
      <vt:lpstr>P802.1DU – new standard PAR and CSD</vt:lpstr>
      <vt:lpstr>SCM other items</vt:lpstr>
      <vt:lpstr>SCM other items</vt:lpstr>
      <vt:lpstr>SC Meeting Achievements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1126</cp:revision>
  <cp:lastPrinted>2016-07-25T16:00:41Z</cp:lastPrinted>
  <dcterms:created xsi:type="dcterms:W3CDTF">2009-07-12T16:25:16Z</dcterms:created>
  <dcterms:modified xsi:type="dcterms:W3CDTF">2023-03-16T19:28:16Z</dcterms:modified>
  <cp:category/>
</cp:coreProperties>
</file>