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4"/>
  </p:notesMasterIdLst>
  <p:handoutMasterIdLst>
    <p:handoutMasterId r:id="rId15"/>
  </p:handoutMasterIdLst>
  <p:sldIdLst>
    <p:sldId id="408" r:id="rId2"/>
    <p:sldId id="409" r:id="rId3"/>
    <p:sldId id="410" r:id="rId4"/>
    <p:sldId id="419" r:id="rId5"/>
    <p:sldId id="407" r:id="rId6"/>
    <p:sldId id="420" r:id="rId7"/>
    <p:sldId id="413" r:id="rId8"/>
    <p:sldId id="418" r:id="rId9"/>
    <p:sldId id="415" r:id="rId10"/>
    <p:sldId id="417" r:id="rId11"/>
    <p:sldId id="411" r:id="rId12"/>
    <p:sldId id="41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March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Bin Qian, et. al,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a:t>
            </a:r>
            <a:r>
              <a:rPr lang="en-US" altLang="zh-CN" sz="1400" b="1" baseline="0" dirty="0" smtClean="0"/>
              <a:t>23</a:t>
            </a:r>
            <a:r>
              <a:rPr lang="en-US" altLang="en-US" sz="1400" b="1" baseline="0" dirty="0" smtClean="0"/>
              <a:t>-0126-</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Support of frequency stitching based sensing and sensing by proxy</a:t>
            </a:r>
          </a:p>
          <a:p>
            <a:pPr algn="just" eaLnBrk="1" hangingPunct="1">
              <a:spcBef>
                <a:spcPct val="0"/>
              </a:spcBef>
              <a:buClrTx/>
              <a:buFontTx/>
              <a:buNone/>
              <a:defRPr/>
            </a:pPr>
            <a:r>
              <a:rPr lang="en-US" altLang="en-US" sz="1600" b="1" dirty="0" smtClean="0">
                <a:latin typeface="+mj-lt"/>
              </a:rPr>
              <a:t>Source</a:t>
            </a:r>
            <a:r>
              <a:rPr lang="en-US" altLang="en-US" sz="1600" b="1" dirty="0">
                <a:latin typeface="+mj-lt"/>
              </a:rPr>
              <a:t>:</a:t>
            </a:r>
            <a:r>
              <a:rPr lang="en-US" altLang="en-US" sz="1600" dirty="0">
                <a:latin typeface="+mj-lt"/>
              </a:rPr>
              <a:t> 	Bin </a:t>
            </a:r>
            <a:r>
              <a:rPr lang="en-US" altLang="en-US" sz="1600" dirty="0" smtClean="0">
                <a:latin typeface="+mj-lt"/>
              </a:rPr>
              <a:t>Qian</a:t>
            </a:r>
            <a:r>
              <a:rPr lang="en-US" altLang="zh-CN" sz="1600" dirty="0" smtClean="0">
                <a:latin typeface="+mj-lt"/>
              </a:rPr>
              <a:t>, </a:t>
            </a:r>
            <a:r>
              <a:rPr lang="en-US" altLang="en-US" sz="1600" dirty="0">
                <a:latin typeface="+mj-lt"/>
              </a:rPr>
              <a:t>Chenchen Liu,</a:t>
            </a:r>
            <a:r>
              <a:rPr lang="en-US" altLang="zh-CN" sz="1600" dirty="0">
                <a:latin typeface="+mj-lt"/>
              </a:rPr>
              <a:t> </a:t>
            </a:r>
            <a:r>
              <a:rPr lang="en-US" altLang="zh-CN" sz="1600" dirty="0" err="1" smtClean="0">
                <a:latin typeface="+mj-lt"/>
              </a:rPr>
              <a:t>Xiaohui</a:t>
            </a:r>
            <a:r>
              <a:rPr lang="en-US" altLang="zh-CN" sz="1600" dirty="0" smtClean="0">
                <a:latin typeface="+mj-lt"/>
              </a:rPr>
              <a:t> Peng, </a:t>
            </a:r>
            <a:r>
              <a:rPr lang="en-US" altLang="en-US" sz="1600" dirty="0" smtClean="0">
                <a:latin typeface="+mj-lt"/>
              </a:rPr>
              <a:t>Lei Huang, </a:t>
            </a:r>
            <a:r>
              <a:rPr lang="en-US" altLang="en-US" sz="1600" dirty="0">
                <a:latin typeface="+mj-lt"/>
              </a:rPr>
              <a:t>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[UWB, sensing, messages</a:t>
            </a:r>
            <a:r>
              <a:rPr lang="en-US" altLang="en-US" sz="1600" dirty="0" smtClean="0">
                <a:solidFill>
                  <a:schemeClr val="tx2"/>
                </a:solidFill>
                <a:latin typeface="+mj-lt"/>
                <a:cs typeface="Times New Roman" panose="02020603050405020304" pitchFamily="18" charset="0"/>
              </a:rPr>
              <a:t>]</a:t>
            </a:r>
            <a:endParaRPr lang="en-US" altLang="en-US" sz="16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719079" y="634008"/>
            <a:ext cx="7772400" cy="1066800"/>
          </a:xfrm>
        </p:spPr>
        <p:txBody>
          <a:bodyPr/>
          <a:lstStyle/>
          <a:p>
            <a:r>
              <a:rPr lang="en-US" altLang="zh-CN" sz="2600" dirty="0" smtClean="0"/>
              <a:t>Messages in Proxy Mode</a:t>
            </a:r>
            <a:endParaRPr lang="zh-CN" altLang="en-US" sz="2600" dirty="0"/>
          </a:p>
        </p:txBody>
      </p:sp>
      <p:sp>
        <p:nvSpPr>
          <p:cNvPr id="8" name="内容占位符 2"/>
          <p:cNvSpPr>
            <a:spLocks noGrp="1"/>
          </p:cNvSpPr>
          <p:nvPr>
            <p:ph idx="1"/>
          </p:nvPr>
        </p:nvSpPr>
        <p:spPr>
          <a:xfrm>
            <a:off x="539552" y="1628800"/>
            <a:ext cx="7772400" cy="4608512"/>
          </a:xfrm>
        </p:spPr>
        <p:txBody>
          <a:bodyPr/>
          <a:lstStyle/>
          <a:p>
            <a:pPr>
              <a:lnSpc>
                <a:spcPct val="160000"/>
              </a:lnSpc>
              <a:buFont typeface="Wingdings" panose="05000000000000000000" pitchFamily="2" charset="2"/>
              <a:buChar char="n"/>
            </a:pPr>
            <a:r>
              <a:rPr lang="en-US" altLang="zh-CN" sz="1600" dirty="0" smtClean="0">
                <a:latin typeface="+mj-lt"/>
              </a:rPr>
              <a:t>Sensing request message may include </a:t>
            </a:r>
          </a:p>
          <a:p>
            <a:pPr lvl="1">
              <a:lnSpc>
                <a:spcPct val="160000"/>
              </a:lnSpc>
              <a:buFont typeface="Wingdings" panose="05000000000000000000" pitchFamily="2" charset="2"/>
              <a:buChar char="Ø"/>
            </a:pPr>
            <a:r>
              <a:rPr lang="en-US" altLang="zh-CN" sz="1400" dirty="0" smtClean="0">
                <a:latin typeface="+mj-lt"/>
              </a:rPr>
              <a:t>Address of the initiator. If the address of the recipient is same as the initiator address, the recipient is the initiator; otherwise, the recipient is the relay requesting device.</a:t>
            </a:r>
          </a:p>
          <a:p>
            <a:pPr lvl="1">
              <a:lnSpc>
                <a:spcPct val="160000"/>
              </a:lnSpc>
              <a:buFont typeface="Wingdings" panose="05000000000000000000" pitchFamily="2" charset="2"/>
              <a:buChar char="Ø"/>
            </a:pPr>
            <a:r>
              <a:rPr lang="en-US" altLang="zh-CN" sz="1400" dirty="0" smtClean="0">
                <a:latin typeface="+mj-lt"/>
              </a:rPr>
              <a:t>Recommended responders involved in the proxy.</a:t>
            </a:r>
          </a:p>
          <a:p>
            <a:pPr lvl="1">
              <a:lnSpc>
                <a:spcPct val="160000"/>
              </a:lnSpc>
              <a:buFont typeface="Wingdings" panose="05000000000000000000" pitchFamily="2" charset="2"/>
              <a:buChar char="Ø"/>
            </a:pPr>
            <a:r>
              <a:rPr lang="en-US" altLang="zh-CN" sz="1400" dirty="0" smtClean="0">
                <a:latin typeface="+mj-lt"/>
              </a:rPr>
              <a:t>Indication whether to feedback CIR data or the processed target information </a:t>
            </a:r>
          </a:p>
          <a:p>
            <a:pPr>
              <a:lnSpc>
                <a:spcPct val="160000"/>
              </a:lnSpc>
              <a:buFont typeface="Wingdings" panose="05000000000000000000" pitchFamily="2" charset="2"/>
              <a:buChar char="n"/>
            </a:pPr>
            <a:r>
              <a:rPr lang="en-US" altLang="zh-CN" sz="1600" dirty="0">
                <a:latin typeface="+mj-lt"/>
              </a:rPr>
              <a:t>SBP request status may include</a:t>
            </a:r>
          </a:p>
          <a:p>
            <a:pPr lvl="1">
              <a:lnSpc>
                <a:spcPct val="160000"/>
              </a:lnSpc>
              <a:buFont typeface="Wingdings" panose="05000000000000000000" pitchFamily="2" charset="2"/>
              <a:buChar char="Ø"/>
            </a:pPr>
            <a:r>
              <a:rPr lang="en-US" altLang="zh-CN" sz="1400" dirty="0" smtClean="0">
                <a:latin typeface="+mj-lt"/>
              </a:rPr>
              <a:t>Success and use the recommended responders</a:t>
            </a:r>
          </a:p>
          <a:p>
            <a:pPr lvl="1">
              <a:lnSpc>
                <a:spcPct val="160000"/>
              </a:lnSpc>
              <a:buFont typeface="Wingdings" panose="05000000000000000000" pitchFamily="2" charset="2"/>
              <a:buChar char="Ø"/>
            </a:pPr>
            <a:r>
              <a:rPr lang="en-US" altLang="zh-CN" sz="1400" dirty="0" smtClean="0">
                <a:latin typeface="+mj-lt"/>
              </a:rPr>
              <a:t>Success but not use the recommended responders</a:t>
            </a:r>
          </a:p>
          <a:p>
            <a:pPr lvl="1">
              <a:lnSpc>
                <a:spcPct val="160000"/>
              </a:lnSpc>
              <a:buFont typeface="Wingdings" panose="05000000000000000000" pitchFamily="2" charset="2"/>
              <a:buChar char="Ø"/>
            </a:pPr>
            <a:r>
              <a:rPr lang="en-US" altLang="zh-CN" sz="1400" dirty="0" smtClean="0">
                <a:latin typeface="+mj-lt"/>
              </a:rPr>
              <a:t>Reject</a:t>
            </a:r>
          </a:p>
          <a:p>
            <a:pPr>
              <a:lnSpc>
                <a:spcPct val="160000"/>
              </a:lnSpc>
              <a:buFont typeface="Wingdings" panose="05000000000000000000" pitchFamily="2" charset="2"/>
              <a:buChar char="n"/>
            </a:pPr>
            <a:r>
              <a:rPr lang="en-US" altLang="zh-CN" sz="1600" dirty="0">
                <a:latin typeface="+mj-lt"/>
              </a:rPr>
              <a:t>The sensing control packet, the sensing packet, and the sensing measurement report are same as the non-proxy mode</a:t>
            </a:r>
          </a:p>
          <a:p>
            <a:pPr lvl="1">
              <a:lnSpc>
                <a:spcPct val="130000"/>
              </a:lnSpc>
              <a:buFont typeface="Wingdings" panose="05000000000000000000" pitchFamily="2" charset="2"/>
              <a:buChar char="Ø"/>
            </a:pPr>
            <a:endParaRPr lang="en-US" altLang="zh-CN" sz="1400" dirty="0" smtClean="0">
              <a:latin typeface="+mj-lt"/>
            </a:endParaRPr>
          </a:p>
        </p:txBody>
      </p:sp>
    </p:spTree>
    <p:extLst>
      <p:ext uri="{BB962C8B-B14F-4D97-AF65-F5344CB8AC3E}">
        <p14:creationId xmlns:p14="http://schemas.microsoft.com/office/powerpoint/2010/main" val="1485553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Reference</a:t>
            </a:r>
            <a:endParaRPr lang="zh-CN" altLang="en-US" sz="2600" dirty="0"/>
          </a:p>
        </p:txBody>
      </p:sp>
      <p:sp>
        <p:nvSpPr>
          <p:cNvPr id="8" name="内容占位符 2"/>
          <p:cNvSpPr>
            <a:spLocks noGrp="1"/>
          </p:cNvSpPr>
          <p:nvPr>
            <p:ph idx="1"/>
          </p:nvPr>
        </p:nvSpPr>
        <p:spPr>
          <a:xfrm>
            <a:off x="685800" y="1743512"/>
            <a:ext cx="7772400" cy="3888853"/>
          </a:xfrm>
        </p:spPr>
        <p:txBody>
          <a:bodyPr/>
          <a:lstStyle/>
          <a:p>
            <a:pPr marL="0" indent="0">
              <a:lnSpc>
                <a:spcPct val="140000"/>
              </a:lnSpc>
              <a:buNone/>
            </a:pPr>
            <a:r>
              <a:rPr lang="en-US" altLang="zh-CN" sz="1600" dirty="0" smtClean="0">
                <a:latin typeface="+mj-lt"/>
              </a:rPr>
              <a:t>[1] IEEE 802.15/22-061r0, “Sensing Continued”</a:t>
            </a:r>
          </a:p>
          <a:p>
            <a:pPr marL="0" indent="0">
              <a:lnSpc>
                <a:spcPct val="140000"/>
              </a:lnSpc>
              <a:buNone/>
            </a:pPr>
            <a:r>
              <a:rPr lang="en-US" altLang="zh-CN" sz="1600" dirty="0" smtClean="0">
                <a:latin typeface="+mj-lt"/>
              </a:rPr>
              <a:t>[2] IEEE 802.15/22-422r0, “UWB Sensing - Scheduling”</a:t>
            </a:r>
          </a:p>
          <a:p>
            <a:pPr marL="0" indent="0">
              <a:lnSpc>
                <a:spcPct val="140000"/>
              </a:lnSpc>
              <a:buNone/>
            </a:pPr>
            <a:r>
              <a:rPr lang="en-US" altLang="zh-CN" sz="1600" dirty="0" smtClean="0">
                <a:latin typeface="+mj-lt"/>
              </a:rPr>
              <a:t>[3] IEEE 802.15/22-520r1, “Expanded HRP </a:t>
            </a:r>
            <a:r>
              <a:rPr lang="en-US" altLang="zh-CN" sz="1600" dirty="0">
                <a:latin typeface="+mj-lt"/>
              </a:rPr>
              <a:t>C</a:t>
            </a:r>
            <a:r>
              <a:rPr lang="en-US" altLang="zh-CN" sz="1600" dirty="0" smtClean="0">
                <a:latin typeface="+mj-lt"/>
              </a:rPr>
              <a:t>hannel </a:t>
            </a:r>
            <a:r>
              <a:rPr lang="en-US" altLang="zh-CN" sz="1600" dirty="0">
                <a:latin typeface="+mj-lt"/>
              </a:rPr>
              <a:t>P</a:t>
            </a:r>
            <a:r>
              <a:rPr lang="en-US" altLang="zh-CN" sz="1600" dirty="0" smtClean="0">
                <a:latin typeface="+mj-lt"/>
              </a:rPr>
              <a:t>lan”</a:t>
            </a:r>
          </a:p>
          <a:p>
            <a:pPr marL="0" indent="0">
              <a:lnSpc>
                <a:spcPct val="140000"/>
              </a:lnSpc>
              <a:buNone/>
            </a:pPr>
            <a:r>
              <a:rPr lang="en-US" altLang="zh-CN" sz="1600" dirty="0" smtClean="0">
                <a:latin typeface="+mj-lt"/>
              </a:rPr>
              <a:t>[4] IEEE 802.15/22-574r0, “Channels for Frequency Stitching”</a:t>
            </a:r>
          </a:p>
          <a:p>
            <a:pPr marL="0" indent="0">
              <a:lnSpc>
                <a:spcPct val="140000"/>
              </a:lnSpc>
              <a:buNone/>
            </a:pPr>
            <a:r>
              <a:rPr lang="en-US" altLang="zh-CN" sz="1600" dirty="0" smtClean="0">
                <a:latin typeface="+mj-lt"/>
              </a:rPr>
              <a:t>[5] IEEE 802.15/23-010r0, “Updated Proposal on Channels for Frequency Stitching”</a:t>
            </a:r>
          </a:p>
          <a:p>
            <a:pPr marL="0" indent="0">
              <a:lnSpc>
                <a:spcPct val="140000"/>
              </a:lnSpc>
              <a:buNone/>
            </a:pPr>
            <a:r>
              <a:rPr lang="en-US" altLang="zh-CN" sz="1600" dirty="0" smtClean="0">
                <a:latin typeface="+mj-lt"/>
              </a:rPr>
              <a:t>[6] IEEE 802.15/23-079r0, “Latest Consensus on UWB Sensing for 802.15.4ab”</a:t>
            </a:r>
          </a:p>
          <a:p>
            <a:pPr marL="0" indent="0">
              <a:lnSpc>
                <a:spcPct val="140000"/>
              </a:lnSpc>
              <a:buNone/>
            </a:pPr>
            <a:r>
              <a:rPr lang="en-US" altLang="zh-CN" sz="1600" dirty="0" smtClean="0">
                <a:latin typeface="+mj-lt"/>
              </a:rPr>
              <a:t>[7] IEEE 802.15/23-xxxr0, “Control and Scheduling information for UWB Sensing”</a:t>
            </a:r>
          </a:p>
          <a:p>
            <a:pPr marL="0" indent="0">
              <a:lnSpc>
                <a:spcPct val="140000"/>
              </a:lnSpc>
              <a:buNone/>
            </a:pPr>
            <a:r>
              <a:rPr lang="en-US" altLang="zh-CN" sz="1600" dirty="0" smtClean="0">
                <a:latin typeface="+mj-lt"/>
              </a:rPr>
              <a:t>[8] IEEE 802.15/22-538r2, “Proposal of Sensing Framework”</a:t>
            </a: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498867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Thank You</a:t>
            </a:r>
            <a:endParaRPr lang="zh-CN" altLang="en-US" dirty="0"/>
          </a:p>
        </p:txBody>
      </p:sp>
    </p:spTree>
    <p:extLst>
      <p:ext uri="{BB962C8B-B14F-4D97-AF65-F5344CB8AC3E}">
        <p14:creationId xmlns:p14="http://schemas.microsoft.com/office/powerpoint/2010/main" val="355802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2669948523"/>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Add information to configure the frequency stitching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863466228"/>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Identify</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the necessary information to accommodate sensing by proxy</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Contribution Outline</a:t>
            </a:r>
            <a:endParaRPr lang="zh-CN" altLang="en-US" sz="2600" dirty="0"/>
          </a:p>
        </p:txBody>
      </p:sp>
      <p:sp>
        <p:nvSpPr>
          <p:cNvPr id="8" name="内容占位符 2"/>
          <p:cNvSpPr>
            <a:spLocks noGrp="1"/>
          </p:cNvSpPr>
          <p:nvPr>
            <p:ph idx="1"/>
          </p:nvPr>
        </p:nvSpPr>
        <p:spPr>
          <a:xfrm>
            <a:off x="719336" y="1484784"/>
            <a:ext cx="7772400" cy="4824121"/>
          </a:xfrm>
        </p:spPr>
        <p:txBody>
          <a:bodyPr/>
          <a:lstStyle/>
          <a:p>
            <a:pPr>
              <a:lnSpc>
                <a:spcPct val="140000"/>
              </a:lnSpc>
              <a:buFont typeface="Wingdings" panose="05000000000000000000" pitchFamily="2" charset="2"/>
              <a:buChar char="n"/>
            </a:pPr>
            <a:r>
              <a:rPr lang="en-US" altLang="zh-CN" sz="1800" dirty="0" smtClean="0">
                <a:latin typeface="+mj-lt"/>
              </a:rPr>
              <a:t>The necessary information parameters are identified to be exchanged between UWB sensing devices for frequency stitching</a:t>
            </a:r>
          </a:p>
          <a:p>
            <a:pPr>
              <a:lnSpc>
                <a:spcPct val="140000"/>
              </a:lnSpc>
              <a:buFont typeface="Wingdings" panose="05000000000000000000" pitchFamily="2" charset="2"/>
              <a:buChar char="n"/>
            </a:pPr>
            <a:r>
              <a:rPr lang="en-US" altLang="zh-CN" sz="1800" dirty="0" smtClean="0">
                <a:latin typeface="+mj-lt"/>
              </a:rPr>
              <a:t>Add necessary information to accommodate the sensing by proxy, including the basic proxy mode and hierarchical proxy mode</a:t>
            </a: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1423673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Frequency Stitching</a:t>
            </a:r>
            <a:endParaRPr lang="zh-CN" altLang="en-US" dirty="0"/>
          </a:p>
        </p:txBody>
      </p:sp>
    </p:spTree>
    <p:extLst>
      <p:ext uri="{BB962C8B-B14F-4D97-AF65-F5344CB8AC3E}">
        <p14:creationId xmlns:p14="http://schemas.microsoft.com/office/powerpoint/2010/main" val="499827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Frequency Stitching</a:t>
            </a:r>
            <a:endParaRPr lang="zh-CN" altLang="en-US" sz="2600" dirty="0"/>
          </a:p>
        </p:txBody>
      </p:sp>
      <p:sp>
        <p:nvSpPr>
          <p:cNvPr id="8" name="内容占位符 2"/>
          <p:cNvSpPr>
            <a:spLocks noGrp="1"/>
          </p:cNvSpPr>
          <p:nvPr>
            <p:ph idx="1"/>
          </p:nvPr>
        </p:nvSpPr>
        <p:spPr>
          <a:xfrm>
            <a:off x="719336" y="1484784"/>
            <a:ext cx="7772400" cy="4824121"/>
          </a:xfrm>
        </p:spPr>
        <p:txBody>
          <a:bodyPr/>
          <a:lstStyle/>
          <a:p>
            <a:pPr algn="just">
              <a:lnSpc>
                <a:spcPct val="160000"/>
              </a:lnSpc>
              <a:buFont typeface="Wingdings" panose="05000000000000000000" pitchFamily="2" charset="2"/>
              <a:buChar char="n"/>
            </a:pPr>
            <a:r>
              <a:rPr lang="en-US" altLang="zh-CN" sz="1800" dirty="0" smtClean="0">
                <a:latin typeface="+mj-lt"/>
              </a:rPr>
              <a:t>In [1-2], the concept of the frequency stitching is introduced to improve the effective bandwidth of sensing by stitching multiple frequency segments together. </a:t>
            </a:r>
          </a:p>
          <a:p>
            <a:pPr algn="just">
              <a:lnSpc>
                <a:spcPct val="160000"/>
              </a:lnSpc>
              <a:buFont typeface="Wingdings" panose="05000000000000000000" pitchFamily="2" charset="2"/>
              <a:buChar char="n"/>
            </a:pPr>
            <a:r>
              <a:rPr lang="en-US" altLang="zh-CN" sz="1800" dirty="0" smtClean="0">
                <a:latin typeface="+mj-lt"/>
              </a:rPr>
              <a:t>The overlapping between adjacent frequency segments is desirable, e.g., the overlapping could be 124.8 MHz (25% overlap), 249.6 MHz (50% overlap), and 374.4 MHz (75% overlap) </a:t>
            </a:r>
          </a:p>
          <a:p>
            <a:pPr algn="just">
              <a:lnSpc>
                <a:spcPct val="160000"/>
              </a:lnSpc>
              <a:buFont typeface="Wingdings" panose="05000000000000000000" pitchFamily="2" charset="2"/>
              <a:buChar char="n"/>
            </a:pPr>
            <a:r>
              <a:rPr lang="en-US" altLang="zh-CN" sz="1800" dirty="0" smtClean="0">
                <a:latin typeface="+mj-lt"/>
              </a:rPr>
              <a:t>In [3-5], the channel allocation for frequency stitching is discussed</a:t>
            </a:r>
          </a:p>
          <a:p>
            <a:pPr algn="just">
              <a:lnSpc>
                <a:spcPct val="160000"/>
              </a:lnSpc>
              <a:buFont typeface="Wingdings" panose="05000000000000000000" pitchFamily="2" charset="2"/>
              <a:buChar char="n"/>
            </a:pPr>
            <a:r>
              <a:rPr lang="en-US" altLang="zh-CN" sz="1800" dirty="0" smtClean="0">
                <a:latin typeface="+mj-lt"/>
              </a:rPr>
              <a:t>The group has reached a consensus that the frequency stitching could be adopted as an optional feature [6] </a:t>
            </a: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3948095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sz="2600" dirty="0" smtClean="0"/>
              <a:t>Frequency Stitching Control </a:t>
            </a:r>
            <a:endParaRPr lang="zh-CN" altLang="en-US" sz="2600" dirty="0"/>
          </a:p>
        </p:txBody>
      </p:sp>
      <p:sp>
        <p:nvSpPr>
          <p:cNvPr id="8" name="内容占位符 2"/>
          <p:cNvSpPr>
            <a:spLocks noGrp="1"/>
          </p:cNvSpPr>
          <p:nvPr>
            <p:ph idx="1"/>
          </p:nvPr>
        </p:nvSpPr>
        <p:spPr>
          <a:xfrm>
            <a:off x="664880" y="1192184"/>
            <a:ext cx="7772400" cy="829461"/>
          </a:xfrm>
        </p:spPr>
        <p:txBody>
          <a:bodyPr/>
          <a:lstStyle/>
          <a:p>
            <a:pPr>
              <a:lnSpc>
                <a:spcPct val="130000"/>
              </a:lnSpc>
              <a:buFont typeface="Wingdings" panose="05000000000000000000" pitchFamily="2" charset="2"/>
              <a:buChar char="n"/>
            </a:pPr>
            <a:r>
              <a:rPr lang="en-US" altLang="zh-CN" sz="1400" dirty="0" smtClean="0">
                <a:latin typeface="+mj-lt"/>
              </a:rPr>
              <a:t>In [7], a single configuration is used for frequency stitching based sensing and non frequency stitching based sensing </a:t>
            </a:r>
          </a:p>
          <a:p>
            <a:pPr>
              <a:lnSpc>
                <a:spcPct val="140000"/>
              </a:lnSpc>
              <a:buFont typeface="Wingdings" panose="05000000000000000000" pitchFamily="2" charset="2"/>
              <a:buChar char="n"/>
            </a:pPr>
            <a:endParaRPr lang="en-US" altLang="zh-CN" sz="1800" dirty="0" smtClean="0">
              <a:latin typeface="+mj-lt"/>
            </a:endParaRPr>
          </a:p>
        </p:txBody>
      </p:sp>
      <p:graphicFrame>
        <p:nvGraphicFramePr>
          <p:cNvPr id="9" name="Table 4"/>
          <p:cNvGraphicFramePr>
            <a:graphicFrameLocks noGrp="1"/>
          </p:cNvGraphicFramePr>
          <p:nvPr>
            <p:extLst>
              <p:ext uri="{D42A27DB-BD31-4B8C-83A1-F6EECF244321}">
                <p14:modId xmlns:p14="http://schemas.microsoft.com/office/powerpoint/2010/main" val="3404485402"/>
              </p:ext>
            </p:extLst>
          </p:nvPr>
        </p:nvGraphicFramePr>
        <p:xfrm>
          <a:off x="467544" y="1844824"/>
          <a:ext cx="8534400" cy="587375"/>
        </p:xfrm>
        <a:graphic>
          <a:graphicData uri="http://schemas.openxmlformats.org/drawingml/2006/table">
            <a:tbl>
              <a:tblPr/>
              <a:tblGrid>
                <a:gridCol w="852488">
                  <a:extLst>
                    <a:ext uri="{9D8B030D-6E8A-4147-A177-3AD203B41FA5}">
                      <a16:colId xmlns="" xmlns:a16="http://schemas.microsoft.com/office/drawing/2014/main" val="2924525224"/>
                    </a:ext>
                  </a:extLst>
                </a:gridCol>
                <a:gridCol w="854075">
                  <a:extLst>
                    <a:ext uri="{9D8B030D-6E8A-4147-A177-3AD203B41FA5}">
                      <a16:colId xmlns="" xmlns:a16="http://schemas.microsoft.com/office/drawing/2014/main" val="4215555602"/>
                    </a:ext>
                  </a:extLst>
                </a:gridCol>
                <a:gridCol w="854075">
                  <a:extLst>
                    <a:ext uri="{9D8B030D-6E8A-4147-A177-3AD203B41FA5}">
                      <a16:colId xmlns="" xmlns:a16="http://schemas.microsoft.com/office/drawing/2014/main" val="4055656103"/>
                    </a:ext>
                  </a:extLst>
                </a:gridCol>
                <a:gridCol w="852487">
                  <a:extLst>
                    <a:ext uri="{9D8B030D-6E8A-4147-A177-3AD203B41FA5}">
                      <a16:colId xmlns="" xmlns:a16="http://schemas.microsoft.com/office/drawing/2014/main" val="3428373250"/>
                    </a:ext>
                  </a:extLst>
                </a:gridCol>
                <a:gridCol w="854075">
                  <a:extLst>
                    <a:ext uri="{9D8B030D-6E8A-4147-A177-3AD203B41FA5}">
                      <a16:colId xmlns="" xmlns:a16="http://schemas.microsoft.com/office/drawing/2014/main" val="313519276"/>
                    </a:ext>
                  </a:extLst>
                </a:gridCol>
                <a:gridCol w="855663">
                  <a:extLst>
                    <a:ext uri="{9D8B030D-6E8A-4147-A177-3AD203B41FA5}">
                      <a16:colId xmlns="" xmlns:a16="http://schemas.microsoft.com/office/drawing/2014/main" val="1356613772"/>
                    </a:ext>
                  </a:extLst>
                </a:gridCol>
                <a:gridCol w="852487">
                  <a:extLst>
                    <a:ext uri="{9D8B030D-6E8A-4147-A177-3AD203B41FA5}">
                      <a16:colId xmlns="" xmlns:a16="http://schemas.microsoft.com/office/drawing/2014/main" val="624835525"/>
                    </a:ext>
                  </a:extLst>
                </a:gridCol>
                <a:gridCol w="854075">
                  <a:extLst>
                    <a:ext uri="{9D8B030D-6E8A-4147-A177-3AD203B41FA5}">
                      <a16:colId xmlns="" xmlns:a16="http://schemas.microsoft.com/office/drawing/2014/main" val="2071642446"/>
                    </a:ext>
                  </a:extLst>
                </a:gridCol>
                <a:gridCol w="852488">
                  <a:extLst>
                    <a:ext uri="{9D8B030D-6E8A-4147-A177-3AD203B41FA5}">
                      <a16:colId xmlns="" xmlns:a16="http://schemas.microsoft.com/office/drawing/2014/main" val="551739989"/>
                    </a:ext>
                  </a:extLst>
                </a:gridCol>
                <a:gridCol w="852487">
                  <a:extLst>
                    <a:ext uri="{9D8B030D-6E8A-4147-A177-3AD203B41FA5}">
                      <a16:colId xmlns="" xmlns:a16="http://schemas.microsoft.com/office/drawing/2014/main" val="2021236559"/>
                    </a:ext>
                  </a:extLst>
                </a:gridCol>
              </a:tblGrid>
              <a:tr h="195792">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0/4</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0/1</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0/1</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IN"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887432445"/>
                  </a:ext>
                </a:extLst>
              </a:tr>
              <a:tr h="391583">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Content Control</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Session ID</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Block Duration</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Round Duration</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Slot Duration</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Ranging Control</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Data Comm Control</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Sensing Control</a:t>
                      </a:r>
                      <a:endParaRPr kumimoji="0" lang="en-IN" altLang="en-US" sz="1600" b="0" i="0" u="none" strike="noStrike" cap="none" normalizeH="0" baseline="0" dirty="0" smtClean="0">
                        <a:ln>
                          <a:noFill/>
                        </a:ln>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TDoA Control</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IN"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Scheduling List</a:t>
                      </a: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097248340"/>
                  </a:ext>
                </a:extLst>
              </a:tr>
            </a:tbl>
          </a:graphicData>
        </a:graphic>
      </p:graphicFrame>
      <p:cxnSp>
        <p:nvCxnSpPr>
          <p:cNvPr id="3" name="直接连接符 2"/>
          <p:cNvCxnSpPr/>
          <p:nvPr/>
        </p:nvCxnSpPr>
        <p:spPr bwMode="auto">
          <a:xfrm flipH="1">
            <a:off x="467544" y="2432199"/>
            <a:ext cx="5976665" cy="4208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5"/>
          <p:cNvGraphicFramePr>
            <a:graphicFrameLocks noGrp="1"/>
          </p:cNvGraphicFramePr>
          <p:nvPr>
            <p:extLst>
              <p:ext uri="{D42A27DB-BD31-4B8C-83A1-F6EECF244321}">
                <p14:modId xmlns:p14="http://schemas.microsoft.com/office/powerpoint/2010/main" val="554740618"/>
              </p:ext>
            </p:extLst>
          </p:nvPr>
        </p:nvGraphicFramePr>
        <p:xfrm>
          <a:off x="467544" y="2846361"/>
          <a:ext cx="8374905" cy="782828"/>
        </p:xfrm>
        <a:graphic>
          <a:graphicData uri="http://schemas.openxmlformats.org/drawingml/2006/table">
            <a:tbl>
              <a:tblPr firstRow="1" firstCol="1" bandRow="1"/>
              <a:tblGrid>
                <a:gridCol w="1196415">
                  <a:extLst>
                    <a:ext uri="{9D8B030D-6E8A-4147-A177-3AD203B41FA5}">
                      <a16:colId xmlns="" xmlns:a16="http://schemas.microsoft.com/office/drawing/2014/main" val="2648589974"/>
                    </a:ext>
                  </a:extLst>
                </a:gridCol>
                <a:gridCol w="1196415">
                  <a:extLst>
                    <a:ext uri="{9D8B030D-6E8A-4147-A177-3AD203B41FA5}">
                      <a16:colId xmlns="" xmlns:a16="http://schemas.microsoft.com/office/drawing/2014/main" val="2277211772"/>
                    </a:ext>
                  </a:extLst>
                </a:gridCol>
                <a:gridCol w="1196415">
                  <a:extLst>
                    <a:ext uri="{9D8B030D-6E8A-4147-A177-3AD203B41FA5}">
                      <a16:colId xmlns="" xmlns:a16="http://schemas.microsoft.com/office/drawing/2014/main" val="581333039"/>
                    </a:ext>
                  </a:extLst>
                </a:gridCol>
                <a:gridCol w="1196415"/>
                <a:gridCol w="1196415">
                  <a:extLst>
                    <a:ext uri="{9D8B030D-6E8A-4147-A177-3AD203B41FA5}">
                      <a16:colId xmlns="" xmlns:a16="http://schemas.microsoft.com/office/drawing/2014/main" val="3175007830"/>
                    </a:ext>
                  </a:extLst>
                </a:gridCol>
                <a:gridCol w="1196415"/>
                <a:gridCol w="1196415"/>
              </a:tblGrid>
              <a:tr h="194400">
                <a:tc>
                  <a:txBody>
                    <a:bodyPr/>
                    <a:lstStyle/>
                    <a:p>
                      <a:pPr marL="0" algn="ctr" defTabSz="914400" rtl="0" eaLnBrk="1" latinLnBrk="0" hangingPunct="1">
                        <a:lnSpc>
                          <a:spcPct val="107000"/>
                        </a:lnSpc>
                        <a:spcBef>
                          <a:spcPts val="600"/>
                        </a:spcBef>
                        <a:spcAft>
                          <a:spcPts val="600"/>
                        </a:spcAft>
                      </a:pPr>
                      <a:r>
                        <a:rPr lang="en-US" sz="1200" kern="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TBD</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US" sz="1200" kern="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 bit</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US" sz="1200" kern="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 bits</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IN" sz="1200" kern="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r>
                        <a:rPr lang="en-IN" sz="1200" kern="1200" baseline="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bits</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IN" sz="1200" kern="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 bits</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IN" sz="1200" kern="1200" dirty="0" smtClean="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1 bit</a:t>
                      </a:r>
                      <a:endPar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IN" sz="1200" kern="1200" dirty="0" smtClean="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0/2 bits</a:t>
                      </a:r>
                      <a:endPar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34271760"/>
                  </a:ext>
                </a:extLst>
              </a:tr>
              <a:tr h="540000">
                <a:tc>
                  <a:txBody>
                    <a:bodyPr/>
                    <a:lstStyle/>
                    <a:p>
                      <a:pPr algn="ctr">
                        <a:lnSpc>
                          <a:spcPct val="107000"/>
                        </a:lnSpc>
                        <a:spcBef>
                          <a:spcPts val="600"/>
                        </a:spcBef>
                        <a:spcAft>
                          <a:spcPts val="600"/>
                        </a:spcAft>
                      </a:pPr>
                      <a:r>
                        <a:rPr lang="en-US" sz="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Sensing common</a:t>
                      </a:r>
                      <a:r>
                        <a:rPr lang="en-US" sz="1200" baseline="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Frequency stitching enabled</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Base</a:t>
                      </a:r>
                      <a:r>
                        <a:rPr lang="en-US" sz="1200" baseline="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channel number or channel number</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altLang="zh-CN" sz="1200" kern="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Carrier frequency grid configuration ID</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kern="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Aggregated Bandwidth</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kern="1200" dirty="0" smtClean="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Frequency</a:t>
                      </a:r>
                      <a:r>
                        <a:rPr lang="en-IN" sz="1200" kern="1200" baseline="0" dirty="0" smtClean="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 stitching direction</a:t>
                      </a:r>
                      <a:endPar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kern="1200" dirty="0" smtClean="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Feedback Control</a:t>
                      </a:r>
                      <a:endPar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12750285"/>
                  </a:ext>
                </a:extLst>
              </a:tr>
            </a:tbl>
          </a:graphicData>
        </a:graphic>
      </p:graphicFrame>
      <p:cxnSp>
        <p:nvCxnSpPr>
          <p:cNvPr id="14" name="直接连接符 13"/>
          <p:cNvCxnSpPr/>
          <p:nvPr/>
        </p:nvCxnSpPr>
        <p:spPr bwMode="auto">
          <a:xfrm>
            <a:off x="7308305" y="2432199"/>
            <a:ext cx="1534145" cy="4208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内容占位符 2"/>
          <p:cNvSpPr txBox="1">
            <a:spLocks/>
          </p:cNvSpPr>
          <p:nvPr/>
        </p:nvSpPr>
        <p:spPr bwMode="auto">
          <a:xfrm>
            <a:off x="664880" y="3716705"/>
            <a:ext cx="7772400" cy="2736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nSpc>
                <a:spcPct val="140000"/>
              </a:lnSpc>
              <a:buFont typeface="Wingdings" panose="05000000000000000000" pitchFamily="2" charset="2"/>
              <a:buChar char="n"/>
            </a:pPr>
            <a:r>
              <a:rPr lang="en-US" altLang="zh-CN" sz="1400" kern="0" dirty="0" smtClean="0">
                <a:latin typeface="+mj-lt"/>
              </a:rPr>
              <a:t>Frequency stitching direction</a:t>
            </a:r>
          </a:p>
          <a:p>
            <a:pPr lvl="1">
              <a:lnSpc>
                <a:spcPct val="140000"/>
              </a:lnSpc>
              <a:buFont typeface="Wingdings" panose="05000000000000000000" pitchFamily="2" charset="2"/>
              <a:buChar char="Ø"/>
            </a:pPr>
            <a:r>
              <a:rPr lang="en-US" altLang="zh-CN" sz="1200" kern="0" dirty="0" smtClean="0">
                <a:latin typeface="+mj-lt"/>
              </a:rPr>
              <a:t>0: Ascending, the base channel has the lowest carrier frequency </a:t>
            </a:r>
          </a:p>
          <a:p>
            <a:pPr lvl="1">
              <a:lnSpc>
                <a:spcPct val="140000"/>
              </a:lnSpc>
              <a:buFont typeface="Wingdings" panose="05000000000000000000" pitchFamily="2" charset="2"/>
              <a:buChar char="Ø"/>
            </a:pPr>
            <a:r>
              <a:rPr lang="en-US" altLang="zh-CN" sz="1200" kern="0" dirty="0" smtClean="0">
                <a:latin typeface="+mj-lt"/>
              </a:rPr>
              <a:t>1: Descending, the base channel has the highest carrier frequency</a:t>
            </a:r>
          </a:p>
          <a:p>
            <a:pPr>
              <a:lnSpc>
                <a:spcPct val="140000"/>
              </a:lnSpc>
              <a:buFont typeface="Wingdings" panose="05000000000000000000" pitchFamily="2" charset="2"/>
              <a:buChar char="n"/>
            </a:pPr>
            <a:r>
              <a:rPr lang="en-US" altLang="zh-CN" sz="1400" kern="0" dirty="0" smtClean="0">
                <a:latin typeface="+mj-lt"/>
              </a:rPr>
              <a:t>Feedback control: only present if the initiator is the transmitter</a:t>
            </a:r>
          </a:p>
          <a:p>
            <a:pPr lvl="1">
              <a:lnSpc>
                <a:spcPct val="140000"/>
              </a:lnSpc>
              <a:buFont typeface="Wingdings" panose="05000000000000000000" pitchFamily="2" charset="2"/>
              <a:buChar char="Ø"/>
            </a:pPr>
            <a:r>
              <a:rPr lang="en-US" altLang="zh-CN" sz="1200" kern="0" dirty="0" smtClean="0">
                <a:latin typeface="+mj-lt"/>
              </a:rPr>
              <a:t>00: feedback CIR of sensing fragment (SF) after each SF transmission (suitable for low-cost memory limited UWB device)</a:t>
            </a:r>
          </a:p>
          <a:p>
            <a:pPr lvl="1">
              <a:lnSpc>
                <a:spcPct val="140000"/>
              </a:lnSpc>
              <a:buFont typeface="Wingdings" panose="05000000000000000000" pitchFamily="2" charset="2"/>
              <a:buChar char="Ø"/>
            </a:pPr>
            <a:r>
              <a:rPr lang="en-US" altLang="zh-CN" sz="1200" kern="0" dirty="0" smtClean="0">
                <a:latin typeface="+mj-lt"/>
              </a:rPr>
              <a:t>01: feedback CIR of all SFs after the last SF transmission (suitable for continuous sensing measurement)</a:t>
            </a:r>
          </a:p>
          <a:p>
            <a:pPr lvl="1">
              <a:lnSpc>
                <a:spcPct val="140000"/>
              </a:lnSpc>
              <a:buFont typeface="Wingdings" panose="05000000000000000000" pitchFamily="2" charset="2"/>
              <a:buChar char="Ø"/>
            </a:pPr>
            <a:r>
              <a:rPr lang="en-US" altLang="zh-CN" sz="1200" kern="0" dirty="0" smtClean="0">
                <a:latin typeface="+mj-lt"/>
              </a:rPr>
              <a:t>10: feedback CIR of the aggregated channel after the last SF transmission (suitable for high processing capability UWB device and could reduce CIR overhead)</a:t>
            </a:r>
          </a:p>
        </p:txBody>
      </p:sp>
    </p:spTree>
    <p:extLst>
      <p:ext uri="{BB962C8B-B14F-4D97-AF65-F5344CB8AC3E}">
        <p14:creationId xmlns:p14="http://schemas.microsoft.com/office/powerpoint/2010/main" val="3958246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719079" y="593725"/>
            <a:ext cx="7772400" cy="1066800"/>
          </a:xfrm>
        </p:spPr>
        <p:txBody>
          <a:bodyPr/>
          <a:lstStyle/>
          <a:p>
            <a:r>
              <a:rPr lang="en-US" altLang="zh-CN" sz="2600" dirty="0" smtClean="0"/>
              <a:t>CIR Feedback for Frequency Stitching</a:t>
            </a:r>
            <a:endParaRPr lang="zh-CN" altLang="en-US" sz="2600" dirty="0"/>
          </a:p>
        </p:txBody>
      </p:sp>
      <p:sp>
        <p:nvSpPr>
          <p:cNvPr id="8" name="内容占位符 2"/>
          <p:cNvSpPr>
            <a:spLocks noGrp="1"/>
          </p:cNvSpPr>
          <p:nvPr>
            <p:ph idx="1"/>
          </p:nvPr>
        </p:nvSpPr>
        <p:spPr>
          <a:xfrm>
            <a:off x="539552" y="1556792"/>
            <a:ext cx="7772400" cy="4176464"/>
          </a:xfrm>
        </p:spPr>
        <p:txBody>
          <a:bodyPr/>
          <a:lstStyle/>
          <a:p>
            <a:pPr>
              <a:lnSpc>
                <a:spcPct val="160000"/>
              </a:lnSpc>
              <a:buFont typeface="Wingdings" panose="05000000000000000000" pitchFamily="2" charset="2"/>
              <a:buChar char="n"/>
            </a:pPr>
            <a:r>
              <a:rPr lang="en-US" altLang="zh-CN" sz="1600" dirty="0" smtClean="0">
                <a:latin typeface="+mj-lt"/>
              </a:rPr>
              <a:t>In [6], the CIR feedback for non frequency stitching scenario is defined. The baseline CIR report contains control field and content field</a:t>
            </a:r>
          </a:p>
          <a:p>
            <a:pPr lvl="1">
              <a:lnSpc>
                <a:spcPct val="160000"/>
              </a:lnSpc>
              <a:buFont typeface="Wingdings" panose="05000000000000000000" pitchFamily="2" charset="2"/>
              <a:buChar char="Ø"/>
            </a:pPr>
            <a:r>
              <a:rPr lang="en-US" altLang="zh-CN" sz="1400" dirty="0" smtClean="0">
                <a:latin typeface="+mj-lt"/>
              </a:rPr>
              <a:t>Control field: Rx antenna number, bitmap length, bitmap</a:t>
            </a:r>
          </a:p>
          <a:p>
            <a:pPr lvl="1">
              <a:lnSpc>
                <a:spcPct val="160000"/>
              </a:lnSpc>
              <a:buFont typeface="Wingdings" panose="05000000000000000000" pitchFamily="2" charset="2"/>
              <a:buChar char="Ø"/>
            </a:pPr>
            <a:r>
              <a:rPr lang="en-US" altLang="zh-CN" sz="1400" dirty="0" smtClean="0">
                <a:latin typeface="+mj-lt"/>
              </a:rPr>
              <a:t>Content field: time offset of the reference tap, normalization factor, RSSI, CIR I/Q-component</a:t>
            </a:r>
          </a:p>
          <a:p>
            <a:pPr>
              <a:lnSpc>
                <a:spcPct val="160000"/>
              </a:lnSpc>
              <a:buFont typeface="Wingdings" panose="05000000000000000000" pitchFamily="2" charset="2"/>
              <a:buChar char="n"/>
            </a:pPr>
            <a:r>
              <a:rPr lang="en-US" altLang="zh-CN" sz="1600" dirty="0">
                <a:latin typeface="+mj-lt"/>
              </a:rPr>
              <a:t>In the frequency stitching scenario, some additional information is needed in the </a:t>
            </a:r>
            <a:r>
              <a:rPr lang="en-US" altLang="zh-CN" sz="1600" dirty="0" smtClean="0">
                <a:latin typeface="+mj-lt"/>
              </a:rPr>
              <a:t>control field of the CIR report </a:t>
            </a:r>
            <a:endParaRPr lang="en-US" altLang="zh-CN" sz="1600" dirty="0">
              <a:latin typeface="+mj-lt"/>
            </a:endParaRPr>
          </a:p>
          <a:p>
            <a:pPr lvl="1">
              <a:lnSpc>
                <a:spcPct val="160000"/>
              </a:lnSpc>
              <a:buFont typeface="Wingdings" panose="05000000000000000000" pitchFamily="2" charset="2"/>
              <a:buChar char="Ø"/>
            </a:pPr>
            <a:r>
              <a:rPr lang="en-US" altLang="zh-CN" sz="1400" dirty="0" smtClean="0">
                <a:latin typeface="+mj-lt"/>
              </a:rPr>
              <a:t>Indicate whether the CIR feedback corresponds to the individual sensing fragment or the aggregated frequency band</a:t>
            </a:r>
          </a:p>
          <a:p>
            <a:pPr lvl="1">
              <a:lnSpc>
                <a:spcPct val="160000"/>
              </a:lnSpc>
              <a:buFont typeface="Wingdings" panose="05000000000000000000" pitchFamily="2" charset="2"/>
              <a:buChar char="Ø"/>
            </a:pPr>
            <a:r>
              <a:rPr lang="en-US" altLang="zh-CN" sz="1400" dirty="0" smtClean="0">
                <a:latin typeface="+mj-lt"/>
              </a:rPr>
              <a:t>Indicate which sensing fragment the CIR feedback is associated </a:t>
            </a:r>
            <a:r>
              <a:rPr lang="en-US" altLang="zh-CN" sz="1400" dirty="0">
                <a:latin typeface="+mj-lt"/>
              </a:rPr>
              <a:t>i</a:t>
            </a:r>
            <a:r>
              <a:rPr lang="en-US" altLang="zh-CN" sz="1400" dirty="0" smtClean="0">
                <a:latin typeface="+mj-lt"/>
              </a:rPr>
              <a:t>f the CIR feedback corresponds to the individual sensing fragment</a:t>
            </a:r>
          </a:p>
        </p:txBody>
      </p:sp>
    </p:spTree>
    <p:extLst>
      <p:ext uri="{BB962C8B-B14F-4D97-AF65-F5344CB8AC3E}">
        <p14:creationId xmlns:p14="http://schemas.microsoft.com/office/powerpoint/2010/main" val="3987718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Sensing by Proxy</a:t>
            </a:r>
            <a:endParaRPr lang="zh-CN" altLang="en-US" dirty="0"/>
          </a:p>
        </p:txBody>
      </p:sp>
    </p:spTree>
    <p:extLst>
      <p:ext uri="{BB962C8B-B14F-4D97-AF65-F5344CB8AC3E}">
        <p14:creationId xmlns:p14="http://schemas.microsoft.com/office/powerpoint/2010/main" val="2414857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March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719079" y="404664"/>
            <a:ext cx="7772400" cy="1066800"/>
          </a:xfrm>
        </p:spPr>
        <p:txBody>
          <a:bodyPr/>
          <a:lstStyle/>
          <a:p>
            <a:r>
              <a:rPr lang="en-US" altLang="zh-CN" sz="2600" dirty="0" smtClean="0"/>
              <a:t>Sensing by Proxy</a:t>
            </a:r>
            <a:endParaRPr lang="zh-CN" altLang="en-US" sz="2600" dirty="0"/>
          </a:p>
        </p:txBody>
      </p:sp>
      <p:sp>
        <p:nvSpPr>
          <p:cNvPr id="8" name="内容占位符 2"/>
          <p:cNvSpPr>
            <a:spLocks noGrp="1"/>
          </p:cNvSpPr>
          <p:nvPr>
            <p:ph idx="1"/>
          </p:nvPr>
        </p:nvSpPr>
        <p:spPr>
          <a:xfrm>
            <a:off x="611560" y="1141091"/>
            <a:ext cx="7772400" cy="864096"/>
          </a:xfrm>
        </p:spPr>
        <p:txBody>
          <a:bodyPr/>
          <a:lstStyle/>
          <a:p>
            <a:pPr>
              <a:lnSpc>
                <a:spcPct val="130000"/>
              </a:lnSpc>
              <a:buFont typeface="Wingdings" panose="05000000000000000000" pitchFamily="2" charset="2"/>
              <a:buChar char="n"/>
            </a:pPr>
            <a:r>
              <a:rPr lang="en-US" altLang="zh-CN" sz="1400" dirty="0" smtClean="0">
                <a:latin typeface="+mj-lt"/>
              </a:rPr>
              <a:t>The sensing by proxy (SBP) is discussed as one of the basic sensing modes in [8], which includes the basic proxy mode and the hierarchical proxy mode</a:t>
            </a:r>
          </a:p>
          <a:p>
            <a:pPr lvl="1">
              <a:lnSpc>
                <a:spcPct val="130000"/>
              </a:lnSpc>
              <a:buFont typeface="Wingdings" panose="05000000000000000000" pitchFamily="2" charset="2"/>
              <a:buChar char="Ø"/>
            </a:pPr>
            <a:r>
              <a:rPr lang="en-US" altLang="zh-CN" sz="1200" dirty="0" smtClean="0">
                <a:latin typeface="+mj-lt"/>
              </a:rPr>
              <a:t>The hierarchical proxy mode could extend the sensing coverage</a:t>
            </a:r>
          </a:p>
        </p:txBody>
      </p:sp>
      <p:pic>
        <p:nvPicPr>
          <p:cNvPr id="2" name="图片 1"/>
          <p:cNvPicPr>
            <a:picLocks noChangeAspect="1"/>
          </p:cNvPicPr>
          <p:nvPr/>
        </p:nvPicPr>
        <p:blipFill>
          <a:blip r:embed="rId2"/>
          <a:stretch>
            <a:fillRect/>
          </a:stretch>
        </p:blipFill>
        <p:spPr>
          <a:xfrm>
            <a:off x="1434547" y="2077195"/>
            <a:ext cx="2057333" cy="1567829"/>
          </a:xfrm>
          <a:prstGeom prst="rect">
            <a:avLst/>
          </a:prstGeom>
        </p:spPr>
      </p:pic>
      <p:pic>
        <p:nvPicPr>
          <p:cNvPr id="3" name="图片 2"/>
          <p:cNvPicPr>
            <a:picLocks noChangeAspect="1"/>
          </p:cNvPicPr>
          <p:nvPr/>
        </p:nvPicPr>
        <p:blipFill>
          <a:blip r:embed="rId3"/>
          <a:stretch>
            <a:fillRect/>
          </a:stretch>
        </p:blipFill>
        <p:spPr>
          <a:xfrm>
            <a:off x="4241246" y="2068930"/>
            <a:ext cx="2068177" cy="1576094"/>
          </a:xfrm>
          <a:prstGeom prst="rect">
            <a:avLst/>
          </a:prstGeom>
        </p:spPr>
      </p:pic>
      <p:pic>
        <p:nvPicPr>
          <p:cNvPr id="9" name="图片 8"/>
          <p:cNvPicPr>
            <a:picLocks noChangeAspect="1"/>
          </p:cNvPicPr>
          <p:nvPr/>
        </p:nvPicPr>
        <p:blipFill>
          <a:blip r:embed="rId4"/>
          <a:stretch>
            <a:fillRect/>
          </a:stretch>
        </p:blipFill>
        <p:spPr>
          <a:xfrm>
            <a:off x="1445473" y="4058445"/>
            <a:ext cx="2165033" cy="2178867"/>
          </a:xfrm>
          <a:prstGeom prst="rect">
            <a:avLst/>
          </a:prstGeom>
        </p:spPr>
      </p:pic>
      <p:pic>
        <p:nvPicPr>
          <p:cNvPr id="10" name="图片 9"/>
          <p:cNvPicPr>
            <a:picLocks noChangeAspect="1"/>
          </p:cNvPicPr>
          <p:nvPr/>
        </p:nvPicPr>
        <p:blipFill>
          <a:blip r:embed="rId5"/>
          <a:stretch>
            <a:fillRect/>
          </a:stretch>
        </p:blipFill>
        <p:spPr>
          <a:xfrm>
            <a:off x="4572000" y="4110641"/>
            <a:ext cx="2044864" cy="2054663"/>
          </a:xfrm>
          <a:prstGeom prst="rect">
            <a:avLst/>
          </a:prstGeom>
        </p:spPr>
      </p:pic>
      <p:pic>
        <p:nvPicPr>
          <p:cNvPr id="11" name="图片 10"/>
          <p:cNvPicPr>
            <a:picLocks noChangeAspect="1"/>
          </p:cNvPicPr>
          <p:nvPr/>
        </p:nvPicPr>
        <p:blipFill>
          <a:blip r:embed="rId6"/>
          <a:stretch>
            <a:fillRect/>
          </a:stretch>
        </p:blipFill>
        <p:spPr>
          <a:xfrm>
            <a:off x="6097019" y="3635274"/>
            <a:ext cx="2944661" cy="729830"/>
          </a:xfrm>
          <a:prstGeom prst="rect">
            <a:avLst/>
          </a:prstGeom>
        </p:spPr>
      </p:pic>
      <p:sp>
        <p:nvSpPr>
          <p:cNvPr id="12" name="文本框 11"/>
          <p:cNvSpPr txBox="1"/>
          <p:nvPr/>
        </p:nvSpPr>
        <p:spPr>
          <a:xfrm>
            <a:off x="3269138" y="3645024"/>
            <a:ext cx="1545448" cy="288032"/>
          </a:xfrm>
          <a:prstGeom prst="rect">
            <a:avLst/>
          </a:prstGeom>
          <a:noFill/>
        </p:spPr>
        <p:txBody>
          <a:bodyPr wrap="square" rtlCol="0">
            <a:spAutoFit/>
          </a:bodyPr>
          <a:lstStyle/>
          <a:p>
            <a:r>
              <a:rPr lang="en-US" altLang="zh-CN" dirty="0" smtClean="0"/>
              <a:t>Basic Proxy Mode</a:t>
            </a:r>
            <a:endParaRPr lang="zh-CN" altLang="en-US" dirty="0"/>
          </a:p>
        </p:txBody>
      </p:sp>
      <p:sp>
        <p:nvSpPr>
          <p:cNvPr id="13" name="文本框 12"/>
          <p:cNvSpPr txBox="1"/>
          <p:nvPr/>
        </p:nvSpPr>
        <p:spPr>
          <a:xfrm>
            <a:off x="3269138" y="6176337"/>
            <a:ext cx="1944216" cy="276999"/>
          </a:xfrm>
          <a:prstGeom prst="rect">
            <a:avLst/>
          </a:prstGeom>
          <a:noFill/>
        </p:spPr>
        <p:txBody>
          <a:bodyPr wrap="square" rtlCol="0">
            <a:spAutoFit/>
          </a:bodyPr>
          <a:lstStyle/>
          <a:p>
            <a:r>
              <a:rPr lang="en-US" altLang="zh-CN" dirty="0" smtClean="0"/>
              <a:t>Hierarchical Proxy Mode</a:t>
            </a:r>
            <a:endParaRPr lang="zh-CN" altLang="en-US" dirty="0"/>
          </a:p>
        </p:txBody>
      </p:sp>
    </p:spTree>
    <p:extLst>
      <p:ext uri="{BB962C8B-B14F-4D97-AF65-F5344CB8AC3E}">
        <p14:creationId xmlns:p14="http://schemas.microsoft.com/office/powerpoint/2010/main" val="643928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971</Words>
  <Application>Microsoft Office PowerPoint</Application>
  <PresentationFormat>全屏显示(4:3)</PresentationFormat>
  <Paragraphs>157</Paragraphs>
  <Slides>12</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 Unicode MS</vt:lpstr>
      <vt:lpstr>Malgun Gothic</vt:lpstr>
      <vt:lpstr>MS PGothic</vt:lpstr>
      <vt:lpstr>Arial</vt:lpstr>
      <vt:lpstr>Calibri</vt:lpstr>
      <vt:lpstr>Times New Roman</vt:lpstr>
      <vt:lpstr>Wingdings</vt:lpstr>
      <vt:lpstr>IEEE-P802_15</vt:lpstr>
      <vt:lpstr>PowerPoint 演示文稿</vt:lpstr>
      <vt:lpstr>PowerPoint 演示文稿</vt:lpstr>
      <vt:lpstr>Contribution Outline</vt:lpstr>
      <vt:lpstr>Frequency Stitching</vt:lpstr>
      <vt:lpstr>Frequency Stitching</vt:lpstr>
      <vt:lpstr>Frequency Stitching Control </vt:lpstr>
      <vt:lpstr>CIR Feedback for Frequency Stitching</vt:lpstr>
      <vt:lpstr>Sensing by Proxy</vt:lpstr>
      <vt:lpstr>Sensing by Proxy</vt:lpstr>
      <vt:lpstr>Messages in Proxy Mode</vt:lpstr>
      <vt:lpstr>Reference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2023-03-10T08:56:24Z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(3)VWaY79P7vjWu8R0Knf8Anxowi9p6Sd8L0ouG90v/snfnrr7Xp+HDlCGERDnlQ9KiYYdyTkLH
++3rzKszrC5TYKy/77VGK87X8B7i/rhe5W10D0Jl+DfWEJDl+Wq29n5oDnBBAhNys4KBL20W
x2b6bPvv1kn8e7fGZ82iHCdkoewgr0aWRWVDO9NtWuNl+eRXxVu/LxiW+I4uRCqrpL7H0aal
VHnzRlezFfo91XEl4m</vt:lpwstr>
  </property>
  <property fmtid="{D5CDD505-2E9C-101B-9397-08002B2CF9AE}" pid="3" name="_2015_ms_pID_7253431">
    <vt:lpwstr>UPkDukKm+6ImzrKjZ4ykMLO8bvHG5GM8R95jtf1OuDT46KHUqRniv7
KE39sQ/3Kia/YIGuCRST/1NX4+I0gmAr7sXrq+M6P5nKvQyVdRAeVlgwGJyTqhylifPtLYoi
krJygJIwTTVBC/xyFPiGa5WgVaradQWZAvwFfLsMFMK0Aarc/Ey514wULNUomZxTgbxQbTiJ
tIJ+ZsSDPWqvk5EBDndAsc2umwZwpgskLdfB</vt:lpwstr>
  </property>
  <property fmtid="{D5CDD505-2E9C-101B-9397-08002B2CF9AE}" pid="4" name="_2015_ms_pID_7253432">
    <vt:lpwstr>Hg==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