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3" r:id="rId2"/>
  </p:sldMasterIdLst>
  <p:notesMasterIdLst>
    <p:notesMasterId r:id="rId9"/>
  </p:notesMasterIdLst>
  <p:sldIdLst>
    <p:sldId id="259" r:id="rId3"/>
    <p:sldId id="258" r:id="rId4"/>
    <p:sldId id="284" r:id="rId5"/>
    <p:sldId id="296" r:id="rId6"/>
    <p:sldId id="4945" r:id="rId7"/>
    <p:sldId id="4946"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0" d="100"/>
          <a:sy n="70" d="100"/>
        </p:scale>
        <p:origin x="80" y="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AC6F57-1078-4EE7-9991-EFDD31D06ADD}" type="datetimeFigureOut">
              <a:rPr kumimoji="1" lang="ja-JP" altLang="en-US" smtClean="0"/>
              <a:t>2023/3/7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FA1351-BAB1-404A-983B-4F942E103CC6}" type="slidenum">
              <a:rPr kumimoji="1" lang="ja-JP" altLang="en-US" smtClean="0"/>
              <a:t>‹#›</a:t>
            </a:fld>
            <a:endParaRPr kumimoji="1" lang="ja-JP" altLang="en-US"/>
          </a:p>
        </p:txBody>
      </p:sp>
    </p:spTree>
    <p:extLst>
      <p:ext uri="{BB962C8B-B14F-4D97-AF65-F5344CB8AC3E}">
        <p14:creationId xmlns:p14="http://schemas.microsoft.com/office/powerpoint/2010/main" val="3088145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doc.: IEEE 802.15-&lt;doc#&gt;</a:t>
            </a:r>
          </a:p>
        </p:txBody>
      </p:sp>
      <p:sp>
        <p:nvSpPr>
          <p:cNvPr id="5" name="フッター プレースホルダ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Shoichi Kitazawa (ATR)</a:t>
            </a:r>
          </a:p>
        </p:txBody>
      </p:sp>
      <p:sp>
        <p:nvSpPr>
          <p:cNvPr id="6" name="スライド番号プレースホルダ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Ryuji Kohno(YNU/CWC </a:t>
            </a:r>
            <a:r>
              <a:rPr kumimoji="0" lang="en-US" altLang="ja-JP" sz="1800" b="0"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UofOulu</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72867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06927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56231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November 2022</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2197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November 2022</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extLst>
      <p:ext uri="{BB962C8B-B14F-4D97-AF65-F5344CB8AC3E}">
        <p14:creationId xmlns:p14="http://schemas.microsoft.com/office/powerpoint/2010/main" val="870786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4058215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35965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537666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692109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568776968"/>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644346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1728408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058638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r>
              <a:rPr lang="en-US" altLang="ja-JP"/>
              <a:t>January 2023</a:t>
            </a:r>
            <a:endParaRPr lang="en-US"/>
          </a:p>
        </p:txBody>
      </p:sp>
      <p:sp>
        <p:nvSpPr>
          <p:cNvPr id="4" name="Holder 4"/>
          <p:cNvSpPr>
            <a:spLocks noGrp="1"/>
          </p:cNvSpPr>
          <p:nvPr>
            <p:ph type="sldNum" sz="quarter" idx="7"/>
          </p:nvPr>
        </p:nvSpPr>
        <p:spPr>
          <a:xfrm>
            <a:off x="4725517" y="6475413"/>
            <a:ext cx="218008" cy="215444"/>
          </a:xfr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951578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802.15-23-0117-00-06ma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2023</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9800891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November 2022</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P802.15-22-0631-01-6a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extLst>
      <p:ext uri="{BB962C8B-B14F-4D97-AF65-F5344CB8AC3E}">
        <p14:creationId xmlns:p14="http://schemas.microsoft.com/office/powerpoint/2010/main" val="2617896437"/>
      </p:ext>
    </p:extLst>
  </p:cSld>
  <p:clrMap bg1="lt1" tx1="dk1" bg2="dk2" tx2="lt2" accent1="accent1" accent2="accent2" accent3="accent3" accent4="accent4" accent5="accent5" accent6="accent6" hlink="hlink" folHlink="folHlink"/>
  <p:sldLayoutIdLst>
    <p:sldLayoutId id="2147483684" r:id="rId1"/>
    <p:sldLayoutId id="2147483685" r:id="rId2"/>
    <p:sldLayoutId id="2147483686"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72F3947-031E-4295-B632-0BF31AAEF223}"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27651" name="Rectangle 3"/>
          <p:cNvSpPr>
            <a:spLocks noChangeArrowheads="1"/>
          </p:cNvSpPr>
          <p:nvPr/>
        </p:nvSpPr>
        <p:spPr bwMode="auto">
          <a:xfrm>
            <a:off x="152400" y="609600"/>
            <a:ext cx="8991600" cy="5386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800" b="1" i="0" u="sng" strike="noStrike" kern="1200" cap="none" spc="0" normalizeH="0" baseline="0" noProof="0" dirty="0">
                <a:ln>
                  <a:noFill/>
                </a:ln>
                <a:solidFill>
                  <a:srgbClr val="000000"/>
                </a:solidFill>
                <a:effectLst>
                  <a:outerShdw blurRad="38100" dist="38100" dir="2700000" algn="tl">
                    <a:srgbClr val="C0C0C0"/>
                  </a:outerShdw>
                </a:effectLst>
                <a:uLnTx/>
                <a:uFillTx/>
                <a:latin typeface="Arial"/>
                <a:ea typeface="ＭＳ Ｐゴシック" charset="-128"/>
                <a:cs typeface="+mn-cs"/>
              </a:rPr>
              <a:t>Project: IEEE P802.15 Working Group for Wireless Personal Area Networks (WPANs)</a:t>
            </a:r>
            <a:endPar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Submission Title: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r>
              <a:rPr lang="en-US" altLang="ja-JP" sz="1600" dirty="0">
                <a:solidFill>
                  <a:srgbClr val="000000"/>
                </a:solidFill>
                <a:latin typeface="Arial"/>
                <a:ea typeface="ＭＳ Ｐゴシック" charset="-128"/>
              </a:rPr>
              <a:t>Agenda of Joint Session between T</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G15.6ma and TG4ab for Harmonization]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Date Submitted: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[7</a:t>
            </a:r>
            <a:r>
              <a:rPr kumimoji="0" lang="en-US" altLang="ja-JP" sz="1600" b="0" i="0" u="none" strike="noStrike" kern="1200" cap="none" spc="0" normalizeH="0" baseline="30000" noProof="0" dirty="0">
                <a:ln>
                  <a:noFill/>
                </a:ln>
                <a:solidFill>
                  <a:srgbClr val="000000"/>
                </a:solidFill>
                <a:effectLst/>
                <a:uLnTx/>
                <a:uFillTx/>
                <a:latin typeface="Arial"/>
                <a:ea typeface="ＭＳ Ｐゴシック" charset="-128"/>
                <a:cs typeface="+mn-cs"/>
              </a:rPr>
              <a:t>th</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March 2023]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Source: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[Ryuji Kohno] [1;Yokohama National University(YNU), 2;YRP International Alliance Institute(YRP-IAI)]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Address [1;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Voice:[1;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Email:[1: kohno@ynu.ac.jp,  2: kohno@yrp-iai.jp] Re: []</a:t>
            </a: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Abstract:</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[This document contains agenda of Joint Session between TG15.6ma and TG4ab for Harmonization in March 2023.]</a:t>
            </a: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Purpose: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[information]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Notice: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Release: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rPr>
              <a:t>March 2023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E1A173A1-C39B-41EB-BCF2-B522BCC141FC}"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TG6ma &amp; TG4ab </a:t>
            </a:r>
            <a:br>
              <a:rPr lang="en-US" altLang="ja-JP" b="1" dirty="0">
                <a:ea typeface="ＭＳ Ｐゴシック" pitchFamily="50" charset="-128"/>
              </a:rPr>
            </a:br>
            <a:r>
              <a:rPr lang="en-US" altLang="ja-JP" b="1" dirty="0">
                <a:ea typeface="ＭＳ Ｐゴシック" pitchFamily="50" charset="-128"/>
              </a:rPr>
              <a:t>Joint Meeting</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Virtual</a:t>
            </a:r>
            <a:br>
              <a:rPr lang="en-US" altLang="ja-JP" sz="2800" dirty="0">
                <a:ea typeface="ＭＳ Ｐゴシック" pitchFamily="50" charset="-128"/>
              </a:rPr>
            </a:br>
            <a:r>
              <a:rPr lang="en-US" altLang="ja-JP" sz="2800" dirty="0">
                <a:ea typeface="ＭＳ Ｐゴシック" pitchFamily="50" charset="-128"/>
              </a:rPr>
              <a:t>March 7</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3" name="Rectangle 4">
            <a:extLst>
              <a:ext uri="{FF2B5EF4-FFF2-40B4-BE49-F238E27FC236}">
                <a16:creationId xmlns:a16="http://schemas.microsoft.com/office/drawing/2014/main" id="{365FD140-694A-9DB6-32A4-A33899E0EEC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rPr>
              <a:t>March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018E0977-DC1B-42DD-B45E-59C02A783531}"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457200" y="1324288"/>
            <a:ext cx="8206982"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20000"/>
              </a:spcBef>
              <a:spcAft>
                <a:spcPct val="0"/>
              </a:spcAft>
              <a:buClrTx/>
              <a:buSzTx/>
              <a:buNone/>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1.  Key Issues in Harmonization of 6ma and 4ab</a:t>
            </a:r>
          </a:p>
          <a:p>
            <a:pPr marR="0" lvl="1"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Coexistence of 6ma and </a:t>
            </a:r>
            <a:r>
              <a:rPr lang="en-US" sz="2400" dirty="0">
                <a:solidFill>
                  <a:srgbClr val="000000"/>
                </a:solidFill>
                <a:latin typeface="Arial"/>
              </a:rPr>
              <a:t>4ab</a:t>
            </a:r>
          </a:p>
          <a:p>
            <a:pPr marR="0" lvl="1"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Commonality and Uniqueness</a:t>
            </a:r>
          </a:p>
          <a:p>
            <a:pPr marR="0" lvl="1"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Consensus</a:t>
            </a:r>
          </a:p>
          <a:p>
            <a:pPr marL="628650" indent="-514350" defTabSz="914400">
              <a:buAutoNum type="arabicPeriod" startAt="2"/>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Minimum Requirement for Coexisting 6ma and 4ab Radios</a:t>
            </a:r>
          </a:p>
          <a:p>
            <a:pPr marL="1028700" lvl="1" indent="-514350" defTabSz="914400">
              <a:buFont typeface="Wingdings" panose="05000000000000000000" pitchFamily="2" charset="2"/>
              <a:buChar char="Ø"/>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Specification in PHY:  preamble, channel codes etc.</a:t>
            </a:r>
          </a:p>
          <a:p>
            <a:pPr marL="1028700" lvl="1" indent="-514350" defTabSz="914400">
              <a:buFont typeface="Wingdings" panose="05000000000000000000" pitchFamily="2" charset="2"/>
              <a:buChar char="Ø"/>
              <a:defRPr/>
            </a:pPr>
            <a:r>
              <a:rPr lang="en-US" sz="2400" dirty="0">
                <a:solidFill>
                  <a:srgbClr val="000000"/>
                </a:solidFill>
                <a:latin typeface="Arial"/>
              </a:rPr>
              <a:t>Specification in </a:t>
            </a:r>
            <a:r>
              <a:rPr kumimoji="0" lang="en-US" sz="2400" b="0" i="0" u="none" strike="noStrike" kern="1200" cap="none" spc="0" normalizeH="0" baseline="0" noProof="0" dirty="0">
                <a:ln>
                  <a:noFill/>
                </a:ln>
                <a:solidFill>
                  <a:srgbClr val="000000"/>
                </a:solidFill>
                <a:effectLst/>
                <a:uLnTx/>
                <a:uFillTx/>
                <a:latin typeface="Arial"/>
                <a:ea typeface="+mn-ea"/>
                <a:cs typeface="+mn-cs"/>
              </a:rPr>
              <a:t>MAC: control channel etc.</a:t>
            </a:r>
          </a:p>
          <a:p>
            <a:pPr marL="628650" indent="-514350" defTabSz="914400">
              <a:buAutoNum type="arabicPeriod" startAt="2"/>
              <a:defRPr/>
            </a:pPr>
            <a:r>
              <a:rPr lang="en-US" sz="2800" dirty="0">
                <a:solidFill>
                  <a:srgbClr val="000000"/>
                </a:solidFill>
                <a:latin typeface="Arial"/>
              </a:rPr>
              <a:t>Feasibility of Implementation</a:t>
            </a:r>
          </a:p>
          <a:p>
            <a:pPr marL="1028700" lvl="1" indent="-514350" defTabSz="914400">
              <a:buFont typeface="Wingdings" panose="05000000000000000000" pitchFamily="2" charset="2"/>
              <a:buChar char="Ø"/>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Common specification to reasonable implementation for both</a:t>
            </a: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12873" y="677957"/>
            <a:ext cx="3816424"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3600" b="1" i="0" u="none" strike="noStrike" kern="1200" cap="none" spc="0" normalizeH="0" baseline="0" noProof="0" dirty="0">
                <a:ln>
                  <a:noFill/>
                </a:ln>
                <a:solidFill>
                  <a:srgbClr val="000000"/>
                </a:solidFill>
                <a:effectLst/>
                <a:uLnTx/>
                <a:uFillTx/>
                <a:latin typeface="Arial"/>
                <a:ea typeface="+mn-ea"/>
                <a:cs typeface="+mn-cs"/>
              </a:rPr>
              <a:t>Agenda</a:t>
            </a:r>
            <a:endParaRPr kumimoji="1" lang="ja-JP" altLang="en-US" sz="3600" b="1" i="0" u="none" strike="noStrike" kern="1200" cap="none" spc="0" normalizeH="0" baseline="0" noProof="0" dirty="0">
              <a:ln>
                <a:noFill/>
              </a:ln>
              <a:solidFill>
                <a:srgbClr val="000000"/>
              </a:solidFill>
              <a:effectLst/>
              <a:uLnTx/>
              <a:uFillTx/>
              <a:latin typeface="Arial"/>
              <a:ea typeface="+mn-ea"/>
              <a:cs typeface="+mn-cs"/>
            </a:endParaRPr>
          </a:p>
        </p:txBody>
      </p:sp>
      <p:sp>
        <p:nvSpPr>
          <p:cNvPr id="4" name="Rectangle 4">
            <a:extLst>
              <a:ext uri="{FF2B5EF4-FFF2-40B4-BE49-F238E27FC236}">
                <a16:creationId xmlns:a16="http://schemas.microsoft.com/office/drawing/2014/main" id="{D6FC84F2-450B-2E24-CD7F-DB1E6A705EB1}"/>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rPr>
              <a:t>March 2023</a:t>
            </a:r>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altLang="ja-JP" sz="1400" b="1" i="0" u="none" strike="noStrike" kern="0" cap="none" spc="0" normalizeH="0" baseline="0" noProof="0" dirty="0">
                <a:ln>
                  <a:noFill/>
                </a:ln>
                <a:solidFill>
                  <a:srgbClr val="000000"/>
                </a:solidFill>
                <a:effectLst/>
                <a:uLnTx/>
                <a:uFillTx/>
                <a:latin typeface="Times New Roman"/>
                <a:cs typeface="Times New Roman"/>
                <a:sym typeface="Times New Roman"/>
              </a:rPr>
              <a:t>November 2022</a:t>
            </a:r>
            <a:endParaRPr kumimoji="0" lang="en-US"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a:ln>
                  <a:noFill/>
                </a:ln>
                <a:solidFill>
                  <a:srgbClr val="000000"/>
                </a:solidFill>
                <a:effectLst/>
                <a:uLnTx/>
                <a:uFillTx/>
                <a:latin typeface="Times New Roman"/>
                <a:cs typeface="Times New Roman"/>
                <a:sym typeface="Times New Roman"/>
              </a:rPr>
              <a:t>M.Kim, T.Kobayashi, M.Hernandez, R.Kohno(YNU/YRP-IAI)</a:t>
            </a:r>
            <a:endParaRPr kumimoji="0" lang="en-US"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a:ln>
                  <a:noFill/>
                </a:ln>
                <a:solidFill>
                  <a:srgbClr val="000000"/>
                </a:solidFill>
                <a:effectLst/>
                <a:uLnTx/>
                <a:uFillTx/>
                <a:latin typeface="Times New Roman"/>
                <a:cs typeface="Times New Roman"/>
                <a:sym typeface="Times New Roman"/>
              </a:rPr>
              <a:t>Slide </a:t>
            </a:r>
            <a:fld id="{00000000-1234-1234-1234-123412341234}" type="slidenum">
              <a:rPr kumimoji="0" lang="en-US" sz="1200" b="0" i="0" u="none" strike="noStrike" kern="0" cap="none" spc="0" normalizeH="0" baseline="0" noProof="0" smtClean="0">
                <a:ln>
                  <a:noFill/>
                </a:ln>
                <a:solidFill>
                  <a:srgbClr val="000000"/>
                </a:solidFill>
                <a:effectLst/>
                <a:uLnTx/>
                <a:uFillTx/>
                <a:latin typeface="Times New Roman"/>
                <a:cs typeface="Times New Roman"/>
                <a:sym typeface="Times New Roman"/>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4745170"/>
            <a:ext cx="7772400" cy="1559377"/>
          </a:xfrm>
          <a:prstGeom prst="rect">
            <a:avLst/>
          </a:prstGeom>
        </p:spPr>
        <p:txBody>
          <a:bodyPr/>
          <a:lstStyle/>
          <a:p>
            <a:pPr marL="25400" indent="0">
              <a:buNone/>
            </a:pPr>
            <a:r>
              <a:rPr kumimoji="1" lang="en-US" altLang="ja-JP" sz="1800" dirty="0"/>
              <a:t>In this table, BAN means only the dependable BAN defined by IEEE802.15 TG6ma and the BAN of Std. 802.15.6-2012, while non-BAN UWB systems include other standard UWB systems of IEEE 802.15, ESTI </a:t>
            </a:r>
            <a:r>
              <a:rPr kumimoji="1" lang="en-US" altLang="ja-JP" sz="1800" dirty="0" err="1"/>
              <a:t>SmartBAN</a:t>
            </a:r>
            <a:r>
              <a:rPr kumimoji="1" lang="en-US" altLang="ja-JP" sz="1800" dirty="0"/>
              <a:t> and non-standard UWB systems.</a:t>
            </a:r>
          </a:p>
          <a:p>
            <a:endParaRPr lang="en-US" sz="1800" dirty="0"/>
          </a:p>
        </p:txBody>
      </p:sp>
      <p:graphicFrame>
        <p:nvGraphicFramePr>
          <p:cNvPr id="7" name="Table 7">
            <a:extLst>
              <a:ext uri="{FF2B5EF4-FFF2-40B4-BE49-F238E27FC236}">
                <a16:creationId xmlns:a16="http://schemas.microsoft.com/office/drawing/2014/main" id="{CF194B73-D6D7-6499-D097-D98A40364251}"/>
              </a:ext>
            </a:extLst>
          </p:cNvPr>
          <p:cNvGraphicFramePr>
            <a:graphicFrameLocks noGrp="1"/>
          </p:cNvGraphicFramePr>
          <p:nvPr/>
        </p:nvGraphicFramePr>
        <p:xfrm>
          <a:off x="685799" y="1844674"/>
          <a:ext cx="7772402" cy="2900496"/>
        </p:xfrm>
        <a:graphic>
          <a:graphicData uri="http://schemas.openxmlformats.org/drawingml/2006/table">
            <a:tbl>
              <a:tblPr firstRow="1" bandRow="1">
                <a:tableStyleId>{073A0DAA-6AF3-43AB-8588-CEC1D06C72B9}</a:tableStyleId>
              </a:tblPr>
              <a:tblGrid>
                <a:gridCol w="1418789">
                  <a:extLst>
                    <a:ext uri="{9D8B030D-6E8A-4147-A177-3AD203B41FA5}">
                      <a16:colId xmlns:a16="http://schemas.microsoft.com/office/drawing/2014/main" val="2788544110"/>
                    </a:ext>
                  </a:extLst>
                </a:gridCol>
                <a:gridCol w="1418789">
                  <a:extLst>
                    <a:ext uri="{9D8B030D-6E8A-4147-A177-3AD203B41FA5}">
                      <a16:colId xmlns:a16="http://schemas.microsoft.com/office/drawing/2014/main" val="3050215582"/>
                    </a:ext>
                  </a:extLst>
                </a:gridCol>
                <a:gridCol w="2467412">
                  <a:extLst>
                    <a:ext uri="{9D8B030D-6E8A-4147-A177-3AD203B41FA5}">
                      <a16:colId xmlns:a16="http://schemas.microsoft.com/office/drawing/2014/main" val="825358593"/>
                    </a:ext>
                  </a:extLst>
                </a:gridCol>
                <a:gridCol w="2467412">
                  <a:extLst>
                    <a:ext uri="{9D8B030D-6E8A-4147-A177-3AD203B41FA5}">
                      <a16:colId xmlns:a16="http://schemas.microsoft.com/office/drawing/2014/main" val="3745213228"/>
                    </a:ext>
                  </a:extLst>
                </a:gridCol>
              </a:tblGrid>
              <a:tr h="227966">
                <a:tc gridSpan="2">
                  <a:txBody>
                    <a:bodyPr/>
                    <a:lstStyle/>
                    <a:p>
                      <a:pPr algn="ctr"/>
                      <a:r>
                        <a:rPr lang="en-US" sz="1600" dirty="0"/>
                        <a:t>Level</a:t>
                      </a:r>
                    </a:p>
                  </a:txBody>
                  <a:tcPr anchor="ctr"/>
                </a:tc>
                <a:tc hMerge="1">
                  <a:txBody>
                    <a:bodyPr/>
                    <a:lstStyle/>
                    <a:p>
                      <a:endParaRPr lang="en-US"/>
                    </a:p>
                  </a:txBody>
                  <a:tcPr/>
                </a:tc>
                <a:tc gridSpan="2">
                  <a:txBody>
                    <a:bodyPr/>
                    <a:lstStyle/>
                    <a:p>
                      <a:pPr algn="ctr"/>
                      <a:r>
                        <a:rPr lang="en-US" sz="1600" dirty="0"/>
                        <a:t>Coexistence support</a:t>
                      </a:r>
                    </a:p>
                  </a:txBody>
                  <a:tcPr anchor="ctr"/>
                </a:tc>
                <a:tc hMerge="1">
                  <a:txBody>
                    <a:bodyPr/>
                    <a:lstStyle/>
                    <a:p>
                      <a:endParaRPr lang="en-US"/>
                    </a:p>
                  </a:txBody>
                  <a:tcPr/>
                </a:tc>
                <a:extLst>
                  <a:ext uri="{0D108BD9-81ED-4DB2-BD59-A6C34878D82A}">
                    <a16:rowId xmlns:a16="http://schemas.microsoft.com/office/drawing/2014/main" val="3869936066"/>
                  </a:ext>
                </a:extLst>
              </a:tr>
              <a:tr h="0">
                <a:tc gridSpan="2">
                  <a:txBody>
                    <a:bodyPr/>
                    <a:lstStyle/>
                    <a:p>
                      <a:pPr algn="ctr"/>
                      <a:r>
                        <a:rPr lang="en-US" sz="1600" dirty="0"/>
                        <a:t>0</a:t>
                      </a:r>
                    </a:p>
                  </a:txBody>
                  <a:tcPr anchor="ctr"/>
                </a:tc>
                <a:tc hMerge="1">
                  <a:txBody>
                    <a:bodyPr/>
                    <a:lstStyle/>
                    <a:p>
                      <a:endParaRPr lang="en-US"/>
                    </a:p>
                  </a:txBody>
                  <a:tcPr/>
                </a:tc>
                <a:tc gridSpan="2">
                  <a:txBody>
                    <a:bodyPr/>
                    <a:lstStyle/>
                    <a:p>
                      <a:pPr algn="ctr"/>
                      <a:r>
                        <a:rPr lang="en-US" sz="1600" dirty="0"/>
                        <a:t>Not exists (single isolated BAN)</a:t>
                      </a:r>
                    </a:p>
                  </a:txBody>
                  <a:tcPr anchor="ctr"/>
                </a:tc>
                <a:tc hMerge="1">
                  <a:txBody>
                    <a:bodyPr/>
                    <a:lstStyle/>
                    <a:p>
                      <a:endParaRPr lang="en-US"/>
                    </a:p>
                  </a:txBody>
                  <a:tcPr/>
                </a:tc>
                <a:extLst>
                  <a:ext uri="{0D108BD9-81ED-4DB2-BD59-A6C34878D82A}">
                    <a16:rowId xmlns:a16="http://schemas.microsoft.com/office/drawing/2014/main" val="2810062906"/>
                  </a:ext>
                </a:extLst>
              </a:tr>
              <a:tr h="371656">
                <a:tc rowSpan="2">
                  <a:txBody>
                    <a:bodyPr/>
                    <a:lstStyle/>
                    <a:p>
                      <a:pPr algn="ctr"/>
                      <a:r>
                        <a:rPr lang="en-US" sz="1800" dirty="0"/>
                        <a:t>1</a:t>
                      </a:r>
                    </a:p>
                  </a:txBody>
                  <a:tcPr anchor="ctr"/>
                </a:tc>
                <a:tc>
                  <a:txBody>
                    <a:bodyPr/>
                    <a:lstStyle/>
                    <a:p>
                      <a:pPr algn="ctr"/>
                      <a:r>
                        <a:rPr lang="en-US" sz="1600" dirty="0"/>
                        <a:t>1-a</a:t>
                      </a:r>
                    </a:p>
                  </a:txBody>
                  <a:tcPr anchor="ctr"/>
                </a:tc>
                <a:tc rowSpan="2">
                  <a:txBody>
                    <a:bodyPr/>
                    <a:lstStyle/>
                    <a:p>
                      <a:pPr algn="ctr"/>
                      <a:r>
                        <a:rPr lang="en-US" sz="1600" dirty="0"/>
                        <a:t>Multiple BANs</a:t>
                      </a:r>
                    </a:p>
                    <a:p>
                      <a:pPr algn="ctr"/>
                      <a:r>
                        <a:rPr lang="en-US" sz="1600" dirty="0"/>
                        <a:t>(legacy and revision)</a:t>
                      </a:r>
                    </a:p>
                  </a:txBody>
                  <a:tcPr anchor="ctr"/>
                </a:tc>
                <a:tc>
                  <a:txBody>
                    <a:bodyPr/>
                    <a:lstStyle/>
                    <a:p>
                      <a:pPr algn="ctr"/>
                      <a:r>
                        <a:rPr lang="en-US" sz="1600" dirty="0"/>
                        <a:t>with only 6ma BANs</a:t>
                      </a:r>
                    </a:p>
                  </a:txBody>
                  <a:tcPr anchor="ctr"/>
                </a:tc>
                <a:extLst>
                  <a:ext uri="{0D108BD9-81ED-4DB2-BD59-A6C34878D82A}">
                    <a16:rowId xmlns:a16="http://schemas.microsoft.com/office/drawing/2014/main" val="1357677567"/>
                  </a:ext>
                </a:extLst>
              </a:tr>
              <a:tr h="371656">
                <a:tc vMerge="1">
                  <a:txBody>
                    <a:bodyPr/>
                    <a:lstStyle/>
                    <a:p>
                      <a:endParaRPr lang="en-US"/>
                    </a:p>
                  </a:txBody>
                  <a:tcPr/>
                </a:tc>
                <a:tc>
                  <a:txBody>
                    <a:bodyPr/>
                    <a:lstStyle/>
                    <a:p>
                      <a:pPr algn="ctr"/>
                      <a:r>
                        <a:rPr lang="en-US" sz="1600" dirty="0"/>
                        <a:t>1-b</a:t>
                      </a:r>
                    </a:p>
                  </a:txBody>
                  <a:tcPr anchor="ctr"/>
                </a:tc>
                <a:tc vMerge="1">
                  <a:txBody>
                    <a:bodyPr/>
                    <a:lstStyle/>
                    <a:p>
                      <a:endParaRPr lang="en-US"/>
                    </a:p>
                  </a:txBody>
                  <a:tcPr/>
                </a:tc>
                <a:tc>
                  <a:txBody>
                    <a:bodyPr/>
                    <a:lstStyle/>
                    <a:p>
                      <a:pPr algn="ctr"/>
                      <a:r>
                        <a:rPr lang="en-US" sz="1600" dirty="0"/>
                        <a:t>with 6 and 6ma BANs</a:t>
                      </a:r>
                    </a:p>
                  </a:txBody>
                  <a:tcPr anchor="ctr"/>
                </a:tc>
                <a:extLst>
                  <a:ext uri="{0D108BD9-81ED-4DB2-BD59-A6C34878D82A}">
                    <a16:rowId xmlns:a16="http://schemas.microsoft.com/office/drawing/2014/main" val="2079957994"/>
                  </a:ext>
                </a:extLst>
              </a:tr>
              <a:tr h="371656">
                <a:tc rowSpan="2">
                  <a:txBody>
                    <a:bodyPr/>
                    <a:lstStyle/>
                    <a:p>
                      <a:pPr algn="ctr"/>
                      <a:r>
                        <a:rPr lang="en-US" sz="1800" dirty="0"/>
                        <a:t>2</a:t>
                      </a:r>
                    </a:p>
                  </a:txBody>
                  <a:tcPr anchor="ctr"/>
                </a:tc>
                <a:tc>
                  <a:txBody>
                    <a:bodyPr/>
                    <a:lstStyle/>
                    <a:p>
                      <a:pPr algn="ctr"/>
                      <a:r>
                        <a:rPr lang="en-US" sz="1600" dirty="0"/>
                        <a:t>2-a</a:t>
                      </a:r>
                    </a:p>
                  </a:txBody>
                  <a:tcPr anchor="ctr"/>
                </a:tc>
                <a:tc rowSpan="2">
                  <a:txBody>
                    <a:bodyPr/>
                    <a:lstStyle/>
                    <a:p>
                      <a:pPr algn="ctr"/>
                      <a:r>
                        <a:rPr lang="en-US" sz="1600" dirty="0"/>
                        <a:t>Multiple BANs and</a:t>
                      </a:r>
                    </a:p>
                    <a:p>
                      <a:pPr algn="ctr"/>
                      <a:r>
                        <a:rPr lang="en-US" sz="1600" dirty="0"/>
                        <a:t>non-BAN UWB systems</a:t>
                      </a:r>
                    </a:p>
                  </a:txBody>
                  <a:tcPr anchor="ctr"/>
                </a:tc>
                <a:tc>
                  <a:txBody>
                    <a:bodyPr/>
                    <a:lstStyle/>
                    <a:p>
                      <a:pPr algn="ctr"/>
                      <a:r>
                        <a:rPr lang="en-US" sz="1600" dirty="0"/>
                        <a:t>with other 802.15 UWB</a:t>
                      </a:r>
                    </a:p>
                  </a:txBody>
                  <a:tcPr anchor="ctr"/>
                </a:tc>
                <a:extLst>
                  <a:ext uri="{0D108BD9-81ED-4DB2-BD59-A6C34878D82A}">
                    <a16:rowId xmlns:a16="http://schemas.microsoft.com/office/drawing/2014/main" val="46785322"/>
                  </a:ext>
                </a:extLst>
              </a:tr>
              <a:tr h="371656">
                <a:tc vMerge="1">
                  <a:txBody>
                    <a:bodyPr/>
                    <a:lstStyle/>
                    <a:p>
                      <a:endParaRPr lang="en-US"/>
                    </a:p>
                  </a:txBody>
                  <a:tcPr/>
                </a:tc>
                <a:tc>
                  <a:txBody>
                    <a:bodyPr/>
                    <a:lstStyle/>
                    <a:p>
                      <a:pPr algn="ctr"/>
                      <a:r>
                        <a:rPr lang="en-US" sz="1600" dirty="0"/>
                        <a:t>2-b</a:t>
                      </a:r>
                    </a:p>
                  </a:txBody>
                  <a:tcPr anchor="ctr"/>
                </a:tc>
                <a:tc vMerge="1">
                  <a:txBody>
                    <a:bodyPr/>
                    <a:lstStyle/>
                    <a:p>
                      <a:endParaRPr lang="en-US"/>
                    </a:p>
                  </a:txBody>
                  <a:tcPr/>
                </a:tc>
                <a:tc>
                  <a:txBody>
                    <a:bodyPr/>
                    <a:lstStyle/>
                    <a:p>
                      <a:pPr algn="ctr"/>
                      <a:r>
                        <a:rPr lang="en-US" sz="1600" dirty="0"/>
                        <a:t>with non-802.15 UWB</a:t>
                      </a:r>
                    </a:p>
                  </a:txBody>
                  <a:tcPr anchor="ctr"/>
                </a:tc>
                <a:extLst>
                  <a:ext uri="{0D108BD9-81ED-4DB2-BD59-A6C34878D82A}">
                    <a16:rowId xmlns:a16="http://schemas.microsoft.com/office/drawing/2014/main" val="1636299767"/>
                  </a:ext>
                </a:extLst>
              </a:tr>
              <a:tr h="371656">
                <a:tc rowSpan="2">
                  <a:txBody>
                    <a:bodyPr/>
                    <a:lstStyle/>
                    <a:p>
                      <a:pPr algn="ctr"/>
                      <a:r>
                        <a:rPr lang="en-US" sz="1800" dirty="0"/>
                        <a:t>3</a:t>
                      </a:r>
                    </a:p>
                  </a:txBody>
                  <a:tcPr anchor="ctr"/>
                </a:tc>
                <a:tc>
                  <a:txBody>
                    <a:bodyPr/>
                    <a:lstStyle/>
                    <a:p>
                      <a:pPr algn="ctr"/>
                      <a:r>
                        <a:rPr lang="en-US" sz="1600" dirty="0"/>
                        <a:t>3-a</a:t>
                      </a:r>
                    </a:p>
                  </a:txBody>
                  <a:tcPr anchor="ctr"/>
                </a:tc>
                <a:tc rowSpan="2">
                  <a:txBody>
                    <a:bodyPr/>
                    <a:lstStyle/>
                    <a:p>
                      <a:pPr algn="ctr"/>
                      <a:r>
                        <a:rPr lang="en-US" sz="1600" dirty="0"/>
                        <a:t>Multiple BANs and</a:t>
                      </a:r>
                    </a:p>
                    <a:p>
                      <a:pPr algn="ctr"/>
                      <a:r>
                        <a:rPr lang="en-US" sz="1600" dirty="0"/>
                        <a:t>other wireless systems</a:t>
                      </a:r>
                    </a:p>
                  </a:txBody>
                  <a:tcPr anchor="ctr"/>
                </a:tc>
                <a:tc>
                  <a:txBody>
                    <a:bodyPr/>
                    <a:lstStyle/>
                    <a:p>
                      <a:pPr algn="ctr"/>
                      <a:r>
                        <a:rPr lang="en-US" sz="1600" dirty="0"/>
                        <a:t>with other 802.15 UWB</a:t>
                      </a:r>
                    </a:p>
                  </a:txBody>
                  <a:tcPr anchor="ctr"/>
                </a:tc>
                <a:extLst>
                  <a:ext uri="{0D108BD9-81ED-4DB2-BD59-A6C34878D82A}">
                    <a16:rowId xmlns:a16="http://schemas.microsoft.com/office/drawing/2014/main" val="558798373"/>
                  </a:ext>
                </a:extLst>
              </a:tr>
              <a:tr h="371656">
                <a:tc vMerge="1">
                  <a:txBody>
                    <a:bodyPr/>
                    <a:lstStyle/>
                    <a:p>
                      <a:endParaRPr lang="en-US"/>
                    </a:p>
                  </a:txBody>
                  <a:tcPr/>
                </a:tc>
                <a:tc>
                  <a:txBody>
                    <a:bodyPr/>
                    <a:lstStyle/>
                    <a:p>
                      <a:pPr algn="ctr"/>
                      <a:r>
                        <a:rPr lang="en-US" sz="1600" dirty="0"/>
                        <a:t>3-b</a:t>
                      </a:r>
                    </a:p>
                  </a:txBody>
                  <a:tcPr anchor="ctr"/>
                </a:tc>
                <a:tc vMerge="1">
                  <a:txBody>
                    <a:bodyPr/>
                    <a:lstStyle/>
                    <a:p>
                      <a:endParaRPr lang="en-US"/>
                    </a:p>
                  </a:txBody>
                  <a:tcPr/>
                </a:tc>
                <a:tc>
                  <a:txBody>
                    <a:bodyPr/>
                    <a:lstStyle/>
                    <a:p>
                      <a:pPr algn="ctr"/>
                      <a:r>
                        <a:rPr lang="en-US" sz="1600" dirty="0"/>
                        <a:t>with non-802.15 UWB</a:t>
                      </a:r>
                    </a:p>
                  </a:txBody>
                  <a:tcPr anchor="ctr"/>
                </a:tc>
                <a:extLst>
                  <a:ext uri="{0D108BD9-81ED-4DB2-BD59-A6C34878D82A}">
                    <a16:rowId xmlns:a16="http://schemas.microsoft.com/office/drawing/2014/main" val="3840613699"/>
                  </a:ext>
                </a:extLst>
              </a:tr>
            </a:tbl>
          </a:graphicData>
        </a:graphic>
      </p:graphicFrame>
    </p:spTree>
    <p:extLst>
      <p:ext uri="{BB962C8B-B14F-4D97-AF65-F5344CB8AC3E}">
        <p14:creationId xmlns:p14="http://schemas.microsoft.com/office/powerpoint/2010/main" val="4047287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8" y="1619890"/>
            <a:ext cx="8824450" cy="5206793"/>
          </a:xfrm>
        </p:spPr>
        <p:txBody>
          <a:bodyPr/>
          <a:lstStyle/>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Objective</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TG15.6ma has been dealing </a:t>
            </a:r>
            <a:r>
              <a:rPr lang="en-US" altLang="ja-JP" sz="2000" dirty="0">
                <a:solidFill>
                  <a:srgbClr val="000000"/>
                </a:solidFill>
                <a:latin typeface="Arial"/>
              </a:rPr>
              <a:t>on various types of coexistence with other radios using </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UWB and narrow band physical layer (PHY) and different  media access control (MAC)  protocol.</a:t>
            </a:r>
          </a:p>
          <a:p>
            <a:pPr marL="0" marR="0" lvl="0" indent="0" algn="l" defTabSz="914400" rtl="0" eaLnBrk="1" fontAlgn="base" latinLnBrk="0" hangingPunct="1">
              <a:lnSpc>
                <a:spcPts val="2100"/>
              </a:lnSpc>
              <a:spcBef>
                <a:spcPct val="20000"/>
              </a:spcBef>
              <a:spcAft>
                <a:spcPct val="0"/>
              </a:spcAft>
              <a:buClrTx/>
              <a:buSzTx/>
              <a:buFontTx/>
              <a:buNone/>
              <a:tabLst/>
              <a:defRPr/>
            </a:pPr>
            <a:r>
              <a:rPr lang="en-US" altLang="ja-JP" sz="2000" dirty="0">
                <a:solidFill>
                  <a:srgbClr val="000000"/>
                </a:solidFill>
                <a:latin typeface="Arial"/>
              </a:rPr>
              <a:t>Before negotiating with others, TG15.6ma must study other activities for the same purpose  such as 15.4ab, 4z, 4f, 15.8 etc.</a:t>
            </a:r>
            <a:endParaRPr kumimoji="1" lang="en-US" altLang="ja-JP" sz="20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ts val="2100"/>
              </a:lnSpc>
              <a:spcBef>
                <a:spcPct val="20000"/>
              </a:spcBef>
              <a:spcAft>
                <a:spcPct val="0"/>
              </a:spcAft>
              <a:buClrTx/>
              <a:buSzTx/>
              <a:buFontTx/>
              <a:buNone/>
              <a:tabLst/>
              <a:defRPr/>
            </a:pPr>
            <a:r>
              <a:rPr lang="en-US" altLang="ja-JP" sz="2000" b="1" dirty="0">
                <a:solidFill>
                  <a:srgbClr val="000000"/>
                </a:solidFill>
                <a:latin typeface="Arial"/>
              </a:rPr>
              <a:t>Discussion Issues</a:t>
            </a:r>
            <a:r>
              <a:rPr kumimoji="1" lang="en-US" altLang="ja-JP" sz="2000" b="1" i="0" u="none" strike="noStrike" kern="0" cap="none" spc="0" normalizeH="0" baseline="0" noProof="0" dirty="0">
                <a:ln>
                  <a:noFill/>
                </a:ln>
                <a:solidFill>
                  <a:srgbClr val="000000"/>
                </a:solidFill>
                <a:effectLst/>
                <a:uLnTx/>
                <a:uFillTx/>
                <a:latin typeface="Arial"/>
                <a:ea typeface="+mn-ea"/>
                <a:cs typeface="+mn-cs"/>
              </a:rPr>
              <a:t>:  </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Investigating  ongoing TG4ab activities in PHY and MAC</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Channel </a:t>
            </a:r>
            <a:r>
              <a:rPr lang="en-US" altLang="ja-JP" sz="2000" dirty="0">
                <a:solidFill>
                  <a:srgbClr val="FF0000"/>
                </a:solidFill>
                <a:latin typeface="Arial"/>
              </a:rPr>
              <a:t>coding could be common in some level such as level 0,1</a:t>
            </a:r>
            <a:endParaRPr kumimoji="1" lang="en-US" altLang="ja-JP" sz="2000" b="0" i="0" u="none" strike="noStrike" kern="0" cap="none" spc="0" normalizeH="0" baseline="0" noProof="0" dirty="0">
              <a:ln>
                <a:noFill/>
              </a:ln>
              <a:solidFill>
                <a:srgbClr val="FF0000"/>
              </a:solidFill>
              <a:effectLst/>
              <a:uLnTx/>
              <a:uFillTx/>
              <a:latin typeface="Arial"/>
              <a:ea typeface="+mn-ea"/>
              <a:cs typeface="+mn-cs"/>
            </a:endParaRP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lang="en-US" altLang="ja-JP" sz="2000" dirty="0">
                <a:solidFill>
                  <a:srgbClr val="FF0000"/>
                </a:solidFill>
                <a:latin typeface="Arial"/>
              </a:rPr>
              <a:t>Usage of UWB common and optional bands</a:t>
            </a:r>
            <a:endParaRPr kumimoji="1" lang="en-US" altLang="ja-JP" sz="2000" b="0" i="0" u="none" strike="noStrike" kern="0" cap="none" spc="0" normalizeH="0" baseline="0" noProof="0" dirty="0">
              <a:ln>
                <a:noFill/>
              </a:ln>
              <a:solidFill>
                <a:srgbClr val="FF0000"/>
              </a:solidFill>
              <a:effectLst/>
              <a:uLnTx/>
              <a:uFillTx/>
              <a:latin typeface="Arial"/>
              <a:ea typeface="+mn-ea"/>
              <a:cs typeface="+mn-cs"/>
            </a:endParaRP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lang="en-US" altLang="ja-JP" sz="2000" dirty="0">
                <a:solidFill>
                  <a:srgbClr val="FF0000"/>
                </a:solidFill>
                <a:latin typeface="Arial"/>
              </a:rPr>
              <a:t>Method of initial acquisition and network identification in CCA and MAC</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lang="en-US" altLang="ja-JP" sz="2000" dirty="0">
                <a:solidFill>
                  <a:srgbClr val="FF0000"/>
                </a:solidFill>
                <a:latin typeface="Arial"/>
              </a:rPr>
              <a:t>Types of modulation and pulse shapes etc.</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Priority order</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lang="en-US" altLang="ja-JP" sz="2000" dirty="0">
                <a:solidFill>
                  <a:srgbClr val="FF0000"/>
                </a:solidFill>
                <a:latin typeface="Arial"/>
              </a:rPr>
              <a:t>System design with common implementation </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Discussion on Feasibility of TSN of 802.1 in MAC and interference mitigation in PHY and MAC</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Harmonization of 15.6ma with others</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a:xfrm>
            <a:off x="685800" y="333892"/>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rPr>
              <a:t>March 2023</a:t>
            </a:r>
          </a:p>
        </p:txBody>
      </p:sp>
    </p:spTree>
    <p:extLst>
      <p:ext uri="{BB962C8B-B14F-4D97-AF65-F5344CB8AC3E}">
        <p14:creationId xmlns:p14="http://schemas.microsoft.com/office/powerpoint/2010/main" val="3283763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3503926-B862-437A-0A60-A65F4E36AC34}"/>
              </a:ext>
            </a:extLst>
          </p:cNvPr>
          <p:cNvSpPr>
            <a:spLocks noGrp="1"/>
          </p:cNvSpPr>
          <p:nvPr>
            <p:ph idx="1"/>
          </p:nvPr>
        </p:nvSpPr>
        <p:spPr>
          <a:xfrm>
            <a:off x="685800" y="3108960"/>
            <a:ext cx="7772400" cy="2987040"/>
          </a:xfrm>
        </p:spPr>
        <p:txBody>
          <a:bodyPr/>
          <a:lstStyle/>
          <a:p>
            <a:r>
              <a:rPr kumimoji="1" lang="en-US" altLang="ja-JP" dirty="0"/>
              <a:t>Please contact with me if you have any question and comment,</a:t>
            </a:r>
          </a:p>
          <a:p>
            <a:r>
              <a:rPr lang="en-US" altLang="ja-JP" dirty="0"/>
              <a:t>k</a:t>
            </a:r>
            <a:r>
              <a:rPr kumimoji="1" lang="en-US" altLang="ja-JP" dirty="0"/>
              <a:t>ohno@ynu.ac.jp </a:t>
            </a:r>
            <a:endParaRPr kumimoji="1" lang="ja-JP" altLang="en-US" dirty="0"/>
          </a:p>
        </p:txBody>
      </p:sp>
      <p:sp>
        <p:nvSpPr>
          <p:cNvPr id="3" name="タイトル 2">
            <a:extLst>
              <a:ext uri="{FF2B5EF4-FFF2-40B4-BE49-F238E27FC236}">
                <a16:creationId xmlns:a16="http://schemas.microsoft.com/office/drawing/2014/main" id="{D1FEDA92-EAAF-CFA4-01AC-9503E901E25D}"/>
              </a:ext>
            </a:extLst>
          </p:cNvPr>
          <p:cNvSpPr>
            <a:spLocks noGrp="1"/>
          </p:cNvSpPr>
          <p:nvPr>
            <p:ph type="title"/>
          </p:nvPr>
        </p:nvSpPr>
        <p:spPr>
          <a:xfrm>
            <a:off x="685800" y="1545336"/>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64883E2D-8A89-A98D-92F9-BDC7B0EF2714}"/>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5" name="日付プレースホルダー 4">
            <a:extLst>
              <a:ext uri="{FF2B5EF4-FFF2-40B4-BE49-F238E27FC236}">
                <a16:creationId xmlns:a16="http://schemas.microsoft.com/office/drawing/2014/main" id="{74E9A1A5-975E-5F50-9D44-6A8966F5F5FA}"/>
              </a:ext>
            </a:extLst>
          </p:cNvPr>
          <p:cNvSpPr>
            <a:spLocks noGrp="1"/>
          </p:cNvSpPr>
          <p:nvPr>
            <p:ph type="dt" sz="half" idx="2"/>
          </p:nvPr>
        </p:nvSpPr>
        <p:spPr/>
        <p:txBody>
          <a:bodyPr/>
          <a:lstStyle/>
          <a:p>
            <a:r>
              <a:rPr lang="en-US" altLang="ja-JP" dirty="0"/>
              <a:t>March 2023</a:t>
            </a:r>
          </a:p>
        </p:txBody>
      </p:sp>
    </p:spTree>
    <p:extLst>
      <p:ext uri="{BB962C8B-B14F-4D97-AF65-F5344CB8AC3E}">
        <p14:creationId xmlns:p14="http://schemas.microsoft.com/office/powerpoint/2010/main" val="725253274"/>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350</TotalTime>
  <Words>692</Words>
  <Application>Microsoft Office PowerPoint</Application>
  <PresentationFormat>画面に合わせる (4:3)</PresentationFormat>
  <Paragraphs>92</Paragraphs>
  <Slides>6</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6</vt:i4>
      </vt:variant>
    </vt:vector>
  </HeadingPairs>
  <TitlesOfParts>
    <vt:vector size="12" baseType="lpstr">
      <vt:lpstr>游ゴシック</vt:lpstr>
      <vt:lpstr>Arial</vt:lpstr>
      <vt:lpstr>Times New Roman</vt:lpstr>
      <vt:lpstr>Wingdings</vt:lpstr>
      <vt:lpstr>IEEE-P802_15</vt:lpstr>
      <vt:lpstr>Default Design</vt:lpstr>
      <vt:lpstr>PowerPoint プレゼンテーション</vt:lpstr>
      <vt:lpstr>IEEE 802.15 TG6ma &amp; TG4ab  Joint Meeting  In Virtual March 7th, 2023  Ryuji Kohno Yokohama National University(YNU), YRP International Alliance Institute(YRP-IAI)</vt:lpstr>
      <vt:lpstr>PowerPoint プレゼンテーション</vt:lpstr>
      <vt:lpstr>Definition of Coexistence Environment Levels</vt:lpstr>
      <vt:lpstr>Harmonization of 15.6ma with others</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kohno-ryuji-ns@ynu.ac.jp</dc:creator>
  <cp:lastModifiedBy>kohno-ryuji-ns@ynu.ac.jp</cp:lastModifiedBy>
  <cp:revision>2</cp:revision>
  <dcterms:created xsi:type="dcterms:W3CDTF">2023-03-07T12:49:39Z</dcterms:created>
  <dcterms:modified xsi:type="dcterms:W3CDTF">2023-03-07T18:40:30Z</dcterms:modified>
</cp:coreProperties>
</file>