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3"/>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26" r:id="rId17"/>
    <p:sldId id="2389" r:id="rId18"/>
    <p:sldId id="2425" r:id="rId19"/>
    <p:sldId id="2431" r:id="rId20"/>
    <p:sldId id="298" r:id="rId21"/>
    <p:sldId id="296" r:id="rId2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11" d="100"/>
          <a:sy n="111" d="100"/>
        </p:scale>
        <p:origin x="974" y="58"/>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802.15-23-0105-00-04ab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February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07 March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a:bodyPr>
          <a:lstStyle/>
          <a:p>
            <a:pPr marL="514350" indent="-514350">
              <a:buFont typeface="Arial" panose="020B0604020202020204" pitchFamily="34" charset="0"/>
              <a:buAutoNum type="arabicPeriod"/>
            </a:pPr>
            <a:r>
              <a:rPr lang="en-US" altLang="en-US" dirty="0"/>
              <a:t>Opening and meeting preamble</a:t>
            </a:r>
          </a:p>
          <a:p>
            <a:pPr marL="457200" indent="-457200">
              <a:buFont typeface="Arial" panose="020B0604020202020204" pitchFamily="34" charset="0"/>
              <a:buChar char="•"/>
            </a:pPr>
            <a:r>
              <a:rPr lang="en-US" dirty="0"/>
              <a:t>UWB PHY for 802.15.6</a:t>
            </a:r>
          </a:p>
          <a:p>
            <a:pPr marL="914400" lvl="1" indent="-514350">
              <a:buFont typeface="Arial" panose="020B0604020202020204" pitchFamily="34" charset="0"/>
              <a:buAutoNum type="arabicPeriod"/>
            </a:pPr>
            <a:r>
              <a:rPr lang="en-US" dirty="0"/>
              <a:t>Required characteristics</a:t>
            </a:r>
          </a:p>
          <a:p>
            <a:pPr marL="914400" lvl="1" indent="-514350">
              <a:buFont typeface="Arial" panose="020B0604020202020204" pitchFamily="34" charset="0"/>
              <a:buAutoNum type="arabicPeriod"/>
            </a:pPr>
            <a:r>
              <a:rPr lang="en-US" dirty="0"/>
              <a:t>Commercial and Practical considerations</a:t>
            </a:r>
          </a:p>
          <a:p>
            <a:pPr marL="914400" lvl="1" indent="-514350">
              <a:buFont typeface="Arial" panose="020B0604020202020204" pitchFamily="34" charset="0"/>
              <a:buAutoNum type="arabicPeriod"/>
            </a:pPr>
            <a:r>
              <a:rPr lang="en-US" dirty="0"/>
              <a:t>???</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3785593"/>
          </a:xfrm>
        </p:spPr>
        <p:txBody>
          <a:bodyPr/>
          <a:lstStyle/>
          <a:p>
            <a:pPr>
              <a:buFont typeface="Arial" panose="020B0604020202020204" pitchFamily="34" charset="0"/>
              <a:buChar char="•"/>
            </a:pPr>
            <a:endParaRPr lang="en-US" sz="2400" dirty="0"/>
          </a:p>
          <a:p>
            <a:pPr marL="0" indent="0"/>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5" name="Content Placeholder 2">
            <a:extLst>
              <a:ext uri="{FF2B5EF4-FFF2-40B4-BE49-F238E27FC236}">
                <a16:creationId xmlns:a16="http://schemas.microsoft.com/office/drawing/2014/main" id="{63D45B67-668B-12EB-0078-F35EEE478E91}"/>
              </a:ext>
            </a:extLst>
          </p:cNvPr>
          <p:cNvSpPr txBox="1">
            <a:spLocks/>
          </p:cNvSpPr>
          <p:nvPr/>
        </p:nvSpPr>
        <p:spPr bwMode="auto">
          <a:xfrm>
            <a:off x="767977" y="1323706"/>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457200" indent="-457200">
              <a:buFont typeface="Arial" panose="020B0604020202020204" pitchFamily="34" charset="0"/>
              <a:buChar char="•"/>
            </a:pPr>
            <a:r>
              <a:rPr lang="en-US" kern="0" dirty="0"/>
              <a:t>Where do we go from here?</a:t>
            </a:r>
          </a:p>
          <a:p>
            <a:pPr marL="457200" indent="-457200">
              <a:buFont typeface="Arial" panose="020B0604020202020204" pitchFamily="34" charset="0"/>
              <a:buChar char="•"/>
            </a:pPr>
            <a:r>
              <a:rPr lang="en-US" kern="0" dirty="0"/>
              <a:t>Plans for March Interim and beyond?</a:t>
            </a:r>
          </a:p>
          <a:p>
            <a:pPr marL="457200" indent="-457200">
              <a:buFont typeface="Arial" panose="020B0604020202020204" pitchFamily="34" charset="0"/>
              <a:buChar char="•"/>
            </a:pPr>
            <a:endParaRPr lang="en-US" kern="0" dirty="0"/>
          </a:p>
        </p:txBody>
      </p:sp>
    </p:spTree>
    <p:extLst>
      <p:ext uri="{BB962C8B-B14F-4D97-AF65-F5344CB8AC3E}">
        <p14:creationId xmlns:p14="http://schemas.microsoft.com/office/powerpoint/2010/main" val="3785495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8F43DDA-9DBF-C787-EECB-C82E5F395013}"/>
              </a:ext>
            </a:extLst>
          </p:cNvPr>
          <p:cNvGraphicFramePr>
            <a:graphicFrameLocks noGrp="1"/>
          </p:cNvGraphicFramePr>
          <p:nvPr>
            <p:extLst>
              <p:ext uri="{D42A27DB-BD31-4B8C-83A1-F6EECF244321}">
                <p14:modId xmlns:p14="http://schemas.microsoft.com/office/powerpoint/2010/main" val="3367746811"/>
              </p:ext>
            </p:extLst>
          </p:nvPr>
        </p:nvGraphicFramePr>
        <p:xfrm>
          <a:off x="2976875" y="1412776"/>
          <a:ext cx="2808309" cy="3042169"/>
        </p:xfrm>
        <a:graphic>
          <a:graphicData uri="http://schemas.openxmlformats.org/drawingml/2006/table">
            <a:tbl>
              <a:tblPr>
                <a:tableStyleId>{5C22544A-7EE6-4342-B048-85BDC9FD1C3A}</a:tableStyleId>
              </a:tblPr>
              <a:tblGrid>
                <a:gridCol w="401187">
                  <a:extLst>
                    <a:ext uri="{9D8B030D-6E8A-4147-A177-3AD203B41FA5}">
                      <a16:colId xmlns:a16="http://schemas.microsoft.com/office/drawing/2014/main" val="3508457828"/>
                    </a:ext>
                  </a:extLst>
                </a:gridCol>
                <a:gridCol w="401187">
                  <a:extLst>
                    <a:ext uri="{9D8B030D-6E8A-4147-A177-3AD203B41FA5}">
                      <a16:colId xmlns:a16="http://schemas.microsoft.com/office/drawing/2014/main" val="1535023548"/>
                    </a:ext>
                  </a:extLst>
                </a:gridCol>
                <a:gridCol w="401187">
                  <a:extLst>
                    <a:ext uri="{9D8B030D-6E8A-4147-A177-3AD203B41FA5}">
                      <a16:colId xmlns:a16="http://schemas.microsoft.com/office/drawing/2014/main" val="1129273791"/>
                    </a:ext>
                  </a:extLst>
                </a:gridCol>
                <a:gridCol w="401187">
                  <a:extLst>
                    <a:ext uri="{9D8B030D-6E8A-4147-A177-3AD203B41FA5}">
                      <a16:colId xmlns:a16="http://schemas.microsoft.com/office/drawing/2014/main" val="1382645284"/>
                    </a:ext>
                  </a:extLst>
                </a:gridCol>
                <a:gridCol w="401187">
                  <a:extLst>
                    <a:ext uri="{9D8B030D-6E8A-4147-A177-3AD203B41FA5}">
                      <a16:colId xmlns:a16="http://schemas.microsoft.com/office/drawing/2014/main" val="1972396253"/>
                    </a:ext>
                  </a:extLst>
                </a:gridCol>
                <a:gridCol w="401187">
                  <a:extLst>
                    <a:ext uri="{9D8B030D-6E8A-4147-A177-3AD203B41FA5}">
                      <a16:colId xmlns:a16="http://schemas.microsoft.com/office/drawing/2014/main" val="1906195796"/>
                    </a:ext>
                  </a:extLst>
                </a:gridCol>
                <a:gridCol w="401187">
                  <a:extLst>
                    <a:ext uri="{9D8B030D-6E8A-4147-A177-3AD203B41FA5}">
                      <a16:colId xmlns:a16="http://schemas.microsoft.com/office/drawing/2014/main" val="1483240505"/>
                    </a:ext>
                  </a:extLst>
                </a:gridCol>
              </a:tblGrid>
              <a:tr h="292527">
                <a:tc gridSpan="7">
                  <a:txBody>
                    <a:bodyPr/>
                    <a:lstStyle/>
                    <a:p>
                      <a:pPr algn="ctr" fontAlgn="ctr"/>
                      <a:r>
                        <a:rPr lang="en-US" sz="1800" u="none" strike="noStrike" dirty="0">
                          <a:effectLst/>
                        </a:rPr>
                        <a:t>March ‘23</a:t>
                      </a:r>
                      <a:endParaRPr lang="en-US" sz="1800" b="1" i="0" u="none" strike="noStrike" dirty="0">
                        <a:solidFill>
                          <a:srgbClr val="1F4E78"/>
                        </a:solidFill>
                        <a:effectLst/>
                        <a:latin typeface="Calibri" panose="020F0502020204030204" pitchFamily="34" charset="0"/>
                      </a:endParaRPr>
                    </a:p>
                  </a:txBody>
                  <a:tcPr marL="4082" marR="4082" marT="408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392806">
                <a:tc>
                  <a:txBody>
                    <a:bodyPr/>
                    <a:lstStyle/>
                    <a:p>
                      <a:pPr algn="ctr" fontAlgn="b"/>
                      <a:r>
                        <a:rPr lang="en-US" sz="1800" u="none" strike="noStrike">
                          <a:effectLst/>
                        </a:rPr>
                        <a:t>S</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M</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W</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T</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F</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008230415"/>
                  </a:ext>
                </a:extLst>
              </a:tr>
              <a:tr h="392806">
                <a:tc>
                  <a:txBody>
                    <a:bodyPr/>
                    <a:lstStyle/>
                    <a:p>
                      <a:pPr algn="ctr" fontAlgn="ctr"/>
                      <a:endParaRPr lang="en-US" sz="1800" b="0" i="0" u="none" strike="noStrike" dirty="0">
                        <a:solidFill>
                          <a:schemeClr val="tx1"/>
                        </a:solidFill>
                        <a:effectLst/>
                        <a:latin typeface="Calibri" panose="020F0502020204030204" pitchFamily="34" charset="0"/>
                      </a:endParaRPr>
                    </a:p>
                  </a:txBody>
                  <a:tcPr marL="4082" marR="4082" marT="4082" marB="0" anchor="ctr"/>
                </a:tc>
                <a:tc>
                  <a:txBody>
                    <a:bodyPr/>
                    <a:lstStyle/>
                    <a:p>
                      <a:pPr algn="ctr" fontAlgn="ctr"/>
                      <a:endParaRPr lang="en-US" sz="1800" b="0" i="0" u="none" strike="noStrike" dirty="0">
                        <a:solidFill>
                          <a:schemeClr val="tx1"/>
                        </a:solidFill>
                        <a:effectLst/>
                        <a:latin typeface="Calibri" panose="020F0502020204030204" pitchFamily="34" charset="0"/>
                      </a:endParaRPr>
                    </a:p>
                  </a:txBody>
                  <a:tcPr marL="4082" marR="4082" marT="4082" marB="0" anchor="ctr"/>
                </a:tc>
                <a:tc>
                  <a:txBody>
                    <a:bodyPr/>
                    <a:lstStyle/>
                    <a:p>
                      <a:pPr marL="0" algn="ctr" defTabSz="457200" rtl="0" eaLnBrk="1" fontAlgn="ctr" latinLnBrk="0" hangingPunct="1"/>
                      <a:endParaRPr lang="en-US" sz="2100" b="1" u="none" strike="noStrike" kern="1200" dirty="0">
                        <a:solidFill>
                          <a:schemeClr val="accent6">
                            <a:lumMod val="75000"/>
                          </a:schemeClr>
                        </a:solidFill>
                        <a:effectLst/>
                        <a:latin typeface="+mn-lt"/>
                        <a:ea typeface="+mn-ea"/>
                        <a:cs typeface="+mn-cs"/>
                      </a:endParaRP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1</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2</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3</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4</a:t>
                      </a:r>
                    </a:p>
                  </a:txBody>
                  <a:tcPr marL="4082" marR="4082" marT="4082" marB="0" anchor="ctr"/>
                </a:tc>
                <a:extLst>
                  <a:ext uri="{0D108BD9-81ED-4DB2-BD59-A6C34878D82A}">
                    <a16:rowId xmlns:a16="http://schemas.microsoft.com/office/drawing/2014/main" val="804905794"/>
                  </a:ext>
                </a:extLst>
              </a:tr>
              <a:tr h="392806">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5</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6</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7</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8</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9</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Calibri" panose="020F0502020204030204" pitchFamily="34" charset="0"/>
                          <a:ea typeface="+mn-ea"/>
                          <a:cs typeface="+mn-cs"/>
                        </a:rPr>
                        <a:t>10</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11</a:t>
                      </a:r>
                    </a:p>
                  </a:txBody>
                  <a:tcPr marL="4082" marR="4082" marT="4082" marB="0" anchor="ctr"/>
                </a:tc>
                <a:extLst>
                  <a:ext uri="{0D108BD9-81ED-4DB2-BD59-A6C34878D82A}">
                    <a16:rowId xmlns:a16="http://schemas.microsoft.com/office/drawing/2014/main" val="153788295"/>
                  </a:ext>
                </a:extLst>
              </a:tr>
              <a:tr h="392806">
                <a:tc>
                  <a:txBody>
                    <a:bodyPr/>
                    <a:lstStyle/>
                    <a:p>
                      <a:pPr algn="ctr" fontAlgn="ctr"/>
                      <a:r>
                        <a:rPr lang="en-US" sz="1800" b="0" i="0" u="none" strike="noStrike" dirty="0">
                          <a:effectLst/>
                          <a:latin typeface="Calibri" panose="020F0502020204030204" pitchFamily="34" charset="0"/>
                        </a:rPr>
                        <a:t>12</a:t>
                      </a:r>
                    </a:p>
                  </a:txBody>
                  <a:tcPr marL="4082" marR="4082" marT="4082" marB="0" anchor="ctr">
                    <a:lnR w="12700" cap="flat" cmpd="sng" algn="ctr">
                      <a:solidFill>
                        <a:schemeClr val="tx1"/>
                      </a:solidFill>
                      <a:prstDash val="solid"/>
                      <a:round/>
                      <a:headEnd type="none" w="med" len="med"/>
                      <a:tailEnd type="none" w="med" len="med"/>
                    </a:lnR>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13</a:t>
                      </a:r>
                    </a:p>
                  </a:txBody>
                  <a:tcPr marL="4082" marR="4082" marT="408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14</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15</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16</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17</a:t>
                      </a:r>
                    </a:p>
                  </a:txBody>
                  <a:tcPr marL="4082" marR="4082" marT="408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18</a:t>
                      </a:r>
                    </a:p>
                  </a:txBody>
                  <a:tcPr marL="4082" marR="4082" marT="408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751391"/>
                  </a:ext>
                </a:extLst>
              </a:tr>
              <a:tr h="392806">
                <a:tc>
                  <a:txBody>
                    <a:bodyPr/>
                    <a:lstStyle/>
                    <a:p>
                      <a:pPr algn="ctr" fontAlgn="ctr"/>
                      <a:r>
                        <a:rPr lang="en-US" sz="1800" b="0" i="0" u="none" strike="noStrike" dirty="0">
                          <a:effectLst/>
                          <a:latin typeface="Calibri" panose="020F0502020204030204" pitchFamily="34" charset="0"/>
                        </a:rPr>
                        <a:t>19</a:t>
                      </a:r>
                    </a:p>
                  </a:txBody>
                  <a:tcPr marL="4082" marR="4082" marT="4082" marB="0" anchor="ctr"/>
                </a:tc>
                <a:tc>
                  <a:txBody>
                    <a:bodyPr/>
                    <a:lstStyle/>
                    <a:p>
                      <a:pPr algn="ctr" fontAlgn="ctr"/>
                      <a:r>
                        <a:rPr lang="en-US" sz="1800" b="0" i="0" u="none" strike="noStrike" dirty="0">
                          <a:effectLst/>
                          <a:latin typeface="Calibri" panose="020F0502020204030204" pitchFamily="34" charset="0"/>
                        </a:rPr>
                        <a:t>20</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21</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22</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23</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24</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25</a:t>
                      </a:r>
                    </a:p>
                  </a:txBody>
                  <a:tcPr marL="4082" marR="4082" marT="4082" marB="0" anchor="ctr"/>
                </a:tc>
                <a:extLst>
                  <a:ext uri="{0D108BD9-81ED-4DB2-BD59-A6C34878D82A}">
                    <a16:rowId xmlns:a16="http://schemas.microsoft.com/office/drawing/2014/main" val="759101841"/>
                  </a:ext>
                </a:extLst>
              </a:tr>
              <a:tr h="392806">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26</a:t>
                      </a:r>
                    </a:p>
                  </a:txBody>
                  <a:tcPr marL="4082" marR="4082" marT="4082" marB="0" anchor="ct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27</a:t>
                      </a:r>
                    </a:p>
                  </a:txBody>
                  <a:tcPr marL="4082" marR="4082" marT="4082" marB="0" anchor="ctr"/>
                </a:tc>
                <a:tc>
                  <a:txBody>
                    <a:bodyPr/>
                    <a:lstStyle/>
                    <a:p>
                      <a:pPr algn="ctr" fontAlgn="ctr"/>
                      <a:r>
                        <a:rPr lang="en-US" sz="1800" b="0" i="0" u="none" strike="noStrike" kern="1200" dirty="0">
                          <a:solidFill>
                            <a:schemeClr val="tx1"/>
                          </a:solidFill>
                          <a:effectLst/>
                          <a:latin typeface="Calibri" panose="020F0502020204030204" pitchFamily="34" charset="0"/>
                          <a:ea typeface="+mn-ea"/>
                          <a:cs typeface="+mn-cs"/>
                        </a:rPr>
                        <a:t>28</a:t>
                      </a:r>
                      <a:endParaRPr lang="en-US" sz="1800" b="0" i="0" u="none" strike="noStrike" dirty="0">
                        <a:effectLst/>
                        <a:latin typeface="Calibri" panose="020F0502020204030204" pitchFamily="34" charset="0"/>
                      </a:endParaRP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29</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30</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31</a:t>
                      </a:r>
                    </a:p>
                  </a:txBody>
                  <a:tcPr marL="4082" marR="4082" marT="4082" marB="0" anchor="ctr"/>
                </a:tc>
                <a:tc>
                  <a:txBody>
                    <a:bodyPr/>
                    <a:lstStyle/>
                    <a:p>
                      <a:pPr algn="ctr" fontAlgn="ctr"/>
                      <a:endParaRPr lang="en-US" sz="1800" b="0" i="0" u="none" strike="noStrike" dirty="0">
                        <a:effectLst/>
                        <a:latin typeface="Calibri" panose="020F0502020204030204" pitchFamily="34" charset="0"/>
                      </a:endParaRPr>
                    </a:p>
                  </a:txBody>
                  <a:tcPr marL="4082" marR="4082" marT="4082" marB="0" anchor="ctr"/>
                </a:tc>
                <a:extLst>
                  <a:ext uri="{0D108BD9-81ED-4DB2-BD59-A6C34878D82A}">
                    <a16:rowId xmlns:a16="http://schemas.microsoft.com/office/drawing/2014/main" val="3697884778"/>
                  </a:ext>
                </a:extLst>
              </a:tr>
              <a:tr h="392806">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extLst>
                  <a:ext uri="{0D108BD9-81ED-4DB2-BD59-A6C34878D82A}">
                    <a16:rowId xmlns:a16="http://schemas.microsoft.com/office/drawing/2014/main" val="1925302618"/>
                  </a:ext>
                </a:extLst>
              </a:tr>
            </a:tbl>
          </a:graphicData>
        </a:graphic>
      </p:graphicFrame>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1709680" y="742779"/>
            <a:ext cx="5823347" cy="383214"/>
          </a:xfrm>
        </p:spPr>
        <p:txBody>
          <a:bodyPr/>
          <a:lstStyle/>
          <a:p>
            <a:r>
              <a:rPr lang="en-US" dirty="0"/>
              <a:t>Calendar</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2" name="Arrow: Right 11">
            <a:extLst>
              <a:ext uri="{FF2B5EF4-FFF2-40B4-BE49-F238E27FC236}">
                <a16:creationId xmlns:a16="http://schemas.microsoft.com/office/drawing/2014/main" id="{96D6682D-A77E-3E9E-3DFA-BE149B95AB65}"/>
              </a:ext>
            </a:extLst>
          </p:cNvPr>
          <p:cNvSpPr/>
          <p:nvPr/>
        </p:nvSpPr>
        <p:spPr bwMode="auto">
          <a:xfrm rot="20136207" flipH="1">
            <a:off x="5341024" y="2492953"/>
            <a:ext cx="1314922"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802 Plenary </a:t>
            </a:r>
          </a:p>
        </p:txBody>
      </p:sp>
      <p:sp>
        <p:nvSpPr>
          <p:cNvPr id="3" name="Rectangle: Rounded Corners 2">
            <a:extLst>
              <a:ext uri="{FF2B5EF4-FFF2-40B4-BE49-F238E27FC236}">
                <a16:creationId xmlns:a16="http://schemas.microsoft.com/office/drawing/2014/main" id="{F2DBADA1-8149-8C2A-C6C6-F47DA441A845}"/>
              </a:ext>
            </a:extLst>
          </p:cNvPr>
          <p:cNvSpPr/>
          <p:nvPr/>
        </p:nvSpPr>
        <p:spPr bwMode="auto">
          <a:xfrm>
            <a:off x="3827460" y="2538179"/>
            <a:ext cx="326841" cy="288032"/>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5" name="Arrow: Right 14">
            <a:extLst>
              <a:ext uri="{FF2B5EF4-FFF2-40B4-BE49-F238E27FC236}">
                <a16:creationId xmlns:a16="http://schemas.microsoft.com/office/drawing/2014/main" id="{62BFFB6E-93D6-6F2D-4F7F-E7B57BB23B7A}"/>
              </a:ext>
            </a:extLst>
          </p:cNvPr>
          <p:cNvSpPr/>
          <p:nvPr/>
        </p:nvSpPr>
        <p:spPr bwMode="auto">
          <a:xfrm rot="2619097">
            <a:off x="2855625" y="1901663"/>
            <a:ext cx="1173099" cy="504056"/>
          </a:xfrm>
          <a:prstGeom prst="rightArrow">
            <a:avLst/>
          </a:prstGeom>
          <a:solidFill>
            <a:srgbClr val="FAEE9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rgbClr val="C00000"/>
                </a:solidFill>
                <a:effectLst/>
                <a:latin typeface="Times New Roman" charset="0"/>
                <a:ea typeface="ＭＳ Ｐゴシック" charset="0"/>
                <a:cs typeface="ＭＳ Ｐゴシック" charset="0"/>
              </a:rPr>
              <a:t>Joint w/TG6a</a:t>
            </a:r>
          </a:p>
        </p:txBody>
      </p:sp>
    </p:spTree>
    <p:extLst>
      <p:ext uri="{BB962C8B-B14F-4D97-AF65-F5344CB8AC3E}">
        <p14:creationId xmlns:p14="http://schemas.microsoft.com/office/powerpoint/2010/main" val="5229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19</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Task Group 6a</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Joint </a:t>
            </a:r>
          </a:p>
          <a:p>
            <a:r>
              <a:rPr lang="en-US" dirty="0"/>
              <a:t>Teleconference / Virtual Meeting</a:t>
            </a:r>
          </a:p>
          <a:p>
            <a:r>
              <a:rPr lang="en-US" dirty="0"/>
              <a:t>March 7</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20</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77921</TotalTime>
  <Words>1345</Words>
  <Application>Microsoft Office PowerPoint</Application>
  <PresentationFormat>On-screen Show (4:3)</PresentationFormat>
  <Paragraphs>172</Paragraphs>
  <Slides>20</Slides>
  <Notes>1</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Lucida Grande</vt:lpstr>
      <vt:lpstr>Monotype Sorts</vt:lpstr>
      <vt:lpstr>Montserrat</vt:lpstr>
      <vt:lpstr>Montserrat ExtraBold</vt:lpstr>
      <vt:lpstr>Tahoma</vt:lpstr>
      <vt:lpstr>Times New Roman</vt:lpstr>
      <vt:lpstr>Wingdings</vt:lpstr>
      <vt:lpstr>Office Theme</vt:lpstr>
      <vt:lpstr>IEEE_template</vt:lpstr>
      <vt:lpstr>PowerPoint Presentation</vt:lpstr>
      <vt:lpstr>Task Group 15.4ab Task Group 6a</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Technical Discussion</vt:lpstr>
      <vt:lpstr>Next Steps</vt:lpstr>
      <vt:lpstr>Next Steps</vt:lpstr>
      <vt:lpstr>Calendar</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290</cp:revision>
  <cp:lastPrinted>2000-03-07T00:55:37Z</cp:lastPrinted>
  <dcterms:created xsi:type="dcterms:W3CDTF">2016-01-17T22:48:36Z</dcterms:created>
  <dcterms:modified xsi:type="dcterms:W3CDTF">2023-03-07T13:28:03Z</dcterms:modified>
  <cp:category/>
</cp:coreProperties>
</file>