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3" r:id="rId2"/>
    <p:sldId id="264" r:id="rId3"/>
    <p:sldId id="262" r:id="rId4"/>
    <p:sldId id="289" r:id="rId5"/>
    <p:sldId id="389" r:id="rId6"/>
    <p:sldId id="383" r:id="rId7"/>
    <p:sldId id="390" r:id="rId8"/>
    <p:sldId id="393" r:id="rId9"/>
    <p:sldId id="386" r:id="rId10"/>
    <p:sldId id="391" r:id="rId11"/>
    <p:sldId id="392" r:id="rId12"/>
    <p:sldId id="335" r:id="rId13"/>
    <p:sldId id="338" r:id="rId14"/>
    <p:sldId id="29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4"/>
    <p:restoredTop sz="96043"/>
  </p:normalViewPr>
  <p:slideViewPr>
    <p:cSldViewPr>
      <p:cViewPr varScale="1">
        <p:scale>
          <a:sx n="79" d="100"/>
          <a:sy n="7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8702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November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802.15-23-0109-00-04ab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4617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March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228600" y="609600"/>
            <a:ext cx="8686800" cy="481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lnSpc>
                <a:spcPct val="150000"/>
              </a:lnSpc>
            </a:pPr>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sz="1600" b="0" i="0" u="none" strike="noStrike" cap="none" dirty="0">
                <a:latin typeface="Times New Roman"/>
                <a:ea typeface="Times New Roman"/>
                <a:cs typeface="Times New Roman"/>
                <a:sym typeface="Times New Roman"/>
              </a:rPr>
              <a:t>UWB channel usage coordination for hyper-block mode</a:t>
            </a:r>
            <a:r>
              <a:rPr lang="en-US" altLang="en-US" sz="1600" dirty="0"/>
              <a:t>]	</a:t>
            </a:r>
          </a:p>
          <a:p>
            <a:pPr>
              <a:lnSpc>
                <a:spcPct val="150000"/>
              </a:lnSpc>
            </a:pPr>
            <a:r>
              <a:rPr lang="en-US" altLang="en-US" sz="1600" b="1" dirty="0"/>
              <a:t>Date Submitted: </a:t>
            </a:r>
            <a:r>
              <a:rPr lang="en-US" altLang="en-US" sz="1600" dirty="0"/>
              <a:t>[10 March, 2023]	</a:t>
            </a:r>
          </a:p>
          <a:p>
            <a:pPr>
              <a:lnSpc>
                <a:spcPct val="150000"/>
              </a:lnSpc>
            </a:pPr>
            <a:r>
              <a:rPr lang="en-US" altLang="en-US" sz="1600" b="1" dirty="0"/>
              <a:t>Source:</a:t>
            </a:r>
            <a:r>
              <a:rPr lang="en-US" altLang="en-US" sz="1600" dirty="0"/>
              <a:t> [</a:t>
            </a:r>
            <a:r>
              <a:rPr lang="en-US" altLang="zh-CN" sz="1600" dirty="0"/>
              <a:t>Lei Huang</a:t>
            </a:r>
            <a:r>
              <a:rPr lang="en-US" altLang="en-US" sz="1600" dirty="0"/>
              <a:t>, </a:t>
            </a:r>
            <a:r>
              <a:rPr lang="en-US" altLang="en-US" sz="1600" dirty="0" err="1"/>
              <a:t>Kuan</a:t>
            </a:r>
            <a:r>
              <a:rPr lang="en-US" altLang="en-US" sz="1600" dirty="0"/>
              <a:t> Wu, Rojan Chitrakar, David </a:t>
            </a:r>
            <a:r>
              <a:rPr lang="en-US" altLang="en-US" sz="1600" dirty="0" err="1"/>
              <a:t>Xun</a:t>
            </a:r>
            <a:r>
              <a:rPr lang="en-US" altLang="en-US" sz="1600" dirty="0"/>
              <a:t> Yang] Company [Huawei Technologies]</a:t>
            </a:r>
          </a:p>
          <a:p>
            <a:pPr>
              <a:lnSpc>
                <a:spcPct val="150000"/>
              </a:lnSpc>
            </a:pPr>
            <a:r>
              <a:rPr lang="en-US" altLang="en-US" sz="1600" b="1" dirty="0"/>
              <a:t>E-Mail</a:t>
            </a:r>
            <a:r>
              <a:rPr lang="en-US" altLang="en-US" sz="1600" dirty="0"/>
              <a:t>:[lei.huang1@huawei.com]	</a:t>
            </a:r>
          </a:p>
          <a:p>
            <a:pPr>
              <a:lnSpc>
                <a:spcPct val="150000"/>
              </a:lnSpc>
              <a:spcBef>
                <a:spcPts val="600"/>
              </a:spcBef>
              <a:spcAft>
                <a:spcPts val="600"/>
              </a:spcAft>
            </a:pPr>
            <a:r>
              <a:rPr lang="en-US" altLang="en-US" sz="1600" b="1" dirty="0"/>
              <a:t>Abstract:</a:t>
            </a:r>
            <a:r>
              <a:rPr lang="en-US" altLang="en-US" sz="1600" dirty="0"/>
              <a:t>	[UWB channel usage coordination mechanism is extended to support hyper-block mode.]</a:t>
            </a:r>
          </a:p>
          <a:p>
            <a:pPr>
              <a:lnSpc>
                <a:spcPct val="150000"/>
              </a:lnSpc>
              <a:spcBef>
                <a:spcPts val="600"/>
              </a:spcBef>
              <a:spcAft>
                <a:spcPts val="600"/>
              </a:spcAft>
            </a:pPr>
            <a:r>
              <a:rPr lang="en-US" altLang="en-US" sz="1600" b="1" dirty="0"/>
              <a:t>Purpose:</a:t>
            </a:r>
            <a:r>
              <a:rPr lang="en-US" altLang="en-US" sz="1600" dirty="0"/>
              <a:t>	[To enable UWB channel usage coordination for hyper-block mode.]</a:t>
            </a:r>
          </a:p>
          <a:p>
            <a:pPr algn="just"/>
            <a:r>
              <a:rPr lang="en-US" altLang="en-US" sz="1600" b="1" dirty="0">
                <a:solidFill>
                  <a:schemeClr val="tx2"/>
                </a:solidFill>
              </a:rPr>
              <a:t>Notice: </a:t>
            </a:r>
            <a:r>
              <a:rPr lang="en-US" altLang="en-US" sz="1600" dirty="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50000"/>
              </a:lnSpc>
            </a:pPr>
            <a:r>
              <a:rPr lang="en-US" altLang="en-US" sz="1600" b="1" dirty="0">
                <a:solidFill>
                  <a:schemeClr val="tx2"/>
                </a:solidFill>
              </a:rPr>
              <a:t>Release: </a:t>
            </a:r>
            <a:r>
              <a:rPr lang="en-US" altLang="en-US" sz="1600" dirty="0">
                <a:solidFill>
                  <a:schemeClr val="tx2"/>
                </a:solidFill>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March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228601" y="631013"/>
            <a:ext cx="8568952" cy="742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SG" dirty="0"/>
              <a:t>UWB AP Payload</a:t>
            </a:r>
            <a:endParaRPr lang="en-US" altLang="zh-CN" dirty="0"/>
          </a:p>
        </p:txBody>
      </p:sp>
      <p:graphicFrame>
        <p:nvGraphicFramePr>
          <p:cNvPr id="7" name="Table 6">
            <a:extLst>
              <a:ext uri="{FF2B5EF4-FFF2-40B4-BE49-F238E27FC236}">
                <a16:creationId xmlns:a16="http://schemas.microsoft.com/office/drawing/2014/main" id="{3BCDA5BC-38F4-49C3-94BE-4F055DF74DD0}"/>
              </a:ext>
            </a:extLst>
          </p:cNvPr>
          <p:cNvGraphicFramePr>
            <a:graphicFrameLocks noGrp="1"/>
          </p:cNvGraphicFramePr>
          <p:nvPr>
            <p:extLst>
              <p:ext uri="{D42A27DB-BD31-4B8C-83A1-F6EECF244321}">
                <p14:modId xmlns:p14="http://schemas.microsoft.com/office/powerpoint/2010/main" val="4221244926"/>
              </p:ext>
            </p:extLst>
          </p:nvPr>
        </p:nvGraphicFramePr>
        <p:xfrm>
          <a:off x="419099" y="1600200"/>
          <a:ext cx="8305801" cy="3794760"/>
        </p:xfrm>
        <a:graphic>
          <a:graphicData uri="http://schemas.openxmlformats.org/drawingml/2006/table">
            <a:tbl>
              <a:tblPr firstRow="1" bandRow="1">
                <a:tableStyleId>{5C22544A-7EE6-4342-B048-85BDC9FD1C3A}</a:tableStyleId>
              </a:tblPr>
              <a:tblGrid>
                <a:gridCol w="1444487">
                  <a:extLst>
                    <a:ext uri="{9D8B030D-6E8A-4147-A177-3AD203B41FA5}">
                      <a16:colId xmlns:a16="http://schemas.microsoft.com/office/drawing/2014/main" val="1812505773"/>
                    </a:ext>
                  </a:extLst>
                </a:gridCol>
                <a:gridCol w="1603514">
                  <a:extLst>
                    <a:ext uri="{9D8B030D-6E8A-4147-A177-3AD203B41FA5}">
                      <a16:colId xmlns:a16="http://schemas.microsoft.com/office/drawing/2014/main" val="180129934"/>
                    </a:ext>
                  </a:extLst>
                </a:gridCol>
                <a:gridCol w="533400">
                  <a:extLst>
                    <a:ext uri="{9D8B030D-6E8A-4147-A177-3AD203B41FA5}">
                      <a16:colId xmlns:a16="http://schemas.microsoft.com/office/drawing/2014/main" val="3603814648"/>
                    </a:ext>
                  </a:extLst>
                </a:gridCol>
                <a:gridCol w="609600">
                  <a:extLst>
                    <a:ext uri="{9D8B030D-6E8A-4147-A177-3AD203B41FA5}">
                      <a16:colId xmlns:a16="http://schemas.microsoft.com/office/drawing/2014/main" val="3247116111"/>
                    </a:ext>
                  </a:extLst>
                </a:gridCol>
                <a:gridCol w="4114800">
                  <a:extLst>
                    <a:ext uri="{9D8B030D-6E8A-4147-A177-3AD203B41FA5}">
                      <a16:colId xmlns:a16="http://schemas.microsoft.com/office/drawing/2014/main" val="2026415432"/>
                    </a:ext>
                  </a:extLst>
                </a:gridCol>
              </a:tblGrid>
              <a:tr h="211690">
                <a:tc>
                  <a:txBody>
                    <a:bodyPr/>
                    <a:lstStyle/>
                    <a:p>
                      <a:r>
                        <a:rPr lang="en-SG" sz="1100" dirty="0">
                          <a:solidFill>
                            <a:schemeClr val="tx1"/>
                          </a:solidFill>
                        </a:rPr>
                        <a:t>MAC Payload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G"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100" dirty="0">
                          <a:solidFill>
                            <a:schemeClr val="tx1"/>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100" dirty="0">
                          <a:solidFill>
                            <a:schemeClr val="tx1"/>
                          </a:solidFill>
                        </a:rPr>
                        <a:t>Bytes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100" dirty="0">
                          <a:solidFill>
                            <a:schemeClr val="tx1"/>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2920865"/>
                  </a:ext>
                </a:extLst>
              </a:tr>
              <a:tr h="348666">
                <a:tc rowSpan="5">
                  <a:txBody>
                    <a:bodyPr/>
                    <a:lstStyle/>
                    <a:p>
                      <a:r>
                        <a:rPr lang="en-SG" sz="1100" dirty="0"/>
                        <a:t>Common Info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100" dirty="0"/>
                        <a:t>UWB</a:t>
                      </a:r>
                      <a:r>
                        <a:rPr lang="en-SG" sz="1100" dirty="0"/>
                        <a:t> AP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1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algn="l" defTabSz="914400" rtl="0" eaLnBrk="1" latinLnBrk="0" hangingPunct="1"/>
                      <a:r>
                        <a:rPr lang="en-SG" sz="1100" kern="1200" dirty="0">
                          <a:solidFill>
                            <a:schemeClr val="dk1"/>
                          </a:solidFill>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100" kern="1200" dirty="0">
                          <a:solidFill>
                            <a:schemeClr val="dk1"/>
                          </a:solidFill>
                          <a:latin typeface="+mn-lt"/>
                          <a:ea typeface="+mn-ea"/>
                          <a:cs typeface="+mn-cs"/>
                        </a:rPr>
                        <a:t>Indicates UWB AP type</a:t>
                      </a:r>
                    </a:p>
                    <a:p>
                      <a:pPr marL="0" algn="l" defTabSz="914400" rtl="0" eaLnBrk="1" latinLnBrk="0" hangingPunct="1"/>
                      <a:r>
                        <a:rPr lang="en-SG" sz="1100" kern="1200" dirty="0">
                          <a:solidFill>
                            <a:schemeClr val="dk1"/>
                          </a:solidFill>
                          <a:latin typeface="+mn-lt"/>
                          <a:ea typeface="+mn-ea"/>
                          <a:cs typeface="+mn-cs"/>
                        </a:rPr>
                        <a:t>0: Coordination UWB AP </a:t>
                      </a:r>
                      <a:r>
                        <a:rPr lang="en-SG" sz="1100" kern="1200" dirty="0">
                          <a:solidFill>
                            <a:srgbClr val="FF0000"/>
                          </a:solidFill>
                          <a:latin typeface="+mn-lt"/>
                          <a:ea typeface="+mn-ea"/>
                          <a:cs typeface="+mn-cs"/>
                        </a:rPr>
                        <a:t>for </a:t>
                      </a:r>
                      <a:r>
                        <a:rPr lang="en-US" altLang="zh-CN" sz="1100" kern="1200" dirty="0">
                          <a:solidFill>
                            <a:srgbClr val="FF0000"/>
                          </a:solidFill>
                          <a:latin typeface="+mn-lt"/>
                          <a:ea typeface="+mn-ea"/>
                          <a:cs typeface="+mn-cs"/>
                        </a:rPr>
                        <a:t>periodic mode</a:t>
                      </a:r>
                      <a:r>
                        <a:rPr lang="en-SG" sz="1100" kern="1200" dirty="0">
                          <a:solidFill>
                            <a:schemeClr val="dk1"/>
                          </a:solidFill>
                          <a:latin typeface="+mn-lt"/>
                          <a:ea typeface="+mn-ea"/>
                          <a:cs typeface="+mn-cs"/>
                        </a:rPr>
                        <a:t>; </a:t>
                      </a:r>
                      <a:r>
                        <a:rPr lang="en-SG" sz="1100" kern="1200" dirty="0">
                          <a:solidFill>
                            <a:srgbClr val="FF0000"/>
                          </a:solidFill>
                          <a:latin typeface="+mn-lt"/>
                          <a:ea typeface="+mn-ea"/>
                          <a:cs typeface="+mn-cs"/>
                        </a:rPr>
                        <a:t>1: Coordination UWB AP for aperiodic mode</a:t>
                      </a:r>
                      <a:r>
                        <a:rPr lang="en-SG" sz="1100" kern="1200" dirty="0">
                          <a:solidFill>
                            <a:schemeClr val="dk1"/>
                          </a:solidFill>
                          <a:latin typeface="+mn-lt"/>
                          <a:ea typeface="+mn-ea"/>
                          <a:cs typeface="+mn-cs"/>
                        </a:rPr>
                        <a:t>, 2:7 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94328"/>
                  </a:ext>
                </a:extLst>
              </a:tr>
              <a:tr h="0">
                <a:tc vMerge="1">
                  <a:txBody>
                    <a:bodyPr/>
                    <a:lstStyle/>
                    <a:p>
                      <a:endParaRPr lang="en-SG"/>
                    </a:p>
                  </a:txBody>
                  <a:tcPr>
                    <a:lnT w="12700" cap="flat" cmpd="sng" algn="ctr">
                      <a:solidFill>
                        <a:schemeClr val="tx1"/>
                      </a:solidFill>
                      <a:prstDash val="solid"/>
                      <a:round/>
                      <a:headEnd type="none" w="med" len="med"/>
                      <a:tailEnd type="none" w="med" len="med"/>
                    </a:lnT>
                  </a:tcPr>
                </a:tc>
                <a:tc>
                  <a:txBody>
                    <a:bodyPr/>
                    <a:lstStyle/>
                    <a:p>
                      <a:pPr marL="0" algn="l" defTabSz="914400" rtl="0" eaLnBrk="1" latinLnBrk="0" hangingPunct="1"/>
                      <a:r>
                        <a:rPr lang="en-SG" sz="1100" kern="1200" dirty="0">
                          <a:solidFill>
                            <a:schemeClr val="dk1"/>
                          </a:solidFill>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100" kern="1200" dirty="0">
                          <a:solidFill>
                            <a:schemeClr val="dk1"/>
                          </a:solidFill>
                          <a:latin typeface="+mn-lt"/>
                          <a:ea typeface="+mn-ea"/>
                          <a:cs typeface="+mn-cs"/>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44758"/>
                  </a:ext>
                </a:extLst>
              </a:tr>
              <a:tr h="896571">
                <a:tc vMerge="1">
                  <a:txBody>
                    <a:bodyPr/>
                    <a:lstStyle/>
                    <a:p>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100" kern="1200" dirty="0">
                          <a:solidFill>
                            <a:schemeClr val="dk1"/>
                          </a:solidFill>
                          <a:latin typeface="+mn-lt"/>
                          <a:ea typeface="+mn-ea"/>
                          <a:cs typeface="+mn-cs"/>
                        </a:rPr>
                        <a:t>UWB Per-Session Info field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100" kern="1200" dirty="0">
                          <a:solidFill>
                            <a:schemeClr val="dk1"/>
                          </a:solidFill>
                          <a:latin typeface="+mn-lt"/>
                          <a:ea typeface="+mn-ea"/>
                          <a:cs typeface="+mn-cs"/>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SG"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100" kern="1200" dirty="0">
                          <a:solidFill>
                            <a:schemeClr val="dk1"/>
                          </a:solidFill>
                          <a:latin typeface="+mn-lt"/>
                          <a:ea typeface="+mn-ea"/>
                          <a:cs typeface="+mn-cs"/>
                        </a:rPr>
                        <a:t>If UWB AP Type = 0,</a:t>
                      </a:r>
                    </a:p>
                    <a:p>
                      <a:pPr marL="0" marR="0" lvl="0" indent="0" algn="l" defTabSz="914400" rtl="0" eaLnBrk="1" fontAlgn="auto" latinLnBrk="0" hangingPunct="1">
                        <a:lnSpc>
                          <a:spcPct val="100000"/>
                        </a:lnSpc>
                        <a:spcBef>
                          <a:spcPts val="0"/>
                        </a:spcBef>
                        <a:spcAft>
                          <a:spcPts val="0"/>
                        </a:spcAft>
                        <a:buClrTx/>
                        <a:buSzTx/>
                        <a:buFontTx/>
                        <a:buNone/>
                        <a:tabLst/>
                        <a:defRPr/>
                      </a:pPr>
                      <a:r>
                        <a:rPr lang="en-SG" sz="1100" kern="1200" dirty="0">
                          <a:solidFill>
                            <a:schemeClr val="dk1"/>
                          </a:solidFill>
                          <a:latin typeface="+mn-lt"/>
                          <a:ea typeface="+mn-ea"/>
                          <a:cs typeface="+mn-cs"/>
                        </a:rPr>
                        <a:t>0: Reserved</a:t>
                      </a:r>
                    </a:p>
                    <a:p>
                      <a:pPr marL="0" marR="0" lvl="0" indent="0" algn="l" defTabSz="914400" rtl="0" eaLnBrk="1" fontAlgn="auto" latinLnBrk="0" hangingPunct="1">
                        <a:lnSpc>
                          <a:spcPct val="100000"/>
                        </a:lnSpc>
                        <a:spcBef>
                          <a:spcPts val="0"/>
                        </a:spcBef>
                        <a:spcAft>
                          <a:spcPts val="0"/>
                        </a:spcAft>
                        <a:buClrTx/>
                        <a:buSzTx/>
                        <a:buFontTx/>
                        <a:buNone/>
                        <a:tabLst/>
                        <a:defRPr/>
                      </a:pPr>
                      <a:r>
                        <a:rPr lang="en-SG" sz="1100" kern="1200" dirty="0">
                          <a:solidFill>
                            <a:schemeClr val="dk1"/>
                          </a:solidFill>
                          <a:latin typeface="+mn-lt"/>
                          <a:ea typeface="+mn-ea"/>
                          <a:cs typeface="+mn-cs"/>
                        </a:rPr>
                        <a:t>1: UWB Per-Session Info field Type 1 present in the UWB </a:t>
                      </a:r>
                      <a:r>
                        <a:rPr lang="en-US" altLang="zh-CN" sz="1100" kern="1200" dirty="0">
                          <a:solidFill>
                            <a:schemeClr val="dk1"/>
                          </a:solidFill>
                          <a:latin typeface="+mn-lt"/>
                          <a:ea typeface="+mn-ea"/>
                          <a:cs typeface="+mn-cs"/>
                        </a:rPr>
                        <a:t>AP</a:t>
                      </a:r>
                      <a:endParaRPr lang="en-SG" sz="11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100" kern="1200" dirty="0">
                          <a:solidFill>
                            <a:schemeClr val="dk1"/>
                          </a:solidFill>
                          <a:latin typeface="+mn-lt"/>
                          <a:ea typeface="+mn-ea"/>
                          <a:cs typeface="+mn-cs"/>
                        </a:rPr>
                        <a:t>2: UWB Per-Session Info field Type 2 present in the UWB </a:t>
                      </a:r>
                      <a:r>
                        <a:rPr lang="en-US" altLang="zh-CN" sz="1100" kern="1200" dirty="0">
                          <a:solidFill>
                            <a:schemeClr val="dk1"/>
                          </a:solidFill>
                          <a:latin typeface="+mn-lt"/>
                          <a:ea typeface="+mn-ea"/>
                          <a:cs typeface="+mn-cs"/>
                        </a:rPr>
                        <a:t>AP</a:t>
                      </a:r>
                      <a:endParaRPr lang="en-SG" sz="11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100" kern="1200" dirty="0">
                          <a:solidFill>
                            <a:schemeClr val="dk1"/>
                          </a:solidFill>
                          <a:latin typeface="+mn-lt"/>
                          <a:ea typeface="+mn-ea"/>
                          <a:cs typeface="+mn-cs"/>
                        </a:rPr>
                        <a:t>3: UWB Per-Session Info field Type 3 present in the UWB </a:t>
                      </a:r>
                      <a:r>
                        <a:rPr lang="en-US" altLang="zh-CN" sz="1100" kern="1200" dirty="0">
                          <a:solidFill>
                            <a:schemeClr val="dk1"/>
                          </a:solidFill>
                          <a:latin typeface="+mn-lt"/>
                          <a:ea typeface="+mn-ea"/>
                          <a:cs typeface="+mn-cs"/>
                        </a:rPr>
                        <a:t>AP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4-7: </a:t>
                      </a:r>
                      <a:r>
                        <a:rPr lang="en-SG" sz="1100" kern="1200" dirty="0">
                          <a:solidFill>
                            <a:schemeClr val="dk1"/>
                          </a:solidFill>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5598381"/>
                  </a:ext>
                </a:extLst>
              </a:tr>
              <a:tr h="211775">
                <a:tc vMerge="1">
                  <a:txBody>
                    <a:bodyPr/>
                    <a:lstStyle/>
                    <a:p>
                      <a:endParaRPr lang="en-SG"/>
                    </a:p>
                  </a:txBody>
                  <a:tcPr/>
                </a:tc>
                <a:tc>
                  <a:txBody>
                    <a:bodyPr/>
                    <a:lstStyle/>
                    <a:p>
                      <a:pPr marL="0" algn="l" defTabSz="914400" rtl="0" eaLnBrk="1" latinLnBrk="0" hangingPunct="1"/>
                      <a:r>
                        <a:rPr lang="en-SG" sz="1100" kern="1200" dirty="0">
                          <a:solidFill>
                            <a:schemeClr val="dk1"/>
                          </a:solidFill>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100" kern="1200" dirty="0">
                          <a:solidFill>
                            <a:schemeClr val="dk1"/>
                          </a:solidFill>
                          <a:latin typeface="+mn-lt"/>
                          <a:ea typeface="+mn-ea"/>
                          <a:cs typeface="+mn-cs"/>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SG"/>
                    </a:p>
                  </a:txBody>
                  <a:tcPr/>
                </a:tc>
                <a:tc>
                  <a:txBody>
                    <a:bodyPr/>
                    <a:lstStyle/>
                    <a:p>
                      <a:pPr marL="0" algn="l" defTabSz="914400" rtl="0" eaLnBrk="1" latinLnBrk="0" hangingPunct="1"/>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8459205"/>
                  </a:ext>
                </a:extLst>
              </a:tr>
              <a:tr h="211775">
                <a:tc v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rgbClr val="FF0000"/>
                          </a:solidFill>
                          <a:latin typeface="+mn-lt"/>
                          <a:ea typeface="+mn-ea"/>
                          <a:cs typeface="+mn-cs"/>
                        </a:rPr>
                        <a:t>Next UWB 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rgbClr val="FF0000"/>
                          </a:solidFill>
                          <a:latin typeface="+mn-lt"/>
                          <a:ea typeface="+mn-ea"/>
                          <a:cs typeface="+mn-cs"/>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solidFill>
                            <a:srgbClr val="FF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000" kern="1200" dirty="0">
                          <a:solidFill>
                            <a:srgbClr val="FF0000"/>
                          </a:solidFill>
                          <a:latin typeface="+mn-lt"/>
                          <a:ea typeface="+mn-ea"/>
                          <a:cs typeface="+mn-cs"/>
                        </a:rPr>
                        <a:t>Time remaining in RSTU until the start of the next UWB AP. </a:t>
                      </a:r>
                      <a:r>
                        <a:rPr lang="en-US" altLang="zh-CN" sz="1000" kern="1200" dirty="0">
                          <a:solidFill>
                            <a:srgbClr val="FF0000"/>
                          </a:solidFill>
                          <a:latin typeface="+mn-lt"/>
                          <a:ea typeface="+mn-ea"/>
                          <a:cs typeface="+mn-cs"/>
                        </a:rPr>
                        <a:t>It is not present when the UWB AP Type  = 0</a:t>
                      </a:r>
                      <a:endParaRPr lang="en-SG" sz="100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9256777"/>
                  </a:ext>
                </a:extLst>
              </a:tr>
              <a:tr h="572760">
                <a:tc>
                  <a:txBody>
                    <a:bodyPr/>
                    <a:lstStyle/>
                    <a:p>
                      <a:r>
                        <a:rPr lang="en-SG" sz="1100" dirty="0"/>
                        <a:t>UWB Per-Session Info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100" kern="1200" dirty="0">
                          <a:solidFill>
                            <a:schemeClr val="dk1"/>
                          </a:solidFill>
                          <a:latin typeface="+mn-lt"/>
                          <a:ea typeface="+mn-ea"/>
                          <a:cs typeface="+mn-cs"/>
                        </a:rPr>
                        <a:t>If UWB AP Type ==0, then UWB Per-Session Info field present.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SG" sz="1100" kern="1200" dirty="0">
                          <a:solidFill>
                            <a:schemeClr val="dk1"/>
                          </a:solidFill>
                          <a:latin typeface="+mn-lt"/>
                          <a:ea typeface="+mn-ea"/>
                          <a:cs typeface="+mn-cs"/>
                        </a:rPr>
                        <a:t>All UWB Per-Session Info Fields included in a UWB AP MAC Payload are of same Type (to ease parsing)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NOTE: If UWB Per-Session Info Field are included in both NB AP and UWB AP then ensure sequence of UWB Per-Session Info Fields is identical. For e.g., UWB Session </a:t>
                      </a:r>
                      <a:r>
                        <a:rPr lang="en-US" altLang="zh-CN" sz="1100" kern="1200" dirty="0" err="1">
                          <a:solidFill>
                            <a:schemeClr val="dk1"/>
                          </a:solidFill>
                          <a:latin typeface="+mn-lt"/>
                          <a:ea typeface="+mn-ea"/>
                          <a:cs typeface="+mn-cs"/>
                        </a:rPr>
                        <a:t>i</a:t>
                      </a:r>
                      <a:r>
                        <a:rPr lang="en-US" altLang="zh-CN" sz="1100" kern="1200" dirty="0">
                          <a:solidFill>
                            <a:schemeClr val="dk1"/>
                          </a:solidFill>
                          <a:latin typeface="+mn-lt"/>
                          <a:ea typeface="+mn-ea"/>
                          <a:cs typeface="+mn-cs"/>
                        </a:rPr>
                        <a:t> information followed by UWB Session i+1 information in both NB AP and UWB AP</a:t>
                      </a:r>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323790"/>
                  </a:ext>
                </a:extLst>
              </a:tr>
            </a:tbl>
          </a:graphicData>
        </a:graphic>
      </p:graphicFrame>
    </p:spTree>
    <p:extLst>
      <p:ext uri="{BB962C8B-B14F-4D97-AF65-F5344CB8AC3E}">
        <p14:creationId xmlns:p14="http://schemas.microsoft.com/office/powerpoint/2010/main" val="3976323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a:xfrm>
            <a:off x="685800" y="685800"/>
            <a:ext cx="7772400" cy="685800"/>
          </a:xfrm>
        </p:spPr>
        <p:txBody>
          <a:bodyPr/>
          <a:lstStyle/>
          <a:p>
            <a:r>
              <a:rPr lang="en-US" b="1" dirty="0"/>
              <a:t>UWB Per Session Info</a:t>
            </a:r>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15"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1760595198"/>
              </p:ext>
            </p:extLst>
          </p:nvPr>
        </p:nvGraphicFramePr>
        <p:xfrm>
          <a:off x="474598" y="1614524"/>
          <a:ext cx="8232395" cy="3839919"/>
        </p:xfrm>
        <a:graphic>
          <a:graphicData uri="http://schemas.openxmlformats.org/drawingml/2006/table">
            <a:tbl>
              <a:tblPr firstRow="1" bandRow="1">
                <a:tableStyleId>{5C22544A-7EE6-4342-B048-85BDC9FD1C3A}</a:tableStyleId>
              </a:tblPr>
              <a:tblGrid>
                <a:gridCol w="1089392">
                  <a:extLst>
                    <a:ext uri="{9D8B030D-6E8A-4147-A177-3AD203B41FA5}">
                      <a16:colId xmlns:a16="http://schemas.microsoft.com/office/drawing/2014/main" val="2353891602"/>
                    </a:ext>
                  </a:extLst>
                </a:gridCol>
                <a:gridCol w="1350406">
                  <a:extLst>
                    <a:ext uri="{9D8B030D-6E8A-4147-A177-3AD203B41FA5}">
                      <a16:colId xmlns:a16="http://schemas.microsoft.com/office/drawing/2014/main" val="1119928471"/>
                    </a:ext>
                  </a:extLst>
                </a:gridCol>
                <a:gridCol w="762000">
                  <a:extLst>
                    <a:ext uri="{9D8B030D-6E8A-4147-A177-3AD203B41FA5}">
                      <a16:colId xmlns:a16="http://schemas.microsoft.com/office/drawing/2014/main" val="2111542984"/>
                    </a:ext>
                  </a:extLst>
                </a:gridCol>
                <a:gridCol w="709654">
                  <a:extLst>
                    <a:ext uri="{9D8B030D-6E8A-4147-A177-3AD203B41FA5}">
                      <a16:colId xmlns:a16="http://schemas.microsoft.com/office/drawing/2014/main" val="2476059432"/>
                    </a:ext>
                  </a:extLst>
                </a:gridCol>
                <a:gridCol w="4320943">
                  <a:extLst>
                    <a:ext uri="{9D8B030D-6E8A-4147-A177-3AD203B41FA5}">
                      <a16:colId xmlns:a16="http://schemas.microsoft.com/office/drawing/2014/main" val="1828507022"/>
                    </a:ext>
                  </a:extLst>
                </a:gridCol>
              </a:tblGrid>
              <a:tr h="238465">
                <a:tc gridSpan="2">
                  <a:txBody>
                    <a:bodyPr/>
                    <a:lstStyle/>
                    <a:p>
                      <a:r>
                        <a:rPr lang="en-US" sz="1100" b="0" dirty="0"/>
                        <a:t>MAC Payload</a:t>
                      </a:r>
                    </a:p>
                  </a:txBody>
                  <a:tcPr/>
                </a:tc>
                <a:tc hMerge="1">
                  <a:txBody>
                    <a:bodyPr/>
                    <a:lstStyle/>
                    <a:p>
                      <a:endParaRPr lang="en-US" sz="1200" b="1" dirty="0"/>
                    </a:p>
                  </a:txBody>
                  <a:tcPr/>
                </a:tc>
                <a:tc>
                  <a:txBody>
                    <a:bodyPr/>
                    <a:lstStyle/>
                    <a:p>
                      <a:r>
                        <a:rPr lang="en-US" sz="1100" b="0" dirty="0"/>
                        <a:t>Bits</a:t>
                      </a:r>
                    </a:p>
                  </a:txBody>
                  <a:tcPr/>
                </a:tc>
                <a:tc>
                  <a:txBody>
                    <a:bodyPr/>
                    <a:lstStyle/>
                    <a:p>
                      <a:r>
                        <a:rPr lang="en-US" sz="1100" b="0" dirty="0"/>
                        <a:t>Bytes</a:t>
                      </a:r>
                    </a:p>
                  </a:txBody>
                  <a:tcPr/>
                </a:tc>
                <a:tc>
                  <a:txBody>
                    <a:bodyPr/>
                    <a:lstStyle/>
                    <a:p>
                      <a:r>
                        <a:rPr lang="en-US" sz="1100" b="0" dirty="0"/>
                        <a:t>Comments</a:t>
                      </a:r>
                    </a:p>
                  </a:txBody>
                  <a:tcPr/>
                </a:tc>
                <a:extLst>
                  <a:ext uri="{0D108BD9-81ED-4DB2-BD59-A6C34878D82A}">
                    <a16:rowId xmlns:a16="http://schemas.microsoft.com/office/drawing/2014/main" val="411217796"/>
                  </a:ext>
                </a:extLst>
              </a:tr>
              <a:tr h="233555">
                <a:tc row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100" b="0" dirty="0"/>
                        <a:t>Per-Session Info field </a:t>
                      </a:r>
                    </a:p>
                  </a:txBody>
                  <a:tcPr/>
                </a:tc>
                <a:tc>
                  <a:txBody>
                    <a:bodyPr/>
                    <a:lstStyle/>
                    <a:p>
                      <a:r>
                        <a:rPr lang="en-US" sz="1100" b="0" dirty="0">
                          <a:solidFill>
                            <a:srgbClr val="FF0000"/>
                          </a:solidFill>
                        </a:rPr>
                        <a:t>Preamble code present</a:t>
                      </a:r>
                    </a:p>
                  </a:txBody>
                  <a:tcPr/>
                </a:tc>
                <a:tc>
                  <a:txBody>
                    <a:bodyPr/>
                    <a:lstStyle/>
                    <a:p>
                      <a:r>
                        <a:rPr lang="en-US" sz="1100" b="0" dirty="0">
                          <a:solidFill>
                            <a:srgbClr val="FF0000"/>
                          </a:solidFill>
                        </a:rPr>
                        <a:t>1</a:t>
                      </a:r>
                    </a:p>
                  </a:txBody>
                  <a:tcPr/>
                </a:tc>
                <a:tc rowSpan="4">
                  <a:txBody>
                    <a:bodyPr/>
                    <a:lstStyle/>
                    <a:p>
                      <a:r>
                        <a:rPr lang="en-US" sz="1100" b="0"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preamble code field is not present; 1: preamble code field is present. </a:t>
                      </a:r>
                    </a:p>
                  </a:txBody>
                  <a:tcPr/>
                </a:tc>
                <a:extLst>
                  <a:ext uri="{0D108BD9-81ED-4DB2-BD59-A6C34878D82A}">
                    <a16:rowId xmlns:a16="http://schemas.microsoft.com/office/drawing/2014/main" val="1559731675"/>
                  </a:ext>
                </a:extLst>
              </a:tr>
              <a:tr h="233555">
                <a:tc vMerge="1">
                  <a:txBody>
                    <a:bodyPr/>
                    <a:lstStyle/>
                    <a:p>
                      <a:endParaRPr lang="en-SG"/>
                    </a:p>
                  </a:txBody>
                  <a:tcPr/>
                </a:tc>
                <a:tc>
                  <a:txBody>
                    <a:bodyPr/>
                    <a:lstStyle/>
                    <a:p>
                      <a:r>
                        <a:rPr lang="en-US" sz="1100" b="0" dirty="0">
                          <a:solidFill>
                            <a:srgbClr val="FF0000"/>
                          </a:solidFill>
                        </a:rPr>
                        <a:t>MMRS code present</a:t>
                      </a:r>
                    </a:p>
                  </a:txBody>
                  <a:tcPr/>
                </a:tc>
                <a:tc>
                  <a:txBody>
                    <a:bodyPr/>
                    <a:lstStyle/>
                    <a:p>
                      <a:r>
                        <a:rPr lang="en-US" sz="1100" b="0" dirty="0">
                          <a:solidFill>
                            <a:srgbClr val="FF0000"/>
                          </a:solidFill>
                        </a:rPr>
                        <a:t>1</a:t>
                      </a:r>
                    </a:p>
                  </a:txBody>
                  <a:tcPr/>
                </a:tc>
                <a:tc vMerge="1">
                  <a:txBody>
                    <a:bodyPr/>
                    <a:lstStyle/>
                    <a:p>
                      <a:endParaRPr lang="en-SG"/>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MMRS code field is not present; 1: MMRS code field is present. </a:t>
                      </a:r>
                    </a:p>
                  </a:txBody>
                  <a:tcPr/>
                </a:tc>
                <a:extLst>
                  <a:ext uri="{0D108BD9-81ED-4DB2-BD59-A6C34878D82A}">
                    <a16:rowId xmlns:a16="http://schemas.microsoft.com/office/drawing/2014/main" val="463720655"/>
                  </a:ext>
                </a:extLst>
              </a:tr>
              <a:tr h="233555">
                <a:tc vMerge="1">
                  <a:txBody>
                    <a:bodyPr/>
                    <a:lstStyle/>
                    <a:p>
                      <a:endParaRPr lang="en-SG"/>
                    </a:p>
                  </a:txBody>
                  <a:tcPr/>
                </a:tc>
                <a:tc>
                  <a:txBody>
                    <a:bodyPr/>
                    <a:lstStyle/>
                    <a:p>
                      <a:r>
                        <a:rPr lang="en-US" sz="1100" b="0" dirty="0">
                          <a:solidFill>
                            <a:srgbClr val="FF0000"/>
                          </a:solidFill>
                        </a:rPr>
                        <a:t>MMRS gap size present</a:t>
                      </a:r>
                    </a:p>
                  </a:txBody>
                  <a:tcPr/>
                </a:tc>
                <a:tc>
                  <a:txBody>
                    <a:bodyPr/>
                    <a:lstStyle/>
                    <a:p>
                      <a:r>
                        <a:rPr lang="en-US" sz="1100" b="0" dirty="0">
                          <a:solidFill>
                            <a:srgbClr val="FF0000"/>
                          </a:solidFill>
                        </a:rPr>
                        <a:t>1</a:t>
                      </a:r>
                    </a:p>
                  </a:txBody>
                  <a:tcPr/>
                </a:tc>
                <a:tc vMerge="1">
                  <a:txBody>
                    <a:bodyPr/>
                    <a:lstStyle/>
                    <a:p>
                      <a:endParaRPr lang="en-US" sz="11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MMRS gap size field is not present; 1: MMRS gap size field is present. </a:t>
                      </a:r>
                    </a:p>
                  </a:txBody>
                  <a:tcPr/>
                </a:tc>
                <a:extLst>
                  <a:ext uri="{0D108BD9-81ED-4DB2-BD59-A6C34878D82A}">
                    <a16:rowId xmlns:a16="http://schemas.microsoft.com/office/drawing/2014/main" val="3531619626"/>
                  </a:ext>
                </a:extLst>
              </a:tr>
              <a:tr h="233555">
                <a:tc vMerge="1">
                  <a:txBody>
                    <a:bodyPr/>
                    <a:lstStyle/>
                    <a:p>
                      <a:endParaRPr lang="en-SG"/>
                    </a:p>
                  </a:txBody>
                  <a:tcPr/>
                </a:tc>
                <a:tc>
                  <a:txBody>
                    <a:bodyPr/>
                    <a:lstStyle/>
                    <a:p>
                      <a:r>
                        <a:rPr lang="en-US" sz="1100" b="0" dirty="0">
                          <a:solidFill>
                            <a:srgbClr val="FF0000"/>
                          </a:solidFill>
                        </a:rPr>
                        <a:t>Reserved</a:t>
                      </a:r>
                    </a:p>
                  </a:txBody>
                  <a:tcPr/>
                </a:tc>
                <a:tc>
                  <a:txBody>
                    <a:bodyPr/>
                    <a:lstStyle/>
                    <a:p>
                      <a:r>
                        <a:rPr lang="en-US" sz="1100" b="0" dirty="0">
                          <a:solidFill>
                            <a:srgbClr val="FF0000"/>
                          </a:solidFill>
                        </a:rPr>
                        <a:t>5</a:t>
                      </a:r>
                    </a:p>
                  </a:txBody>
                  <a:tcPr/>
                </a:tc>
                <a:tc vMerge="1">
                  <a:txBody>
                    <a:bodyPr/>
                    <a:lstStyle/>
                    <a:p>
                      <a:endParaRPr lang="en-US" sz="1100" b="0" dirty="0">
                        <a:solidFill>
                          <a:schemeClr val="tx1"/>
                        </a:solidFill>
                      </a:endParaRPr>
                    </a:p>
                  </a:txBody>
                  <a:tcPr/>
                </a:tc>
                <a:tc>
                  <a:txBody>
                    <a:bodyPr/>
                    <a:lstStyle/>
                    <a:p>
                      <a:endParaRPr lang="en-US" sz="1100" b="0" dirty="0">
                        <a:solidFill>
                          <a:srgbClr val="FF0000"/>
                        </a:solidFill>
                      </a:endParaRPr>
                    </a:p>
                  </a:txBody>
                  <a:tcPr/>
                </a:tc>
                <a:extLst>
                  <a:ext uri="{0D108BD9-81ED-4DB2-BD59-A6C34878D82A}">
                    <a16:rowId xmlns:a16="http://schemas.microsoft.com/office/drawing/2014/main" val="1163672382"/>
                  </a:ext>
                </a:extLst>
              </a:tr>
              <a:tr h="23355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100" b="0" dirty="0"/>
                    </a:p>
                  </a:txBody>
                  <a:tcPr/>
                </a:tc>
                <a:tc>
                  <a:txBody>
                    <a:bodyPr/>
                    <a:lstStyle/>
                    <a:p>
                      <a:r>
                        <a:rPr lang="en-US" sz="1100" b="0" dirty="0">
                          <a:solidFill>
                            <a:schemeClr val="tx1"/>
                          </a:solidFill>
                        </a:rPr>
                        <a:t>Block Duration</a:t>
                      </a:r>
                    </a:p>
                  </a:txBody>
                  <a:tcPr/>
                </a:tc>
                <a:tc>
                  <a:txBody>
                    <a:bodyPr/>
                    <a:lstStyle/>
                    <a:p>
                      <a:r>
                        <a:rPr lang="en-US" sz="1100" b="0" dirty="0">
                          <a:solidFill>
                            <a:schemeClr val="tx1"/>
                          </a:solidFill>
                        </a:rPr>
                        <a:t>24</a:t>
                      </a:r>
                    </a:p>
                  </a:txBody>
                  <a:tcPr/>
                </a:tc>
                <a:tc>
                  <a:txBody>
                    <a:bodyPr/>
                    <a:lstStyle/>
                    <a:p>
                      <a:r>
                        <a:rPr lang="en-US" sz="1100" b="0" dirty="0">
                          <a:solidFill>
                            <a:schemeClr val="tx1"/>
                          </a:solidFill>
                        </a:rPr>
                        <a:t>3</a:t>
                      </a:r>
                    </a:p>
                  </a:txBody>
                  <a:tcPr/>
                </a:tc>
                <a:tc>
                  <a:txBody>
                    <a:bodyPr/>
                    <a:lstStyle/>
                    <a:p>
                      <a:r>
                        <a:rPr lang="en-US" sz="1100" b="0" dirty="0">
                          <a:solidFill>
                            <a:schemeClr val="tx1"/>
                          </a:solidFill>
                        </a:rPr>
                        <a:t>In RSTU (Ranging Scheduling Time Unit)</a:t>
                      </a:r>
                    </a:p>
                  </a:txBody>
                  <a:tcPr/>
                </a:tc>
                <a:extLst>
                  <a:ext uri="{0D108BD9-81ED-4DB2-BD59-A6C34878D82A}">
                    <a16:rowId xmlns:a16="http://schemas.microsoft.com/office/drawing/2014/main" val="1080683505"/>
                  </a:ext>
                </a:extLst>
              </a:tr>
              <a:tr h="233555">
                <a:tc vMerge="1">
                  <a:txBody>
                    <a:bodyPr/>
                    <a:lstStyle/>
                    <a:p>
                      <a:pPr latinLnBrk="1"/>
                      <a:endParaRPr lang="ko-KR" altLang="en-US"/>
                    </a:p>
                  </a:txBody>
                  <a:tcPr/>
                </a:tc>
                <a:tc>
                  <a:txBody>
                    <a:bodyPr/>
                    <a:lstStyle/>
                    <a:p>
                      <a:r>
                        <a:rPr lang="en-US" sz="1100" b="0" dirty="0"/>
                        <a:t>Session CH </a:t>
                      </a:r>
                    </a:p>
                  </a:txBody>
                  <a:tcPr/>
                </a:tc>
                <a:tc>
                  <a:txBody>
                    <a:bodyPr/>
                    <a:lstStyle/>
                    <a:p>
                      <a:r>
                        <a:rPr lang="en-US" sz="1100" b="0" dirty="0"/>
                        <a:t>5</a:t>
                      </a:r>
                    </a:p>
                  </a:txBody>
                  <a:tcPr/>
                </a:tc>
                <a:tc rowSpan="3">
                  <a:txBody>
                    <a:bodyPr/>
                    <a:lstStyle/>
                    <a:p>
                      <a:r>
                        <a:rPr lang="en-US" sz="1100" b="0" dirty="0"/>
                        <a:t>1</a:t>
                      </a:r>
                    </a:p>
                  </a:txBody>
                  <a:tcPr/>
                </a:tc>
                <a:tc>
                  <a:txBody>
                    <a:bodyPr/>
                    <a:lstStyle/>
                    <a:p>
                      <a:r>
                        <a:rPr lang="en-US" sz="1100" b="0" dirty="0"/>
                        <a:t>UWB CH used by session</a:t>
                      </a:r>
                    </a:p>
                  </a:txBody>
                  <a:tcPr/>
                </a:tc>
                <a:extLst>
                  <a:ext uri="{0D108BD9-81ED-4DB2-BD59-A6C34878D82A}">
                    <a16:rowId xmlns:a16="http://schemas.microsoft.com/office/drawing/2014/main" val="182447558"/>
                  </a:ext>
                </a:extLst>
              </a:tr>
              <a:tr h="357697">
                <a:tc vMerge="1">
                  <a:txBody>
                    <a:bodyPr/>
                    <a:lstStyle/>
                    <a:p>
                      <a:endParaRPr lang="en-US" sz="1050" b="1" dirty="0"/>
                    </a:p>
                  </a:txBody>
                  <a:tcPr/>
                </a:tc>
                <a:tc>
                  <a:txBody>
                    <a:bodyPr/>
                    <a:lstStyle/>
                    <a:p>
                      <a:r>
                        <a:rPr lang="en-US" sz="1100" b="0" dirty="0"/>
                        <a:t>Hop Mode</a:t>
                      </a:r>
                    </a:p>
                  </a:txBody>
                  <a:tcPr/>
                </a:tc>
                <a:tc>
                  <a:txBody>
                    <a:bodyPr/>
                    <a:lstStyle/>
                    <a:p>
                      <a:r>
                        <a:rPr lang="en-US" sz="1100" b="0" dirty="0"/>
                        <a:t>1</a:t>
                      </a:r>
                    </a:p>
                  </a:txBody>
                  <a:tcPr/>
                </a:tc>
                <a:tc vMerge="1">
                  <a:txBody>
                    <a:bodyPr/>
                    <a:lstStyle/>
                    <a:p>
                      <a:endParaRPr lang="en-US" sz="1200" dirty="0"/>
                    </a:p>
                  </a:txBody>
                  <a:tcPr/>
                </a:tc>
                <a:tc>
                  <a:txBody>
                    <a:bodyPr/>
                    <a:lstStyle/>
                    <a:p>
                      <a:r>
                        <a:rPr lang="en-US" sz="1100" b="0" dirty="0"/>
                        <a:t>0: no hopping; 1: hopping. </a:t>
                      </a:r>
                      <a:br>
                        <a:rPr lang="en-US" sz="1100" b="0" dirty="0"/>
                      </a:br>
                      <a:r>
                        <a:rPr lang="en-US" sz="1100" b="0" dirty="0"/>
                        <a:t>Hopping sequence NOT required to be known to all devices</a:t>
                      </a:r>
                    </a:p>
                  </a:txBody>
                  <a:tcPr/>
                </a:tc>
                <a:extLst>
                  <a:ext uri="{0D108BD9-81ED-4DB2-BD59-A6C34878D82A}">
                    <a16:rowId xmlns:a16="http://schemas.microsoft.com/office/drawing/2014/main" val="3718109445"/>
                  </a:ext>
                </a:extLst>
              </a:tr>
              <a:tr h="218592">
                <a:tc vMerge="1">
                  <a:txBody>
                    <a:bodyPr/>
                    <a:lstStyle/>
                    <a:p>
                      <a:endParaRPr lang="en-US" sz="1200" b="1" dirty="0"/>
                    </a:p>
                  </a:txBody>
                  <a:tcPr/>
                </a:tc>
                <a:tc>
                  <a:txBody>
                    <a:bodyPr/>
                    <a:lstStyle/>
                    <a:p>
                      <a:r>
                        <a:rPr lang="en-US" sz="1100" b="0" dirty="0"/>
                        <a:t>RFU</a:t>
                      </a:r>
                    </a:p>
                  </a:txBody>
                  <a:tcPr/>
                </a:tc>
                <a:tc>
                  <a:txBody>
                    <a:bodyPr/>
                    <a:lstStyle/>
                    <a:p>
                      <a:r>
                        <a:rPr lang="en-US" sz="1100" b="0" dirty="0"/>
                        <a:t>2</a:t>
                      </a:r>
                    </a:p>
                  </a:txBody>
                  <a:tcPr/>
                </a:tc>
                <a:tc vMerge="1">
                  <a:txBody>
                    <a:bodyPr/>
                    <a:lstStyle/>
                    <a:p>
                      <a:endParaRPr lang="en-US" sz="1200" dirty="0"/>
                    </a:p>
                  </a:txBody>
                  <a:tcPr/>
                </a:tc>
                <a:tc>
                  <a:txBody>
                    <a:bodyPr/>
                    <a:lstStyle/>
                    <a:p>
                      <a:r>
                        <a:rPr lang="en-US" sz="1100" b="0" dirty="0"/>
                        <a:t>RFU</a:t>
                      </a:r>
                    </a:p>
                  </a:txBody>
                  <a:tcPr/>
                </a:tc>
                <a:extLst>
                  <a:ext uri="{0D108BD9-81ED-4DB2-BD59-A6C34878D82A}">
                    <a16:rowId xmlns:a16="http://schemas.microsoft.com/office/drawing/2014/main" val="3198057217"/>
                  </a:ext>
                </a:extLst>
              </a:tr>
              <a:tr h="218592">
                <a:tc vMerge="1">
                  <a:txBody>
                    <a:bodyPr/>
                    <a:lstStyle/>
                    <a:p>
                      <a:endParaRPr lang="en-US" sz="1200" b="1" dirty="0"/>
                    </a:p>
                  </a:txBody>
                  <a:tcPr/>
                </a:tc>
                <a:tc>
                  <a:txBody>
                    <a:bodyPr/>
                    <a:lstStyle/>
                    <a:p>
                      <a:r>
                        <a:rPr lang="en-US" sz="1100" b="0" dirty="0"/>
                        <a:t>Preamble Code</a:t>
                      </a:r>
                    </a:p>
                  </a:txBody>
                  <a:tcPr/>
                </a:tc>
                <a:tc>
                  <a:txBody>
                    <a:bodyPr/>
                    <a:lstStyle/>
                    <a:p>
                      <a:r>
                        <a:rPr lang="en-US" sz="1100" b="0" dirty="0">
                          <a:solidFill>
                            <a:schemeClr val="tx1"/>
                          </a:solidFill>
                        </a:rPr>
                        <a:t>8</a:t>
                      </a:r>
                    </a:p>
                  </a:txBody>
                  <a:tcPr/>
                </a:tc>
                <a:tc>
                  <a:txBody>
                    <a:bodyPr/>
                    <a:lstStyle/>
                    <a:p>
                      <a:r>
                        <a:rPr lang="en-US" sz="1100" b="0" dirty="0">
                          <a:solidFill>
                            <a:schemeClr val="tx1"/>
                          </a:solidFill>
                        </a:rPr>
                        <a:t>1</a:t>
                      </a:r>
                    </a:p>
                  </a:txBody>
                  <a:tcPr/>
                </a:tc>
                <a:tc>
                  <a:txBody>
                    <a:bodyPr/>
                    <a:lstStyle/>
                    <a:p>
                      <a:r>
                        <a:rPr lang="en-US" sz="1100" b="0" dirty="0">
                          <a:solidFill>
                            <a:schemeClr val="tx1"/>
                          </a:solidFill>
                        </a:rPr>
                        <a:t>Preamble code used by UWB session</a:t>
                      </a:r>
                    </a:p>
                  </a:txBody>
                  <a:tcPr/>
                </a:tc>
                <a:extLst>
                  <a:ext uri="{0D108BD9-81ED-4DB2-BD59-A6C34878D82A}">
                    <a16:rowId xmlns:a16="http://schemas.microsoft.com/office/drawing/2014/main" val="999418470"/>
                  </a:ext>
                </a:extLst>
              </a:tr>
              <a:tr h="218592">
                <a:tc vMerge="1">
                  <a:txBody>
                    <a:bodyPr/>
                    <a:lstStyle/>
                    <a:p>
                      <a:endParaRPr lang="en-SG"/>
                    </a:p>
                  </a:txBody>
                  <a:tcPr/>
                </a:tc>
                <a:tc>
                  <a:txBody>
                    <a:bodyPr/>
                    <a:lstStyle/>
                    <a:p>
                      <a:r>
                        <a:rPr lang="en-US" sz="1100" b="0" dirty="0">
                          <a:solidFill>
                            <a:srgbClr val="FF0000"/>
                          </a:solidFill>
                        </a:rPr>
                        <a:t>MMRS Code</a:t>
                      </a:r>
                    </a:p>
                  </a:txBody>
                  <a:tcPr/>
                </a:tc>
                <a:tc>
                  <a:txBody>
                    <a:bodyPr/>
                    <a:lstStyle/>
                    <a:p>
                      <a:r>
                        <a:rPr lang="en-US" sz="1100" b="0" dirty="0">
                          <a:solidFill>
                            <a:srgbClr val="FF0000"/>
                          </a:solidFill>
                        </a:rPr>
                        <a:t>8</a:t>
                      </a:r>
                    </a:p>
                  </a:txBody>
                  <a:tcPr/>
                </a:tc>
                <a:tc>
                  <a:txBody>
                    <a:bodyPr/>
                    <a:lstStyle/>
                    <a:p>
                      <a:r>
                        <a:rPr lang="en-US" sz="1100" b="0" dirty="0">
                          <a:solidFill>
                            <a:srgbClr val="FF0000"/>
                          </a:solidFill>
                        </a:rPr>
                        <a:t>1</a:t>
                      </a:r>
                    </a:p>
                  </a:txBody>
                  <a:tcPr/>
                </a:tc>
                <a:tc>
                  <a:txBody>
                    <a:bodyPr/>
                    <a:lstStyle/>
                    <a:p>
                      <a:r>
                        <a:rPr lang="en-US" sz="1100" b="0" dirty="0">
                          <a:solidFill>
                            <a:srgbClr val="FF0000"/>
                          </a:solidFill>
                        </a:rPr>
                        <a:t>MMRS code used by UWB session</a:t>
                      </a:r>
                    </a:p>
                  </a:txBody>
                  <a:tcPr/>
                </a:tc>
                <a:extLst>
                  <a:ext uri="{0D108BD9-81ED-4DB2-BD59-A6C34878D82A}">
                    <a16:rowId xmlns:a16="http://schemas.microsoft.com/office/drawing/2014/main" val="3212550552"/>
                  </a:ext>
                </a:extLst>
              </a:tr>
              <a:tr h="31947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200" b="0" dirty="0"/>
                    </a:p>
                  </a:txBody>
                  <a:tcPr/>
                </a:tc>
                <a:tc>
                  <a:txBody>
                    <a:bodyPr/>
                    <a:lstStyle/>
                    <a:p>
                      <a:r>
                        <a:rPr lang="en-US" sz="1100" b="0" dirty="0">
                          <a:solidFill>
                            <a:srgbClr val="FF0000"/>
                          </a:solidFill>
                        </a:rPr>
                        <a:t>Gap Size</a:t>
                      </a:r>
                    </a:p>
                  </a:txBody>
                  <a:tcPr/>
                </a:tc>
                <a:tc>
                  <a:txBody>
                    <a:bodyPr/>
                    <a:lstStyle/>
                    <a:p>
                      <a:r>
                        <a:rPr lang="en-US" sz="1100" b="0" dirty="0">
                          <a:solidFill>
                            <a:srgbClr val="FF0000"/>
                          </a:solidFill>
                        </a:rPr>
                        <a:t>8</a:t>
                      </a:r>
                    </a:p>
                  </a:txBody>
                  <a:tcPr/>
                </a:tc>
                <a:tc>
                  <a:txBody>
                    <a:bodyPr/>
                    <a:lstStyle/>
                    <a:p>
                      <a:r>
                        <a:rPr lang="en-US" sz="1100" b="0" dirty="0">
                          <a:solidFill>
                            <a:srgbClr val="FF0000"/>
                          </a:solidFill>
                        </a:rPr>
                        <a:t>1</a:t>
                      </a:r>
                    </a:p>
                  </a:txBody>
                  <a:tcPr/>
                </a:tc>
                <a:tc>
                  <a:txBody>
                    <a:bodyPr/>
                    <a:lstStyle/>
                    <a:p>
                      <a:r>
                        <a:rPr lang="en-US" sz="1100" b="0" dirty="0">
                          <a:solidFill>
                            <a:srgbClr val="FF0000"/>
                          </a:solidFill>
                        </a:rPr>
                        <a:t>0-64: gap size used by MMRS; </a:t>
                      </a:r>
                      <a:r>
                        <a:rPr lang="en-US" altLang="zh-CN" sz="1100" b="0" dirty="0">
                          <a:solidFill>
                            <a:srgbClr val="FF0000"/>
                          </a:solidFill>
                        </a:rPr>
                        <a:t>65-255: reserved</a:t>
                      </a:r>
                      <a:endParaRPr lang="en-US" sz="1100" b="0" dirty="0">
                        <a:solidFill>
                          <a:srgbClr val="FF0000"/>
                        </a:solidFill>
                      </a:endParaRPr>
                    </a:p>
                  </a:txBody>
                  <a:tcPr/>
                </a:tc>
                <a:extLst>
                  <a:ext uri="{0D108BD9-81ED-4DB2-BD59-A6C34878D82A}">
                    <a16:rowId xmlns:a16="http://schemas.microsoft.com/office/drawing/2014/main" val="2148450650"/>
                  </a:ext>
                </a:extLst>
              </a:tr>
            </a:tbl>
          </a:graphicData>
        </a:graphic>
      </p:graphicFrame>
      <p:sp>
        <p:nvSpPr>
          <p:cNvPr id="19" name="직사각형 18"/>
          <p:cNvSpPr/>
          <p:nvPr/>
        </p:nvSpPr>
        <p:spPr>
          <a:xfrm>
            <a:off x="455801" y="1135672"/>
            <a:ext cx="1145795" cy="338554"/>
          </a:xfrm>
          <a:prstGeom prst="rect">
            <a:avLst/>
          </a:prstGeom>
        </p:spPr>
        <p:txBody>
          <a:bodyPr wrap="square">
            <a:spAutoFit/>
          </a:bodyPr>
          <a:lstStyle/>
          <a:p>
            <a:pPr algn="just"/>
            <a:r>
              <a:rPr lang="en-US" altLang="ko-KR" sz="1600" b="1" dirty="0"/>
              <a:t>[Type = 1]</a:t>
            </a:r>
          </a:p>
        </p:txBody>
      </p:sp>
    </p:spTree>
    <p:extLst>
      <p:ext uri="{BB962C8B-B14F-4D97-AF65-F5344CB8AC3E}">
        <p14:creationId xmlns:p14="http://schemas.microsoft.com/office/powerpoint/2010/main" val="492970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a:xfrm>
            <a:off x="685800" y="685800"/>
            <a:ext cx="7772400" cy="685800"/>
          </a:xfrm>
        </p:spPr>
        <p:txBody>
          <a:bodyPr/>
          <a:lstStyle/>
          <a:p>
            <a:r>
              <a:rPr lang="en-US" b="1" dirty="0"/>
              <a:t>UWB Per Session Info</a:t>
            </a:r>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13" name="Table 7">
            <a:extLst>
              <a:ext uri="{FF2B5EF4-FFF2-40B4-BE49-F238E27FC236}">
                <a16:creationId xmlns:a16="http://schemas.microsoft.com/office/drawing/2014/main" id="{98886F4A-188C-45AF-B77E-654489369AB4}"/>
              </a:ext>
            </a:extLst>
          </p:cNvPr>
          <p:cNvGraphicFramePr>
            <a:graphicFrameLocks noGrp="1"/>
          </p:cNvGraphicFramePr>
          <p:nvPr>
            <p:extLst>
              <p:ext uri="{D42A27DB-BD31-4B8C-83A1-F6EECF244321}">
                <p14:modId xmlns:p14="http://schemas.microsoft.com/office/powerpoint/2010/main" val="3170699540"/>
              </p:ext>
            </p:extLst>
          </p:nvPr>
        </p:nvGraphicFramePr>
        <p:xfrm>
          <a:off x="395510" y="2221131"/>
          <a:ext cx="8269989" cy="3550920"/>
        </p:xfrm>
        <a:graphic>
          <a:graphicData uri="http://schemas.openxmlformats.org/drawingml/2006/table">
            <a:tbl>
              <a:tblPr firstRow="1" bandRow="1">
                <a:tableStyleId>{5C22544A-7EE6-4342-B048-85BDC9FD1C3A}</a:tableStyleId>
              </a:tblPr>
              <a:tblGrid>
                <a:gridCol w="954790">
                  <a:extLst>
                    <a:ext uri="{9D8B030D-6E8A-4147-A177-3AD203B41FA5}">
                      <a16:colId xmlns:a16="http://schemas.microsoft.com/office/drawing/2014/main" val="2353891602"/>
                    </a:ext>
                  </a:extLst>
                </a:gridCol>
                <a:gridCol w="1732405">
                  <a:extLst>
                    <a:ext uri="{9D8B030D-6E8A-4147-A177-3AD203B41FA5}">
                      <a16:colId xmlns:a16="http://schemas.microsoft.com/office/drawing/2014/main" val="1119928471"/>
                    </a:ext>
                  </a:extLst>
                </a:gridCol>
                <a:gridCol w="838200">
                  <a:extLst>
                    <a:ext uri="{9D8B030D-6E8A-4147-A177-3AD203B41FA5}">
                      <a16:colId xmlns:a16="http://schemas.microsoft.com/office/drawing/2014/main" val="2111542984"/>
                    </a:ext>
                  </a:extLst>
                </a:gridCol>
                <a:gridCol w="762000">
                  <a:extLst>
                    <a:ext uri="{9D8B030D-6E8A-4147-A177-3AD203B41FA5}">
                      <a16:colId xmlns:a16="http://schemas.microsoft.com/office/drawing/2014/main" val="2476059432"/>
                    </a:ext>
                  </a:extLst>
                </a:gridCol>
                <a:gridCol w="3982594">
                  <a:extLst>
                    <a:ext uri="{9D8B030D-6E8A-4147-A177-3AD203B41FA5}">
                      <a16:colId xmlns:a16="http://schemas.microsoft.com/office/drawing/2014/main" val="1828507022"/>
                    </a:ext>
                  </a:extLst>
                </a:gridCol>
              </a:tblGrid>
              <a:tr h="162977">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162977">
                <a:tc row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Per-Session Info field 1</a:t>
                      </a:r>
                    </a:p>
                    <a:p>
                      <a:endParaRPr lang="en-US" sz="1050" b="0" dirty="0"/>
                    </a:p>
                  </a:txBody>
                  <a:tcPr/>
                </a:tc>
                <a:tc>
                  <a:txBody>
                    <a:bodyPr/>
                    <a:lstStyle/>
                    <a:p>
                      <a:r>
                        <a:rPr lang="en-US" sz="1100" b="0" dirty="0">
                          <a:solidFill>
                            <a:srgbClr val="FF0000"/>
                          </a:solidFill>
                        </a:rPr>
                        <a:t>Preamble code present</a:t>
                      </a:r>
                    </a:p>
                  </a:txBody>
                  <a:tcPr/>
                </a:tc>
                <a:tc>
                  <a:txBody>
                    <a:bodyPr/>
                    <a:lstStyle/>
                    <a:p>
                      <a:r>
                        <a:rPr lang="en-US" sz="1100" b="0" dirty="0">
                          <a:solidFill>
                            <a:srgbClr val="FF0000"/>
                          </a:solidFill>
                        </a:rPr>
                        <a:t>1</a:t>
                      </a:r>
                    </a:p>
                  </a:txBody>
                  <a:tcPr/>
                </a:tc>
                <a:tc rowSpan="4">
                  <a:txBody>
                    <a:bodyPr/>
                    <a:lstStyle/>
                    <a:p>
                      <a:r>
                        <a:rPr lang="en-US" sz="1100" b="0"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preamble code field is not present; 1: preamble code field is present. </a:t>
                      </a:r>
                    </a:p>
                  </a:txBody>
                  <a:tcPr/>
                </a:tc>
                <a:extLst>
                  <a:ext uri="{0D108BD9-81ED-4DB2-BD59-A6C34878D82A}">
                    <a16:rowId xmlns:a16="http://schemas.microsoft.com/office/drawing/2014/main" val="4262806415"/>
                  </a:ext>
                </a:extLst>
              </a:tr>
              <a:tr h="162977">
                <a:tc vMerge="1">
                  <a:txBody>
                    <a:bodyPr/>
                    <a:lstStyle/>
                    <a:p>
                      <a:endParaRPr lang="en-SG"/>
                    </a:p>
                  </a:txBody>
                  <a:tcPr/>
                </a:tc>
                <a:tc>
                  <a:txBody>
                    <a:bodyPr/>
                    <a:lstStyle/>
                    <a:p>
                      <a:r>
                        <a:rPr lang="en-US" sz="1100" b="0" dirty="0">
                          <a:solidFill>
                            <a:srgbClr val="FF0000"/>
                          </a:solidFill>
                        </a:rPr>
                        <a:t>MMRS code present</a:t>
                      </a:r>
                    </a:p>
                  </a:txBody>
                  <a:tcPr/>
                </a:tc>
                <a:tc>
                  <a:txBody>
                    <a:bodyPr/>
                    <a:lstStyle/>
                    <a:p>
                      <a:r>
                        <a:rPr lang="en-US" sz="1100" b="0" dirty="0">
                          <a:solidFill>
                            <a:srgbClr val="FF0000"/>
                          </a:solidFill>
                        </a:rPr>
                        <a:t>1</a:t>
                      </a:r>
                    </a:p>
                  </a:txBody>
                  <a:tcPr/>
                </a:tc>
                <a:tc vMerge="1">
                  <a:txBody>
                    <a:bodyPr/>
                    <a:lstStyle/>
                    <a:p>
                      <a:endParaRPr lang="en-SG"/>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MMRS code field is not present; 1: MMRS code field is present. </a:t>
                      </a:r>
                    </a:p>
                  </a:txBody>
                  <a:tcPr/>
                </a:tc>
                <a:extLst>
                  <a:ext uri="{0D108BD9-81ED-4DB2-BD59-A6C34878D82A}">
                    <a16:rowId xmlns:a16="http://schemas.microsoft.com/office/drawing/2014/main" val="2553234925"/>
                  </a:ext>
                </a:extLst>
              </a:tr>
              <a:tr h="162977">
                <a:tc vMerge="1">
                  <a:txBody>
                    <a:bodyPr/>
                    <a:lstStyle/>
                    <a:p>
                      <a:endParaRPr lang="en-US" sz="1050" b="0" dirty="0"/>
                    </a:p>
                  </a:txBody>
                  <a:tcPr/>
                </a:tc>
                <a:tc>
                  <a:txBody>
                    <a:bodyPr/>
                    <a:lstStyle/>
                    <a:p>
                      <a:r>
                        <a:rPr lang="en-US" sz="1100" b="0" dirty="0">
                          <a:solidFill>
                            <a:srgbClr val="FF0000"/>
                          </a:solidFill>
                        </a:rPr>
                        <a:t>MMRS gap size present</a:t>
                      </a:r>
                    </a:p>
                  </a:txBody>
                  <a:tcPr/>
                </a:tc>
                <a:tc>
                  <a:txBody>
                    <a:bodyPr/>
                    <a:lstStyle/>
                    <a:p>
                      <a:r>
                        <a:rPr lang="en-US" sz="1100" b="0" dirty="0">
                          <a:solidFill>
                            <a:srgbClr val="FF0000"/>
                          </a:solidFill>
                        </a:rPr>
                        <a:t>1</a:t>
                      </a:r>
                    </a:p>
                  </a:txBody>
                  <a:tcPr/>
                </a:tc>
                <a:tc vMerge="1">
                  <a:txBody>
                    <a:bodyPr/>
                    <a:lstStyle/>
                    <a:p>
                      <a:endParaRPr lang="en-US" sz="11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MMRS gap size field is not present; 1: MMRS gap size field is present. </a:t>
                      </a:r>
                    </a:p>
                  </a:txBody>
                  <a:tcPr/>
                </a:tc>
                <a:extLst>
                  <a:ext uri="{0D108BD9-81ED-4DB2-BD59-A6C34878D82A}">
                    <a16:rowId xmlns:a16="http://schemas.microsoft.com/office/drawing/2014/main" val="4156402223"/>
                  </a:ext>
                </a:extLst>
              </a:tr>
              <a:tr h="162977">
                <a:tc vMerge="1">
                  <a:txBody>
                    <a:bodyPr/>
                    <a:lstStyle/>
                    <a:p>
                      <a:endParaRPr lang="en-SG"/>
                    </a:p>
                  </a:txBody>
                  <a:tcPr/>
                </a:tc>
                <a:tc>
                  <a:txBody>
                    <a:bodyPr/>
                    <a:lstStyle/>
                    <a:p>
                      <a:r>
                        <a:rPr lang="en-US" sz="1100" b="0" dirty="0">
                          <a:solidFill>
                            <a:srgbClr val="FF0000"/>
                          </a:solidFill>
                        </a:rPr>
                        <a:t>Reserved</a:t>
                      </a:r>
                    </a:p>
                  </a:txBody>
                  <a:tcPr/>
                </a:tc>
                <a:tc>
                  <a:txBody>
                    <a:bodyPr/>
                    <a:lstStyle/>
                    <a:p>
                      <a:r>
                        <a:rPr lang="en-US" sz="1100" b="0" dirty="0">
                          <a:solidFill>
                            <a:srgbClr val="FF0000"/>
                          </a:solidFill>
                        </a:rPr>
                        <a:t>5</a:t>
                      </a:r>
                    </a:p>
                  </a:txBody>
                  <a:tcPr/>
                </a:tc>
                <a:tc vMerge="1">
                  <a:txBody>
                    <a:bodyPr/>
                    <a:lstStyle/>
                    <a:p>
                      <a:endParaRPr lang="en-US" sz="1100" b="0" dirty="0">
                        <a:solidFill>
                          <a:schemeClr val="tx1"/>
                        </a:solidFill>
                      </a:endParaRPr>
                    </a:p>
                  </a:txBody>
                  <a:tcPr/>
                </a:tc>
                <a:tc>
                  <a:txBody>
                    <a:bodyPr/>
                    <a:lstStyle/>
                    <a:p>
                      <a:endParaRPr lang="en-US" sz="1100" b="0" dirty="0">
                        <a:solidFill>
                          <a:srgbClr val="FF0000"/>
                        </a:solidFill>
                      </a:endParaRPr>
                    </a:p>
                  </a:txBody>
                  <a:tcPr/>
                </a:tc>
                <a:extLst>
                  <a:ext uri="{0D108BD9-81ED-4DB2-BD59-A6C34878D82A}">
                    <a16:rowId xmlns:a16="http://schemas.microsoft.com/office/drawing/2014/main" val="1520862524"/>
                  </a:ext>
                </a:extLst>
              </a:tr>
              <a:tr h="162977">
                <a:tc vMerge="1">
                  <a:txBody>
                    <a:bodyPr/>
                    <a:lstStyle/>
                    <a:p>
                      <a:endParaRPr lang="en-US" sz="1050" b="0" dirty="0"/>
                    </a:p>
                  </a:txBody>
                  <a:tcPr/>
                </a:tc>
                <a:tc>
                  <a:txBody>
                    <a:bodyPr/>
                    <a:lstStyle/>
                    <a:p>
                      <a:r>
                        <a:rPr lang="en-US" sz="1050" b="0" dirty="0">
                          <a:solidFill>
                            <a:schemeClr val="tx1"/>
                          </a:solidFill>
                        </a:rPr>
                        <a:t>Delta T</a:t>
                      </a:r>
                    </a:p>
                  </a:txBody>
                  <a:tcPr/>
                </a:tc>
                <a:tc>
                  <a:txBody>
                    <a:bodyPr/>
                    <a:lstStyle/>
                    <a:p>
                      <a:r>
                        <a:rPr lang="en-US" sz="1050" b="0" dirty="0">
                          <a:solidFill>
                            <a:schemeClr val="tx1"/>
                          </a:solidFill>
                        </a:rPr>
                        <a:t>24</a:t>
                      </a:r>
                    </a:p>
                  </a:txBody>
                  <a:tcPr/>
                </a:tc>
                <a:tc>
                  <a:txBody>
                    <a:bodyPr/>
                    <a:lstStyle/>
                    <a:p>
                      <a:r>
                        <a:rPr lang="en-US" sz="1050" b="0" dirty="0">
                          <a:solidFill>
                            <a:schemeClr val="tx1"/>
                          </a:solidFill>
                        </a:rPr>
                        <a:t>3</a:t>
                      </a:r>
                    </a:p>
                  </a:txBody>
                  <a:tcPr/>
                </a:tc>
                <a:tc>
                  <a:txBody>
                    <a:bodyPr/>
                    <a:lstStyle/>
                    <a:p>
                      <a:r>
                        <a:rPr lang="en-US" altLang="ko-KR" sz="1050" b="0" kern="1200" baseline="0" dirty="0">
                          <a:solidFill>
                            <a:schemeClr val="tx1"/>
                          </a:solidFill>
                          <a:latin typeface="+mn-lt"/>
                          <a:ea typeface="+mn-ea"/>
                          <a:cs typeface="+mn-cs"/>
                        </a:rPr>
                        <a:t>Time </a:t>
                      </a:r>
                      <a:r>
                        <a:rPr lang="en-US" altLang="ko-KR" sz="1050" b="0" baseline="0" dirty="0">
                          <a:solidFill>
                            <a:schemeClr val="tx1"/>
                          </a:solidFill>
                        </a:rPr>
                        <a:t>remaining </a:t>
                      </a:r>
                      <a:r>
                        <a:rPr lang="en-US" altLang="ko-KR" sz="1050" b="0" dirty="0">
                          <a:solidFill>
                            <a:schemeClr val="tx1"/>
                          </a:solidFill>
                        </a:rPr>
                        <a:t>in RSTU until</a:t>
                      </a:r>
                      <a:r>
                        <a:rPr lang="en-US" altLang="ko-KR" sz="1050" b="0" baseline="0" dirty="0">
                          <a:solidFill>
                            <a:schemeClr val="tx1"/>
                          </a:solidFill>
                        </a:rPr>
                        <a:t> </a:t>
                      </a:r>
                      <a:r>
                        <a:rPr lang="en-US" altLang="ko-KR" sz="1050" b="0" dirty="0">
                          <a:solidFill>
                            <a:schemeClr val="tx1"/>
                          </a:solidFill>
                        </a:rPr>
                        <a:t>the start of active period </a:t>
                      </a:r>
                      <a:endParaRPr lang="en-US" sz="1050" b="0" dirty="0">
                        <a:solidFill>
                          <a:schemeClr val="tx1"/>
                        </a:solidFill>
                      </a:endParaRPr>
                    </a:p>
                  </a:txBody>
                  <a:tcPr/>
                </a:tc>
                <a:extLst>
                  <a:ext uri="{0D108BD9-81ED-4DB2-BD59-A6C34878D82A}">
                    <a16:rowId xmlns:a16="http://schemas.microsoft.com/office/drawing/2014/main" val="4007554330"/>
                  </a:ext>
                </a:extLst>
              </a:tr>
              <a:tr h="162977">
                <a:tc vMerge="1">
                  <a:txBody>
                    <a:bodyPr/>
                    <a:lstStyle/>
                    <a:p>
                      <a:endParaRPr lang="en-US" sz="1200" b="1" dirty="0"/>
                    </a:p>
                  </a:txBody>
                  <a:tcPr/>
                </a:tc>
                <a:tc>
                  <a:txBody>
                    <a:bodyPr/>
                    <a:lstStyle/>
                    <a:p>
                      <a:r>
                        <a:rPr lang="en-US" sz="1050" b="0" dirty="0">
                          <a:solidFill>
                            <a:schemeClr val="tx1"/>
                          </a:solidFill>
                        </a:rPr>
                        <a:t>UWB CH</a:t>
                      </a:r>
                    </a:p>
                  </a:txBody>
                  <a:tcPr/>
                </a:tc>
                <a:tc>
                  <a:txBody>
                    <a:bodyPr/>
                    <a:lstStyle/>
                    <a:p>
                      <a:r>
                        <a:rPr lang="en-US" sz="1050" b="0" dirty="0">
                          <a:solidFill>
                            <a:schemeClr val="tx1"/>
                          </a:solidFill>
                        </a:rPr>
                        <a:t>5</a:t>
                      </a:r>
                    </a:p>
                  </a:txBody>
                  <a:tcPr/>
                </a:tc>
                <a:tc rowSpan="2">
                  <a:txBody>
                    <a:bodyPr/>
                    <a:lstStyle/>
                    <a:p>
                      <a:r>
                        <a:rPr lang="en-US" sz="1050" b="0" dirty="0">
                          <a:solidFill>
                            <a:schemeClr val="tx1"/>
                          </a:solidFill>
                        </a:rPr>
                        <a:t>1</a:t>
                      </a:r>
                    </a:p>
                  </a:txBody>
                  <a:tcPr/>
                </a:tc>
                <a:tc>
                  <a:txBody>
                    <a:bodyPr/>
                    <a:lstStyle/>
                    <a:p>
                      <a:r>
                        <a:rPr lang="en-US" altLang="ko-KR" sz="1050" b="0" kern="1200" dirty="0">
                          <a:solidFill>
                            <a:schemeClr val="tx1"/>
                          </a:solidFill>
                          <a:latin typeface="+mn-lt"/>
                          <a:ea typeface="+mn-ea"/>
                          <a:cs typeface="+mn-cs"/>
                        </a:rPr>
                        <a:t>UWB channel used by the UWB session </a:t>
                      </a:r>
                    </a:p>
                  </a:txBody>
                  <a:tcPr/>
                </a:tc>
                <a:extLst>
                  <a:ext uri="{0D108BD9-81ED-4DB2-BD59-A6C34878D82A}">
                    <a16:rowId xmlns:a16="http://schemas.microsoft.com/office/drawing/2014/main" val="676739073"/>
                  </a:ext>
                </a:extLst>
              </a:tr>
              <a:tr h="162977">
                <a:tc vMerge="1">
                  <a:txBody>
                    <a:bodyPr/>
                    <a:lstStyle/>
                    <a:p>
                      <a:endParaRPr lang="en-US"/>
                    </a:p>
                  </a:txBody>
                  <a:tcPr/>
                </a:tc>
                <a:tc>
                  <a:txBody>
                    <a:bodyPr/>
                    <a:lstStyle/>
                    <a:p>
                      <a:r>
                        <a:rPr lang="en-US" sz="1050" b="0" dirty="0"/>
                        <a:t>RFU</a:t>
                      </a:r>
                    </a:p>
                  </a:txBody>
                  <a:tcPr/>
                </a:tc>
                <a:tc>
                  <a:txBody>
                    <a:bodyPr/>
                    <a:lstStyle/>
                    <a:p>
                      <a:r>
                        <a:rPr lang="en-US" sz="1050" b="0" dirty="0">
                          <a:solidFill>
                            <a:schemeClr val="tx1"/>
                          </a:solidFill>
                        </a:rPr>
                        <a:t>3</a:t>
                      </a:r>
                    </a:p>
                  </a:txBody>
                  <a:tcPr/>
                </a:tc>
                <a:tc vMerge="1">
                  <a:txBody>
                    <a:bodyPr/>
                    <a:lstStyle/>
                    <a:p>
                      <a:endParaRPr lang="en-US" sz="1050" b="1" dirty="0"/>
                    </a:p>
                  </a:txBody>
                  <a:tcPr/>
                </a:tc>
                <a:tc>
                  <a:txBody>
                    <a:bodyPr/>
                    <a:lstStyle/>
                    <a:p>
                      <a:r>
                        <a:rPr lang="en-US" altLang="ko-KR" sz="1050" b="0" dirty="0">
                          <a:solidFill>
                            <a:schemeClr val="tx1"/>
                          </a:solidFill>
                        </a:rPr>
                        <a:t>RFU</a:t>
                      </a:r>
                      <a:endParaRPr lang="en-US" altLang="ko-KR" sz="1050" b="0" baseline="0" dirty="0">
                        <a:solidFill>
                          <a:schemeClr val="tx1"/>
                        </a:solidFill>
                      </a:endParaRPr>
                    </a:p>
                  </a:txBody>
                  <a:tcPr/>
                </a:tc>
                <a:extLst>
                  <a:ext uri="{0D108BD9-81ED-4DB2-BD59-A6C34878D82A}">
                    <a16:rowId xmlns:a16="http://schemas.microsoft.com/office/drawing/2014/main" val="625296982"/>
                  </a:ext>
                </a:extLst>
              </a:tr>
              <a:tr h="162977">
                <a:tc vMerge="1">
                  <a:txBody>
                    <a:bodyPr/>
                    <a:lstStyle/>
                    <a:p>
                      <a:endParaRPr lang="en-US"/>
                    </a:p>
                  </a:txBody>
                  <a:tcPr/>
                </a:tc>
                <a:tc>
                  <a:txBody>
                    <a:bodyPr/>
                    <a:lstStyle/>
                    <a:p>
                      <a:r>
                        <a:rPr lang="en-US" sz="1050" b="0" dirty="0"/>
                        <a:t>Preamble Code</a:t>
                      </a:r>
                    </a:p>
                  </a:txBody>
                  <a:tcPr/>
                </a:tc>
                <a:tc>
                  <a:txBody>
                    <a:bodyPr/>
                    <a:lstStyle/>
                    <a:p>
                      <a:r>
                        <a:rPr lang="en-US" sz="1050" b="0" dirty="0">
                          <a:solidFill>
                            <a:schemeClr val="tx1"/>
                          </a:solidFill>
                        </a:rPr>
                        <a:t>8</a:t>
                      </a:r>
                    </a:p>
                  </a:txBody>
                  <a:tcPr/>
                </a:tc>
                <a:tc>
                  <a:txBody>
                    <a:bodyPr/>
                    <a:lstStyle/>
                    <a:p>
                      <a:r>
                        <a:rPr lang="en-US" sz="1050" b="0" dirty="0">
                          <a:solidFill>
                            <a:schemeClr val="tx1"/>
                          </a:solidFill>
                        </a:rPr>
                        <a:t>1</a:t>
                      </a:r>
                    </a:p>
                  </a:txBody>
                  <a:tcPr/>
                </a:tc>
                <a:tc>
                  <a:txBody>
                    <a:bodyPr/>
                    <a:lstStyle/>
                    <a:p>
                      <a:r>
                        <a:rPr lang="en-US" altLang="ko-KR" sz="1050" b="0" kern="1200" baseline="0" dirty="0">
                          <a:solidFill>
                            <a:schemeClr val="tx1"/>
                          </a:solidFill>
                          <a:latin typeface="+mn-lt"/>
                          <a:ea typeface="+mn-ea"/>
                          <a:cs typeface="+mn-cs"/>
                        </a:rPr>
                        <a:t> </a:t>
                      </a:r>
                      <a:r>
                        <a:rPr lang="en-US" sz="1050" b="0" dirty="0">
                          <a:solidFill>
                            <a:schemeClr val="tx1"/>
                          </a:solidFill>
                        </a:rPr>
                        <a:t>Preamble code used by UWB session</a:t>
                      </a:r>
                    </a:p>
                  </a:txBody>
                  <a:tcPr/>
                </a:tc>
                <a:extLst>
                  <a:ext uri="{0D108BD9-81ED-4DB2-BD59-A6C34878D82A}">
                    <a16:rowId xmlns:a16="http://schemas.microsoft.com/office/drawing/2014/main" val="2787401398"/>
                  </a:ext>
                </a:extLst>
              </a:tr>
              <a:tr h="162977">
                <a:tc vMerge="1">
                  <a:txBody>
                    <a:bodyPr/>
                    <a:lstStyle/>
                    <a:p>
                      <a:endParaRPr lang="en-SG"/>
                    </a:p>
                  </a:txBody>
                  <a:tcPr/>
                </a:tc>
                <a:tc>
                  <a:txBody>
                    <a:bodyPr/>
                    <a:lstStyle/>
                    <a:p>
                      <a:r>
                        <a:rPr lang="en-US" sz="1050" b="0" dirty="0">
                          <a:solidFill>
                            <a:srgbClr val="FF0000"/>
                          </a:solidFill>
                        </a:rPr>
                        <a:t>MMRS Code</a:t>
                      </a:r>
                    </a:p>
                  </a:txBody>
                  <a:tcPr/>
                </a:tc>
                <a:tc>
                  <a:txBody>
                    <a:bodyPr/>
                    <a:lstStyle/>
                    <a:p>
                      <a:r>
                        <a:rPr lang="en-US" sz="1050" b="0" dirty="0">
                          <a:solidFill>
                            <a:srgbClr val="FF0000"/>
                          </a:solidFill>
                        </a:rPr>
                        <a:t>8</a:t>
                      </a:r>
                    </a:p>
                  </a:txBody>
                  <a:tcPr/>
                </a:tc>
                <a:tc>
                  <a:txBody>
                    <a:bodyPr/>
                    <a:lstStyle/>
                    <a:p>
                      <a:r>
                        <a:rPr lang="en-US" sz="1050" b="0" dirty="0">
                          <a:solidFill>
                            <a:srgbClr val="FF0000"/>
                          </a:solidFill>
                        </a:rPr>
                        <a:t>1</a:t>
                      </a:r>
                    </a:p>
                  </a:txBody>
                  <a:tcPr/>
                </a:tc>
                <a:tc>
                  <a:txBody>
                    <a:bodyPr/>
                    <a:lstStyle/>
                    <a:p>
                      <a:r>
                        <a:rPr lang="en-US" sz="1050" b="0" dirty="0">
                          <a:solidFill>
                            <a:srgbClr val="FF0000"/>
                          </a:solidFill>
                        </a:rPr>
                        <a:t>MMRS code used by UWB session</a:t>
                      </a:r>
                    </a:p>
                  </a:txBody>
                  <a:tcPr/>
                </a:tc>
                <a:extLst>
                  <a:ext uri="{0D108BD9-81ED-4DB2-BD59-A6C34878D82A}">
                    <a16:rowId xmlns:a16="http://schemas.microsoft.com/office/drawing/2014/main" val="4148483357"/>
                  </a:ext>
                </a:extLst>
              </a:tr>
              <a:tr h="162977">
                <a:tc vMerge="1">
                  <a:txBody>
                    <a:bodyPr/>
                    <a:lstStyle/>
                    <a:p>
                      <a:endParaRPr lang="en-SG"/>
                    </a:p>
                  </a:txBody>
                  <a:tcPr/>
                </a:tc>
                <a:tc>
                  <a:txBody>
                    <a:bodyPr/>
                    <a:lstStyle/>
                    <a:p>
                      <a:r>
                        <a:rPr lang="en-US" sz="1050" b="0" dirty="0">
                          <a:solidFill>
                            <a:srgbClr val="FF0000"/>
                          </a:solidFill>
                        </a:rPr>
                        <a:t>Gap Size</a:t>
                      </a:r>
                    </a:p>
                  </a:txBody>
                  <a:tcPr/>
                </a:tc>
                <a:tc>
                  <a:txBody>
                    <a:bodyPr/>
                    <a:lstStyle/>
                    <a:p>
                      <a:r>
                        <a:rPr lang="en-US" sz="1050" b="0" dirty="0">
                          <a:solidFill>
                            <a:srgbClr val="FF0000"/>
                          </a:solidFill>
                        </a:rPr>
                        <a:t>8</a:t>
                      </a:r>
                    </a:p>
                  </a:txBody>
                  <a:tcPr/>
                </a:tc>
                <a:tc>
                  <a:txBody>
                    <a:bodyPr/>
                    <a:lstStyle/>
                    <a:p>
                      <a:r>
                        <a:rPr lang="en-US" sz="1050" b="0" dirty="0">
                          <a:solidFill>
                            <a:srgbClr val="FF0000"/>
                          </a:solidFill>
                        </a:rPr>
                        <a:t>1</a:t>
                      </a:r>
                    </a:p>
                  </a:txBody>
                  <a:tcPr/>
                </a:tc>
                <a:tc>
                  <a:txBody>
                    <a:bodyPr/>
                    <a:lstStyle/>
                    <a:p>
                      <a:r>
                        <a:rPr lang="en-US" sz="1050" b="0" dirty="0">
                          <a:solidFill>
                            <a:srgbClr val="FF0000"/>
                          </a:solidFill>
                        </a:rPr>
                        <a:t>0-64: gap size used by MMRS; </a:t>
                      </a:r>
                      <a:r>
                        <a:rPr lang="en-US" altLang="zh-CN" sz="1050" b="0" dirty="0">
                          <a:solidFill>
                            <a:srgbClr val="FF0000"/>
                          </a:solidFill>
                        </a:rPr>
                        <a:t>65-255: </a:t>
                      </a:r>
                      <a:r>
                        <a:rPr lang="en-SG" altLang="zh-CN" sz="1050" b="0" dirty="0">
                          <a:solidFill>
                            <a:srgbClr val="FF0000"/>
                          </a:solidFill>
                        </a:rPr>
                        <a:t>reserved</a:t>
                      </a:r>
                      <a:endParaRPr lang="en-US" sz="1050" b="0" dirty="0">
                        <a:solidFill>
                          <a:srgbClr val="FF0000"/>
                        </a:solidFill>
                      </a:endParaRPr>
                    </a:p>
                  </a:txBody>
                  <a:tcPr/>
                </a:tc>
                <a:extLst>
                  <a:ext uri="{0D108BD9-81ED-4DB2-BD59-A6C34878D82A}">
                    <a16:rowId xmlns:a16="http://schemas.microsoft.com/office/drawing/2014/main" val="3064292980"/>
                  </a:ext>
                </a:extLst>
              </a:tr>
              <a:tr h="162977">
                <a:tc vMerge="1">
                  <a:txBody>
                    <a:bodyPr/>
                    <a:lstStyle/>
                    <a:p>
                      <a:endParaRPr lang="en-US" sz="1200" b="1" dirty="0"/>
                    </a:p>
                  </a:txBody>
                  <a:tcPr/>
                </a:tc>
                <a:tc>
                  <a:txBody>
                    <a:bodyPr/>
                    <a:lstStyle/>
                    <a:p>
                      <a:r>
                        <a:rPr lang="en-US" sz="1050" b="0" dirty="0">
                          <a:solidFill>
                            <a:schemeClr val="tx1"/>
                          </a:solidFill>
                        </a:rPr>
                        <a:t>Active</a:t>
                      </a:r>
                      <a:r>
                        <a:rPr lang="en-US" sz="1050" b="0" baseline="0" dirty="0">
                          <a:solidFill>
                            <a:schemeClr val="tx1"/>
                          </a:solidFill>
                        </a:rPr>
                        <a:t> Period Duration</a:t>
                      </a:r>
                      <a:endParaRPr lang="en-US" sz="1050" b="0" dirty="0">
                        <a:solidFill>
                          <a:schemeClr val="tx1"/>
                        </a:solidFill>
                      </a:endParaRPr>
                    </a:p>
                  </a:txBody>
                  <a:tcPr/>
                </a:tc>
                <a:tc>
                  <a:txBody>
                    <a:bodyPr/>
                    <a:lstStyle/>
                    <a:p>
                      <a:r>
                        <a:rPr lang="en-US" sz="1050" b="0" dirty="0">
                          <a:solidFill>
                            <a:schemeClr val="tx1"/>
                          </a:solidFill>
                        </a:rPr>
                        <a:t>24</a:t>
                      </a:r>
                    </a:p>
                  </a:txBody>
                  <a:tcPr/>
                </a:tc>
                <a:tc>
                  <a:txBody>
                    <a:bodyPr/>
                    <a:lstStyle/>
                    <a:p>
                      <a:r>
                        <a:rPr lang="en-US" sz="1050" b="0" dirty="0">
                          <a:solidFill>
                            <a:schemeClr val="tx1"/>
                          </a:solidFill>
                        </a:rPr>
                        <a:t> 3</a:t>
                      </a:r>
                    </a:p>
                  </a:txBody>
                  <a:tcPr/>
                </a:tc>
                <a:tc>
                  <a:txBody>
                    <a:bodyPr/>
                    <a:lstStyle/>
                    <a:p>
                      <a:r>
                        <a:rPr lang="en-US" altLang="ko-KR" sz="1050" b="0" kern="1200" baseline="0" dirty="0">
                          <a:solidFill>
                            <a:schemeClr val="tx1"/>
                          </a:solidFill>
                          <a:latin typeface="+mn-lt"/>
                          <a:ea typeface="+mn-ea"/>
                          <a:cs typeface="+mn-cs"/>
                        </a:rPr>
                        <a:t>Duration of active period of UWB session </a:t>
                      </a:r>
                      <a:endParaRPr lang="en-US" altLang="ko-KR" sz="1050" b="0" dirty="0">
                        <a:solidFill>
                          <a:schemeClr val="tx1"/>
                        </a:solidFill>
                      </a:endParaRPr>
                    </a:p>
                  </a:txBody>
                  <a:tcPr/>
                </a:tc>
                <a:extLst>
                  <a:ext uri="{0D108BD9-81ED-4DB2-BD59-A6C34878D82A}">
                    <a16:rowId xmlns:a16="http://schemas.microsoft.com/office/drawing/2014/main" val="713634323"/>
                  </a:ext>
                </a:extLst>
              </a:tr>
            </a:tbl>
          </a:graphicData>
        </a:graphic>
      </p:graphicFrame>
      <p:sp>
        <p:nvSpPr>
          <p:cNvPr id="14" name="직사각형 18">
            <a:extLst>
              <a:ext uri="{FF2B5EF4-FFF2-40B4-BE49-F238E27FC236}">
                <a16:creationId xmlns:a16="http://schemas.microsoft.com/office/drawing/2014/main" id="{AEF4F899-7247-438B-924C-E4ACC1833856}"/>
              </a:ext>
            </a:extLst>
          </p:cNvPr>
          <p:cNvSpPr/>
          <p:nvPr/>
        </p:nvSpPr>
        <p:spPr>
          <a:xfrm>
            <a:off x="455802" y="1741071"/>
            <a:ext cx="1145795" cy="338554"/>
          </a:xfrm>
          <a:prstGeom prst="rect">
            <a:avLst/>
          </a:prstGeom>
        </p:spPr>
        <p:txBody>
          <a:bodyPr wrap="square">
            <a:spAutoFit/>
          </a:bodyPr>
          <a:lstStyle/>
          <a:p>
            <a:pPr algn="just"/>
            <a:r>
              <a:rPr lang="en-US" altLang="ko-KR" sz="1600" b="1" dirty="0"/>
              <a:t>[Type = 2]</a:t>
            </a:r>
          </a:p>
        </p:txBody>
      </p:sp>
    </p:spTree>
    <p:extLst>
      <p:ext uri="{BB962C8B-B14F-4D97-AF65-F5344CB8AC3E}">
        <p14:creationId xmlns:p14="http://schemas.microsoft.com/office/powerpoint/2010/main" val="2427457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a:xfrm>
            <a:off x="685800" y="685800"/>
            <a:ext cx="7772400" cy="685800"/>
          </a:xfrm>
        </p:spPr>
        <p:txBody>
          <a:bodyPr/>
          <a:lstStyle/>
          <a:p>
            <a:r>
              <a:rPr lang="en-US" altLang="ko-KR" b="1" dirty="0"/>
              <a:t>UWB Per Session Info (cont.)</a:t>
            </a:r>
            <a:endParaRPr lang="en-US" b="1"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graphicFrame>
        <p:nvGraphicFramePr>
          <p:cNvPr id="32" name="Table 7">
            <a:extLst>
              <a:ext uri="{FF2B5EF4-FFF2-40B4-BE49-F238E27FC236}">
                <a16:creationId xmlns:a16="http://schemas.microsoft.com/office/drawing/2014/main" id="{7908C0A6-0C18-4B8A-9699-B6ABC06EA820}"/>
              </a:ext>
            </a:extLst>
          </p:cNvPr>
          <p:cNvGraphicFramePr>
            <a:graphicFrameLocks noGrp="1"/>
          </p:cNvGraphicFramePr>
          <p:nvPr>
            <p:extLst>
              <p:ext uri="{D42A27DB-BD31-4B8C-83A1-F6EECF244321}">
                <p14:modId xmlns:p14="http://schemas.microsoft.com/office/powerpoint/2010/main" val="1239887431"/>
              </p:ext>
            </p:extLst>
          </p:nvPr>
        </p:nvGraphicFramePr>
        <p:xfrm>
          <a:off x="327641" y="2082078"/>
          <a:ext cx="8435359" cy="4373880"/>
        </p:xfrm>
        <a:graphic>
          <a:graphicData uri="http://schemas.openxmlformats.org/drawingml/2006/table">
            <a:tbl>
              <a:tblPr firstRow="1" bandRow="1">
                <a:tableStyleId>{5C22544A-7EE6-4342-B048-85BDC9FD1C3A}</a:tableStyleId>
              </a:tblPr>
              <a:tblGrid>
                <a:gridCol w="924913">
                  <a:extLst>
                    <a:ext uri="{9D8B030D-6E8A-4147-A177-3AD203B41FA5}">
                      <a16:colId xmlns:a16="http://schemas.microsoft.com/office/drawing/2014/main" val="2353891602"/>
                    </a:ext>
                  </a:extLst>
                </a:gridCol>
                <a:gridCol w="1943093">
                  <a:extLst>
                    <a:ext uri="{9D8B030D-6E8A-4147-A177-3AD203B41FA5}">
                      <a16:colId xmlns:a16="http://schemas.microsoft.com/office/drawing/2014/main" val="1119928471"/>
                    </a:ext>
                  </a:extLst>
                </a:gridCol>
                <a:gridCol w="699514">
                  <a:extLst>
                    <a:ext uri="{9D8B030D-6E8A-4147-A177-3AD203B41FA5}">
                      <a16:colId xmlns:a16="http://schemas.microsoft.com/office/drawing/2014/main" val="2111542984"/>
                    </a:ext>
                  </a:extLst>
                </a:gridCol>
                <a:gridCol w="777237">
                  <a:extLst>
                    <a:ext uri="{9D8B030D-6E8A-4147-A177-3AD203B41FA5}">
                      <a16:colId xmlns:a16="http://schemas.microsoft.com/office/drawing/2014/main" val="2476059432"/>
                    </a:ext>
                  </a:extLst>
                </a:gridCol>
                <a:gridCol w="4090602">
                  <a:extLst>
                    <a:ext uri="{9D8B030D-6E8A-4147-A177-3AD203B41FA5}">
                      <a16:colId xmlns:a16="http://schemas.microsoft.com/office/drawing/2014/main" val="1828507022"/>
                    </a:ext>
                  </a:extLst>
                </a:gridCol>
              </a:tblGrid>
              <a:tr h="172147">
                <a:tc gridSpan="2">
                  <a:txBody>
                    <a:bodyPr/>
                    <a:lstStyle/>
                    <a:p>
                      <a:r>
                        <a:rPr lang="en-US" sz="1000" b="1" dirty="0"/>
                        <a:t>MAC Payload</a:t>
                      </a:r>
                    </a:p>
                  </a:txBody>
                  <a:tcPr/>
                </a:tc>
                <a:tc hMerge="1">
                  <a:txBody>
                    <a:bodyPr/>
                    <a:lstStyle/>
                    <a:p>
                      <a:endParaRPr lang="en-US" sz="1200" b="1" dirty="0"/>
                    </a:p>
                  </a:txBody>
                  <a:tcPr/>
                </a:tc>
                <a:tc>
                  <a:txBody>
                    <a:bodyPr/>
                    <a:lstStyle/>
                    <a:p>
                      <a:r>
                        <a:rPr lang="en-US" sz="1000" b="1" dirty="0"/>
                        <a:t>Bits</a:t>
                      </a:r>
                    </a:p>
                  </a:txBody>
                  <a:tcPr/>
                </a:tc>
                <a:tc>
                  <a:txBody>
                    <a:bodyPr/>
                    <a:lstStyle/>
                    <a:p>
                      <a:r>
                        <a:rPr lang="en-US" sz="1000" b="1" dirty="0"/>
                        <a:t>Bytes</a:t>
                      </a:r>
                    </a:p>
                  </a:txBody>
                  <a:tcPr/>
                </a:tc>
                <a:tc>
                  <a:txBody>
                    <a:bodyPr/>
                    <a:lstStyle/>
                    <a:p>
                      <a:r>
                        <a:rPr lang="en-US" sz="1000" b="1" dirty="0"/>
                        <a:t>Comments</a:t>
                      </a:r>
                    </a:p>
                  </a:txBody>
                  <a:tcPr/>
                </a:tc>
                <a:extLst>
                  <a:ext uri="{0D108BD9-81ED-4DB2-BD59-A6C34878D82A}">
                    <a16:rowId xmlns:a16="http://schemas.microsoft.com/office/drawing/2014/main" val="411217796"/>
                  </a:ext>
                </a:extLst>
              </a:tr>
              <a:tr h="126707">
                <a:tc rowSpan="1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Per-Session Info field</a:t>
                      </a:r>
                    </a:p>
                  </a:txBody>
                  <a:tcPr/>
                </a:tc>
                <a:tc>
                  <a:txBody>
                    <a:bodyPr/>
                    <a:lstStyle/>
                    <a:p>
                      <a:r>
                        <a:rPr lang="en-US" sz="1100" b="0" dirty="0">
                          <a:solidFill>
                            <a:srgbClr val="FF0000"/>
                          </a:solidFill>
                        </a:rPr>
                        <a:t>Preamble code present</a:t>
                      </a:r>
                    </a:p>
                  </a:txBody>
                  <a:tcPr/>
                </a:tc>
                <a:tc>
                  <a:txBody>
                    <a:bodyPr/>
                    <a:lstStyle/>
                    <a:p>
                      <a:r>
                        <a:rPr lang="en-US" sz="1100" b="0" dirty="0">
                          <a:solidFill>
                            <a:srgbClr val="FF0000"/>
                          </a:solidFill>
                        </a:rPr>
                        <a:t>1</a:t>
                      </a:r>
                    </a:p>
                  </a:txBody>
                  <a:tcPr/>
                </a:tc>
                <a:tc rowSpan="4">
                  <a:txBody>
                    <a:bodyPr/>
                    <a:lstStyle/>
                    <a:p>
                      <a:r>
                        <a:rPr lang="en-US" sz="1100" b="0"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preamble code field is not present; 1: preamble code field is present. </a:t>
                      </a:r>
                    </a:p>
                  </a:txBody>
                  <a:tcPr/>
                </a:tc>
                <a:extLst>
                  <a:ext uri="{0D108BD9-81ED-4DB2-BD59-A6C34878D82A}">
                    <a16:rowId xmlns:a16="http://schemas.microsoft.com/office/drawing/2014/main" val="4007554330"/>
                  </a:ext>
                </a:extLst>
              </a:tr>
              <a:tr h="126707">
                <a:tc vMerge="1">
                  <a:txBody>
                    <a:bodyPr/>
                    <a:lstStyle/>
                    <a:p>
                      <a:endParaRPr lang="en-SG"/>
                    </a:p>
                  </a:txBody>
                  <a:tcPr/>
                </a:tc>
                <a:tc>
                  <a:txBody>
                    <a:bodyPr/>
                    <a:lstStyle/>
                    <a:p>
                      <a:r>
                        <a:rPr lang="en-US" sz="1100" b="0" dirty="0">
                          <a:solidFill>
                            <a:srgbClr val="FF0000"/>
                          </a:solidFill>
                        </a:rPr>
                        <a:t>MMRS code present</a:t>
                      </a:r>
                    </a:p>
                  </a:txBody>
                  <a:tcPr/>
                </a:tc>
                <a:tc>
                  <a:txBody>
                    <a:bodyPr/>
                    <a:lstStyle/>
                    <a:p>
                      <a:r>
                        <a:rPr lang="en-US" sz="1100" b="0" dirty="0">
                          <a:solidFill>
                            <a:srgbClr val="FF0000"/>
                          </a:solidFill>
                        </a:rPr>
                        <a:t>1</a:t>
                      </a:r>
                    </a:p>
                  </a:txBody>
                  <a:tcPr/>
                </a:tc>
                <a:tc vMerge="1">
                  <a:txBody>
                    <a:bodyPr/>
                    <a:lstStyle/>
                    <a:p>
                      <a:endParaRPr lang="en-SG"/>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MMRS code field is not present; 1: MMRS code field is present. </a:t>
                      </a:r>
                    </a:p>
                  </a:txBody>
                  <a:tcPr/>
                </a:tc>
                <a:extLst>
                  <a:ext uri="{0D108BD9-81ED-4DB2-BD59-A6C34878D82A}">
                    <a16:rowId xmlns:a16="http://schemas.microsoft.com/office/drawing/2014/main" val="1374466586"/>
                  </a:ext>
                </a:extLst>
              </a:tr>
              <a:tr h="126707">
                <a:tc vMerge="1">
                  <a:txBody>
                    <a:bodyPr/>
                    <a:lstStyle/>
                    <a:p>
                      <a:endParaRPr lang="en-SG"/>
                    </a:p>
                  </a:txBody>
                  <a:tcPr/>
                </a:tc>
                <a:tc>
                  <a:txBody>
                    <a:bodyPr/>
                    <a:lstStyle/>
                    <a:p>
                      <a:r>
                        <a:rPr lang="en-US" sz="1100" b="0" dirty="0">
                          <a:solidFill>
                            <a:srgbClr val="FF0000"/>
                          </a:solidFill>
                        </a:rPr>
                        <a:t>MMRS gap size present</a:t>
                      </a:r>
                    </a:p>
                  </a:txBody>
                  <a:tcPr/>
                </a:tc>
                <a:tc>
                  <a:txBody>
                    <a:bodyPr/>
                    <a:lstStyle/>
                    <a:p>
                      <a:r>
                        <a:rPr lang="en-US" sz="1100" b="0" dirty="0">
                          <a:solidFill>
                            <a:srgbClr val="FF0000"/>
                          </a:solidFill>
                        </a:rPr>
                        <a:t>1</a:t>
                      </a:r>
                    </a:p>
                  </a:txBody>
                  <a:tcPr/>
                </a:tc>
                <a:tc vMerge="1">
                  <a:txBody>
                    <a:bodyPr/>
                    <a:lstStyle/>
                    <a:p>
                      <a:endParaRPr lang="en-US" sz="11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FF0000"/>
                          </a:solidFill>
                        </a:rPr>
                        <a:t>0: MMRS gap size field is not present; 1: MMRS gap size field is present. </a:t>
                      </a:r>
                    </a:p>
                  </a:txBody>
                  <a:tcPr/>
                </a:tc>
                <a:extLst>
                  <a:ext uri="{0D108BD9-81ED-4DB2-BD59-A6C34878D82A}">
                    <a16:rowId xmlns:a16="http://schemas.microsoft.com/office/drawing/2014/main" val="1265871788"/>
                  </a:ext>
                </a:extLst>
              </a:tr>
              <a:tr h="126707">
                <a:tc vMerge="1">
                  <a:txBody>
                    <a:bodyPr/>
                    <a:lstStyle/>
                    <a:p>
                      <a:endParaRPr lang="en-SG"/>
                    </a:p>
                  </a:txBody>
                  <a:tcPr/>
                </a:tc>
                <a:tc>
                  <a:txBody>
                    <a:bodyPr/>
                    <a:lstStyle/>
                    <a:p>
                      <a:r>
                        <a:rPr lang="en-US" sz="1100" b="0" dirty="0">
                          <a:solidFill>
                            <a:srgbClr val="FF0000"/>
                          </a:solidFill>
                        </a:rPr>
                        <a:t>Reserved</a:t>
                      </a:r>
                    </a:p>
                  </a:txBody>
                  <a:tcPr/>
                </a:tc>
                <a:tc>
                  <a:txBody>
                    <a:bodyPr/>
                    <a:lstStyle/>
                    <a:p>
                      <a:r>
                        <a:rPr lang="en-US" sz="1100" b="0" dirty="0">
                          <a:solidFill>
                            <a:srgbClr val="FF0000"/>
                          </a:solidFill>
                        </a:rPr>
                        <a:t>5</a:t>
                      </a:r>
                    </a:p>
                  </a:txBody>
                  <a:tcPr/>
                </a:tc>
                <a:tc vMerge="1">
                  <a:txBody>
                    <a:bodyPr/>
                    <a:lstStyle/>
                    <a:p>
                      <a:endParaRPr lang="en-US" sz="1100" b="0" dirty="0">
                        <a:solidFill>
                          <a:schemeClr val="tx1"/>
                        </a:solidFill>
                      </a:endParaRPr>
                    </a:p>
                  </a:txBody>
                  <a:tcPr/>
                </a:tc>
                <a:tc>
                  <a:txBody>
                    <a:bodyPr/>
                    <a:lstStyle/>
                    <a:p>
                      <a:endParaRPr lang="en-US" sz="1100" b="0" dirty="0">
                        <a:solidFill>
                          <a:srgbClr val="FF0000"/>
                        </a:solidFill>
                      </a:endParaRPr>
                    </a:p>
                  </a:txBody>
                  <a:tcPr/>
                </a:tc>
                <a:extLst>
                  <a:ext uri="{0D108BD9-81ED-4DB2-BD59-A6C34878D82A}">
                    <a16:rowId xmlns:a16="http://schemas.microsoft.com/office/drawing/2014/main" val="1955145734"/>
                  </a:ext>
                </a:extLst>
              </a:tr>
              <a:tr h="126707">
                <a:tc vMerge="1">
                  <a:txBody>
                    <a:bodyPr/>
                    <a:lstStyle/>
                    <a:p>
                      <a:endParaRPr lang="en-SG"/>
                    </a:p>
                  </a:txBody>
                  <a:tcPr/>
                </a:tc>
                <a:tc>
                  <a:txBody>
                    <a:bodyPr/>
                    <a:lstStyle/>
                    <a:p>
                      <a:r>
                        <a:rPr lang="en-US" sz="1000" b="0" dirty="0">
                          <a:solidFill>
                            <a:schemeClr val="tx1"/>
                          </a:solidFill>
                        </a:rPr>
                        <a:t>Delta T</a:t>
                      </a:r>
                    </a:p>
                  </a:txBody>
                  <a:tcPr/>
                </a:tc>
                <a:tc>
                  <a:txBody>
                    <a:bodyPr/>
                    <a:lstStyle/>
                    <a:p>
                      <a:r>
                        <a:rPr lang="en-US" sz="1000" b="0" dirty="0">
                          <a:solidFill>
                            <a:schemeClr val="tx1"/>
                          </a:solidFill>
                        </a:rPr>
                        <a:t>24</a:t>
                      </a:r>
                    </a:p>
                  </a:txBody>
                  <a:tcPr/>
                </a:tc>
                <a:tc>
                  <a:txBody>
                    <a:bodyPr/>
                    <a:lstStyle/>
                    <a:p>
                      <a:r>
                        <a:rPr lang="en-US" sz="1000" b="0" dirty="0">
                          <a:solidFill>
                            <a:schemeClr val="tx1"/>
                          </a:solidFill>
                        </a:rPr>
                        <a:t>3</a:t>
                      </a:r>
                    </a:p>
                  </a:txBody>
                  <a:tcPr/>
                </a:tc>
                <a:tc>
                  <a:txBody>
                    <a:bodyPr/>
                    <a:lstStyle/>
                    <a:p>
                      <a:r>
                        <a:rPr lang="en-US" altLang="ko-KR" sz="1000" b="0" baseline="0" dirty="0">
                          <a:solidFill>
                            <a:schemeClr val="tx1"/>
                          </a:solidFill>
                        </a:rPr>
                        <a:t>Time remaining </a:t>
                      </a:r>
                      <a:r>
                        <a:rPr lang="en-US" altLang="ko-KR" sz="1000" b="0" dirty="0">
                          <a:solidFill>
                            <a:schemeClr val="tx1"/>
                          </a:solidFill>
                        </a:rPr>
                        <a:t>in RSTU until</a:t>
                      </a:r>
                      <a:r>
                        <a:rPr lang="en-US" altLang="ko-KR" sz="1000" b="0" baseline="0" dirty="0">
                          <a:solidFill>
                            <a:schemeClr val="tx1"/>
                          </a:solidFill>
                        </a:rPr>
                        <a:t> </a:t>
                      </a:r>
                      <a:r>
                        <a:rPr lang="en-US" altLang="ko-KR" sz="1000" b="0" dirty="0">
                          <a:solidFill>
                            <a:schemeClr val="tx1"/>
                          </a:solidFill>
                        </a:rPr>
                        <a:t>the start of block</a:t>
                      </a:r>
                      <a:endParaRPr lang="en-US" sz="1000" b="0" dirty="0">
                        <a:solidFill>
                          <a:schemeClr val="tx1"/>
                        </a:solidFill>
                      </a:endParaRPr>
                    </a:p>
                  </a:txBody>
                  <a:tcPr/>
                </a:tc>
                <a:extLst>
                  <a:ext uri="{0D108BD9-81ED-4DB2-BD59-A6C34878D82A}">
                    <a16:rowId xmlns:a16="http://schemas.microsoft.com/office/drawing/2014/main" val="4220911351"/>
                  </a:ext>
                </a:extLst>
              </a:tr>
              <a:tr h="126707">
                <a:tc vMerge="1">
                  <a:txBody>
                    <a:bodyPr/>
                    <a:lstStyle/>
                    <a:p>
                      <a:endParaRPr lang="en-US" sz="1200" b="1" dirty="0"/>
                    </a:p>
                  </a:txBody>
                  <a:tcPr/>
                </a:tc>
                <a:tc>
                  <a:txBody>
                    <a:bodyPr/>
                    <a:lstStyle/>
                    <a:p>
                      <a:r>
                        <a:rPr lang="en-US" sz="1000" b="0" dirty="0">
                          <a:solidFill>
                            <a:schemeClr val="tx1"/>
                          </a:solidFill>
                        </a:rPr>
                        <a:t>UWB CH </a:t>
                      </a:r>
                    </a:p>
                  </a:txBody>
                  <a:tcPr/>
                </a:tc>
                <a:tc>
                  <a:txBody>
                    <a:bodyPr/>
                    <a:lstStyle/>
                    <a:p>
                      <a:r>
                        <a:rPr lang="en-US" sz="1000" b="0" dirty="0">
                          <a:solidFill>
                            <a:schemeClr val="tx1"/>
                          </a:solidFill>
                        </a:rPr>
                        <a:t>5</a:t>
                      </a:r>
                    </a:p>
                  </a:txBody>
                  <a:tcPr/>
                </a:tc>
                <a:tc rowSpan="3">
                  <a:txBody>
                    <a:bodyPr/>
                    <a:lstStyle/>
                    <a:p>
                      <a:r>
                        <a:rPr lang="en-US" sz="1000" b="0" dirty="0">
                          <a:solidFill>
                            <a:schemeClr val="tx1"/>
                          </a:solidFill>
                        </a:rPr>
                        <a:t>1</a:t>
                      </a:r>
                    </a:p>
                  </a:txBody>
                  <a:tcPr/>
                </a:tc>
                <a:tc>
                  <a:txBody>
                    <a:bodyPr/>
                    <a:lstStyle/>
                    <a:p>
                      <a:r>
                        <a:rPr lang="en-US" sz="1000" b="0" dirty="0">
                          <a:solidFill>
                            <a:schemeClr val="tx1"/>
                          </a:solidFill>
                        </a:rPr>
                        <a:t>UWB CH used by session</a:t>
                      </a:r>
                    </a:p>
                  </a:txBody>
                  <a:tcPr/>
                </a:tc>
                <a:extLst>
                  <a:ext uri="{0D108BD9-81ED-4DB2-BD59-A6C34878D82A}">
                    <a16:rowId xmlns:a16="http://schemas.microsoft.com/office/drawing/2014/main" val="676739073"/>
                  </a:ext>
                </a:extLst>
              </a:tr>
              <a:tr h="190624">
                <a:tc vMerge="1">
                  <a:txBody>
                    <a:bodyPr/>
                    <a:lstStyle/>
                    <a:p>
                      <a:endParaRPr lang="en-US"/>
                    </a:p>
                  </a:txBody>
                  <a:tcPr/>
                </a:tc>
                <a:tc>
                  <a:txBody>
                    <a:bodyPr/>
                    <a:lstStyle/>
                    <a:p>
                      <a:r>
                        <a:rPr lang="en-US" sz="1000" b="0" dirty="0">
                          <a:solidFill>
                            <a:schemeClr val="tx1"/>
                          </a:solidFill>
                        </a:rPr>
                        <a:t>Hop Mode</a:t>
                      </a:r>
                    </a:p>
                  </a:txBody>
                  <a:tcPr/>
                </a:tc>
                <a:tc>
                  <a:txBody>
                    <a:bodyPr/>
                    <a:lstStyle/>
                    <a:p>
                      <a:r>
                        <a:rPr lang="en-US" sz="1000" b="0" dirty="0">
                          <a:solidFill>
                            <a:schemeClr val="tx1"/>
                          </a:solidFill>
                        </a:rPr>
                        <a:t>1</a:t>
                      </a:r>
                    </a:p>
                  </a:txBody>
                  <a:tcPr/>
                </a:tc>
                <a:tc vMerge="1">
                  <a:txBody>
                    <a:bodyPr/>
                    <a:lstStyle/>
                    <a:p>
                      <a:endParaRPr lang="en-US" sz="1200" dirty="0"/>
                    </a:p>
                  </a:txBody>
                  <a:tcPr/>
                </a:tc>
                <a:tc>
                  <a:txBody>
                    <a:bodyPr/>
                    <a:lstStyle/>
                    <a:p>
                      <a:r>
                        <a:rPr lang="en-US" sz="1000" b="0" dirty="0">
                          <a:solidFill>
                            <a:schemeClr val="tx1"/>
                          </a:solidFill>
                        </a:rPr>
                        <a:t>0: no hopping; 1: hopping. Hopping sequence NOT required to be known to all devices</a:t>
                      </a:r>
                    </a:p>
                  </a:txBody>
                  <a:tcPr/>
                </a:tc>
                <a:extLst>
                  <a:ext uri="{0D108BD9-81ED-4DB2-BD59-A6C34878D82A}">
                    <a16:rowId xmlns:a16="http://schemas.microsoft.com/office/drawing/2014/main" val="625296982"/>
                  </a:ext>
                </a:extLst>
              </a:tr>
              <a:tr h="126707">
                <a:tc vMerge="1">
                  <a:txBody>
                    <a:bodyPr/>
                    <a:lstStyle/>
                    <a:p>
                      <a:endParaRPr lang="en-US"/>
                    </a:p>
                  </a:txBody>
                  <a:tcPr/>
                </a:tc>
                <a:tc>
                  <a:txBody>
                    <a:bodyPr/>
                    <a:lstStyle/>
                    <a:p>
                      <a:r>
                        <a:rPr lang="en-US" sz="1000" b="0" dirty="0">
                          <a:solidFill>
                            <a:schemeClr val="tx1"/>
                          </a:solidFill>
                        </a:rPr>
                        <a:t>RFU</a:t>
                      </a:r>
                    </a:p>
                  </a:txBody>
                  <a:tcPr/>
                </a:tc>
                <a:tc>
                  <a:txBody>
                    <a:bodyPr/>
                    <a:lstStyle/>
                    <a:p>
                      <a:r>
                        <a:rPr lang="en-US" sz="1000" b="0" dirty="0">
                          <a:solidFill>
                            <a:schemeClr val="tx1"/>
                          </a:solidFill>
                        </a:rPr>
                        <a:t>2</a:t>
                      </a:r>
                    </a:p>
                  </a:txBody>
                  <a:tcPr/>
                </a:tc>
                <a:tc vMerge="1">
                  <a:txBody>
                    <a:bodyPr/>
                    <a:lstStyle/>
                    <a:p>
                      <a:endParaRPr lang="en-US" sz="1200" dirty="0"/>
                    </a:p>
                  </a:txBody>
                  <a:tcPr/>
                </a:tc>
                <a:tc>
                  <a:txBody>
                    <a:bodyPr/>
                    <a:lstStyle/>
                    <a:p>
                      <a:r>
                        <a:rPr lang="en-US" sz="1000" b="0" dirty="0">
                          <a:solidFill>
                            <a:schemeClr val="tx1"/>
                          </a:solidFill>
                        </a:rPr>
                        <a:t>Unused</a:t>
                      </a:r>
                    </a:p>
                  </a:txBody>
                  <a:tcPr/>
                </a:tc>
                <a:extLst>
                  <a:ext uri="{0D108BD9-81ED-4DB2-BD59-A6C34878D82A}">
                    <a16:rowId xmlns:a16="http://schemas.microsoft.com/office/drawing/2014/main" val="2787401398"/>
                  </a:ext>
                </a:extLst>
              </a:tr>
              <a:tr h="172147">
                <a:tc vMerge="1">
                  <a:txBody>
                    <a:bodyPr/>
                    <a:lstStyle/>
                    <a:p>
                      <a:endParaRPr lang="en-SG"/>
                    </a:p>
                  </a:txBody>
                  <a:tcPr/>
                </a:tc>
                <a:tc>
                  <a:txBody>
                    <a:bodyPr/>
                    <a:lstStyle/>
                    <a:p>
                      <a:r>
                        <a:rPr lang="en-US" sz="1000" b="0" dirty="0"/>
                        <a:t>Preamble Code</a:t>
                      </a:r>
                    </a:p>
                  </a:txBody>
                  <a:tcPr/>
                </a:tc>
                <a:tc>
                  <a:txBody>
                    <a:bodyPr/>
                    <a:lstStyle/>
                    <a:p>
                      <a:r>
                        <a:rPr lang="en-US" sz="1000" b="0" dirty="0">
                          <a:solidFill>
                            <a:schemeClr val="tx1"/>
                          </a:solidFill>
                        </a:rPr>
                        <a:t>8</a:t>
                      </a:r>
                    </a:p>
                  </a:txBody>
                  <a:tcPr/>
                </a:tc>
                <a:tc>
                  <a:txBody>
                    <a:bodyPr/>
                    <a:lstStyle/>
                    <a:p>
                      <a:r>
                        <a:rPr lang="en-US" sz="1000" b="0" dirty="0">
                          <a:solidFill>
                            <a:schemeClr val="tx1"/>
                          </a:solidFill>
                        </a:rPr>
                        <a:t>1</a:t>
                      </a:r>
                    </a:p>
                  </a:txBody>
                  <a:tcPr/>
                </a:tc>
                <a:tc>
                  <a:txBody>
                    <a:bodyPr/>
                    <a:lstStyle/>
                    <a:p>
                      <a:r>
                        <a:rPr lang="en-US" altLang="ko-KR" sz="1000" b="0" kern="1200" baseline="0" dirty="0">
                          <a:solidFill>
                            <a:schemeClr val="tx1"/>
                          </a:solidFill>
                          <a:latin typeface="+mn-lt"/>
                          <a:ea typeface="+mn-ea"/>
                          <a:cs typeface="+mn-cs"/>
                        </a:rPr>
                        <a:t> </a:t>
                      </a:r>
                      <a:r>
                        <a:rPr lang="en-US" sz="1000" b="0" dirty="0">
                          <a:solidFill>
                            <a:schemeClr val="tx1"/>
                          </a:solidFill>
                        </a:rPr>
                        <a:t>Preamble code used by UWB session</a:t>
                      </a:r>
                    </a:p>
                  </a:txBody>
                  <a:tcPr/>
                </a:tc>
                <a:extLst>
                  <a:ext uri="{0D108BD9-81ED-4DB2-BD59-A6C34878D82A}">
                    <a16:rowId xmlns:a16="http://schemas.microsoft.com/office/drawing/2014/main" val="1462565460"/>
                  </a:ext>
                </a:extLst>
              </a:tr>
              <a:tr h="172147">
                <a:tc vMerge="1">
                  <a:txBody>
                    <a:bodyPr/>
                    <a:lstStyle/>
                    <a:p>
                      <a:endParaRPr lang="en-US" sz="1200" b="1" dirty="0"/>
                    </a:p>
                  </a:txBody>
                  <a:tcPr/>
                </a:tc>
                <a:tc>
                  <a:txBody>
                    <a:bodyPr/>
                    <a:lstStyle/>
                    <a:p>
                      <a:r>
                        <a:rPr lang="en-US" sz="1000" b="0" dirty="0">
                          <a:solidFill>
                            <a:srgbClr val="FF0000"/>
                          </a:solidFill>
                        </a:rPr>
                        <a:t>MMRS Code</a:t>
                      </a:r>
                    </a:p>
                  </a:txBody>
                  <a:tcPr/>
                </a:tc>
                <a:tc>
                  <a:txBody>
                    <a:bodyPr/>
                    <a:lstStyle/>
                    <a:p>
                      <a:r>
                        <a:rPr lang="en-US" sz="1000" b="0" dirty="0">
                          <a:solidFill>
                            <a:srgbClr val="FF0000"/>
                          </a:solidFill>
                        </a:rPr>
                        <a:t>8</a:t>
                      </a:r>
                    </a:p>
                  </a:txBody>
                  <a:tcPr/>
                </a:tc>
                <a:tc>
                  <a:txBody>
                    <a:bodyPr/>
                    <a:lstStyle/>
                    <a:p>
                      <a:r>
                        <a:rPr lang="en-US" sz="1000" b="0" dirty="0">
                          <a:solidFill>
                            <a:srgbClr val="FF0000"/>
                          </a:solidFill>
                        </a:rPr>
                        <a:t>1</a:t>
                      </a:r>
                    </a:p>
                  </a:txBody>
                  <a:tcPr/>
                </a:tc>
                <a:tc>
                  <a:txBody>
                    <a:bodyPr/>
                    <a:lstStyle/>
                    <a:p>
                      <a:r>
                        <a:rPr lang="en-US" sz="1000" b="0" dirty="0">
                          <a:solidFill>
                            <a:srgbClr val="FF0000"/>
                          </a:solidFill>
                        </a:rPr>
                        <a:t>MMRS code used by UWB session</a:t>
                      </a:r>
                    </a:p>
                  </a:txBody>
                  <a:tcPr/>
                </a:tc>
                <a:extLst>
                  <a:ext uri="{0D108BD9-81ED-4DB2-BD59-A6C34878D82A}">
                    <a16:rowId xmlns:a16="http://schemas.microsoft.com/office/drawing/2014/main" val="713634323"/>
                  </a:ext>
                </a:extLst>
              </a:tr>
              <a:tr h="190624">
                <a:tc vMerge="1">
                  <a:txBody>
                    <a:bodyPr/>
                    <a:lstStyle/>
                    <a:p>
                      <a:endParaRPr lang="en-SG"/>
                    </a:p>
                  </a:txBody>
                  <a:tcPr/>
                </a:tc>
                <a:tc>
                  <a:txBody>
                    <a:bodyPr/>
                    <a:lstStyle/>
                    <a:p>
                      <a:r>
                        <a:rPr lang="en-US" sz="1000" b="0" dirty="0">
                          <a:solidFill>
                            <a:srgbClr val="FF0000"/>
                          </a:solidFill>
                        </a:rPr>
                        <a:t>Gap Size</a:t>
                      </a:r>
                    </a:p>
                  </a:txBody>
                  <a:tcPr/>
                </a:tc>
                <a:tc>
                  <a:txBody>
                    <a:bodyPr/>
                    <a:lstStyle/>
                    <a:p>
                      <a:r>
                        <a:rPr lang="en-US" sz="1000" b="0" dirty="0">
                          <a:solidFill>
                            <a:srgbClr val="FF0000"/>
                          </a:solidFill>
                        </a:rPr>
                        <a:t>8</a:t>
                      </a:r>
                    </a:p>
                  </a:txBody>
                  <a:tcPr/>
                </a:tc>
                <a:tc>
                  <a:txBody>
                    <a:bodyPr/>
                    <a:lstStyle/>
                    <a:p>
                      <a:r>
                        <a:rPr lang="en-US" sz="1000" b="0" dirty="0">
                          <a:solidFill>
                            <a:srgbClr val="FF0000"/>
                          </a:solidFill>
                        </a:rPr>
                        <a:t>1</a:t>
                      </a:r>
                    </a:p>
                  </a:txBody>
                  <a:tcPr/>
                </a:tc>
                <a:tc>
                  <a:txBody>
                    <a:bodyPr/>
                    <a:lstStyle/>
                    <a:p>
                      <a:r>
                        <a:rPr lang="en-US" sz="1000" b="0" dirty="0">
                          <a:solidFill>
                            <a:srgbClr val="FF0000"/>
                          </a:solidFill>
                        </a:rPr>
                        <a:t>0-64: gap size used by MMRS; </a:t>
                      </a:r>
                      <a:r>
                        <a:rPr lang="en-US" altLang="zh-CN" sz="1000" b="0" dirty="0">
                          <a:solidFill>
                            <a:srgbClr val="FF0000"/>
                          </a:solidFill>
                        </a:rPr>
                        <a:t>65-255: reserved</a:t>
                      </a:r>
                      <a:endParaRPr lang="en-US" sz="1000" b="0" dirty="0">
                        <a:solidFill>
                          <a:srgbClr val="FF0000"/>
                        </a:solidFill>
                      </a:endParaRPr>
                    </a:p>
                  </a:txBody>
                  <a:tcPr/>
                </a:tc>
                <a:extLst>
                  <a:ext uri="{0D108BD9-81ED-4DB2-BD59-A6C34878D82A}">
                    <a16:rowId xmlns:a16="http://schemas.microsoft.com/office/drawing/2014/main" val="2520901406"/>
                  </a:ext>
                </a:extLst>
              </a:tr>
              <a:tr h="156836">
                <a:tc vMerge="1">
                  <a:txBody>
                    <a:bodyPr/>
                    <a:lstStyle/>
                    <a:p>
                      <a:endParaRPr lang="en-US" sz="1200" b="1" dirty="0"/>
                    </a:p>
                  </a:txBody>
                  <a:tcPr/>
                </a:tc>
                <a:tc>
                  <a:txBody>
                    <a:bodyPr/>
                    <a:lstStyle/>
                    <a:p>
                      <a:r>
                        <a:rPr lang="en-US" sz="1000" b="0" baseline="0" dirty="0">
                          <a:solidFill>
                            <a:schemeClr val="tx1"/>
                          </a:solidFill>
                        </a:rPr>
                        <a:t>Round Duration</a:t>
                      </a:r>
                      <a:endParaRPr lang="en-US" sz="1000" b="0" dirty="0">
                        <a:solidFill>
                          <a:schemeClr val="tx1"/>
                        </a:solidFill>
                      </a:endParaRPr>
                    </a:p>
                  </a:txBody>
                  <a:tcPr/>
                </a:tc>
                <a:tc>
                  <a:txBody>
                    <a:bodyPr/>
                    <a:lstStyle/>
                    <a:p>
                      <a:r>
                        <a:rPr lang="en-US" sz="1000" b="0" dirty="0">
                          <a:solidFill>
                            <a:schemeClr val="tx1"/>
                          </a:solidFill>
                        </a:rPr>
                        <a:t>24</a:t>
                      </a:r>
                    </a:p>
                  </a:txBody>
                  <a:tcPr/>
                </a:tc>
                <a:tc>
                  <a:txBody>
                    <a:bodyPr/>
                    <a:lstStyle/>
                    <a:p>
                      <a:r>
                        <a:rPr lang="en-US" sz="1000" b="0" dirty="0">
                          <a:solidFill>
                            <a:schemeClr val="tx1"/>
                          </a:solidFill>
                        </a:rPr>
                        <a:t>3</a:t>
                      </a:r>
                    </a:p>
                  </a:txBody>
                  <a:tcPr/>
                </a:tc>
                <a:tc>
                  <a:txBody>
                    <a:bodyPr/>
                    <a:lstStyle/>
                    <a:p>
                      <a:r>
                        <a:rPr lang="en-US" altLang="ko-KR" sz="1000" b="0" baseline="0" dirty="0">
                          <a:solidFill>
                            <a:schemeClr val="tx1"/>
                          </a:solidFill>
                        </a:rPr>
                        <a:t>Round duration in a block of UWB session</a:t>
                      </a:r>
                      <a:r>
                        <a:rPr lang="en-US" altLang="ko-KR" sz="1000" b="0" dirty="0">
                          <a:solidFill>
                            <a:schemeClr val="tx1"/>
                          </a:solidFill>
                        </a:rPr>
                        <a:t> </a:t>
                      </a:r>
                    </a:p>
                  </a:txBody>
                  <a:tcPr/>
                </a:tc>
                <a:extLst>
                  <a:ext uri="{0D108BD9-81ED-4DB2-BD59-A6C34878D82A}">
                    <a16:rowId xmlns:a16="http://schemas.microsoft.com/office/drawing/2014/main" val="2916270515"/>
                  </a:ext>
                </a:extLst>
              </a:tr>
              <a:tr h="0">
                <a:tc vMerge="1">
                  <a:txBody>
                    <a:bodyPr/>
                    <a:lstStyle/>
                    <a:p>
                      <a:endParaRPr lang="en-US" sz="1200" b="1" dirty="0"/>
                    </a:p>
                  </a:txBody>
                  <a:tcPr/>
                </a:tc>
                <a:tc>
                  <a:txBody>
                    <a:bodyPr/>
                    <a:lstStyle/>
                    <a:p>
                      <a:r>
                        <a:rPr lang="en-US" sz="1000" b="0" dirty="0">
                          <a:solidFill>
                            <a:schemeClr val="tx1"/>
                          </a:solidFill>
                        </a:rPr>
                        <a:t>Number of Rounds</a:t>
                      </a:r>
                      <a:r>
                        <a:rPr lang="en-US" sz="1000" b="0" baseline="0" dirty="0">
                          <a:solidFill>
                            <a:schemeClr val="tx1"/>
                          </a:solidFill>
                        </a:rPr>
                        <a:t> in a Block</a:t>
                      </a:r>
                      <a:endParaRPr lang="en-US" sz="1000" b="0" dirty="0">
                        <a:solidFill>
                          <a:schemeClr val="tx1"/>
                        </a:solidFill>
                      </a:endParaRPr>
                    </a:p>
                  </a:txBody>
                  <a:tcPr/>
                </a:tc>
                <a:tc>
                  <a:txBody>
                    <a:bodyPr/>
                    <a:lstStyle/>
                    <a:p>
                      <a:r>
                        <a:rPr lang="en-US" sz="1000" b="0" dirty="0">
                          <a:solidFill>
                            <a:schemeClr val="tx1"/>
                          </a:solidFill>
                        </a:rPr>
                        <a:t>8</a:t>
                      </a:r>
                    </a:p>
                  </a:txBody>
                  <a:tcPr/>
                </a:tc>
                <a:tc>
                  <a:txBody>
                    <a:bodyPr/>
                    <a:lstStyle/>
                    <a:p>
                      <a:r>
                        <a:rPr lang="en-US" sz="1000" b="0" dirty="0">
                          <a:solidFill>
                            <a:schemeClr val="tx1"/>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000" b="0" dirty="0">
                          <a:solidFill>
                            <a:schemeClr val="tx1"/>
                          </a:solidFill>
                        </a:rPr>
                        <a:t>In units of rounds</a:t>
                      </a:r>
                    </a:p>
                  </a:txBody>
                  <a:tcPr/>
                </a:tc>
                <a:extLst>
                  <a:ext uri="{0D108BD9-81ED-4DB2-BD59-A6C34878D82A}">
                    <a16:rowId xmlns:a16="http://schemas.microsoft.com/office/drawing/2014/main" val="2111867030"/>
                  </a:ext>
                </a:extLst>
              </a:tr>
              <a:tr h="172147">
                <a:tc vMerge="1">
                  <a:txBody>
                    <a:bodyPr/>
                    <a:lstStyle/>
                    <a:p>
                      <a:endParaRPr lang="en-US" sz="1200" b="1" dirty="0"/>
                    </a:p>
                  </a:txBody>
                  <a:tcPr/>
                </a:tc>
                <a:tc>
                  <a:txBody>
                    <a:bodyPr/>
                    <a:lstStyle/>
                    <a:p>
                      <a:r>
                        <a:rPr lang="en-US" sz="1000" b="0" dirty="0">
                          <a:solidFill>
                            <a:schemeClr val="tx1"/>
                          </a:solidFill>
                        </a:rPr>
                        <a:t>Active</a:t>
                      </a:r>
                      <a:r>
                        <a:rPr lang="en-US" sz="1000" b="0" baseline="0" dirty="0">
                          <a:solidFill>
                            <a:schemeClr val="tx1"/>
                          </a:solidFill>
                        </a:rPr>
                        <a:t> Rounds</a:t>
                      </a:r>
                      <a:endParaRPr lang="en-US" sz="1000" b="0" dirty="0">
                        <a:solidFill>
                          <a:schemeClr val="tx1"/>
                        </a:solidFill>
                      </a:endParaRPr>
                    </a:p>
                  </a:txBody>
                  <a:tcPr/>
                </a:tc>
                <a:tc>
                  <a:txBody>
                    <a:bodyPr/>
                    <a:lstStyle/>
                    <a:p>
                      <a:r>
                        <a:rPr lang="en-US" sz="1000" b="0" dirty="0">
                          <a:solidFill>
                            <a:schemeClr val="tx1"/>
                          </a:solidFill>
                        </a:rPr>
                        <a:t>24</a:t>
                      </a:r>
                    </a:p>
                  </a:txBody>
                  <a:tcPr/>
                </a:tc>
                <a:tc>
                  <a:txBody>
                    <a:bodyPr/>
                    <a:lstStyle/>
                    <a:p>
                      <a:r>
                        <a:rPr lang="en-US" sz="1000" b="0" dirty="0">
                          <a:solidFill>
                            <a:schemeClr val="tx1"/>
                          </a:solidFill>
                        </a:rPr>
                        <a:t>3</a:t>
                      </a:r>
                    </a:p>
                  </a:txBody>
                  <a:tcPr/>
                </a:tc>
                <a:tc>
                  <a:txBody>
                    <a:bodyPr/>
                    <a:lstStyle/>
                    <a:p>
                      <a:r>
                        <a:rPr lang="en-US" altLang="ko-KR" sz="1000" b="0" dirty="0">
                          <a:solidFill>
                            <a:schemeClr val="tx1"/>
                          </a:solidFill>
                        </a:rPr>
                        <a:t>Bitmap</a:t>
                      </a:r>
                      <a:r>
                        <a:rPr lang="en-US" altLang="ko-KR" sz="1000" b="0" baseline="0" dirty="0">
                          <a:solidFill>
                            <a:schemeClr val="tx1"/>
                          </a:solidFill>
                        </a:rPr>
                        <a:t> indicates the index of active rounds</a:t>
                      </a:r>
                      <a:endParaRPr lang="en-US" altLang="ko-KR" sz="1000" b="0" dirty="0">
                        <a:solidFill>
                          <a:schemeClr val="tx1"/>
                        </a:solidFill>
                      </a:endParaRPr>
                    </a:p>
                  </a:txBody>
                  <a:tcPr/>
                </a:tc>
                <a:extLst>
                  <a:ext uri="{0D108BD9-81ED-4DB2-BD59-A6C34878D82A}">
                    <a16:rowId xmlns:a16="http://schemas.microsoft.com/office/drawing/2014/main" val="96478866"/>
                  </a:ext>
                </a:extLst>
              </a:tr>
            </a:tbl>
          </a:graphicData>
        </a:graphic>
      </p:graphicFrame>
      <p:sp>
        <p:nvSpPr>
          <p:cNvPr id="34" name="직사각형 18">
            <a:extLst>
              <a:ext uri="{FF2B5EF4-FFF2-40B4-BE49-F238E27FC236}">
                <a16:creationId xmlns:a16="http://schemas.microsoft.com/office/drawing/2014/main" id="{2292811F-9480-4588-AE22-F3C4A67743BE}"/>
              </a:ext>
            </a:extLst>
          </p:cNvPr>
          <p:cNvSpPr/>
          <p:nvPr/>
        </p:nvSpPr>
        <p:spPr>
          <a:xfrm>
            <a:off x="685800" y="1751378"/>
            <a:ext cx="1145795" cy="338554"/>
          </a:xfrm>
          <a:prstGeom prst="rect">
            <a:avLst/>
          </a:prstGeom>
        </p:spPr>
        <p:txBody>
          <a:bodyPr wrap="square">
            <a:spAutoFit/>
          </a:bodyPr>
          <a:lstStyle/>
          <a:p>
            <a:pPr algn="just"/>
            <a:r>
              <a:rPr lang="en-US" altLang="ko-KR" sz="1600" b="1" dirty="0"/>
              <a:t>[Type = 3]</a:t>
            </a:r>
          </a:p>
        </p:txBody>
      </p:sp>
    </p:spTree>
    <p:extLst>
      <p:ext uri="{BB962C8B-B14F-4D97-AF65-F5344CB8AC3E}">
        <p14:creationId xmlns:p14="http://schemas.microsoft.com/office/powerpoint/2010/main" val="3367073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Summary</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14</a:t>
            </a:fld>
            <a:endParaRPr lang="en-US" altLang="en-US" dirty="0"/>
          </a:p>
        </p:txBody>
      </p:sp>
      <p:sp>
        <p:nvSpPr>
          <p:cNvPr id="7" name="矩形 5">
            <a:extLst>
              <a:ext uri="{FF2B5EF4-FFF2-40B4-BE49-F238E27FC236}">
                <a16:creationId xmlns:a16="http://schemas.microsoft.com/office/drawing/2014/main" id="{14531309-D28E-4F3C-85DF-519BE1FAEB37}"/>
              </a:ext>
            </a:extLst>
          </p:cNvPr>
          <p:cNvSpPr>
            <a:spLocks noGrp="1"/>
          </p:cNvSpPr>
          <p:nvPr>
            <p:ph idx="1"/>
          </p:nvPr>
        </p:nvSpPr>
        <p:spPr>
          <a:xfrm>
            <a:off x="654050" y="1905000"/>
            <a:ext cx="7772400" cy="2142767"/>
          </a:xfrm>
          <a:prstGeom prst="rect">
            <a:avLst/>
          </a:prstGeom>
        </p:spPr>
        <p:txBody>
          <a:bodyPr wrap="square">
            <a:spAutoFit/>
          </a:bodyPr>
          <a:lstStyle/>
          <a:p>
            <a:pPr marL="373393" indent="-342900">
              <a:buFont typeface="Wingdings" panose="05000000000000000000" pitchFamily="2" charset="2"/>
              <a:buChar char="q"/>
            </a:pPr>
            <a:r>
              <a:rPr lang="en-US" altLang="zh-CN" sz="1800" dirty="0">
                <a:latin typeface="+mn-lt"/>
              </a:rPr>
              <a:t>This contribution proposes to adapt the existing UWB channel usage coordination mechanism for hyper-block based mode</a:t>
            </a:r>
          </a:p>
          <a:p>
            <a:pPr marL="773443" lvl="1">
              <a:buFont typeface="Wingdings" panose="05000000000000000000" pitchFamily="2" charset="2"/>
              <a:buChar char="§"/>
            </a:pPr>
            <a:r>
              <a:rPr lang="en-US" altLang="zh-CN" sz="1800" kern="0" dirty="0"/>
              <a:t>NB AP and/or UWB AP is broadcast in an aperiodic manner for hyper-block based mode.</a:t>
            </a:r>
          </a:p>
          <a:p>
            <a:pPr marL="773443" lvl="1">
              <a:buFont typeface="Wingdings" panose="05000000000000000000" pitchFamily="2" charset="2"/>
              <a:buChar char="§"/>
            </a:pPr>
            <a:r>
              <a:rPr lang="en-US" altLang="ko-KR" sz="1800" kern="0" dirty="0"/>
              <a:t>For NBA-MMS based ranging, UWB Session Info field may contain MMRS code field, preamble code field and MMRS gap size field depending on NBA-MMS configuration.</a:t>
            </a:r>
            <a:endParaRPr lang="en-US" altLang="zh-CN" sz="1800" dirty="0"/>
          </a:p>
        </p:txBody>
      </p:sp>
    </p:spTree>
    <p:extLst>
      <p:ext uri="{BB962C8B-B14F-4D97-AF65-F5344CB8AC3E}">
        <p14:creationId xmlns:p14="http://schemas.microsoft.com/office/powerpoint/2010/main" val="190566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March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2096149638"/>
              </p:ext>
            </p:extLst>
          </p:nvPr>
        </p:nvGraphicFramePr>
        <p:xfrm>
          <a:off x="685800" y="895500"/>
          <a:ext cx="7774650" cy="5254165"/>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rPr>
                        <a:t>UWB channel usage coordination</a:t>
                      </a:r>
                    </a:p>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UWB channel usage coordination</a:t>
                      </a:r>
                    </a:p>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UWB channel usage coordination</a:t>
                      </a: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rPr>
                        <a:t>Hyper block-based mode to support usage of NBA-MMS mode</a:t>
                      </a: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Previous Contributions Related To </a:t>
            </a:r>
            <a:br>
              <a:rPr lang="en-US" b="1" dirty="0"/>
            </a:br>
            <a:r>
              <a:rPr lang="en-US" b="1" dirty="0"/>
              <a:t>Discovery</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562583" y="2328981"/>
            <a:ext cx="7924800" cy="3081219"/>
          </a:xfrm>
        </p:spPr>
        <p:txBody>
          <a:bodyPr/>
          <a:lstStyle/>
          <a:p>
            <a:pPr marL="0" indent="0">
              <a:lnSpc>
                <a:spcPct val="150000"/>
              </a:lnSpc>
              <a:buNone/>
            </a:pPr>
            <a:r>
              <a:rPr lang="en-US" sz="1800" dirty="0"/>
              <a:t>[1] DCN 0059r0 (January 2023) “</a:t>
            </a:r>
            <a:r>
              <a:rPr lang="en-US" altLang="en-US" sz="1800" dirty="0"/>
              <a:t>Hyper block concept for use of </a:t>
            </a:r>
            <a:r>
              <a:rPr lang="en-US" sz="1800" dirty="0"/>
              <a:t>NBA-MMS”</a:t>
            </a:r>
          </a:p>
          <a:p>
            <a:pPr marL="0" indent="0">
              <a:lnSpc>
                <a:spcPct val="150000"/>
              </a:lnSpc>
              <a:buNone/>
            </a:pPr>
            <a:r>
              <a:rPr lang="en-US" sz="1800" dirty="0"/>
              <a:t>[2] DCN 0067r0 (January 2023) </a:t>
            </a:r>
            <a:r>
              <a:rPr lang="fr-FR" sz="1800" dirty="0"/>
              <a:t>Updates on UWB Channel Usage Coordination</a:t>
            </a:r>
          </a:p>
          <a:p>
            <a:pPr marL="0" indent="0">
              <a:lnSpc>
                <a:spcPct val="150000"/>
              </a:lnSpc>
              <a:buNone/>
            </a:pPr>
            <a:r>
              <a:rPr lang="en-US" sz="1800" dirty="0"/>
              <a:t>[3] DCN 0573r1 (November 2022) “Follow-up on UWB Channel Usage Coordination”</a:t>
            </a:r>
          </a:p>
          <a:p>
            <a:pPr marL="0" indent="0">
              <a:lnSpc>
                <a:spcPct val="150000"/>
              </a:lnSpc>
              <a:buNone/>
            </a:pPr>
            <a:r>
              <a:rPr lang="en-US" sz="1800" dirty="0"/>
              <a:t>[4] DCN 0456r0 (September 2022) “UWB Channel Usage Coordination for better UWB Coexistence”</a:t>
            </a:r>
            <a:endParaRPr lang="en-US" sz="2800"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0" y="749005"/>
            <a:ext cx="9144000" cy="645205"/>
          </a:xfrm>
        </p:spPr>
        <p:txBody>
          <a:bodyPr/>
          <a:lstStyle/>
          <a:p>
            <a:r>
              <a:rPr lang="en-US" sz="3200" b="1" dirty="0"/>
              <a:t>Recap: Hyper-block Based Mode for NBA-MMS</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369011" y="1638221"/>
            <a:ext cx="8382000" cy="1453396"/>
          </a:xfrm>
        </p:spPr>
        <p:txBody>
          <a:bodyPr/>
          <a:lstStyle/>
          <a:p>
            <a:pPr>
              <a:buFont typeface="Wingdings" panose="05000000000000000000" pitchFamily="2" charset="2"/>
              <a:buChar char="q"/>
            </a:pPr>
            <a:r>
              <a:rPr lang="en-US" sz="1800" dirty="0"/>
              <a:t>4ab supports various NBA-MMS based ranging modes (e.g. one-to-one ranging &amp; one-to-many ranging) in a session which may require different ranging round duration.</a:t>
            </a:r>
          </a:p>
          <a:p>
            <a:pPr>
              <a:buFont typeface="Wingdings" panose="05000000000000000000" pitchFamily="2" charset="2"/>
              <a:buChar char="q"/>
            </a:pPr>
            <a:r>
              <a:rPr lang="en-US" sz="1800" dirty="0"/>
              <a:t>Hyper-block based mode can satisfy such requirements of NBA-MMS based ranging in an efficient manner </a:t>
            </a:r>
            <a:r>
              <a:rPr lang="en-US" altLang="zh-CN" sz="1800" dirty="0"/>
              <a:t>[1].</a:t>
            </a:r>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grpSp>
        <p:nvGrpSpPr>
          <p:cNvPr id="8" name="Group 7">
            <a:extLst>
              <a:ext uri="{FF2B5EF4-FFF2-40B4-BE49-F238E27FC236}">
                <a16:creationId xmlns:a16="http://schemas.microsoft.com/office/drawing/2014/main" id="{64EF10F4-B16C-45F0-A26F-65AAC768AB1C}"/>
              </a:ext>
            </a:extLst>
          </p:cNvPr>
          <p:cNvGrpSpPr/>
          <p:nvPr/>
        </p:nvGrpSpPr>
        <p:grpSpPr>
          <a:xfrm>
            <a:off x="533400" y="3429000"/>
            <a:ext cx="8229600" cy="2814125"/>
            <a:chOff x="457778" y="2671191"/>
            <a:chExt cx="8229600" cy="2814125"/>
          </a:xfrm>
        </p:grpSpPr>
        <p:cxnSp>
          <p:nvCxnSpPr>
            <p:cNvPr id="50" name="직선 화살표 연결선 346">
              <a:extLst>
                <a:ext uri="{FF2B5EF4-FFF2-40B4-BE49-F238E27FC236}">
                  <a16:creationId xmlns:a16="http://schemas.microsoft.com/office/drawing/2014/main" id="{D17239AA-70AC-4507-85EA-E652626565D3}"/>
                </a:ext>
              </a:extLst>
            </p:cNvPr>
            <p:cNvCxnSpPr/>
            <p:nvPr/>
          </p:nvCxnSpPr>
          <p:spPr>
            <a:xfrm>
              <a:off x="2188153" y="3025732"/>
              <a:ext cx="4229100" cy="0"/>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1" name="그룹 347">
              <a:extLst>
                <a:ext uri="{FF2B5EF4-FFF2-40B4-BE49-F238E27FC236}">
                  <a16:creationId xmlns:a16="http://schemas.microsoft.com/office/drawing/2014/main" id="{43721278-CD1B-49C3-BE73-B6B789D2486C}"/>
                </a:ext>
              </a:extLst>
            </p:cNvPr>
            <p:cNvGrpSpPr/>
            <p:nvPr/>
          </p:nvGrpSpPr>
          <p:grpSpPr>
            <a:xfrm>
              <a:off x="2172278" y="3487695"/>
              <a:ext cx="1231902" cy="320674"/>
              <a:chOff x="323850" y="5397319"/>
              <a:chExt cx="827088" cy="325438"/>
            </a:xfrm>
            <a:solidFill>
              <a:schemeClr val="bg1">
                <a:lumMod val="85000"/>
              </a:schemeClr>
            </a:solidFill>
          </p:grpSpPr>
          <p:sp>
            <p:nvSpPr>
              <p:cNvPr id="52" name="직사각형 348">
                <a:extLst>
                  <a:ext uri="{FF2B5EF4-FFF2-40B4-BE49-F238E27FC236}">
                    <a16:creationId xmlns:a16="http://schemas.microsoft.com/office/drawing/2014/main" id="{AA003957-EA32-4110-9847-FF5E4FD5F728}"/>
                  </a:ext>
                </a:extLst>
              </p:cNvPr>
              <p:cNvSpPr/>
              <p:nvPr/>
            </p:nvSpPr>
            <p:spPr>
              <a:xfrm>
                <a:off x="323850" y="5397319"/>
                <a:ext cx="407988" cy="32543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0</a:t>
                </a:r>
                <a:endParaRPr lang="ko-KR" altLang="en-US" sz="800" dirty="0">
                  <a:solidFill>
                    <a:schemeClr val="tx1"/>
                  </a:solidFill>
                  <a:ea typeface="굴림" panose="020B0600000101010101" pitchFamily="50" charset="-127"/>
                </a:endParaRPr>
              </a:p>
            </p:txBody>
          </p:sp>
          <p:sp>
            <p:nvSpPr>
              <p:cNvPr id="53" name="직사각형 349">
                <a:extLst>
                  <a:ext uri="{FF2B5EF4-FFF2-40B4-BE49-F238E27FC236}">
                    <a16:creationId xmlns:a16="http://schemas.microsoft.com/office/drawing/2014/main" id="{0352EAFD-93D4-4D9C-AA61-B7C145F3F15E}"/>
                  </a:ext>
                </a:extLst>
              </p:cNvPr>
              <p:cNvSpPr/>
              <p:nvPr/>
            </p:nvSpPr>
            <p:spPr>
              <a:xfrm>
                <a:off x="742950" y="5397319"/>
                <a:ext cx="407988" cy="32543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1</a:t>
                </a:r>
                <a:endParaRPr lang="ko-KR" altLang="en-US" sz="800" dirty="0">
                  <a:solidFill>
                    <a:schemeClr val="tx1"/>
                  </a:solidFill>
                  <a:ea typeface="굴림" panose="020B0600000101010101" pitchFamily="50" charset="-127"/>
                </a:endParaRPr>
              </a:p>
            </p:txBody>
          </p:sp>
        </p:grpSp>
        <p:sp>
          <p:nvSpPr>
            <p:cNvPr id="54" name="직사각형 350">
              <a:extLst>
                <a:ext uri="{FF2B5EF4-FFF2-40B4-BE49-F238E27FC236}">
                  <a16:creationId xmlns:a16="http://schemas.microsoft.com/office/drawing/2014/main" id="{BE6161C8-E126-4D1E-96C3-9138FCF21FF2}"/>
                </a:ext>
              </a:extLst>
            </p:cNvPr>
            <p:cNvSpPr/>
            <p:nvPr/>
          </p:nvSpPr>
          <p:spPr>
            <a:xfrm>
              <a:off x="3421641" y="3486108"/>
              <a:ext cx="406400" cy="32226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0</a:t>
              </a:r>
              <a:endParaRPr lang="ko-KR" altLang="en-US" sz="800" dirty="0">
                <a:solidFill>
                  <a:schemeClr val="tx1"/>
                </a:solidFill>
                <a:ea typeface="굴림" panose="020B0600000101010101" pitchFamily="50" charset="-127"/>
              </a:endParaRPr>
            </a:p>
          </p:txBody>
        </p:sp>
        <p:sp>
          <p:nvSpPr>
            <p:cNvPr id="55" name="직사각형 351">
              <a:extLst>
                <a:ext uri="{FF2B5EF4-FFF2-40B4-BE49-F238E27FC236}">
                  <a16:creationId xmlns:a16="http://schemas.microsoft.com/office/drawing/2014/main" id="{A3FB6056-C194-4FA3-81A4-9FA5320E2768}"/>
                </a:ext>
              </a:extLst>
            </p:cNvPr>
            <p:cNvSpPr/>
            <p:nvPr/>
          </p:nvSpPr>
          <p:spPr>
            <a:xfrm>
              <a:off x="3828041" y="3486107"/>
              <a:ext cx="406400" cy="325437"/>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1</a:t>
              </a:r>
              <a:endParaRPr lang="ko-KR" altLang="en-US" sz="800" dirty="0">
                <a:solidFill>
                  <a:schemeClr val="tx1"/>
                </a:solidFill>
                <a:ea typeface="굴림" panose="020B0600000101010101" pitchFamily="50" charset="-127"/>
              </a:endParaRPr>
            </a:p>
          </p:txBody>
        </p:sp>
        <p:sp>
          <p:nvSpPr>
            <p:cNvPr id="56" name="직사각형 352">
              <a:extLst>
                <a:ext uri="{FF2B5EF4-FFF2-40B4-BE49-F238E27FC236}">
                  <a16:creationId xmlns:a16="http://schemas.microsoft.com/office/drawing/2014/main" id="{6257C64E-15BC-4E8C-BFB7-989B82209BD0}"/>
                </a:ext>
              </a:extLst>
            </p:cNvPr>
            <p:cNvSpPr/>
            <p:nvPr/>
          </p:nvSpPr>
          <p:spPr>
            <a:xfrm>
              <a:off x="4228091" y="3486108"/>
              <a:ext cx="409575" cy="32226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2</a:t>
              </a:r>
              <a:endParaRPr lang="ko-KR" altLang="en-US" sz="800" dirty="0">
                <a:solidFill>
                  <a:schemeClr val="tx1"/>
                </a:solidFill>
                <a:ea typeface="굴림" panose="020B0600000101010101" pitchFamily="50" charset="-127"/>
              </a:endParaRPr>
            </a:p>
          </p:txBody>
        </p:sp>
        <p:sp>
          <p:nvSpPr>
            <p:cNvPr id="57" name="직사각형 353">
              <a:extLst>
                <a:ext uri="{FF2B5EF4-FFF2-40B4-BE49-F238E27FC236}">
                  <a16:creationId xmlns:a16="http://schemas.microsoft.com/office/drawing/2014/main" id="{8045D16B-1D20-411E-94F0-69A5E167D7BA}"/>
                </a:ext>
              </a:extLst>
            </p:cNvPr>
            <p:cNvSpPr/>
            <p:nvPr/>
          </p:nvSpPr>
          <p:spPr>
            <a:xfrm>
              <a:off x="5045653" y="3482932"/>
              <a:ext cx="368300" cy="325437"/>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5</a:t>
              </a:r>
              <a:endParaRPr lang="ko-KR" altLang="en-US" sz="800" dirty="0">
                <a:solidFill>
                  <a:schemeClr val="tx1"/>
                </a:solidFill>
                <a:ea typeface="굴림" panose="020B0600000101010101" pitchFamily="50" charset="-127"/>
              </a:endParaRPr>
            </a:p>
          </p:txBody>
        </p:sp>
        <p:cxnSp>
          <p:nvCxnSpPr>
            <p:cNvPr id="58" name="직선 화살표 연결선 354">
              <a:extLst>
                <a:ext uri="{FF2B5EF4-FFF2-40B4-BE49-F238E27FC236}">
                  <a16:creationId xmlns:a16="http://schemas.microsoft.com/office/drawing/2014/main" id="{33863456-BDDC-4801-B766-6F0EDD9752A7}"/>
                </a:ext>
              </a:extLst>
            </p:cNvPr>
            <p:cNvCxnSpPr/>
            <p:nvPr/>
          </p:nvCxnSpPr>
          <p:spPr>
            <a:xfrm>
              <a:off x="2172278" y="3368632"/>
              <a:ext cx="1249363" cy="0"/>
            </a:xfrm>
            <a:prstGeom prst="straightConnector1">
              <a:avLst/>
            </a:prstGeom>
            <a:ln w="952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직선 화살표 연결선 355">
              <a:extLst>
                <a:ext uri="{FF2B5EF4-FFF2-40B4-BE49-F238E27FC236}">
                  <a16:creationId xmlns:a16="http://schemas.microsoft.com/office/drawing/2014/main" id="{F32699E7-F67C-4162-9DA5-72B46DA08AFA}"/>
                </a:ext>
              </a:extLst>
            </p:cNvPr>
            <p:cNvCxnSpPr/>
            <p:nvPr/>
          </p:nvCxnSpPr>
          <p:spPr>
            <a:xfrm>
              <a:off x="3421641" y="3368632"/>
              <a:ext cx="1987550" cy="7938"/>
            </a:xfrm>
            <a:prstGeom prst="straightConnector1">
              <a:avLst/>
            </a:prstGeom>
            <a:ln w="952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직선 화살표 연결선 356">
              <a:extLst>
                <a:ext uri="{FF2B5EF4-FFF2-40B4-BE49-F238E27FC236}">
                  <a16:creationId xmlns:a16="http://schemas.microsoft.com/office/drawing/2014/main" id="{33CAB55D-211F-40D3-85A1-BDC98F5F6BFD}"/>
                </a:ext>
              </a:extLst>
            </p:cNvPr>
            <p:cNvCxnSpPr/>
            <p:nvPr/>
          </p:nvCxnSpPr>
          <p:spPr>
            <a:xfrm>
              <a:off x="5409191" y="3368632"/>
              <a:ext cx="1008062" cy="0"/>
            </a:xfrm>
            <a:prstGeom prst="straightConnector1">
              <a:avLst/>
            </a:prstGeom>
            <a:ln w="952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TextBox 99">
              <a:extLst>
                <a:ext uri="{FF2B5EF4-FFF2-40B4-BE49-F238E27FC236}">
                  <a16:creationId xmlns:a16="http://schemas.microsoft.com/office/drawing/2014/main" id="{82FF0D6F-F1D3-4DE2-A805-2FD15835C73F}"/>
                </a:ext>
              </a:extLst>
            </p:cNvPr>
            <p:cNvSpPr txBox="1">
              <a:spLocks noChangeArrowheads="1"/>
            </p:cNvSpPr>
            <p:nvPr/>
          </p:nvSpPr>
          <p:spPr bwMode="auto">
            <a:xfrm>
              <a:off x="2288165" y="3133682"/>
              <a:ext cx="1065213" cy="273050"/>
            </a:xfrm>
            <a:prstGeom prst="rect">
              <a:avLst/>
            </a:prstGeom>
            <a:noFill/>
            <a:ln>
              <a:noFill/>
            </a:ln>
          </p:spPr>
          <p:txBody>
            <a:bodyPr lIns="36000" tIns="36000" rIns="36000" bIns="36000" anchor="ctr"/>
            <a:lstStyle/>
            <a:p>
              <a:pPr algn="ctr"/>
              <a:r>
                <a:rPr lang="en-US" altLang="ko-KR" sz="900" dirty="0">
                  <a:solidFill>
                    <a:schemeClr val="tx1"/>
                  </a:solidFill>
                  <a:ea typeface="굴림" panose="020B0600000101010101" pitchFamily="50" charset="-127"/>
                </a:rPr>
                <a:t>Block 0</a:t>
              </a:r>
            </a:p>
          </p:txBody>
        </p:sp>
        <p:sp>
          <p:nvSpPr>
            <p:cNvPr id="62" name="TextBox 100">
              <a:extLst>
                <a:ext uri="{FF2B5EF4-FFF2-40B4-BE49-F238E27FC236}">
                  <a16:creationId xmlns:a16="http://schemas.microsoft.com/office/drawing/2014/main" id="{A382E992-6D15-4AB3-95CD-7FB93DE50CA7}"/>
                </a:ext>
              </a:extLst>
            </p:cNvPr>
            <p:cNvSpPr txBox="1">
              <a:spLocks noChangeArrowheads="1"/>
            </p:cNvSpPr>
            <p:nvPr/>
          </p:nvSpPr>
          <p:spPr bwMode="auto">
            <a:xfrm>
              <a:off x="3870903" y="3198769"/>
              <a:ext cx="1250950" cy="207963"/>
            </a:xfrm>
            <a:prstGeom prst="rect">
              <a:avLst/>
            </a:prstGeom>
            <a:noFill/>
            <a:ln>
              <a:noFill/>
            </a:ln>
          </p:spPr>
          <p:txBody>
            <a:bodyPr lIns="36000" tIns="36000" rIns="36000" bIns="36000" anchor="ctr"/>
            <a:lstStyle/>
            <a:p>
              <a:pPr algn="ctr"/>
              <a:r>
                <a:rPr lang="en-US" altLang="ko-KR" sz="900" dirty="0">
                  <a:solidFill>
                    <a:schemeClr val="tx1"/>
                  </a:solidFill>
                  <a:ea typeface="굴림" panose="020B0600000101010101" pitchFamily="50" charset="-127"/>
                </a:rPr>
                <a:t>Block 1</a:t>
              </a:r>
              <a:endParaRPr lang="ko-KR" altLang="en-US" sz="900" dirty="0">
                <a:solidFill>
                  <a:schemeClr val="tx1"/>
                </a:solidFill>
                <a:ea typeface="굴림" panose="020B0600000101010101" pitchFamily="50" charset="-127"/>
              </a:endParaRPr>
            </a:p>
          </p:txBody>
        </p:sp>
        <p:sp>
          <p:nvSpPr>
            <p:cNvPr id="63" name="TextBox 109">
              <a:extLst>
                <a:ext uri="{FF2B5EF4-FFF2-40B4-BE49-F238E27FC236}">
                  <a16:creationId xmlns:a16="http://schemas.microsoft.com/office/drawing/2014/main" id="{C677A254-1A44-477C-B20F-2B864AD547B1}"/>
                </a:ext>
              </a:extLst>
            </p:cNvPr>
            <p:cNvSpPr txBox="1">
              <a:spLocks noChangeArrowheads="1"/>
            </p:cNvSpPr>
            <p:nvPr/>
          </p:nvSpPr>
          <p:spPr bwMode="auto">
            <a:xfrm>
              <a:off x="5412366" y="3167019"/>
              <a:ext cx="1033462" cy="239713"/>
            </a:xfrm>
            <a:prstGeom prst="rect">
              <a:avLst/>
            </a:prstGeom>
            <a:noFill/>
            <a:ln>
              <a:noFill/>
            </a:ln>
          </p:spPr>
          <p:txBody>
            <a:bodyPr lIns="36000" tIns="36000" rIns="36000" bIns="36000" anchor="ctr"/>
            <a:lstStyle/>
            <a:p>
              <a:pPr algn="ctr"/>
              <a:r>
                <a:rPr lang="en-US" altLang="ko-KR" sz="900" dirty="0">
                  <a:solidFill>
                    <a:schemeClr val="tx1"/>
                  </a:solidFill>
                  <a:ea typeface="굴림" panose="020B0600000101010101" pitchFamily="50" charset="-127"/>
                </a:rPr>
                <a:t>Block 2</a:t>
              </a:r>
              <a:endParaRPr lang="ko-KR" altLang="en-US" sz="900" dirty="0">
                <a:solidFill>
                  <a:schemeClr val="tx1"/>
                </a:solidFill>
                <a:ea typeface="굴림" panose="020B0600000101010101" pitchFamily="50" charset="-127"/>
              </a:endParaRPr>
            </a:p>
          </p:txBody>
        </p:sp>
        <p:sp>
          <p:nvSpPr>
            <p:cNvPr id="64" name="직사각형 361">
              <a:extLst>
                <a:ext uri="{FF2B5EF4-FFF2-40B4-BE49-F238E27FC236}">
                  <a16:creationId xmlns:a16="http://schemas.microsoft.com/office/drawing/2014/main" id="{DA7161BE-A132-4D08-BE33-181DA3C3D1C9}"/>
                </a:ext>
              </a:extLst>
            </p:cNvPr>
            <p:cNvSpPr/>
            <p:nvPr/>
          </p:nvSpPr>
          <p:spPr>
            <a:xfrm>
              <a:off x="3828041" y="3486108"/>
              <a:ext cx="406400" cy="3222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ko-KR" altLang="en-US" sz="800" dirty="0">
                <a:solidFill>
                  <a:schemeClr val="tx1"/>
                </a:solidFill>
                <a:ea typeface="굴림" panose="020B0600000101010101" pitchFamily="50" charset="-127"/>
              </a:endParaRPr>
            </a:p>
          </p:txBody>
        </p:sp>
        <p:sp>
          <p:nvSpPr>
            <p:cNvPr id="65" name="직사각형 362">
              <a:extLst>
                <a:ext uri="{FF2B5EF4-FFF2-40B4-BE49-F238E27FC236}">
                  <a16:creationId xmlns:a16="http://schemas.microsoft.com/office/drawing/2014/main" id="{F871C806-C3F2-4319-8026-EC916BBB3329}"/>
                </a:ext>
              </a:extLst>
            </p:cNvPr>
            <p:cNvSpPr/>
            <p:nvPr/>
          </p:nvSpPr>
          <p:spPr>
            <a:xfrm>
              <a:off x="5410778" y="3482932"/>
              <a:ext cx="1009650" cy="325437"/>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a:t>
              </a:r>
            </a:p>
            <a:p>
              <a:pPr algn="ctr">
                <a:defRPr/>
              </a:pPr>
              <a:r>
                <a:rPr lang="en-US" altLang="ko-KR" sz="800" dirty="0">
                  <a:solidFill>
                    <a:schemeClr val="tx1"/>
                  </a:solidFill>
                  <a:ea typeface="굴림" panose="020B0600000101010101" pitchFamily="50" charset="-127"/>
                </a:rPr>
                <a:t>0</a:t>
              </a:r>
              <a:endParaRPr lang="ko-KR" altLang="en-US" sz="800" dirty="0">
                <a:solidFill>
                  <a:schemeClr val="tx1"/>
                </a:solidFill>
                <a:ea typeface="굴림" panose="020B0600000101010101" pitchFamily="50" charset="-127"/>
              </a:endParaRPr>
            </a:p>
          </p:txBody>
        </p:sp>
        <p:cxnSp>
          <p:nvCxnSpPr>
            <p:cNvPr id="66" name="직선 연결선 363">
              <a:extLst>
                <a:ext uri="{FF2B5EF4-FFF2-40B4-BE49-F238E27FC236}">
                  <a16:creationId xmlns:a16="http://schemas.microsoft.com/office/drawing/2014/main" id="{1DF44469-20B6-4D8B-9DBA-855CADA46C3D}"/>
                </a:ext>
              </a:extLst>
            </p:cNvPr>
            <p:cNvCxnSpPr/>
            <p:nvPr/>
          </p:nvCxnSpPr>
          <p:spPr>
            <a:xfrm>
              <a:off x="2172278" y="2865126"/>
              <a:ext cx="0" cy="10019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직선 연결선 364">
              <a:extLst>
                <a:ext uri="{FF2B5EF4-FFF2-40B4-BE49-F238E27FC236}">
                  <a16:creationId xmlns:a16="http://schemas.microsoft.com/office/drawing/2014/main" id="{3452CD03-26D8-4A93-BF97-1973AD3BDAAD}"/>
                </a:ext>
              </a:extLst>
            </p:cNvPr>
            <p:cNvCxnSpPr/>
            <p:nvPr/>
          </p:nvCxnSpPr>
          <p:spPr>
            <a:xfrm>
              <a:off x="3421641" y="3052579"/>
              <a:ext cx="0" cy="7743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직선 연결선 365">
              <a:extLst>
                <a:ext uri="{FF2B5EF4-FFF2-40B4-BE49-F238E27FC236}">
                  <a16:creationId xmlns:a16="http://schemas.microsoft.com/office/drawing/2014/main" id="{8277E362-8E10-48AE-85D5-B6A3A5DEDE7D}"/>
                </a:ext>
              </a:extLst>
            </p:cNvPr>
            <p:cNvCxnSpPr/>
            <p:nvPr/>
          </p:nvCxnSpPr>
          <p:spPr>
            <a:xfrm>
              <a:off x="5410778" y="3055926"/>
              <a:ext cx="0" cy="7743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1" name="직선 연결선 366">
              <a:extLst>
                <a:ext uri="{FF2B5EF4-FFF2-40B4-BE49-F238E27FC236}">
                  <a16:creationId xmlns:a16="http://schemas.microsoft.com/office/drawing/2014/main" id="{DF7A44A2-C396-41CE-B94E-5446C75362F9}"/>
                </a:ext>
              </a:extLst>
            </p:cNvPr>
            <p:cNvCxnSpPr/>
            <p:nvPr/>
          </p:nvCxnSpPr>
          <p:spPr>
            <a:xfrm>
              <a:off x="6428366" y="2865126"/>
              <a:ext cx="0" cy="10019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TextBox 99">
              <a:extLst>
                <a:ext uri="{FF2B5EF4-FFF2-40B4-BE49-F238E27FC236}">
                  <a16:creationId xmlns:a16="http://schemas.microsoft.com/office/drawing/2014/main" id="{0BDAE23C-75BD-4D6C-A70C-445BED5CE2BC}"/>
                </a:ext>
              </a:extLst>
            </p:cNvPr>
            <p:cNvSpPr txBox="1">
              <a:spLocks noChangeArrowheads="1"/>
            </p:cNvSpPr>
            <p:nvPr/>
          </p:nvSpPr>
          <p:spPr bwMode="auto">
            <a:xfrm>
              <a:off x="4600759" y="3521032"/>
              <a:ext cx="375046" cy="273050"/>
            </a:xfrm>
            <a:prstGeom prst="rect">
              <a:avLst/>
            </a:prstGeom>
            <a:noFill/>
            <a:ln w="9525">
              <a:noFill/>
              <a:miter lim="800000"/>
              <a:headEnd/>
              <a:tailEnd/>
            </a:ln>
          </p:spPr>
          <p:txBody>
            <a:bodyPr lIns="0" tIns="0" rIns="0" bIns="0"/>
            <a:lstStyle/>
            <a:p>
              <a:pPr algn="r"/>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113" name="TextBox 99">
              <a:extLst>
                <a:ext uri="{FF2B5EF4-FFF2-40B4-BE49-F238E27FC236}">
                  <a16:creationId xmlns:a16="http://schemas.microsoft.com/office/drawing/2014/main" id="{7F0CDF92-99E8-44EA-BCF3-932D294ACC17}"/>
                </a:ext>
              </a:extLst>
            </p:cNvPr>
            <p:cNvSpPr txBox="1">
              <a:spLocks noChangeArrowheads="1"/>
            </p:cNvSpPr>
            <p:nvPr/>
          </p:nvSpPr>
          <p:spPr bwMode="auto">
            <a:xfrm>
              <a:off x="4518115" y="4592503"/>
              <a:ext cx="520064" cy="245852"/>
            </a:xfrm>
            <a:prstGeom prst="rect">
              <a:avLst/>
            </a:prstGeom>
            <a:noFill/>
            <a:ln w="9525">
              <a:noFill/>
              <a:miter lim="800000"/>
              <a:headEnd/>
              <a:tailEnd/>
            </a:ln>
          </p:spPr>
          <p:txBody>
            <a:bodyPr lIns="36000" tIns="36000" rIns="36000" bIns="36000"/>
            <a:lstStyle/>
            <a:p>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114" name="직사각형 391">
              <a:extLst>
                <a:ext uri="{FF2B5EF4-FFF2-40B4-BE49-F238E27FC236}">
                  <a16:creationId xmlns:a16="http://schemas.microsoft.com/office/drawing/2014/main" id="{4E379494-5467-4877-81D0-E4964EF8352B}"/>
                </a:ext>
              </a:extLst>
            </p:cNvPr>
            <p:cNvSpPr/>
            <p:nvPr/>
          </p:nvSpPr>
          <p:spPr>
            <a:xfrm>
              <a:off x="5149726" y="4387206"/>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15" name="직사각형 392">
              <a:extLst>
                <a:ext uri="{FF2B5EF4-FFF2-40B4-BE49-F238E27FC236}">
                  <a16:creationId xmlns:a16="http://schemas.microsoft.com/office/drawing/2014/main" id="{BF0F76E9-7789-4E2D-AC82-9C46A8E0D620}"/>
                </a:ext>
              </a:extLst>
            </p:cNvPr>
            <p:cNvSpPr/>
            <p:nvPr/>
          </p:nvSpPr>
          <p:spPr>
            <a:xfrm>
              <a:off x="5258980" y="4388146"/>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16" name="직사각형 393">
              <a:extLst>
                <a:ext uri="{FF2B5EF4-FFF2-40B4-BE49-F238E27FC236}">
                  <a16:creationId xmlns:a16="http://schemas.microsoft.com/office/drawing/2014/main" id="{C49E7C8A-AE20-4BF6-9DE1-EFDF73B82AE3}"/>
                </a:ext>
              </a:extLst>
            </p:cNvPr>
            <p:cNvSpPr/>
            <p:nvPr/>
          </p:nvSpPr>
          <p:spPr>
            <a:xfrm>
              <a:off x="5368961" y="4853178"/>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17" name="직사각형 394">
              <a:extLst>
                <a:ext uri="{FF2B5EF4-FFF2-40B4-BE49-F238E27FC236}">
                  <a16:creationId xmlns:a16="http://schemas.microsoft.com/office/drawing/2014/main" id="{017B4035-9FBD-43BD-BC26-E26A79FFC9DC}"/>
                </a:ext>
              </a:extLst>
            </p:cNvPr>
            <p:cNvSpPr/>
            <p:nvPr/>
          </p:nvSpPr>
          <p:spPr>
            <a:xfrm>
              <a:off x="5433970" y="4853178"/>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18" name="직사각형 395">
              <a:extLst>
                <a:ext uri="{FF2B5EF4-FFF2-40B4-BE49-F238E27FC236}">
                  <a16:creationId xmlns:a16="http://schemas.microsoft.com/office/drawing/2014/main" id="{7567503F-B904-4F98-A515-5C680838CBAA}"/>
                </a:ext>
              </a:extLst>
            </p:cNvPr>
            <p:cNvSpPr/>
            <p:nvPr/>
          </p:nvSpPr>
          <p:spPr>
            <a:xfrm>
              <a:off x="5555464" y="4400017"/>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119" name="TextBox 99">
              <a:extLst>
                <a:ext uri="{FF2B5EF4-FFF2-40B4-BE49-F238E27FC236}">
                  <a16:creationId xmlns:a16="http://schemas.microsoft.com/office/drawing/2014/main" id="{F74C0779-8D80-4E49-9F72-BBC1733E63F5}"/>
                </a:ext>
              </a:extLst>
            </p:cNvPr>
            <p:cNvSpPr txBox="1">
              <a:spLocks noChangeArrowheads="1"/>
            </p:cNvSpPr>
            <p:nvPr/>
          </p:nvSpPr>
          <p:spPr bwMode="auto">
            <a:xfrm>
              <a:off x="660747" y="4613746"/>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120" name="TextBox 99">
              <a:extLst>
                <a:ext uri="{FF2B5EF4-FFF2-40B4-BE49-F238E27FC236}">
                  <a16:creationId xmlns:a16="http://schemas.microsoft.com/office/drawing/2014/main" id="{76FE18B5-735B-49DB-9B66-6B61B02F30CC}"/>
                </a:ext>
              </a:extLst>
            </p:cNvPr>
            <p:cNvSpPr txBox="1">
              <a:spLocks noChangeArrowheads="1"/>
            </p:cNvSpPr>
            <p:nvPr/>
          </p:nvSpPr>
          <p:spPr bwMode="auto">
            <a:xfrm>
              <a:off x="610178" y="4956577"/>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121" name="직선 화살표 연결선 398">
              <a:extLst>
                <a:ext uri="{FF2B5EF4-FFF2-40B4-BE49-F238E27FC236}">
                  <a16:creationId xmlns:a16="http://schemas.microsoft.com/office/drawing/2014/main" id="{0BE58934-71F7-4BC5-8A2B-8620B2F94D91}"/>
                </a:ext>
              </a:extLst>
            </p:cNvPr>
            <p:cNvCxnSpPr/>
            <p:nvPr/>
          </p:nvCxnSpPr>
          <p:spPr>
            <a:xfrm>
              <a:off x="5715578" y="5204958"/>
              <a:ext cx="2819400"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22" name="TextBox 99">
              <a:extLst>
                <a:ext uri="{FF2B5EF4-FFF2-40B4-BE49-F238E27FC236}">
                  <a16:creationId xmlns:a16="http://schemas.microsoft.com/office/drawing/2014/main" id="{ECC48645-3745-446D-B6BB-AB823A482931}"/>
                </a:ext>
              </a:extLst>
            </p:cNvPr>
            <p:cNvSpPr txBox="1">
              <a:spLocks noChangeArrowheads="1"/>
            </p:cNvSpPr>
            <p:nvPr/>
          </p:nvSpPr>
          <p:spPr bwMode="auto">
            <a:xfrm>
              <a:off x="6664910" y="5292926"/>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cxnSp>
          <p:nvCxnSpPr>
            <p:cNvPr id="123" name="직선 연결선 400">
              <a:extLst>
                <a:ext uri="{FF2B5EF4-FFF2-40B4-BE49-F238E27FC236}">
                  <a16:creationId xmlns:a16="http://schemas.microsoft.com/office/drawing/2014/main" id="{7E8808F4-AC21-410C-8DAA-F3A79BD15BAC}"/>
                </a:ext>
              </a:extLst>
            </p:cNvPr>
            <p:cNvCxnSpPr/>
            <p:nvPr/>
          </p:nvCxnSpPr>
          <p:spPr>
            <a:xfrm>
              <a:off x="1116768" y="4775607"/>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24" name="직사각형 401">
              <a:extLst>
                <a:ext uri="{FF2B5EF4-FFF2-40B4-BE49-F238E27FC236}">
                  <a16:creationId xmlns:a16="http://schemas.microsoft.com/office/drawing/2014/main" id="{45570281-D009-46EA-B2AB-1DB9EE6BA758}"/>
                </a:ext>
              </a:extLst>
            </p:cNvPr>
            <p:cNvSpPr/>
            <p:nvPr/>
          </p:nvSpPr>
          <p:spPr>
            <a:xfrm>
              <a:off x="1149414" y="4386370"/>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25" name="직사각형 402">
              <a:extLst>
                <a:ext uri="{FF2B5EF4-FFF2-40B4-BE49-F238E27FC236}">
                  <a16:creationId xmlns:a16="http://schemas.microsoft.com/office/drawing/2014/main" id="{586464BA-5EDE-4BC4-A65C-D8FD8A0DA93A}"/>
                </a:ext>
              </a:extLst>
            </p:cNvPr>
            <p:cNvSpPr/>
            <p:nvPr/>
          </p:nvSpPr>
          <p:spPr>
            <a:xfrm>
              <a:off x="1258668" y="4387310"/>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26" name="직사각형 403">
              <a:extLst>
                <a:ext uri="{FF2B5EF4-FFF2-40B4-BE49-F238E27FC236}">
                  <a16:creationId xmlns:a16="http://schemas.microsoft.com/office/drawing/2014/main" id="{78D5C7DA-3B80-42E4-ABBC-13AE30DA3CE0}"/>
                </a:ext>
              </a:extLst>
            </p:cNvPr>
            <p:cNvSpPr/>
            <p:nvPr/>
          </p:nvSpPr>
          <p:spPr>
            <a:xfrm>
              <a:off x="1355949" y="485234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27" name="직사각형 404">
              <a:extLst>
                <a:ext uri="{FF2B5EF4-FFF2-40B4-BE49-F238E27FC236}">
                  <a16:creationId xmlns:a16="http://schemas.microsoft.com/office/drawing/2014/main" id="{0BA7A70D-5226-45BB-A426-5A0D88B770EF}"/>
                </a:ext>
              </a:extLst>
            </p:cNvPr>
            <p:cNvSpPr/>
            <p:nvPr/>
          </p:nvSpPr>
          <p:spPr>
            <a:xfrm>
              <a:off x="1420958" y="485234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28" name="직사각형 405">
              <a:extLst>
                <a:ext uri="{FF2B5EF4-FFF2-40B4-BE49-F238E27FC236}">
                  <a16:creationId xmlns:a16="http://schemas.microsoft.com/office/drawing/2014/main" id="{AA3A1C9C-5385-4292-8E43-2F6DE1329FCF}"/>
                </a:ext>
              </a:extLst>
            </p:cNvPr>
            <p:cNvSpPr/>
            <p:nvPr/>
          </p:nvSpPr>
          <p:spPr>
            <a:xfrm>
              <a:off x="1923438" y="4394125"/>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29" name="직선 연결선 406">
              <a:extLst>
                <a:ext uri="{FF2B5EF4-FFF2-40B4-BE49-F238E27FC236}">
                  <a16:creationId xmlns:a16="http://schemas.microsoft.com/office/drawing/2014/main" id="{17157AB7-9C98-4C4D-9AB5-B05084AF47B8}"/>
                </a:ext>
              </a:extLst>
            </p:cNvPr>
            <p:cNvCxnSpPr/>
            <p:nvPr/>
          </p:nvCxnSpPr>
          <p:spPr>
            <a:xfrm>
              <a:off x="5715578" y="4775607"/>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0" name="직사각형 407">
              <a:extLst>
                <a:ext uri="{FF2B5EF4-FFF2-40B4-BE49-F238E27FC236}">
                  <a16:creationId xmlns:a16="http://schemas.microsoft.com/office/drawing/2014/main" id="{ECE69955-C3D8-464F-9CFB-AC08991DF4A1}"/>
                </a:ext>
              </a:extLst>
            </p:cNvPr>
            <p:cNvSpPr/>
            <p:nvPr/>
          </p:nvSpPr>
          <p:spPr>
            <a:xfrm>
              <a:off x="1492270" y="485313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31" name="직사각형 408">
              <a:extLst>
                <a:ext uri="{FF2B5EF4-FFF2-40B4-BE49-F238E27FC236}">
                  <a16:creationId xmlns:a16="http://schemas.microsoft.com/office/drawing/2014/main" id="{C03DCC6B-6E28-4CF5-84E2-E9E1B070C174}"/>
                </a:ext>
              </a:extLst>
            </p:cNvPr>
            <p:cNvSpPr/>
            <p:nvPr/>
          </p:nvSpPr>
          <p:spPr>
            <a:xfrm>
              <a:off x="1557279" y="485313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32" name="직사각형 409">
              <a:extLst>
                <a:ext uri="{FF2B5EF4-FFF2-40B4-BE49-F238E27FC236}">
                  <a16:creationId xmlns:a16="http://schemas.microsoft.com/office/drawing/2014/main" id="{DBD7E02E-35C2-4196-A51E-E5CB2FAF0932}"/>
                </a:ext>
              </a:extLst>
            </p:cNvPr>
            <p:cNvSpPr/>
            <p:nvPr/>
          </p:nvSpPr>
          <p:spPr>
            <a:xfrm>
              <a:off x="1635419" y="485486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33" name="직사각형 410">
              <a:extLst>
                <a:ext uri="{FF2B5EF4-FFF2-40B4-BE49-F238E27FC236}">
                  <a16:creationId xmlns:a16="http://schemas.microsoft.com/office/drawing/2014/main" id="{1A08B3D6-070D-4E29-B6F1-D24410B9344D}"/>
                </a:ext>
              </a:extLst>
            </p:cNvPr>
            <p:cNvSpPr/>
            <p:nvPr/>
          </p:nvSpPr>
          <p:spPr>
            <a:xfrm>
              <a:off x="1700428" y="485486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34" name="직사각형 411">
              <a:extLst>
                <a:ext uri="{FF2B5EF4-FFF2-40B4-BE49-F238E27FC236}">
                  <a16:creationId xmlns:a16="http://schemas.microsoft.com/office/drawing/2014/main" id="{C7055B2D-C88C-4448-88DE-B7F2F9C40D25}"/>
                </a:ext>
              </a:extLst>
            </p:cNvPr>
            <p:cNvSpPr/>
            <p:nvPr/>
          </p:nvSpPr>
          <p:spPr>
            <a:xfrm>
              <a:off x="1775659" y="485234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35" name="직사각형 412">
              <a:extLst>
                <a:ext uri="{FF2B5EF4-FFF2-40B4-BE49-F238E27FC236}">
                  <a16:creationId xmlns:a16="http://schemas.microsoft.com/office/drawing/2014/main" id="{6E1CD7A8-F3B7-4C57-AFC0-9C0F042BE4A8}"/>
                </a:ext>
              </a:extLst>
            </p:cNvPr>
            <p:cNvSpPr/>
            <p:nvPr/>
          </p:nvSpPr>
          <p:spPr>
            <a:xfrm>
              <a:off x="1840668" y="485234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36" name="직사각형 413">
              <a:extLst>
                <a:ext uri="{FF2B5EF4-FFF2-40B4-BE49-F238E27FC236}">
                  <a16:creationId xmlns:a16="http://schemas.microsoft.com/office/drawing/2014/main" id="{EA842963-CBD4-4FC8-A8B0-872727C81C9B}"/>
                </a:ext>
              </a:extLst>
            </p:cNvPr>
            <p:cNvSpPr/>
            <p:nvPr/>
          </p:nvSpPr>
          <p:spPr>
            <a:xfrm>
              <a:off x="5773046" y="4243228"/>
              <a:ext cx="82617" cy="609165"/>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37" name="직사각형 414">
              <a:extLst>
                <a:ext uri="{FF2B5EF4-FFF2-40B4-BE49-F238E27FC236}">
                  <a16:creationId xmlns:a16="http://schemas.microsoft.com/office/drawing/2014/main" id="{8AB65FFC-758B-45F2-9AA3-468F52C24529}"/>
                </a:ext>
              </a:extLst>
            </p:cNvPr>
            <p:cNvSpPr/>
            <p:nvPr/>
          </p:nvSpPr>
          <p:spPr>
            <a:xfrm>
              <a:off x="5882300" y="4395444"/>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38" name="직사각형 415">
              <a:extLst>
                <a:ext uri="{FF2B5EF4-FFF2-40B4-BE49-F238E27FC236}">
                  <a16:creationId xmlns:a16="http://schemas.microsoft.com/office/drawing/2014/main" id="{2047483F-81BD-439B-92DD-2823AA47736F}"/>
                </a:ext>
              </a:extLst>
            </p:cNvPr>
            <p:cNvSpPr/>
            <p:nvPr/>
          </p:nvSpPr>
          <p:spPr>
            <a:xfrm>
              <a:off x="5992281" y="486047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39" name="직사각형 416">
              <a:extLst>
                <a:ext uri="{FF2B5EF4-FFF2-40B4-BE49-F238E27FC236}">
                  <a16:creationId xmlns:a16="http://schemas.microsoft.com/office/drawing/2014/main" id="{BE2A3AF8-043C-4DB4-829C-D87AD8669438}"/>
                </a:ext>
              </a:extLst>
            </p:cNvPr>
            <p:cNvSpPr/>
            <p:nvPr/>
          </p:nvSpPr>
          <p:spPr>
            <a:xfrm>
              <a:off x="6057290" y="4860476"/>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40" name="직사각형 417">
              <a:extLst>
                <a:ext uri="{FF2B5EF4-FFF2-40B4-BE49-F238E27FC236}">
                  <a16:creationId xmlns:a16="http://schemas.microsoft.com/office/drawing/2014/main" id="{35EC3535-0011-4BBF-B40B-8F399781ECED}"/>
                </a:ext>
              </a:extLst>
            </p:cNvPr>
            <p:cNvSpPr/>
            <p:nvPr/>
          </p:nvSpPr>
          <p:spPr>
            <a:xfrm>
              <a:off x="6590251" y="4394754"/>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41" name="직선 연결선 418">
              <a:extLst>
                <a:ext uri="{FF2B5EF4-FFF2-40B4-BE49-F238E27FC236}">
                  <a16:creationId xmlns:a16="http://schemas.microsoft.com/office/drawing/2014/main" id="{0BB704A7-C800-411B-8164-23A68400A5DB}"/>
                </a:ext>
              </a:extLst>
            </p:cNvPr>
            <p:cNvCxnSpPr/>
            <p:nvPr/>
          </p:nvCxnSpPr>
          <p:spPr>
            <a:xfrm>
              <a:off x="6700846" y="4783741"/>
              <a:ext cx="0" cy="15407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2" name="직사각형 419">
              <a:extLst>
                <a:ext uri="{FF2B5EF4-FFF2-40B4-BE49-F238E27FC236}">
                  <a16:creationId xmlns:a16="http://schemas.microsoft.com/office/drawing/2014/main" id="{B77319CC-F5EF-4B2F-A2A4-C9BBA9F599EE}"/>
                </a:ext>
              </a:extLst>
            </p:cNvPr>
            <p:cNvSpPr/>
            <p:nvPr/>
          </p:nvSpPr>
          <p:spPr>
            <a:xfrm>
              <a:off x="6128602" y="486126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43" name="직사각형 420">
              <a:extLst>
                <a:ext uri="{FF2B5EF4-FFF2-40B4-BE49-F238E27FC236}">
                  <a16:creationId xmlns:a16="http://schemas.microsoft.com/office/drawing/2014/main" id="{35723F45-6483-4FF8-9030-09F32FFE9C44}"/>
                </a:ext>
              </a:extLst>
            </p:cNvPr>
            <p:cNvSpPr/>
            <p:nvPr/>
          </p:nvSpPr>
          <p:spPr>
            <a:xfrm>
              <a:off x="6193611" y="486126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44" name="직사각형 421">
              <a:extLst>
                <a:ext uri="{FF2B5EF4-FFF2-40B4-BE49-F238E27FC236}">
                  <a16:creationId xmlns:a16="http://schemas.microsoft.com/office/drawing/2014/main" id="{7812D46B-5D54-44EF-9112-9BFD42294C36}"/>
                </a:ext>
              </a:extLst>
            </p:cNvPr>
            <p:cNvSpPr/>
            <p:nvPr/>
          </p:nvSpPr>
          <p:spPr>
            <a:xfrm>
              <a:off x="6271751" y="4863003"/>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45" name="직사각형 422">
              <a:extLst>
                <a:ext uri="{FF2B5EF4-FFF2-40B4-BE49-F238E27FC236}">
                  <a16:creationId xmlns:a16="http://schemas.microsoft.com/office/drawing/2014/main" id="{3E999E2C-1F01-4019-89C7-F8AC085CBBA7}"/>
                </a:ext>
              </a:extLst>
            </p:cNvPr>
            <p:cNvSpPr/>
            <p:nvPr/>
          </p:nvSpPr>
          <p:spPr>
            <a:xfrm>
              <a:off x="6336760" y="4863003"/>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46" name="직사각형 423">
              <a:extLst>
                <a:ext uri="{FF2B5EF4-FFF2-40B4-BE49-F238E27FC236}">
                  <a16:creationId xmlns:a16="http://schemas.microsoft.com/office/drawing/2014/main" id="{823B4DC8-2133-4B4F-9F09-6ED7EBB48C98}"/>
                </a:ext>
              </a:extLst>
            </p:cNvPr>
            <p:cNvSpPr/>
            <p:nvPr/>
          </p:nvSpPr>
          <p:spPr>
            <a:xfrm>
              <a:off x="6411991" y="486047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47" name="직사각형 424">
              <a:extLst>
                <a:ext uri="{FF2B5EF4-FFF2-40B4-BE49-F238E27FC236}">
                  <a16:creationId xmlns:a16="http://schemas.microsoft.com/office/drawing/2014/main" id="{66734867-6F91-4DA2-AD5E-BACC6CDECACC}"/>
                </a:ext>
              </a:extLst>
            </p:cNvPr>
            <p:cNvSpPr/>
            <p:nvPr/>
          </p:nvSpPr>
          <p:spPr>
            <a:xfrm>
              <a:off x="6477000" y="4860476"/>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48" name="직사각형 425">
              <a:extLst>
                <a:ext uri="{FF2B5EF4-FFF2-40B4-BE49-F238E27FC236}">
                  <a16:creationId xmlns:a16="http://schemas.microsoft.com/office/drawing/2014/main" id="{936B52B1-C2A8-449F-B9B9-ECD734AFC773}"/>
                </a:ext>
              </a:extLst>
            </p:cNvPr>
            <p:cNvSpPr/>
            <p:nvPr/>
          </p:nvSpPr>
          <p:spPr>
            <a:xfrm>
              <a:off x="6749844" y="4393941"/>
              <a:ext cx="67365" cy="458452"/>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49" name="직사각형 426">
              <a:extLst>
                <a:ext uri="{FF2B5EF4-FFF2-40B4-BE49-F238E27FC236}">
                  <a16:creationId xmlns:a16="http://schemas.microsoft.com/office/drawing/2014/main" id="{63BA498B-E1AD-4F2B-9622-E4CD74D999F7}"/>
                </a:ext>
              </a:extLst>
            </p:cNvPr>
            <p:cNvSpPr/>
            <p:nvPr/>
          </p:nvSpPr>
          <p:spPr>
            <a:xfrm>
              <a:off x="6859098" y="4395444"/>
              <a:ext cx="77249" cy="457890"/>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50" name="직사각형 427">
              <a:extLst>
                <a:ext uri="{FF2B5EF4-FFF2-40B4-BE49-F238E27FC236}">
                  <a16:creationId xmlns:a16="http://schemas.microsoft.com/office/drawing/2014/main" id="{21F87E6F-4FAB-4835-8E6F-5C96132E844C}"/>
                </a:ext>
              </a:extLst>
            </p:cNvPr>
            <p:cNvSpPr/>
            <p:nvPr/>
          </p:nvSpPr>
          <p:spPr>
            <a:xfrm>
              <a:off x="6969079" y="486047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51" name="직사각형 428">
              <a:extLst>
                <a:ext uri="{FF2B5EF4-FFF2-40B4-BE49-F238E27FC236}">
                  <a16:creationId xmlns:a16="http://schemas.microsoft.com/office/drawing/2014/main" id="{0F7E9CE6-7490-405C-956C-F01D4C9A7C6B}"/>
                </a:ext>
              </a:extLst>
            </p:cNvPr>
            <p:cNvSpPr/>
            <p:nvPr/>
          </p:nvSpPr>
          <p:spPr>
            <a:xfrm>
              <a:off x="7034088" y="4860476"/>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52" name="직사각형 429">
              <a:extLst>
                <a:ext uri="{FF2B5EF4-FFF2-40B4-BE49-F238E27FC236}">
                  <a16:creationId xmlns:a16="http://schemas.microsoft.com/office/drawing/2014/main" id="{D208C948-6B9F-4CEF-80EC-72479FE44B95}"/>
                </a:ext>
              </a:extLst>
            </p:cNvPr>
            <p:cNvSpPr/>
            <p:nvPr/>
          </p:nvSpPr>
          <p:spPr>
            <a:xfrm>
              <a:off x="7125278" y="4398887"/>
              <a:ext cx="77249" cy="457890"/>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53" name="직선 연결선 430">
              <a:extLst>
                <a:ext uri="{FF2B5EF4-FFF2-40B4-BE49-F238E27FC236}">
                  <a16:creationId xmlns:a16="http://schemas.microsoft.com/office/drawing/2014/main" id="{585DF0C0-3E90-4CEF-8822-6E7F2C844074}"/>
                </a:ext>
              </a:extLst>
            </p:cNvPr>
            <p:cNvCxnSpPr/>
            <p:nvPr/>
          </p:nvCxnSpPr>
          <p:spPr>
            <a:xfrm>
              <a:off x="7277678" y="4774978"/>
              <a:ext cx="0" cy="15407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4" name="직사각형 431">
              <a:extLst>
                <a:ext uri="{FF2B5EF4-FFF2-40B4-BE49-F238E27FC236}">
                  <a16:creationId xmlns:a16="http://schemas.microsoft.com/office/drawing/2014/main" id="{1A82F4FC-2B82-486F-B827-B25B2E142658}"/>
                </a:ext>
              </a:extLst>
            </p:cNvPr>
            <p:cNvSpPr/>
            <p:nvPr/>
          </p:nvSpPr>
          <p:spPr>
            <a:xfrm>
              <a:off x="7352050" y="4395443"/>
              <a:ext cx="77249" cy="462805"/>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55" name="직사각형 432">
              <a:extLst>
                <a:ext uri="{FF2B5EF4-FFF2-40B4-BE49-F238E27FC236}">
                  <a16:creationId xmlns:a16="http://schemas.microsoft.com/office/drawing/2014/main" id="{F527C702-10BC-4142-895C-3C92A26AE421}"/>
                </a:ext>
              </a:extLst>
            </p:cNvPr>
            <p:cNvSpPr/>
            <p:nvPr/>
          </p:nvSpPr>
          <p:spPr>
            <a:xfrm>
              <a:off x="7461304" y="4398381"/>
              <a:ext cx="77249" cy="45789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56" name="직사각형 433">
              <a:extLst>
                <a:ext uri="{FF2B5EF4-FFF2-40B4-BE49-F238E27FC236}">
                  <a16:creationId xmlns:a16="http://schemas.microsoft.com/office/drawing/2014/main" id="{3522689D-8A41-49D1-8CC1-87370476D15B}"/>
                </a:ext>
              </a:extLst>
            </p:cNvPr>
            <p:cNvSpPr/>
            <p:nvPr/>
          </p:nvSpPr>
          <p:spPr>
            <a:xfrm>
              <a:off x="7571285" y="4863413"/>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57" name="직사각형 434">
              <a:extLst>
                <a:ext uri="{FF2B5EF4-FFF2-40B4-BE49-F238E27FC236}">
                  <a16:creationId xmlns:a16="http://schemas.microsoft.com/office/drawing/2014/main" id="{FB9C39EE-01B8-435E-B631-F6C2478C2328}"/>
                </a:ext>
              </a:extLst>
            </p:cNvPr>
            <p:cNvSpPr/>
            <p:nvPr/>
          </p:nvSpPr>
          <p:spPr>
            <a:xfrm>
              <a:off x="7636294" y="4863413"/>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58" name="직사각형 435">
              <a:extLst>
                <a:ext uri="{FF2B5EF4-FFF2-40B4-BE49-F238E27FC236}">
                  <a16:creationId xmlns:a16="http://schemas.microsoft.com/office/drawing/2014/main" id="{FA86DD7A-5AED-4BE2-B2C9-F948983D29D9}"/>
                </a:ext>
              </a:extLst>
            </p:cNvPr>
            <p:cNvSpPr/>
            <p:nvPr/>
          </p:nvSpPr>
          <p:spPr>
            <a:xfrm>
              <a:off x="8425724" y="4394504"/>
              <a:ext cx="77249" cy="45789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59" name="직선 연결선 436">
              <a:extLst>
                <a:ext uri="{FF2B5EF4-FFF2-40B4-BE49-F238E27FC236}">
                  <a16:creationId xmlns:a16="http://schemas.microsoft.com/office/drawing/2014/main" id="{1BC4FFED-EEDF-4937-BAEC-697FFD9882CC}"/>
                </a:ext>
              </a:extLst>
            </p:cNvPr>
            <p:cNvCxnSpPr/>
            <p:nvPr/>
          </p:nvCxnSpPr>
          <p:spPr>
            <a:xfrm>
              <a:off x="8534978" y="4783440"/>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60" name="직사각형 437">
              <a:extLst>
                <a:ext uri="{FF2B5EF4-FFF2-40B4-BE49-F238E27FC236}">
                  <a16:creationId xmlns:a16="http://schemas.microsoft.com/office/drawing/2014/main" id="{B3843D59-9029-44C3-8847-8DCAF455F1CF}"/>
                </a:ext>
              </a:extLst>
            </p:cNvPr>
            <p:cNvSpPr/>
            <p:nvPr/>
          </p:nvSpPr>
          <p:spPr>
            <a:xfrm>
              <a:off x="7707606" y="486420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61" name="직사각형 438">
              <a:extLst>
                <a:ext uri="{FF2B5EF4-FFF2-40B4-BE49-F238E27FC236}">
                  <a16:creationId xmlns:a16="http://schemas.microsoft.com/office/drawing/2014/main" id="{67F07AB4-C279-4C71-A622-14990D22C38D}"/>
                </a:ext>
              </a:extLst>
            </p:cNvPr>
            <p:cNvSpPr/>
            <p:nvPr/>
          </p:nvSpPr>
          <p:spPr>
            <a:xfrm>
              <a:off x="7772615" y="4864206"/>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62" name="직사각형 439">
              <a:extLst>
                <a:ext uri="{FF2B5EF4-FFF2-40B4-BE49-F238E27FC236}">
                  <a16:creationId xmlns:a16="http://schemas.microsoft.com/office/drawing/2014/main" id="{B5B5D936-444C-4209-9921-98B7E09971CE}"/>
                </a:ext>
              </a:extLst>
            </p:cNvPr>
            <p:cNvSpPr/>
            <p:nvPr/>
          </p:nvSpPr>
          <p:spPr>
            <a:xfrm>
              <a:off x="7850755" y="4865940"/>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63" name="직사각형 440">
              <a:extLst>
                <a:ext uri="{FF2B5EF4-FFF2-40B4-BE49-F238E27FC236}">
                  <a16:creationId xmlns:a16="http://schemas.microsoft.com/office/drawing/2014/main" id="{3BEDA718-D583-4A70-8805-EEA5662C141C}"/>
                </a:ext>
              </a:extLst>
            </p:cNvPr>
            <p:cNvSpPr/>
            <p:nvPr/>
          </p:nvSpPr>
          <p:spPr>
            <a:xfrm>
              <a:off x="7915764" y="4865940"/>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64" name="직사각형 441">
              <a:extLst>
                <a:ext uri="{FF2B5EF4-FFF2-40B4-BE49-F238E27FC236}">
                  <a16:creationId xmlns:a16="http://schemas.microsoft.com/office/drawing/2014/main" id="{EEA6CF3C-1997-41A2-ABF5-BA21BFE657E9}"/>
                </a:ext>
              </a:extLst>
            </p:cNvPr>
            <p:cNvSpPr/>
            <p:nvPr/>
          </p:nvSpPr>
          <p:spPr>
            <a:xfrm>
              <a:off x="7990995" y="4863413"/>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65" name="직사각형 442">
              <a:extLst>
                <a:ext uri="{FF2B5EF4-FFF2-40B4-BE49-F238E27FC236}">
                  <a16:creationId xmlns:a16="http://schemas.microsoft.com/office/drawing/2014/main" id="{29A97824-433A-4264-803F-C4D03D4E3090}"/>
                </a:ext>
              </a:extLst>
            </p:cNvPr>
            <p:cNvSpPr/>
            <p:nvPr/>
          </p:nvSpPr>
          <p:spPr>
            <a:xfrm>
              <a:off x="8056004" y="4863413"/>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66" name="직사각형 443">
              <a:extLst>
                <a:ext uri="{FF2B5EF4-FFF2-40B4-BE49-F238E27FC236}">
                  <a16:creationId xmlns:a16="http://schemas.microsoft.com/office/drawing/2014/main" id="{5CD3A7FD-8E43-4297-A03C-455834AD704C}"/>
                </a:ext>
              </a:extLst>
            </p:cNvPr>
            <p:cNvSpPr/>
            <p:nvPr/>
          </p:nvSpPr>
          <p:spPr>
            <a:xfrm>
              <a:off x="8130225" y="4862118"/>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167" name="직사각형 444">
              <a:extLst>
                <a:ext uri="{FF2B5EF4-FFF2-40B4-BE49-F238E27FC236}">
                  <a16:creationId xmlns:a16="http://schemas.microsoft.com/office/drawing/2014/main" id="{3599BCA8-C5CB-46B4-99C0-2185A1D369F2}"/>
                </a:ext>
              </a:extLst>
            </p:cNvPr>
            <p:cNvSpPr/>
            <p:nvPr/>
          </p:nvSpPr>
          <p:spPr>
            <a:xfrm>
              <a:off x="8195234" y="4862118"/>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168" name="직사각형 445">
              <a:extLst>
                <a:ext uri="{FF2B5EF4-FFF2-40B4-BE49-F238E27FC236}">
                  <a16:creationId xmlns:a16="http://schemas.microsoft.com/office/drawing/2014/main" id="{DE3874C8-918E-4BED-B1B3-5EB4C10D3C1D}"/>
                </a:ext>
              </a:extLst>
            </p:cNvPr>
            <p:cNvSpPr/>
            <p:nvPr/>
          </p:nvSpPr>
          <p:spPr>
            <a:xfrm>
              <a:off x="8270465" y="4859591"/>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sp>
          <p:nvSpPr>
            <p:cNvPr id="169" name="직사각형 446">
              <a:extLst>
                <a:ext uri="{FF2B5EF4-FFF2-40B4-BE49-F238E27FC236}">
                  <a16:creationId xmlns:a16="http://schemas.microsoft.com/office/drawing/2014/main" id="{3119C502-5843-40BF-A53B-E8070BE36A09}"/>
                </a:ext>
              </a:extLst>
            </p:cNvPr>
            <p:cNvSpPr/>
            <p:nvPr/>
          </p:nvSpPr>
          <p:spPr>
            <a:xfrm>
              <a:off x="8335474" y="4859591"/>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cxnSp>
          <p:nvCxnSpPr>
            <p:cNvPr id="170" name="직선 화살표 연결선 447">
              <a:extLst>
                <a:ext uri="{FF2B5EF4-FFF2-40B4-BE49-F238E27FC236}">
                  <a16:creationId xmlns:a16="http://schemas.microsoft.com/office/drawing/2014/main" id="{A50157A3-10F7-454C-BA69-C8F4DD8EEB50}"/>
                </a:ext>
              </a:extLst>
            </p:cNvPr>
            <p:cNvCxnSpPr/>
            <p:nvPr/>
          </p:nvCxnSpPr>
          <p:spPr>
            <a:xfrm>
              <a:off x="1115003" y="5209092"/>
              <a:ext cx="918722"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71" name="TextBox 99">
              <a:extLst>
                <a:ext uri="{FF2B5EF4-FFF2-40B4-BE49-F238E27FC236}">
                  <a16:creationId xmlns:a16="http://schemas.microsoft.com/office/drawing/2014/main" id="{257F5D19-4A7B-435D-9EB3-8A1684E9F01A}"/>
                </a:ext>
              </a:extLst>
            </p:cNvPr>
            <p:cNvSpPr txBox="1">
              <a:spLocks noChangeArrowheads="1"/>
            </p:cNvSpPr>
            <p:nvPr/>
          </p:nvSpPr>
          <p:spPr bwMode="auto">
            <a:xfrm>
              <a:off x="1140847" y="5259508"/>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cxnSp>
          <p:nvCxnSpPr>
            <p:cNvPr id="172" name="직선 화살표 연결선 449">
              <a:extLst>
                <a:ext uri="{FF2B5EF4-FFF2-40B4-BE49-F238E27FC236}">
                  <a16:creationId xmlns:a16="http://schemas.microsoft.com/office/drawing/2014/main" id="{7F4BAECA-3751-4905-95B8-E0A0799F55F1}"/>
                </a:ext>
              </a:extLst>
            </p:cNvPr>
            <p:cNvCxnSpPr/>
            <p:nvPr/>
          </p:nvCxnSpPr>
          <p:spPr>
            <a:xfrm>
              <a:off x="3048425" y="5210360"/>
              <a:ext cx="599985" cy="1"/>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73" name="TextBox 99">
              <a:extLst>
                <a:ext uri="{FF2B5EF4-FFF2-40B4-BE49-F238E27FC236}">
                  <a16:creationId xmlns:a16="http://schemas.microsoft.com/office/drawing/2014/main" id="{C7F326DF-1EE2-4721-8076-10B6763A1DEA}"/>
                </a:ext>
              </a:extLst>
            </p:cNvPr>
            <p:cNvSpPr txBox="1">
              <a:spLocks noChangeArrowheads="1"/>
            </p:cNvSpPr>
            <p:nvPr/>
          </p:nvSpPr>
          <p:spPr bwMode="auto">
            <a:xfrm>
              <a:off x="2896178" y="5282132"/>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174" name="직선 연결선 451">
              <a:extLst>
                <a:ext uri="{FF2B5EF4-FFF2-40B4-BE49-F238E27FC236}">
                  <a16:creationId xmlns:a16="http://schemas.microsoft.com/office/drawing/2014/main" id="{65FF1C18-6927-41D5-BE46-3F95A9D1E743}"/>
                </a:ext>
              </a:extLst>
            </p:cNvPr>
            <p:cNvCxnSpPr/>
            <p:nvPr/>
          </p:nvCxnSpPr>
          <p:spPr>
            <a:xfrm>
              <a:off x="2038787" y="4775469"/>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75" name="직사각형 452">
              <a:extLst>
                <a:ext uri="{FF2B5EF4-FFF2-40B4-BE49-F238E27FC236}">
                  <a16:creationId xmlns:a16="http://schemas.microsoft.com/office/drawing/2014/main" id="{C2CAA644-2BFA-46D4-81D3-F05A5E50D8B7}"/>
                </a:ext>
              </a:extLst>
            </p:cNvPr>
            <p:cNvSpPr/>
            <p:nvPr/>
          </p:nvSpPr>
          <p:spPr>
            <a:xfrm>
              <a:off x="2076887" y="4386370"/>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76" name="직사각형 453">
              <a:extLst>
                <a:ext uri="{FF2B5EF4-FFF2-40B4-BE49-F238E27FC236}">
                  <a16:creationId xmlns:a16="http://schemas.microsoft.com/office/drawing/2014/main" id="{75C2E150-1009-4428-96E6-04057C5478FE}"/>
                </a:ext>
              </a:extLst>
            </p:cNvPr>
            <p:cNvSpPr/>
            <p:nvPr/>
          </p:nvSpPr>
          <p:spPr>
            <a:xfrm>
              <a:off x="2186141" y="4387310"/>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77" name="직사각형 454">
              <a:extLst>
                <a:ext uri="{FF2B5EF4-FFF2-40B4-BE49-F238E27FC236}">
                  <a16:creationId xmlns:a16="http://schemas.microsoft.com/office/drawing/2014/main" id="{8F2C4E81-1B41-4C8F-90A8-74DADBCBC1CD}"/>
                </a:ext>
              </a:extLst>
            </p:cNvPr>
            <p:cNvSpPr/>
            <p:nvPr/>
          </p:nvSpPr>
          <p:spPr>
            <a:xfrm>
              <a:off x="2296122" y="485234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78" name="직사각형 455">
              <a:extLst>
                <a:ext uri="{FF2B5EF4-FFF2-40B4-BE49-F238E27FC236}">
                  <a16:creationId xmlns:a16="http://schemas.microsoft.com/office/drawing/2014/main" id="{1D25D7AC-E420-4DF0-A19F-2409715A62DA}"/>
                </a:ext>
              </a:extLst>
            </p:cNvPr>
            <p:cNvSpPr/>
            <p:nvPr/>
          </p:nvSpPr>
          <p:spPr>
            <a:xfrm>
              <a:off x="2361131" y="485234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79" name="직사각형 456">
              <a:extLst>
                <a:ext uri="{FF2B5EF4-FFF2-40B4-BE49-F238E27FC236}">
                  <a16:creationId xmlns:a16="http://schemas.microsoft.com/office/drawing/2014/main" id="{2359D043-0F93-4259-A9CF-35B5B387A2DA}"/>
                </a:ext>
              </a:extLst>
            </p:cNvPr>
            <p:cNvSpPr/>
            <p:nvPr/>
          </p:nvSpPr>
          <p:spPr>
            <a:xfrm>
              <a:off x="2894092" y="4394125"/>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180" name="직사각형 457">
              <a:extLst>
                <a:ext uri="{FF2B5EF4-FFF2-40B4-BE49-F238E27FC236}">
                  <a16:creationId xmlns:a16="http://schemas.microsoft.com/office/drawing/2014/main" id="{F588CC93-C89B-4172-9767-FE7EA0DD24D2}"/>
                </a:ext>
              </a:extLst>
            </p:cNvPr>
            <p:cNvSpPr/>
            <p:nvPr/>
          </p:nvSpPr>
          <p:spPr>
            <a:xfrm>
              <a:off x="2432443" y="485313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81" name="직사각형 458">
              <a:extLst>
                <a:ext uri="{FF2B5EF4-FFF2-40B4-BE49-F238E27FC236}">
                  <a16:creationId xmlns:a16="http://schemas.microsoft.com/office/drawing/2014/main" id="{55C51FB7-319E-43B5-8A15-3FE862861BA4}"/>
                </a:ext>
              </a:extLst>
            </p:cNvPr>
            <p:cNvSpPr/>
            <p:nvPr/>
          </p:nvSpPr>
          <p:spPr>
            <a:xfrm>
              <a:off x="2497452" y="485313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82" name="직사각형 459">
              <a:extLst>
                <a:ext uri="{FF2B5EF4-FFF2-40B4-BE49-F238E27FC236}">
                  <a16:creationId xmlns:a16="http://schemas.microsoft.com/office/drawing/2014/main" id="{AA999385-122E-4F20-B89E-AB1A61B07E5E}"/>
                </a:ext>
              </a:extLst>
            </p:cNvPr>
            <p:cNvSpPr/>
            <p:nvPr/>
          </p:nvSpPr>
          <p:spPr>
            <a:xfrm>
              <a:off x="2575592" y="485486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83" name="직사각형 460">
              <a:extLst>
                <a:ext uri="{FF2B5EF4-FFF2-40B4-BE49-F238E27FC236}">
                  <a16:creationId xmlns:a16="http://schemas.microsoft.com/office/drawing/2014/main" id="{881C6EBD-499E-4C3F-A29B-467ADCEF74C5}"/>
                </a:ext>
              </a:extLst>
            </p:cNvPr>
            <p:cNvSpPr/>
            <p:nvPr/>
          </p:nvSpPr>
          <p:spPr>
            <a:xfrm>
              <a:off x="2640601" y="485486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84" name="직사각형 461">
              <a:extLst>
                <a:ext uri="{FF2B5EF4-FFF2-40B4-BE49-F238E27FC236}">
                  <a16:creationId xmlns:a16="http://schemas.microsoft.com/office/drawing/2014/main" id="{D46B961E-53C2-4E0A-87D7-3C26FBF277F4}"/>
                </a:ext>
              </a:extLst>
            </p:cNvPr>
            <p:cNvSpPr/>
            <p:nvPr/>
          </p:nvSpPr>
          <p:spPr>
            <a:xfrm>
              <a:off x="2715832" y="485234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85" name="직사각형 462">
              <a:extLst>
                <a:ext uri="{FF2B5EF4-FFF2-40B4-BE49-F238E27FC236}">
                  <a16:creationId xmlns:a16="http://schemas.microsoft.com/office/drawing/2014/main" id="{6420C9E6-7ACE-42DA-B54D-97C295BCD653}"/>
                </a:ext>
              </a:extLst>
            </p:cNvPr>
            <p:cNvSpPr/>
            <p:nvPr/>
          </p:nvSpPr>
          <p:spPr>
            <a:xfrm>
              <a:off x="2780841" y="485234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cxnSp>
          <p:nvCxnSpPr>
            <p:cNvPr id="186" name="직선 연결선 463">
              <a:extLst>
                <a:ext uri="{FF2B5EF4-FFF2-40B4-BE49-F238E27FC236}">
                  <a16:creationId xmlns:a16="http://schemas.microsoft.com/office/drawing/2014/main" id="{9BCB7073-8C05-4FAE-A6F5-7FC2FDCE8395}"/>
                </a:ext>
              </a:extLst>
            </p:cNvPr>
            <p:cNvCxnSpPr/>
            <p:nvPr/>
          </p:nvCxnSpPr>
          <p:spPr>
            <a:xfrm>
              <a:off x="3024672" y="4775469"/>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87" name="직선 화살표 연결선 464">
              <a:extLst>
                <a:ext uri="{FF2B5EF4-FFF2-40B4-BE49-F238E27FC236}">
                  <a16:creationId xmlns:a16="http://schemas.microsoft.com/office/drawing/2014/main" id="{6D02463F-7376-49C2-B230-C11D1543052C}"/>
                </a:ext>
              </a:extLst>
            </p:cNvPr>
            <p:cNvCxnSpPr/>
            <p:nvPr/>
          </p:nvCxnSpPr>
          <p:spPr>
            <a:xfrm>
              <a:off x="2063040" y="5211296"/>
              <a:ext cx="945964"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88" name="TextBox 99">
              <a:extLst>
                <a:ext uri="{FF2B5EF4-FFF2-40B4-BE49-F238E27FC236}">
                  <a16:creationId xmlns:a16="http://schemas.microsoft.com/office/drawing/2014/main" id="{D0C0F2CA-4EDE-42A1-ACF1-02BADF096AE6}"/>
                </a:ext>
              </a:extLst>
            </p:cNvPr>
            <p:cNvSpPr txBox="1">
              <a:spLocks noChangeArrowheads="1"/>
            </p:cNvSpPr>
            <p:nvPr/>
          </p:nvSpPr>
          <p:spPr bwMode="auto">
            <a:xfrm>
              <a:off x="2098409" y="5265846"/>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sp>
          <p:nvSpPr>
            <p:cNvPr id="189" name="직사각형 466">
              <a:extLst>
                <a:ext uri="{FF2B5EF4-FFF2-40B4-BE49-F238E27FC236}">
                  <a16:creationId xmlns:a16="http://schemas.microsoft.com/office/drawing/2014/main" id="{0187C40C-C1EE-46C8-941A-CDE9B69FA8AD}"/>
                </a:ext>
              </a:extLst>
            </p:cNvPr>
            <p:cNvSpPr/>
            <p:nvPr/>
          </p:nvSpPr>
          <p:spPr>
            <a:xfrm>
              <a:off x="3082558" y="4384801"/>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90" name="직사각형 467">
              <a:extLst>
                <a:ext uri="{FF2B5EF4-FFF2-40B4-BE49-F238E27FC236}">
                  <a16:creationId xmlns:a16="http://schemas.microsoft.com/office/drawing/2014/main" id="{37FDED49-5CE8-4148-8149-81712AB2D360}"/>
                </a:ext>
              </a:extLst>
            </p:cNvPr>
            <p:cNvSpPr/>
            <p:nvPr/>
          </p:nvSpPr>
          <p:spPr>
            <a:xfrm>
              <a:off x="3191812" y="4385741"/>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91" name="직사각형 468">
              <a:extLst>
                <a:ext uri="{FF2B5EF4-FFF2-40B4-BE49-F238E27FC236}">
                  <a16:creationId xmlns:a16="http://schemas.microsoft.com/office/drawing/2014/main" id="{25B2A07B-2ADC-4A0F-9CF1-ADF13645BEEB}"/>
                </a:ext>
              </a:extLst>
            </p:cNvPr>
            <p:cNvSpPr/>
            <p:nvPr/>
          </p:nvSpPr>
          <p:spPr>
            <a:xfrm>
              <a:off x="3301793" y="4850773"/>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92" name="직사각형 469">
              <a:extLst>
                <a:ext uri="{FF2B5EF4-FFF2-40B4-BE49-F238E27FC236}">
                  <a16:creationId xmlns:a16="http://schemas.microsoft.com/office/drawing/2014/main" id="{BF3AC648-56B0-4DBB-BF78-373C82FF588E}"/>
                </a:ext>
              </a:extLst>
            </p:cNvPr>
            <p:cNvSpPr/>
            <p:nvPr/>
          </p:nvSpPr>
          <p:spPr>
            <a:xfrm>
              <a:off x="3366802" y="4850773"/>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93" name="직사각형 470">
              <a:extLst>
                <a:ext uri="{FF2B5EF4-FFF2-40B4-BE49-F238E27FC236}">
                  <a16:creationId xmlns:a16="http://schemas.microsoft.com/office/drawing/2014/main" id="{701C2443-F43F-4C87-A28D-3B4FFB467CA3}"/>
                </a:ext>
              </a:extLst>
            </p:cNvPr>
            <p:cNvSpPr/>
            <p:nvPr/>
          </p:nvSpPr>
          <p:spPr>
            <a:xfrm>
              <a:off x="3488296" y="4397612"/>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94" name="직선 연결선 471">
              <a:extLst>
                <a:ext uri="{FF2B5EF4-FFF2-40B4-BE49-F238E27FC236}">
                  <a16:creationId xmlns:a16="http://schemas.microsoft.com/office/drawing/2014/main" id="{87915EF2-1FCE-437E-913A-681572B47E9C}"/>
                </a:ext>
              </a:extLst>
            </p:cNvPr>
            <p:cNvCxnSpPr/>
            <p:nvPr/>
          </p:nvCxnSpPr>
          <p:spPr>
            <a:xfrm>
              <a:off x="3648410" y="4773202"/>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95" name="직사각형 472">
              <a:extLst>
                <a:ext uri="{FF2B5EF4-FFF2-40B4-BE49-F238E27FC236}">
                  <a16:creationId xmlns:a16="http://schemas.microsoft.com/office/drawing/2014/main" id="{104E993B-3AFC-4987-8A46-9A94F22E3880}"/>
                </a:ext>
              </a:extLst>
            </p:cNvPr>
            <p:cNvSpPr/>
            <p:nvPr/>
          </p:nvSpPr>
          <p:spPr>
            <a:xfrm>
              <a:off x="3715187" y="4386849"/>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96" name="직사각형 473">
              <a:extLst>
                <a:ext uri="{FF2B5EF4-FFF2-40B4-BE49-F238E27FC236}">
                  <a16:creationId xmlns:a16="http://schemas.microsoft.com/office/drawing/2014/main" id="{54F2B5CE-3524-40FF-832E-7B55445C3D99}"/>
                </a:ext>
              </a:extLst>
            </p:cNvPr>
            <p:cNvSpPr/>
            <p:nvPr/>
          </p:nvSpPr>
          <p:spPr>
            <a:xfrm>
              <a:off x="3824441" y="4387789"/>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97" name="직사각형 474">
              <a:extLst>
                <a:ext uri="{FF2B5EF4-FFF2-40B4-BE49-F238E27FC236}">
                  <a16:creationId xmlns:a16="http://schemas.microsoft.com/office/drawing/2014/main" id="{698FCAC5-9A6C-4CF4-B094-224364C93F36}"/>
                </a:ext>
              </a:extLst>
            </p:cNvPr>
            <p:cNvSpPr/>
            <p:nvPr/>
          </p:nvSpPr>
          <p:spPr>
            <a:xfrm>
              <a:off x="3934422" y="4852821"/>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98" name="직사각형 475">
              <a:extLst>
                <a:ext uri="{FF2B5EF4-FFF2-40B4-BE49-F238E27FC236}">
                  <a16:creationId xmlns:a16="http://schemas.microsoft.com/office/drawing/2014/main" id="{7D0BEA62-697D-4DFE-9BD8-9B2216527B32}"/>
                </a:ext>
              </a:extLst>
            </p:cNvPr>
            <p:cNvSpPr/>
            <p:nvPr/>
          </p:nvSpPr>
          <p:spPr>
            <a:xfrm>
              <a:off x="3999431" y="4852821"/>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99" name="직사각형 476">
              <a:extLst>
                <a:ext uri="{FF2B5EF4-FFF2-40B4-BE49-F238E27FC236}">
                  <a16:creationId xmlns:a16="http://schemas.microsoft.com/office/drawing/2014/main" id="{38DB0511-18C7-4330-9E78-4F3F3943E284}"/>
                </a:ext>
              </a:extLst>
            </p:cNvPr>
            <p:cNvSpPr/>
            <p:nvPr/>
          </p:nvSpPr>
          <p:spPr>
            <a:xfrm>
              <a:off x="4120925" y="4399660"/>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200" name="직선 연결선 477">
              <a:extLst>
                <a:ext uri="{FF2B5EF4-FFF2-40B4-BE49-F238E27FC236}">
                  <a16:creationId xmlns:a16="http://schemas.microsoft.com/office/drawing/2014/main" id="{C6DD92B8-5A18-4C03-864C-0D4D1B9D2248}"/>
                </a:ext>
              </a:extLst>
            </p:cNvPr>
            <p:cNvCxnSpPr/>
            <p:nvPr/>
          </p:nvCxnSpPr>
          <p:spPr>
            <a:xfrm>
              <a:off x="4281039" y="4775250"/>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1" name="직선 화살표 연결선 478">
              <a:extLst>
                <a:ext uri="{FF2B5EF4-FFF2-40B4-BE49-F238E27FC236}">
                  <a16:creationId xmlns:a16="http://schemas.microsoft.com/office/drawing/2014/main" id="{5E1E4404-B7F9-43DA-8C12-97C03C018DBA}"/>
                </a:ext>
              </a:extLst>
            </p:cNvPr>
            <p:cNvCxnSpPr/>
            <p:nvPr/>
          </p:nvCxnSpPr>
          <p:spPr>
            <a:xfrm flipV="1">
              <a:off x="3640614" y="5209809"/>
              <a:ext cx="643835" cy="2527"/>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02" name="TextBox 99">
              <a:extLst>
                <a:ext uri="{FF2B5EF4-FFF2-40B4-BE49-F238E27FC236}">
                  <a16:creationId xmlns:a16="http://schemas.microsoft.com/office/drawing/2014/main" id="{31421A92-6A95-45CB-AF91-FC7CD5251FBE}"/>
                </a:ext>
              </a:extLst>
            </p:cNvPr>
            <p:cNvSpPr txBox="1">
              <a:spLocks noChangeArrowheads="1"/>
            </p:cNvSpPr>
            <p:nvPr/>
          </p:nvSpPr>
          <p:spPr bwMode="auto">
            <a:xfrm>
              <a:off x="3532217" y="5276819"/>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203" name="직선 화살표 연결선 480">
              <a:extLst>
                <a:ext uri="{FF2B5EF4-FFF2-40B4-BE49-F238E27FC236}">
                  <a16:creationId xmlns:a16="http://schemas.microsoft.com/office/drawing/2014/main" id="{853FC81E-BF84-4BF5-B328-2FE2D61F412D}"/>
                </a:ext>
              </a:extLst>
            </p:cNvPr>
            <p:cNvCxnSpPr/>
            <p:nvPr/>
          </p:nvCxnSpPr>
          <p:spPr>
            <a:xfrm flipV="1">
              <a:off x="5078435" y="5204958"/>
              <a:ext cx="643835" cy="2527"/>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04" name="TextBox 99">
              <a:extLst>
                <a:ext uri="{FF2B5EF4-FFF2-40B4-BE49-F238E27FC236}">
                  <a16:creationId xmlns:a16="http://schemas.microsoft.com/office/drawing/2014/main" id="{838807F0-44F2-4D4E-9D59-82D6EEEFF37A}"/>
                </a:ext>
              </a:extLst>
            </p:cNvPr>
            <p:cNvSpPr txBox="1">
              <a:spLocks noChangeArrowheads="1"/>
            </p:cNvSpPr>
            <p:nvPr/>
          </p:nvSpPr>
          <p:spPr bwMode="auto">
            <a:xfrm>
              <a:off x="4970038" y="5276730"/>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205" name="직선 연결선 482">
              <a:extLst>
                <a:ext uri="{FF2B5EF4-FFF2-40B4-BE49-F238E27FC236}">
                  <a16:creationId xmlns:a16="http://schemas.microsoft.com/office/drawing/2014/main" id="{422387A5-DB65-4BEA-BC35-1D4314EA3E58}"/>
                </a:ext>
              </a:extLst>
            </p:cNvPr>
            <p:cNvCxnSpPr/>
            <p:nvPr/>
          </p:nvCxnSpPr>
          <p:spPr>
            <a:xfrm>
              <a:off x="5067878" y="4767849"/>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6" name="직선 연결선 483">
              <a:extLst>
                <a:ext uri="{FF2B5EF4-FFF2-40B4-BE49-F238E27FC236}">
                  <a16:creationId xmlns:a16="http://schemas.microsoft.com/office/drawing/2014/main" id="{8C0F2E3B-F4BE-4CB3-9F43-80B7E48A5BA6}"/>
                </a:ext>
              </a:extLst>
            </p:cNvPr>
            <p:cNvCxnSpPr/>
            <p:nvPr/>
          </p:nvCxnSpPr>
          <p:spPr>
            <a:xfrm flipH="1">
              <a:off x="1115003" y="3841842"/>
              <a:ext cx="1038364" cy="525328"/>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7" name="직선 연결선 484">
              <a:extLst>
                <a:ext uri="{FF2B5EF4-FFF2-40B4-BE49-F238E27FC236}">
                  <a16:creationId xmlns:a16="http://schemas.microsoft.com/office/drawing/2014/main" id="{5437F715-F165-4362-931F-D35E3389C7B5}"/>
                </a:ext>
              </a:extLst>
            </p:cNvPr>
            <p:cNvCxnSpPr/>
            <p:nvPr/>
          </p:nvCxnSpPr>
          <p:spPr>
            <a:xfrm flipH="1">
              <a:off x="2033725" y="3838549"/>
              <a:ext cx="750861" cy="53799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8" name="직선 연결선 485">
              <a:extLst>
                <a:ext uri="{FF2B5EF4-FFF2-40B4-BE49-F238E27FC236}">
                  <a16:creationId xmlns:a16="http://schemas.microsoft.com/office/drawing/2014/main" id="{ED11AD38-B3FB-490F-A3A8-D920BE76345E}"/>
                </a:ext>
              </a:extLst>
            </p:cNvPr>
            <p:cNvCxnSpPr/>
            <p:nvPr/>
          </p:nvCxnSpPr>
          <p:spPr>
            <a:xfrm flipH="1">
              <a:off x="3024672" y="3854656"/>
              <a:ext cx="374427" cy="552457"/>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9" name="직선 연결선 486">
              <a:extLst>
                <a:ext uri="{FF2B5EF4-FFF2-40B4-BE49-F238E27FC236}">
                  <a16:creationId xmlns:a16="http://schemas.microsoft.com/office/drawing/2014/main" id="{11B82C79-2DCD-488A-B3B8-B9070FDA39D9}"/>
                </a:ext>
              </a:extLst>
            </p:cNvPr>
            <p:cNvCxnSpPr/>
            <p:nvPr/>
          </p:nvCxnSpPr>
          <p:spPr>
            <a:xfrm>
              <a:off x="6434850" y="3830285"/>
              <a:ext cx="2100128" cy="511338"/>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10" name="직선 연결선 487">
              <a:extLst>
                <a:ext uri="{FF2B5EF4-FFF2-40B4-BE49-F238E27FC236}">
                  <a16:creationId xmlns:a16="http://schemas.microsoft.com/office/drawing/2014/main" id="{70890202-3E24-47FC-BAB3-5553A7C77FD3}"/>
                </a:ext>
              </a:extLst>
            </p:cNvPr>
            <p:cNvCxnSpPr/>
            <p:nvPr/>
          </p:nvCxnSpPr>
          <p:spPr>
            <a:xfrm flipH="1">
              <a:off x="3647392" y="3849818"/>
              <a:ext cx="176139" cy="55861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1" name="직선 연결선 488">
              <a:extLst>
                <a:ext uri="{FF2B5EF4-FFF2-40B4-BE49-F238E27FC236}">
                  <a16:creationId xmlns:a16="http://schemas.microsoft.com/office/drawing/2014/main" id="{3D9DE163-9AB9-4B9E-AFF3-CE4C1B5FDE87}"/>
                </a:ext>
              </a:extLst>
            </p:cNvPr>
            <p:cNvCxnSpPr/>
            <p:nvPr/>
          </p:nvCxnSpPr>
          <p:spPr>
            <a:xfrm>
              <a:off x="5413953" y="3836892"/>
              <a:ext cx="305545" cy="638326"/>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12" name="직선 연결선 489">
              <a:extLst>
                <a:ext uri="{FF2B5EF4-FFF2-40B4-BE49-F238E27FC236}">
                  <a16:creationId xmlns:a16="http://schemas.microsoft.com/office/drawing/2014/main" id="{6479F297-6CDB-43F4-A03A-409C4BCA0D73}"/>
                </a:ext>
              </a:extLst>
            </p:cNvPr>
            <p:cNvCxnSpPr/>
            <p:nvPr/>
          </p:nvCxnSpPr>
          <p:spPr>
            <a:xfrm>
              <a:off x="4243231" y="3836968"/>
              <a:ext cx="40243" cy="61403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3" name="직선 연결선 490">
              <a:extLst>
                <a:ext uri="{FF2B5EF4-FFF2-40B4-BE49-F238E27FC236}">
                  <a16:creationId xmlns:a16="http://schemas.microsoft.com/office/drawing/2014/main" id="{34B2DD7D-8383-42B9-895A-8CB6ED5E2BB8}"/>
                </a:ext>
              </a:extLst>
            </p:cNvPr>
            <p:cNvCxnSpPr/>
            <p:nvPr/>
          </p:nvCxnSpPr>
          <p:spPr>
            <a:xfrm>
              <a:off x="5043179" y="3843178"/>
              <a:ext cx="30590" cy="83915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4" name="직선 연결선 522">
              <a:extLst>
                <a:ext uri="{FF2B5EF4-FFF2-40B4-BE49-F238E27FC236}">
                  <a16:creationId xmlns:a16="http://schemas.microsoft.com/office/drawing/2014/main" id="{9AE7C9DB-D145-41FA-8FA9-A65FC46947A6}"/>
                </a:ext>
              </a:extLst>
            </p:cNvPr>
            <p:cNvCxnSpPr/>
            <p:nvPr/>
          </p:nvCxnSpPr>
          <p:spPr>
            <a:xfrm>
              <a:off x="3024672" y="4407113"/>
              <a:ext cx="0" cy="9458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5" name="직선 연결선 523">
              <a:extLst>
                <a:ext uri="{FF2B5EF4-FFF2-40B4-BE49-F238E27FC236}">
                  <a16:creationId xmlns:a16="http://schemas.microsoft.com/office/drawing/2014/main" id="{C5D5917D-D099-4740-BBEE-BC86F98B93CC}"/>
                </a:ext>
              </a:extLst>
            </p:cNvPr>
            <p:cNvCxnSpPr/>
            <p:nvPr/>
          </p:nvCxnSpPr>
          <p:spPr>
            <a:xfrm>
              <a:off x="2038787" y="4384801"/>
              <a:ext cx="0" cy="100630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6" name="직선 화살표 연결선 525">
              <a:extLst>
                <a:ext uri="{FF2B5EF4-FFF2-40B4-BE49-F238E27FC236}">
                  <a16:creationId xmlns:a16="http://schemas.microsoft.com/office/drawing/2014/main" id="{B788658E-327E-4AA6-B270-1807B32835B4}"/>
                </a:ext>
              </a:extLst>
            </p:cNvPr>
            <p:cNvCxnSpPr/>
            <p:nvPr/>
          </p:nvCxnSpPr>
          <p:spPr>
            <a:xfrm>
              <a:off x="457778" y="4852643"/>
              <a:ext cx="8229600"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7" name="직선 연결선 526">
              <a:extLst>
                <a:ext uri="{FF2B5EF4-FFF2-40B4-BE49-F238E27FC236}">
                  <a16:creationId xmlns:a16="http://schemas.microsoft.com/office/drawing/2014/main" id="{0529BF53-5996-4EC1-9A99-AE5316F1E339}"/>
                </a:ext>
              </a:extLst>
            </p:cNvPr>
            <p:cNvCxnSpPr/>
            <p:nvPr/>
          </p:nvCxnSpPr>
          <p:spPr>
            <a:xfrm>
              <a:off x="4282207" y="4451005"/>
              <a:ext cx="0" cy="82712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8" name="직선 연결선 527">
              <a:extLst>
                <a:ext uri="{FF2B5EF4-FFF2-40B4-BE49-F238E27FC236}">
                  <a16:creationId xmlns:a16="http://schemas.microsoft.com/office/drawing/2014/main" id="{71C6F744-BFA7-4C11-B1F3-40C57CDEE11E}"/>
                </a:ext>
              </a:extLst>
            </p:cNvPr>
            <p:cNvCxnSpPr/>
            <p:nvPr/>
          </p:nvCxnSpPr>
          <p:spPr>
            <a:xfrm>
              <a:off x="3647392" y="4384801"/>
              <a:ext cx="0" cy="87834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9" name="직선 연결선 528">
              <a:extLst>
                <a:ext uri="{FF2B5EF4-FFF2-40B4-BE49-F238E27FC236}">
                  <a16:creationId xmlns:a16="http://schemas.microsoft.com/office/drawing/2014/main" id="{53B3C908-EBC0-4F68-834B-8A8C1EABA134}"/>
                </a:ext>
              </a:extLst>
            </p:cNvPr>
            <p:cNvCxnSpPr/>
            <p:nvPr/>
          </p:nvCxnSpPr>
          <p:spPr>
            <a:xfrm>
              <a:off x="1117976" y="4367170"/>
              <a:ext cx="0" cy="9863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0" name="직선 연결선 529">
              <a:extLst>
                <a:ext uri="{FF2B5EF4-FFF2-40B4-BE49-F238E27FC236}">
                  <a16:creationId xmlns:a16="http://schemas.microsoft.com/office/drawing/2014/main" id="{9F8DB263-EB5F-4C6C-9F90-9C7E45338512}"/>
                </a:ext>
              </a:extLst>
            </p:cNvPr>
            <p:cNvCxnSpPr/>
            <p:nvPr/>
          </p:nvCxnSpPr>
          <p:spPr>
            <a:xfrm>
              <a:off x="5722270" y="4475218"/>
              <a:ext cx="0" cy="84248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직선 연결선 530">
              <a:extLst>
                <a:ext uri="{FF2B5EF4-FFF2-40B4-BE49-F238E27FC236}">
                  <a16:creationId xmlns:a16="http://schemas.microsoft.com/office/drawing/2014/main" id="{55EC12F6-E8DC-480F-828C-E996E78293AE}"/>
                </a:ext>
              </a:extLst>
            </p:cNvPr>
            <p:cNvCxnSpPr/>
            <p:nvPr/>
          </p:nvCxnSpPr>
          <p:spPr>
            <a:xfrm>
              <a:off x="5067878" y="4863762"/>
              <a:ext cx="0" cy="46205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직선 연결선 531">
              <a:extLst>
                <a:ext uri="{FF2B5EF4-FFF2-40B4-BE49-F238E27FC236}">
                  <a16:creationId xmlns:a16="http://schemas.microsoft.com/office/drawing/2014/main" id="{C74837D7-2916-4AB5-B03E-3D5C4558F178}"/>
                </a:ext>
              </a:extLst>
            </p:cNvPr>
            <p:cNvCxnSpPr/>
            <p:nvPr/>
          </p:nvCxnSpPr>
          <p:spPr>
            <a:xfrm>
              <a:off x="8534978" y="4341623"/>
              <a:ext cx="0" cy="9760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3" name="TextBox 114">
              <a:extLst>
                <a:ext uri="{FF2B5EF4-FFF2-40B4-BE49-F238E27FC236}">
                  <a16:creationId xmlns:a16="http://schemas.microsoft.com/office/drawing/2014/main" id="{51D19295-5FF0-4208-BD26-CEEF4B9B7EE0}"/>
                </a:ext>
              </a:extLst>
            </p:cNvPr>
            <p:cNvSpPr txBox="1">
              <a:spLocks noChangeArrowheads="1"/>
            </p:cNvSpPr>
            <p:nvPr/>
          </p:nvSpPr>
          <p:spPr bwMode="auto">
            <a:xfrm>
              <a:off x="3787475" y="2671191"/>
              <a:ext cx="920749" cy="339725"/>
            </a:xfrm>
            <a:prstGeom prst="rect">
              <a:avLst/>
            </a:prstGeom>
            <a:noFill/>
            <a:ln>
              <a:noFill/>
            </a:ln>
          </p:spPr>
          <p:txBody>
            <a:bodyPr anchor="ctr"/>
            <a:lstStyle/>
            <a:p>
              <a:pPr algn="ctr"/>
              <a:r>
                <a:rPr lang="en-US" altLang="ko-KR" sz="900" dirty="0">
                  <a:solidFill>
                    <a:schemeClr val="tx1"/>
                  </a:solidFill>
                  <a:ea typeface="굴림" panose="020B0600000101010101" pitchFamily="50" charset="-127"/>
                </a:rPr>
                <a:t>Hyper Block </a:t>
              </a:r>
              <a:endParaRPr lang="ko-KR" altLang="en-US" sz="900" dirty="0">
                <a:solidFill>
                  <a:schemeClr val="tx1"/>
                </a:solidFill>
                <a:ea typeface="굴림" panose="020B0600000101010101" pitchFamily="50" charset="-127"/>
              </a:endParaRPr>
            </a:p>
          </p:txBody>
        </p:sp>
      </p:grpSp>
    </p:spTree>
    <p:extLst>
      <p:ext uri="{BB962C8B-B14F-4D97-AF65-F5344CB8AC3E}">
        <p14:creationId xmlns:p14="http://schemas.microsoft.com/office/powerpoint/2010/main" val="3823803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0" y="749005"/>
            <a:ext cx="9144000" cy="645205"/>
          </a:xfrm>
        </p:spPr>
        <p:txBody>
          <a:bodyPr/>
          <a:lstStyle/>
          <a:p>
            <a:r>
              <a:rPr lang="en-US" sz="3200" b="1" dirty="0"/>
              <a:t>Recap: UWB Channel Usage Coordination</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304800" y="1549490"/>
            <a:ext cx="8382000" cy="1498510"/>
          </a:xfrm>
        </p:spPr>
        <p:txBody>
          <a:bodyPr/>
          <a:lstStyle/>
          <a:p>
            <a:pPr>
              <a:buFont typeface="Wingdings" panose="05000000000000000000" pitchFamily="2" charset="2"/>
              <a:buChar char="q"/>
            </a:pPr>
            <a:r>
              <a:rPr lang="en-US" sz="1600" dirty="0"/>
              <a:t>UWB channel usage coordination can be used for better UWB coexistence. [2][3][4].</a:t>
            </a:r>
          </a:p>
          <a:p>
            <a:pPr>
              <a:buFont typeface="Wingdings" panose="05000000000000000000" pitchFamily="2" charset="2"/>
              <a:buChar char="q"/>
            </a:pPr>
            <a:r>
              <a:rPr lang="en-US" altLang="zh-CN" sz="1600" dirty="0"/>
              <a:t>The UWB channel usage coordination mechanism is primarily designed for block based mode </a:t>
            </a:r>
          </a:p>
          <a:p>
            <a:pPr lvl="1">
              <a:buFont typeface="Wingdings" panose="05000000000000000000" pitchFamily="2" charset="2"/>
              <a:buChar char="§"/>
            </a:pPr>
            <a:r>
              <a:rPr lang="en-US" altLang="zh-CN" sz="1600" dirty="0"/>
              <a:t>NB AP and/or UWB AP is periodically transmitted before each ranging block.</a:t>
            </a:r>
          </a:p>
          <a:p>
            <a:pPr lvl="1">
              <a:buFont typeface="Wingdings" panose="05000000000000000000" pitchFamily="2" charset="2"/>
              <a:buChar char="§"/>
            </a:pPr>
            <a:r>
              <a:rPr lang="en-US" altLang="zh-CN" sz="1600" dirty="0"/>
              <a:t>Each NB/UWB AP </a:t>
            </a:r>
            <a:r>
              <a:rPr lang="en-US" altLang="ko-KR" sz="1600" dirty="0"/>
              <a:t>includes UWB per-session info related to a particular block.</a:t>
            </a: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pic>
        <p:nvPicPr>
          <p:cNvPr id="224" name="Picture 223">
            <a:extLst>
              <a:ext uri="{FF2B5EF4-FFF2-40B4-BE49-F238E27FC236}">
                <a16:creationId xmlns:a16="http://schemas.microsoft.com/office/drawing/2014/main" id="{9CD39495-888F-45B9-8A31-543DE4D01018}"/>
              </a:ext>
            </a:extLst>
          </p:cNvPr>
          <p:cNvPicPr>
            <a:picLocks noChangeAspect="1"/>
          </p:cNvPicPr>
          <p:nvPr/>
        </p:nvPicPr>
        <p:blipFill>
          <a:blip r:embed="rId2"/>
          <a:stretch>
            <a:fillRect/>
          </a:stretch>
        </p:blipFill>
        <p:spPr>
          <a:xfrm>
            <a:off x="698770" y="3200400"/>
            <a:ext cx="7704856" cy="3200400"/>
          </a:xfrm>
          <a:prstGeom prst="rect">
            <a:avLst/>
          </a:prstGeom>
        </p:spPr>
      </p:pic>
    </p:spTree>
    <p:extLst>
      <p:ext uri="{BB962C8B-B14F-4D97-AF65-F5344CB8AC3E}">
        <p14:creationId xmlns:p14="http://schemas.microsoft.com/office/powerpoint/2010/main" val="199956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March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685800"/>
            <a:ext cx="8568952"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Problem</a:t>
            </a:r>
          </a:p>
        </p:txBody>
      </p:sp>
      <p:sp>
        <p:nvSpPr>
          <p:cNvPr id="6" name="矩形 5">
            <a:extLst>
              <a:ext uri="{FF2B5EF4-FFF2-40B4-BE49-F238E27FC236}">
                <a16:creationId xmlns:a16="http://schemas.microsoft.com/office/drawing/2014/main" id="{EC98D7FF-B980-46E2-8616-08D4237C857D}"/>
              </a:ext>
            </a:extLst>
          </p:cNvPr>
          <p:cNvSpPr/>
          <p:nvPr/>
        </p:nvSpPr>
        <p:spPr>
          <a:xfrm>
            <a:off x="381000" y="1524000"/>
            <a:ext cx="8229600" cy="3970831"/>
          </a:xfrm>
          <a:prstGeom prst="rect">
            <a:avLst/>
          </a:prstGeom>
        </p:spPr>
        <p:txBody>
          <a:bodyPr wrap="square">
            <a:spAutoFit/>
          </a:bodyPr>
          <a:lstStyle/>
          <a:p>
            <a:pPr marL="373393" indent="-342900">
              <a:lnSpc>
                <a:spcPct val="150000"/>
              </a:lnSpc>
              <a:buFont typeface="Wingdings" panose="05000000000000000000" pitchFamily="2" charset="2"/>
              <a:buChar char="q"/>
            </a:pPr>
            <a:r>
              <a:rPr lang="en-US" altLang="zh-CN" sz="1800" dirty="0">
                <a:latin typeface="+mn-lt"/>
              </a:rPr>
              <a:t>The existing UWB channel usage coordination mechanism needs to be adapted for hyper-block based mode.</a:t>
            </a:r>
          </a:p>
          <a:p>
            <a:pPr marL="830593" lvl="1" indent="-342900">
              <a:lnSpc>
                <a:spcPct val="150000"/>
              </a:lnSpc>
              <a:buFont typeface="Wingdings" panose="05000000000000000000" pitchFamily="2" charset="2"/>
              <a:buChar char="§"/>
            </a:pPr>
            <a:r>
              <a:rPr lang="en-US" altLang="zh-CN" sz="1600" dirty="0">
                <a:latin typeface="+mn-lt"/>
              </a:rPr>
              <a:t>Different blocks within a hyper block may have different block duration.</a:t>
            </a:r>
          </a:p>
          <a:p>
            <a:pPr marL="830593" lvl="1" indent="-342900">
              <a:lnSpc>
                <a:spcPct val="150000"/>
              </a:lnSpc>
              <a:buFont typeface="Wingdings" panose="05000000000000000000" pitchFamily="2" charset="2"/>
              <a:buChar char="§"/>
            </a:pPr>
            <a:endParaRPr lang="en-US" altLang="zh-CN" sz="1800" dirty="0">
              <a:latin typeface="+mn-lt"/>
            </a:endParaRPr>
          </a:p>
          <a:p>
            <a:pPr marL="373393" indent="-342900">
              <a:lnSpc>
                <a:spcPct val="150000"/>
              </a:lnSpc>
              <a:buFont typeface="Wingdings" panose="05000000000000000000" pitchFamily="2" charset="2"/>
              <a:buChar char="q"/>
            </a:pPr>
            <a:r>
              <a:rPr lang="en-US" altLang="zh-CN" sz="1800" dirty="0">
                <a:latin typeface="+mn-lt"/>
              </a:rPr>
              <a:t>The existing UWB channel usage coordination mechanism needs to take into account the characteristics of NBA-MMS based ranging.</a:t>
            </a:r>
          </a:p>
          <a:p>
            <a:pPr marL="830593" lvl="1" indent="-342900">
              <a:lnSpc>
                <a:spcPct val="150000"/>
              </a:lnSpc>
              <a:buFont typeface="Wingdings" panose="05000000000000000000" pitchFamily="2" charset="2"/>
              <a:buChar char="§"/>
            </a:pPr>
            <a:r>
              <a:rPr lang="en-US" altLang="zh-CN" sz="1600" dirty="0">
                <a:latin typeface="+mn-lt"/>
              </a:rPr>
              <a:t>NBA-MMS based ranging can use NBA-UWB MMS packet or UWB-only MMS packet.</a:t>
            </a:r>
          </a:p>
          <a:p>
            <a:pPr marL="830593" lvl="1" indent="-342900">
              <a:lnSpc>
                <a:spcPct val="150000"/>
              </a:lnSpc>
              <a:buFont typeface="Wingdings" panose="05000000000000000000" pitchFamily="2" charset="2"/>
              <a:buChar char="§"/>
            </a:pPr>
            <a:r>
              <a:rPr lang="en-US" altLang="zh-CN" sz="1600" dirty="0">
                <a:latin typeface="+mn-lt"/>
              </a:rPr>
              <a:t>NBA-MMS based ranging supports complementary sets based MMRS (multi-millisecond ranging sequence) </a:t>
            </a:r>
            <a:r>
              <a:rPr lang="en-SG" altLang="zh-CN" sz="1600" dirty="0">
                <a:latin typeface="+mn-lt"/>
              </a:rPr>
              <a:t>and</a:t>
            </a:r>
            <a:r>
              <a:rPr lang="zh-CN" altLang="en-US" sz="1600" dirty="0">
                <a:latin typeface="+mn-lt"/>
              </a:rPr>
              <a:t> </a:t>
            </a:r>
            <a:r>
              <a:rPr lang="en-SG" altLang="zh-CN" sz="1600" dirty="0" err="1">
                <a:latin typeface="+mn-lt"/>
              </a:rPr>
              <a:t>Ipatov</a:t>
            </a:r>
            <a:r>
              <a:rPr lang="en-SG" altLang="zh-CN" sz="1600" dirty="0">
                <a:latin typeface="+mn-lt"/>
              </a:rPr>
              <a:t> sequence as MMRS</a:t>
            </a:r>
            <a:endParaRPr lang="en-US" altLang="zh-CN" sz="1600" dirty="0">
              <a:latin typeface="+mn-lt"/>
            </a:endParaRPr>
          </a:p>
        </p:txBody>
      </p:sp>
    </p:spTree>
    <p:extLst>
      <p:ext uri="{BB962C8B-B14F-4D97-AF65-F5344CB8AC3E}">
        <p14:creationId xmlns:p14="http://schemas.microsoft.com/office/powerpoint/2010/main" val="4073489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March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685800"/>
            <a:ext cx="856895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a:t>
            </a:r>
          </a:p>
        </p:txBody>
      </p:sp>
      <p:sp>
        <p:nvSpPr>
          <p:cNvPr id="6" name="Rectangle 2">
            <a:extLst>
              <a:ext uri="{FF2B5EF4-FFF2-40B4-BE49-F238E27FC236}">
                <a16:creationId xmlns:a16="http://schemas.microsoft.com/office/drawing/2014/main" id="{156582B8-DBB1-4490-B7C3-E39E9254C0B1}"/>
              </a:ext>
            </a:extLst>
          </p:cNvPr>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SG"/>
          </a:p>
        </p:txBody>
      </p:sp>
      <p:sp>
        <p:nvSpPr>
          <p:cNvPr id="10" name="Rectangle 4">
            <a:extLst>
              <a:ext uri="{FF2B5EF4-FFF2-40B4-BE49-F238E27FC236}">
                <a16:creationId xmlns:a16="http://schemas.microsoft.com/office/drawing/2014/main" id="{028B9109-3A04-4AA0-AF56-A6689A5DF51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SG"/>
          </a:p>
        </p:txBody>
      </p:sp>
      <p:graphicFrame>
        <p:nvGraphicFramePr>
          <p:cNvPr id="11" name="Object 10">
            <a:extLst>
              <a:ext uri="{FF2B5EF4-FFF2-40B4-BE49-F238E27FC236}">
                <a16:creationId xmlns:a16="http://schemas.microsoft.com/office/drawing/2014/main" id="{1D94CC3E-C8DE-4C68-8149-2BE0CAF6581F}"/>
              </a:ext>
            </a:extLst>
          </p:cNvPr>
          <p:cNvGraphicFramePr>
            <a:graphicFrameLocks noChangeAspect="1"/>
          </p:cNvGraphicFramePr>
          <p:nvPr>
            <p:extLst>
              <p:ext uri="{D42A27DB-BD31-4B8C-83A1-F6EECF244321}">
                <p14:modId xmlns:p14="http://schemas.microsoft.com/office/powerpoint/2010/main" val="2346110626"/>
              </p:ext>
            </p:extLst>
          </p:nvPr>
        </p:nvGraphicFramePr>
        <p:xfrm>
          <a:off x="722940" y="3429000"/>
          <a:ext cx="7774320" cy="2530452"/>
        </p:xfrm>
        <a:graphic>
          <a:graphicData uri="http://schemas.openxmlformats.org/presentationml/2006/ole">
            <mc:AlternateContent xmlns:mc="http://schemas.openxmlformats.org/markup-compatibility/2006">
              <mc:Choice xmlns:v="urn:schemas-microsoft-com:vml" Requires="v">
                <p:oleObj spid="_x0000_s1039" name="Visio" r:id="rId3" imgW="10180202" imgH="3421433" progId="Visio.Drawing.11">
                  <p:embed/>
                </p:oleObj>
              </mc:Choice>
              <mc:Fallback>
                <p:oleObj name="Visio" r:id="rId3" imgW="10180202" imgH="3421433" progId="Visio.Drawing.11">
                  <p:embed/>
                  <p:pic>
                    <p:nvPicPr>
                      <p:cNvPr id="0" name="Object 3"/>
                      <p:cNvPicPr>
                        <a:picLocks noChangeAspect="1" noChangeArrowheads="1"/>
                      </p:cNvPicPr>
                      <p:nvPr/>
                    </p:nvPicPr>
                    <p:blipFill>
                      <a:blip r:embed="rId4"/>
                      <a:srcRect/>
                      <a:stretch>
                        <a:fillRect/>
                      </a:stretch>
                    </p:blipFill>
                    <p:spPr bwMode="auto">
                      <a:xfrm>
                        <a:off x="722940" y="3429000"/>
                        <a:ext cx="7774320" cy="2530452"/>
                      </a:xfrm>
                      <a:prstGeom prst="rect">
                        <a:avLst/>
                      </a:prstGeom>
                      <a:noFill/>
                    </p:spPr>
                  </p:pic>
                </p:oleObj>
              </mc:Fallback>
            </mc:AlternateContent>
          </a:graphicData>
        </a:graphic>
      </p:graphicFrame>
      <p:sp>
        <p:nvSpPr>
          <p:cNvPr id="13" name="矩形 10">
            <a:extLst>
              <a:ext uri="{FF2B5EF4-FFF2-40B4-BE49-F238E27FC236}">
                <a16:creationId xmlns:a16="http://schemas.microsoft.com/office/drawing/2014/main" id="{67BE8969-A98D-4F51-A746-6FDA0A4AA786}"/>
              </a:ext>
            </a:extLst>
          </p:cNvPr>
          <p:cNvSpPr/>
          <p:nvPr/>
        </p:nvSpPr>
        <p:spPr>
          <a:xfrm>
            <a:off x="457200" y="1576749"/>
            <a:ext cx="8153400" cy="1384995"/>
          </a:xfrm>
          <a:prstGeom prst="rect">
            <a:avLst/>
          </a:prstGeom>
        </p:spPr>
        <p:txBody>
          <a:bodyPr wrap="square">
            <a:spAutoFit/>
          </a:bodyPr>
          <a:lstStyle/>
          <a:p>
            <a:pPr marL="287338" indent="-287338">
              <a:buFont typeface="Wingdings" panose="05000000000000000000" pitchFamily="2" charset="2"/>
              <a:buChar char="q"/>
            </a:pPr>
            <a:r>
              <a:rPr lang="en-US" altLang="zh-CN" sz="1800" kern="0" dirty="0"/>
              <a:t>NB AP and/or UWB AP is broadcast </a:t>
            </a:r>
            <a:r>
              <a:rPr lang="en-US" altLang="zh-CN" sz="1800" kern="0" dirty="0">
                <a:solidFill>
                  <a:srgbClr val="FF0000"/>
                </a:solidFill>
              </a:rPr>
              <a:t>in an aperiodic manner for hyper-block based mode</a:t>
            </a:r>
            <a:r>
              <a:rPr lang="en-US" altLang="zh-CN" sz="1800" kern="0" dirty="0"/>
              <a:t>.</a:t>
            </a:r>
          </a:p>
          <a:p>
            <a:pPr marL="744538" lvl="1" indent="-287338">
              <a:buFont typeface="Arial" panose="020B0604020202020204" pitchFamily="34" charset="0"/>
              <a:buChar char="•"/>
            </a:pPr>
            <a:r>
              <a:rPr lang="en-US" altLang="zh-CN" sz="1600" dirty="0"/>
              <a:t>NB AP and/or UWB AP is transmitted before each ranging block.</a:t>
            </a:r>
          </a:p>
          <a:p>
            <a:pPr marL="744538" lvl="1" indent="-287338">
              <a:buFont typeface="Arial" panose="020B0604020202020204" pitchFamily="34" charset="0"/>
              <a:buChar char="•"/>
            </a:pPr>
            <a:r>
              <a:rPr lang="en-US" altLang="ko-KR" sz="1600" dirty="0"/>
              <a:t>An NB AP includes </a:t>
            </a:r>
            <a:r>
              <a:rPr lang="en-US" altLang="ko-KR" sz="1600" dirty="0">
                <a:solidFill>
                  <a:srgbClr val="FF0000"/>
                </a:solidFill>
              </a:rPr>
              <a:t>timing information of next NB AP</a:t>
            </a:r>
          </a:p>
          <a:p>
            <a:pPr marL="744538" lvl="1" indent="-287338">
              <a:buFont typeface="Arial" panose="020B0604020202020204" pitchFamily="34" charset="0"/>
              <a:buChar char="•"/>
            </a:pPr>
            <a:r>
              <a:rPr lang="en-US" altLang="zh-CN" sz="1600" kern="0" dirty="0"/>
              <a:t>An UWB AP includes </a:t>
            </a:r>
            <a:r>
              <a:rPr lang="en-US" altLang="zh-CN" sz="1600" kern="0" dirty="0">
                <a:solidFill>
                  <a:srgbClr val="FF0000"/>
                </a:solidFill>
              </a:rPr>
              <a:t>timing information of next UWB AP</a:t>
            </a:r>
            <a:endParaRPr lang="en-US" altLang="ko-KR" sz="2000" kern="0" dirty="0"/>
          </a:p>
        </p:txBody>
      </p:sp>
    </p:spTree>
    <p:extLst>
      <p:ext uri="{BB962C8B-B14F-4D97-AF65-F5344CB8AC3E}">
        <p14:creationId xmlns:p14="http://schemas.microsoft.com/office/powerpoint/2010/main" val="2638732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March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685800"/>
            <a:ext cx="856895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(cont.)</a:t>
            </a:r>
          </a:p>
        </p:txBody>
      </p:sp>
      <p:sp>
        <p:nvSpPr>
          <p:cNvPr id="6" name="Rectangle 2">
            <a:extLst>
              <a:ext uri="{FF2B5EF4-FFF2-40B4-BE49-F238E27FC236}">
                <a16:creationId xmlns:a16="http://schemas.microsoft.com/office/drawing/2014/main" id="{156582B8-DBB1-4490-B7C3-E39E9254C0B1}"/>
              </a:ext>
            </a:extLst>
          </p:cNvPr>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SG"/>
          </a:p>
        </p:txBody>
      </p:sp>
      <p:sp>
        <p:nvSpPr>
          <p:cNvPr id="10" name="Rectangle 4">
            <a:extLst>
              <a:ext uri="{FF2B5EF4-FFF2-40B4-BE49-F238E27FC236}">
                <a16:creationId xmlns:a16="http://schemas.microsoft.com/office/drawing/2014/main" id="{028B9109-3A04-4AA0-AF56-A6689A5DF51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SG"/>
          </a:p>
        </p:txBody>
      </p:sp>
      <p:sp>
        <p:nvSpPr>
          <p:cNvPr id="12" name="Rectangle 11">
            <a:extLst>
              <a:ext uri="{FF2B5EF4-FFF2-40B4-BE49-F238E27FC236}">
                <a16:creationId xmlns:a16="http://schemas.microsoft.com/office/drawing/2014/main" id="{1BB80F53-F164-40D3-8B3D-871450D50AE7}"/>
              </a:ext>
            </a:extLst>
          </p:cNvPr>
          <p:cNvSpPr/>
          <p:nvPr/>
        </p:nvSpPr>
        <p:spPr>
          <a:xfrm>
            <a:off x="434181" y="1676400"/>
            <a:ext cx="8275638" cy="584775"/>
          </a:xfrm>
          <a:prstGeom prst="rect">
            <a:avLst/>
          </a:prstGeom>
        </p:spPr>
        <p:txBody>
          <a:bodyPr wrap="square">
            <a:spAutoFit/>
          </a:bodyPr>
          <a:lstStyle/>
          <a:p>
            <a:pPr marL="287338" lvl="1" indent="-287338">
              <a:buFont typeface="Wingdings" panose="05000000000000000000" pitchFamily="2" charset="2"/>
              <a:buChar char="q"/>
            </a:pPr>
            <a:r>
              <a:rPr lang="en-US" altLang="ko-KR" sz="1600" kern="0" dirty="0"/>
              <a:t>For NBA-MMS based ranging, UWB Session Info field </a:t>
            </a:r>
            <a:r>
              <a:rPr lang="en-US" altLang="zh-CN" sz="1600" kern="0" dirty="0"/>
              <a:t>may </a:t>
            </a:r>
            <a:r>
              <a:rPr lang="en-US" altLang="ko-KR" sz="1600" kern="0" dirty="0"/>
              <a:t>contain preamble code field, MMRS code field, and MMRS gap size field depending on NBA-MMS configuration.</a:t>
            </a:r>
            <a:r>
              <a:rPr lang="en-US" altLang="ko-KR" sz="1400" kern="0" dirty="0"/>
              <a:t>.</a:t>
            </a:r>
          </a:p>
        </p:txBody>
      </p:sp>
      <p:graphicFrame>
        <p:nvGraphicFramePr>
          <p:cNvPr id="7" name="Table 6">
            <a:extLst>
              <a:ext uri="{FF2B5EF4-FFF2-40B4-BE49-F238E27FC236}">
                <a16:creationId xmlns:a16="http://schemas.microsoft.com/office/drawing/2014/main" id="{CB44ED65-0409-480C-AF79-5791D6F41880}"/>
              </a:ext>
            </a:extLst>
          </p:cNvPr>
          <p:cNvGraphicFramePr>
            <a:graphicFrameLocks noGrp="1"/>
          </p:cNvGraphicFramePr>
          <p:nvPr>
            <p:extLst>
              <p:ext uri="{D42A27DB-BD31-4B8C-83A1-F6EECF244321}">
                <p14:modId xmlns:p14="http://schemas.microsoft.com/office/powerpoint/2010/main" val="2122945665"/>
              </p:ext>
            </p:extLst>
          </p:nvPr>
        </p:nvGraphicFramePr>
        <p:xfrm>
          <a:off x="517747" y="2514979"/>
          <a:ext cx="8001000" cy="3398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288523614"/>
                    </a:ext>
                  </a:extLst>
                </a:gridCol>
                <a:gridCol w="1447800">
                  <a:extLst>
                    <a:ext uri="{9D8B030D-6E8A-4147-A177-3AD203B41FA5}">
                      <a16:colId xmlns:a16="http://schemas.microsoft.com/office/drawing/2014/main" val="818922968"/>
                    </a:ext>
                  </a:extLst>
                </a:gridCol>
                <a:gridCol w="1600200">
                  <a:extLst>
                    <a:ext uri="{9D8B030D-6E8A-4147-A177-3AD203B41FA5}">
                      <a16:colId xmlns:a16="http://schemas.microsoft.com/office/drawing/2014/main" val="2127855344"/>
                    </a:ext>
                  </a:extLst>
                </a:gridCol>
                <a:gridCol w="1600200">
                  <a:extLst>
                    <a:ext uri="{9D8B030D-6E8A-4147-A177-3AD203B41FA5}">
                      <a16:colId xmlns:a16="http://schemas.microsoft.com/office/drawing/2014/main" val="2019138505"/>
                    </a:ext>
                  </a:extLst>
                </a:gridCol>
                <a:gridCol w="1600200">
                  <a:extLst>
                    <a:ext uri="{9D8B030D-6E8A-4147-A177-3AD203B41FA5}">
                      <a16:colId xmlns:a16="http://schemas.microsoft.com/office/drawing/2014/main" val="3229942696"/>
                    </a:ext>
                  </a:extLst>
                </a:gridCol>
              </a:tblGrid>
              <a:tr h="381000">
                <a:tc>
                  <a:txBody>
                    <a:bodyPr/>
                    <a:lstStyle/>
                    <a:p>
                      <a:r>
                        <a:rPr lang="en-SG" sz="1400" dirty="0"/>
                        <a:t>MMS Packet Type</a:t>
                      </a:r>
                    </a:p>
                  </a:txBody>
                  <a:tcPr/>
                </a:tc>
                <a:tc>
                  <a:txBody>
                    <a:bodyPr/>
                    <a:lstStyle/>
                    <a:p>
                      <a:r>
                        <a:rPr lang="en-SG" sz="1400" dirty="0"/>
                        <a:t>MMRS Type</a:t>
                      </a:r>
                    </a:p>
                  </a:txBody>
                  <a:tcPr/>
                </a:tc>
                <a:tc>
                  <a:txBody>
                    <a:bodyPr/>
                    <a:lstStyle/>
                    <a:p>
                      <a:r>
                        <a:rPr lang="en-SG" sz="1400" dirty="0"/>
                        <a:t>Preamble code</a:t>
                      </a:r>
                    </a:p>
                  </a:txBody>
                  <a:tcPr/>
                </a:tc>
                <a:tc>
                  <a:txBody>
                    <a:bodyPr/>
                    <a:lstStyle/>
                    <a:p>
                      <a:r>
                        <a:rPr lang="en-SG" sz="1400" dirty="0"/>
                        <a:t>MMRS Code</a:t>
                      </a:r>
                    </a:p>
                  </a:txBody>
                  <a:tcPr/>
                </a:tc>
                <a:tc>
                  <a:txBody>
                    <a:bodyPr/>
                    <a:lstStyle/>
                    <a:p>
                      <a:r>
                        <a:rPr lang="en-SG" sz="1400" dirty="0"/>
                        <a:t>MMRS Gap Size</a:t>
                      </a:r>
                    </a:p>
                  </a:txBody>
                  <a:tcPr/>
                </a:tc>
                <a:extLst>
                  <a:ext uri="{0D108BD9-81ED-4DB2-BD59-A6C34878D82A}">
                    <a16:rowId xmlns:a16="http://schemas.microsoft.com/office/drawing/2014/main" val="3089952543"/>
                  </a:ext>
                </a:extLst>
              </a:tr>
              <a:tr h="457200">
                <a:tc rowSpan="2">
                  <a:txBody>
                    <a:bodyPr/>
                    <a:lstStyle/>
                    <a:p>
                      <a:pPr algn="l"/>
                      <a:r>
                        <a:rPr lang="en-SG" sz="1400" dirty="0"/>
                        <a:t>NBA-UWB Mixed/RSF-only MMS Packet</a:t>
                      </a:r>
                    </a:p>
                  </a:txBody>
                  <a:tcPr/>
                </a:tc>
                <a:tc>
                  <a:txBody>
                    <a:bodyPr/>
                    <a:lstStyle/>
                    <a:p>
                      <a:pPr algn="l"/>
                      <a:r>
                        <a:rPr lang="en-SG" sz="1400" dirty="0"/>
                        <a:t>Complementary set based</a:t>
                      </a:r>
                    </a:p>
                  </a:txBody>
                  <a:tcPr/>
                </a:tc>
                <a:tc rowSpan="2">
                  <a:txBody>
                    <a:bodyPr/>
                    <a:lstStyle/>
                    <a:p>
                      <a:pPr algn="ctr"/>
                      <a:r>
                        <a:rPr lang="en-SG" sz="1400" dirty="0"/>
                        <a:t>x</a:t>
                      </a:r>
                    </a:p>
                  </a:txBody>
                  <a:tcPr/>
                </a:tc>
                <a:tc rowSpan="2">
                  <a:txBody>
                    <a:bodyPr/>
                    <a:lstStyle/>
                    <a:p>
                      <a:pPr algn="ctr"/>
                      <a:r>
                        <a:rPr lang="en-SG" sz="1400" dirty="0">
                          <a:sym typeface="Symbol" panose="05050102010706020507" pitchFamily="18" charset="2"/>
                        </a:rPr>
                        <a:t></a:t>
                      </a:r>
                      <a:endParaRPr lang="en-SG"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sym typeface="Symbol" panose="05050102010706020507" pitchFamily="18" charset="2"/>
                        </a:rPr>
                        <a:t></a:t>
                      </a:r>
                      <a:endParaRPr lang="en-SG" sz="1400" dirty="0"/>
                    </a:p>
                    <a:p>
                      <a:pPr algn="ctr"/>
                      <a:endParaRPr lang="en-SG" sz="1400" dirty="0"/>
                    </a:p>
                  </a:txBody>
                  <a:tcPr/>
                </a:tc>
                <a:extLst>
                  <a:ext uri="{0D108BD9-81ED-4DB2-BD59-A6C34878D82A}">
                    <a16:rowId xmlns:a16="http://schemas.microsoft.com/office/drawing/2014/main" val="2081777621"/>
                  </a:ext>
                </a:extLst>
              </a:tr>
              <a:tr h="701040">
                <a:tc vMerge="1">
                  <a:txBody>
                    <a:bodyPr/>
                    <a:lstStyle/>
                    <a:p>
                      <a:endParaRPr lang="en-SG"/>
                    </a:p>
                  </a:txBody>
                  <a:tcPr/>
                </a:tc>
                <a:tc>
                  <a:txBody>
                    <a:bodyPr/>
                    <a:lstStyle/>
                    <a:p>
                      <a:pPr algn="l"/>
                      <a:r>
                        <a:rPr lang="en-SG" sz="1400" dirty="0" err="1"/>
                        <a:t>Ipatov</a:t>
                      </a:r>
                      <a:r>
                        <a:rPr lang="en-SG" sz="1400" dirty="0"/>
                        <a:t> sequence based</a:t>
                      </a:r>
                    </a:p>
                  </a:txBody>
                  <a:tcPr/>
                </a:tc>
                <a:tc vMerge="1">
                  <a:txBody>
                    <a:bodyPr/>
                    <a:lstStyle/>
                    <a:p>
                      <a:endParaRPr lang="en-SG"/>
                    </a:p>
                  </a:txBody>
                  <a:tcPr/>
                </a:tc>
                <a:tc vMerge="1">
                  <a:txBody>
                    <a:bodyPr/>
                    <a:lstStyle/>
                    <a:p>
                      <a:endParaRPr lang="en-SG"/>
                    </a:p>
                  </a:txBody>
                  <a:tcPr/>
                </a:tc>
                <a:tc>
                  <a:txBody>
                    <a:bodyPr/>
                    <a:lstStyle/>
                    <a:p>
                      <a:pPr algn="ctr"/>
                      <a:r>
                        <a:rPr lang="en-SG" sz="1400" dirty="0"/>
                        <a:t>x</a:t>
                      </a:r>
                      <a:endParaRPr lang="en-SG" dirty="0"/>
                    </a:p>
                  </a:txBody>
                  <a:tcPr/>
                </a:tc>
                <a:extLst>
                  <a:ext uri="{0D108BD9-81ED-4DB2-BD59-A6C34878D82A}">
                    <a16:rowId xmlns:a16="http://schemas.microsoft.com/office/drawing/2014/main" val="3930136833"/>
                  </a:ext>
                </a:extLst>
              </a:tr>
              <a:tr h="45987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400" dirty="0"/>
                        <a:t>UWB-only Mixed MMS Packet</a:t>
                      </a:r>
                    </a:p>
                  </a:txBody>
                  <a:tcPr/>
                </a:tc>
                <a:tc>
                  <a:txBody>
                    <a:bodyPr/>
                    <a:lstStyle/>
                    <a:p>
                      <a:pPr algn="l"/>
                      <a:r>
                        <a:rPr lang="en-SG" sz="1400" dirty="0"/>
                        <a:t>Complementary sets based</a:t>
                      </a: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sym typeface="Symbol" panose="05050102010706020507" pitchFamily="18" charset="2"/>
                        </a:rPr>
                        <a:t></a:t>
                      </a:r>
                      <a:endParaRPr lang="en-SG" sz="1400" dirty="0"/>
                    </a:p>
                    <a:p>
                      <a:pPr algn="ctr"/>
                      <a:endParaRPr lang="en-SG" sz="14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sym typeface="Symbol" panose="05050102010706020507" pitchFamily="18" charset="2"/>
                        </a:rPr>
                        <a:t></a:t>
                      </a:r>
                      <a:endParaRPr lang="en-SG" sz="1400" dirty="0"/>
                    </a:p>
                    <a:p>
                      <a:pPr algn="ctr"/>
                      <a:endParaRPr lang="en-SG"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sym typeface="Symbol" panose="05050102010706020507" pitchFamily="18" charset="2"/>
                        </a:rPr>
                        <a:t></a:t>
                      </a:r>
                      <a:endParaRPr lang="en-SG" sz="1400" dirty="0"/>
                    </a:p>
                  </a:txBody>
                  <a:tcPr/>
                </a:tc>
                <a:extLst>
                  <a:ext uri="{0D108BD9-81ED-4DB2-BD59-A6C34878D82A}">
                    <a16:rowId xmlns:a16="http://schemas.microsoft.com/office/drawing/2014/main" val="1951155120"/>
                  </a:ext>
                </a:extLst>
              </a:tr>
              <a:tr h="0">
                <a:tc vMerge="1">
                  <a:txBody>
                    <a:bodyPr/>
                    <a:lstStyle/>
                    <a:p>
                      <a:endParaRPr lang="en-SG"/>
                    </a:p>
                  </a:txBody>
                  <a:tcPr/>
                </a:tc>
                <a:tc>
                  <a:txBody>
                    <a:bodyPr/>
                    <a:lstStyle/>
                    <a:p>
                      <a:pPr algn="l"/>
                      <a:r>
                        <a:rPr lang="en-SG" sz="1400" dirty="0" err="1"/>
                        <a:t>Ipatov</a:t>
                      </a:r>
                      <a:r>
                        <a:rPr lang="en-SG" sz="1400" dirty="0"/>
                        <a:t> sequence based</a:t>
                      </a:r>
                    </a:p>
                  </a:txBody>
                  <a:tcPr/>
                </a:tc>
                <a:tc vMerge="1">
                  <a:txBody>
                    <a:bodyPr/>
                    <a:lstStyle/>
                    <a:p>
                      <a:endParaRPr lang="en-SG"/>
                    </a:p>
                  </a:txBody>
                  <a:tcPr/>
                </a:tc>
                <a:tc vMerge="1">
                  <a:txBody>
                    <a:bodyPr/>
                    <a:lstStyle/>
                    <a:p>
                      <a:endParaRPr lang="en-SG"/>
                    </a:p>
                  </a:txBody>
                  <a:tcPr/>
                </a:tc>
                <a:tc>
                  <a:txBody>
                    <a:bodyPr/>
                    <a:lstStyle/>
                    <a:p>
                      <a:pPr algn="ctr"/>
                      <a:r>
                        <a:rPr lang="en-SG" sz="1400" dirty="0"/>
                        <a:t>x</a:t>
                      </a:r>
                      <a:endParaRPr lang="en-SG" dirty="0"/>
                    </a:p>
                  </a:txBody>
                  <a:tcPr/>
                </a:tc>
                <a:extLst>
                  <a:ext uri="{0D108BD9-81ED-4DB2-BD59-A6C34878D82A}">
                    <a16:rowId xmlns:a16="http://schemas.microsoft.com/office/drawing/2014/main" val="4277122006"/>
                  </a:ext>
                </a:extLst>
              </a:tr>
              <a:tr h="3730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400" dirty="0"/>
                        <a:t>UWB-only RIF-only MMS Packet</a:t>
                      </a:r>
                    </a:p>
                  </a:txBody>
                  <a:tcPr/>
                </a:tc>
                <a:tc>
                  <a:txBody>
                    <a:bodyPr/>
                    <a:lstStyle/>
                    <a:p>
                      <a:r>
                        <a:rPr lang="en-SG" sz="1400" dirty="0"/>
                        <a:t>N.A.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sym typeface="Symbol" panose="05050102010706020507" pitchFamily="18" charset="2"/>
                        </a:rPr>
                        <a:t></a:t>
                      </a:r>
                      <a:endParaRPr lang="en-SG" sz="1400" dirty="0"/>
                    </a:p>
                    <a:p>
                      <a:pPr algn="ctr"/>
                      <a:endParaRPr lang="en-SG"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t>x</a:t>
                      </a:r>
                    </a:p>
                    <a:p>
                      <a:pPr algn="ctr"/>
                      <a:endParaRPr lang="en-SG"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400" dirty="0"/>
                        <a:t>x</a:t>
                      </a:r>
                    </a:p>
                    <a:p>
                      <a:pPr algn="ctr"/>
                      <a:endParaRPr lang="en-SG" sz="1400" dirty="0"/>
                    </a:p>
                  </a:txBody>
                  <a:tcPr/>
                </a:tc>
                <a:extLst>
                  <a:ext uri="{0D108BD9-81ED-4DB2-BD59-A6C34878D82A}">
                    <a16:rowId xmlns:a16="http://schemas.microsoft.com/office/drawing/2014/main" val="2044510401"/>
                  </a:ext>
                </a:extLst>
              </a:tr>
            </a:tbl>
          </a:graphicData>
        </a:graphic>
      </p:graphicFrame>
    </p:spTree>
    <p:extLst>
      <p:ext uri="{BB962C8B-B14F-4D97-AF65-F5344CB8AC3E}">
        <p14:creationId xmlns:p14="http://schemas.microsoft.com/office/powerpoint/2010/main" val="842575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March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228601" y="631014"/>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SG" dirty="0"/>
              <a:t>NB AP Payload</a:t>
            </a:r>
            <a:endParaRPr lang="en-US" altLang="zh-CN" dirty="0"/>
          </a:p>
        </p:txBody>
      </p:sp>
      <p:graphicFrame>
        <p:nvGraphicFramePr>
          <p:cNvPr id="15" name="Table 14">
            <a:extLst>
              <a:ext uri="{FF2B5EF4-FFF2-40B4-BE49-F238E27FC236}">
                <a16:creationId xmlns:a16="http://schemas.microsoft.com/office/drawing/2014/main" id="{30DB1575-35A1-4164-9F7F-EF005F2BA4E2}"/>
              </a:ext>
            </a:extLst>
          </p:cNvPr>
          <p:cNvGraphicFramePr>
            <a:graphicFrameLocks noGrp="1"/>
          </p:cNvGraphicFramePr>
          <p:nvPr>
            <p:extLst>
              <p:ext uri="{D42A27DB-BD31-4B8C-83A1-F6EECF244321}">
                <p14:modId xmlns:p14="http://schemas.microsoft.com/office/powerpoint/2010/main" val="3884078442"/>
              </p:ext>
            </p:extLst>
          </p:nvPr>
        </p:nvGraphicFramePr>
        <p:xfrm>
          <a:off x="231186" y="1141413"/>
          <a:ext cx="8681628" cy="5334000"/>
        </p:xfrm>
        <a:graphic>
          <a:graphicData uri="http://schemas.openxmlformats.org/drawingml/2006/table">
            <a:tbl>
              <a:tblPr firstRow="1" bandRow="1">
                <a:tableStyleId>{5C22544A-7EE6-4342-B048-85BDC9FD1C3A}</a:tableStyleId>
              </a:tblPr>
              <a:tblGrid>
                <a:gridCol w="1366429">
                  <a:extLst>
                    <a:ext uri="{9D8B030D-6E8A-4147-A177-3AD203B41FA5}">
                      <a16:colId xmlns:a16="http://schemas.microsoft.com/office/drawing/2014/main" val="1812505773"/>
                    </a:ext>
                  </a:extLst>
                </a:gridCol>
                <a:gridCol w="1143001">
                  <a:extLst>
                    <a:ext uri="{9D8B030D-6E8A-4147-A177-3AD203B41FA5}">
                      <a16:colId xmlns:a16="http://schemas.microsoft.com/office/drawing/2014/main" val="180129934"/>
                    </a:ext>
                  </a:extLst>
                </a:gridCol>
                <a:gridCol w="609600">
                  <a:extLst>
                    <a:ext uri="{9D8B030D-6E8A-4147-A177-3AD203B41FA5}">
                      <a16:colId xmlns:a16="http://schemas.microsoft.com/office/drawing/2014/main" val="3603814648"/>
                    </a:ext>
                  </a:extLst>
                </a:gridCol>
                <a:gridCol w="535984">
                  <a:extLst>
                    <a:ext uri="{9D8B030D-6E8A-4147-A177-3AD203B41FA5}">
                      <a16:colId xmlns:a16="http://schemas.microsoft.com/office/drawing/2014/main" val="3247116111"/>
                    </a:ext>
                  </a:extLst>
                </a:gridCol>
                <a:gridCol w="5026614">
                  <a:extLst>
                    <a:ext uri="{9D8B030D-6E8A-4147-A177-3AD203B41FA5}">
                      <a16:colId xmlns:a16="http://schemas.microsoft.com/office/drawing/2014/main" val="2026415432"/>
                    </a:ext>
                  </a:extLst>
                </a:gridCol>
              </a:tblGrid>
              <a:tr h="157286">
                <a:tc>
                  <a:txBody>
                    <a:bodyPr/>
                    <a:lstStyle/>
                    <a:p>
                      <a:r>
                        <a:rPr lang="en-SG" sz="1000" dirty="0">
                          <a:solidFill>
                            <a:schemeClr val="tx1"/>
                          </a:solidFill>
                        </a:rPr>
                        <a:t>MAC Payload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G"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solidFill>
                            <a:schemeClr val="tx1"/>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solidFill>
                            <a:schemeClr val="tx1"/>
                          </a:solidFill>
                        </a:rPr>
                        <a:t>Bytes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solidFill>
                            <a:schemeClr val="tx1"/>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2920865"/>
                  </a:ext>
                </a:extLst>
              </a:tr>
              <a:tr h="353894">
                <a:tc rowSpan="6">
                  <a:txBody>
                    <a:bodyPr/>
                    <a:lstStyle/>
                    <a:p>
                      <a:r>
                        <a:rPr lang="en-SG" sz="1000" dirty="0"/>
                        <a:t>Common Info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t>NB AP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SG" sz="1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Indicates NB AP type</a:t>
                      </a:r>
                    </a:p>
                    <a:p>
                      <a:pPr marL="0" algn="l" defTabSz="914400" rtl="0" eaLnBrk="1" latinLnBrk="0" hangingPunct="1"/>
                      <a:r>
                        <a:rPr lang="en-SG" sz="1000" kern="1200" dirty="0">
                          <a:solidFill>
                            <a:schemeClr val="dk1"/>
                          </a:solidFill>
                          <a:latin typeface="+mn-lt"/>
                          <a:ea typeface="+mn-ea"/>
                          <a:cs typeface="+mn-cs"/>
                        </a:rPr>
                        <a:t>0: Coordination NB AP </a:t>
                      </a:r>
                      <a:r>
                        <a:rPr lang="en-SG" sz="1000" kern="1200" dirty="0">
                          <a:solidFill>
                            <a:srgbClr val="FF0000"/>
                          </a:solidFill>
                          <a:latin typeface="+mn-lt"/>
                          <a:ea typeface="+mn-ea"/>
                          <a:cs typeface="+mn-cs"/>
                        </a:rPr>
                        <a:t>for </a:t>
                      </a:r>
                      <a:r>
                        <a:rPr lang="en-US" altLang="zh-CN" sz="1000" kern="1200" dirty="0">
                          <a:solidFill>
                            <a:srgbClr val="FF0000"/>
                          </a:solidFill>
                          <a:latin typeface="+mn-lt"/>
                          <a:ea typeface="+mn-ea"/>
                          <a:cs typeface="+mn-cs"/>
                        </a:rPr>
                        <a:t>periodic mode</a:t>
                      </a:r>
                      <a:r>
                        <a:rPr lang="en-SG" sz="1000" kern="1200" dirty="0">
                          <a:solidFill>
                            <a:schemeClr val="dk1"/>
                          </a:solidFill>
                          <a:latin typeface="+mn-lt"/>
                          <a:ea typeface="+mn-ea"/>
                          <a:cs typeface="+mn-cs"/>
                        </a:rPr>
                        <a:t>; </a:t>
                      </a:r>
                      <a:r>
                        <a:rPr lang="en-SG" sz="1000" kern="1200" dirty="0">
                          <a:solidFill>
                            <a:srgbClr val="FF0000"/>
                          </a:solidFill>
                          <a:latin typeface="+mn-lt"/>
                          <a:ea typeface="+mn-ea"/>
                          <a:cs typeface="+mn-cs"/>
                        </a:rPr>
                        <a:t>1: Coordination NB AP for aperiodic mode</a:t>
                      </a:r>
                      <a:r>
                        <a:rPr lang="en-SG" sz="1000" kern="1200" dirty="0">
                          <a:solidFill>
                            <a:schemeClr val="dk1"/>
                          </a:solidFill>
                          <a:latin typeface="+mn-lt"/>
                          <a:ea typeface="+mn-ea"/>
                          <a:cs typeface="+mn-cs"/>
                        </a:rPr>
                        <a:t>, 2:7 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94328"/>
                  </a:ext>
                </a:extLst>
              </a:tr>
              <a:tr h="157286">
                <a:tc vMerge="1">
                  <a:txBody>
                    <a:bodyPr/>
                    <a:lstStyle/>
                    <a:p>
                      <a:endParaRPr lang="en-SG" dirty="0"/>
                    </a:p>
                  </a:txBody>
                  <a:tcPr/>
                </a:tc>
                <a:tc>
                  <a:txBody>
                    <a:bodyPr/>
                    <a:lstStyle/>
                    <a:p>
                      <a:pPr marL="0" algn="l" defTabSz="914400" rtl="0" eaLnBrk="1" latinLnBrk="0" hangingPunct="1"/>
                      <a:r>
                        <a:rPr lang="en-SG" sz="1000" kern="1200" dirty="0">
                          <a:solidFill>
                            <a:schemeClr val="dk1"/>
                          </a:solidFill>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SG" dirty="0"/>
                    </a:p>
                  </a:txBody>
                  <a:tcPr/>
                </a:tc>
                <a:tc>
                  <a:txBody>
                    <a:bodyPr/>
                    <a:lstStyle/>
                    <a:p>
                      <a:pPr marL="0" algn="l" defTabSz="914400" rtl="0" eaLnBrk="1" latinLnBrk="0" hangingPunct="1"/>
                      <a:endParaRPr lang="en-SG"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459117"/>
                  </a:ext>
                </a:extLst>
              </a:tr>
              <a:tr h="747109">
                <a:tc vMerge="1">
                  <a:txBody>
                    <a:bodyPr/>
                    <a:lstStyle/>
                    <a:p>
                      <a:endParaRPr lang="en-SG" sz="1200" dirty="0"/>
                    </a:p>
                  </a:txBody>
                  <a:tcPr/>
                </a:tc>
                <a:tc>
                  <a:txBody>
                    <a:bodyPr/>
                    <a:lstStyle/>
                    <a:p>
                      <a:pPr marL="0" algn="l" defTabSz="914400" rtl="0" eaLnBrk="1" latinLnBrk="0" hangingPunct="1"/>
                      <a:r>
                        <a:rPr lang="en-SG" sz="1000" kern="1200" dirty="0">
                          <a:solidFill>
                            <a:schemeClr val="dk1"/>
                          </a:solidFill>
                          <a:latin typeface="+mn-lt"/>
                          <a:ea typeface="+mn-ea"/>
                          <a:cs typeface="+mn-cs"/>
                        </a:rPr>
                        <a:t>UWB AP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lang="en-SG" sz="1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If NB AP Type = 0 </a:t>
                      </a:r>
                      <a:r>
                        <a:rPr lang="en-SG" sz="1000" kern="1200" dirty="0">
                          <a:solidFill>
                            <a:srgbClr val="FF0000"/>
                          </a:solidFill>
                          <a:latin typeface="+mn-lt"/>
                          <a:ea typeface="+mn-ea"/>
                          <a:cs typeface="+mn-cs"/>
                        </a:rPr>
                        <a:t>or 1</a:t>
                      </a:r>
                      <a:r>
                        <a:rPr lang="en-SG" sz="1000" kern="1200" dirty="0">
                          <a:solidFill>
                            <a:schemeClr val="dk1"/>
                          </a:solidFill>
                          <a:latin typeface="+mn-lt"/>
                          <a:ea typeface="+mn-ea"/>
                          <a:cs typeface="+mn-cs"/>
                        </a:rPr>
                        <a:t>,</a:t>
                      </a:r>
                    </a:p>
                    <a:p>
                      <a:pPr marL="0" algn="l" defTabSz="914400" rtl="0" eaLnBrk="1" latinLnBrk="0" hangingPunct="1"/>
                      <a:r>
                        <a:rPr lang="en-SG" sz="1000" kern="1200" dirty="0">
                          <a:solidFill>
                            <a:schemeClr val="dk1"/>
                          </a:solidFill>
                          <a:latin typeface="+mn-lt"/>
                          <a:ea typeface="+mn-ea"/>
                          <a:cs typeface="+mn-cs"/>
                        </a:rPr>
                        <a:t>0: No UWB AP sent after each NB AP</a:t>
                      </a:r>
                    </a:p>
                    <a:p>
                      <a:pPr marL="0" algn="l" defTabSz="914400" rtl="0" eaLnBrk="1" latinLnBrk="0" hangingPunct="1"/>
                      <a:r>
                        <a:rPr lang="en-SG" sz="1000" kern="1200" dirty="0">
                          <a:solidFill>
                            <a:schemeClr val="dk1"/>
                          </a:solidFill>
                          <a:latin typeface="+mn-lt"/>
                          <a:ea typeface="+mn-ea"/>
                          <a:cs typeface="+mn-cs"/>
                        </a:rPr>
                        <a:t>1: UWB AP sent after each NB AP</a:t>
                      </a:r>
                    </a:p>
                    <a:p>
                      <a:pPr marL="0" algn="l" defTabSz="914400" rtl="0" eaLnBrk="1" latinLnBrk="0" hangingPunct="1"/>
                      <a:r>
                        <a:rPr lang="en-SG" sz="1000" kern="1200" dirty="0">
                          <a:solidFill>
                            <a:schemeClr val="dk1"/>
                          </a:solidFill>
                          <a:latin typeface="+mn-lt"/>
                          <a:ea typeface="+mn-ea"/>
                          <a:cs typeface="+mn-cs"/>
                        </a:rPr>
                        <a:t>If UWB AP Present = 1, then UWB AP Info field is present in the NB AP with the NB AP Type = 0 </a:t>
                      </a:r>
                      <a:r>
                        <a:rPr lang="en-SG" sz="1000" kern="1200" dirty="0">
                          <a:solidFill>
                            <a:srgbClr val="FF0000"/>
                          </a:solidFill>
                          <a:latin typeface="+mn-lt"/>
                          <a:ea typeface="+mn-ea"/>
                          <a:cs typeface="+mn-cs"/>
                        </a:rPr>
                        <a:t>or 1</a:t>
                      </a:r>
                    </a:p>
                    <a:p>
                      <a:pPr marL="0" algn="l" defTabSz="914400" rtl="0" eaLnBrk="1" latinLnBrk="0" hangingPunct="1"/>
                      <a:r>
                        <a:rPr lang="en-SG" sz="1000" kern="1200" dirty="0">
                          <a:solidFill>
                            <a:schemeClr val="dk1"/>
                          </a:solidFill>
                          <a:latin typeface="+mn-lt"/>
                          <a:ea typeface="+mn-ea"/>
                          <a:cs typeface="+mn-cs"/>
                        </a:rPr>
                        <a:t>If UWB AP Present = 0, then UWB AP Info field is NOT present in the NB AP with the NB AP Type = 0 </a:t>
                      </a:r>
                      <a:r>
                        <a:rPr lang="en-SG" sz="1000" kern="1200" dirty="0">
                          <a:solidFill>
                            <a:srgbClr val="FF0000"/>
                          </a:solidFill>
                          <a:latin typeface="+mn-lt"/>
                          <a:ea typeface="+mn-ea"/>
                          <a:cs typeface="+mn-cs"/>
                        </a:rPr>
                        <a:t>or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113649"/>
                  </a:ext>
                </a:extLst>
              </a:tr>
              <a:tr h="648805">
                <a:tc vMerge="1">
                  <a:txBody>
                    <a:bodyPr/>
                    <a:lstStyle/>
                    <a:p>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UWB Per-Session Info field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If NB AP Type = 0 </a:t>
                      </a:r>
                      <a:r>
                        <a:rPr lang="en-SG" sz="1000" kern="1200" dirty="0">
                          <a:solidFill>
                            <a:srgbClr val="FF0000"/>
                          </a:solidFill>
                          <a:latin typeface="+mn-lt"/>
                          <a:ea typeface="+mn-ea"/>
                          <a:cs typeface="+mn-cs"/>
                        </a:rPr>
                        <a:t>or 1</a:t>
                      </a:r>
                      <a:r>
                        <a:rPr lang="en-SG" sz="1000" kern="1200" dirty="0">
                          <a:solidFill>
                            <a:schemeClr val="dk1"/>
                          </a:solidFill>
                          <a:latin typeface="+mn-lt"/>
                          <a:ea typeface="+mn-ea"/>
                          <a:cs typeface="+mn-cs"/>
                        </a:rPr>
                        <a:t>,</a:t>
                      </a:r>
                    </a:p>
                    <a:p>
                      <a:pPr marL="0" algn="l" defTabSz="914400" rtl="0" eaLnBrk="1" latinLnBrk="0" hangingPunct="1"/>
                      <a:r>
                        <a:rPr lang="en-SG" sz="1000" kern="1200" dirty="0">
                          <a:solidFill>
                            <a:schemeClr val="dk1"/>
                          </a:solidFill>
                          <a:latin typeface="+mn-lt"/>
                          <a:ea typeface="+mn-ea"/>
                          <a:cs typeface="+mn-cs"/>
                        </a:rPr>
                        <a:t>0: No UWB Per-Session Info field present in the NB </a:t>
                      </a:r>
                      <a:r>
                        <a:rPr lang="en-US" altLang="zh-CN" sz="1000" kern="1200" dirty="0">
                          <a:solidFill>
                            <a:schemeClr val="dk1"/>
                          </a:solidFill>
                          <a:latin typeface="+mn-lt"/>
                          <a:ea typeface="+mn-ea"/>
                          <a:cs typeface="+mn-cs"/>
                        </a:rPr>
                        <a:t>AP</a:t>
                      </a:r>
                      <a:endParaRPr lang="en-SG" sz="10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000" kern="1200" dirty="0">
                          <a:solidFill>
                            <a:schemeClr val="dk1"/>
                          </a:solidFill>
                          <a:latin typeface="+mn-lt"/>
                          <a:ea typeface="+mn-ea"/>
                          <a:cs typeface="+mn-cs"/>
                        </a:rPr>
                        <a:t>1: UWB Per-Session Info field Type 1 present in the NB </a:t>
                      </a:r>
                      <a:r>
                        <a:rPr lang="en-US" altLang="zh-CN" sz="1000" kern="1200" dirty="0">
                          <a:solidFill>
                            <a:schemeClr val="dk1"/>
                          </a:solidFill>
                          <a:latin typeface="+mn-lt"/>
                          <a:ea typeface="+mn-ea"/>
                          <a:cs typeface="+mn-cs"/>
                        </a:rPr>
                        <a:t>AP</a:t>
                      </a:r>
                      <a:endParaRPr lang="en-SG" sz="10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000" kern="1200" dirty="0">
                          <a:solidFill>
                            <a:schemeClr val="dk1"/>
                          </a:solidFill>
                          <a:latin typeface="+mn-lt"/>
                          <a:ea typeface="+mn-ea"/>
                          <a:cs typeface="+mn-cs"/>
                        </a:rPr>
                        <a:t>2: UWB Per-Session Info field Type 2 present in the NB </a:t>
                      </a:r>
                      <a:r>
                        <a:rPr lang="en-US" altLang="zh-CN" sz="1000" kern="1200" dirty="0">
                          <a:solidFill>
                            <a:schemeClr val="dk1"/>
                          </a:solidFill>
                          <a:latin typeface="+mn-lt"/>
                          <a:ea typeface="+mn-ea"/>
                          <a:cs typeface="+mn-cs"/>
                        </a:rPr>
                        <a:t>AP</a:t>
                      </a:r>
                      <a:endParaRPr lang="en-SG" sz="10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000" kern="1200" dirty="0">
                          <a:solidFill>
                            <a:schemeClr val="dk1"/>
                          </a:solidFill>
                          <a:latin typeface="+mn-lt"/>
                          <a:ea typeface="+mn-ea"/>
                          <a:cs typeface="+mn-cs"/>
                        </a:rPr>
                        <a:t>3: UWB Per-Session Info field Type 3 present in the NB </a:t>
                      </a:r>
                      <a:r>
                        <a:rPr lang="en-US" altLang="zh-CN" sz="1000" kern="1200" dirty="0">
                          <a:solidFill>
                            <a:schemeClr val="dk1"/>
                          </a:solidFill>
                          <a:latin typeface="+mn-lt"/>
                          <a:ea typeface="+mn-ea"/>
                          <a:cs typeface="+mn-cs"/>
                        </a:rPr>
                        <a:t>AP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4-7: reserved</a:t>
                      </a:r>
                      <a:endParaRPr lang="en-SG"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5598381"/>
                  </a:ext>
                </a:extLst>
              </a:tr>
              <a:tr h="157286">
                <a:tc vMerge="1">
                  <a:txBody>
                    <a:bodyPr/>
                    <a:lstStyle/>
                    <a:p>
                      <a:endParaRPr lang="en-SG"/>
                    </a:p>
                  </a:txBody>
                  <a:tcPr/>
                </a:tc>
                <a:tc>
                  <a:txBody>
                    <a:bodyPr/>
                    <a:lstStyle/>
                    <a:p>
                      <a:pPr marL="0" algn="l" defTabSz="914400" rtl="0" eaLnBrk="1" latinLnBrk="0" hangingPunct="1"/>
                      <a:r>
                        <a:rPr lang="en-SG" sz="1000" kern="1200" dirty="0">
                          <a:solidFill>
                            <a:schemeClr val="dk1"/>
                          </a:solidFill>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SG"/>
                    </a:p>
                  </a:txBody>
                  <a:tcPr/>
                </a:tc>
                <a:tc>
                  <a:txBody>
                    <a:bodyPr/>
                    <a:lstStyle/>
                    <a:p>
                      <a:pPr marL="0" algn="l" defTabSz="914400" rtl="0" eaLnBrk="1" latinLnBrk="0" hangingPunct="1"/>
                      <a:endParaRPr lang="en-SG"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8459205"/>
                  </a:ext>
                </a:extLst>
              </a:tr>
              <a:tr h="157286">
                <a:tc vMerge="1">
                  <a:txBody>
                    <a:bodyPr/>
                    <a:lstStyle/>
                    <a:p>
                      <a:endParaRPr lang="en-SG"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900" kern="1200" dirty="0">
                          <a:solidFill>
                            <a:srgbClr val="FF0000"/>
                          </a:solidFill>
                          <a:latin typeface="+mn-lt"/>
                          <a:ea typeface="+mn-ea"/>
                          <a:cs typeface="+mn-cs"/>
                        </a:rPr>
                        <a:t>Next NB 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900" kern="1200" dirty="0">
                          <a:solidFill>
                            <a:srgbClr val="FF0000"/>
                          </a:solidFill>
                          <a:latin typeface="+mn-lt"/>
                          <a:ea typeface="+mn-ea"/>
                          <a:cs typeface="+mn-cs"/>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900" dirty="0">
                          <a:solidFill>
                            <a:srgbClr val="FF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900" kern="1200" dirty="0">
                          <a:solidFill>
                            <a:srgbClr val="FF0000"/>
                          </a:solidFill>
                          <a:latin typeface="+mn-lt"/>
                          <a:ea typeface="+mn-ea"/>
                          <a:cs typeface="+mn-cs"/>
                        </a:rPr>
                        <a:t>Time remaining in RSTU until the start of the next NB AP. </a:t>
                      </a:r>
                      <a:r>
                        <a:rPr lang="en-US" altLang="zh-CN" sz="900" kern="1200" dirty="0">
                          <a:solidFill>
                            <a:srgbClr val="FF0000"/>
                          </a:solidFill>
                          <a:latin typeface="+mn-lt"/>
                          <a:ea typeface="+mn-ea"/>
                          <a:cs typeface="+mn-cs"/>
                        </a:rPr>
                        <a:t>It is not present when the NB AP Type = 0</a:t>
                      </a:r>
                      <a:endParaRPr lang="en-SG" sz="90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7186455"/>
                  </a:ext>
                </a:extLst>
              </a:tr>
              <a:tr h="255590">
                <a:tc rowSpan="4">
                  <a:txBody>
                    <a:bodyPr/>
                    <a:lstStyle/>
                    <a:p>
                      <a:r>
                        <a:rPr lang="en-SG" sz="1000" dirty="0"/>
                        <a:t>UWB AP Info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Delta 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Time remaining in RSTU until the start of the next UWB AP relative to the start of the current packet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7841961"/>
                  </a:ext>
                </a:extLst>
              </a:tr>
              <a:tr h="157286">
                <a:tc v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UWB 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SG" sz="1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altLang="zh-CN" sz="1000" kern="1200" dirty="0">
                          <a:solidFill>
                            <a:schemeClr val="dk1"/>
                          </a:solidFill>
                          <a:latin typeface="+mn-lt"/>
                          <a:ea typeface="+mn-ea"/>
                          <a:cs typeface="+mn-cs"/>
                        </a:rPr>
                        <a:t>UWB channel number on which UWB AP occurs after Delta T</a:t>
                      </a:r>
                      <a:endParaRPr lang="en-SG"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1284072"/>
                  </a:ext>
                </a:extLst>
              </a:tr>
              <a:tr h="157286">
                <a:tc v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SG"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9318223"/>
                  </a:ext>
                </a:extLst>
              </a:tr>
              <a:tr h="157286">
                <a:tc v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Preamble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SG" sz="1000" kern="1200" dirty="0">
                          <a:solidFill>
                            <a:schemeClr val="dk1"/>
                          </a:solidFill>
                          <a:latin typeface="+mn-lt"/>
                          <a:ea typeface="+mn-ea"/>
                          <a:cs typeface="+mn-cs"/>
                        </a:rPr>
                        <a:t>Preamble code used by UWB 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5215823"/>
                  </a:ext>
                </a:extLst>
              </a:tr>
              <a:tr h="369452">
                <a:tc>
                  <a:txBody>
                    <a:bodyPr/>
                    <a:lstStyle/>
                    <a:p>
                      <a:r>
                        <a:rPr lang="en-SG" sz="1000" dirty="0"/>
                        <a:t>UWB Per-Session Info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000" kern="1200" dirty="0">
                          <a:solidFill>
                            <a:schemeClr val="dk1"/>
                          </a:solidFill>
                          <a:latin typeface="+mn-lt"/>
                          <a:ea typeface="+mn-ea"/>
                          <a:cs typeface="+mn-cs"/>
                        </a:rPr>
                        <a:t>If UWB Per-Session Info field Type!=0, then UWB Per-Session Info field present.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SG" sz="1000" kern="1200" dirty="0">
                          <a:solidFill>
                            <a:schemeClr val="dk1"/>
                          </a:solidFill>
                          <a:latin typeface="+mn-lt"/>
                          <a:ea typeface="+mn-ea"/>
                          <a:cs typeface="+mn-cs"/>
                        </a:rPr>
                        <a:t>All UWB Per-Session Info Fields included in a NB AP MAC Payload are of same Type (to ease parsing)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SG"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SG"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323790"/>
                  </a:ext>
                </a:extLst>
              </a:tr>
            </a:tbl>
          </a:graphicData>
        </a:graphic>
      </p:graphicFrame>
    </p:spTree>
    <p:extLst>
      <p:ext uri="{BB962C8B-B14F-4D97-AF65-F5344CB8AC3E}">
        <p14:creationId xmlns:p14="http://schemas.microsoft.com/office/powerpoint/2010/main" val="15239202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43655</TotalTime>
  <Words>2169</Words>
  <Application>Microsoft Office PowerPoint</Application>
  <PresentationFormat>On-screen Show (4:3)</PresentationFormat>
  <Paragraphs>459</Paragraphs>
  <Slides>14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굴림</vt:lpstr>
      <vt:lpstr>Arial</vt:lpstr>
      <vt:lpstr>Calibri</vt:lpstr>
      <vt:lpstr>Symbol</vt:lpstr>
      <vt:lpstr>Times New Roman</vt:lpstr>
      <vt:lpstr>Wingdings</vt:lpstr>
      <vt:lpstr>Office Theme</vt:lpstr>
      <vt:lpstr>Visio</vt:lpstr>
      <vt:lpstr>PowerPoint Presentation</vt:lpstr>
      <vt:lpstr>PowerPoint Presentation</vt:lpstr>
      <vt:lpstr>Previous Contributions Related To  Discovery</vt:lpstr>
      <vt:lpstr>Recap: Hyper-block Based Mode for NBA-MMS</vt:lpstr>
      <vt:lpstr>Recap: UWB Channel Usage Coordination</vt:lpstr>
      <vt:lpstr>PowerPoint Presentation</vt:lpstr>
      <vt:lpstr>PowerPoint Presentation</vt:lpstr>
      <vt:lpstr>PowerPoint Presentation</vt:lpstr>
      <vt:lpstr>PowerPoint Presentation</vt:lpstr>
      <vt:lpstr>PowerPoint Presentation</vt:lpstr>
      <vt:lpstr>UWB Per Session Info</vt:lpstr>
      <vt:lpstr>UWB Per Session Info</vt:lpstr>
      <vt:lpstr>UWB Per Session Info (cont.)</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Lei Huang</cp:lastModifiedBy>
  <cp:revision>216</cp:revision>
  <cp:lastPrinted>1998-02-10T13:28:06Z</cp:lastPrinted>
  <dcterms:created xsi:type="dcterms:W3CDTF">2022-06-24T18:41:14Z</dcterms:created>
  <dcterms:modified xsi:type="dcterms:W3CDTF">2023-03-10T08:20:17Z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(2)5os4R59tWE3jr+faCCM7lIEEvAVBStpLIqy/yAMn9GwJDUklOtYyaL+jFvU3YSjWKdV8UrOK
Eu7Tb6qUyN+2OJO6mduCxyRZxc6N7ucW9gIPPAqiCZIkl7wpn/pfY5eK2UFqp7rSQ/vHa/P0
mWs9KIgH7fn6WNsujPOUaj+AJmXXCTcVvy+jmzupBqdatF8qYAeB3+W5sQg+xq2lYh4qMpVg
ZsySETC+WjB/8oQcxZ</vt:lpwstr>
  </property>
  <property fmtid="{D5CDD505-2E9C-101B-9397-08002B2CF9AE}" pid="3" name="_2015_ms_pID_7253431">
    <vt:lpwstr>qugAxfScB0qnuwOkOW8FCqXtNnxvKzZcTE3W8png45kbOnDGox5G+Y
fCAT4pBOAz7HxYfdgXNUqLrTE1EVzoQY8ex6BmlCnp/PR/R3bEIJ5wBvfnW5tqrWtrZI+zK5
I8noT/MvFVwBQMpBlOGK0psemz83q/pGbEOLsGNW8zjMWeq7w9KeL8sTnqDj7Iv6VfU=</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1672744988</vt:lpwstr>
  </property>
</Properties>
</file>