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9" r:id="rId2"/>
    <p:sldId id="258" r:id="rId3"/>
    <p:sldId id="5610" r:id="rId4"/>
    <p:sldId id="5091" r:id="rId5"/>
    <p:sldId id="284" r:id="rId6"/>
    <p:sldId id="281" r:id="rId7"/>
    <p:sldId id="271" r:id="rId8"/>
    <p:sldId id="273" r:id="rId9"/>
    <p:sldId id="274" r:id="rId10"/>
    <p:sldId id="282" r:id="rId11"/>
    <p:sldId id="276" r:id="rId12"/>
    <p:sldId id="262" r:id="rId13"/>
    <p:sldId id="263" r:id="rId14"/>
    <p:sldId id="264" r:id="rId15"/>
    <p:sldId id="5084" r:id="rId16"/>
    <p:sldId id="5095" r:id="rId17"/>
    <p:sldId id="4945" r:id="rId18"/>
    <p:sldId id="5612" r:id="rId19"/>
    <p:sldId id="256" r:id="rId20"/>
    <p:sldId id="5614" r:id="rId21"/>
    <p:sldId id="283" r:id="rId22"/>
    <p:sldId id="4944" r:id="rId2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59" d="100"/>
          <a:sy n="59" d="100"/>
        </p:scale>
        <p:origin x="1452" y="44"/>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2023/3/13</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17</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659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19</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8463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21</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22</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802.15-23-0107-02-06ma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March 2023]	</a:t>
            </a:r>
          </a:p>
          <a:p>
            <a:r>
              <a:rPr lang="en-US" altLang="ja-JP" sz="1600" b="1" dirty="0">
                <a:ea typeface="ＭＳ Ｐゴシック" charset="-128"/>
              </a:rPr>
              <a:t>Date Submitted: </a:t>
            </a:r>
            <a:r>
              <a:rPr lang="en-US" altLang="ja-JP" sz="1600" dirty="0">
                <a:ea typeface="ＭＳ Ｐゴシック" charset="-128"/>
              </a:rPr>
              <a:t>[12</a:t>
            </a:r>
            <a:r>
              <a:rPr lang="en-US" altLang="ja-JP" sz="1600" baseline="30000" dirty="0">
                <a:ea typeface="ＭＳ Ｐゴシック" charset="-128"/>
              </a:rPr>
              <a:t>th</a:t>
            </a:r>
            <a:r>
              <a:rPr lang="en-US" altLang="ja-JP" sz="1600" dirty="0">
                <a:ea typeface="ＭＳ Ｐゴシック" charset="-128"/>
              </a:rPr>
              <a:t>  March 2023]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March 2023.]</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57081542-7C28-0D47-CBB9-23749C69637D}"/>
              </a:ext>
            </a:extLst>
          </p:cNvPr>
          <p:cNvSpPr txBox="1"/>
          <p:nvPr/>
        </p:nvSpPr>
        <p:spPr>
          <a:xfrm>
            <a:off x="363324" y="819700"/>
            <a:ext cx="8493551" cy="4663713"/>
          </a:xfrm>
          <a:prstGeom prst="rect">
            <a:avLst/>
          </a:prstGeom>
          <a:noFill/>
        </p:spPr>
        <p:txBody>
          <a:bodyPr wrap="square">
            <a:spAutoFit/>
          </a:bodyPr>
          <a:lstStyle/>
          <a:p>
            <a:pPr marL="8659">
              <a:lnSpc>
                <a:spcPts val="1100"/>
              </a:lnSpc>
            </a:pPr>
            <a:r>
              <a:rPr lang="en-US" altLang="ja-JP" sz="2400" b="1" dirty="0">
                <a:solidFill>
                  <a:srgbClr val="666666"/>
                </a:solidFill>
                <a:latin typeface="Times New Roman"/>
                <a:cs typeface="Times New Roman"/>
              </a:rPr>
              <a:t>March</a:t>
            </a:r>
            <a:r>
              <a:rPr lang="en-US" altLang="ja-JP" sz="2400" b="1" spc="-17" dirty="0">
                <a:solidFill>
                  <a:srgbClr val="666666"/>
                </a:solidFill>
                <a:latin typeface="Times New Roman"/>
                <a:cs typeface="Times New Roman"/>
              </a:rPr>
              <a:t> </a:t>
            </a:r>
            <a:r>
              <a:rPr lang="en-US" altLang="ja-JP" sz="2400" b="1" spc="-7" dirty="0">
                <a:solidFill>
                  <a:srgbClr val="666666"/>
                </a:solidFill>
                <a:latin typeface="Times New Roman"/>
                <a:cs typeface="Times New Roman"/>
              </a:rPr>
              <a:t>12-</a:t>
            </a:r>
            <a:r>
              <a:rPr lang="en-US" altLang="ja-JP" sz="2400" b="1" dirty="0">
                <a:solidFill>
                  <a:srgbClr val="666666"/>
                </a:solidFill>
                <a:latin typeface="Times New Roman"/>
                <a:cs typeface="Times New Roman"/>
              </a:rPr>
              <a:t>17, </a:t>
            </a:r>
            <a:r>
              <a:rPr lang="en-US" altLang="ja-JP" sz="2400" b="1" spc="-14" dirty="0">
                <a:solidFill>
                  <a:srgbClr val="666666"/>
                </a:solidFill>
                <a:latin typeface="Times New Roman"/>
                <a:cs typeface="Times New Roman"/>
              </a:rPr>
              <a:t>2023</a:t>
            </a:r>
            <a:endParaRPr lang="en-US" altLang="ja-JP" sz="2400" dirty="0">
              <a:latin typeface="Times New Roman"/>
              <a:cs typeface="Times New Roman"/>
            </a:endParaRPr>
          </a:p>
          <a:p>
            <a:pPr>
              <a:lnSpc>
                <a:spcPts val="1100"/>
              </a:lnSpc>
              <a:spcBef>
                <a:spcPts val="24"/>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Session</a:t>
            </a:r>
            <a:r>
              <a:rPr lang="en-US" altLang="ja-JP" sz="1800" b="1" spc="-24" dirty="0">
                <a:solidFill>
                  <a:srgbClr val="353744"/>
                </a:solidFill>
                <a:latin typeface="Times New Roman"/>
                <a:cs typeface="Times New Roman"/>
              </a:rPr>
              <a:t> </a:t>
            </a:r>
            <a:r>
              <a:rPr lang="en-US" altLang="ja-JP" sz="1800" b="1" dirty="0">
                <a:solidFill>
                  <a:srgbClr val="353744"/>
                </a:solidFill>
                <a:latin typeface="Times New Roman"/>
                <a:cs typeface="Times New Roman"/>
              </a:rPr>
              <a:t>Registration</a:t>
            </a:r>
            <a:r>
              <a:rPr lang="en-US" altLang="ja-JP" sz="1800" b="1" spc="-31" dirty="0">
                <a:solidFill>
                  <a:srgbClr val="353744"/>
                </a:solidFill>
                <a:latin typeface="Times New Roman"/>
                <a:cs typeface="Times New Roman"/>
              </a:rPr>
              <a:t> </a:t>
            </a:r>
            <a:r>
              <a:rPr lang="en-US" altLang="ja-JP" sz="1800" b="1" dirty="0">
                <a:solidFill>
                  <a:srgbClr val="353744"/>
                </a:solidFill>
                <a:latin typeface="Times New Roman"/>
                <a:cs typeface="Times New Roman"/>
              </a:rPr>
              <a:t>is</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Available</a:t>
            </a:r>
            <a:r>
              <a:rPr lang="en-US" altLang="ja-JP" sz="1800" b="1" spc="-20" dirty="0">
                <a:solidFill>
                  <a:srgbClr val="353744"/>
                </a:solidFill>
                <a:latin typeface="Times New Roman"/>
                <a:cs typeface="Times New Roman"/>
              </a:rPr>
              <a:t> </a:t>
            </a:r>
            <a:r>
              <a:rPr lang="en-US" altLang="ja-JP" sz="1800" b="1" spc="-17" dirty="0">
                <a:solidFill>
                  <a:srgbClr val="353744"/>
                </a:solidFill>
                <a:latin typeface="Times New Roman"/>
                <a:cs typeface="Times New Roman"/>
              </a:rPr>
              <a:t>Now</a:t>
            </a:r>
            <a:endParaRPr lang="en-US" altLang="ja-JP" sz="1800" dirty="0">
              <a:latin typeface="Times New Roman"/>
              <a:cs typeface="Times New Roman"/>
            </a:endParaRPr>
          </a:p>
          <a:p>
            <a:pPr marL="8659" marR="3464">
              <a:lnSpc>
                <a:spcPts val="1100"/>
              </a:lnSpc>
              <a:spcBef>
                <a:spcPts val="559"/>
              </a:spcBef>
            </a:pPr>
            <a:r>
              <a:rPr lang="en-US" altLang="ja-JP" sz="1800" dirty="0">
                <a:solidFill>
                  <a:srgbClr val="353744"/>
                </a:solidFill>
                <a:latin typeface="Times New Roman"/>
                <a:cs typeface="Times New Roman"/>
              </a:rPr>
              <a:t>The</a:t>
            </a:r>
            <a:r>
              <a:rPr lang="en-US" altLang="ja-JP" sz="1800" spc="-24"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2023</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IEEE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802</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Plenary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is</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scheduled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to</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take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place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USA</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the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Hilton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located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at</a:t>
            </a:r>
            <a:r>
              <a:rPr lang="en-US" altLang="ja-JP" sz="1800" spc="-14" dirty="0">
                <a:solidFill>
                  <a:srgbClr val="353744"/>
                </a:solidFill>
                <a:latin typeface="Times New Roman"/>
                <a:cs typeface="Times New Roman"/>
              </a:rPr>
              <a:t> </a:t>
            </a:r>
            <a:r>
              <a:rPr lang="en-US" altLang="ja-JP" sz="1800" spc="-17" dirty="0">
                <a:solidFill>
                  <a:srgbClr val="353744"/>
                </a:solidFill>
                <a:latin typeface="Times New Roman"/>
                <a:cs typeface="Times New Roman"/>
              </a:rPr>
              <a:t>255 </a:t>
            </a:r>
            <a:r>
              <a:rPr lang="en-US" altLang="ja-JP" sz="1800" dirty="0">
                <a:solidFill>
                  <a:srgbClr val="353744"/>
                </a:solidFill>
                <a:latin typeface="Times New Roman"/>
                <a:cs typeface="Times New Roman"/>
              </a:rPr>
              <a:t>Courtland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Street</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NE,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Georgia</a:t>
            </a:r>
            <a:r>
              <a:rPr lang="en-US" altLang="ja-JP" sz="1800" spc="-10" dirty="0">
                <a:solidFill>
                  <a:srgbClr val="353744"/>
                </a:solidFill>
                <a:latin typeface="Times New Roman"/>
                <a:cs typeface="Times New Roman"/>
              </a:rPr>
              <a:t> </a:t>
            </a:r>
            <a:r>
              <a:rPr lang="en-US" altLang="ja-JP" sz="1800" spc="-14" dirty="0">
                <a:solidFill>
                  <a:srgbClr val="353744"/>
                </a:solidFill>
                <a:latin typeface="Times New Roman"/>
                <a:cs typeface="Times New Roman"/>
              </a:rPr>
              <a:t>USA.</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pPr>
            <a:r>
              <a:rPr lang="en-US" altLang="ja-JP" sz="1800" b="1" spc="-7" dirty="0">
                <a:solidFill>
                  <a:srgbClr val="353744"/>
                </a:solidFill>
                <a:latin typeface="Times New Roman"/>
                <a:cs typeface="Times New Roman"/>
              </a:rPr>
              <a:t>In-</a:t>
            </a:r>
            <a:r>
              <a:rPr lang="en-US" altLang="ja-JP" sz="1800" b="1" dirty="0">
                <a:solidFill>
                  <a:srgbClr val="353744"/>
                </a:solidFill>
                <a:latin typeface="Times New Roman"/>
                <a:cs typeface="Times New Roman"/>
              </a:rPr>
              <a:t>Person</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and</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Virtual</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participation</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will</a:t>
            </a:r>
            <a:r>
              <a:rPr lang="en-US" altLang="ja-JP" sz="1800" b="1" spc="-3" dirty="0">
                <a:solidFill>
                  <a:srgbClr val="353744"/>
                </a:solidFill>
                <a:latin typeface="Times New Roman"/>
                <a:cs typeface="Times New Roman"/>
              </a:rPr>
              <a:t> </a:t>
            </a:r>
            <a:r>
              <a:rPr lang="en-US" altLang="ja-JP" sz="1800" b="1" dirty="0">
                <a:solidFill>
                  <a:srgbClr val="353744"/>
                </a:solidFill>
                <a:latin typeface="Times New Roman"/>
                <a:cs typeface="Times New Roman"/>
              </a:rPr>
              <a:t>be</a:t>
            </a:r>
            <a:r>
              <a:rPr lang="en-US" altLang="ja-JP" sz="1800" b="1" spc="-20" dirty="0">
                <a:solidFill>
                  <a:srgbClr val="353744"/>
                </a:solidFill>
                <a:latin typeface="Times New Roman"/>
                <a:cs typeface="Times New Roman"/>
              </a:rPr>
              <a:t> </a:t>
            </a:r>
            <a:r>
              <a:rPr lang="en-US" altLang="ja-JP" sz="1800" b="1" dirty="0">
                <a:solidFill>
                  <a:srgbClr val="353744"/>
                </a:solidFill>
                <a:latin typeface="Times New Roman"/>
                <a:cs typeface="Times New Roman"/>
              </a:rPr>
              <a:t>available</a:t>
            </a:r>
            <a:r>
              <a:rPr lang="en-US" altLang="ja-JP" sz="1800" b="1" spc="-14" dirty="0">
                <a:solidFill>
                  <a:srgbClr val="353744"/>
                </a:solidFill>
                <a:latin typeface="Times New Roman"/>
                <a:cs typeface="Times New Roman"/>
              </a:rPr>
              <a:t> </a:t>
            </a:r>
            <a:r>
              <a:rPr lang="en-US" altLang="ja-JP" sz="1800" b="1" dirty="0">
                <a:solidFill>
                  <a:srgbClr val="353744"/>
                </a:solidFill>
                <a:latin typeface="Times New Roman"/>
                <a:cs typeface="Times New Roman"/>
              </a:rPr>
              <a:t>for</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this</a:t>
            </a:r>
            <a:r>
              <a:rPr lang="en-US" altLang="ja-JP" sz="1800" b="1" spc="-14" dirty="0">
                <a:solidFill>
                  <a:srgbClr val="353744"/>
                </a:solidFill>
                <a:latin typeface="Times New Roman"/>
                <a:cs typeface="Times New Roman"/>
              </a:rPr>
              <a:t> </a:t>
            </a:r>
            <a:r>
              <a:rPr lang="en-US" altLang="ja-JP" sz="1800" b="1" spc="-7" dirty="0">
                <a:solidFill>
                  <a:srgbClr val="353744"/>
                </a:solidFill>
                <a:latin typeface="Times New Roman"/>
                <a:cs typeface="Times New Roman"/>
              </a:rPr>
              <a:t>session.</a:t>
            </a:r>
            <a:endParaRPr lang="en-US" altLang="ja-JP" sz="1800" dirty="0">
              <a:latin typeface="Times New Roman"/>
              <a:cs typeface="Times New Roman"/>
            </a:endParaRPr>
          </a:p>
          <a:p>
            <a:pPr marL="8659">
              <a:lnSpc>
                <a:spcPts val="1100"/>
              </a:lnSpc>
              <a:spcBef>
                <a:spcPts val="641"/>
              </a:spcBef>
            </a:pPr>
            <a:r>
              <a:rPr lang="en-US" altLang="ja-JP" sz="1800" b="1" dirty="0">
                <a:solidFill>
                  <a:srgbClr val="1154CC"/>
                </a:solidFill>
                <a:latin typeface="Times New Roman"/>
                <a:cs typeface="Times New Roman"/>
              </a:rPr>
              <a:t>Registration</a:t>
            </a:r>
            <a:r>
              <a:rPr lang="en-US" altLang="ja-JP" sz="1800" b="1" spc="-31" dirty="0">
                <a:solidFill>
                  <a:srgbClr val="1154CC"/>
                </a:solidFill>
                <a:latin typeface="Times New Roman"/>
                <a:cs typeface="Times New Roman"/>
              </a:rPr>
              <a:t> </a:t>
            </a:r>
            <a:r>
              <a:rPr lang="en-US" altLang="ja-JP" sz="1800" b="1" dirty="0">
                <a:solidFill>
                  <a:srgbClr val="1154CC"/>
                </a:solidFill>
                <a:latin typeface="Times New Roman"/>
                <a:cs typeface="Times New Roman"/>
              </a:rPr>
              <a:t>Fees</a:t>
            </a:r>
            <a:r>
              <a:rPr lang="en-US" altLang="ja-JP" sz="1800" b="1" spc="-20" dirty="0">
                <a:solidFill>
                  <a:srgbClr val="1154CC"/>
                </a:solidFill>
                <a:latin typeface="Times New Roman"/>
                <a:cs typeface="Times New Roman"/>
              </a:rPr>
              <a:t> </a:t>
            </a:r>
            <a:r>
              <a:rPr lang="en-US" altLang="ja-JP" sz="1800" b="1" dirty="0">
                <a:solidFill>
                  <a:srgbClr val="1154CC"/>
                </a:solidFill>
                <a:latin typeface="Times New Roman"/>
                <a:cs typeface="Times New Roman"/>
              </a:rPr>
              <a:t>and</a:t>
            </a:r>
            <a:r>
              <a:rPr lang="en-US" altLang="ja-JP" sz="1800" b="1" spc="-20" dirty="0">
                <a:solidFill>
                  <a:srgbClr val="1154CC"/>
                </a:solidFill>
                <a:latin typeface="Times New Roman"/>
                <a:cs typeface="Times New Roman"/>
              </a:rPr>
              <a:t> </a:t>
            </a:r>
            <a:r>
              <a:rPr lang="en-US" altLang="ja-JP" sz="1800" b="1" spc="-7" dirty="0">
                <a:solidFill>
                  <a:srgbClr val="1154CC"/>
                </a:solidFill>
                <a:latin typeface="Times New Roman"/>
                <a:cs typeface="Times New Roman"/>
              </a:rPr>
              <a:t>Deadlines</a:t>
            </a:r>
            <a:endParaRPr lang="en-US" altLang="ja-JP" sz="1800" dirty="0">
              <a:latin typeface="Times New Roman"/>
              <a:cs typeface="Times New Roman"/>
            </a:endParaRPr>
          </a:p>
          <a:p>
            <a:pPr marL="8659">
              <a:lnSpc>
                <a:spcPts val="1100"/>
              </a:lnSpc>
              <a:spcBef>
                <a:spcPts val="620"/>
              </a:spcBef>
              <a:tabLst>
                <a:tab pos="632097" algn="l"/>
              </a:tabLst>
            </a:pPr>
            <a:r>
              <a:rPr lang="en-US" altLang="ja-JP" sz="1800" b="1" spc="-7" dirty="0">
                <a:solidFill>
                  <a:srgbClr val="353744"/>
                </a:solidFill>
                <a:latin typeface="Times New Roman"/>
                <a:cs typeface="Times New Roman"/>
              </a:rPr>
              <a:t>Early</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$US600.00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tabLst>
                <a:tab pos="632097" algn="l"/>
              </a:tabLst>
            </a:pPr>
            <a:r>
              <a:rPr lang="en-US" altLang="ja-JP" sz="1800" b="1" spc="-7" dirty="0">
                <a:solidFill>
                  <a:srgbClr val="353744"/>
                </a:solidFill>
                <a:latin typeface="Times New Roman"/>
                <a:cs typeface="Times New Roman"/>
              </a:rPr>
              <a:t>Standard</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$US800.00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14" dirty="0">
                <a:solidFill>
                  <a:srgbClr val="353744"/>
                </a:solidFill>
                <a:latin typeface="Times New Roman"/>
                <a:cs typeface="Times New Roman"/>
              </a:rPr>
              <a:t> 2023</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tabLst>
                <a:tab pos="632097" algn="l"/>
              </a:tabLst>
            </a:pPr>
            <a:r>
              <a:rPr lang="en-US" altLang="ja-JP" sz="1800" b="1" spc="-7" dirty="0">
                <a:solidFill>
                  <a:srgbClr val="353744"/>
                </a:solidFill>
                <a:latin typeface="Times New Roman"/>
                <a:cs typeface="Times New Roman"/>
              </a:rPr>
              <a:t>Late/Onsite</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$US1000.00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14" dirty="0">
                <a:solidFill>
                  <a:srgbClr val="353744"/>
                </a:solidFill>
                <a:latin typeface="Times New Roman"/>
                <a:cs typeface="Times New Roman"/>
              </a:rPr>
              <a:t> 2023</a:t>
            </a:r>
            <a:endParaRPr lang="en-US" altLang="ja-JP" sz="1800" dirty="0">
              <a:latin typeface="Times New Roman"/>
              <a:cs typeface="Times New Roman"/>
            </a:endParaRPr>
          </a:p>
          <a:p>
            <a:pPr>
              <a:lnSpc>
                <a:spcPts val="1100"/>
              </a:lnSpc>
              <a:spcBef>
                <a:spcPts val="17"/>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Registration</a:t>
            </a:r>
            <a:r>
              <a:rPr lang="en-US" altLang="ja-JP" sz="1800" b="1" spc="-34" dirty="0">
                <a:solidFill>
                  <a:srgbClr val="353744"/>
                </a:solidFill>
                <a:latin typeface="Times New Roman"/>
                <a:cs typeface="Times New Roman"/>
              </a:rPr>
              <a:t> </a:t>
            </a:r>
            <a:r>
              <a:rPr lang="en-US" altLang="ja-JP" sz="1800" b="1" dirty="0">
                <a:solidFill>
                  <a:srgbClr val="353744"/>
                </a:solidFill>
                <a:latin typeface="Times New Roman"/>
                <a:cs typeface="Times New Roman"/>
              </a:rPr>
              <a:t>Fees</a:t>
            </a:r>
            <a:r>
              <a:rPr lang="en-US" altLang="ja-JP" sz="1800" b="1" spc="-27" dirty="0">
                <a:solidFill>
                  <a:srgbClr val="353744"/>
                </a:solidFill>
                <a:latin typeface="Times New Roman"/>
                <a:cs typeface="Times New Roman"/>
              </a:rPr>
              <a:t> </a:t>
            </a:r>
            <a:r>
              <a:rPr lang="en-US" altLang="ja-JP" sz="1800" b="1" spc="-7" dirty="0">
                <a:solidFill>
                  <a:srgbClr val="353744"/>
                </a:solidFill>
                <a:latin typeface="Times New Roman"/>
                <a:cs typeface="Times New Roman"/>
              </a:rPr>
              <a:t>Terms</a:t>
            </a:r>
            <a:endParaRPr lang="en-US" altLang="ja-JP" sz="1800" dirty="0">
              <a:latin typeface="Times New Roman"/>
              <a:cs typeface="Times New Roman"/>
            </a:endParaRPr>
          </a:p>
          <a:p>
            <a:pPr marL="320378" indent="-156292">
              <a:lnSpc>
                <a:spcPts val="1100"/>
              </a:lnSpc>
              <a:spcBef>
                <a:spcPts val="620"/>
              </a:spcBef>
              <a:buChar char="●"/>
              <a:tabLst>
                <a:tab pos="320378" algn="l"/>
                <a:tab pos="320810" algn="l"/>
              </a:tabLst>
            </a:pP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Fees</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required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for</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all</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individuals</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who</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participate</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0" dirty="0">
                <a:solidFill>
                  <a:srgbClr val="353744"/>
                </a:solidFill>
                <a:latin typeface="Times New Roman"/>
                <a:cs typeface="Times New Roman"/>
              </a:rPr>
              <a:t> </a:t>
            </a:r>
            <a:r>
              <a:rPr lang="en-US" altLang="ja-JP" sz="1800" spc="-7" dirty="0">
                <a:solidFill>
                  <a:srgbClr val="353744"/>
                </a:solidFill>
                <a:latin typeface="Times New Roman"/>
                <a:cs typeface="Times New Roman"/>
              </a:rPr>
              <a:t>session(s).</a:t>
            </a:r>
            <a:endParaRPr lang="en-US" altLang="ja-JP" sz="1800" dirty="0">
              <a:latin typeface="Times New Roman"/>
              <a:cs typeface="Times New Roman"/>
            </a:endParaRPr>
          </a:p>
          <a:p>
            <a:pPr marL="320378" indent="-156292">
              <a:lnSpc>
                <a:spcPts val="1100"/>
              </a:lnSpc>
              <a:spcBef>
                <a:spcPts val="222"/>
              </a:spcBef>
              <a:buChar char="●"/>
              <a:tabLst>
                <a:tab pos="320378" algn="l"/>
                <a:tab pos="320810" algn="l"/>
              </a:tabLst>
            </a:pPr>
            <a:r>
              <a:rPr lang="en-US" altLang="ja-JP" sz="1800" dirty="0">
                <a:solidFill>
                  <a:srgbClr val="353744"/>
                </a:solidFill>
                <a:latin typeface="Times New Roman"/>
                <a:cs typeface="Times New Roman"/>
              </a:rPr>
              <a:t>The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Fee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is</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the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same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for</a:t>
            </a:r>
            <a:r>
              <a:rPr lang="en-US" altLang="ja-JP" sz="1800" spc="-3" dirty="0">
                <a:solidFill>
                  <a:srgbClr val="353744"/>
                </a:solidFill>
                <a:latin typeface="Times New Roman"/>
                <a:cs typeface="Times New Roman"/>
              </a:rPr>
              <a:t> </a:t>
            </a:r>
            <a:r>
              <a:rPr lang="en-US" altLang="ja-JP" sz="1800" spc="-7" dirty="0">
                <a:solidFill>
                  <a:srgbClr val="353744"/>
                </a:solidFill>
                <a:latin typeface="Times New Roman"/>
                <a:cs typeface="Times New Roman"/>
              </a:rPr>
              <a:t>In-</a:t>
            </a:r>
            <a:r>
              <a:rPr lang="en-US" altLang="ja-JP" sz="1800" dirty="0">
                <a:solidFill>
                  <a:srgbClr val="353744"/>
                </a:solidFill>
                <a:latin typeface="Times New Roman"/>
                <a:cs typeface="Times New Roman"/>
              </a:rPr>
              <a:t>Person</a:t>
            </a:r>
            <a:r>
              <a:rPr lang="en-US" altLang="ja-JP" sz="1800" spc="-3" dirty="0">
                <a:solidFill>
                  <a:srgbClr val="353744"/>
                </a:solidFill>
                <a:latin typeface="Times New Roman"/>
                <a:cs typeface="Times New Roman"/>
              </a:rPr>
              <a:t> </a:t>
            </a:r>
            <a:r>
              <a:rPr lang="en-US" altLang="ja-JP" sz="1800" dirty="0">
                <a:solidFill>
                  <a:srgbClr val="353744"/>
                </a:solidFill>
                <a:latin typeface="Times New Roman"/>
                <a:cs typeface="Times New Roman"/>
              </a:rPr>
              <a:t>and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Virtual </a:t>
            </a:r>
            <a:r>
              <a:rPr lang="en-US" altLang="ja-JP" sz="1800" spc="-7" dirty="0">
                <a:solidFill>
                  <a:srgbClr val="353744"/>
                </a:solidFill>
                <a:latin typeface="Times New Roman"/>
                <a:cs typeface="Times New Roman"/>
              </a:rPr>
              <a:t>participation*.</a:t>
            </a:r>
            <a:endParaRPr lang="en-US" altLang="ja-JP" sz="1800" dirty="0">
              <a:latin typeface="Times New Roman"/>
              <a:cs typeface="Times New Roman"/>
            </a:endParaRPr>
          </a:p>
          <a:p>
            <a:pPr marL="320378" indent="-156292">
              <a:lnSpc>
                <a:spcPts val="1100"/>
              </a:lnSpc>
              <a:spcBef>
                <a:spcPts val="228"/>
              </a:spcBef>
              <a:buChar char="●"/>
              <a:tabLst>
                <a:tab pos="320378" algn="l"/>
                <a:tab pos="320810" algn="l"/>
              </a:tabLst>
            </a:pPr>
            <a:r>
              <a:rPr lang="en-US" altLang="ja-JP" sz="1800" dirty="0">
                <a:solidFill>
                  <a:srgbClr val="353744"/>
                </a:solidFill>
                <a:latin typeface="Times New Roman"/>
                <a:cs typeface="Times New Roman"/>
              </a:rPr>
              <a:t>The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Fee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is </a:t>
            </a:r>
            <a:r>
              <a:rPr lang="en-US" altLang="ja-JP" sz="1800" spc="-7" dirty="0">
                <a:solidFill>
                  <a:srgbClr val="353744"/>
                </a:solidFill>
                <a:latin typeface="Times New Roman"/>
                <a:cs typeface="Times New Roman"/>
              </a:rPr>
              <a:t>Non-Transferable</a:t>
            </a:r>
            <a:endParaRPr lang="en-US" altLang="ja-JP" sz="1800" dirty="0">
              <a:latin typeface="Times New Roman"/>
              <a:cs typeface="Times New Roman"/>
            </a:endParaRPr>
          </a:p>
          <a:p>
            <a:pPr marL="320378" indent="-156292">
              <a:lnSpc>
                <a:spcPts val="1100"/>
              </a:lnSpc>
              <a:spcBef>
                <a:spcPts val="222"/>
              </a:spcBef>
              <a:buChar char="●"/>
              <a:tabLst>
                <a:tab pos="320378" algn="l"/>
                <a:tab pos="320810" algn="l"/>
              </a:tabLst>
            </a:pPr>
            <a:r>
              <a:rPr lang="en-US" altLang="ja-JP" sz="1800" dirty="0">
                <a:solidFill>
                  <a:srgbClr val="353744"/>
                </a:solidFill>
                <a:latin typeface="Times New Roman"/>
                <a:cs typeface="Times New Roman"/>
              </a:rPr>
              <a:t>Registration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Fees</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payable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by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credit</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card</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only</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pPr>
            <a:r>
              <a:rPr lang="en-US" altLang="ja-JP" sz="1800" dirty="0">
                <a:solidFill>
                  <a:srgbClr val="353744"/>
                </a:solidFill>
                <a:latin typeface="Times New Roman"/>
                <a:cs typeface="Times New Roman"/>
              </a:rPr>
              <a:t>*If</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you</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required</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to</a:t>
            </a:r>
            <a:r>
              <a:rPr lang="en-US" altLang="ja-JP" sz="1800" spc="-24" dirty="0">
                <a:solidFill>
                  <a:srgbClr val="353744"/>
                </a:solidFill>
                <a:latin typeface="Times New Roman"/>
                <a:cs typeface="Times New Roman"/>
              </a:rPr>
              <a:t> </a:t>
            </a:r>
            <a:r>
              <a:rPr lang="en-US" altLang="ja-JP" sz="1800" dirty="0">
                <a:solidFill>
                  <a:srgbClr val="353744"/>
                </a:solidFill>
                <a:latin typeface="Times New Roman"/>
                <a:cs typeface="Times New Roman"/>
              </a:rPr>
              <a:t>change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your</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type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please</a:t>
            </a:r>
            <a:r>
              <a:rPr lang="en-US" altLang="ja-JP" sz="1800" spc="-17" dirty="0">
                <a:solidFill>
                  <a:srgbClr val="353744"/>
                </a:solidFill>
                <a:latin typeface="Times New Roman"/>
                <a:cs typeface="Times New Roman"/>
              </a:rPr>
              <a:t> </a:t>
            </a:r>
            <a:r>
              <a:rPr lang="en-US" altLang="ja-JP" sz="1800" spc="-7" dirty="0">
                <a:solidFill>
                  <a:srgbClr val="353744"/>
                </a:solidFill>
                <a:latin typeface="Times New Roman"/>
                <a:cs typeface="Times New Roman"/>
              </a:rPr>
              <a:t>contact:</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pPr>
            <a:r>
              <a:rPr lang="en-US" altLang="ja-JP" sz="1800" dirty="0">
                <a:solidFill>
                  <a:srgbClr val="353744"/>
                </a:solidFill>
                <a:latin typeface="Times New Roman"/>
                <a:cs typeface="Times New Roman"/>
              </a:rPr>
              <a:t>Meeting</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Planner, Face to</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Face Events at</a:t>
            </a:r>
            <a:r>
              <a:rPr lang="en-US" altLang="ja-JP" sz="1800" spc="3" dirty="0">
                <a:solidFill>
                  <a:srgbClr val="353744"/>
                </a:solidFill>
                <a:latin typeface="Times New Roman"/>
                <a:cs typeface="Times New Roman"/>
              </a:rPr>
              <a:t> </a:t>
            </a:r>
            <a:r>
              <a:rPr lang="en-US" altLang="ja-JP" sz="1800" u="sng" spc="-7" dirty="0">
                <a:solidFill>
                  <a:srgbClr val="0000FF"/>
                </a:solidFill>
                <a:uFill>
                  <a:solidFill>
                    <a:srgbClr val="0000FF"/>
                  </a:solidFill>
                </a:uFill>
                <a:latin typeface="Times New Roman"/>
                <a:cs typeface="Times New Roman"/>
              </a:rPr>
              <a:t>802info@facetoface-</a:t>
            </a:r>
            <a:r>
              <a:rPr lang="en-US" altLang="ja-JP" sz="1800" u="sng" dirty="0">
                <a:solidFill>
                  <a:srgbClr val="0000FF"/>
                </a:solidFill>
                <a:uFill>
                  <a:solidFill>
                    <a:srgbClr val="0000FF"/>
                  </a:solidFill>
                </a:uFill>
                <a:latin typeface="Times New Roman"/>
                <a:cs typeface="Times New Roman"/>
              </a:rPr>
              <a:t>events.com</a:t>
            </a:r>
            <a:r>
              <a:rPr lang="en-US" altLang="ja-JP" sz="1800" spc="-10" dirty="0">
                <a:solidFill>
                  <a:srgbClr val="0000FF"/>
                </a:solidFill>
                <a:latin typeface="Times New Roman"/>
                <a:cs typeface="Times New Roman"/>
              </a:rPr>
              <a:t> </a:t>
            </a:r>
            <a:r>
              <a:rPr lang="en-US" altLang="ja-JP" sz="1800" dirty="0">
                <a:solidFill>
                  <a:srgbClr val="353744"/>
                </a:solidFill>
                <a:latin typeface="Times New Roman"/>
                <a:cs typeface="Times New Roman"/>
              </a:rPr>
              <a:t>prior to</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March 3,</a:t>
            </a:r>
            <a:r>
              <a:rPr lang="en-US" altLang="ja-JP" sz="1800" spc="3" dirty="0">
                <a:solidFill>
                  <a:srgbClr val="353744"/>
                </a:solidFill>
                <a:latin typeface="Times New Roman"/>
                <a:cs typeface="Times New Roman"/>
              </a:rPr>
              <a:t> </a:t>
            </a:r>
            <a:r>
              <a:rPr lang="en-US" altLang="ja-JP" sz="1800" spc="-7"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17"/>
              </a:spcBef>
            </a:pPr>
            <a:endParaRPr lang="en-US" altLang="ja-JP" sz="1800" dirty="0">
              <a:latin typeface="Times New Roman"/>
              <a:cs typeface="Times New Roman"/>
            </a:endParaRPr>
          </a:p>
          <a:p>
            <a:pPr marL="8659">
              <a:lnSpc>
                <a:spcPts val="1100"/>
              </a:lnSpc>
            </a:pPr>
            <a:r>
              <a:rPr lang="en-US" altLang="ja-JP" sz="1800" b="1" dirty="0">
                <a:solidFill>
                  <a:srgbClr val="1154CC"/>
                </a:solidFill>
                <a:latin typeface="Times New Roman"/>
                <a:cs typeface="Times New Roman"/>
              </a:rPr>
              <a:t>Cancellation</a:t>
            </a:r>
            <a:r>
              <a:rPr lang="en-US" altLang="ja-JP" sz="1800" b="1" spc="-31" dirty="0">
                <a:solidFill>
                  <a:srgbClr val="1154CC"/>
                </a:solidFill>
                <a:latin typeface="Times New Roman"/>
                <a:cs typeface="Times New Roman"/>
              </a:rPr>
              <a:t> </a:t>
            </a:r>
            <a:r>
              <a:rPr lang="en-US" altLang="ja-JP" sz="1800" b="1" dirty="0">
                <a:solidFill>
                  <a:srgbClr val="1154CC"/>
                </a:solidFill>
                <a:latin typeface="Times New Roman"/>
                <a:cs typeface="Times New Roman"/>
              </a:rPr>
              <a:t>Fees</a:t>
            </a:r>
            <a:r>
              <a:rPr lang="en-US" altLang="ja-JP" sz="1800" b="1" spc="-20" dirty="0">
                <a:solidFill>
                  <a:srgbClr val="1154CC"/>
                </a:solidFill>
                <a:latin typeface="Times New Roman"/>
                <a:cs typeface="Times New Roman"/>
              </a:rPr>
              <a:t> </a:t>
            </a:r>
            <a:r>
              <a:rPr lang="en-US" altLang="ja-JP" sz="1800" b="1" dirty="0">
                <a:solidFill>
                  <a:srgbClr val="1154CC"/>
                </a:solidFill>
                <a:latin typeface="Times New Roman"/>
                <a:cs typeface="Times New Roman"/>
              </a:rPr>
              <a:t>and</a:t>
            </a:r>
            <a:r>
              <a:rPr lang="en-US" altLang="ja-JP" sz="1800" b="1" spc="-24" dirty="0">
                <a:solidFill>
                  <a:srgbClr val="1154CC"/>
                </a:solidFill>
                <a:latin typeface="Times New Roman"/>
                <a:cs typeface="Times New Roman"/>
              </a:rPr>
              <a:t> </a:t>
            </a:r>
            <a:r>
              <a:rPr lang="en-US" altLang="ja-JP" sz="1800" b="1" spc="-7" dirty="0">
                <a:solidFill>
                  <a:srgbClr val="1154CC"/>
                </a:solidFill>
                <a:latin typeface="Times New Roman"/>
                <a:cs typeface="Times New Roman"/>
              </a:rPr>
              <a:t>Deadlines</a:t>
            </a:r>
            <a:endParaRPr lang="en-US" altLang="ja-JP" sz="1800" dirty="0">
              <a:latin typeface="Times New Roman"/>
              <a:cs typeface="Times New Roman"/>
            </a:endParaRPr>
          </a:p>
          <a:p>
            <a:pPr marL="8659">
              <a:lnSpc>
                <a:spcPts val="1100"/>
              </a:lnSpc>
              <a:spcBef>
                <a:spcPts val="620"/>
              </a:spcBef>
            </a:pPr>
            <a:r>
              <a:rPr lang="en-US" altLang="ja-JP" sz="1800" b="1" dirty="0">
                <a:solidFill>
                  <a:srgbClr val="353744"/>
                </a:solidFill>
                <a:latin typeface="Times New Roman"/>
                <a:cs typeface="Times New Roman"/>
              </a:rPr>
              <a:t>Fully</a:t>
            </a:r>
            <a:r>
              <a:rPr lang="en-US" altLang="ja-JP" sz="1800" b="1" spc="-14" dirty="0">
                <a:solidFill>
                  <a:srgbClr val="353744"/>
                </a:solidFill>
                <a:latin typeface="Times New Roman"/>
                <a:cs typeface="Times New Roman"/>
              </a:rPr>
              <a:t> </a:t>
            </a:r>
            <a:r>
              <a:rPr lang="en-US" altLang="ja-JP" sz="1800" b="1" dirty="0">
                <a:solidFill>
                  <a:srgbClr val="353744"/>
                </a:solidFill>
                <a:latin typeface="Times New Roman"/>
                <a:cs typeface="Times New Roman"/>
              </a:rPr>
              <a:t>Refundable:</a:t>
            </a:r>
            <a:r>
              <a:rPr lang="en-US" altLang="ja-JP" sz="1800" b="1"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10"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Refundable</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with</a:t>
            </a:r>
            <a:r>
              <a:rPr lang="en-US" altLang="ja-JP" sz="1800" b="1" spc="-10" dirty="0">
                <a:solidFill>
                  <a:srgbClr val="353744"/>
                </a:solidFill>
                <a:latin typeface="Times New Roman"/>
                <a:cs typeface="Times New Roman"/>
              </a:rPr>
              <a:t> </a:t>
            </a:r>
            <a:r>
              <a:rPr lang="en-US" altLang="ja-JP" sz="1800" b="1" dirty="0">
                <a:solidFill>
                  <a:srgbClr val="353744"/>
                </a:solidFill>
                <a:latin typeface="Times New Roman"/>
                <a:cs typeface="Times New Roman"/>
              </a:rPr>
              <a:t>a</a:t>
            </a:r>
            <a:r>
              <a:rPr lang="en-US" altLang="ja-JP" sz="1800" b="1" spc="-10" dirty="0">
                <a:solidFill>
                  <a:srgbClr val="353744"/>
                </a:solidFill>
                <a:latin typeface="Times New Roman"/>
                <a:cs typeface="Times New Roman"/>
              </a:rPr>
              <a:t> </a:t>
            </a:r>
            <a:r>
              <a:rPr lang="en-US" altLang="ja-JP" sz="1800" b="1" dirty="0">
                <a:solidFill>
                  <a:srgbClr val="353744"/>
                </a:solidFill>
                <a:latin typeface="Times New Roman"/>
                <a:cs typeface="Times New Roman"/>
              </a:rPr>
              <a:t>$US150.00</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Cancellation</a:t>
            </a:r>
            <a:r>
              <a:rPr lang="en-US" altLang="ja-JP" sz="1800" b="1" spc="-20" dirty="0">
                <a:solidFill>
                  <a:srgbClr val="353744"/>
                </a:solidFill>
                <a:latin typeface="Times New Roman"/>
                <a:cs typeface="Times New Roman"/>
              </a:rPr>
              <a:t> </a:t>
            </a:r>
            <a:r>
              <a:rPr lang="en-US" altLang="ja-JP" sz="1800" b="1" dirty="0">
                <a:solidFill>
                  <a:srgbClr val="353744"/>
                </a:solidFill>
                <a:latin typeface="Times New Roman"/>
                <a:cs typeface="Times New Roman"/>
              </a:rPr>
              <a:t>Fee:</a:t>
            </a:r>
            <a:r>
              <a:rPr lang="en-US" altLang="ja-JP" sz="1800" b="1" spc="181"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p:txBody>
      </p:sp>
      <p:sp>
        <p:nvSpPr>
          <p:cNvPr id="7" name="object 6">
            <a:extLst>
              <a:ext uri="{FF2B5EF4-FFF2-40B4-BE49-F238E27FC236}">
                <a16:creationId xmlns:a16="http://schemas.microsoft.com/office/drawing/2014/main" id="{28F6A963-50D1-D14F-8427-93B77C8B64F6}"/>
              </a:ext>
            </a:extLst>
          </p:cNvPr>
          <p:cNvSpPr txBox="1"/>
          <p:nvPr/>
        </p:nvSpPr>
        <p:spPr>
          <a:xfrm>
            <a:off x="684483" y="5674383"/>
            <a:ext cx="4945842" cy="189924"/>
          </a:xfrm>
          <a:prstGeom prst="rect">
            <a:avLst/>
          </a:prstGeom>
          <a:solidFill>
            <a:srgbClr val="FFFF00"/>
          </a:solidFill>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074"/>
              </a:lnSpc>
            </a:pPr>
            <a:r>
              <a:rPr sz="2800" b="1">
                <a:solidFill>
                  <a:srgbClr val="353744"/>
                </a:solidFill>
                <a:latin typeface="Times New Roman"/>
                <a:cs typeface="Times New Roman"/>
              </a:rPr>
              <a:t>Session</a:t>
            </a:r>
            <a:r>
              <a:rPr sz="2800" b="1" spc="-34">
                <a:solidFill>
                  <a:srgbClr val="353744"/>
                </a:solidFill>
                <a:latin typeface="Times New Roman"/>
                <a:cs typeface="Times New Roman"/>
              </a:rPr>
              <a:t> </a:t>
            </a:r>
            <a:r>
              <a:rPr sz="2800" b="1">
                <a:solidFill>
                  <a:srgbClr val="353744"/>
                </a:solidFill>
                <a:latin typeface="Times New Roman"/>
                <a:cs typeface="Times New Roman"/>
              </a:rPr>
              <a:t>Registration</a:t>
            </a:r>
            <a:r>
              <a:rPr sz="2800" b="1" spc="-34">
                <a:solidFill>
                  <a:srgbClr val="353744"/>
                </a:solidFill>
                <a:latin typeface="Times New Roman"/>
                <a:cs typeface="Times New Roman"/>
              </a:rPr>
              <a:t> </a:t>
            </a:r>
            <a:r>
              <a:rPr sz="2800" b="1" spc="-7">
                <a:solidFill>
                  <a:srgbClr val="353744"/>
                </a:solidFill>
                <a:latin typeface="Times New Roman"/>
                <a:cs typeface="Times New Roman"/>
              </a:rPr>
              <a:t>Website</a:t>
            </a:r>
            <a:endParaRPr sz="2800">
              <a:latin typeface="Times New Roman"/>
              <a:cs typeface="Times New Roman"/>
            </a:endParaRPr>
          </a:p>
        </p:txBody>
      </p:sp>
      <p:sp>
        <p:nvSpPr>
          <p:cNvPr id="9" name="object 7">
            <a:extLst>
              <a:ext uri="{FF2B5EF4-FFF2-40B4-BE49-F238E27FC236}">
                <a16:creationId xmlns:a16="http://schemas.microsoft.com/office/drawing/2014/main" id="{D1A6DD88-14F8-0048-5056-2E168002617D}"/>
              </a:ext>
            </a:extLst>
          </p:cNvPr>
          <p:cNvSpPr txBox="1"/>
          <p:nvPr/>
        </p:nvSpPr>
        <p:spPr>
          <a:xfrm>
            <a:off x="936973" y="5854217"/>
            <a:ext cx="8013103" cy="378075"/>
          </a:xfrm>
          <a:prstGeom prst="rect">
            <a:avLst/>
          </a:prstGeom>
        </p:spPr>
        <p:txBody>
          <a:bodyPr vert="horz" wrap="square" lIns="0" tIns="8659"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659">
              <a:spcBef>
                <a:spcPts val="68"/>
              </a:spcBef>
            </a:pPr>
            <a:r>
              <a:rPr sz="2400" u="sng" spc="-7">
                <a:solidFill>
                  <a:srgbClr val="0000FF"/>
                </a:solidFill>
                <a:uFill>
                  <a:solidFill>
                    <a:srgbClr val="0000FF"/>
                  </a:solidFill>
                </a:uFill>
                <a:latin typeface="Times New Roman"/>
                <a:cs typeface="Times New Roman"/>
              </a:rPr>
              <a:t>https://cvent.me/AwPbAx</a:t>
            </a:r>
            <a:endParaRPr sz="2400">
              <a:latin typeface="Times New Roman"/>
              <a:cs typeface="Times New Roman"/>
            </a:endParaRPr>
          </a:p>
        </p:txBody>
      </p:sp>
    </p:spTree>
    <p:extLst>
      <p:ext uri="{BB962C8B-B14F-4D97-AF65-F5344CB8AC3E}">
        <p14:creationId xmlns:p14="http://schemas.microsoft.com/office/powerpoint/2010/main" val="34478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highlight>
                  <a:srgbClr val="FFFF00"/>
                </a:highlight>
              </a:rPr>
              <a:t>Summary of Submitted Draft Proposals Corresponding Call for Proposals </a:t>
            </a:r>
          </a:p>
          <a:p>
            <a:pPr>
              <a:lnSpc>
                <a:spcPts val="2100"/>
              </a:lnSpc>
              <a:buFont typeface="Arial" panose="020B0604020202020204" pitchFamily="34" charset="0"/>
              <a:buChar char="•"/>
            </a:pPr>
            <a:r>
              <a:rPr lang="en-US" altLang="ja-JP" sz="2000" dirty="0">
                <a:solidFill>
                  <a:srgbClr val="FF0000"/>
                </a:solidFill>
              </a:rPr>
              <a:t>Update of Channel and Coexisting Models</a:t>
            </a:r>
          </a:p>
          <a:p>
            <a:pPr>
              <a:lnSpc>
                <a:spcPts val="2100"/>
              </a:lnSpc>
              <a:buFont typeface="Arial" panose="020B0604020202020204" pitchFamily="34" charset="0"/>
              <a:buChar char="•"/>
            </a:pPr>
            <a:r>
              <a:rPr lang="en-US" altLang="ja-JP" sz="2000" dirty="0">
                <a:solidFill>
                  <a:srgbClr val="FF0000"/>
                </a:solidFill>
              </a:rPr>
              <a:t>Update of Channel Coding According to 7 QoS Levels of Packets and  Coexistence Levels, Interference Mitigation, CCA, etc.  in PHY</a:t>
            </a:r>
          </a:p>
          <a:p>
            <a:pPr>
              <a:lnSpc>
                <a:spcPts val="2100"/>
              </a:lnSpc>
              <a:buFont typeface="Arial" panose="020B0604020202020204" pitchFamily="34" charset="0"/>
              <a:buChar char="•"/>
            </a:pPr>
            <a:r>
              <a:rPr lang="en-US" altLang="ja-JP" sz="2000" dirty="0">
                <a:solidFill>
                  <a:srgbClr val="FF0000"/>
                </a:solidFill>
              </a:rPr>
              <a:t>Update of Channel Management, Hybrid Contention Free/Access Protocol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According to 7 QoS Levels of Packets and  Coexistence Levels.</a:t>
            </a:r>
            <a:endParaRPr lang="en-US" altLang="ja-JP" sz="2000" dirty="0">
              <a:solidFill>
                <a:srgbClr val="FF0000"/>
              </a:solidFill>
            </a:endParaRPr>
          </a:p>
          <a:p>
            <a:pPr>
              <a:lnSpc>
                <a:spcPts val="2100"/>
              </a:lnSpc>
              <a:buFont typeface="Arial" panose="020B0604020202020204" pitchFamily="34" charset="0"/>
              <a:buChar char="•"/>
            </a:pPr>
            <a:r>
              <a:rPr lang="en-US" altLang="ja-JP" sz="2000" dirty="0">
                <a:solidFill>
                  <a:srgbClr val="FF0000"/>
                </a:solidFill>
              </a:rPr>
              <a:t>Harmonization or Commonality with 4ab in Coexistence and Feasible Implementation of 6ma and 4ab</a:t>
            </a:r>
          </a:p>
          <a:p>
            <a:pPr>
              <a:lnSpc>
                <a:spcPts val="2100"/>
              </a:lnSpc>
              <a:buFont typeface="Arial" panose="020B0604020202020204" pitchFamily="34" charset="0"/>
              <a:buChar char="•"/>
            </a:pPr>
            <a:r>
              <a:rPr lang="en-US" altLang="ja-JP" sz="2000" dirty="0">
                <a:solidFill>
                  <a:srgbClr val="FF0000"/>
                </a:solidFill>
              </a:rPr>
              <a:t>Feasibility of TSN of 802.1 in MAC</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Start to Make an Integrated Proposal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17</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March 2023</a:t>
            </a:r>
            <a:endParaRPr lang="en-US" altLang="ja-JP" dirty="0"/>
          </a:p>
        </p:txBody>
      </p:sp>
    </p:spTree>
    <p:extLst>
      <p:ext uri="{BB962C8B-B14F-4D97-AF65-F5344CB8AC3E}">
        <p14:creationId xmlns:p14="http://schemas.microsoft.com/office/powerpoint/2010/main" val="127732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018E0977-DC1B-42DD-B45E-59C02A783531}"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marL="742950" marR="0" lvl="1" indent="-285750" algn="l" defTabSz="4572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Administrative Items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Schedule of This and Next Weeks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November 2022.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15-23-0076-00-06ma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Meeting Agenda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15-23-0106-00-06ma</a:t>
            </a: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Arial"/>
                <a:ea typeface="+mn-ea"/>
                <a:cs typeface="+mn-cs"/>
              </a:rPr>
              <a:t>Agenda</a:t>
            </a:r>
            <a:endParaRPr kumimoji="1" lang="ja-JP" altLang="en-US" sz="3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3027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07504" y="1072482"/>
            <a:ext cx="8928992" cy="5517434"/>
          </a:xfrm>
          <a:ln/>
        </p:spPr>
        <p:txBody>
          <a:bodyPr>
            <a:noAutofit/>
          </a:bodyPr>
          <a:lstStyle/>
          <a:p>
            <a:pPr>
              <a:lnSpc>
                <a:spcPts val="1100"/>
              </a:lnSpc>
            </a:pPr>
            <a:r>
              <a:rPr lang="en-US" altLang="ja-JP" sz="1200" dirty="0"/>
              <a:t>TG15.6ma meeting call to order</a:t>
            </a:r>
          </a:p>
          <a:p>
            <a:pPr>
              <a:lnSpc>
                <a:spcPts val="1100"/>
              </a:lnSpc>
            </a:pPr>
            <a:r>
              <a:rPr lang="en-US" altLang="ja-JP" sz="1200" dirty="0"/>
              <a:t>Call for essential patents and policies &amp; procedures reminder </a:t>
            </a:r>
          </a:p>
          <a:p>
            <a:pPr>
              <a:lnSpc>
                <a:spcPts val="1100"/>
              </a:lnSpc>
            </a:pPr>
            <a:r>
              <a:rPr lang="en-US" altLang="ja-JP" sz="1200" dirty="0"/>
              <a:t>Approve last meeting minutes: TG 15.6ma Meeting Minutes for January 2023                             doc.#15-23-0076-00-06ma</a:t>
            </a:r>
          </a:p>
          <a:p>
            <a:pPr>
              <a:lnSpc>
                <a:spcPts val="1100"/>
              </a:lnSpc>
            </a:pPr>
            <a:r>
              <a:rPr lang="en-US" altLang="ja-JP" sz="1200" dirty="0"/>
              <a:t>Agenda of TG15.6ma September Meeting                                                                                    doc.#15-23-0106-00-06ma   </a:t>
            </a:r>
          </a:p>
          <a:p>
            <a:pPr>
              <a:lnSpc>
                <a:spcPts val="1100"/>
              </a:lnSpc>
            </a:pPr>
            <a:r>
              <a:rPr lang="en-US" altLang="ja-JP" sz="1200" dirty="0"/>
              <a:t>Review and Summary</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doc.#15-22-0339-02-06mq</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2.   Technical Requirement Document of TG15.6ma                                                                 doc.#15-21-0577-06-006a</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Call for Proposals                                                                                                                doc.#15-22-0488-03-06ma  </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Remained Issues in Determined All Specification of New Standard 802.15.6ma                doc.#15-22-0663-01-06ma</a:t>
            </a:r>
          </a:p>
          <a:p>
            <a:pPr marL="171450" lvl="1" indent="-171450">
              <a:lnSpc>
                <a:spcPts val="11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HBAN Use Cases     doc.#15-23-0018-01-06ma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VBAN  Use Cases     doc.#15-23-0019-01-06ma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Simulations of UWB Communication Applications for HBAN and VBAN Use Cases       23-0020-01-06ma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 doc.#15-23-0045-01-06ma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Utilization of Channel and Environmental Model for Design and Evaluation of PHY proposals for BANs on TG15.6maary of Channel and Environmental Modeling Activities for BANs on TG15.6ma    doc.#15-23-0AAA-00-06ma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Proposal on MAC features for coexisting dependable BANs                                                doc.#15-23-0108-01-06ma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Definition of Coexistence Levels and How to Support Higher Levels                                    doc.#15-22-0631-01-06ma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Proposal for Multiple BAN Environment (Level 1)                                           doc.#15-22-0639-01-06ma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Using Negotiation among Coordinators in Coexistence of Multiple Wireless BANs      22-0633-01-06ma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Preliminary harmonization with 4ab: MAC operation                                                             doc.#15-22-0634-02-06ma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Summary of MAC Protocol Proposals                                                                                   doc.#15-22-0656-01-06ma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15. Overview of FEC proposals for 15.6ma                                                                           doc.#15-22-0611-02-06ma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QoS-aware Hybrid ARQ Scheme Utilizing Decomposable Error Correcting Codes for Wireless Body Area Networks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doc.#15-22-0561-01-06ma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Evaluation of IEEE 802.15.6 Ultra-wideband Physical Layer Utilizing Super Orthogonal Convolutional Code</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doc.#15-22-0562-01-06ma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17. Harmonization with 4ab: data rates &amp; FEC                                                                           doc.#15-22-0610-01-06m</a:t>
            </a:r>
          </a:p>
          <a:p>
            <a:pPr marL="514350" marR="0" lvl="1" indent="0" algn="l" defTabSz="914400" rtl="0" eaLnBrk="1" fontAlgn="base" latinLnBrk="0" hangingPunct="1">
              <a:lnSpc>
                <a:spcPts val="11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18. Interference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Mit</a:t>
            </a:r>
            <a:r>
              <a:rPr lang="en-US" altLang="ja-JP" sz="1200" dirty="0" err="1">
                <a:solidFill>
                  <a:srgbClr val="000000"/>
                </a:solidFill>
                <a:cs typeface="Times New Roman" pitchFamily="18" charset="0"/>
              </a:rPr>
              <a:t>dgation</a:t>
            </a:r>
            <a:r>
              <a:rPr lang="en-US" altLang="ja-JP" sz="1200" dirty="0">
                <a:solidFill>
                  <a:srgbClr val="000000"/>
                </a:solidFill>
                <a:cs typeface="Times New Roman" pitchFamily="18" charset="0"/>
              </a:rPr>
              <a:t> with Orthogonal Matched Filters in Time and Space Domains         doc.#15-22-0575-02-06ma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cs typeface="Times New Roman" pitchFamily="18" charset="0"/>
              </a:rPr>
              <a:t>19. Soft Spectrum </a:t>
            </a:r>
            <a:r>
              <a:rPr lang="en-US" altLang="ja-JP" sz="1200" dirty="0" err="1">
                <a:solidFill>
                  <a:srgbClr val="000000"/>
                </a:solidFill>
                <a:cs typeface="Times New Roman" pitchFamily="18" charset="0"/>
              </a:rPr>
              <a:t>Aaptation</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(SSA) Based on Pulse Shaping for Interference Mitigation between UWB radio and Other Coexisting Radio                                                                                                                         doc.#15-22-0652-01-06ma</a:t>
            </a:r>
          </a:p>
          <a:p>
            <a:pPr marL="514350" lvl="1" indent="0">
              <a:lnSpc>
                <a:spcPts val="1100"/>
              </a:lnSpc>
              <a:spcBef>
                <a:spcPts val="0"/>
              </a:spcBef>
              <a:spcAft>
                <a:spcPts val="0"/>
              </a:spcAft>
              <a:buNone/>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20. Discussion on Harmonization with TG4ab                                                                             doc.#15-23-0xxx-00-06ma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21. Discussion on Procedure in Making an Integrated Proposal:  </a:t>
            </a:r>
            <a:r>
              <a:rPr lang="en-US" altLang="ja-JP" sz="1200" dirty="0" err="1">
                <a:solidFill>
                  <a:srgbClr val="000000"/>
                </a:solidFill>
                <a:latin typeface="Arial"/>
                <a:cs typeface="Times New Roman" pitchFamily="18" charset="0"/>
              </a:rPr>
              <a:t>Progess</a:t>
            </a:r>
            <a:r>
              <a:rPr lang="en-US" altLang="ja-JP" sz="1200" dirty="0">
                <a:solidFill>
                  <a:srgbClr val="000000"/>
                </a:solidFill>
                <a:latin typeface="Arial"/>
                <a:cs typeface="Times New Roman" pitchFamily="18" charset="0"/>
              </a:rPr>
              <a:t> report of 802.15.6ma doc.#15-23-0056-01-06ma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22.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Remained Issues in Determined all specification of new standard 802.15.6ma                    doc.#15.22-0663-01-06ma</a:t>
            </a:r>
          </a:p>
          <a:p>
            <a:pPr marL="0" indent="0">
              <a:lnSpc>
                <a:spcPts val="1100"/>
              </a:lnSpc>
              <a:buNone/>
            </a:pPr>
            <a:endParaRPr lang="en-US" altLang="ja-JP" sz="14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19</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Atlanta, Georgia, USA</a:t>
            </a:r>
            <a:br>
              <a:rPr lang="en-US" altLang="ja-JP" sz="2800" dirty="0">
                <a:ea typeface="ＭＳ Ｐゴシック" pitchFamily="50" charset="-128"/>
              </a:rPr>
            </a:br>
            <a:r>
              <a:rPr lang="en-US" altLang="ja-JP" sz="2800" dirty="0">
                <a:ea typeface="ＭＳ Ｐゴシック" pitchFamily="50" charset="-128"/>
              </a:rPr>
              <a:t>Match 13</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711DF5E-C3EC-E61B-691D-6882C866A6CB}"/>
              </a:ext>
            </a:extLst>
          </p:cNvPr>
          <p:cNvPicPr>
            <a:picLocks noChangeAspect="1"/>
          </p:cNvPicPr>
          <p:nvPr/>
        </p:nvPicPr>
        <p:blipFill>
          <a:blip r:embed="rId3"/>
          <a:stretch>
            <a:fillRect/>
          </a:stretch>
        </p:blipFill>
        <p:spPr>
          <a:xfrm>
            <a:off x="0" y="2086549"/>
            <a:ext cx="9144000" cy="4349469"/>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5" y="1082364"/>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788228" y="4927927"/>
            <a:ext cx="272783" cy="38613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3187621" y="3834620"/>
            <a:ext cx="1293304" cy="405992"/>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713514" y="3288057"/>
            <a:ext cx="261257" cy="391314"/>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245431" y="4938476"/>
            <a:ext cx="272783" cy="38613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550684" y="3783519"/>
            <a:ext cx="1293304" cy="438377"/>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6734372" y="4960248"/>
            <a:ext cx="1364599" cy="40599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algn="r"/>
            <a:r>
              <a:rPr kumimoji="1" lang="en-US" altLang="ja-JP" sz="1600" b="1" dirty="0"/>
              <a:t>doc.:IEEE802.15.23-0107-06ma</a:t>
            </a:r>
            <a:endParaRPr kumimoji="1" lang="ja-JP" altLang="en-US" sz="1600" b="1" dirty="0"/>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6843987" y="3843255"/>
            <a:ext cx="242613"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642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457200" y="1619450"/>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0" indent="0">
              <a:buNone/>
            </a:pPr>
            <a:r>
              <a:rPr lang="en-US" altLang="ja-JP" sz="2400" dirty="0"/>
              <a:t>                              </a:t>
            </a:r>
            <a:r>
              <a:rPr lang="it-IT" altLang="ja-JP" sz="2400" dirty="0"/>
              <a:t>Daisuke Anzai, NIT         </a:t>
            </a:r>
          </a:p>
          <a:p>
            <a:pPr marL="0" indent="0">
              <a:buNone/>
            </a:pPr>
            <a:r>
              <a:rPr lang="it-IT" altLang="ja-JP" sz="2400" dirty="0"/>
              <a:t>       anzai@nitech.ac.jp</a:t>
            </a:r>
            <a:endParaRPr lang="en-US" altLang="ja-JP" sz="2400" dirty="0"/>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21</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22</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March 2023</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711DF5E-C3EC-E61B-691D-6882C866A6CB}"/>
              </a:ext>
            </a:extLst>
          </p:cNvPr>
          <p:cNvPicPr>
            <a:picLocks noChangeAspect="1"/>
          </p:cNvPicPr>
          <p:nvPr/>
        </p:nvPicPr>
        <p:blipFill>
          <a:blip r:embed="rId3"/>
          <a:stretch>
            <a:fillRect/>
          </a:stretch>
        </p:blipFill>
        <p:spPr>
          <a:xfrm>
            <a:off x="0" y="2086549"/>
            <a:ext cx="9144000" cy="4349469"/>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5" y="1082364"/>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788228" y="4927927"/>
            <a:ext cx="272783" cy="38613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3187621" y="3834620"/>
            <a:ext cx="1293304" cy="405992"/>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713514" y="3288057"/>
            <a:ext cx="261257" cy="391314"/>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245431" y="4938476"/>
            <a:ext cx="272783" cy="38613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550684" y="3783519"/>
            <a:ext cx="1293304" cy="438377"/>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6734372" y="4960248"/>
            <a:ext cx="1364599" cy="40599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algn="r"/>
            <a:r>
              <a:rPr kumimoji="1" lang="en-US" altLang="ja-JP" sz="1600" b="1" dirty="0"/>
              <a:t>doc.:IEEE802.15.23-0107-06ma</a:t>
            </a:r>
            <a:endParaRPr kumimoji="1" lang="ja-JP" altLang="en-US" sz="1600" b="1" dirty="0"/>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6843987" y="3843255"/>
            <a:ext cx="242613"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67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6578B-2FD5-AB51-A580-B3B80F4EF767}"/>
              </a:ext>
            </a:extLst>
          </p:cNvPr>
          <p:cNvSpPr>
            <a:spLocks noGrp="1"/>
          </p:cNvSpPr>
          <p:nvPr>
            <p:ph type="title"/>
          </p:nvPr>
        </p:nvSpPr>
        <p:spPr>
          <a:xfrm>
            <a:off x="0" y="608800"/>
            <a:ext cx="9144000" cy="400241"/>
          </a:xfrm>
        </p:spPr>
        <p:txBody>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a:t>
            </a:r>
            <a:r>
              <a:rPr kumimoji="1" lang="en-US" altLang="ja-JP" sz="2400" b="1" i="0" u="none" strike="noStrike" kern="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for</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12-17th, March 2023</a:t>
            </a:r>
            <a:endParaRPr kumimoji="1" lang="ja-JP" altLang="en-US" dirty="0"/>
          </a:p>
        </p:txBody>
      </p:sp>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4</a:t>
            </a:fld>
            <a:endParaRPr lang="en-US" altLang="ja-JP" dirty="0"/>
          </a:p>
        </p:txBody>
      </p:sp>
      <p:sp>
        <p:nvSpPr>
          <p:cNvPr id="4" name="日付プレースホルダー 3">
            <a:extLst>
              <a:ext uri="{FF2B5EF4-FFF2-40B4-BE49-F238E27FC236}">
                <a16:creationId xmlns:a16="http://schemas.microsoft.com/office/drawing/2014/main" id="{25183254-2429-B5A1-AA6C-6607B95F28CE}"/>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C7BEC6C6-5863-6274-BCE9-698D5A1CD52B}"/>
              </a:ext>
            </a:extLst>
          </p:cNvPr>
          <p:cNvSpPr txBox="1"/>
          <p:nvPr/>
        </p:nvSpPr>
        <p:spPr>
          <a:xfrm>
            <a:off x="188894" y="910479"/>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1B4B925C-13DC-1A0C-0B43-5CC24312EB37}"/>
              </a:ext>
            </a:extLst>
          </p:cNvPr>
          <p:cNvPicPr>
            <a:picLocks noChangeAspect="1"/>
          </p:cNvPicPr>
          <p:nvPr/>
        </p:nvPicPr>
        <p:blipFill>
          <a:blip r:embed="rId2"/>
          <a:stretch>
            <a:fillRect/>
          </a:stretch>
        </p:blipFill>
        <p:spPr>
          <a:xfrm>
            <a:off x="259354" y="1956337"/>
            <a:ext cx="6767547" cy="1307494"/>
          </a:xfrm>
          <a:prstGeom prst="rect">
            <a:avLst/>
          </a:prstGeom>
        </p:spPr>
      </p:pic>
      <p:graphicFrame>
        <p:nvGraphicFramePr>
          <p:cNvPr id="8" name="オブジェクト 7">
            <a:extLst>
              <a:ext uri="{FF2B5EF4-FFF2-40B4-BE49-F238E27FC236}">
                <a16:creationId xmlns:a16="http://schemas.microsoft.com/office/drawing/2014/main" id="{AD18A4D0-EF47-65C1-A47E-73C8AA5DE432}"/>
              </a:ext>
            </a:extLst>
          </p:cNvPr>
          <p:cNvGraphicFramePr>
            <a:graphicFrameLocks noChangeAspect="1"/>
          </p:cNvGraphicFramePr>
          <p:nvPr>
            <p:extLst>
              <p:ext uri="{D42A27DB-BD31-4B8C-83A1-F6EECF244321}">
                <p14:modId xmlns:p14="http://schemas.microsoft.com/office/powerpoint/2010/main" val="1941524406"/>
              </p:ext>
            </p:extLst>
          </p:nvPr>
        </p:nvGraphicFramePr>
        <p:xfrm>
          <a:off x="259354" y="3285488"/>
          <a:ext cx="5889572" cy="1178972"/>
        </p:xfrm>
        <a:graphic>
          <a:graphicData uri="http://schemas.openxmlformats.org/presentationml/2006/ole">
            <mc:AlternateContent xmlns:mc="http://schemas.openxmlformats.org/markup-compatibility/2006">
              <mc:Choice xmlns:v="urn:schemas-microsoft-com:vml" Requires="v">
                <p:oleObj name="Worksheet" r:id="rId3" imgW="7073848" imgH="1416073" progId="Excel.Sheet.12">
                  <p:embed/>
                </p:oleObj>
              </mc:Choice>
              <mc:Fallback>
                <p:oleObj name="Worksheet" r:id="rId3" imgW="7073848" imgH="1416073" progId="Excel.Sheet.12">
                  <p:embed/>
                  <p:pic>
                    <p:nvPicPr>
                      <p:cNvPr id="0" name=""/>
                      <p:cNvPicPr/>
                      <p:nvPr/>
                    </p:nvPicPr>
                    <p:blipFill>
                      <a:blip r:embed="rId4"/>
                      <a:stretch>
                        <a:fillRect/>
                      </a:stretch>
                    </p:blipFill>
                    <p:spPr>
                      <a:xfrm>
                        <a:off x="259354" y="3285488"/>
                        <a:ext cx="5889572" cy="1178972"/>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BBCB6A2C-5830-607D-3F81-87DD1356D075}"/>
              </a:ext>
            </a:extLst>
          </p:cNvPr>
          <p:cNvGraphicFramePr>
            <a:graphicFrameLocks noChangeAspect="1"/>
          </p:cNvGraphicFramePr>
          <p:nvPr>
            <p:extLst>
              <p:ext uri="{D42A27DB-BD31-4B8C-83A1-F6EECF244321}">
                <p14:modId xmlns:p14="http://schemas.microsoft.com/office/powerpoint/2010/main" val="11416672"/>
              </p:ext>
            </p:extLst>
          </p:nvPr>
        </p:nvGraphicFramePr>
        <p:xfrm>
          <a:off x="335267" y="4486117"/>
          <a:ext cx="4966919" cy="1121201"/>
        </p:xfrm>
        <a:graphic>
          <a:graphicData uri="http://schemas.openxmlformats.org/presentationml/2006/ole">
            <mc:AlternateContent xmlns:mc="http://schemas.openxmlformats.org/markup-compatibility/2006">
              <mc:Choice xmlns:v="urn:schemas-microsoft-com:vml" Requires="v">
                <p:oleObj name="Worksheet" r:id="rId5" imgW="8439020" imgH="1904861" progId="Excel.Sheet.12">
                  <p:embed/>
                </p:oleObj>
              </mc:Choice>
              <mc:Fallback>
                <p:oleObj name="Worksheet" r:id="rId5" imgW="8439020" imgH="1904861" progId="Excel.Sheet.12">
                  <p:embed/>
                  <p:pic>
                    <p:nvPicPr>
                      <p:cNvPr id="0" name=""/>
                      <p:cNvPicPr/>
                      <p:nvPr/>
                    </p:nvPicPr>
                    <p:blipFill>
                      <a:blip r:embed="rId6"/>
                      <a:stretch>
                        <a:fillRect/>
                      </a:stretch>
                    </p:blipFill>
                    <p:spPr>
                      <a:xfrm>
                        <a:off x="335267" y="4486117"/>
                        <a:ext cx="4966919" cy="1121201"/>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4A9A0691-4A67-2024-E02B-1B3E261F48BE}"/>
              </a:ext>
            </a:extLst>
          </p:cNvPr>
          <p:cNvGraphicFramePr>
            <a:graphicFrameLocks noChangeAspect="1"/>
          </p:cNvGraphicFramePr>
          <p:nvPr>
            <p:extLst>
              <p:ext uri="{D42A27DB-BD31-4B8C-83A1-F6EECF244321}">
                <p14:modId xmlns:p14="http://schemas.microsoft.com/office/powerpoint/2010/main" val="2096955157"/>
              </p:ext>
            </p:extLst>
          </p:nvPr>
        </p:nvGraphicFramePr>
        <p:xfrm>
          <a:off x="4411704" y="5428805"/>
          <a:ext cx="4684171" cy="988178"/>
        </p:xfrm>
        <a:graphic>
          <a:graphicData uri="http://schemas.openxmlformats.org/presentationml/2006/ole">
            <mc:AlternateContent xmlns:mc="http://schemas.openxmlformats.org/markup-compatibility/2006">
              <mc:Choice xmlns:v="urn:schemas-microsoft-com:vml" Requires="v">
                <p:oleObj name="Worksheet" r:id="rId7" imgW="8458096" imgH="1784327" progId="Excel.Sheet.12">
                  <p:embed/>
                </p:oleObj>
              </mc:Choice>
              <mc:Fallback>
                <p:oleObj name="Worksheet" r:id="rId7" imgW="8458096" imgH="1784327" progId="Excel.Sheet.12">
                  <p:embed/>
                  <p:pic>
                    <p:nvPicPr>
                      <p:cNvPr id="0" name=""/>
                      <p:cNvPicPr/>
                      <p:nvPr/>
                    </p:nvPicPr>
                    <p:blipFill>
                      <a:blip r:embed="rId8"/>
                      <a:stretch>
                        <a:fillRect/>
                      </a:stretch>
                    </p:blipFill>
                    <p:spPr>
                      <a:xfrm>
                        <a:off x="4411704" y="5428805"/>
                        <a:ext cx="4684171" cy="988178"/>
                      </a:xfrm>
                      <a:prstGeom prst="rect">
                        <a:avLst/>
                      </a:prstGeom>
                    </p:spPr>
                  </p:pic>
                </p:oleObj>
              </mc:Fallback>
            </mc:AlternateContent>
          </a:graphicData>
        </a:graphic>
      </p:graphicFrame>
    </p:spTree>
    <p:extLst>
      <p:ext uri="{BB962C8B-B14F-4D97-AF65-F5344CB8AC3E}">
        <p14:creationId xmlns:p14="http://schemas.microsoft.com/office/powerpoint/2010/main" val="121735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March 2023</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November 2022. Doc.# 15-23-0076-00-06ma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15-23-0106-00-06ma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marL="457200" lvl="1" indent="0">
              <a:buNone/>
            </a:pPr>
            <a:r>
              <a:rPr lang="en-US" altLang="ja-JP" sz="2000" dirty="0">
                <a:ea typeface="ＭＳ Ｐゴシック" charset="-128"/>
              </a:rPr>
              <a:t>                         Daisuke </a:t>
            </a:r>
            <a:r>
              <a:rPr lang="en-US" altLang="ja-JP" sz="2000" dirty="0" err="1">
                <a:ea typeface="ＭＳ Ｐゴシック" charset="-128"/>
              </a:rPr>
              <a:t>Anzai</a:t>
            </a:r>
            <a:r>
              <a:rPr lang="en-US" altLang="ja-JP" sz="2000" dirty="0">
                <a:ea typeface="ＭＳ Ｐゴシック" charset="-128"/>
              </a:rPr>
              <a:t>(</a:t>
            </a:r>
            <a:r>
              <a:rPr lang="en-US" altLang="ja-JP" sz="2000" dirty="0" err="1">
                <a:ea typeface="ＭＳ Ｐゴシック" charset="-128"/>
              </a:rPr>
              <a:t>NiTech</a:t>
            </a:r>
            <a:r>
              <a:rPr lang="en-US" altLang="ja-JP" sz="2000" dirty="0">
                <a:ea typeface="ＭＳ Ｐゴシック" charset="-128"/>
              </a:rPr>
              <a:t>)</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66671</TotalTime>
  <Words>3256</Words>
  <Application>Microsoft Office PowerPoint</Application>
  <PresentationFormat>画面に合わせる (4:3)</PresentationFormat>
  <Paragraphs>320</Paragraphs>
  <Slides>22</Slides>
  <Notes>19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2" baseType="lpstr">
      <vt:lpstr>Monotype Sorts</vt:lpstr>
      <vt:lpstr>ＭＳ Ｐゴシック</vt:lpstr>
      <vt:lpstr>游ゴシック</vt:lpstr>
      <vt:lpstr>Arial</vt:lpstr>
      <vt:lpstr>Calibri</vt:lpstr>
      <vt:lpstr>Montserrat</vt:lpstr>
      <vt:lpstr>Times New Roman</vt:lpstr>
      <vt:lpstr>Wingdings</vt:lpstr>
      <vt:lpstr>IEEE-P802_15</vt:lpstr>
      <vt:lpstr>Worksheet</vt:lpstr>
      <vt:lpstr>PowerPoint プレゼンテーション</vt:lpstr>
      <vt:lpstr>IEEE 802.15 TG15.6ma  (Revision of IEEE802.15.6-2012)  Opening Information  In Personal and Virtual Hybrid Interim Session Atlanta, Georgia, USA Match 13th, 2023  Ryuji Kohno Yokohama National University(YNU), YRP International Alliance Institute(YRP-IAI)</vt:lpstr>
      <vt:lpstr>TG15.6ma Plenary Session Schedule for 12-17th, March 2023</vt:lpstr>
      <vt:lpstr>TG15.6ma Interim Session Schedule for for 12-17th, March 2023</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PowerPoint プレゼンテーション</vt:lpstr>
      <vt:lpstr>Agenda items for the week</vt:lpstr>
      <vt:lpstr>TG15.6ma Plenary Session Schedule for 12-17th, March 2023</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kohno-ryuji-ns@ynu.ac.jp</cp:lastModifiedBy>
  <cp:revision>124</cp:revision>
  <cp:lastPrinted>2022-07-06T15:32:43Z</cp:lastPrinted>
  <dcterms:created xsi:type="dcterms:W3CDTF">2020-12-17T10:56:09Z</dcterms:created>
  <dcterms:modified xsi:type="dcterms:W3CDTF">2023-03-13T14:16:12Z</dcterms:modified>
</cp:coreProperties>
</file>