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9" r:id="rId2"/>
    <p:sldId id="258" r:id="rId3"/>
    <p:sldId id="5610" r:id="rId4"/>
    <p:sldId id="5091" r:id="rId5"/>
    <p:sldId id="284" r:id="rId6"/>
    <p:sldId id="281" r:id="rId7"/>
    <p:sldId id="271" r:id="rId8"/>
    <p:sldId id="273" r:id="rId9"/>
    <p:sldId id="274" r:id="rId10"/>
    <p:sldId id="282" r:id="rId11"/>
    <p:sldId id="276" r:id="rId12"/>
    <p:sldId id="262" r:id="rId13"/>
    <p:sldId id="263" r:id="rId14"/>
    <p:sldId id="264" r:id="rId15"/>
    <p:sldId id="5084" r:id="rId16"/>
    <p:sldId id="5095" r:id="rId17"/>
    <p:sldId id="4945" r:id="rId18"/>
    <p:sldId id="5612" r:id="rId19"/>
    <p:sldId id="256" r:id="rId20"/>
    <p:sldId id="5611" r:id="rId21"/>
    <p:sldId id="283" r:id="rId22"/>
    <p:sldId id="4944" r:id="rId2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howGuides="1">
      <p:cViewPr varScale="1">
        <p:scale>
          <a:sx n="72" d="100"/>
          <a:sy n="72" d="100"/>
        </p:scale>
        <p:origin x="1072" y="48"/>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2023/3/12</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17</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1659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19</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78710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21</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22</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802.15-23-0107-01-06ma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package" Target="../embeddings/Microsoft_Excel_Worksheet1.xlsx"/><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609600"/>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March 2023]	</a:t>
            </a:r>
          </a:p>
          <a:p>
            <a:r>
              <a:rPr lang="en-US" altLang="ja-JP" sz="1600" b="1" dirty="0">
                <a:ea typeface="ＭＳ Ｐゴシック" charset="-128"/>
              </a:rPr>
              <a:t>Date Submitted: </a:t>
            </a:r>
            <a:r>
              <a:rPr lang="en-US" altLang="ja-JP" sz="1600" dirty="0">
                <a:ea typeface="ＭＳ Ｐゴシック" charset="-128"/>
              </a:rPr>
              <a:t>[11</a:t>
            </a:r>
            <a:r>
              <a:rPr lang="en-US" altLang="ja-JP" sz="1600" baseline="30000" dirty="0">
                <a:ea typeface="ＭＳ Ｐゴシック" charset="-128"/>
              </a:rPr>
              <a:t>th</a:t>
            </a:r>
            <a:r>
              <a:rPr lang="en-US" altLang="ja-JP" sz="1600" dirty="0">
                <a:ea typeface="ＭＳ Ｐゴシック" charset="-128"/>
              </a:rPr>
              <a:t>  March 2023]	</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March 2023.]</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a:t>March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March 2023</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March 2023</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3"/>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rgbClr val="000000"/>
                </a:solidFill>
                <a:latin typeface="Calibri"/>
                <a:ea typeface="MS PGothic"/>
              </a:rPr>
              <a:t>	</a:t>
            </a: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5"/>
              </a:rPr>
              <a:t>https://standards.ieee.org/content/dam/ieee-standards/standards/web/documents/other/permissionltrs.zip</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6"/>
              </a:rPr>
              <a:t>http://standards.ieee.org/faqs/copyrights.html/</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7"/>
              </a:rPr>
              <a:t>https://standards.ieee.org/develop/policies/best_practices_for_ieee_standards_development_051215.pdf</a:t>
            </a:r>
            <a:endParaRPr lang="en-IE" sz="1600" b="0" strike="noStrike" spc="-1" dirty="0">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rgbClr val="0000FF"/>
                </a:solidFill>
                <a:uFillTx/>
                <a:latin typeface="Calibri"/>
                <a:ea typeface="MS PGothic"/>
                <a:hlinkClick r:id="rId4"/>
              </a:rPr>
              <a:t>https://standards.ieee.org/about/policies/opman/sect6.html</a:t>
            </a:r>
            <a:endParaRPr lang="en-IE" sz="1600" b="0" strike="noStrike" spc="-1" dirty="0">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March 2023</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March 2023</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March 2023</a:t>
            </a:r>
            <a:endParaRPr lang="en-US" altLang="ja-JP" dirty="0"/>
          </a:p>
        </p:txBody>
      </p:sp>
      <p:sp>
        <p:nvSpPr>
          <p:cNvPr id="5" name="テキスト ボックス 4">
            <a:extLst>
              <a:ext uri="{FF2B5EF4-FFF2-40B4-BE49-F238E27FC236}">
                <a16:creationId xmlns:a16="http://schemas.microsoft.com/office/drawing/2014/main" id="{57081542-7C28-0D47-CBB9-23749C69637D}"/>
              </a:ext>
            </a:extLst>
          </p:cNvPr>
          <p:cNvSpPr txBox="1"/>
          <p:nvPr/>
        </p:nvSpPr>
        <p:spPr>
          <a:xfrm>
            <a:off x="363324" y="819700"/>
            <a:ext cx="8493551" cy="4663713"/>
          </a:xfrm>
          <a:prstGeom prst="rect">
            <a:avLst/>
          </a:prstGeom>
          <a:noFill/>
        </p:spPr>
        <p:txBody>
          <a:bodyPr wrap="square">
            <a:spAutoFit/>
          </a:bodyPr>
          <a:lstStyle/>
          <a:p>
            <a:pPr marL="8659">
              <a:lnSpc>
                <a:spcPts val="1100"/>
              </a:lnSpc>
            </a:pPr>
            <a:r>
              <a:rPr lang="en-US" altLang="ja-JP" sz="2400" b="1" dirty="0">
                <a:solidFill>
                  <a:srgbClr val="666666"/>
                </a:solidFill>
                <a:latin typeface="Times New Roman"/>
                <a:cs typeface="Times New Roman"/>
              </a:rPr>
              <a:t>March</a:t>
            </a:r>
            <a:r>
              <a:rPr lang="en-US" altLang="ja-JP" sz="2400" b="1" spc="-17" dirty="0">
                <a:solidFill>
                  <a:srgbClr val="666666"/>
                </a:solidFill>
                <a:latin typeface="Times New Roman"/>
                <a:cs typeface="Times New Roman"/>
              </a:rPr>
              <a:t> </a:t>
            </a:r>
            <a:r>
              <a:rPr lang="en-US" altLang="ja-JP" sz="2400" b="1" spc="-7" dirty="0">
                <a:solidFill>
                  <a:srgbClr val="666666"/>
                </a:solidFill>
                <a:latin typeface="Times New Roman"/>
                <a:cs typeface="Times New Roman"/>
              </a:rPr>
              <a:t>12-</a:t>
            </a:r>
            <a:r>
              <a:rPr lang="en-US" altLang="ja-JP" sz="2400" b="1" dirty="0">
                <a:solidFill>
                  <a:srgbClr val="666666"/>
                </a:solidFill>
                <a:latin typeface="Times New Roman"/>
                <a:cs typeface="Times New Roman"/>
              </a:rPr>
              <a:t>17, </a:t>
            </a:r>
            <a:r>
              <a:rPr lang="en-US" altLang="ja-JP" sz="2400" b="1" spc="-14" dirty="0">
                <a:solidFill>
                  <a:srgbClr val="666666"/>
                </a:solidFill>
                <a:latin typeface="Times New Roman"/>
                <a:cs typeface="Times New Roman"/>
              </a:rPr>
              <a:t>2023</a:t>
            </a:r>
            <a:endParaRPr lang="en-US" altLang="ja-JP" sz="2400" dirty="0">
              <a:latin typeface="Times New Roman"/>
              <a:cs typeface="Times New Roman"/>
            </a:endParaRPr>
          </a:p>
          <a:p>
            <a:pPr>
              <a:lnSpc>
                <a:spcPts val="1100"/>
              </a:lnSpc>
              <a:spcBef>
                <a:spcPts val="24"/>
              </a:spcBef>
            </a:pPr>
            <a:endParaRPr lang="en-US" altLang="ja-JP" sz="1800" dirty="0">
              <a:latin typeface="Times New Roman"/>
              <a:cs typeface="Times New Roman"/>
            </a:endParaRPr>
          </a:p>
          <a:p>
            <a:pPr marL="8659">
              <a:lnSpc>
                <a:spcPts val="1100"/>
              </a:lnSpc>
            </a:pPr>
            <a:r>
              <a:rPr lang="en-US" altLang="ja-JP" sz="1800" b="1" dirty="0">
                <a:solidFill>
                  <a:srgbClr val="353744"/>
                </a:solidFill>
                <a:latin typeface="Times New Roman"/>
                <a:cs typeface="Times New Roman"/>
              </a:rPr>
              <a:t>Session</a:t>
            </a:r>
            <a:r>
              <a:rPr lang="en-US" altLang="ja-JP" sz="1800" b="1" spc="-24" dirty="0">
                <a:solidFill>
                  <a:srgbClr val="353744"/>
                </a:solidFill>
                <a:latin typeface="Times New Roman"/>
                <a:cs typeface="Times New Roman"/>
              </a:rPr>
              <a:t> </a:t>
            </a:r>
            <a:r>
              <a:rPr lang="en-US" altLang="ja-JP" sz="1800" b="1" dirty="0">
                <a:solidFill>
                  <a:srgbClr val="353744"/>
                </a:solidFill>
                <a:latin typeface="Times New Roman"/>
                <a:cs typeface="Times New Roman"/>
              </a:rPr>
              <a:t>Registration</a:t>
            </a:r>
            <a:r>
              <a:rPr lang="en-US" altLang="ja-JP" sz="1800" b="1" spc="-31" dirty="0">
                <a:solidFill>
                  <a:srgbClr val="353744"/>
                </a:solidFill>
                <a:latin typeface="Times New Roman"/>
                <a:cs typeface="Times New Roman"/>
              </a:rPr>
              <a:t> </a:t>
            </a:r>
            <a:r>
              <a:rPr lang="en-US" altLang="ja-JP" sz="1800" b="1" dirty="0">
                <a:solidFill>
                  <a:srgbClr val="353744"/>
                </a:solidFill>
                <a:latin typeface="Times New Roman"/>
                <a:cs typeface="Times New Roman"/>
              </a:rPr>
              <a:t>is</a:t>
            </a:r>
            <a:r>
              <a:rPr lang="en-US" altLang="ja-JP" sz="1800" b="1" spc="-17" dirty="0">
                <a:solidFill>
                  <a:srgbClr val="353744"/>
                </a:solidFill>
                <a:latin typeface="Times New Roman"/>
                <a:cs typeface="Times New Roman"/>
              </a:rPr>
              <a:t> </a:t>
            </a:r>
            <a:r>
              <a:rPr lang="en-US" altLang="ja-JP" sz="1800" b="1" dirty="0">
                <a:solidFill>
                  <a:srgbClr val="353744"/>
                </a:solidFill>
                <a:latin typeface="Times New Roman"/>
                <a:cs typeface="Times New Roman"/>
              </a:rPr>
              <a:t>Available</a:t>
            </a:r>
            <a:r>
              <a:rPr lang="en-US" altLang="ja-JP" sz="1800" b="1" spc="-20" dirty="0">
                <a:solidFill>
                  <a:srgbClr val="353744"/>
                </a:solidFill>
                <a:latin typeface="Times New Roman"/>
                <a:cs typeface="Times New Roman"/>
              </a:rPr>
              <a:t> </a:t>
            </a:r>
            <a:r>
              <a:rPr lang="en-US" altLang="ja-JP" sz="1800" b="1" spc="-17" dirty="0">
                <a:solidFill>
                  <a:srgbClr val="353744"/>
                </a:solidFill>
                <a:latin typeface="Times New Roman"/>
                <a:cs typeface="Times New Roman"/>
              </a:rPr>
              <a:t>Now</a:t>
            </a:r>
            <a:endParaRPr lang="en-US" altLang="ja-JP" sz="1800" dirty="0">
              <a:latin typeface="Times New Roman"/>
              <a:cs typeface="Times New Roman"/>
            </a:endParaRPr>
          </a:p>
          <a:p>
            <a:pPr marL="8659" marR="3464">
              <a:lnSpc>
                <a:spcPts val="1100"/>
              </a:lnSpc>
              <a:spcBef>
                <a:spcPts val="559"/>
              </a:spcBef>
            </a:pPr>
            <a:r>
              <a:rPr lang="en-US" altLang="ja-JP" sz="1800" dirty="0">
                <a:solidFill>
                  <a:srgbClr val="353744"/>
                </a:solidFill>
                <a:latin typeface="Times New Roman"/>
                <a:cs typeface="Times New Roman"/>
              </a:rPr>
              <a:t>The</a:t>
            </a:r>
            <a:r>
              <a:rPr lang="en-US" altLang="ja-JP" sz="1800" spc="-24" dirty="0">
                <a:solidFill>
                  <a:srgbClr val="353744"/>
                </a:solidFill>
                <a:latin typeface="Times New Roman"/>
                <a:cs typeface="Times New Roman"/>
              </a:rPr>
              <a:t> </a:t>
            </a:r>
            <a:r>
              <a:rPr lang="en-US" altLang="ja-JP" sz="1800" dirty="0">
                <a:solidFill>
                  <a:srgbClr val="353744"/>
                </a:solidFill>
                <a:latin typeface="Times New Roman"/>
                <a:cs typeface="Times New Roman"/>
              </a:rPr>
              <a:t>March</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2023</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IEEE</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802</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Plenary</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is</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scheduled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to</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take</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place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in</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Atlanta,</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USA</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at</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the</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Hilton</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Atlanta,</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located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at</a:t>
            </a:r>
            <a:r>
              <a:rPr lang="en-US" altLang="ja-JP" sz="1800" spc="-14" dirty="0">
                <a:solidFill>
                  <a:srgbClr val="353744"/>
                </a:solidFill>
                <a:latin typeface="Times New Roman"/>
                <a:cs typeface="Times New Roman"/>
              </a:rPr>
              <a:t> </a:t>
            </a:r>
            <a:r>
              <a:rPr lang="en-US" altLang="ja-JP" sz="1800" spc="-17" dirty="0">
                <a:solidFill>
                  <a:srgbClr val="353744"/>
                </a:solidFill>
                <a:latin typeface="Times New Roman"/>
                <a:cs typeface="Times New Roman"/>
              </a:rPr>
              <a:t>255 </a:t>
            </a:r>
            <a:r>
              <a:rPr lang="en-US" altLang="ja-JP" sz="1800" dirty="0">
                <a:solidFill>
                  <a:srgbClr val="353744"/>
                </a:solidFill>
                <a:latin typeface="Times New Roman"/>
                <a:cs typeface="Times New Roman"/>
              </a:rPr>
              <a:t>Courtland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Street</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NE,</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in</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Atlanta</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Georgia</a:t>
            </a:r>
            <a:r>
              <a:rPr lang="en-US" altLang="ja-JP" sz="1800" spc="-10" dirty="0">
                <a:solidFill>
                  <a:srgbClr val="353744"/>
                </a:solidFill>
                <a:latin typeface="Times New Roman"/>
                <a:cs typeface="Times New Roman"/>
              </a:rPr>
              <a:t> </a:t>
            </a:r>
            <a:r>
              <a:rPr lang="en-US" altLang="ja-JP" sz="1800" spc="-14" dirty="0">
                <a:solidFill>
                  <a:srgbClr val="353744"/>
                </a:solidFill>
                <a:latin typeface="Times New Roman"/>
                <a:cs typeface="Times New Roman"/>
              </a:rPr>
              <a:t>USA.</a:t>
            </a:r>
            <a:endParaRPr lang="en-US" altLang="ja-JP" sz="1800" dirty="0">
              <a:latin typeface="Times New Roman"/>
              <a:cs typeface="Times New Roman"/>
            </a:endParaRPr>
          </a:p>
          <a:p>
            <a:pPr>
              <a:lnSpc>
                <a:spcPts val="1100"/>
              </a:lnSpc>
              <a:spcBef>
                <a:spcPts val="7"/>
              </a:spcBef>
            </a:pPr>
            <a:endParaRPr lang="en-US" altLang="ja-JP" sz="1800" dirty="0">
              <a:latin typeface="Times New Roman"/>
              <a:cs typeface="Times New Roman"/>
            </a:endParaRPr>
          </a:p>
          <a:p>
            <a:pPr marL="8659">
              <a:lnSpc>
                <a:spcPts val="1100"/>
              </a:lnSpc>
            </a:pPr>
            <a:r>
              <a:rPr lang="en-US" altLang="ja-JP" sz="1800" b="1" spc="-7" dirty="0">
                <a:solidFill>
                  <a:srgbClr val="353744"/>
                </a:solidFill>
                <a:latin typeface="Times New Roman"/>
                <a:cs typeface="Times New Roman"/>
              </a:rPr>
              <a:t>In-</a:t>
            </a:r>
            <a:r>
              <a:rPr lang="en-US" altLang="ja-JP" sz="1800" b="1" dirty="0">
                <a:solidFill>
                  <a:srgbClr val="353744"/>
                </a:solidFill>
                <a:latin typeface="Times New Roman"/>
                <a:cs typeface="Times New Roman"/>
              </a:rPr>
              <a:t>Person</a:t>
            </a:r>
            <a:r>
              <a:rPr lang="en-US" altLang="ja-JP" sz="1800" b="1" spc="-17" dirty="0">
                <a:solidFill>
                  <a:srgbClr val="353744"/>
                </a:solidFill>
                <a:latin typeface="Times New Roman"/>
                <a:cs typeface="Times New Roman"/>
              </a:rPr>
              <a:t> </a:t>
            </a:r>
            <a:r>
              <a:rPr lang="en-US" altLang="ja-JP" sz="1800" b="1" dirty="0">
                <a:solidFill>
                  <a:srgbClr val="353744"/>
                </a:solidFill>
                <a:latin typeface="Times New Roman"/>
                <a:cs typeface="Times New Roman"/>
              </a:rPr>
              <a:t>and</a:t>
            </a:r>
            <a:r>
              <a:rPr lang="en-US" altLang="ja-JP" sz="1800" b="1" spc="-7" dirty="0">
                <a:solidFill>
                  <a:srgbClr val="353744"/>
                </a:solidFill>
                <a:latin typeface="Times New Roman"/>
                <a:cs typeface="Times New Roman"/>
              </a:rPr>
              <a:t> </a:t>
            </a:r>
            <a:r>
              <a:rPr lang="en-US" altLang="ja-JP" sz="1800" b="1" dirty="0">
                <a:solidFill>
                  <a:srgbClr val="353744"/>
                </a:solidFill>
                <a:latin typeface="Times New Roman"/>
                <a:cs typeface="Times New Roman"/>
              </a:rPr>
              <a:t>Virtual</a:t>
            </a:r>
            <a:r>
              <a:rPr lang="en-US" altLang="ja-JP" sz="1800" b="1" spc="-7" dirty="0">
                <a:solidFill>
                  <a:srgbClr val="353744"/>
                </a:solidFill>
                <a:latin typeface="Times New Roman"/>
                <a:cs typeface="Times New Roman"/>
              </a:rPr>
              <a:t> </a:t>
            </a:r>
            <a:r>
              <a:rPr lang="en-US" altLang="ja-JP" sz="1800" b="1" dirty="0">
                <a:solidFill>
                  <a:srgbClr val="353744"/>
                </a:solidFill>
                <a:latin typeface="Times New Roman"/>
                <a:cs typeface="Times New Roman"/>
              </a:rPr>
              <a:t>participation</a:t>
            </a:r>
            <a:r>
              <a:rPr lang="en-US" altLang="ja-JP" sz="1800" b="1" spc="-17" dirty="0">
                <a:solidFill>
                  <a:srgbClr val="353744"/>
                </a:solidFill>
                <a:latin typeface="Times New Roman"/>
                <a:cs typeface="Times New Roman"/>
              </a:rPr>
              <a:t> </a:t>
            </a:r>
            <a:r>
              <a:rPr lang="en-US" altLang="ja-JP" sz="1800" b="1" dirty="0">
                <a:solidFill>
                  <a:srgbClr val="353744"/>
                </a:solidFill>
                <a:latin typeface="Times New Roman"/>
                <a:cs typeface="Times New Roman"/>
              </a:rPr>
              <a:t>will</a:t>
            </a:r>
            <a:r>
              <a:rPr lang="en-US" altLang="ja-JP" sz="1800" b="1" spc="-3" dirty="0">
                <a:solidFill>
                  <a:srgbClr val="353744"/>
                </a:solidFill>
                <a:latin typeface="Times New Roman"/>
                <a:cs typeface="Times New Roman"/>
              </a:rPr>
              <a:t> </a:t>
            </a:r>
            <a:r>
              <a:rPr lang="en-US" altLang="ja-JP" sz="1800" b="1" dirty="0">
                <a:solidFill>
                  <a:srgbClr val="353744"/>
                </a:solidFill>
                <a:latin typeface="Times New Roman"/>
                <a:cs typeface="Times New Roman"/>
              </a:rPr>
              <a:t>be</a:t>
            </a:r>
            <a:r>
              <a:rPr lang="en-US" altLang="ja-JP" sz="1800" b="1" spc="-20" dirty="0">
                <a:solidFill>
                  <a:srgbClr val="353744"/>
                </a:solidFill>
                <a:latin typeface="Times New Roman"/>
                <a:cs typeface="Times New Roman"/>
              </a:rPr>
              <a:t> </a:t>
            </a:r>
            <a:r>
              <a:rPr lang="en-US" altLang="ja-JP" sz="1800" b="1" dirty="0">
                <a:solidFill>
                  <a:srgbClr val="353744"/>
                </a:solidFill>
                <a:latin typeface="Times New Roman"/>
                <a:cs typeface="Times New Roman"/>
              </a:rPr>
              <a:t>available</a:t>
            </a:r>
            <a:r>
              <a:rPr lang="en-US" altLang="ja-JP" sz="1800" b="1" spc="-14" dirty="0">
                <a:solidFill>
                  <a:srgbClr val="353744"/>
                </a:solidFill>
                <a:latin typeface="Times New Roman"/>
                <a:cs typeface="Times New Roman"/>
              </a:rPr>
              <a:t> </a:t>
            </a:r>
            <a:r>
              <a:rPr lang="en-US" altLang="ja-JP" sz="1800" b="1" dirty="0">
                <a:solidFill>
                  <a:srgbClr val="353744"/>
                </a:solidFill>
                <a:latin typeface="Times New Roman"/>
                <a:cs typeface="Times New Roman"/>
              </a:rPr>
              <a:t>for</a:t>
            </a:r>
            <a:r>
              <a:rPr lang="en-US" altLang="ja-JP" sz="1800" b="1" spc="-7" dirty="0">
                <a:solidFill>
                  <a:srgbClr val="353744"/>
                </a:solidFill>
                <a:latin typeface="Times New Roman"/>
                <a:cs typeface="Times New Roman"/>
              </a:rPr>
              <a:t> </a:t>
            </a:r>
            <a:r>
              <a:rPr lang="en-US" altLang="ja-JP" sz="1800" b="1" dirty="0">
                <a:solidFill>
                  <a:srgbClr val="353744"/>
                </a:solidFill>
                <a:latin typeface="Times New Roman"/>
                <a:cs typeface="Times New Roman"/>
              </a:rPr>
              <a:t>this</a:t>
            </a:r>
            <a:r>
              <a:rPr lang="en-US" altLang="ja-JP" sz="1800" b="1" spc="-14" dirty="0">
                <a:solidFill>
                  <a:srgbClr val="353744"/>
                </a:solidFill>
                <a:latin typeface="Times New Roman"/>
                <a:cs typeface="Times New Roman"/>
              </a:rPr>
              <a:t> </a:t>
            </a:r>
            <a:r>
              <a:rPr lang="en-US" altLang="ja-JP" sz="1800" b="1" spc="-7" dirty="0">
                <a:solidFill>
                  <a:srgbClr val="353744"/>
                </a:solidFill>
                <a:latin typeface="Times New Roman"/>
                <a:cs typeface="Times New Roman"/>
              </a:rPr>
              <a:t>session.</a:t>
            </a:r>
            <a:endParaRPr lang="en-US" altLang="ja-JP" sz="1800" dirty="0">
              <a:latin typeface="Times New Roman"/>
              <a:cs typeface="Times New Roman"/>
            </a:endParaRPr>
          </a:p>
          <a:p>
            <a:pPr marL="8659">
              <a:lnSpc>
                <a:spcPts val="1100"/>
              </a:lnSpc>
              <a:spcBef>
                <a:spcPts val="641"/>
              </a:spcBef>
            </a:pPr>
            <a:r>
              <a:rPr lang="en-US" altLang="ja-JP" sz="1800" b="1" dirty="0">
                <a:solidFill>
                  <a:srgbClr val="1154CC"/>
                </a:solidFill>
                <a:latin typeface="Times New Roman"/>
                <a:cs typeface="Times New Roman"/>
              </a:rPr>
              <a:t>Registration</a:t>
            </a:r>
            <a:r>
              <a:rPr lang="en-US" altLang="ja-JP" sz="1800" b="1" spc="-31" dirty="0">
                <a:solidFill>
                  <a:srgbClr val="1154CC"/>
                </a:solidFill>
                <a:latin typeface="Times New Roman"/>
                <a:cs typeface="Times New Roman"/>
              </a:rPr>
              <a:t> </a:t>
            </a:r>
            <a:r>
              <a:rPr lang="en-US" altLang="ja-JP" sz="1800" b="1" dirty="0">
                <a:solidFill>
                  <a:srgbClr val="1154CC"/>
                </a:solidFill>
                <a:latin typeface="Times New Roman"/>
                <a:cs typeface="Times New Roman"/>
              </a:rPr>
              <a:t>Fees</a:t>
            </a:r>
            <a:r>
              <a:rPr lang="en-US" altLang="ja-JP" sz="1800" b="1" spc="-20" dirty="0">
                <a:solidFill>
                  <a:srgbClr val="1154CC"/>
                </a:solidFill>
                <a:latin typeface="Times New Roman"/>
                <a:cs typeface="Times New Roman"/>
              </a:rPr>
              <a:t> </a:t>
            </a:r>
            <a:r>
              <a:rPr lang="en-US" altLang="ja-JP" sz="1800" b="1" dirty="0">
                <a:solidFill>
                  <a:srgbClr val="1154CC"/>
                </a:solidFill>
                <a:latin typeface="Times New Roman"/>
                <a:cs typeface="Times New Roman"/>
              </a:rPr>
              <a:t>and</a:t>
            </a:r>
            <a:r>
              <a:rPr lang="en-US" altLang="ja-JP" sz="1800" b="1" spc="-20" dirty="0">
                <a:solidFill>
                  <a:srgbClr val="1154CC"/>
                </a:solidFill>
                <a:latin typeface="Times New Roman"/>
                <a:cs typeface="Times New Roman"/>
              </a:rPr>
              <a:t> </a:t>
            </a:r>
            <a:r>
              <a:rPr lang="en-US" altLang="ja-JP" sz="1800" b="1" spc="-7" dirty="0">
                <a:solidFill>
                  <a:srgbClr val="1154CC"/>
                </a:solidFill>
                <a:latin typeface="Times New Roman"/>
                <a:cs typeface="Times New Roman"/>
              </a:rPr>
              <a:t>Deadlines</a:t>
            </a:r>
            <a:endParaRPr lang="en-US" altLang="ja-JP" sz="1800" dirty="0">
              <a:latin typeface="Times New Roman"/>
              <a:cs typeface="Times New Roman"/>
            </a:endParaRPr>
          </a:p>
          <a:p>
            <a:pPr marL="8659">
              <a:lnSpc>
                <a:spcPts val="1100"/>
              </a:lnSpc>
              <a:spcBef>
                <a:spcPts val="620"/>
              </a:spcBef>
              <a:tabLst>
                <a:tab pos="632097" algn="l"/>
              </a:tabLst>
            </a:pPr>
            <a:r>
              <a:rPr lang="en-US" altLang="ja-JP" sz="1800" b="1" spc="-7" dirty="0">
                <a:solidFill>
                  <a:srgbClr val="353744"/>
                </a:solidFill>
                <a:latin typeface="Times New Roman"/>
                <a:cs typeface="Times New Roman"/>
              </a:rPr>
              <a:t>Early</a:t>
            </a:r>
            <a:r>
              <a:rPr lang="en-US" altLang="ja-JP" sz="1800" b="1" dirty="0">
                <a:solidFill>
                  <a:srgbClr val="353744"/>
                </a:solidFill>
                <a:latin typeface="Times New Roman"/>
                <a:cs typeface="Times New Roman"/>
              </a:rPr>
              <a:t>	</a:t>
            </a:r>
            <a:r>
              <a:rPr lang="en-US" altLang="ja-JP" sz="1800" dirty="0">
                <a:solidFill>
                  <a:srgbClr val="353744"/>
                </a:solidFill>
                <a:latin typeface="Times New Roman"/>
                <a:cs typeface="Times New Roman"/>
              </a:rPr>
              <a:t>$US600.00</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until</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January</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27,</a:t>
            </a:r>
            <a:r>
              <a:rPr lang="en-US" altLang="ja-JP" sz="1800" spc="-7" dirty="0">
                <a:solidFill>
                  <a:srgbClr val="353744"/>
                </a:solidFill>
                <a:latin typeface="Times New Roman"/>
                <a:cs typeface="Times New Roman"/>
              </a:rPr>
              <a:t> </a:t>
            </a:r>
            <a:r>
              <a:rPr lang="en-US" altLang="ja-JP" sz="1800" spc="-14" dirty="0">
                <a:solidFill>
                  <a:srgbClr val="353744"/>
                </a:solidFill>
                <a:latin typeface="Times New Roman"/>
                <a:cs typeface="Times New Roman"/>
              </a:rPr>
              <a:t>2023</a:t>
            </a:r>
            <a:endParaRPr lang="en-US" altLang="ja-JP" sz="1800" dirty="0">
              <a:latin typeface="Times New Roman"/>
              <a:cs typeface="Times New Roman"/>
            </a:endParaRPr>
          </a:p>
          <a:p>
            <a:pPr>
              <a:lnSpc>
                <a:spcPts val="1100"/>
              </a:lnSpc>
              <a:spcBef>
                <a:spcPts val="7"/>
              </a:spcBef>
            </a:pPr>
            <a:endParaRPr lang="en-US" altLang="ja-JP" sz="1800" dirty="0">
              <a:latin typeface="Times New Roman"/>
              <a:cs typeface="Times New Roman"/>
            </a:endParaRPr>
          </a:p>
          <a:p>
            <a:pPr marL="8659">
              <a:lnSpc>
                <a:spcPts val="1100"/>
              </a:lnSpc>
              <a:tabLst>
                <a:tab pos="632097" algn="l"/>
              </a:tabLst>
            </a:pPr>
            <a:r>
              <a:rPr lang="en-US" altLang="ja-JP" sz="1800" b="1" spc="-7" dirty="0">
                <a:solidFill>
                  <a:srgbClr val="353744"/>
                </a:solidFill>
                <a:latin typeface="Times New Roman"/>
                <a:cs typeface="Times New Roman"/>
              </a:rPr>
              <a:t>Standard</a:t>
            </a:r>
            <a:r>
              <a:rPr lang="en-US" altLang="ja-JP" sz="1800" b="1" dirty="0">
                <a:solidFill>
                  <a:srgbClr val="353744"/>
                </a:solidFill>
                <a:latin typeface="Times New Roman"/>
                <a:cs typeface="Times New Roman"/>
              </a:rPr>
              <a:t>	</a:t>
            </a:r>
            <a:r>
              <a:rPr lang="en-US" altLang="ja-JP" sz="1800" dirty="0">
                <a:solidFill>
                  <a:srgbClr val="353744"/>
                </a:solidFill>
                <a:latin typeface="Times New Roman"/>
                <a:cs typeface="Times New Roman"/>
              </a:rPr>
              <a:t>$US800.00</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until</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March</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3,</a:t>
            </a:r>
            <a:r>
              <a:rPr lang="en-US" altLang="ja-JP" sz="1800" spc="-14" dirty="0">
                <a:solidFill>
                  <a:srgbClr val="353744"/>
                </a:solidFill>
                <a:latin typeface="Times New Roman"/>
                <a:cs typeface="Times New Roman"/>
              </a:rPr>
              <a:t> 2023</a:t>
            </a:r>
            <a:endParaRPr lang="en-US" altLang="ja-JP" sz="1800" dirty="0">
              <a:latin typeface="Times New Roman"/>
              <a:cs typeface="Times New Roman"/>
            </a:endParaRPr>
          </a:p>
          <a:p>
            <a:pPr>
              <a:lnSpc>
                <a:spcPts val="1100"/>
              </a:lnSpc>
              <a:spcBef>
                <a:spcPts val="37"/>
              </a:spcBef>
            </a:pPr>
            <a:endParaRPr lang="en-US" altLang="ja-JP" sz="1800" dirty="0">
              <a:latin typeface="Times New Roman"/>
              <a:cs typeface="Times New Roman"/>
            </a:endParaRPr>
          </a:p>
          <a:p>
            <a:pPr marL="8659">
              <a:lnSpc>
                <a:spcPts val="1100"/>
              </a:lnSpc>
              <a:tabLst>
                <a:tab pos="632097" algn="l"/>
              </a:tabLst>
            </a:pPr>
            <a:r>
              <a:rPr lang="en-US" altLang="ja-JP" sz="1800" b="1" spc="-7" dirty="0">
                <a:solidFill>
                  <a:srgbClr val="353744"/>
                </a:solidFill>
                <a:latin typeface="Times New Roman"/>
                <a:cs typeface="Times New Roman"/>
              </a:rPr>
              <a:t>Late/Onsite</a:t>
            </a:r>
            <a:r>
              <a:rPr lang="en-US" altLang="ja-JP" sz="1800" b="1" dirty="0">
                <a:solidFill>
                  <a:srgbClr val="353744"/>
                </a:solidFill>
                <a:latin typeface="Times New Roman"/>
                <a:cs typeface="Times New Roman"/>
              </a:rPr>
              <a:t>	</a:t>
            </a:r>
            <a:r>
              <a:rPr lang="en-US" altLang="ja-JP" sz="1800" dirty="0">
                <a:solidFill>
                  <a:srgbClr val="353744"/>
                </a:solidFill>
                <a:latin typeface="Times New Roman"/>
                <a:cs typeface="Times New Roman"/>
              </a:rPr>
              <a:t>$US1000.00</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after</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March</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3,</a:t>
            </a:r>
            <a:r>
              <a:rPr lang="en-US" altLang="ja-JP" sz="1800" spc="-14" dirty="0">
                <a:solidFill>
                  <a:srgbClr val="353744"/>
                </a:solidFill>
                <a:latin typeface="Times New Roman"/>
                <a:cs typeface="Times New Roman"/>
              </a:rPr>
              <a:t> 2023</a:t>
            </a:r>
            <a:endParaRPr lang="en-US" altLang="ja-JP" sz="1800" dirty="0">
              <a:latin typeface="Times New Roman"/>
              <a:cs typeface="Times New Roman"/>
            </a:endParaRPr>
          </a:p>
          <a:p>
            <a:pPr>
              <a:lnSpc>
                <a:spcPts val="1100"/>
              </a:lnSpc>
              <a:spcBef>
                <a:spcPts val="17"/>
              </a:spcBef>
            </a:pPr>
            <a:endParaRPr lang="en-US" altLang="ja-JP" sz="1800" dirty="0">
              <a:latin typeface="Times New Roman"/>
              <a:cs typeface="Times New Roman"/>
            </a:endParaRPr>
          </a:p>
          <a:p>
            <a:pPr marL="8659">
              <a:lnSpc>
                <a:spcPts val="1100"/>
              </a:lnSpc>
            </a:pPr>
            <a:r>
              <a:rPr lang="en-US" altLang="ja-JP" sz="1800" b="1" dirty="0">
                <a:solidFill>
                  <a:srgbClr val="353744"/>
                </a:solidFill>
                <a:latin typeface="Times New Roman"/>
                <a:cs typeface="Times New Roman"/>
              </a:rPr>
              <a:t>Registration</a:t>
            </a:r>
            <a:r>
              <a:rPr lang="en-US" altLang="ja-JP" sz="1800" b="1" spc="-34" dirty="0">
                <a:solidFill>
                  <a:srgbClr val="353744"/>
                </a:solidFill>
                <a:latin typeface="Times New Roman"/>
                <a:cs typeface="Times New Roman"/>
              </a:rPr>
              <a:t> </a:t>
            </a:r>
            <a:r>
              <a:rPr lang="en-US" altLang="ja-JP" sz="1800" b="1" dirty="0">
                <a:solidFill>
                  <a:srgbClr val="353744"/>
                </a:solidFill>
                <a:latin typeface="Times New Roman"/>
                <a:cs typeface="Times New Roman"/>
              </a:rPr>
              <a:t>Fees</a:t>
            </a:r>
            <a:r>
              <a:rPr lang="en-US" altLang="ja-JP" sz="1800" b="1" spc="-27" dirty="0">
                <a:solidFill>
                  <a:srgbClr val="353744"/>
                </a:solidFill>
                <a:latin typeface="Times New Roman"/>
                <a:cs typeface="Times New Roman"/>
              </a:rPr>
              <a:t> </a:t>
            </a:r>
            <a:r>
              <a:rPr lang="en-US" altLang="ja-JP" sz="1800" b="1" spc="-7" dirty="0">
                <a:solidFill>
                  <a:srgbClr val="353744"/>
                </a:solidFill>
                <a:latin typeface="Times New Roman"/>
                <a:cs typeface="Times New Roman"/>
              </a:rPr>
              <a:t>Terms</a:t>
            </a:r>
            <a:endParaRPr lang="en-US" altLang="ja-JP" sz="1800" dirty="0">
              <a:latin typeface="Times New Roman"/>
              <a:cs typeface="Times New Roman"/>
            </a:endParaRPr>
          </a:p>
          <a:p>
            <a:pPr marL="320378" indent="-156292">
              <a:lnSpc>
                <a:spcPts val="1100"/>
              </a:lnSpc>
              <a:spcBef>
                <a:spcPts val="620"/>
              </a:spcBef>
              <a:buChar char="●"/>
              <a:tabLst>
                <a:tab pos="320378" algn="l"/>
                <a:tab pos="320810" algn="l"/>
              </a:tabLst>
            </a:pPr>
            <a:r>
              <a:rPr lang="en-US" altLang="ja-JP" sz="1800" dirty="0">
                <a:solidFill>
                  <a:srgbClr val="353744"/>
                </a:solidFill>
                <a:latin typeface="Times New Roman"/>
                <a:cs typeface="Times New Roman"/>
              </a:rPr>
              <a:t>Registration</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Fees</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are</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required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for</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all</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individuals</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who</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participate</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in</a:t>
            </a:r>
            <a:r>
              <a:rPr lang="en-US" altLang="ja-JP" sz="1800" spc="-10" dirty="0">
                <a:solidFill>
                  <a:srgbClr val="353744"/>
                </a:solidFill>
                <a:latin typeface="Times New Roman"/>
                <a:cs typeface="Times New Roman"/>
              </a:rPr>
              <a:t> </a:t>
            </a:r>
            <a:r>
              <a:rPr lang="en-US" altLang="ja-JP" sz="1800" spc="-7" dirty="0">
                <a:solidFill>
                  <a:srgbClr val="353744"/>
                </a:solidFill>
                <a:latin typeface="Times New Roman"/>
                <a:cs typeface="Times New Roman"/>
              </a:rPr>
              <a:t>session(s).</a:t>
            </a:r>
            <a:endParaRPr lang="en-US" altLang="ja-JP" sz="1800" dirty="0">
              <a:latin typeface="Times New Roman"/>
              <a:cs typeface="Times New Roman"/>
            </a:endParaRPr>
          </a:p>
          <a:p>
            <a:pPr marL="320378" indent="-156292">
              <a:lnSpc>
                <a:spcPts val="1100"/>
              </a:lnSpc>
              <a:spcBef>
                <a:spcPts val="222"/>
              </a:spcBef>
              <a:buChar char="●"/>
              <a:tabLst>
                <a:tab pos="320378" algn="l"/>
                <a:tab pos="320810" algn="l"/>
              </a:tabLst>
            </a:pPr>
            <a:r>
              <a:rPr lang="en-US" altLang="ja-JP" sz="1800" dirty="0">
                <a:solidFill>
                  <a:srgbClr val="353744"/>
                </a:solidFill>
                <a:latin typeface="Times New Roman"/>
                <a:cs typeface="Times New Roman"/>
              </a:rPr>
              <a:t>The</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Registration</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Fee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is</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the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same</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for</a:t>
            </a:r>
            <a:r>
              <a:rPr lang="en-US" altLang="ja-JP" sz="1800" spc="-3" dirty="0">
                <a:solidFill>
                  <a:srgbClr val="353744"/>
                </a:solidFill>
                <a:latin typeface="Times New Roman"/>
                <a:cs typeface="Times New Roman"/>
              </a:rPr>
              <a:t> </a:t>
            </a:r>
            <a:r>
              <a:rPr lang="en-US" altLang="ja-JP" sz="1800" spc="-7" dirty="0">
                <a:solidFill>
                  <a:srgbClr val="353744"/>
                </a:solidFill>
                <a:latin typeface="Times New Roman"/>
                <a:cs typeface="Times New Roman"/>
              </a:rPr>
              <a:t>In-</a:t>
            </a:r>
            <a:r>
              <a:rPr lang="en-US" altLang="ja-JP" sz="1800" dirty="0">
                <a:solidFill>
                  <a:srgbClr val="353744"/>
                </a:solidFill>
                <a:latin typeface="Times New Roman"/>
                <a:cs typeface="Times New Roman"/>
              </a:rPr>
              <a:t>Person</a:t>
            </a:r>
            <a:r>
              <a:rPr lang="en-US" altLang="ja-JP" sz="1800" spc="-3" dirty="0">
                <a:solidFill>
                  <a:srgbClr val="353744"/>
                </a:solidFill>
                <a:latin typeface="Times New Roman"/>
                <a:cs typeface="Times New Roman"/>
              </a:rPr>
              <a:t> </a:t>
            </a:r>
            <a:r>
              <a:rPr lang="en-US" altLang="ja-JP" sz="1800" dirty="0">
                <a:solidFill>
                  <a:srgbClr val="353744"/>
                </a:solidFill>
                <a:latin typeface="Times New Roman"/>
                <a:cs typeface="Times New Roman"/>
              </a:rPr>
              <a:t>and</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Virtual </a:t>
            </a:r>
            <a:r>
              <a:rPr lang="en-US" altLang="ja-JP" sz="1800" spc="-7" dirty="0">
                <a:solidFill>
                  <a:srgbClr val="353744"/>
                </a:solidFill>
                <a:latin typeface="Times New Roman"/>
                <a:cs typeface="Times New Roman"/>
              </a:rPr>
              <a:t>participation*.</a:t>
            </a:r>
            <a:endParaRPr lang="en-US" altLang="ja-JP" sz="1800" dirty="0">
              <a:latin typeface="Times New Roman"/>
              <a:cs typeface="Times New Roman"/>
            </a:endParaRPr>
          </a:p>
          <a:p>
            <a:pPr marL="320378" indent="-156292">
              <a:lnSpc>
                <a:spcPts val="1100"/>
              </a:lnSpc>
              <a:spcBef>
                <a:spcPts val="228"/>
              </a:spcBef>
              <a:buChar char="●"/>
              <a:tabLst>
                <a:tab pos="320378" algn="l"/>
                <a:tab pos="320810" algn="l"/>
              </a:tabLst>
            </a:pPr>
            <a:r>
              <a:rPr lang="en-US" altLang="ja-JP" sz="1800" dirty="0">
                <a:solidFill>
                  <a:srgbClr val="353744"/>
                </a:solidFill>
                <a:latin typeface="Times New Roman"/>
                <a:cs typeface="Times New Roman"/>
              </a:rPr>
              <a:t>The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Registration</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Fee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is </a:t>
            </a:r>
            <a:r>
              <a:rPr lang="en-US" altLang="ja-JP" sz="1800" spc="-7" dirty="0">
                <a:solidFill>
                  <a:srgbClr val="353744"/>
                </a:solidFill>
                <a:latin typeface="Times New Roman"/>
                <a:cs typeface="Times New Roman"/>
              </a:rPr>
              <a:t>Non-Transferable</a:t>
            </a:r>
            <a:endParaRPr lang="en-US" altLang="ja-JP" sz="1800" dirty="0">
              <a:latin typeface="Times New Roman"/>
              <a:cs typeface="Times New Roman"/>
            </a:endParaRPr>
          </a:p>
          <a:p>
            <a:pPr marL="320378" indent="-156292">
              <a:lnSpc>
                <a:spcPts val="1100"/>
              </a:lnSpc>
              <a:spcBef>
                <a:spcPts val="222"/>
              </a:spcBef>
              <a:buChar char="●"/>
              <a:tabLst>
                <a:tab pos="320378" algn="l"/>
                <a:tab pos="320810" algn="l"/>
              </a:tabLst>
            </a:pPr>
            <a:r>
              <a:rPr lang="en-US" altLang="ja-JP" sz="1800" dirty="0">
                <a:solidFill>
                  <a:srgbClr val="353744"/>
                </a:solidFill>
                <a:latin typeface="Times New Roman"/>
                <a:cs typeface="Times New Roman"/>
              </a:rPr>
              <a:t>Registration</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Fees</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are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payable</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by</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credit</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card</a:t>
            </a:r>
            <a:r>
              <a:rPr lang="en-US" altLang="ja-JP" sz="1800" spc="-7" dirty="0">
                <a:solidFill>
                  <a:srgbClr val="353744"/>
                </a:solidFill>
                <a:latin typeface="Times New Roman"/>
                <a:cs typeface="Times New Roman"/>
              </a:rPr>
              <a:t> </a:t>
            </a:r>
            <a:r>
              <a:rPr lang="en-US" altLang="ja-JP" sz="1800" spc="-14" dirty="0">
                <a:solidFill>
                  <a:srgbClr val="353744"/>
                </a:solidFill>
                <a:latin typeface="Times New Roman"/>
                <a:cs typeface="Times New Roman"/>
              </a:rPr>
              <a:t>only</a:t>
            </a:r>
            <a:endParaRPr lang="en-US" altLang="ja-JP" sz="1800" dirty="0">
              <a:latin typeface="Times New Roman"/>
              <a:cs typeface="Times New Roman"/>
            </a:endParaRPr>
          </a:p>
          <a:p>
            <a:pPr>
              <a:lnSpc>
                <a:spcPts val="1100"/>
              </a:lnSpc>
              <a:spcBef>
                <a:spcPts val="37"/>
              </a:spcBef>
            </a:pPr>
            <a:endParaRPr lang="en-US" altLang="ja-JP" sz="1800" dirty="0">
              <a:latin typeface="Times New Roman"/>
              <a:cs typeface="Times New Roman"/>
            </a:endParaRPr>
          </a:p>
          <a:p>
            <a:pPr marL="8659">
              <a:lnSpc>
                <a:spcPts val="1100"/>
              </a:lnSpc>
            </a:pPr>
            <a:r>
              <a:rPr lang="en-US" altLang="ja-JP" sz="1800" dirty="0">
                <a:solidFill>
                  <a:srgbClr val="353744"/>
                </a:solidFill>
                <a:latin typeface="Times New Roman"/>
                <a:cs typeface="Times New Roman"/>
              </a:rPr>
              <a:t>*If</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you</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are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required</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to</a:t>
            </a:r>
            <a:r>
              <a:rPr lang="en-US" altLang="ja-JP" sz="1800" spc="-24" dirty="0">
                <a:solidFill>
                  <a:srgbClr val="353744"/>
                </a:solidFill>
                <a:latin typeface="Times New Roman"/>
                <a:cs typeface="Times New Roman"/>
              </a:rPr>
              <a:t> </a:t>
            </a:r>
            <a:r>
              <a:rPr lang="en-US" altLang="ja-JP" sz="1800" dirty="0">
                <a:solidFill>
                  <a:srgbClr val="353744"/>
                </a:solidFill>
                <a:latin typeface="Times New Roman"/>
                <a:cs typeface="Times New Roman"/>
              </a:rPr>
              <a:t>change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your</a:t>
            </a:r>
            <a:r>
              <a:rPr lang="en-US" altLang="ja-JP" sz="1800" spc="-14" dirty="0">
                <a:solidFill>
                  <a:srgbClr val="353744"/>
                </a:solidFill>
                <a:latin typeface="Times New Roman"/>
                <a:cs typeface="Times New Roman"/>
              </a:rPr>
              <a:t> </a:t>
            </a:r>
            <a:r>
              <a:rPr lang="en-US" altLang="ja-JP" sz="1800" dirty="0">
                <a:solidFill>
                  <a:srgbClr val="353744"/>
                </a:solidFill>
                <a:latin typeface="Times New Roman"/>
                <a:cs typeface="Times New Roman"/>
              </a:rPr>
              <a:t>registration</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type</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after</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registration</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please</a:t>
            </a:r>
            <a:r>
              <a:rPr lang="en-US" altLang="ja-JP" sz="1800" spc="-17" dirty="0">
                <a:solidFill>
                  <a:srgbClr val="353744"/>
                </a:solidFill>
                <a:latin typeface="Times New Roman"/>
                <a:cs typeface="Times New Roman"/>
              </a:rPr>
              <a:t> </a:t>
            </a:r>
            <a:r>
              <a:rPr lang="en-US" altLang="ja-JP" sz="1800" spc="-7" dirty="0">
                <a:solidFill>
                  <a:srgbClr val="353744"/>
                </a:solidFill>
                <a:latin typeface="Times New Roman"/>
                <a:cs typeface="Times New Roman"/>
              </a:rPr>
              <a:t>contact:</a:t>
            </a:r>
            <a:endParaRPr lang="en-US" altLang="ja-JP" sz="1800" dirty="0">
              <a:latin typeface="Times New Roman"/>
              <a:cs typeface="Times New Roman"/>
            </a:endParaRPr>
          </a:p>
          <a:p>
            <a:pPr>
              <a:lnSpc>
                <a:spcPts val="1100"/>
              </a:lnSpc>
              <a:spcBef>
                <a:spcPts val="37"/>
              </a:spcBef>
            </a:pPr>
            <a:endParaRPr lang="en-US" altLang="ja-JP" sz="1800" dirty="0">
              <a:latin typeface="Times New Roman"/>
              <a:cs typeface="Times New Roman"/>
            </a:endParaRPr>
          </a:p>
          <a:p>
            <a:pPr marL="8659">
              <a:lnSpc>
                <a:spcPts val="1100"/>
              </a:lnSpc>
            </a:pPr>
            <a:r>
              <a:rPr lang="en-US" altLang="ja-JP" sz="1800" dirty="0">
                <a:solidFill>
                  <a:srgbClr val="353744"/>
                </a:solidFill>
                <a:latin typeface="Times New Roman"/>
                <a:cs typeface="Times New Roman"/>
              </a:rPr>
              <a:t>Meeting</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Planner, Face to</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Face Events at</a:t>
            </a:r>
            <a:r>
              <a:rPr lang="en-US" altLang="ja-JP" sz="1800" spc="3" dirty="0">
                <a:solidFill>
                  <a:srgbClr val="353744"/>
                </a:solidFill>
                <a:latin typeface="Times New Roman"/>
                <a:cs typeface="Times New Roman"/>
              </a:rPr>
              <a:t> </a:t>
            </a:r>
            <a:r>
              <a:rPr lang="en-US" altLang="ja-JP" sz="1800" u="sng" spc="-7" dirty="0">
                <a:solidFill>
                  <a:srgbClr val="0000FF"/>
                </a:solidFill>
                <a:uFill>
                  <a:solidFill>
                    <a:srgbClr val="0000FF"/>
                  </a:solidFill>
                </a:uFill>
                <a:latin typeface="Times New Roman"/>
                <a:cs typeface="Times New Roman"/>
              </a:rPr>
              <a:t>802info@facetoface-</a:t>
            </a:r>
            <a:r>
              <a:rPr lang="en-US" altLang="ja-JP" sz="1800" u="sng" dirty="0">
                <a:solidFill>
                  <a:srgbClr val="0000FF"/>
                </a:solidFill>
                <a:uFill>
                  <a:solidFill>
                    <a:srgbClr val="0000FF"/>
                  </a:solidFill>
                </a:uFill>
                <a:latin typeface="Times New Roman"/>
                <a:cs typeface="Times New Roman"/>
              </a:rPr>
              <a:t>events.com</a:t>
            </a:r>
            <a:r>
              <a:rPr lang="en-US" altLang="ja-JP" sz="1800" spc="-10" dirty="0">
                <a:solidFill>
                  <a:srgbClr val="0000FF"/>
                </a:solidFill>
                <a:latin typeface="Times New Roman"/>
                <a:cs typeface="Times New Roman"/>
              </a:rPr>
              <a:t> </a:t>
            </a:r>
            <a:r>
              <a:rPr lang="en-US" altLang="ja-JP" sz="1800" dirty="0">
                <a:solidFill>
                  <a:srgbClr val="353744"/>
                </a:solidFill>
                <a:latin typeface="Times New Roman"/>
                <a:cs typeface="Times New Roman"/>
              </a:rPr>
              <a:t>prior to</a:t>
            </a:r>
            <a:r>
              <a:rPr lang="en-US" altLang="ja-JP" sz="1800" spc="-10" dirty="0">
                <a:solidFill>
                  <a:srgbClr val="353744"/>
                </a:solidFill>
                <a:latin typeface="Times New Roman"/>
                <a:cs typeface="Times New Roman"/>
              </a:rPr>
              <a:t> </a:t>
            </a:r>
            <a:r>
              <a:rPr lang="en-US" altLang="ja-JP" sz="1800" dirty="0">
                <a:solidFill>
                  <a:srgbClr val="353744"/>
                </a:solidFill>
                <a:latin typeface="Times New Roman"/>
                <a:cs typeface="Times New Roman"/>
              </a:rPr>
              <a:t>March 3,</a:t>
            </a:r>
            <a:r>
              <a:rPr lang="en-US" altLang="ja-JP" sz="1800" spc="3" dirty="0">
                <a:solidFill>
                  <a:srgbClr val="353744"/>
                </a:solidFill>
                <a:latin typeface="Times New Roman"/>
                <a:cs typeface="Times New Roman"/>
              </a:rPr>
              <a:t> </a:t>
            </a:r>
            <a:r>
              <a:rPr lang="en-US" altLang="ja-JP" sz="1800" spc="-7" dirty="0">
                <a:solidFill>
                  <a:srgbClr val="353744"/>
                </a:solidFill>
                <a:latin typeface="Times New Roman"/>
                <a:cs typeface="Times New Roman"/>
              </a:rPr>
              <a:t>2023.</a:t>
            </a:r>
            <a:endParaRPr lang="en-US" altLang="ja-JP" sz="1800" dirty="0">
              <a:latin typeface="Times New Roman"/>
              <a:cs typeface="Times New Roman"/>
            </a:endParaRPr>
          </a:p>
          <a:p>
            <a:pPr>
              <a:lnSpc>
                <a:spcPts val="1100"/>
              </a:lnSpc>
              <a:spcBef>
                <a:spcPts val="17"/>
              </a:spcBef>
            </a:pPr>
            <a:endParaRPr lang="en-US" altLang="ja-JP" sz="1800" dirty="0">
              <a:latin typeface="Times New Roman"/>
              <a:cs typeface="Times New Roman"/>
            </a:endParaRPr>
          </a:p>
          <a:p>
            <a:pPr marL="8659">
              <a:lnSpc>
                <a:spcPts val="1100"/>
              </a:lnSpc>
            </a:pPr>
            <a:r>
              <a:rPr lang="en-US" altLang="ja-JP" sz="1800" b="1" dirty="0">
                <a:solidFill>
                  <a:srgbClr val="1154CC"/>
                </a:solidFill>
                <a:latin typeface="Times New Roman"/>
                <a:cs typeface="Times New Roman"/>
              </a:rPr>
              <a:t>Cancellation</a:t>
            </a:r>
            <a:r>
              <a:rPr lang="en-US" altLang="ja-JP" sz="1800" b="1" spc="-31" dirty="0">
                <a:solidFill>
                  <a:srgbClr val="1154CC"/>
                </a:solidFill>
                <a:latin typeface="Times New Roman"/>
                <a:cs typeface="Times New Roman"/>
              </a:rPr>
              <a:t> </a:t>
            </a:r>
            <a:r>
              <a:rPr lang="en-US" altLang="ja-JP" sz="1800" b="1" dirty="0">
                <a:solidFill>
                  <a:srgbClr val="1154CC"/>
                </a:solidFill>
                <a:latin typeface="Times New Roman"/>
                <a:cs typeface="Times New Roman"/>
              </a:rPr>
              <a:t>Fees</a:t>
            </a:r>
            <a:r>
              <a:rPr lang="en-US" altLang="ja-JP" sz="1800" b="1" spc="-20" dirty="0">
                <a:solidFill>
                  <a:srgbClr val="1154CC"/>
                </a:solidFill>
                <a:latin typeface="Times New Roman"/>
                <a:cs typeface="Times New Roman"/>
              </a:rPr>
              <a:t> </a:t>
            </a:r>
            <a:r>
              <a:rPr lang="en-US" altLang="ja-JP" sz="1800" b="1" dirty="0">
                <a:solidFill>
                  <a:srgbClr val="1154CC"/>
                </a:solidFill>
                <a:latin typeface="Times New Roman"/>
                <a:cs typeface="Times New Roman"/>
              </a:rPr>
              <a:t>and</a:t>
            </a:r>
            <a:r>
              <a:rPr lang="en-US" altLang="ja-JP" sz="1800" b="1" spc="-24" dirty="0">
                <a:solidFill>
                  <a:srgbClr val="1154CC"/>
                </a:solidFill>
                <a:latin typeface="Times New Roman"/>
                <a:cs typeface="Times New Roman"/>
              </a:rPr>
              <a:t> </a:t>
            </a:r>
            <a:r>
              <a:rPr lang="en-US" altLang="ja-JP" sz="1800" b="1" spc="-7" dirty="0">
                <a:solidFill>
                  <a:srgbClr val="1154CC"/>
                </a:solidFill>
                <a:latin typeface="Times New Roman"/>
                <a:cs typeface="Times New Roman"/>
              </a:rPr>
              <a:t>Deadlines</a:t>
            </a:r>
            <a:endParaRPr lang="en-US" altLang="ja-JP" sz="1800" dirty="0">
              <a:latin typeface="Times New Roman"/>
              <a:cs typeface="Times New Roman"/>
            </a:endParaRPr>
          </a:p>
          <a:p>
            <a:pPr marL="8659">
              <a:lnSpc>
                <a:spcPts val="1100"/>
              </a:lnSpc>
              <a:spcBef>
                <a:spcPts val="620"/>
              </a:spcBef>
            </a:pPr>
            <a:r>
              <a:rPr lang="en-US" altLang="ja-JP" sz="1800" b="1" dirty="0">
                <a:solidFill>
                  <a:srgbClr val="353744"/>
                </a:solidFill>
                <a:latin typeface="Times New Roman"/>
                <a:cs typeface="Times New Roman"/>
              </a:rPr>
              <a:t>Fully</a:t>
            </a:r>
            <a:r>
              <a:rPr lang="en-US" altLang="ja-JP" sz="1800" b="1" spc="-14" dirty="0">
                <a:solidFill>
                  <a:srgbClr val="353744"/>
                </a:solidFill>
                <a:latin typeface="Times New Roman"/>
                <a:cs typeface="Times New Roman"/>
              </a:rPr>
              <a:t> </a:t>
            </a:r>
            <a:r>
              <a:rPr lang="en-US" altLang="ja-JP" sz="1800" b="1" dirty="0">
                <a:solidFill>
                  <a:srgbClr val="353744"/>
                </a:solidFill>
                <a:latin typeface="Times New Roman"/>
                <a:cs typeface="Times New Roman"/>
              </a:rPr>
              <a:t>Refundable:</a:t>
            </a:r>
            <a:r>
              <a:rPr lang="en-US" altLang="ja-JP" sz="1800" b="1" spc="-10" dirty="0">
                <a:solidFill>
                  <a:srgbClr val="353744"/>
                </a:solidFill>
                <a:latin typeface="Times New Roman"/>
                <a:cs typeface="Times New Roman"/>
              </a:rPr>
              <a:t> </a:t>
            </a:r>
            <a:r>
              <a:rPr lang="en-US" altLang="ja-JP" sz="1800" dirty="0">
                <a:solidFill>
                  <a:srgbClr val="353744"/>
                </a:solidFill>
                <a:latin typeface="Times New Roman"/>
                <a:cs typeface="Times New Roman"/>
              </a:rPr>
              <a:t>Until</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January</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27,</a:t>
            </a:r>
            <a:r>
              <a:rPr lang="en-US" altLang="ja-JP" sz="1800" spc="-10" dirty="0">
                <a:solidFill>
                  <a:srgbClr val="353744"/>
                </a:solidFill>
                <a:latin typeface="Times New Roman"/>
                <a:cs typeface="Times New Roman"/>
              </a:rPr>
              <a:t> </a:t>
            </a:r>
            <a:r>
              <a:rPr lang="en-US" altLang="ja-JP" sz="1800" spc="-14" dirty="0">
                <a:solidFill>
                  <a:srgbClr val="353744"/>
                </a:solidFill>
                <a:latin typeface="Times New Roman"/>
                <a:cs typeface="Times New Roman"/>
              </a:rPr>
              <a:t>2023</a:t>
            </a:r>
            <a:endParaRPr lang="en-US" altLang="ja-JP" sz="1800" dirty="0">
              <a:latin typeface="Times New Roman"/>
              <a:cs typeface="Times New Roman"/>
            </a:endParaRPr>
          </a:p>
          <a:p>
            <a:pPr>
              <a:lnSpc>
                <a:spcPts val="1100"/>
              </a:lnSpc>
              <a:spcBef>
                <a:spcPts val="7"/>
              </a:spcBef>
            </a:pPr>
            <a:endParaRPr lang="en-US" altLang="ja-JP" sz="1800" dirty="0">
              <a:latin typeface="Times New Roman"/>
              <a:cs typeface="Times New Roman"/>
            </a:endParaRPr>
          </a:p>
          <a:p>
            <a:pPr marL="8659">
              <a:lnSpc>
                <a:spcPts val="1100"/>
              </a:lnSpc>
            </a:pPr>
            <a:r>
              <a:rPr lang="en-US" altLang="ja-JP" sz="1800" b="1" dirty="0">
                <a:solidFill>
                  <a:srgbClr val="353744"/>
                </a:solidFill>
                <a:latin typeface="Times New Roman"/>
                <a:cs typeface="Times New Roman"/>
              </a:rPr>
              <a:t>Refundable</a:t>
            </a:r>
            <a:r>
              <a:rPr lang="en-US" altLang="ja-JP" sz="1800" b="1" spc="-17" dirty="0">
                <a:solidFill>
                  <a:srgbClr val="353744"/>
                </a:solidFill>
                <a:latin typeface="Times New Roman"/>
                <a:cs typeface="Times New Roman"/>
              </a:rPr>
              <a:t> </a:t>
            </a:r>
            <a:r>
              <a:rPr lang="en-US" altLang="ja-JP" sz="1800" b="1" dirty="0">
                <a:solidFill>
                  <a:srgbClr val="353744"/>
                </a:solidFill>
                <a:latin typeface="Times New Roman"/>
                <a:cs typeface="Times New Roman"/>
              </a:rPr>
              <a:t>with</a:t>
            </a:r>
            <a:r>
              <a:rPr lang="en-US" altLang="ja-JP" sz="1800" b="1" spc="-10" dirty="0">
                <a:solidFill>
                  <a:srgbClr val="353744"/>
                </a:solidFill>
                <a:latin typeface="Times New Roman"/>
                <a:cs typeface="Times New Roman"/>
              </a:rPr>
              <a:t> </a:t>
            </a:r>
            <a:r>
              <a:rPr lang="en-US" altLang="ja-JP" sz="1800" b="1" dirty="0">
                <a:solidFill>
                  <a:srgbClr val="353744"/>
                </a:solidFill>
                <a:latin typeface="Times New Roman"/>
                <a:cs typeface="Times New Roman"/>
              </a:rPr>
              <a:t>a</a:t>
            </a:r>
            <a:r>
              <a:rPr lang="en-US" altLang="ja-JP" sz="1800" b="1" spc="-10" dirty="0">
                <a:solidFill>
                  <a:srgbClr val="353744"/>
                </a:solidFill>
                <a:latin typeface="Times New Roman"/>
                <a:cs typeface="Times New Roman"/>
              </a:rPr>
              <a:t> </a:t>
            </a:r>
            <a:r>
              <a:rPr lang="en-US" altLang="ja-JP" sz="1800" b="1" dirty="0">
                <a:solidFill>
                  <a:srgbClr val="353744"/>
                </a:solidFill>
                <a:latin typeface="Times New Roman"/>
                <a:cs typeface="Times New Roman"/>
              </a:rPr>
              <a:t>$US150.00</a:t>
            </a:r>
            <a:r>
              <a:rPr lang="en-US" altLang="ja-JP" sz="1800" b="1" spc="-7" dirty="0">
                <a:solidFill>
                  <a:srgbClr val="353744"/>
                </a:solidFill>
                <a:latin typeface="Times New Roman"/>
                <a:cs typeface="Times New Roman"/>
              </a:rPr>
              <a:t> </a:t>
            </a:r>
            <a:r>
              <a:rPr lang="en-US" altLang="ja-JP" sz="1800" b="1" dirty="0">
                <a:solidFill>
                  <a:srgbClr val="353744"/>
                </a:solidFill>
                <a:latin typeface="Times New Roman"/>
                <a:cs typeface="Times New Roman"/>
              </a:rPr>
              <a:t>Cancellation</a:t>
            </a:r>
            <a:r>
              <a:rPr lang="en-US" altLang="ja-JP" sz="1800" b="1" spc="-20" dirty="0">
                <a:solidFill>
                  <a:srgbClr val="353744"/>
                </a:solidFill>
                <a:latin typeface="Times New Roman"/>
                <a:cs typeface="Times New Roman"/>
              </a:rPr>
              <a:t> </a:t>
            </a:r>
            <a:r>
              <a:rPr lang="en-US" altLang="ja-JP" sz="1800" b="1" dirty="0">
                <a:solidFill>
                  <a:srgbClr val="353744"/>
                </a:solidFill>
                <a:latin typeface="Times New Roman"/>
                <a:cs typeface="Times New Roman"/>
              </a:rPr>
              <a:t>Fee:</a:t>
            </a:r>
            <a:r>
              <a:rPr lang="en-US" altLang="ja-JP" sz="1800" b="1" spc="181" dirty="0">
                <a:solidFill>
                  <a:srgbClr val="353744"/>
                </a:solidFill>
                <a:latin typeface="Times New Roman"/>
                <a:cs typeface="Times New Roman"/>
              </a:rPr>
              <a:t> </a:t>
            </a:r>
            <a:r>
              <a:rPr lang="en-US" altLang="ja-JP" sz="1800" dirty="0">
                <a:solidFill>
                  <a:srgbClr val="353744"/>
                </a:solidFill>
                <a:latin typeface="Times New Roman"/>
                <a:cs typeface="Times New Roman"/>
              </a:rPr>
              <a:t>After</a:t>
            </a:r>
            <a:r>
              <a:rPr lang="en-US" altLang="ja-JP" sz="1800" spc="-17" dirty="0">
                <a:solidFill>
                  <a:srgbClr val="353744"/>
                </a:solidFill>
                <a:latin typeface="Times New Roman"/>
                <a:cs typeface="Times New Roman"/>
              </a:rPr>
              <a:t> </a:t>
            </a:r>
            <a:r>
              <a:rPr lang="en-US" altLang="ja-JP" sz="1800" dirty="0">
                <a:solidFill>
                  <a:srgbClr val="353744"/>
                </a:solidFill>
                <a:latin typeface="Times New Roman"/>
                <a:cs typeface="Times New Roman"/>
              </a:rPr>
              <a:t>January</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27,</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until</a:t>
            </a:r>
            <a:r>
              <a:rPr lang="en-US" altLang="ja-JP" sz="1800" spc="-7" dirty="0">
                <a:solidFill>
                  <a:srgbClr val="353744"/>
                </a:solidFill>
                <a:latin typeface="Times New Roman"/>
                <a:cs typeface="Times New Roman"/>
              </a:rPr>
              <a:t> </a:t>
            </a:r>
            <a:r>
              <a:rPr lang="en-US" altLang="ja-JP" sz="1800" dirty="0">
                <a:solidFill>
                  <a:srgbClr val="353744"/>
                </a:solidFill>
                <a:latin typeface="Times New Roman"/>
                <a:cs typeface="Times New Roman"/>
              </a:rPr>
              <a:t>March</a:t>
            </a:r>
            <a:r>
              <a:rPr lang="en-US" altLang="ja-JP" sz="1800" spc="-20" dirty="0">
                <a:solidFill>
                  <a:srgbClr val="353744"/>
                </a:solidFill>
                <a:latin typeface="Times New Roman"/>
                <a:cs typeface="Times New Roman"/>
              </a:rPr>
              <a:t> </a:t>
            </a:r>
            <a:r>
              <a:rPr lang="en-US" altLang="ja-JP" sz="1800" dirty="0">
                <a:solidFill>
                  <a:srgbClr val="353744"/>
                </a:solidFill>
                <a:latin typeface="Times New Roman"/>
                <a:cs typeface="Times New Roman"/>
              </a:rPr>
              <a:t>3,</a:t>
            </a:r>
            <a:r>
              <a:rPr lang="en-US" altLang="ja-JP" sz="1800" spc="-7" dirty="0">
                <a:solidFill>
                  <a:srgbClr val="353744"/>
                </a:solidFill>
                <a:latin typeface="Times New Roman"/>
                <a:cs typeface="Times New Roman"/>
              </a:rPr>
              <a:t> </a:t>
            </a:r>
            <a:r>
              <a:rPr lang="en-US" altLang="ja-JP" sz="1800" spc="-14" dirty="0">
                <a:solidFill>
                  <a:srgbClr val="353744"/>
                </a:solidFill>
                <a:latin typeface="Times New Roman"/>
                <a:cs typeface="Times New Roman"/>
              </a:rPr>
              <a:t>2023</a:t>
            </a:r>
            <a:endParaRPr lang="en-US" altLang="ja-JP" sz="1800" dirty="0">
              <a:latin typeface="Times New Roman"/>
              <a:cs typeface="Times New Roman"/>
            </a:endParaRPr>
          </a:p>
        </p:txBody>
      </p:sp>
      <p:sp>
        <p:nvSpPr>
          <p:cNvPr id="7" name="object 6">
            <a:extLst>
              <a:ext uri="{FF2B5EF4-FFF2-40B4-BE49-F238E27FC236}">
                <a16:creationId xmlns:a16="http://schemas.microsoft.com/office/drawing/2014/main" id="{28F6A963-50D1-D14F-8427-93B77C8B64F6}"/>
              </a:ext>
            </a:extLst>
          </p:cNvPr>
          <p:cNvSpPr txBox="1"/>
          <p:nvPr/>
        </p:nvSpPr>
        <p:spPr>
          <a:xfrm>
            <a:off x="684483" y="5674383"/>
            <a:ext cx="4945842" cy="189924"/>
          </a:xfrm>
          <a:prstGeom prst="rect">
            <a:avLst/>
          </a:prstGeom>
          <a:solidFill>
            <a:srgbClr val="FFFF00"/>
          </a:solidFill>
        </p:spPr>
        <p:txBody>
          <a:bodyPr vert="horz"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074"/>
              </a:lnSpc>
            </a:pPr>
            <a:r>
              <a:rPr sz="2800" b="1">
                <a:solidFill>
                  <a:srgbClr val="353744"/>
                </a:solidFill>
                <a:latin typeface="Times New Roman"/>
                <a:cs typeface="Times New Roman"/>
              </a:rPr>
              <a:t>Session</a:t>
            </a:r>
            <a:r>
              <a:rPr sz="2800" b="1" spc="-34">
                <a:solidFill>
                  <a:srgbClr val="353744"/>
                </a:solidFill>
                <a:latin typeface="Times New Roman"/>
                <a:cs typeface="Times New Roman"/>
              </a:rPr>
              <a:t> </a:t>
            </a:r>
            <a:r>
              <a:rPr sz="2800" b="1">
                <a:solidFill>
                  <a:srgbClr val="353744"/>
                </a:solidFill>
                <a:latin typeface="Times New Roman"/>
                <a:cs typeface="Times New Roman"/>
              </a:rPr>
              <a:t>Registration</a:t>
            </a:r>
            <a:r>
              <a:rPr sz="2800" b="1" spc="-34">
                <a:solidFill>
                  <a:srgbClr val="353744"/>
                </a:solidFill>
                <a:latin typeface="Times New Roman"/>
                <a:cs typeface="Times New Roman"/>
              </a:rPr>
              <a:t> </a:t>
            </a:r>
            <a:r>
              <a:rPr sz="2800" b="1" spc="-7">
                <a:solidFill>
                  <a:srgbClr val="353744"/>
                </a:solidFill>
                <a:latin typeface="Times New Roman"/>
                <a:cs typeface="Times New Roman"/>
              </a:rPr>
              <a:t>Website</a:t>
            </a:r>
            <a:endParaRPr sz="2800">
              <a:latin typeface="Times New Roman"/>
              <a:cs typeface="Times New Roman"/>
            </a:endParaRPr>
          </a:p>
        </p:txBody>
      </p:sp>
      <p:sp>
        <p:nvSpPr>
          <p:cNvPr id="9" name="object 7">
            <a:extLst>
              <a:ext uri="{FF2B5EF4-FFF2-40B4-BE49-F238E27FC236}">
                <a16:creationId xmlns:a16="http://schemas.microsoft.com/office/drawing/2014/main" id="{D1A6DD88-14F8-0048-5056-2E168002617D}"/>
              </a:ext>
            </a:extLst>
          </p:cNvPr>
          <p:cNvSpPr txBox="1"/>
          <p:nvPr/>
        </p:nvSpPr>
        <p:spPr>
          <a:xfrm>
            <a:off x="936973" y="5854217"/>
            <a:ext cx="8013103" cy="378075"/>
          </a:xfrm>
          <a:prstGeom prst="rect">
            <a:avLst/>
          </a:prstGeom>
        </p:spPr>
        <p:txBody>
          <a:bodyPr vert="horz" wrap="square" lIns="0" tIns="8659"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8659">
              <a:spcBef>
                <a:spcPts val="68"/>
              </a:spcBef>
            </a:pPr>
            <a:r>
              <a:rPr sz="2400" u="sng" spc="-7">
                <a:solidFill>
                  <a:srgbClr val="0000FF"/>
                </a:solidFill>
                <a:uFill>
                  <a:solidFill>
                    <a:srgbClr val="0000FF"/>
                  </a:solidFill>
                </a:uFill>
                <a:latin typeface="Times New Roman"/>
                <a:cs typeface="Times New Roman"/>
              </a:rPr>
              <a:t>https://cvent.me/AwPbAx</a:t>
            </a:r>
            <a:endParaRPr sz="2400">
              <a:latin typeface="Times New Roman"/>
              <a:cs typeface="Times New Roman"/>
            </a:endParaRPr>
          </a:p>
        </p:txBody>
      </p:sp>
    </p:spTree>
    <p:extLst>
      <p:ext uri="{BB962C8B-B14F-4D97-AF65-F5344CB8AC3E}">
        <p14:creationId xmlns:p14="http://schemas.microsoft.com/office/powerpoint/2010/main" val="34478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607473"/>
            <a:ext cx="8824450" cy="5206793"/>
          </a:xfrm>
        </p:spPr>
        <p:txBody>
          <a:bodyPr/>
          <a:lstStyle/>
          <a:p>
            <a:pPr marL="0" indent="0">
              <a:lnSpc>
                <a:spcPts val="2100"/>
              </a:lnSpc>
              <a:buNone/>
            </a:pPr>
            <a:r>
              <a:rPr lang="en-US" altLang="ja-JP" sz="2000" b="1" dirty="0"/>
              <a:t>Objective</a:t>
            </a:r>
            <a:r>
              <a:rPr lang="en-US" altLang="ja-JP" sz="2000" dirty="0"/>
              <a:t>: E</a:t>
            </a:r>
            <a:r>
              <a:rPr kumimoji="1" lang="en-US" altLang="ja-JP" sz="2000" dirty="0"/>
              <a:t>nhancements to the BAN Ultra Wideband (UWB) physical layer (PHY) and media access control (MAC) to support enhanced dependability to a human BAN (</a:t>
            </a:r>
            <a:r>
              <a:rPr kumimoji="1" lang="en-US" altLang="ja-JP" sz="2000" dirty="0">
                <a:solidFill>
                  <a:srgbClr val="FF0000"/>
                </a:solidFill>
              </a:rPr>
              <a:t>HBAN</a:t>
            </a:r>
            <a:r>
              <a:rPr kumimoji="1" lang="en-US" altLang="ja-JP" sz="2000" dirty="0"/>
              <a:t>) and adds support for vehicle body area networks (</a:t>
            </a:r>
            <a:r>
              <a:rPr kumimoji="1" lang="en-US" altLang="ja-JP" sz="2000" dirty="0">
                <a:solidFill>
                  <a:srgbClr val="FF0000"/>
                </a:solidFill>
              </a:rPr>
              <a:t>VBAN</a:t>
            </a:r>
            <a:r>
              <a:rPr kumimoji="1" lang="en-US" altLang="ja-JP" sz="2000" dirty="0"/>
              <a:t>), a coordinator in a vehicle with devices around the vehicular cabin.</a:t>
            </a:r>
          </a:p>
          <a:p>
            <a:pPr marL="0" indent="0">
              <a:lnSpc>
                <a:spcPts val="2100"/>
              </a:lnSpc>
              <a:buNone/>
            </a:pPr>
            <a:r>
              <a:rPr lang="en-US" altLang="ja-JP" sz="2000" b="1" dirty="0"/>
              <a:t>Action:  </a:t>
            </a:r>
          </a:p>
          <a:p>
            <a:pPr>
              <a:lnSpc>
                <a:spcPts val="2100"/>
              </a:lnSpc>
              <a:buFont typeface="Arial" panose="020B0604020202020204" pitchFamily="34" charset="0"/>
              <a:buChar char="•"/>
            </a:pPr>
            <a:r>
              <a:rPr lang="en-US" altLang="ja-JP" sz="2000" dirty="0">
                <a:solidFill>
                  <a:srgbClr val="FF0000"/>
                </a:solidFill>
                <a:highlight>
                  <a:srgbClr val="FFFF00"/>
                </a:highlight>
              </a:rPr>
              <a:t>Summary of Submitted Draft Proposals Corresponding Call for Proposals </a:t>
            </a:r>
          </a:p>
          <a:p>
            <a:pPr>
              <a:lnSpc>
                <a:spcPts val="2100"/>
              </a:lnSpc>
              <a:buFont typeface="Arial" panose="020B0604020202020204" pitchFamily="34" charset="0"/>
              <a:buChar char="•"/>
            </a:pPr>
            <a:r>
              <a:rPr lang="en-US" altLang="ja-JP" sz="2000" dirty="0">
                <a:solidFill>
                  <a:srgbClr val="FF0000"/>
                </a:solidFill>
              </a:rPr>
              <a:t>Update of Channel and Coexisting Models</a:t>
            </a:r>
          </a:p>
          <a:p>
            <a:pPr>
              <a:lnSpc>
                <a:spcPts val="2100"/>
              </a:lnSpc>
              <a:buFont typeface="Arial" panose="020B0604020202020204" pitchFamily="34" charset="0"/>
              <a:buChar char="•"/>
            </a:pPr>
            <a:r>
              <a:rPr lang="en-US" altLang="ja-JP" sz="2000" dirty="0">
                <a:solidFill>
                  <a:srgbClr val="FF0000"/>
                </a:solidFill>
              </a:rPr>
              <a:t>Update of Channel Coding According to 7 QoS Levels of Packets and  Coexistence Levels, Interference Mitigation, CCA, etc.  in PHY</a:t>
            </a:r>
          </a:p>
          <a:p>
            <a:pPr>
              <a:lnSpc>
                <a:spcPts val="2100"/>
              </a:lnSpc>
              <a:buFont typeface="Arial" panose="020B0604020202020204" pitchFamily="34" charset="0"/>
              <a:buChar char="•"/>
            </a:pPr>
            <a:r>
              <a:rPr lang="en-US" altLang="ja-JP" sz="2000" dirty="0">
                <a:solidFill>
                  <a:srgbClr val="FF0000"/>
                </a:solidFill>
              </a:rPr>
              <a:t>Update of Channel Management, Hybrid Contention Free/Access Protocol </a:t>
            </a:r>
            <a:r>
              <a:rPr kumimoji="1" lang="en-US" altLang="ja-JP" sz="2000" b="0" i="0" u="none" strike="noStrike" kern="0" cap="none" spc="0" normalizeH="0" baseline="0" noProof="0" dirty="0">
                <a:ln>
                  <a:noFill/>
                </a:ln>
                <a:solidFill>
                  <a:srgbClr val="FF0000"/>
                </a:solidFill>
                <a:effectLst/>
                <a:uLnTx/>
                <a:uFillTx/>
                <a:latin typeface="Arial"/>
                <a:ea typeface="+mn-ea"/>
                <a:cs typeface="+mn-cs"/>
              </a:rPr>
              <a:t>According to 7 QoS Levels of Packets and  Coexistence Levels.</a:t>
            </a:r>
            <a:endParaRPr lang="en-US" altLang="ja-JP" sz="2000" dirty="0">
              <a:solidFill>
                <a:srgbClr val="FF0000"/>
              </a:solidFill>
            </a:endParaRPr>
          </a:p>
          <a:p>
            <a:pPr>
              <a:lnSpc>
                <a:spcPts val="2100"/>
              </a:lnSpc>
              <a:buFont typeface="Arial" panose="020B0604020202020204" pitchFamily="34" charset="0"/>
              <a:buChar char="•"/>
            </a:pPr>
            <a:r>
              <a:rPr lang="en-US" altLang="ja-JP" sz="2000" dirty="0">
                <a:solidFill>
                  <a:srgbClr val="FF0000"/>
                </a:solidFill>
              </a:rPr>
              <a:t>Harmonization or Commonality with 4ab in Coexistence and Feasible Implementation of 6ma and 4ab</a:t>
            </a:r>
          </a:p>
          <a:p>
            <a:pPr>
              <a:lnSpc>
                <a:spcPts val="2100"/>
              </a:lnSpc>
              <a:buFont typeface="Arial" panose="020B0604020202020204" pitchFamily="34" charset="0"/>
              <a:buChar char="•"/>
            </a:pPr>
            <a:r>
              <a:rPr lang="en-US" altLang="ja-JP" sz="2000" dirty="0">
                <a:solidFill>
                  <a:srgbClr val="FF0000"/>
                </a:solidFill>
              </a:rPr>
              <a:t>Feasibility of TSN of 802.1 in MAC</a:t>
            </a:r>
          </a:p>
          <a:p>
            <a:pPr>
              <a:lnSpc>
                <a:spcPts val="2100"/>
              </a:lnSpc>
              <a:buFont typeface="Arial" panose="020B0604020202020204" pitchFamily="34" charset="0"/>
              <a:buChar char="•"/>
            </a:pPr>
            <a:r>
              <a:rPr lang="en-US" altLang="ja-JP" sz="2000" b="1" dirty="0"/>
              <a:t>Next Things to Do</a:t>
            </a:r>
            <a:r>
              <a:rPr lang="ja-JP" altLang="en-US" sz="2000" b="1" dirty="0"/>
              <a:t>：</a:t>
            </a:r>
            <a:endParaRPr lang="en-US" altLang="ja-JP" sz="2000" b="1" dirty="0"/>
          </a:p>
          <a:p>
            <a:pPr marL="0" indent="0">
              <a:lnSpc>
                <a:spcPts val="2100"/>
              </a:lnSpc>
              <a:buNone/>
            </a:pPr>
            <a:r>
              <a:rPr lang="en-US" altLang="ja-JP" sz="2000" dirty="0">
                <a:solidFill>
                  <a:srgbClr val="FF0000"/>
                </a:solidFill>
              </a:rPr>
              <a:t>     Start to Make an Integrated Proposal to Satisfy Technical Requirements</a:t>
            </a:r>
          </a:p>
          <a:p>
            <a:pPr marL="0" indent="0">
              <a:lnSpc>
                <a:spcPts val="2100"/>
              </a:lnSpc>
              <a:buNone/>
            </a:pPr>
            <a:endParaRPr lang="en-US" altLang="ja-JP" sz="2000" dirty="0"/>
          </a:p>
          <a:p>
            <a:pPr marL="0" indent="0">
              <a:lnSpc>
                <a:spcPts val="2100"/>
              </a:lnSpc>
              <a:buNone/>
            </a:pPr>
            <a:endParaRPr kumimoji="1" lang="ja-JP" altLang="en-US" sz="20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17</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March 2023</a:t>
            </a:r>
            <a:endParaRPr lang="en-US" altLang="ja-JP" dirty="0"/>
          </a:p>
        </p:txBody>
      </p:sp>
    </p:spTree>
    <p:extLst>
      <p:ext uri="{BB962C8B-B14F-4D97-AF65-F5344CB8AC3E}">
        <p14:creationId xmlns:p14="http://schemas.microsoft.com/office/powerpoint/2010/main" val="1277321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rPr>
              <a:t>Slide </a:t>
            </a:r>
            <a:fld id="{018E0977-DC1B-42DD-B45E-59C02A783531}"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March 2023</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marL="742950" marR="0" lvl="1" indent="-285750" algn="l" defTabSz="4572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Administrative Items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Schedule of This and Next Weeks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November 2022. Doc.# </a:t>
            </a:r>
            <a:r>
              <a:rPr kumimoji="0" lang="en-US" sz="2400" b="0" i="0" u="none" strike="noStrike" kern="1200" cap="none" spc="0" normalizeH="0" baseline="0" noProof="0" dirty="0">
                <a:ln>
                  <a:noFill/>
                </a:ln>
                <a:solidFill>
                  <a:srgbClr val="000000"/>
                </a:solidFill>
                <a:effectLst/>
                <a:highlight>
                  <a:srgbClr val="FFFF00"/>
                </a:highlight>
                <a:uLnTx/>
                <a:uFillTx/>
                <a:latin typeface="Arial"/>
                <a:ea typeface="+mn-ea"/>
                <a:cs typeface="+mn-cs"/>
              </a:rPr>
              <a:t>15-23-0076-00-06ma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Meeting Agenda Doc.# </a:t>
            </a:r>
            <a:r>
              <a:rPr kumimoji="0" lang="en-US" sz="2400" b="0" i="0" u="none" strike="noStrike" kern="1200" cap="none" spc="0" normalizeH="0" baseline="0" noProof="0" dirty="0">
                <a:ln>
                  <a:noFill/>
                </a:ln>
                <a:solidFill>
                  <a:srgbClr val="000000"/>
                </a:solidFill>
                <a:effectLst/>
                <a:highlight>
                  <a:srgbClr val="FFFF00"/>
                </a:highlight>
                <a:uLnTx/>
                <a:uFillTx/>
                <a:latin typeface="Arial"/>
                <a:ea typeface="+mn-ea"/>
                <a:cs typeface="+mn-cs"/>
              </a:rPr>
              <a:t>15-23-0106-00-06ma</a:t>
            </a: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0000"/>
                </a:solidFill>
                <a:effectLst/>
                <a:uLnTx/>
                <a:uFillTx/>
                <a:latin typeface="Arial"/>
                <a:ea typeface="+mn-ea"/>
                <a:cs typeface="+mn-cs"/>
              </a:rPr>
              <a:t>Agenda</a:t>
            </a:r>
            <a:endParaRPr kumimoji="1" lang="ja-JP" altLang="en-US" sz="36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73027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07504" y="1072482"/>
            <a:ext cx="8928992" cy="5517434"/>
          </a:xfrm>
          <a:ln/>
        </p:spPr>
        <p:txBody>
          <a:bodyPr>
            <a:noAutofit/>
          </a:bodyPr>
          <a:lstStyle/>
          <a:p>
            <a:pPr>
              <a:lnSpc>
                <a:spcPts val="1100"/>
              </a:lnSpc>
            </a:pPr>
            <a:r>
              <a:rPr lang="en-US" altLang="ja-JP" sz="1200" dirty="0"/>
              <a:t>TG15.6ma meeting call to order</a:t>
            </a:r>
          </a:p>
          <a:p>
            <a:pPr>
              <a:lnSpc>
                <a:spcPts val="1100"/>
              </a:lnSpc>
            </a:pPr>
            <a:r>
              <a:rPr lang="en-US" altLang="ja-JP" sz="1200" dirty="0"/>
              <a:t>Call for essential patents and policies &amp; procedures reminder </a:t>
            </a:r>
          </a:p>
          <a:p>
            <a:pPr>
              <a:lnSpc>
                <a:spcPts val="1100"/>
              </a:lnSpc>
            </a:pPr>
            <a:r>
              <a:rPr lang="en-US" altLang="ja-JP" sz="1200" dirty="0"/>
              <a:t>Approve last meeting minutes: TG 15.6ma Meeting Minutes for January 2023                             doc.#15-23-0076-00-06ma</a:t>
            </a:r>
          </a:p>
          <a:p>
            <a:pPr>
              <a:lnSpc>
                <a:spcPts val="1100"/>
              </a:lnSpc>
            </a:pPr>
            <a:r>
              <a:rPr lang="en-US" altLang="ja-JP" sz="1200" dirty="0"/>
              <a:t>Agenda of TG15.6ma September Meeting                                                                                    doc.#15-23-0106-00-06ma   </a:t>
            </a:r>
          </a:p>
          <a:p>
            <a:pPr>
              <a:lnSpc>
                <a:spcPts val="1100"/>
              </a:lnSpc>
            </a:pPr>
            <a:r>
              <a:rPr lang="en-US" altLang="ja-JP" sz="1200" dirty="0"/>
              <a:t>Review and Summary</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IG DEP, SG &amp; TG15.6a Activity for Amendment of IEEE802.15.6 Wireless BAN with Enhanced Dependability                         </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doc.#15-22-0339-02-06mq</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2.   Technical Requirement Document of TG15.6ma                                                                 doc.#15-21-0577-06-006a</a:t>
            </a:r>
          </a:p>
          <a:p>
            <a:pPr marR="0" lvl="1" indent="-228600" algn="l" defTabSz="914400" rtl="0" eaLnBrk="1" fontAlgn="base" latinLnBrk="0" hangingPunct="1">
              <a:lnSpc>
                <a:spcPts val="11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Call for Proposals                                                                                                                doc.#15-22-0488-03-06ma  </a:t>
            </a:r>
          </a:p>
          <a:p>
            <a:pPr marR="0" lvl="1" indent="-228600" algn="l" defTabSz="914400" rtl="0" eaLnBrk="1" fontAlgn="base" latinLnBrk="0" hangingPunct="1">
              <a:lnSpc>
                <a:spcPts val="11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Remained Issues in Determined All Specification of New Standard 802.15.6ma                doc.#15-22-0663-01-06ma</a:t>
            </a:r>
          </a:p>
          <a:p>
            <a:pPr marL="171450" lvl="1" indent="-171450">
              <a:lnSpc>
                <a:spcPts val="11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Presentation</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Propagation Characteristics of UWB Communication Applications for HBAN Use Cases     doc.#15-23-0018-01-06ma</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Propagation Characteristics of UWB Communication Applications for VBAN  Use Cases     doc.#15-23-0019-01-06ma</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Propagation Simulations of UWB Communication Applications for HBAN and VBAN Use Cases       23-0020-01-06ma  </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Summary Table of Channel and Environmental Modeling Activities for BANs on TG15.6ma doc.#15-23-0045-01-06ma</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Utilization of Channel and Environmental Model for Design and Evaluation of PHY proposals for BANs on TG15.6maary of Channel and Environmental Modeling Activities for BANs on TG15.6ma    doc.#15-23-0AAA-00-06ma </a:t>
            </a:r>
          </a:p>
          <a:p>
            <a:pPr marR="0" lvl="1" indent="-228600" algn="l" defTabSz="914400" rtl="0" eaLnBrk="1" fontAlgn="base" latinLnBrk="0" hangingPunct="1">
              <a:lnSpc>
                <a:spcPts val="1100"/>
              </a:lnSpc>
              <a:spcBef>
                <a:spcPts val="0"/>
              </a:spcBef>
              <a:spcAft>
                <a:spcPts val="0"/>
              </a:spcAft>
              <a:buClrTx/>
              <a:buSzTx/>
              <a:buAutoNum type="arabicPeriod"/>
              <a:tabLst/>
              <a:defRPr/>
            </a:pPr>
            <a:r>
              <a:rPr lang="en-US" altLang="ja-JP" sz="1200" dirty="0">
                <a:solidFill>
                  <a:srgbClr val="000000"/>
                </a:solidFill>
                <a:latin typeface="Arial"/>
                <a:cs typeface="Times New Roman" pitchFamily="18" charset="0"/>
              </a:rPr>
              <a:t>Qualitative approach to coexistence and QoS mechanisms                                                   doc.#15-23-0101-01-06ma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Proposal on MAC features for coexisting dependable BANs                                                doc.#15-23-0108-01-06ma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Definition of Coexistence Levels and How to Support Higher Levels                                    doc.#15-22-0631-01-06ma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Protocol Proposal for Multiple BAN Environment (Level 1)                                           doc.#15-22-0639-01-06ma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Protocol Using Negotiation among Coordinators in Coexistence of Multiple Wireless BANs      22-0633-01-06ma      </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Preliminary harmonization with 4ab: MAC operation                                                             doc.#15-22-0634-02-06ma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Summary of MAC Protocol Proposals                                                                                   doc.#15-22-0656-01-06ma </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MAC Bridging for Time-Sensitive Networking of 802.15.6ma                                                doc.#15-22-0024-00-06a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15. Overview of FEC proposals for 15.6ma                                                                           doc.#15-22-0611-02-06ma</a:t>
            </a:r>
          </a:p>
          <a:p>
            <a:pPr marL="800100" marR="0" lvl="1" indent="-285750" algn="l" defTabSz="914400" rtl="0" eaLnBrk="1" fontAlgn="base" latinLnBrk="0" hangingPunct="1">
              <a:lnSpc>
                <a:spcPts val="1100"/>
              </a:lnSpc>
              <a:spcBef>
                <a:spcPts val="0"/>
              </a:spcBef>
              <a:spcAft>
                <a:spcPts val="0"/>
              </a:spcAft>
              <a:buClrTx/>
              <a:buSzTx/>
              <a:buFont typeface="+mj-lt"/>
              <a:buAutoNum type="arabicPeriod"/>
              <a:tabLst/>
              <a:defRPr/>
            </a:pPr>
            <a:r>
              <a:rPr lang="en-US" altLang="ja-JP" sz="1200" dirty="0">
                <a:solidFill>
                  <a:srgbClr val="000000"/>
                </a:solidFill>
                <a:latin typeface="Arial"/>
                <a:cs typeface="Times New Roman" pitchFamily="18" charset="0"/>
              </a:rPr>
              <a:t>QoS-aware Hybrid ARQ Scheme Utilizing Decomposable Error Correcting Codes for Wireless Body Area Networks                            </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doc.#15-22-0561-01-06ma</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16.  Evaluation of IEEE 802.15.6 Ultra-wideband Physical Layer Utilizing Super Orthogonal Convolutional Code</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                                                                                                                                                   doc.#15-22-0562-01-06ma</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latin typeface="Arial"/>
                <a:cs typeface="Times New Roman" pitchFamily="18" charset="0"/>
              </a:rPr>
              <a:t>17. Harmonization with 4ab: data rates &amp; FEC                                                                           doc.#15-22-0610-01-06m</a:t>
            </a:r>
          </a:p>
          <a:p>
            <a:pPr marL="514350" marR="0" lvl="1" indent="0" algn="l" defTabSz="914400" rtl="0" eaLnBrk="1" fontAlgn="base" latinLnBrk="0" hangingPunct="1">
              <a:lnSpc>
                <a:spcPts val="11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18. Interference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Mit</a:t>
            </a:r>
            <a:r>
              <a:rPr lang="en-US" altLang="ja-JP" sz="1200" dirty="0" err="1">
                <a:solidFill>
                  <a:srgbClr val="000000"/>
                </a:solidFill>
                <a:cs typeface="Times New Roman" pitchFamily="18" charset="0"/>
              </a:rPr>
              <a:t>dgation</a:t>
            </a:r>
            <a:r>
              <a:rPr lang="en-US" altLang="ja-JP" sz="1200" dirty="0">
                <a:solidFill>
                  <a:srgbClr val="000000"/>
                </a:solidFill>
                <a:cs typeface="Times New Roman" pitchFamily="18" charset="0"/>
              </a:rPr>
              <a:t> with Orthogonal Matched Filters in Time and Space Domains         doc.#15-22-0575-02-06ma</a:t>
            </a:r>
          </a:p>
          <a:p>
            <a:pPr marL="514350" marR="0" lvl="1" indent="0" algn="l" defTabSz="914400" rtl="0" eaLnBrk="1" fontAlgn="base" latinLnBrk="0" hangingPunct="1">
              <a:lnSpc>
                <a:spcPts val="1100"/>
              </a:lnSpc>
              <a:spcBef>
                <a:spcPts val="0"/>
              </a:spcBef>
              <a:spcAft>
                <a:spcPts val="0"/>
              </a:spcAft>
              <a:buClrTx/>
              <a:buSzTx/>
              <a:buNone/>
              <a:tabLst/>
              <a:defRPr/>
            </a:pPr>
            <a:r>
              <a:rPr lang="en-US" altLang="ja-JP" sz="1200" dirty="0">
                <a:solidFill>
                  <a:srgbClr val="000000"/>
                </a:solidFill>
                <a:cs typeface="Times New Roman" pitchFamily="18" charset="0"/>
              </a:rPr>
              <a:t>19. Soft Spectrum </a:t>
            </a:r>
            <a:r>
              <a:rPr lang="en-US" altLang="ja-JP" sz="1200" dirty="0" err="1">
                <a:solidFill>
                  <a:srgbClr val="000000"/>
                </a:solidFill>
                <a:cs typeface="Times New Roman" pitchFamily="18" charset="0"/>
              </a:rPr>
              <a:t>Aaptation</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(SSA) Based on Pulse Shaping for Interference Mitigation between UWB radio and Other Coexisting Radio                                                                                                                         doc.#15-22-0652-01-06ma</a:t>
            </a:r>
          </a:p>
          <a:p>
            <a:pPr marL="514350" lvl="1" indent="0">
              <a:lnSpc>
                <a:spcPts val="1100"/>
              </a:lnSpc>
              <a:spcBef>
                <a:spcPts val="0"/>
              </a:spcBef>
              <a:spcAft>
                <a:spcPts val="0"/>
              </a:spcAft>
              <a:buNone/>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20. Discussion on Harmonization with TG4ab                                                                             doc.#15-23-0xxx-00-06ma</a:t>
            </a:r>
          </a:p>
          <a:p>
            <a:pPr marL="514350" lvl="1" indent="0">
              <a:lnSpc>
                <a:spcPts val="1100"/>
              </a:lnSpc>
              <a:spcBef>
                <a:spcPts val="0"/>
              </a:spcBef>
              <a:spcAft>
                <a:spcPts val="0"/>
              </a:spcAft>
              <a:buNone/>
              <a:defRPr/>
            </a:pPr>
            <a:r>
              <a:rPr lang="en-US" altLang="ja-JP" sz="1200" dirty="0">
                <a:solidFill>
                  <a:srgbClr val="000000"/>
                </a:solidFill>
                <a:latin typeface="Arial"/>
                <a:cs typeface="Times New Roman" pitchFamily="18" charset="0"/>
              </a:rPr>
              <a:t>21. Discussion on Procedure in Making an Integrated Proposal:  </a:t>
            </a:r>
            <a:r>
              <a:rPr lang="en-US" altLang="ja-JP" sz="1200" dirty="0" err="1">
                <a:solidFill>
                  <a:srgbClr val="000000"/>
                </a:solidFill>
                <a:latin typeface="Arial"/>
                <a:cs typeface="Times New Roman" pitchFamily="18" charset="0"/>
              </a:rPr>
              <a:t>Progess</a:t>
            </a:r>
            <a:r>
              <a:rPr lang="en-US" altLang="ja-JP" sz="1200" dirty="0">
                <a:solidFill>
                  <a:srgbClr val="000000"/>
                </a:solidFill>
                <a:latin typeface="Arial"/>
                <a:cs typeface="Times New Roman" pitchFamily="18" charset="0"/>
              </a:rPr>
              <a:t> report of 802.15.6ma doc.#15-23-0056-01-06ma</a:t>
            </a:r>
          </a:p>
          <a:p>
            <a:pPr marL="514350" lvl="1" indent="0">
              <a:lnSpc>
                <a:spcPts val="1100"/>
              </a:lnSpc>
              <a:spcBef>
                <a:spcPts val="0"/>
              </a:spcBef>
              <a:spcAft>
                <a:spcPts val="0"/>
              </a:spcAft>
              <a:buNone/>
              <a:defRPr/>
            </a:pPr>
            <a:r>
              <a:rPr lang="en-US" altLang="ja-JP" sz="1200" dirty="0">
                <a:solidFill>
                  <a:srgbClr val="000000"/>
                </a:solidFill>
                <a:latin typeface="Arial"/>
                <a:cs typeface="Times New Roman" pitchFamily="18" charset="0"/>
              </a:rPr>
              <a:t>22. </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Remained Issues in Determined all specification of new standard 802.15.6ma                    doc.#15.22-0663-01-06ma</a:t>
            </a:r>
          </a:p>
          <a:p>
            <a:pPr marL="0" indent="0">
              <a:lnSpc>
                <a:spcPts val="1100"/>
              </a:lnSpc>
              <a:buNone/>
            </a:pPr>
            <a:endParaRPr lang="en-US" altLang="ja-JP" sz="1400" dirty="0"/>
          </a:p>
        </p:txBody>
      </p:sp>
      <p:sp>
        <p:nvSpPr>
          <p:cNvPr id="4098" name="Rectangle 2"/>
          <p:cNvSpPr>
            <a:spLocks noGrp="1" noChangeArrowheads="1"/>
          </p:cNvSpPr>
          <p:nvPr>
            <p:ph type="title"/>
          </p:nvPr>
        </p:nvSpPr>
        <p:spPr>
          <a:xfrm>
            <a:off x="684483" y="607276"/>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19</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a:ea typeface="ＭＳ Ｐゴシック" pitchFamily="50" charset="-128"/>
              </a:rPr>
              <a:t>Atlanta, Georgia, USA</a:t>
            </a:r>
            <a:br>
              <a:rPr lang="en-US" altLang="ja-JP" sz="2800" dirty="0">
                <a:ea typeface="ＭＳ Ｐゴシック" pitchFamily="50" charset="-128"/>
              </a:rPr>
            </a:br>
            <a:r>
              <a:rPr lang="en-US" altLang="ja-JP" sz="2800" dirty="0">
                <a:ea typeface="ＭＳ Ｐゴシック" pitchFamily="50" charset="-128"/>
              </a:rPr>
              <a:t>Match 13</a:t>
            </a:r>
            <a:r>
              <a:rPr lang="en-US" altLang="ja-JP" sz="2800" baseline="30000" dirty="0">
                <a:ea typeface="ＭＳ Ｐゴシック" pitchFamily="50" charset="-128"/>
              </a:rPr>
              <a:t>th</a:t>
            </a:r>
            <a:r>
              <a:rPr lang="en-US" altLang="ja-JP" sz="2800" dirty="0">
                <a:ea typeface="ＭＳ Ｐゴシック" pitchFamily="50" charset="-128"/>
              </a:rPr>
              <a:t>, 2023</a:t>
            </a:r>
            <a:br>
              <a:rPr lang="en-US" altLang="ja-JP" sz="2800" dirty="0">
                <a:ea typeface="ＭＳ Ｐゴシック" pitchFamily="50" charset="-128"/>
              </a:rPr>
            </a:br>
            <a:br>
              <a:rPr lang="en-US" altLang="ja-JP" sz="2800" dirty="0">
                <a:ea typeface="ＭＳ Ｐゴシック" pitchFamily="50" charset="-128"/>
              </a:rPr>
            </a:br>
            <a:r>
              <a:rPr lang="en-US" altLang="ja-JP" sz="3200" dirty="0">
                <a:ea typeface="ＭＳ Ｐゴシック" pitchFamily="50" charset="-128"/>
              </a:rPr>
              <a:t>Ryuji Kohno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a:t>March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55D6C0D4-335D-20C7-AFBB-E18015703CAD}"/>
              </a:ext>
            </a:extLst>
          </p:cNvPr>
          <p:cNvPicPr>
            <a:picLocks noChangeAspect="1"/>
          </p:cNvPicPr>
          <p:nvPr/>
        </p:nvPicPr>
        <p:blipFill>
          <a:blip r:embed="rId3"/>
          <a:stretch>
            <a:fillRect/>
          </a:stretch>
        </p:blipFill>
        <p:spPr>
          <a:xfrm>
            <a:off x="0" y="2152560"/>
            <a:ext cx="9144000" cy="4139109"/>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120315" y="1082364"/>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13(MON)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14(TUE) in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14(TUE)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22:00-24:00 March 14(TUE)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15(WED)in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16(THU)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Joint  6ma&amp;4ab(VRM#1)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AM2  10:30-12:30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16(THU)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0:30</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 March 17(FRI) in JST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457199"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12-17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2023</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rPr>
              <a:t>March 2023</a:t>
            </a:r>
          </a:p>
        </p:txBody>
      </p:sp>
      <p:sp>
        <p:nvSpPr>
          <p:cNvPr id="24" name="正方形/長方形 23">
            <a:extLst>
              <a:ext uri="{FF2B5EF4-FFF2-40B4-BE49-F238E27FC236}">
                <a16:creationId xmlns:a16="http://schemas.microsoft.com/office/drawing/2014/main" id="{A3E36B0F-0F13-4FC8-9EAE-311139BF3911}"/>
              </a:ext>
            </a:extLst>
          </p:cNvPr>
          <p:cNvSpPr/>
          <p:nvPr/>
        </p:nvSpPr>
        <p:spPr bwMode="auto">
          <a:xfrm>
            <a:off x="3696428" y="4906155"/>
            <a:ext cx="364584" cy="405990"/>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29" name="図 28">
            <a:extLst>
              <a:ext uri="{FF2B5EF4-FFF2-40B4-BE49-F238E27FC236}">
                <a16:creationId xmlns:a16="http://schemas.microsoft.com/office/drawing/2014/main" id="{04D9C7AE-0EF9-4F36-B74E-CF21F638986D}"/>
              </a:ext>
            </a:extLst>
          </p:cNvPr>
          <p:cNvPicPr>
            <a:picLocks noChangeAspect="1"/>
          </p:cNvPicPr>
          <p:nvPr/>
        </p:nvPicPr>
        <p:blipFill>
          <a:blip r:embed="rId4"/>
          <a:stretch>
            <a:fillRect/>
          </a:stretch>
        </p:blipFill>
        <p:spPr>
          <a:xfrm>
            <a:off x="2831513" y="3845508"/>
            <a:ext cx="1649412" cy="376607"/>
          </a:xfrm>
          <a:prstGeom prst="rect">
            <a:avLst/>
          </a:prstGeom>
        </p:spPr>
      </p:pic>
      <p:sp>
        <p:nvSpPr>
          <p:cNvPr id="30" name="正方形/長方形 29">
            <a:extLst>
              <a:ext uri="{FF2B5EF4-FFF2-40B4-BE49-F238E27FC236}">
                <a16:creationId xmlns:a16="http://schemas.microsoft.com/office/drawing/2014/main" id="{8798C2A0-3CCF-C458-5F0C-681DA7687623}"/>
              </a:ext>
            </a:extLst>
          </p:cNvPr>
          <p:cNvSpPr/>
          <p:nvPr/>
        </p:nvSpPr>
        <p:spPr bwMode="auto">
          <a:xfrm>
            <a:off x="4839185" y="3288057"/>
            <a:ext cx="432544" cy="405990"/>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31" name="正方形/長方形 30">
            <a:extLst>
              <a:ext uri="{FF2B5EF4-FFF2-40B4-BE49-F238E27FC236}">
                <a16:creationId xmlns:a16="http://schemas.microsoft.com/office/drawing/2014/main" id="{A3899912-4041-60E1-AEDB-0710CB0DC501}"/>
              </a:ext>
            </a:extLst>
          </p:cNvPr>
          <p:cNvSpPr/>
          <p:nvPr/>
        </p:nvSpPr>
        <p:spPr bwMode="auto">
          <a:xfrm flipV="1">
            <a:off x="6741459" y="4874717"/>
            <a:ext cx="364584" cy="40599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32" name="図 31">
            <a:extLst>
              <a:ext uri="{FF2B5EF4-FFF2-40B4-BE49-F238E27FC236}">
                <a16:creationId xmlns:a16="http://schemas.microsoft.com/office/drawing/2014/main" id="{ADE0486E-117B-019D-CFD5-E50554008D9C}"/>
              </a:ext>
            </a:extLst>
          </p:cNvPr>
          <p:cNvPicPr>
            <a:picLocks noChangeAspect="1"/>
          </p:cNvPicPr>
          <p:nvPr/>
        </p:nvPicPr>
        <p:blipFill>
          <a:blip r:embed="rId4"/>
          <a:stretch>
            <a:fillRect/>
          </a:stretch>
        </p:blipFill>
        <p:spPr>
          <a:xfrm>
            <a:off x="5956380" y="3833908"/>
            <a:ext cx="1555987" cy="376607"/>
          </a:xfrm>
          <a:prstGeom prst="rect">
            <a:avLst/>
          </a:prstGeom>
        </p:spPr>
      </p:pic>
      <p:pic>
        <p:nvPicPr>
          <p:cNvPr id="33" name="図 32">
            <a:extLst>
              <a:ext uri="{FF2B5EF4-FFF2-40B4-BE49-F238E27FC236}">
                <a16:creationId xmlns:a16="http://schemas.microsoft.com/office/drawing/2014/main" id="{50F12E7B-2F55-6723-A1A5-B1B3EE1F3A4A}"/>
              </a:ext>
            </a:extLst>
          </p:cNvPr>
          <p:cNvPicPr>
            <a:picLocks noChangeAspect="1"/>
          </p:cNvPicPr>
          <p:nvPr/>
        </p:nvPicPr>
        <p:blipFill>
          <a:blip r:embed="rId4"/>
          <a:stretch>
            <a:fillRect/>
          </a:stretch>
        </p:blipFill>
        <p:spPr>
          <a:xfrm>
            <a:off x="7494588" y="4894577"/>
            <a:ext cx="1649412" cy="386132"/>
          </a:xfrm>
          <a:prstGeom prst="rect">
            <a:avLst/>
          </a:prstGeom>
        </p:spPr>
      </p:pic>
      <p:sp>
        <p:nvSpPr>
          <p:cNvPr id="6" name="テキスト ボックス 5">
            <a:extLst>
              <a:ext uri="{FF2B5EF4-FFF2-40B4-BE49-F238E27FC236}">
                <a16:creationId xmlns:a16="http://schemas.microsoft.com/office/drawing/2014/main" id="{FC670CD6-24CB-69C2-0F1F-0DDDB57A2CE7}"/>
              </a:ext>
            </a:extLst>
          </p:cNvPr>
          <p:cNvSpPr txBox="1"/>
          <p:nvPr/>
        </p:nvSpPr>
        <p:spPr>
          <a:xfrm>
            <a:off x="5192486" y="259050"/>
            <a:ext cx="3483428" cy="338554"/>
          </a:xfrm>
          <a:prstGeom prst="rect">
            <a:avLst/>
          </a:prstGeom>
          <a:solidFill>
            <a:schemeClr val="bg1"/>
          </a:solid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Arial"/>
                <a:ea typeface="+mn-ea"/>
                <a:cs typeface="+mn-cs"/>
              </a:rPr>
              <a:t>doc.:IEEE802.15.23-0107-06ma</a:t>
            </a:r>
            <a:endParaRPr kumimoji="1" lang="ja-JP" altLang="en-US"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4" name="正方形/長方形 3">
            <a:extLst>
              <a:ext uri="{FF2B5EF4-FFF2-40B4-BE49-F238E27FC236}">
                <a16:creationId xmlns:a16="http://schemas.microsoft.com/office/drawing/2014/main" id="{8259EE4C-8528-D27C-C0A5-876E20051DA1}"/>
              </a:ext>
            </a:extLst>
          </p:cNvPr>
          <p:cNvSpPr/>
          <p:nvPr/>
        </p:nvSpPr>
        <p:spPr bwMode="auto">
          <a:xfrm flipV="1">
            <a:off x="7512367" y="3798951"/>
            <a:ext cx="340714" cy="40599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6171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repeatCount="3000" fill="hold" grpId="0" nodeType="withEffect">
                                  <p:stCondLst>
                                    <p:cond delay="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par>
                                <p:cTn id="11" presetID="26" presetClass="emph" presetSubtype="0" repeatCount="3000" fill="hold" grpId="0" nodeType="withEffect">
                                  <p:stCondLst>
                                    <p:cond delay="0"/>
                                  </p:stCondLst>
                                  <p:childTnLst>
                                    <p:animEffect transition="out" filter="fade">
                                      <p:cBhvr>
                                        <p:cTn id="12" dur="500" tmFilter="0, 0; .2, .5; .8, .5; 1, 0"/>
                                        <p:tgtEl>
                                          <p:spTgt spid="31"/>
                                        </p:tgtEl>
                                      </p:cBhvr>
                                    </p:animEffect>
                                    <p:animScale>
                                      <p:cBhvr>
                                        <p:cTn id="13" dur="250" autoRev="1" fill="hold"/>
                                        <p:tgtEl>
                                          <p:spTgt spid="31"/>
                                        </p:tgtEl>
                                      </p:cBhvr>
                                      <p:by x="105000" y="105000"/>
                                    </p:animScale>
                                  </p:childTnLst>
                                </p:cTn>
                              </p:par>
                            </p:childTnLst>
                          </p:cTn>
                        </p:par>
                        <p:par>
                          <p:cTn id="14" fill="hold">
                            <p:stCondLst>
                              <p:cond delay="1500"/>
                            </p:stCondLst>
                            <p:childTnLst>
                              <p:par>
                                <p:cTn id="15" presetID="26" presetClass="emph" presetSubtype="0" repeatCount="5000" fill="hold" grpId="0"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0CCB07-48E5-77B2-EB90-27AF02009E6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a:xfrm>
            <a:off x="457200" y="1619450"/>
            <a:ext cx="8435100" cy="4389120"/>
          </a:xfrm>
        </p:spPr>
        <p:txBody>
          <a:bodyPr/>
          <a:lstStyle/>
          <a:p>
            <a:pPr marL="514350" indent="-514350">
              <a:buFont typeface="+mj-lt"/>
              <a:buAutoNum type="arabicPeriod"/>
            </a:pPr>
            <a:r>
              <a:rPr kumimoji="1" lang="en-US" altLang="ja-JP" sz="2400" dirty="0"/>
              <a:t>Chair;           Ryuji Kohno, YNU/YRP-IAI</a:t>
            </a:r>
          </a:p>
          <a:p>
            <a:pPr marL="0" indent="0">
              <a:buNone/>
            </a:pPr>
            <a:r>
              <a:rPr lang="en-US" altLang="ja-JP" sz="2400" dirty="0"/>
              <a:t>      kohno@ynu.ac.jp, kohno@yrp-iai.jp</a:t>
            </a:r>
            <a:endParaRPr kumimoji="1" lang="en-US" altLang="ja-JP" sz="2400" dirty="0"/>
          </a:p>
          <a:p>
            <a:pPr marL="514350" indent="-514350">
              <a:buAutoNum type="arabicPeriod" startAt="2"/>
            </a:pPr>
            <a:r>
              <a:rPr lang="en-US" altLang="ja-JP" sz="2400" dirty="0"/>
              <a:t>Vice-Chair;   Marco Hernandez, YRP-IAI/CWC</a:t>
            </a:r>
          </a:p>
          <a:p>
            <a:pPr marL="0" indent="0">
              <a:buNone/>
            </a:pPr>
            <a:r>
              <a:rPr lang="en-US" altLang="ja-JP" sz="2400" dirty="0"/>
              <a:t>      Marco.Hernandez@ieee.org</a:t>
            </a:r>
          </a:p>
          <a:p>
            <a:pPr marL="0" indent="0">
              <a:buNone/>
            </a:pPr>
            <a:r>
              <a:rPr lang="en-US" altLang="ja-JP" sz="2400" dirty="0"/>
              <a:t>3.   Secretary;      Takumi Kobayashi, YNU/TCU</a:t>
            </a:r>
          </a:p>
          <a:p>
            <a:pPr marL="0" indent="0">
              <a:buNone/>
            </a:pPr>
            <a:r>
              <a:rPr kumimoji="1" lang="en-US" altLang="ja-JP" sz="2400" dirty="0"/>
              <a:t> </a:t>
            </a:r>
            <a:r>
              <a:rPr lang="en-US" altLang="ja-JP" sz="2400" dirty="0"/>
              <a:t>     kobayashi-takumi-ch@ynu.ac.jp</a:t>
            </a:r>
          </a:p>
          <a:p>
            <a:pPr marL="0" indent="0">
              <a:buNone/>
            </a:pPr>
            <a:r>
              <a:rPr lang="en-US" altLang="ja-JP" sz="2400" dirty="0"/>
              <a:t>                              </a:t>
            </a:r>
            <a:r>
              <a:rPr lang="it-IT" altLang="ja-JP" sz="2400" dirty="0"/>
              <a:t>Daisuke Anzai, NIT         </a:t>
            </a:r>
          </a:p>
          <a:p>
            <a:pPr marL="0" indent="0">
              <a:buNone/>
            </a:pPr>
            <a:r>
              <a:rPr lang="it-IT" altLang="ja-JP" sz="2400" dirty="0"/>
              <a:t>       anzai@nitech.ac.jp</a:t>
            </a:r>
            <a:endParaRPr lang="en-US" altLang="ja-JP" sz="2400" dirty="0"/>
          </a:p>
          <a:p>
            <a:pPr marL="514350" indent="-514350">
              <a:buAutoNum type="arabicPeriod" startAt="4"/>
            </a:pPr>
            <a:r>
              <a:rPr kumimoji="1" lang="en-US" altLang="ja-JP" sz="2400" dirty="0"/>
              <a:t>Technical Editor;  </a:t>
            </a:r>
            <a:r>
              <a:rPr lang="en-US" altLang="ja-JP" sz="2400" dirty="0"/>
              <a:t>   Minsoo Kim, YRP-IAI</a:t>
            </a:r>
          </a:p>
          <a:p>
            <a:pPr marL="0" indent="0">
              <a:buNone/>
            </a:pPr>
            <a:r>
              <a:rPr kumimoji="1" lang="en-US" altLang="ja-JP" sz="2400" dirty="0"/>
              <a:t>      minsoo@minsookim.com</a:t>
            </a:r>
            <a:endParaRPr kumimoji="1" lang="ja-JP" altLang="en-US" sz="2400" dirty="0"/>
          </a:p>
        </p:txBody>
      </p:sp>
      <p:sp>
        <p:nvSpPr>
          <p:cNvPr id="3" name="タイトル 2"/>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21</a:t>
            </a:fld>
            <a:endParaRPr lang="en-US" altLang="ja-JP" dirty="0"/>
          </a:p>
        </p:txBody>
      </p:sp>
      <p:sp>
        <p:nvSpPr>
          <p:cNvPr id="8" name="Rectangle 4">
            <a:extLst>
              <a:ext uri="{FF2B5EF4-FFF2-40B4-BE49-F238E27FC236}">
                <a16:creationId xmlns:a16="http://schemas.microsoft.com/office/drawing/2014/main" id="{2086157E-EBA1-4CFB-991F-945855B0B2E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968419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22</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March 2023</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55D6C0D4-335D-20C7-AFBB-E18015703CAD}"/>
              </a:ext>
            </a:extLst>
          </p:cNvPr>
          <p:cNvPicPr>
            <a:picLocks noChangeAspect="1"/>
          </p:cNvPicPr>
          <p:nvPr/>
        </p:nvPicPr>
        <p:blipFill>
          <a:blip r:embed="rId3"/>
          <a:stretch>
            <a:fillRect/>
          </a:stretch>
        </p:blipFill>
        <p:spPr>
          <a:xfrm>
            <a:off x="0" y="2152560"/>
            <a:ext cx="9144000" cy="4139109"/>
          </a:xfrm>
          <a:prstGeom prst="rect">
            <a:avLst/>
          </a:prstGeom>
        </p:spPr>
      </p:pic>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E5456A77-D18E-4404-92CD-EA78880BCBA2}"/>
              </a:ext>
            </a:extLst>
          </p:cNvPr>
          <p:cNvSpPr>
            <a:spLocks noGrp="1"/>
          </p:cNvSpPr>
          <p:nvPr>
            <p:ph type="sldNum" sz="quarter" idx="8"/>
          </p:nvPr>
        </p:nvSpPr>
        <p:spPr>
          <a:xfrm>
            <a:off x="2998057" y="6436020"/>
            <a:ext cx="2057400" cy="365129"/>
          </a:xfrm>
          <a:prstGeom prst="rect">
            <a:avLst/>
          </a:prstGeom>
          <a:noFill/>
          <a:ln>
            <a:noFill/>
          </a:ln>
        </p:spPr>
        <p:txBody>
          <a:bodyPr vert="horz" wrap="square" lIns="91440" tIns="45720" rIns="91440" bIns="45720" anchor="ctr" anchorCtr="0" compatLnSpc="1">
            <a:noAutofit/>
          </a:bodyPr>
          <a:lstStyle>
            <a:defPPr>
              <a:defRPr lang="en-US"/>
            </a:defPPr>
            <a:lvl1pPr marL="0" marR="0" lvl="0" indent="0" algn="r" defTabSz="457200" rtl="0" eaLnBrk="1" fontAlgn="auto" latinLnBrk="0" hangingPunct="1">
              <a:lnSpc>
                <a:spcPct val="100000"/>
              </a:lnSpc>
              <a:spcBef>
                <a:spcPts val="0"/>
              </a:spcBef>
              <a:spcAft>
                <a:spcPts val="0"/>
              </a:spcAft>
              <a:buNone/>
              <a:tabLst/>
              <a:defRPr lang="en-US" sz="1600" b="1" i="0" u="none" strike="noStrike" kern="1200" cap="none" spc="0" baseline="0">
                <a:solidFill>
                  <a:srgbClr val="898989"/>
                </a:solidFill>
                <a:uFillTx/>
                <a:latin typeface="Calibri"/>
                <a:ea typeface="游ゴシック" pitchFamily="5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A5A392A-0F9E-4C3B-B6D1-4919BF158736}" type="slidenum">
              <a:rPr kumimoji="0" lang="en-US" altLang="ja-JP" sz="1600" b="1" i="0" u="none" strike="noStrike" kern="1200" cap="none" spc="0" normalizeH="0" baseline="0" noProof="0" smtClean="0">
                <a:ln>
                  <a:noFill/>
                </a:ln>
                <a:solidFill>
                  <a:srgbClr val="898989"/>
                </a:solidFill>
                <a:effectLst/>
                <a:uLnTx/>
                <a:uFillTx/>
                <a:latin typeface="Calibri"/>
                <a:ea typeface="游ゴシック" pitchFamily="50"/>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600" b="1" i="0" u="none" strike="noStrike" kern="1200" cap="none" spc="0" normalizeH="0" baseline="0" noProof="0" dirty="0">
              <a:ln>
                <a:noFill/>
              </a:ln>
              <a:solidFill>
                <a:srgbClr val="898989"/>
              </a:solidFill>
              <a:effectLst/>
              <a:uLnTx/>
              <a:uFillTx/>
              <a:latin typeface="Calibri"/>
              <a:ea typeface="游ゴシック" pitchFamily="50"/>
              <a:cs typeface="+mn-cs"/>
            </a:endParaRPr>
          </a:p>
        </p:txBody>
      </p:sp>
      <p:sp>
        <p:nvSpPr>
          <p:cNvPr id="7" name="テキスト ボックス 6">
            <a:extLst>
              <a:ext uri="{FF2B5EF4-FFF2-40B4-BE49-F238E27FC236}">
                <a16:creationId xmlns:a16="http://schemas.microsoft.com/office/drawing/2014/main" id="{B4C6DAAE-52BC-42AD-95F6-1BE672B93C93}"/>
              </a:ext>
            </a:extLst>
          </p:cNvPr>
          <p:cNvSpPr txBox="1"/>
          <p:nvPr/>
        </p:nvSpPr>
        <p:spPr>
          <a:xfrm>
            <a:off x="120315" y="1082364"/>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13(MON)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14(TUE) in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14(TUE)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22:00-24:00 March 14(TUE)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15(WED)in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16(THU)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Joint  6ma&amp;4ab(VRM#1)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AM2  10:30-12:30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16(THU)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0:30</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 March 17(FRI) in JST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457199"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12-17</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2023</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rPr>
              <a:t>March 2023</a:t>
            </a:r>
          </a:p>
        </p:txBody>
      </p:sp>
      <p:sp>
        <p:nvSpPr>
          <p:cNvPr id="24" name="正方形/長方形 23">
            <a:extLst>
              <a:ext uri="{FF2B5EF4-FFF2-40B4-BE49-F238E27FC236}">
                <a16:creationId xmlns:a16="http://schemas.microsoft.com/office/drawing/2014/main" id="{A3E36B0F-0F13-4FC8-9EAE-311139BF3911}"/>
              </a:ext>
            </a:extLst>
          </p:cNvPr>
          <p:cNvSpPr/>
          <p:nvPr/>
        </p:nvSpPr>
        <p:spPr bwMode="auto">
          <a:xfrm>
            <a:off x="3696428" y="4906155"/>
            <a:ext cx="364584" cy="405990"/>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29" name="図 28">
            <a:extLst>
              <a:ext uri="{FF2B5EF4-FFF2-40B4-BE49-F238E27FC236}">
                <a16:creationId xmlns:a16="http://schemas.microsoft.com/office/drawing/2014/main" id="{04D9C7AE-0EF9-4F36-B74E-CF21F638986D}"/>
              </a:ext>
            </a:extLst>
          </p:cNvPr>
          <p:cNvPicPr>
            <a:picLocks noChangeAspect="1"/>
          </p:cNvPicPr>
          <p:nvPr/>
        </p:nvPicPr>
        <p:blipFill>
          <a:blip r:embed="rId4"/>
          <a:stretch>
            <a:fillRect/>
          </a:stretch>
        </p:blipFill>
        <p:spPr>
          <a:xfrm>
            <a:off x="2831513" y="3845508"/>
            <a:ext cx="1649412" cy="376607"/>
          </a:xfrm>
          <a:prstGeom prst="rect">
            <a:avLst/>
          </a:prstGeom>
        </p:spPr>
      </p:pic>
      <p:sp>
        <p:nvSpPr>
          <p:cNvPr id="30" name="正方形/長方形 29">
            <a:extLst>
              <a:ext uri="{FF2B5EF4-FFF2-40B4-BE49-F238E27FC236}">
                <a16:creationId xmlns:a16="http://schemas.microsoft.com/office/drawing/2014/main" id="{8798C2A0-3CCF-C458-5F0C-681DA7687623}"/>
              </a:ext>
            </a:extLst>
          </p:cNvPr>
          <p:cNvSpPr/>
          <p:nvPr/>
        </p:nvSpPr>
        <p:spPr bwMode="auto">
          <a:xfrm>
            <a:off x="4839185" y="3288057"/>
            <a:ext cx="432544" cy="405990"/>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
        <p:nvSpPr>
          <p:cNvPr id="31" name="正方形/長方形 30">
            <a:extLst>
              <a:ext uri="{FF2B5EF4-FFF2-40B4-BE49-F238E27FC236}">
                <a16:creationId xmlns:a16="http://schemas.microsoft.com/office/drawing/2014/main" id="{A3899912-4041-60E1-AEDB-0710CB0DC501}"/>
              </a:ext>
            </a:extLst>
          </p:cNvPr>
          <p:cNvSpPr/>
          <p:nvPr/>
        </p:nvSpPr>
        <p:spPr bwMode="auto">
          <a:xfrm flipV="1">
            <a:off x="6741459" y="4874717"/>
            <a:ext cx="364584" cy="40599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pic>
        <p:nvPicPr>
          <p:cNvPr id="32" name="図 31">
            <a:extLst>
              <a:ext uri="{FF2B5EF4-FFF2-40B4-BE49-F238E27FC236}">
                <a16:creationId xmlns:a16="http://schemas.microsoft.com/office/drawing/2014/main" id="{ADE0486E-117B-019D-CFD5-E50554008D9C}"/>
              </a:ext>
            </a:extLst>
          </p:cNvPr>
          <p:cNvPicPr>
            <a:picLocks noChangeAspect="1"/>
          </p:cNvPicPr>
          <p:nvPr/>
        </p:nvPicPr>
        <p:blipFill>
          <a:blip r:embed="rId4"/>
          <a:stretch>
            <a:fillRect/>
          </a:stretch>
        </p:blipFill>
        <p:spPr>
          <a:xfrm>
            <a:off x="5956380" y="3833908"/>
            <a:ext cx="1555987" cy="376607"/>
          </a:xfrm>
          <a:prstGeom prst="rect">
            <a:avLst/>
          </a:prstGeom>
        </p:spPr>
      </p:pic>
      <p:pic>
        <p:nvPicPr>
          <p:cNvPr id="33" name="図 32">
            <a:extLst>
              <a:ext uri="{FF2B5EF4-FFF2-40B4-BE49-F238E27FC236}">
                <a16:creationId xmlns:a16="http://schemas.microsoft.com/office/drawing/2014/main" id="{50F12E7B-2F55-6723-A1A5-B1B3EE1F3A4A}"/>
              </a:ext>
            </a:extLst>
          </p:cNvPr>
          <p:cNvPicPr>
            <a:picLocks noChangeAspect="1"/>
          </p:cNvPicPr>
          <p:nvPr/>
        </p:nvPicPr>
        <p:blipFill>
          <a:blip r:embed="rId4"/>
          <a:stretch>
            <a:fillRect/>
          </a:stretch>
        </p:blipFill>
        <p:spPr>
          <a:xfrm>
            <a:off x="7494588" y="4894577"/>
            <a:ext cx="1649412" cy="386132"/>
          </a:xfrm>
          <a:prstGeom prst="rect">
            <a:avLst/>
          </a:prstGeom>
        </p:spPr>
      </p:pic>
      <p:sp>
        <p:nvSpPr>
          <p:cNvPr id="6" name="テキスト ボックス 5">
            <a:extLst>
              <a:ext uri="{FF2B5EF4-FFF2-40B4-BE49-F238E27FC236}">
                <a16:creationId xmlns:a16="http://schemas.microsoft.com/office/drawing/2014/main" id="{FC670CD6-24CB-69C2-0F1F-0DDDB57A2CE7}"/>
              </a:ext>
            </a:extLst>
          </p:cNvPr>
          <p:cNvSpPr txBox="1"/>
          <p:nvPr/>
        </p:nvSpPr>
        <p:spPr>
          <a:xfrm>
            <a:off x="5192486" y="259050"/>
            <a:ext cx="3483428" cy="338554"/>
          </a:xfrm>
          <a:prstGeom prst="rect">
            <a:avLst/>
          </a:prstGeom>
          <a:solidFill>
            <a:schemeClr val="bg1"/>
          </a:solidFill>
        </p:spPr>
        <p:txBody>
          <a:bodyPr wrap="square" rtlCol="0">
            <a:spAutoFit/>
          </a:bodyPr>
          <a:lstStyle/>
          <a:p>
            <a:pPr algn="r"/>
            <a:r>
              <a:rPr kumimoji="1" lang="en-US" altLang="ja-JP" sz="1600" b="1" dirty="0"/>
              <a:t>doc.:IEEE802.15.23-0107-06ma</a:t>
            </a:r>
            <a:endParaRPr kumimoji="1" lang="ja-JP" altLang="en-US" sz="1600" b="1" dirty="0"/>
          </a:p>
        </p:txBody>
      </p:sp>
      <p:sp>
        <p:nvSpPr>
          <p:cNvPr id="4" name="正方形/長方形 3">
            <a:extLst>
              <a:ext uri="{FF2B5EF4-FFF2-40B4-BE49-F238E27FC236}">
                <a16:creationId xmlns:a16="http://schemas.microsoft.com/office/drawing/2014/main" id="{8259EE4C-8528-D27C-C0A5-876E20051DA1}"/>
              </a:ext>
            </a:extLst>
          </p:cNvPr>
          <p:cNvSpPr/>
          <p:nvPr/>
        </p:nvSpPr>
        <p:spPr bwMode="auto">
          <a:xfrm flipV="1">
            <a:off x="7512367" y="3798951"/>
            <a:ext cx="340714" cy="405992"/>
          </a:xfrm>
          <a:prstGeom prst="rect">
            <a:avLst/>
          </a:prstGeom>
          <a:noFill/>
          <a:ln w="63500" cap="flat" cmpd="sng" algn="ctr">
            <a:solidFill>
              <a:srgbClr val="FF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FF00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167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repeatCount="3000" fill="hold" grpId="0" nodeType="withEffect">
                                  <p:stCondLst>
                                    <p:cond delay="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par>
                                <p:cTn id="11" presetID="26" presetClass="emph" presetSubtype="0" repeatCount="3000" fill="hold" grpId="0" nodeType="withEffect">
                                  <p:stCondLst>
                                    <p:cond delay="0"/>
                                  </p:stCondLst>
                                  <p:childTnLst>
                                    <p:animEffect transition="out" filter="fade">
                                      <p:cBhvr>
                                        <p:cTn id="12" dur="500" tmFilter="0, 0; .2, .5; .8, .5; 1, 0"/>
                                        <p:tgtEl>
                                          <p:spTgt spid="31"/>
                                        </p:tgtEl>
                                      </p:cBhvr>
                                    </p:animEffect>
                                    <p:animScale>
                                      <p:cBhvr>
                                        <p:cTn id="13" dur="250" autoRev="1" fill="hold"/>
                                        <p:tgtEl>
                                          <p:spTgt spid="31"/>
                                        </p:tgtEl>
                                      </p:cBhvr>
                                      <p:by x="105000" y="105000"/>
                                    </p:animScale>
                                  </p:childTnLst>
                                </p:cTn>
                              </p:par>
                            </p:childTnLst>
                          </p:cTn>
                        </p:par>
                        <p:par>
                          <p:cTn id="14" fill="hold">
                            <p:stCondLst>
                              <p:cond delay="1500"/>
                            </p:stCondLst>
                            <p:childTnLst>
                              <p:par>
                                <p:cTn id="15" presetID="26" presetClass="emph" presetSubtype="0" repeatCount="5000" fill="hold" grpId="0"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B6578B-2FD5-AB51-A580-B3B80F4EF767}"/>
              </a:ext>
            </a:extLst>
          </p:cNvPr>
          <p:cNvSpPr>
            <a:spLocks noGrp="1"/>
          </p:cNvSpPr>
          <p:nvPr>
            <p:ph type="title"/>
          </p:nvPr>
        </p:nvSpPr>
        <p:spPr>
          <a:xfrm>
            <a:off x="0" y="608800"/>
            <a:ext cx="9144000" cy="400241"/>
          </a:xfrm>
        </p:spPr>
        <p:txBody>
          <a:bodyPr/>
          <a:lstStyle/>
          <a:p>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TG15.6ma Interim Session Schedule for </a:t>
            </a:r>
            <a:r>
              <a:rPr kumimoji="1" lang="en-US" altLang="ja-JP" sz="2400" b="1" i="0" u="none" strike="noStrike" kern="0" cap="none" spc="0" normalizeH="0" baseline="0" noProof="0" dirty="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for</a:t>
            </a:r>
            <a:r>
              <a:rPr kumimoji="1" lang="en-US" altLang="ja-JP" sz="2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12-17th, March 2023</a:t>
            </a:r>
            <a:endParaRPr kumimoji="1" lang="ja-JP" altLang="en-US" dirty="0"/>
          </a:p>
        </p:txBody>
      </p:sp>
      <p:sp>
        <p:nvSpPr>
          <p:cNvPr id="3" name="スライド番号プレースホルダー 2">
            <a:extLst>
              <a:ext uri="{FF2B5EF4-FFF2-40B4-BE49-F238E27FC236}">
                <a16:creationId xmlns:a16="http://schemas.microsoft.com/office/drawing/2014/main" id="{5FCAAF26-1F76-111E-D302-89F2C74B5A5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4</a:t>
            </a:fld>
            <a:endParaRPr lang="en-US" altLang="ja-JP" dirty="0"/>
          </a:p>
        </p:txBody>
      </p:sp>
      <p:sp>
        <p:nvSpPr>
          <p:cNvPr id="4" name="日付プレースホルダー 3">
            <a:extLst>
              <a:ext uri="{FF2B5EF4-FFF2-40B4-BE49-F238E27FC236}">
                <a16:creationId xmlns:a16="http://schemas.microsoft.com/office/drawing/2014/main" id="{25183254-2429-B5A1-AA6C-6607B95F28CE}"/>
              </a:ext>
            </a:extLst>
          </p:cNvPr>
          <p:cNvSpPr>
            <a:spLocks noGrp="1"/>
          </p:cNvSpPr>
          <p:nvPr>
            <p:ph type="dt" sz="half" idx="2"/>
          </p:nvPr>
        </p:nvSpPr>
        <p:spPr/>
        <p:txBody>
          <a:bodyPr/>
          <a:lstStyle/>
          <a:p>
            <a:r>
              <a:rPr lang="en-US" altLang="ja-JP"/>
              <a:t>March 2023</a:t>
            </a:r>
            <a:endParaRPr lang="en-US" altLang="ja-JP" dirty="0"/>
          </a:p>
        </p:txBody>
      </p:sp>
      <p:sp>
        <p:nvSpPr>
          <p:cNvPr id="5" name="テキスト ボックス 4">
            <a:extLst>
              <a:ext uri="{FF2B5EF4-FFF2-40B4-BE49-F238E27FC236}">
                <a16:creationId xmlns:a16="http://schemas.microsoft.com/office/drawing/2014/main" id="{C7BEC6C6-5863-6274-BCE9-698D5A1CD52B}"/>
              </a:ext>
            </a:extLst>
          </p:cNvPr>
          <p:cNvSpPr txBox="1"/>
          <p:nvPr/>
        </p:nvSpPr>
        <p:spPr>
          <a:xfrm>
            <a:off x="188894" y="910479"/>
            <a:ext cx="9086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13(MON)</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14(TUE) in JST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14(TUE)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22:00-24:00 March 14(TUE)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RM#3</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PM2  16:00-18:00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15(WED)in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Atlanta time(EST),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6:00-80:00  March 16(THU) in JST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Joint  6ma&amp;4ab(VRM#1)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AM2  10:30-12:30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March 16(THU)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Atlanta time (EST),  </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0:30</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-2:30 March 17(FRI) in JST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1B4B925C-13DC-1A0C-0B43-5CC24312EB37}"/>
              </a:ext>
            </a:extLst>
          </p:cNvPr>
          <p:cNvPicPr>
            <a:picLocks noChangeAspect="1"/>
          </p:cNvPicPr>
          <p:nvPr/>
        </p:nvPicPr>
        <p:blipFill>
          <a:blip r:embed="rId2"/>
          <a:stretch>
            <a:fillRect/>
          </a:stretch>
        </p:blipFill>
        <p:spPr>
          <a:xfrm>
            <a:off x="259354" y="1956337"/>
            <a:ext cx="6767547" cy="1307494"/>
          </a:xfrm>
          <a:prstGeom prst="rect">
            <a:avLst/>
          </a:prstGeom>
        </p:spPr>
      </p:pic>
      <p:graphicFrame>
        <p:nvGraphicFramePr>
          <p:cNvPr id="8" name="オブジェクト 7">
            <a:extLst>
              <a:ext uri="{FF2B5EF4-FFF2-40B4-BE49-F238E27FC236}">
                <a16:creationId xmlns:a16="http://schemas.microsoft.com/office/drawing/2014/main" id="{AD18A4D0-EF47-65C1-A47E-73C8AA5DE432}"/>
              </a:ext>
            </a:extLst>
          </p:cNvPr>
          <p:cNvGraphicFramePr>
            <a:graphicFrameLocks noChangeAspect="1"/>
          </p:cNvGraphicFramePr>
          <p:nvPr>
            <p:extLst>
              <p:ext uri="{D42A27DB-BD31-4B8C-83A1-F6EECF244321}">
                <p14:modId xmlns:p14="http://schemas.microsoft.com/office/powerpoint/2010/main" val="1941524406"/>
              </p:ext>
            </p:extLst>
          </p:nvPr>
        </p:nvGraphicFramePr>
        <p:xfrm>
          <a:off x="259354" y="3285488"/>
          <a:ext cx="5889572" cy="1178972"/>
        </p:xfrm>
        <a:graphic>
          <a:graphicData uri="http://schemas.openxmlformats.org/presentationml/2006/ole">
            <mc:AlternateContent xmlns:mc="http://schemas.openxmlformats.org/markup-compatibility/2006">
              <mc:Choice xmlns:v="urn:schemas-microsoft-com:vml" Requires="v">
                <p:oleObj name="Worksheet" r:id="rId3" imgW="7073848" imgH="1416073" progId="Excel.Sheet.12">
                  <p:embed/>
                </p:oleObj>
              </mc:Choice>
              <mc:Fallback>
                <p:oleObj name="Worksheet" r:id="rId3" imgW="7073848" imgH="1416073" progId="Excel.Sheet.12">
                  <p:embed/>
                  <p:pic>
                    <p:nvPicPr>
                      <p:cNvPr id="0" name=""/>
                      <p:cNvPicPr/>
                      <p:nvPr/>
                    </p:nvPicPr>
                    <p:blipFill>
                      <a:blip r:embed="rId4"/>
                      <a:stretch>
                        <a:fillRect/>
                      </a:stretch>
                    </p:blipFill>
                    <p:spPr>
                      <a:xfrm>
                        <a:off x="259354" y="3285488"/>
                        <a:ext cx="5889572" cy="1178972"/>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BBCB6A2C-5830-607D-3F81-87DD1356D075}"/>
              </a:ext>
            </a:extLst>
          </p:cNvPr>
          <p:cNvGraphicFramePr>
            <a:graphicFrameLocks noChangeAspect="1"/>
          </p:cNvGraphicFramePr>
          <p:nvPr>
            <p:extLst>
              <p:ext uri="{D42A27DB-BD31-4B8C-83A1-F6EECF244321}">
                <p14:modId xmlns:p14="http://schemas.microsoft.com/office/powerpoint/2010/main" val="11416672"/>
              </p:ext>
            </p:extLst>
          </p:nvPr>
        </p:nvGraphicFramePr>
        <p:xfrm>
          <a:off x="335267" y="4486117"/>
          <a:ext cx="4966919" cy="1121201"/>
        </p:xfrm>
        <a:graphic>
          <a:graphicData uri="http://schemas.openxmlformats.org/presentationml/2006/ole">
            <mc:AlternateContent xmlns:mc="http://schemas.openxmlformats.org/markup-compatibility/2006">
              <mc:Choice xmlns:v="urn:schemas-microsoft-com:vml" Requires="v">
                <p:oleObj name="Worksheet" r:id="rId5" imgW="8439020" imgH="1904861" progId="Excel.Sheet.12">
                  <p:embed/>
                </p:oleObj>
              </mc:Choice>
              <mc:Fallback>
                <p:oleObj name="Worksheet" r:id="rId5" imgW="8439020" imgH="1904861" progId="Excel.Sheet.12">
                  <p:embed/>
                  <p:pic>
                    <p:nvPicPr>
                      <p:cNvPr id="0" name=""/>
                      <p:cNvPicPr/>
                      <p:nvPr/>
                    </p:nvPicPr>
                    <p:blipFill>
                      <a:blip r:embed="rId6"/>
                      <a:stretch>
                        <a:fillRect/>
                      </a:stretch>
                    </p:blipFill>
                    <p:spPr>
                      <a:xfrm>
                        <a:off x="335267" y="4486117"/>
                        <a:ext cx="4966919" cy="1121201"/>
                      </a:xfrm>
                      <a:prstGeom prst="rect">
                        <a:avLst/>
                      </a:prstGeom>
                    </p:spPr>
                  </p:pic>
                </p:oleObj>
              </mc:Fallback>
            </mc:AlternateContent>
          </a:graphicData>
        </a:graphic>
      </p:graphicFrame>
      <p:graphicFrame>
        <p:nvGraphicFramePr>
          <p:cNvPr id="10" name="オブジェクト 9">
            <a:extLst>
              <a:ext uri="{FF2B5EF4-FFF2-40B4-BE49-F238E27FC236}">
                <a16:creationId xmlns:a16="http://schemas.microsoft.com/office/drawing/2014/main" id="{4A9A0691-4A67-2024-E02B-1B3E261F48BE}"/>
              </a:ext>
            </a:extLst>
          </p:cNvPr>
          <p:cNvGraphicFramePr>
            <a:graphicFrameLocks noChangeAspect="1"/>
          </p:cNvGraphicFramePr>
          <p:nvPr>
            <p:extLst>
              <p:ext uri="{D42A27DB-BD31-4B8C-83A1-F6EECF244321}">
                <p14:modId xmlns:p14="http://schemas.microsoft.com/office/powerpoint/2010/main" val="2096955157"/>
              </p:ext>
            </p:extLst>
          </p:nvPr>
        </p:nvGraphicFramePr>
        <p:xfrm>
          <a:off x="4411704" y="5428805"/>
          <a:ext cx="4684171" cy="988178"/>
        </p:xfrm>
        <a:graphic>
          <a:graphicData uri="http://schemas.openxmlformats.org/presentationml/2006/ole">
            <mc:AlternateContent xmlns:mc="http://schemas.openxmlformats.org/markup-compatibility/2006">
              <mc:Choice xmlns:v="urn:schemas-microsoft-com:vml" Requires="v">
                <p:oleObj name="Worksheet" r:id="rId7" imgW="8458096" imgH="1784327" progId="Excel.Sheet.12">
                  <p:embed/>
                </p:oleObj>
              </mc:Choice>
              <mc:Fallback>
                <p:oleObj name="Worksheet" r:id="rId7" imgW="8458096" imgH="1784327" progId="Excel.Sheet.12">
                  <p:embed/>
                  <p:pic>
                    <p:nvPicPr>
                      <p:cNvPr id="0" name=""/>
                      <p:cNvPicPr/>
                      <p:nvPr/>
                    </p:nvPicPr>
                    <p:blipFill>
                      <a:blip r:embed="rId8"/>
                      <a:stretch>
                        <a:fillRect/>
                      </a:stretch>
                    </p:blipFill>
                    <p:spPr>
                      <a:xfrm>
                        <a:off x="4411704" y="5428805"/>
                        <a:ext cx="4684171" cy="988178"/>
                      </a:xfrm>
                      <a:prstGeom prst="rect">
                        <a:avLst/>
                      </a:prstGeom>
                    </p:spPr>
                  </p:pic>
                </p:oleObj>
              </mc:Fallback>
            </mc:AlternateContent>
          </a:graphicData>
        </a:graphic>
      </p:graphicFrame>
    </p:spTree>
    <p:extLst>
      <p:ext uri="{BB962C8B-B14F-4D97-AF65-F5344CB8AC3E}">
        <p14:creationId xmlns:p14="http://schemas.microsoft.com/office/powerpoint/2010/main" val="121735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p:txBody>
          <a:bodyPr/>
          <a:lstStyle/>
          <a:p>
            <a:r>
              <a:rPr lang="en-US" altLang="ja-JP"/>
              <a:t>March 2023</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November 2022. Doc.# 15-23-0076-00-06ma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15-23-0106-00-06ma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723900" y="1238801"/>
            <a:ext cx="7772400" cy="4911477"/>
          </a:xfrm>
        </p:spPr>
        <p:txBody>
          <a:bodyPr/>
          <a:lstStyle/>
          <a:p>
            <a:r>
              <a:rPr lang="en-US" altLang="ja-JP" sz="2400" dirty="0">
                <a:ea typeface="ＭＳ Ｐゴシック" charset="-128"/>
              </a:rPr>
              <a:t>Required notices</a:t>
            </a:r>
          </a:p>
          <a:p>
            <a:pPr lvl="1"/>
            <a:r>
              <a:rPr lang="en-US" altLang="ja-JP" sz="2000" dirty="0">
                <a:ea typeface="ＭＳ Ｐゴシック" charset="-128"/>
              </a:rPr>
              <a:t>Affiliation FAQ - http://standards.ieee.org/faqs/affiliationFAQ.html</a:t>
            </a:r>
          </a:p>
          <a:p>
            <a:pPr lvl="1"/>
            <a:r>
              <a:rPr lang="en-US" altLang="ja-JP" sz="2000" dirty="0">
                <a:ea typeface="ＭＳ Ｐゴシック" charset="-128"/>
              </a:rPr>
              <a:t>Anti-Trust FAQ - http://standards.ieee.org/resources/antitrust-guidelines.pdf</a:t>
            </a:r>
          </a:p>
          <a:p>
            <a:pPr lvl="1"/>
            <a:r>
              <a:rPr lang="en-US" altLang="ja-JP" sz="2000" dirty="0">
                <a:ea typeface="ＭＳ Ｐゴシック" charset="-128"/>
              </a:rPr>
              <a:t>Ethics - http://www.ieee.org/portal/cms_docs/about/CoE_poster.pdf</a:t>
            </a:r>
          </a:p>
          <a:p>
            <a:r>
              <a:rPr lang="en-US" altLang="ja-JP" sz="2400" dirty="0">
                <a:ea typeface="ＭＳ Ｐゴシック" charset="-128"/>
              </a:rPr>
              <a:t>Chair and Secretary</a:t>
            </a:r>
          </a:p>
          <a:p>
            <a:pPr lvl="1"/>
            <a:r>
              <a:rPr lang="en-US" altLang="ja-JP" sz="2000" dirty="0">
                <a:ea typeface="ＭＳ Ｐゴシック" charset="-128"/>
              </a:rPr>
              <a:t>Chair is Ryuji Kohno(YNU/YRP-IAI)</a:t>
            </a:r>
          </a:p>
          <a:p>
            <a:pPr lvl="1"/>
            <a:r>
              <a:rPr lang="en-US" altLang="ja-JP" sz="2000" dirty="0">
                <a:ea typeface="ＭＳ Ｐゴシック" charset="-128"/>
              </a:rPr>
              <a:t>Vice Chair is Marco Hernandez(YRP-IAI/CWC)</a:t>
            </a:r>
          </a:p>
          <a:p>
            <a:pPr lvl="1"/>
            <a:r>
              <a:rPr lang="en-US" altLang="ja-JP" sz="2000" dirty="0">
                <a:ea typeface="ＭＳ Ｐゴシック" charset="-128"/>
              </a:rPr>
              <a:t>Secretary is Takumi Kobayashi(YNU/TCU)</a:t>
            </a:r>
          </a:p>
          <a:p>
            <a:pPr marL="457200" lvl="1" indent="0">
              <a:buNone/>
            </a:pPr>
            <a:r>
              <a:rPr lang="en-US" altLang="ja-JP" sz="2000" dirty="0">
                <a:ea typeface="ＭＳ Ｐゴシック" charset="-128"/>
              </a:rPr>
              <a:t>                         Daisuke </a:t>
            </a:r>
            <a:r>
              <a:rPr lang="en-US" altLang="ja-JP" sz="2000" dirty="0" err="1">
                <a:ea typeface="ＭＳ Ｐゴシック" charset="-128"/>
              </a:rPr>
              <a:t>Anzai</a:t>
            </a:r>
            <a:r>
              <a:rPr lang="en-US" altLang="ja-JP" sz="2000" dirty="0">
                <a:ea typeface="ＭＳ Ｐゴシック" charset="-128"/>
              </a:rPr>
              <a:t>(</a:t>
            </a:r>
            <a:r>
              <a:rPr lang="en-US" altLang="ja-JP" sz="2000" dirty="0" err="1">
                <a:ea typeface="ＭＳ Ｐゴシック" charset="-128"/>
              </a:rPr>
              <a:t>NiTech</a:t>
            </a:r>
            <a:r>
              <a:rPr lang="en-US" altLang="ja-JP" sz="2000" dirty="0">
                <a:ea typeface="ＭＳ Ｐゴシック" charset="-128"/>
              </a:rPr>
              <a:t>)</a:t>
            </a:r>
          </a:p>
          <a:p>
            <a:pPr lvl="1"/>
            <a:r>
              <a:rPr lang="en-US" altLang="ja-JP" sz="2000" dirty="0">
                <a:ea typeface="ＭＳ Ｐゴシック" charset="-128"/>
              </a:rPr>
              <a:t>Technical Editors are Minsoo Kim(YRP-IAI) and</a:t>
            </a:r>
          </a:p>
          <a:p>
            <a:pPr marL="457200" lvl="1" indent="0">
              <a:buNone/>
            </a:pPr>
            <a:r>
              <a:rPr lang="en-US" altLang="ja-JP" sz="2000" dirty="0">
                <a:ea typeface="ＭＳ Ｐゴシック" charset="-128"/>
              </a:rPr>
              <a:t>                                       Marco Hernandez(YRP-IAI/CWC)</a:t>
            </a:r>
          </a:p>
          <a:p>
            <a:pPr marL="457200" lvl="1" indent="0">
              <a:buNone/>
            </a:pPr>
            <a:endParaRPr lang="en-US" altLang="ja-JP" sz="2000" dirty="0">
              <a:ea typeface="ＭＳ Ｐゴシック" charset="-128"/>
            </a:endParaRPr>
          </a:p>
          <a:p>
            <a:pPr lvl="1"/>
            <a:endParaRPr lang="en-US" altLang="ja-JP" sz="1800" dirty="0">
              <a:ea typeface="ＭＳ Ｐゴシック" charset="-128"/>
            </a:endParaRPr>
          </a:p>
          <a:p>
            <a:pPr lvl="1"/>
            <a:endParaRPr lang="en-US" altLang="ja-JP" sz="1800" dirty="0">
              <a:ea typeface="ＭＳ Ｐゴシック" charset="-128"/>
            </a:endParaRPr>
          </a:p>
          <a:p>
            <a:endParaRPr kumimoji="1" lang="ja-JP" altLang="en-US" sz="3600" dirty="0"/>
          </a:p>
        </p:txBody>
      </p:sp>
      <p:sp>
        <p:nvSpPr>
          <p:cNvPr id="2" name="タイトル 1"/>
          <p:cNvSpPr>
            <a:spLocks noGrp="1"/>
          </p:cNvSpPr>
          <p:nvPr>
            <p:ph type="title"/>
          </p:nvPr>
        </p:nvSpPr>
        <p:spPr>
          <a:xfrm>
            <a:off x="685800" y="404664"/>
            <a:ext cx="7772400" cy="106680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r>
              <a:rPr kumimoji="1" lang="en-IE" altLang="ja-JP" sz="1800" b="1" i="0" u="sng" strike="noStrike" kern="1200" cap="none" spc="-1" normalizeH="0" baseline="0" noProof="0" dirty="0">
                <a:ln>
                  <a:noFill/>
                </a:ln>
                <a:solidFill>
                  <a:srgbClr val="0000FF"/>
                </a:solidFill>
                <a:effectLst/>
                <a:uLnTx/>
                <a:uFillTx/>
                <a:latin typeface="Calibri"/>
                <a:ea typeface="Calibri"/>
                <a:hlinkClick r:id="rId3"/>
              </a:rPr>
              <a:t>http://standards.ieee.org/develop/policies/opman/sect6.html#6.3</a:t>
            </a:r>
            <a:r>
              <a:rPr kumimoji="1" lang="en-IE" altLang="ja-JP" sz="1800" b="1" i="0" u="none" strike="noStrike" kern="1200" cap="none" spc="-1" normalizeH="0" baseline="0" noProof="0" dirty="0">
                <a:ln>
                  <a:noFill/>
                </a:ln>
                <a:solidFill>
                  <a:srgbClr val="000000"/>
                </a:solidFill>
                <a:effectLst/>
                <a:uLnTx/>
                <a:uFillTx/>
                <a:latin typeface="Calibri"/>
                <a:ea typeface="Calibri"/>
              </a:rPr>
              <a:t>)</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rgbClr val="0000FF"/>
                </a:solidFill>
                <a:effectLst/>
                <a:uLnTx/>
                <a:uFillTx/>
                <a:latin typeface="Calibri"/>
                <a:ea typeface="Calibri"/>
                <a:hlinkClick r:id="rId4"/>
              </a:rPr>
              <a:t>http://standards.ieee.org/about/sasb/patcom/materials.html</a:t>
            </a:r>
            <a:endParaRPr kumimoji="1" lang="en-US" altLang="ja-JP" sz="2000" b="0" i="0" u="none" strike="noStrike" kern="1200" cap="none" spc="-1" normalizeH="0" baseline="0" noProof="0" dirty="0">
              <a:ln>
                <a:noFill/>
              </a:ln>
              <a:solidFill>
                <a:prstClr val="black"/>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solidFill>
                  <a:srgbClr val="000099"/>
                </a:solidFill>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solidFill>
                <a:srgbClr val="000099"/>
              </a:solidFill>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solidFill>
                  <a:srgbClr val="000099"/>
                </a:solidFill>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2023</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66638</TotalTime>
  <Words>3256</Words>
  <Application>Microsoft Office PowerPoint</Application>
  <PresentationFormat>画面に合わせる (4:3)</PresentationFormat>
  <Paragraphs>320</Paragraphs>
  <Slides>22</Slides>
  <Notes>19</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32" baseType="lpstr">
      <vt:lpstr>Monotype Sorts</vt:lpstr>
      <vt:lpstr>ＭＳ Ｐゴシック</vt:lpstr>
      <vt:lpstr>游ゴシック</vt:lpstr>
      <vt:lpstr>Arial</vt:lpstr>
      <vt:lpstr>Calibri</vt:lpstr>
      <vt:lpstr>Montserrat</vt:lpstr>
      <vt:lpstr>Times New Roman</vt:lpstr>
      <vt:lpstr>Wingdings</vt:lpstr>
      <vt:lpstr>IEEE-P802_15</vt:lpstr>
      <vt:lpstr>Microsoft Excel ワークシート</vt:lpstr>
      <vt:lpstr>PowerPoint プレゼンテーション</vt:lpstr>
      <vt:lpstr>IEEE 802.15 TG15.6ma  (Revision of IEEE802.15.6-2012)  Opening Information  In Personal and Virtual Hybrid Interim Session Atlanta, Georgia, USA Match 13th, 2023  Ryuji Kohno Yokohama National University(YNU), YRP International Alliance Institute(YRP-IAI)</vt:lpstr>
      <vt:lpstr>TG15.6ma Plenary Session Schedule for 12-17th, March 2023</vt:lpstr>
      <vt:lpstr>TG15.6ma Interim Session Schedule for for 12-17th, March 2023</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PowerPoint プレゼンテーション</vt:lpstr>
      <vt:lpstr>Agenda items for the week</vt:lpstr>
      <vt:lpstr>TG15.6ma Plenary Session Schedule for 12-17th, March 2023</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kohno-ryuji-ns@ynu.ac.jp</cp:lastModifiedBy>
  <cp:revision>122</cp:revision>
  <cp:lastPrinted>2022-07-06T15:32:43Z</cp:lastPrinted>
  <dcterms:created xsi:type="dcterms:W3CDTF">2020-12-17T10:56:09Z</dcterms:created>
  <dcterms:modified xsi:type="dcterms:W3CDTF">2023-03-11T18:46:58Z</dcterms:modified>
</cp:coreProperties>
</file>