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2"/>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12" r:id="rId17"/>
    <p:sldId id="2385" r:id="rId18"/>
    <p:sldId id="2375" r:id="rId19"/>
    <p:sldId id="2377" r:id="rId20"/>
    <p:sldId id="326" r:id="rId21"/>
    <p:sldId id="2435" r:id="rId22"/>
    <p:sldId id="2436" r:id="rId23"/>
    <p:sldId id="2438" r:id="rId24"/>
    <p:sldId id="2389" r:id="rId25"/>
    <p:sldId id="2425" r:id="rId26"/>
    <p:sldId id="2437" r:id="rId27"/>
    <p:sldId id="2431" r:id="rId28"/>
    <p:sldId id="2426" r:id="rId29"/>
    <p:sldId id="298" r:id="rId30"/>
    <p:sldId id="296" r:id="rId3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08" d="100"/>
          <a:sy n="108" d="100"/>
        </p:scale>
        <p:origin x="58" y="326"/>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802.15-23-0105-00-04ab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February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21 February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lnSpcReduction="1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Arial" panose="020B0604020202020204" pitchFamily="34" charset="0"/>
              <a:buAutoNum type="arabicPeriod"/>
            </a:pPr>
            <a:r>
              <a:rPr lang="en-US" dirty="0"/>
              <a:t>Technical topic</a:t>
            </a:r>
          </a:p>
          <a:p>
            <a:pPr marL="914400" lvl="1" indent="-514350">
              <a:buFont typeface="Arial" panose="020B0604020202020204" pitchFamily="34" charset="0"/>
              <a:buAutoNum type="arabicPeriod"/>
            </a:pPr>
            <a:r>
              <a:rPr lang="en-US" dirty="0"/>
              <a:t>General status (help needed?)</a:t>
            </a:r>
          </a:p>
          <a:p>
            <a:pPr marL="514350" indent="-514350">
              <a:buFont typeface="Arial" panose="020B0604020202020204" pitchFamily="34" charset="0"/>
              <a:buAutoNum type="arabicPeriod"/>
            </a:pPr>
            <a:r>
              <a:rPr lang="en-US" dirty="0"/>
              <a:t>Editor’s corner</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Next weeks meeting</a:t>
            </a:r>
          </a:p>
          <a:p>
            <a:pPr marL="914400" lvl="1" indent="-514350">
              <a:buFont typeface="+mj-lt"/>
              <a:buAutoNum type="alphaLcPeriod"/>
            </a:pPr>
            <a:r>
              <a:rPr lang="en-US" altLang="en-US" dirty="0"/>
              <a:t>March planning</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 26</a:t>
                      </a: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2212962" y="2115630"/>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rgbClr val="FF0000"/>
                </a:solidFill>
                <a:effectLst/>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8820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5" name="Oval 4">
            <a:extLst>
              <a:ext uri="{FF2B5EF4-FFF2-40B4-BE49-F238E27FC236}">
                <a16:creationId xmlns:a16="http://schemas.microsoft.com/office/drawing/2014/main" id="{9E137A13-14EB-3CDA-E951-B7790299723C}"/>
              </a:ext>
            </a:extLst>
          </p:cNvPr>
          <p:cNvSpPr/>
          <p:nvPr/>
        </p:nvSpPr>
        <p:spPr bwMode="auto">
          <a:xfrm>
            <a:off x="3275856" y="1916832"/>
            <a:ext cx="576064" cy="72008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Post-January 2023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February - March 2023</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March – May 2023 (following March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June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Ad-hoc Working </a:t>
            </a:r>
          </a:p>
          <a:p>
            <a:r>
              <a:rPr lang="en-US" dirty="0"/>
              <a:t>Teleconference / Virtual Meeting</a:t>
            </a:r>
          </a:p>
          <a:p>
            <a:r>
              <a:rPr lang="en-US" dirty="0"/>
              <a:t>February 21</a:t>
            </a:r>
            <a:r>
              <a:rPr lang="en-US" baseline="30000" dirty="0"/>
              <a:t>st</a:t>
            </a:r>
            <a:r>
              <a:rPr lang="en-US" dirty="0"/>
              <a:t> ,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0DAD8-6A9A-75B5-9526-2B739673470B}"/>
              </a:ext>
            </a:extLst>
          </p:cNvPr>
          <p:cNvSpPr>
            <a:spLocks noGrp="1"/>
          </p:cNvSpPr>
          <p:nvPr>
            <p:ph type="title"/>
          </p:nvPr>
        </p:nvSpPr>
        <p:spPr/>
        <p:txBody>
          <a:bodyPr/>
          <a:lstStyle/>
          <a:p>
            <a:r>
              <a:rPr lang="en-US" dirty="0"/>
              <a:t>Status of Contributions</a:t>
            </a:r>
          </a:p>
        </p:txBody>
      </p:sp>
      <p:sp>
        <p:nvSpPr>
          <p:cNvPr id="3" name="Content Placeholder 2">
            <a:extLst>
              <a:ext uri="{FF2B5EF4-FFF2-40B4-BE49-F238E27FC236}">
                <a16:creationId xmlns:a16="http://schemas.microsoft.com/office/drawing/2014/main" id="{310C2623-D3E8-6E18-3C80-5FD913A9BB12}"/>
              </a:ext>
            </a:extLst>
          </p:cNvPr>
          <p:cNvSpPr>
            <a:spLocks noGrp="1"/>
          </p:cNvSpPr>
          <p:nvPr>
            <p:ph idx="1"/>
          </p:nvPr>
        </p:nvSpPr>
        <p:spPr/>
        <p:txBody>
          <a:bodyPr>
            <a:normAutofit/>
          </a:bodyPr>
          <a:lstStyle/>
          <a:p>
            <a:pPr marL="0" indent="0"/>
            <a:endParaRPr lang="en-US" dirty="0"/>
          </a:p>
          <a:p>
            <a:pPr marL="0" indent="0"/>
            <a:endParaRPr lang="en-US" dirty="0"/>
          </a:p>
        </p:txBody>
      </p:sp>
      <p:sp>
        <p:nvSpPr>
          <p:cNvPr id="4" name="Slide Number Placeholder 3">
            <a:extLst>
              <a:ext uri="{FF2B5EF4-FFF2-40B4-BE49-F238E27FC236}">
                <a16:creationId xmlns:a16="http://schemas.microsoft.com/office/drawing/2014/main" id="{A9F11739-5036-1ECE-08A6-932DBE34FE3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4004969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397C-C290-A6BC-485D-445E949944AF}"/>
              </a:ext>
            </a:extLst>
          </p:cNvPr>
          <p:cNvSpPr>
            <a:spLocks noGrp="1"/>
          </p:cNvSpPr>
          <p:nvPr>
            <p:ph type="title"/>
          </p:nvPr>
        </p:nvSpPr>
        <p:spPr/>
        <p:txBody>
          <a:bodyPr/>
          <a:lstStyle/>
          <a:p>
            <a:r>
              <a:rPr lang="en-US" dirty="0"/>
              <a:t>General Status</a:t>
            </a:r>
          </a:p>
        </p:txBody>
      </p:sp>
      <p:sp>
        <p:nvSpPr>
          <p:cNvPr id="3" name="Content Placeholder 2">
            <a:extLst>
              <a:ext uri="{FF2B5EF4-FFF2-40B4-BE49-F238E27FC236}">
                <a16:creationId xmlns:a16="http://schemas.microsoft.com/office/drawing/2014/main" id="{D0BFAD56-3C53-77F5-0A69-261ED91D506E}"/>
              </a:ext>
            </a:extLst>
          </p:cNvPr>
          <p:cNvSpPr>
            <a:spLocks noGrp="1"/>
          </p:cNvSpPr>
          <p:nvPr>
            <p:ph idx="1"/>
          </p:nvPr>
        </p:nvSpPr>
        <p:spPr/>
        <p:txBody>
          <a:bodyPr/>
          <a:lstStyle/>
          <a:p>
            <a:pPr marL="457200" indent="-457200">
              <a:buFont typeface="Arial" panose="020B0604020202020204" pitchFamily="34" charset="0"/>
              <a:buChar char="•"/>
            </a:pPr>
            <a:r>
              <a:rPr lang="en-US" dirty="0"/>
              <a:t>Any areas that appear “stuck”?</a:t>
            </a:r>
          </a:p>
          <a:p>
            <a:pPr marL="457200" indent="-457200">
              <a:buFont typeface="Arial" panose="020B0604020202020204" pitchFamily="34" charset="0"/>
              <a:buChar char="•"/>
            </a:pPr>
            <a:r>
              <a:rPr lang="en-US" dirty="0"/>
              <a:t>Any crossroads ahead?</a:t>
            </a:r>
          </a:p>
          <a:p>
            <a:pPr marL="457200" indent="-457200">
              <a:buFont typeface="Arial" panose="020B0604020202020204" pitchFamily="34" charset="0"/>
              <a:buChar char="•"/>
            </a:pPr>
            <a:r>
              <a:rPr lang="en-US" dirty="0"/>
              <a:t>Straw poll or motions to bring? </a:t>
            </a:r>
          </a:p>
          <a:p>
            <a:pPr marL="457200" indent="-457200">
              <a:buFont typeface="Arial" panose="020B0604020202020204" pitchFamily="34" charset="0"/>
              <a:buChar char="•"/>
            </a:pPr>
            <a:r>
              <a:rPr lang="en-US" dirty="0"/>
              <a:t>Areas ready to integrate?</a:t>
            </a:r>
          </a:p>
          <a:p>
            <a:pPr marL="457200" indent="-457200">
              <a:buFont typeface="Arial" panose="020B0604020202020204" pitchFamily="34" charset="0"/>
              <a:buChar char="•"/>
            </a:pPr>
            <a:r>
              <a:rPr lang="en-US" dirty="0"/>
              <a:t>Any questions for the TE, Chair, Vice Chairs?</a:t>
            </a:r>
          </a:p>
        </p:txBody>
      </p:sp>
      <p:sp>
        <p:nvSpPr>
          <p:cNvPr id="4" name="Slide Number Placeholder 3">
            <a:extLst>
              <a:ext uri="{FF2B5EF4-FFF2-40B4-BE49-F238E27FC236}">
                <a16:creationId xmlns:a16="http://schemas.microsoft.com/office/drawing/2014/main" id="{827681D3-9174-B755-8139-B2243EBAD19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4058944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BA45-CBED-3553-0A74-09B9009FF2E2}"/>
              </a:ext>
            </a:extLst>
          </p:cNvPr>
          <p:cNvSpPr>
            <a:spLocks noGrp="1"/>
          </p:cNvSpPr>
          <p:nvPr>
            <p:ph type="title"/>
          </p:nvPr>
        </p:nvSpPr>
        <p:spPr>
          <a:xfrm>
            <a:off x="755576" y="685800"/>
            <a:ext cx="7764463" cy="754063"/>
          </a:xfrm>
        </p:spPr>
        <p:txBody>
          <a:bodyPr wrap="square" anchor="ctr">
            <a:normAutofit/>
          </a:bodyPr>
          <a:lstStyle/>
          <a:p>
            <a:r>
              <a:rPr lang="en-US" dirty="0"/>
              <a:t>Editor’s corner</a:t>
            </a:r>
          </a:p>
        </p:txBody>
      </p:sp>
      <p:pic>
        <p:nvPicPr>
          <p:cNvPr id="1026" name="Picture 2">
            <a:extLst>
              <a:ext uri="{FF2B5EF4-FFF2-40B4-BE49-F238E27FC236}">
                <a16:creationId xmlns:a16="http://schemas.microsoft.com/office/drawing/2014/main" id="{C16512F0-0769-CD76-8128-D7813515C6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05" r="-1" b="6785"/>
          <a:stretch/>
        </p:blipFill>
        <p:spPr bwMode="auto">
          <a:xfrm>
            <a:off x="1849389" y="1844824"/>
            <a:ext cx="5576835" cy="3497560"/>
          </a:xfrm>
          <a:prstGeom prst="rect">
            <a:avLst/>
          </a:prstGeom>
          <a:solidFill>
            <a:srgbClr val="FFFFFF"/>
          </a:solidFill>
        </p:spPr>
      </p:pic>
      <p:sp>
        <p:nvSpPr>
          <p:cNvPr id="4" name="Slide Number Placeholder 3">
            <a:extLst>
              <a:ext uri="{FF2B5EF4-FFF2-40B4-BE49-F238E27FC236}">
                <a16:creationId xmlns:a16="http://schemas.microsoft.com/office/drawing/2014/main" id="{F94B7C39-ACC7-1EA9-86D2-19F7070A96A1}"/>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22</a:t>
            </a:fld>
            <a:endParaRPr lang="en-US" altLang="en-US"/>
          </a:p>
        </p:txBody>
      </p:sp>
    </p:spTree>
    <p:extLst>
      <p:ext uri="{BB962C8B-B14F-4D97-AF65-F5344CB8AC3E}">
        <p14:creationId xmlns:p14="http://schemas.microsoft.com/office/powerpoint/2010/main" val="3480587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9F5-2AAB-EBCD-32A5-44E798D562B8}"/>
              </a:ext>
            </a:extLst>
          </p:cNvPr>
          <p:cNvSpPr>
            <a:spLocks noGrp="1"/>
          </p:cNvSpPr>
          <p:nvPr>
            <p:ph type="title"/>
          </p:nvPr>
        </p:nvSpPr>
        <p:spPr/>
        <p:txBody>
          <a:bodyPr/>
          <a:lstStyle/>
          <a:p>
            <a:r>
              <a:rPr lang="en-US" dirty="0"/>
              <a:t>Next week: Working Session</a:t>
            </a:r>
          </a:p>
        </p:txBody>
      </p:sp>
      <p:sp>
        <p:nvSpPr>
          <p:cNvPr id="3" name="Content Placeholder 2">
            <a:extLst>
              <a:ext uri="{FF2B5EF4-FFF2-40B4-BE49-F238E27FC236}">
                <a16:creationId xmlns:a16="http://schemas.microsoft.com/office/drawing/2014/main" id="{9A45EF0E-0A98-AB3A-2473-877BB06D7F84}"/>
              </a:ext>
            </a:extLst>
          </p:cNvPr>
          <p:cNvSpPr>
            <a:spLocks noGrp="1"/>
          </p:cNvSpPr>
          <p:nvPr>
            <p:ph idx="1"/>
          </p:nvPr>
        </p:nvSpPr>
        <p:spPr>
          <a:xfrm>
            <a:off x="767977" y="1587623"/>
            <a:ext cx="7764463" cy="3785593"/>
          </a:xfrm>
        </p:spPr>
        <p:txBody>
          <a:bodyPr/>
          <a:lstStyle/>
          <a:p>
            <a:pPr>
              <a:buFont typeface="Arial" panose="020B0604020202020204" pitchFamily="34" charset="0"/>
              <a:buChar char="•"/>
            </a:pPr>
            <a:endParaRPr lang="en-US" sz="2400" dirty="0"/>
          </a:p>
          <a:p>
            <a:pPr marL="0" indent="0"/>
            <a:endParaRPr lang="en-US" sz="2400" dirty="0"/>
          </a:p>
        </p:txBody>
      </p:sp>
      <p:sp>
        <p:nvSpPr>
          <p:cNvPr id="4" name="Slide Number Placeholder 3">
            <a:extLst>
              <a:ext uri="{FF2B5EF4-FFF2-40B4-BE49-F238E27FC236}">
                <a16:creationId xmlns:a16="http://schemas.microsoft.com/office/drawing/2014/main" id="{46F527AA-F563-0DC7-F885-67473507CE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
        <p:nvSpPr>
          <p:cNvPr id="5" name="Content Placeholder 2">
            <a:extLst>
              <a:ext uri="{FF2B5EF4-FFF2-40B4-BE49-F238E27FC236}">
                <a16:creationId xmlns:a16="http://schemas.microsoft.com/office/drawing/2014/main" id="{63D45B67-668B-12EB-0078-F35EEE478E91}"/>
              </a:ext>
            </a:extLst>
          </p:cNvPr>
          <p:cNvSpPr txBox="1">
            <a:spLocks/>
          </p:cNvSpPr>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457200" indent="-457200">
              <a:buFont typeface="Arial" panose="020B0604020202020204" pitchFamily="34" charset="0"/>
              <a:buChar char="•"/>
            </a:pPr>
            <a:r>
              <a:rPr lang="en-US" kern="0" dirty="0"/>
              <a:t>Candidate to work next week ??</a:t>
            </a:r>
          </a:p>
          <a:p>
            <a:pPr marL="457200" indent="-457200">
              <a:buFont typeface="Arial" panose="020B0604020202020204" pitchFamily="34" charset="0"/>
              <a:buChar char="•"/>
            </a:pPr>
            <a:endParaRPr lang="en-US" kern="0" dirty="0"/>
          </a:p>
          <a:p>
            <a:pPr marL="0" indent="0"/>
            <a:endParaRPr lang="en-US" kern="0" dirty="0"/>
          </a:p>
        </p:txBody>
      </p:sp>
    </p:spTree>
    <p:extLst>
      <p:ext uri="{BB962C8B-B14F-4D97-AF65-F5344CB8AC3E}">
        <p14:creationId xmlns:p14="http://schemas.microsoft.com/office/powerpoint/2010/main" val="3785495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EC98-9250-66EA-14EE-F57979A2B82C}"/>
              </a:ext>
            </a:extLst>
          </p:cNvPr>
          <p:cNvSpPr>
            <a:spLocks noGrp="1"/>
          </p:cNvSpPr>
          <p:nvPr>
            <p:ph type="title"/>
          </p:nvPr>
        </p:nvSpPr>
        <p:spPr>
          <a:xfrm>
            <a:off x="767977" y="692696"/>
            <a:ext cx="7764463" cy="754063"/>
          </a:xfrm>
        </p:spPr>
        <p:txBody>
          <a:bodyPr/>
          <a:lstStyle/>
          <a:p>
            <a:r>
              <a:rPr lang="en-US" dirty="0"/>
              <a:t>Other Stuff</a:t>
            </a:r>
          </a:p>
        </p:txBody>
      </p:sp>
      <p:sp>
        <p:nvSpPr>
          <p:cNvPr id="3" name="Content Placeholder 2">
            <a:extLst>
              <a:ext uri="{FF2B5EF4-FFF2-40B4-BE49-F238E27FC236}">
                <a16:creationId xmlns:a16="http://schemas.microsoft.com/office/drawing/2014/main" id="{886A0E2B-4989-B686-D91D-E67679ADAEAC}"/>
              </a:ext>
            </a:extLst>
          </p:cNvPr>
          <p:cNvSpPr>
            <a:spLocks noGrp="1"/>
          </p:cNvSpPr>
          <p:nvPr>
            <p:ph idx="1"/>
          </p:nvPr>
        </p:nvSpPr>
        <p:spPr/>
        <p:txBody>
          <a:bodyPr/>
          <a:lstStyle/>
          <a:p>
            <a:pPr marL="0" indent="0"/>
            <a:r>
              <a:rPr lang="en-US" dirty="0"/>
              <a:t>Joint sessions with TG6a:</a:t>
            </a:r>
          </a:p>
          <a:p>
            <a:pPr marL="457200" indent="-457200">
              <a:buFont typeface="Arial" panose="020B0604020202020204" pitchFamily="34" charset="0"/>
              <a:buChar char="•"/>
            </a:pPr>
            <a:r>
              <a:rPr lang="en-US" dirty="0"/>
              <a:t>TG6a chair has proposed  joint Webex, in the TG4ab time slot:</a:t>
            </a:r>
          </a:p>
          <a:p>
            <a:pPr marL="857250" lvl="1" indent="-457200">
              <a:buFont typeface="Arial" panose="020B0604020202020204" pitchFamily="34" charset="0"/>
              <a:buChar char="•"/>
            </a:pPr>
            <a:r>
              <a:rPr lang="en-US" dirty="0"/>
              <a:t>6am PT/9am ET Tuesday March 7</a:t>
            </a:r>
            <a:r>
              <a:rPr lang="en-US" baseline="30000" dirty="0"/>
              <a:t>th</a:t>
            </a:r>
            <a:endParaRPr lang="en-US" dirty="0"/>
          </a:p>
          <a:p>
            <a:pPr marL="457200" indent="-457200">
              <a:buFont typeface="Arial" panose="020B0604020202020204" pitchFamily="34" charset="0"/>
              <a:buChar char="•"/>
            </a:pPr>
            <a:r>
              <a:rPr lang="en-US" dirty="0"/>
              <a:t>General topic:  UWB PHY for 802.15.6</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3C6AA2B-2C10-4A1F-3E26-5D3756797706}"/>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Tree>
    <p:extLst>
      <p:ext uri="{BB962C8B-B14F-4D97-AF65-F5344CB8AC3E}">
        <p14:creationId xmlns:p14="http://schemas.microsoft.com/office/powerpoint/2010/main" val="1525664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05CBA01-6B5F-0A35-A256-953D9FDC595A}"/>
              </a:ext>
            </a:extLst>
          </p:cNvPr>
          <p:cNvGraphicFramePr>
            <a:graphicFrameLocks noGrp="1"/>
          </p:cNvGraphicFramePr>
          <p:nvPr>
            <p:extLst>
              <p:ext uri="{D42A27DB-BD31-4B8C-83A1-F6EECF244321}">
                <p14:modId xmlns:p14="http://schemas.microsoft.com/office/powerpoint/2010/main" val="99085004"/>
              </p:ext>
            </p:extLst>
          </p:nvPr>
        </p:nvGraphicFramePr>
        <p:xfrm>
          <a:off x="1907704" y="1428924"/>
          <a:ext cx="2808309" cy="2649363"/>
        </p:xfrm>
        <a:graphic>
          <a:graphicData uri="http://schemas.openxmlformats.org/drawingml/2006/table">
            <a:tbl>
              <a:tblPr>
                <a:tableStyleId>{5C22544A-7EE6-4342-B048-85BDC9FD1C3A}</a:tableStyleId>
              </a:tblPr>
              <a:tblGrid>
                <a:gridCol w="401187">
                  <a:extLst>
                    <a:ext uri="{9D8B030D-6E8A-4147-A177-3AD203B41FA5}">
                      <a16:colId xmlns:a16="http://schemas.microsoft.com/office/drawing/2014/main" val="3508457828"/>
                    </a:ext>
                  </a:extLst>
                </a:gridCol>
                <a:gridCol w="401187">
                  <a:extLst>
                    <a:ext uri="{9D8B030D-6E8A-4147-A177-3AD203B41FA5}">
                      <a16:colId xmlns:a16="http://schemas.microsoft.com/office/drawing/2014/main" val="1535023548"/>
                    </a:ext>
                  </a:extLst>
                </a:gridCol>
                <a:gridCol w="401187">
                  <a:extLst>
                    <a:ext uri="{9D8B030D-6E8A-4147-A177-3AD203B41FA5}">
                      <a16:colId xmlns:a16="http://schemas.microsoft.com/office/drawing/2014/main" val="1129273791"/>
                    </a:ext>
                  </a:extLst>
                </a:gridCol>
                <a:gridCol w="401187">
                  <a:extLst>
                    <a:ext uri="{9D8B030D-6E8A-4147-A177-3AD203B41FA5}">
                      <a16:colId xmlns:a16="http://schemas.microsoft.com/office/drawing/2014/main" val="1382645284"/>
                    </a:ext>
                  </a:extLst>
                </a:gridCol>
                <a:gridCol w="401187">
                  <a:extLst>
                    <a:ext uri="{9D8B030D-6E8A-4147-A177-3AD203B41FA5}">
                      <a16:colId xmlns:a16="http://schemas.microsoft.com/office/drawing/2014/main" val="1972396253"/>
                    </a:ext>
                  </a:extLst>
                </a:gridCol>
                <a:gridCol w="401187">
                  <a:extLst>
                    <a:ext uri="{9D8B030D-6E8A-4147-A177-3AD203B41FA5}">
                      <a16:colId xmlns:a16="http://schemas.microsoft.com/office/drawing/2014/main" val="1906195796"/>
                    </a:ext>
                  </a:extLst>
                </a:gridCol>
                <a:gridCol w="401187">
                  <a:extLst>
                    <a:ext uri="{9D8B030D-6E8A-4147-A177-3AD203B41FA5}">
                      <a16:colId xmlns:a16="http://schemas.microsoft.com/office/drawing/2014/main" val="1483240505"/>
                    </a:ext>
                  </a:extLst>
                </a:gridCol>
              </a:tblGrid>
              <a:tr h="292527">
                <a:tc gridSpan="7">
                  <a:txBody>
                    <a:bodyPr/>
                    <a:lstStyle/>
                    <a:p>
                      <a:pPr algn="ctr" fontAlgn="ctr"/>
                      <a:r>
                        <a:rPr lang="en-US" sz="1800" u="none" strike="noStrike" dirty="0">
                          <a:effectLst/>
                        </a:rPr>
                        <a:t>February ‘23</a:t>
                      </a:r>
                      <a:endParaRPr lang="en-US" sz="1800" b="1" i="0" u="none" strike="noStrike" dirty="0">
                        <a:solidFill>
                          <a:srgbClr val="1F4E78"/>
                        </a:solidFill>
                        <a:effectLst/>
                        <a:latin typeface="Calibri" panose="020F0502020204030204" pitchFamily="34" charset="0"/>
                      </a:endParaRPr>
                    </a:p>
                  </a:txBody>
                  <a:tcPr marL="4082" marR="4082" marT="408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392806">
                <a:tc>
                  <a:txBody>
                    <a:bodyPr/>
                    <a:lstStyle/>
                    <a:p>
                      <a:pPr algn="ctr" fontAlgn="b"/>
                      <a:r>
                        <a:rPr lang="en-US" sz="1800" u="none" strike="noStrike" dirty="0">
                          <a:effectLst/>
                        </a:rPr>
                        <a:t>S</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M</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T</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W</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T</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F</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S</a:t>
                      </a:r>
                      <a:endParaRPr lang="en-US" sz="1800" b="1" i="0" u="none" strike="noStrike" dirty="0">
                        <a:solidFill>
                          <a:srgbClr val="5B9BD5"/>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008230415"/>
                  </a:ext>
                </a:extLst>
              </a:tr>
              <a:tr h="392806">
                <a:tc>
                  <a:txBody>
                    <a:bodyPr/>
                    <a:lstStyle/>
                    <a:p>
                      <a:pPr algn="ctr" fontAlgn="ctr"/>
                      <a:r>
                        <a:rPr lang="en-US" sz="1800" b="0" i="0" u="none" strike="noStrike" dirty="0">
                          <a:solidFill>
                            <a:schemeClr val="tx1"/>
                          </a:solidFill>
                          <a:effectLst/>
                          <a:latin typeface="Calibri" panose="020F0502020204030204" pitchFamily="34" charset="0"/>
                        </a:rPr>
                        <a:t>.</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a:t>
                      </a:r>
                    </a:p>
                  </a:txBody>
                  <a:tcPr marL="4082" marR="4082" marT="4082" marB="0" anchor="ctr"/>
                </a:tc>
                <a:tc>
                  <a:txBody>
                    <a:bodyPr/>
                    <a:lstStyle/>
                    <a:p>
                      <a:pPr algn="ctr" fontAlgn="ctr"/>
                      <a:r>
                        <a:rPr lang="en-US" sz="2100" b="0" i="0" u="none" strike="noStrike" dirty="0">
                          <a:solidFill>
                            <a:schemeClr val="tx1"/>
                          </a:solidFill>
                          <a:effectLst/>
                          <a:latin typeface="Calibri" panose="020F0502020204030204" pitchFamily="34" charset="0"/>
                        </a:rPr>
                        <a:t>.</a:t>
                      </a:r>
                    </a:p>
                  </a:txBody>
                  <a:tcPr marL="4082" marR="4082" marT="4082" marB="0" anchor="ctr"/>
                </a:tc>
                <a:tc>
                  <a:txBody>
                    <a:bodyPr/>
                    <a:lstStyle/>
                    <a:p>
                      <a:pPr algn="ctr" fontAlgn="ctr"/>
                      <a:r>
                        <a:rPr lang="en-US" sz="1800" b="0" i="0" u="none" strike="noStrike" dirty="0">
                          <a:effectLst/>
                          <a:latin typeface="Calibri" panose="020F0502020204030204" pitchFamily="34" charset="0"/>
                        </a:rPr>
                        <a:t>1</a:t>
                      </a:r>
                    </a:p>
                  </a:txBody>
                  <a:tcPr marL="4082" marR="4082" marT="4082" marB="0" anchor="ctr"/>
                </a:tc>
                <a:tc>
                  <a:txBody>
                    <a:bodyPr/>
                    <a:lstStyle/>
                    <a:p>
                      <a:pPr algn="ctr" fontAlgn="ctr"/>
                      <a:r>
                        <a:rPr lang="en-US" sz="1800" b="0" i="0" u="none" strike="noStrike" dirty="0">
                          <a:effectLst/>
                          <a:latin typeface="Calibri" panose="020F0502020204030204" pitchFamily="34" charset="0"/>
                        </a:rPr>
                        <a:t>2</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3</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4</a:t>
                      </a:r>
                    </a:p>
                  </a:txBody>
                  <a:tcPr marL="4082" marR="4082" marT="4082" marB="0" anchor="ctr"/>
                </a:tc>
                <a:extLst>
                  <a:ext uri="{0D108BD9-81ED-4DB2-BD59-A6C34878D82A}">
                    <a16:rowId xmlns:a16="http://schemas.microsoft.com/office/drawing/2014/main" val="804905794"/>
                  </a:ext>
                </a:extLst>
              </a:tr>
              <a:tr h="392806">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5</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6</a:t>
                      </a:r>
                    </a:p>
                  </a:txBody>
                  <a:tcPr marL="4082" marR="4082" marT="4082" marB="0" anchor="ctr">
                    <a:lnB w="12700" cap="flat" cmpd="sng" algn="ctr">
                      <a:noFill/>
                      <a:prstDash val="solid"/>
                      <a:round/>
                      <a:headEnd type="none" w="med" len="med"/>
                      <a:tailEnd type="none" w="med" len="med"/>
                    </a:lnB>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7</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8</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9</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10</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11</a:t>
                      </a:r>
                    </a:p>
                  </a:txBody>
                  <a:tcPr marL="4082" marR="4082" marT="4082" marB="0" anchor="ctr"/>
                </a:tc>
                <a:extLst>
                  <a:ext uri="{0D108BD9-81ED-4DB2-BD59-A6C34878D82A}">
                    <a16:rowId xmlns:a16="http://schemas.microsoft.com/office/drawing/2014/main" val="2892619755"/>
                  </a:ext>
                </a:extLst>
              </a:tr>
              <a:tr h="392806">
                <a:tc>
                  <a:txBody>
                    <a:bodyPr/>
                    <a:lstStyle/>
                    <a:p>
                      <a:pPr algn="ctr" fontAlgn="ctr"/>
                      <a:r>
                        <a:rPr lang="en-US" sz="1800" b="0" i="0" u="none" strike="noStrike" dirty="0">
                          <a:effectLst/>
                          <a:latin typeface="Calibri" panose="020F0502020204030204" pitchFamily="34" charset="0"/>
                        </a:rPr>
                        <a:t>12</a:t>
                      </a:r>
                    </a:p>
                  </a:txBody>
                  <a:tcPr marL="4082" marR="4082" marT="4082" marB="0" anchor="ctr">
                    <a:lnR w="12700" cap="flat" cmpd="sng" algn="ctr">
                      <a:noFill/>
                      <a:prstDash val="solid"/>
                      <a:round/>
                      <a:headEnd type="none" w="med" len="med"/>
                      <a:tailEnd type="none" w="med" len="med"/>
                    </a:lnR>
                  </a:tcPr>
                </a:tc>
                <a:tc>
                  <a:txBody>
                    <a:bodyPr/>
                    <a:lstStyle/>
                    <a:p>
                      <a:pPr algn="ctr" fontAlgn="ctr"/>
                      <a:r>
                        <a:rPr lang="en-US" sz="1800" b="0" i="0" u="none" strike="noStrike" dirty="0">
                          <a:effectLst/>
                          <a:latin typeface="Calibri" panose="020F0502020204030204" pitchFamily="34" charset="0"/>
                        </a:rPr>
                        <a:t>13</a:t>
                      </a:r>
                    </a:p>
                  </a:txBody>
                  <a:tcPr marL="4082" marR="4082" marT="4082"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2100" b="1" u="none" strike="noStrike" kern="1200" dirty="0">
                          <a:solidFill>
                            <a:schemeClr val="accent5">
                              <a:lumMod val="50000"/>
                            </a:schemeClr>
                          </a:solidFill>
                          <a:effectLst/>
                          <a:latin typeface="+mn-lt"/>
                          <a:ea typeface="+mn-ea"/>
                          <a:cs typeface="+mn-cs"/>
                        </a:rPr>
                        <a:t>14</a:t>
                      </a:r>
                    </a:p>
                  </a:txBody>
                  <a:tcPr marL="4082" marR="4082" marT="4082"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effectLst/>
                          <a:latin typeface="Calibri" panose="020F0502020204030204" pitchFamily="34" charset="0"/>
                        </a:rPr>
                        <a:t>15</a:t>
                      </a:r>
                    </a:p>
                  </a:txBody>
                  <a:tcPr marL="4082" marR="4082" marT="4082"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effectLst/>
                          <a:latin typeface="Calibri" panose="020F0502020204030204" pitchFamily="34" charset="0"/>
                        </a:rPr>
                        <a:t>16</a:t>
                      </a:r>
                    </a:p>
                  </a:txBody>
                  <a:tcPr marL="4082" marR="4082" marT="4082"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17</a:t>
                      </a:r>
                    </a:p>
                  </a:txBody>
                  <a:tcPr marL="4082" marR="4082" marT="4082"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effectLst/>
                          <a:latin typeface="Calibri" panose="020F0502020204030204" pitchFamily="34" charset="0"/>
                        </a:rPr>
                        <a:t>18</a:t>
                      </a:r>
                    </a:p>
                  </a:txBody>
                  <a:tcPr marL="4082" marR="4082" marT="4082" marB="0" anchor="ctr">
                    <a:lnL w="12700" cap="flat" cmpd="sng" algn="ctr">
                      <a:noFill/>
                      <a:prstDash val="solid"/>
                      <a:round/>
                      <a:headEnd type="none" w="med" len="med"/>
                      <a:tailEnd type="none" w="med" len="med"/>
                    </a:lnL>
                  </a:tcPr>
                </a:tc>
                <a:extLst>
                  <a:ext uri="{0D108BD9-81ED-4DB2-BD59-A6C34878D82A}">
                    <a16:rowId xmlns:a16="http://schemas.microsoft.com/office/drawing/2014/main" val="3893115474"/>
                  </a:ext>
                </a:extLst>
              </a:tr>
              <a:tr h="392806">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19</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20</a:t>
                      </a:r>
                    </a:p>
                  </a:txBody>
                  <a:tcPr marL="4082" marR="4082" marT="4082"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21</a:t>
                      </a:r>
                    </a:p>
                  </a:txBody>
                  <a:tcPr marL="4082" marR="4082" marT="4082" marB="0" anchor="ctr">
                    <a:lnT w="12700" cap="flat" cmpd="sng" algn="ctr">
                      <a:no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22</a:t>
                      </a:r>
                    </a:p>
                  </a:txBody>
                  <a:tcPr marL="4082" marR="4082" marT="4082" marB="0" anchor="ctr">
                    <a:lnT w="12700" cap="flat" cmpd="sng" algn="ctr">
                      <a:no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23</a:t>
                      </a:r>
                    </a:p>
                  </a:txBody>
                  <a:tcPr marL="4082" marR="4082" marT="4082"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24</a:t>
                      </a:r>
                    </a:p>
                  </a:txBody>
                  <a:tcPr marL="4082" marR="4082" marT="4082" marB="0" anchor="ctr">
                    <a:lnT w="12700" cap="flat" cmpd="sng" algn="ctr">
                      <a:noFill/>
                      <a:prstDash val="solid"/>
                      <a:round/>
                      <a:headEnd type="none" w="med" len="med"/>
                      <a:tailEnd type="none" w="med" len="med"/>
                    </a:lnT>
                  </a:tcPr>
                </a:tc>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25</a:t>
                      </a:r>
                    </a:p>
                  </a:txBody>
                  <a:tcPr marL="4082" marR="4082" marT="4082" marB="0" anchor="ctr"/>
                </a:tc>
                <a:extLst>
                  <a:ext uri="{0D108BD9-81ED-4DB2-BD59-A6C34878D82A}">
                    <a16:rowId xmlns:a16="http://schemas.microsoft.com/office/drawing/2014/main" val="381256473"/>
                  </a:ext>
                </a:extLst>
              </a:tr>
              <a:tr h="392806">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26</a:t>
                      </a:r>
                    </a:p>
                  </a:txBody>
                  <a:tcPr marL="4082" marR="4082" marT="4082" marB="0" anchor="ctr"/>
                </a:tc>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27</a:t>
                      </a:r>
                    </a:p>
                  </a:txBody>
                  <a:tcPr marL="4082" marR="4082" marT="4082" marB="0" anchor="ctr"/>
                </a:tc>
                <a:tc>
                  <a:txBody>
                    <a:bodyPr/>
                    <a:lstStyle/>
                    <a:p>
                      <a:pPr algn="ctr" fontAlgn="ctr"/>
                      <a:r>
                        <a:rPr lang="en-US" sz="2100" b="1" u="none" strike="noStrike" kern="1200" dirty="0">
                          <a:solidFill>
                            <a:schemeClr val="accent5">
                              <a:lumMod val="50000"/>
                            </a:schemeClr>
                          </a:solidFill>
                          <a:effectLst/>
                          <a:latin typeface="+mn-lt"/>
                          <a:ea typeface="+mn-ea"/>
                          <a:cs typeface="+mn-cs"/>
                        </a:rPr>
                        <a:t>28</a:t>
                      </a:r>
                    </a:p>
                  </a:txBody>
                  <a:tcPr marL="4082" marR="4082" marT="4082" marB="0" anchor="ctr"/>
                </a:tc>
                <a:tc>
                  <a:txBody>
                    <a:bodyPr/>
                    <a:lstStyle/>
                    <a:p>
                      <a:pPr algn="ctr" fontAlgn="ctr"/>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algn="ctr" fontAlgn="ctr"/>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algn="ctr" fontAlgn="ctr"/>
                      <a:endParaRPr lang="en-US" sz="1800" b="0" i="0" u="none" strike="noStrike" dirty="0">
                        <a:effectLst/>
                        <a:latin typeface="Calibri" panose="020F0502020204030204" pitchFamily="34" charset="0"/>
                      </a:endParaRPr>
                    </a:p>
                  </a:txBody>
                  <a:tcPr marL="4082" marR="4082" marT="4082" marB="0" anchor="ctr"/>
                </a:tc>
                <a:extLst>
                  <a:ext uri="{0D108BD9-81ED-4DB2-BD59-A6C34878D82A}">
                    <a16:rowId xmlns:a16="http://schemas.microsoft.com/office/drawing/2014/main" val="153788295"/>
                  </a:ext>
                </a:extLst>
              </a:tr>
            </a:tbl>
          </a:graphicData>
        </a:graphic>
      </p:graphicFrame>
      <p:graphicFrame>
        <p:nvGraphicFramePr>
          <p:cNvPr id="8" name="Table 7">
            <a:extLst>
              <a:ext uri="{FF2B5EF4-FFF2-40B4-BE49-F238E27FC236}">
                <a16:creationId xmlns:a16="http://schemas.microsoft.com/office/drawing/2014/main" id="{98F43DDA-9DBF-C787-EECB-C82E5F395013}"/>
              </a:ext>
            </a:extLst>
          </p:cNvPr>
          <p:cNvGraphicFramePr>
            <a:graphicFrameLocks noGrp="1"/>
          </p:cNvGraphicFramePr>
          <p:nvPr>
            <p:extLst>
              <p:ext uri="{D42A27DB-BD31-4B8C-83A1-F6EECF244321}">
                <p14:modId xmlns:p14="http://schemas.microsoft.com/office/powerpoint/2010/main" val="1098314947"/>
              </p:ext>
            </p:extLst>
          </p:nvPr>
        </p:nvGraphicFramePr>
        <p:xfrm>
          <a:off x="4770022" y="1412776"/>
          <a:ext cx="2808309" cy="3042169"/>
        </p:xfrm>
        <a:graphic>
          <a:graphicData uri="http://schemas.openxmlformats.org/drawingml/2006/table">
            <a:tbl>
              <a:tblPr>
                <a:tableStyleId>{5C22544A-7EE6-4342-B048-85BDC9FD1C3A}</a:tableStyleId>
              </a:tblPr>
              <a:tblGrid>
                <a:gridCol w="401187">
                  <a:extLst>
                    <a:ext uri="{9D8B030D-6E8A-4147-A177-3AD203B41FA5}">
                      <a16:colId xmlns:a16="http://schemas.microsoft.com/office/drawing/2014/main" val="3508457828"/>
                    </a:ext>
                  </a:extLst>
                </a:gridCol>
                <a:gridCol w="401187">
                  <a:extLst>
                    <a:ext uri="{9D8B030D-6E8A-4147-A177-3AD203B41FA5}">
                      <a16:colId xmlns:a16="http://schemas.microsoft.com/office/drawing/2014/main" val="1535023548"/>
                    </a:ext>
                  </a:extLst>
                </a:gridCol>
                <a:gridCol w="401187">
                  <a:extLst>
                    <a:ext uri="{9D8B030D-6E8A-4147-A177-3AD203B41FA5}">
                      <a16:colId xmlns:a16="http://schemas.microsoft.com/office/drawing/2014/main" val="1129273791"/>
                    </a:ext>
                  </a:extLst>
                </a:gridCol>
                <a:gridCol w="401187">
                  <a:extLst>
                    <a:ext uri="{9D8B030D-6E8A-4147-A177-3AD203B41FA5}">
                      <a16:colId xmlns:a16="http://schemas.microsoft.com/office/drawing/2014/main" val="1382645284"/>
                    </a:ext>
                  </a:extLst>
                </a:gridCol>
                <a:gridCol w="401187">
                  <a:extLst>
                    <a:ext uri="{9D8B030D-6E8A-4147-A177-3AD203B41FA5}">
                      <a16:colId xmlns:a16="http://schemas.microsoft.com/office/drawing/2014/main" val="1972396253"/>
                    </a:ext>
                  </a:extLst>
                </a:gridCol>
                <a:gridCol w="401187">
                  <a:extLst>
                    <a:ext uri="{9D8B030D-6E8A-4147-A177-3AD203B41FA5}">
                      <a16:colId xmlns:a16="http://schemas.microsoft.com/office/drawing/2014/main" val="1906195796"/>
                    </a:ext>
                  </a:extLst>
                </a:gridCol>
                <a:gridCol w="401187">
                  <a:extLst>
                    <a:ext uri="{9D8B030D-6E8A-4147-A177-3AD203B41FA5}">
                      <a16:colId xmlns:a16="http://schemas.microsoft.com/office/drawing/2014/main" val="1483240505"/>
                    </a:ext>
                  </a:extLst>
                </a:gridCol>
              </a:tblGrid>
              <a:tr h="292527">
                <a:tc gridSpan="7">
                  <a:txBody>
                    <a:bodyPr/>
                    <a:lstStyle/>
                    <a:p>
                      <a:pPr algn="ctr" fontAlgn="ctr"/>
                      <a:r>
                        <a:rPr lang="en-US" sz="1800" u="none" strike="noStrike" dirty="0">
                          <a:effectLst/>
                        </a:rPr>
                        <a:t>March ‘23</a:t>
                      </a:r>
                      <a:endParaRPr lang="en-US" sz="1800" b="1" i="0" u="none" strike="noStrike" dirty="0">
                        <a:solidFill>
                          <a:srgbClr val="1F4E78"/>
                        </a:solidFill>
                        <a:effectLst/>
                        <a:latin typeface="Calibri" panose="020F0502020204030204" pitchFamily="34" charset="0"/>
                      </a:endParaRPr>
                    </a:p>
                  </a:txBody>
                  <a:tcPr marL="4082" marR="4082" marT="408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392806">
                <a:tc>
                  <a:txBody>
                    <a:bodyPr/>
                    <a:lstStyle/>
                    <a:p>
                      <a:pPr algn="ctr" fontAlgn="b"/>
                      <a:r>
                        <a:rPr lang="en-US" sz="1800" u="none" strike="noStrike">
                          <a:effectLst/>
                        </a:rPr>
                        <a:t>S</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M</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T</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W</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T</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F</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S</a:t>
                      </a:r>
                      <a:endParaRPr lang="en-US" sz="1800" b="1" i="0" u="none" strike="noStrike" dirty="0">
                        <a:solidFill>
                          <a:srgbClr val="5B9BD5"/>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008230415"/>
                  </a:ext>
                </a:extLst>
              </a:tr>
              <a:tr h="392806">
                <a:tc>
                  <a:txBody>
                    <a:bodyPr/>
                    <a:lstStyle/>
                    <a:p>
                      <a:pPr algn="ctr" fontAlgn="ctr"/>
                      <a:endParaRPr lang="en-US" sz="1800" b="0" i="0" u="none" strike="noStrike" dirty="0">
                        <a:solidFill>
                          <a:schemeClr val="tx1"/>
                        </a:solidFill>
                        <a:effectLst/>
                        <a:latin typeface="Calibri" panose="020F0502020204030204" pitchFamily="34" charset="0"/>
                      </a:endParaRPr>
                    </a:p>
                  </a:txBody>
                  <a:tcPr marL="4082" marR="4082" marT="4082" marB="0" anchor="ctr"/>
                </a:tc>
                <a:tc>
                  <a:txBody>
                    <a:bodyPr/>
                    <a:lstStyle/>
                    <a:p>
                      <a:pPr algn="ctr" fontAlgn="ctr"/>
                      <a:endParaRPr lang="en-US" sz="1800" b="0" i="0" u="none" strike="noStrike" dirty="0">
                        <a:solidFill>
                          <a:schemeClr val="tx1"/>
                        </a:solidFill>
                        <a:effectLst/>
                        <a:latin typeface="Calibri" panose="020F0502020204030204" pitchFamily="34" charset="0"/>
                      </a:endParaRPr>
                    </a:p>
                  </a:txBody>
                  <a:tcPr marL="4082" marR="4082" marT="4082" marB="0" anchor="ctr"/>
                </a:tc>
                <a:tc>
                  <a:txBody>
                    <a:bodyPr/>
                    <a:lstStyle/>
                    <a:p>
                      <a:pPr marL="0" algn="ctr" defTabSz="457200" rtl="0" eaLnBrk="1" fontAlgn="ctr" latinLnBrk="0" hangingPunct="1"/>
                      <a:endParaRPr lang="en-US" sz="2100" b="1" u="none" strike="noStrike" kern="1200" dirty="0">
                        <a:solidFill>
                          <a:schemeClr val="accent6">
                            <a:lumMod val="75000"/>
                          </a:schemeClr>
                        </a:solidFill>
                        <a:effectLst/>
                        <a:latin typeface="+mn-lt"/>
                        <a:ea typeface="+mn-ea"/>
                        <a:cs typeface="+mn-cs"/>
                      </a:endParaRP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1</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2</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3</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4</a:t>
                      </a:r>
                    </a:p>
                  </a:txBody>
                  <a:tcPr marL="4082" marR="4082" marT="4082" marB="0" anchor="ctr"/>
                </a:tc>
                <a:extLst>
                  <a:ext uri="{0D108BD9-81ED-4DB2-BD59-A6C34878D82A}">
                    <a16:rowId xmlns:a16="http://schemas.microsoft.com/office/drawing/2014/main" val="804905794"/>
                  </a:ext>
                </a:extLst>
              </a:tr>
              <a:tr h="392806">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5</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6</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7</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8</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9</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Calibri" panose="020F0502020204030204" pitchFamily="34" charset="0"/>
                          <a:ea typeface="+mn-ea"/>
                          <a:cs typeface="+mn-cs"/>
                        </a:rPr>
                        <a:t>10</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11</a:t>
                      </a:r>
                    </a:p>
                  </a:txBody>
                  <a:tcPr marL="4082" marR="4082" marT="4082" marB="0" anchor="ctr"/>
                </a:tc>
                <a:extLst>
                  <a:ext uri="{0D108BD9-81ED-4DB2-BD59-A6C34878D82A}">
                    <a16:rowId xmlns:a16="http://schemas.microsoft.com/office/drawing/2014/main" val="153788295"/>
                  </a:ext>
                </a:extLst>
              </a:tr>
              <a:tr h="392806">
                <a:tc>
                  <a:txBody>
                    <a:bodyPr/>
                    <a:lstStyle/>
                    <a:p>
                      <a:pPr algn="ctr" fontAlgn="ctr"/>
                      <a:r>
                        <a:rPr lang="en-US" sz="1800" b="0" i="0" u="none" strike="noStrike" dirty="0">
                          <a:effectLst/>
                          <a:latin typeface="Calibri" panose="020F0502020204030204" pitchFamily="34" charset="0"/>
                        </a:rPr>
                        <a:t>12</a:t>
                      </a:r>
                    </a:p>
                  </a:txBody>
                  <a:tcPr marL="4082" marR="4082" marT="4082" marB="0" anchor="ctr">
                    <a:lnR w="12700" cap="flat" cmpd="sng" algn="ctr">
                      <a:solidFill>
                        <a:schemeClr val="tx1"/>
                      </a:solidFill>
                      <a:prstDash val="solid"/>
                      <a:round/>
                      <a:headEnd type="none" w="med" len="med"/>
                      <a:tailEnd type="none" w="med" len="med"/>
                    </a:lnR>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13</a:t>
                      </a:r>
                    </a:p>
                  </a:txBody>
                  <a:tcPr marL="4082" marR="4082" marT="408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14</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15</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16</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17</a:t>
                      </a:r>
                    </a:p>
                  </a:txBody>
                  <a:tcPr marL="4082" marR="4082" marT="408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18</a:t>
                      </a:r>
                    </a:p>
                  </a:txBody>
                  <a:tcPr marL="4082" marR="4082" marT="408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3751391"/>
                  </a:ext>
                </a:extLst>
              </a:tr>
              <a:tr h="392806">
                <a:tc>
                  <a:txBody>
                    <a:bodyPr/>
                    <a:lstStyle/>
                    <a:p>
                      <a:pPr algn="ctr" fontAlgn="ctr"/>
                      <a:r>
                        <a:rPr lang="en-US" sz="1800" b="0" i="0" u="none" strike="noStrike" dirty="0">
                          <a:effectLst/>
                          <a:latin typeface="Calibri" panose="020F0502020204030204" pitchFamily="34" charset="0"/>
                        </a:rPr>
                        <a:t>19</a:t>
                      </a:r>
                    </a:p>
                  </a:txBody>
                  <a:tcPr marL="4082" marR="4082" marT="4082" marB="0" anchor="ctr"/>
                </a:tc>
                <a:tc>
                  <a:txBody>
                    <a:bodyPr/>
                    <a:lstStyle/>
                    <a:p>
                      <a:pPr algn="ctr" fontAlgn="ctr"/>
                      <a:r>
                        <a:rPr lang="en-US" sz="1800" b="0" i="0" u="none" strike="noStrike" dirty="0">
                          <a:effectLst/>
                          <a:latin typeface="Calibri" panose="020F0502020204030204" pitchFamily="34" charset="0"/>
                        </a:rPr>
                        <a:t>20</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21</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22</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23</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24</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25</a:t>
                      </a:r>
                    </a:p>
                  </a:txBody>
                  <a:tcPr marL="4082" marR="4082" marT="4082" marB="0" anchor="ctr"/>
                </a:tc>
                <a:extLst>
                  <a:ext uri="{0D108BD9-81ED-4DB2-BD59-A6C34878D82A}">
                    <a16:rowId xmlns:a16="http://schemas.microsoft.com/office/drawing/2014/main" val="759101841"/>
                  </a:ext>
                </a:extLst>
              </a:tr>
              <a:tr h="392806">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26</a:t>
                      </a:r>
                    </a:p>
                  </a:txBody>
                  <a:tcPr marL="4082" marR="4082" marT="4082" marB="0" anchor="ctr"/>
                </a:tc>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27</a:t>
                      </a:r>
                    </a:p>
                  </a:txBody>
                  <a:tcPr marL="4082" marR="4082" marT="4082" marB="0" anchor="ctr"/>
                </a:tc>
                <a:tc>
                  <a:txBody>
                    <a:bodyPr/>
                    <a:lstStyle/>
                    <a:p>
                      <a:pPr algn="ctr" fontAlgn="ctr"/>
                      <a:r>
                        <a:rPr lang="en-US" sz="1800" b="0" i="0" u="none" strike="noStrike" kern="1200" dirty="0">
                          <a:solidFill>
                            <a:schemeClr val="tx1"/>
                          </a:solidFill>
                          <a:effectLst/>
                          <a:latin typeface="Calibri" panose="020F0502020204030204" pitchFamily="34" charset="0"/>
                          <a:ea typeface="+mn-ea"/>
                          <a:cs typeface="+mn-cs"/>
                        </a:rPr>
                        <a:t>28</a:t>
                      </a:r>
                      <a:endParaRPr lang="en-US" sz="1800" b="0" i="0" u="none" strike="noStrike" dirty="0">
                        <a:effectLst/>
                        <a:latin typeface="Calibri" panose="020F0502020204030204" pitchFamily="34" charset="0"/>
                      </a:endParaRP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29</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30</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31</a:t>
                      </a:r>
                    </a:p>
                  </a:txBody>
                  <a:tcPr marL="4082" marR="4082" marT="4082" marB="0" anchor="ctr"/>
                </a:tc>
                <a:tc>
                  <a:txBody>
                    <a:bodyPr/>
                    <a:lstStyle/>
                    <a:p>
                      <a:pPr algn="ctr" fontAlgn="ctr"/>
                      <a:endParaRPr lang="en-US" sz="1800" b="0" i="0" u="none" strike="noStrike" dirty="0">
                        <a:effectLst/>
                        <a:latin typeface="Calibri" panose="020F0502020204030204" pitchFamily="34" charset="0"/>
                      </a:endParaRPr>
                    </a:p>
                  </a:txBody>
                  <a:tcPr marL="4082" marR="4082" marT="4082" marB="0" anchor="ctr"/>
                </a:tc>
                <a:extLst>
                  <a:ext uri="{0D108BD9-81ED-4DB2-BD59-A6C34878D82A}">
                    <a16:rowId xmlns:a16="http://schemas.microsoft.com/office/drawing/2014/main" val="3697884778"/>
                  </a:ext>
                </a:extLst>
              </a:tr>
              <a:tr h="392806">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extLst>
                  <a:ext uri="{0D108BD9-81ED-4DB2-BD59-A6C34878D82A}">
                    <a16:rowId xmlns:a16="http://schemas.microsoft.com/office/drawing/2014/main" val="1925302618"/>
                  </a:ext>
                </a:extLst>
              </a:tr>
            </a:tbl>
          </a:graphicData>
        </a:graphic>
      </p:graphicFrame>
      <p:sp>
        <p:nvSpPr>
          <p:cNvPr id="2" name="Title 1">
            <a:extLst>
              <a:ext uri="{FF2B5EF4-FFF2-40B4-BE49-F238E27FC236}">
                <a16:creationId xmlns:a16="http://schemas.microsoft.com/office/drawing/2014/main" id="{9C6C3D83-2A76-5775-A0A8-7ED5FEC7A02E}"/>
              </a:ext>
            </a:extLst>
          </p:cNvPr>
          <p:cNvSpPr>
            <a:spLocks noGrp="1"/>
          </p:cNvSpPr>
          <p:nvPr>
            <p:ph type="title"/>
          </p:nvPr>
        </p:nvSpPr>
        <p:spPr>
          <a:xfrm>
            <a:off x="1709680" y="742779"/>
            <a:ext cx="5823347" cy="383214"/>
          </a:xfrm>
        </p:spPr>
        <p:txBody>
          <a:bodyPr/>
          <a:lstStyle/>
          <a:p>
            <a:r>
              <a:rPr lang="en-US" dirty="0"/>
              <a:t>Interim Webex Schedule</a:t>
            </a:r>
          </a:p>
        </p:txBody>
      </p:sp>
      <p:sp>
        <p:nvSpPr>
          <p:cNvPr id="4" name="Slide Number Placeholder 3">
            <a:extLst>
              <a:ext uri="{FF2B5EF4-FFF2-40B4-BE49-F238E27FC236}">
                <a16:creationId xmlns:a16="http://schemas.microsoft.com/office/drawing/2014/main" id="{D91DD57D-B0E1-6817-2A33-32DB30152D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
        <p:nvSpPr>
          <p:cNvPr id="9" name="Content Placeholder 2">
            <a:extLst>
              <a:ext uri="{FF2B5EF4-FFF2-40B4-BE49-F238E27FC236}">
                <a16:creationId xmlns:a16="http://schemas.microsoft.com/office/drawing/2014/main" id="{A6547954-4161-4A35-1D75-91E3CDC91189}"/>
              </a:ext>
            </a:extLst>
          </p:cNvPr>
          <p:cNvSpPr>
            <a:spLocks noGrp="1"/>
          </p:cNvSpPr>
          <p:nvPr>
            <p:ph idx="1"/>
          </p:nvPr>
        </p:nvSpPr>
        <p:spPr>
          <a:xfrm>
            <a:off x="1787545" y="4487716"/>
            <a:ext cx="5823347" cy="1785968"/>
          </a:xfrm>
          <a:solidFill>
            <a:schemeClr val="bg1">
              <a:lumMod val="95000"/>
            </a:schemeClr>
          </a:solidFill>
        </p:spPr>
        <p:txBody>
          <a:bodyPr>
            <a:normAutofit fontScale="92500"/>
          </a:bodyPr>
          <a:lstStyle/>
          <a:p>
            <a:r>
              <a:rPr lang="en-US" sz="1800" dirty="0"/>
              <a:t>Every other week on Tuesday (3 calls)</a:t>
            </a:r>
          </a:p>
          <a:p>
            <a:r>
              <a:rPr lang="en-US" sz="1800" dirty="0"/>
              <a:t>Time: 06:00 PT</a:t>
            </a:r>
          </a:p>
          <a:p>
            <a:r>
              <a:rPr lang="en-US" sz="1800" dirty="0"/>
              <a:t>Commence </a:t>
            </a:r>
            <a:r>
              <a:rPr lang="en-US" sz="1800" b="1" dirty="0"/>
              <a:t>31-January at 06:00 PT</a:t>
            </a:r>
          </a:p>
          <a:p>
            <a:r>
              <a:rPr lang="en-US" sz="1800" b="1" dirty="0">
                <a:solidFill>
                  <a:schemeClr val="accent2">
                    <a:lumMod val="75000"/>
                  </a:schemeClr>
                </a:solidFill>
              </a:rPr>
              <a:t>Note1:  Alternate Tuesdays a WG Webex will be setup for ad hoc working sessions (in between TG calls)</a:t>
            </a:r>
          </a:p>
          <a:p>
            <a:endParaRPr lang="en-US" dirty="0"/>
          </a:p>
        </p:txBody>
      </p:sp>
      <p:sp>
        <p:nvSpPr>
          <p:cNvPr id="12" name="Arrow: Right 11">
            <a:extLst>
              <a:ext uri="{FF2B5EF4-FFF2-40B4-BE49-F238E27FC236}">
                <a16:creationId xmlns:a16="http://schemas.microsoft.com/office/drawing/2014/main" id="{96D6682D-A77E-3E9E-3DFA-BE149B95AB65}"/>
              </a:ext>
            </a:extLst>
          </p:cNvPr>
          <p:cNvSpPr/>
          <p:nvPr/>
        </p:nvSpPr>
        <p:spPr bwMode="auto">
          <a:xfrm rot="20136207" flipH="1">
            <a:off x="7134171" y="2492953"/>
            <a:ext cx="1314922"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802 Plenary </a:t>
            </a:r>
          </a:p>
        </p:txBody>
      </p:sp>
      <p:sp>
        <p:nvSpPr>
          <p:cNvPr id="13" name="Oval 12">
            <a:extLst>
              <a:ext uri="{FF2B5EF4-FFF2-40B4-BE49-F238E27FC236}">
                <a16:creationId xmlns:a16="http://schemas.microsoft.com/office/drawing/2014/main" id="{25DD7F1C-3A1A-23D5-FB87-BEF675E0BC61}"/>
              </a:ext>
            </a:extLst>
          </p:cNvPr>
          <p:cNvSpPr/>
          <p:nvPr/>
        </p:nvSpPr>
        <p:spPr bwMode="auto">
          <a:xfrm>
            <a:off x="2690440" y="3277913"/>
            <a:ext cx="432048" cy="374555"/>
          </a:xfrm>
          <a:prstGeom prst="ellipse">
            <a:avLst/>
          </a:prstGeom>
          <a:noFill/>
          <a:ln w="4127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CDE01527-FB52-B4D6-9E0A-DC396F056D0F}"/>
              </a:ext>
            </a:extLst>
          </p:cNvPr>
          <p:cNvSpPr/>
          <p:nvPr/>
        </p:nvSpPr>
        <p:spPr bwMode="auto">
          <a:xfrm>
            <a:off x="2684836" y="3682159"/>
            <a:ext cx="432048" cy="374555"/>
          </a:xfrm>
          <a:prstGeom prst="ellips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5" name="Arrow: Right 4">
            <a:extLst>
              <a:ext uri="{FF2B5EF4-FFF2-40B4-BE49-F238E27FC236}">
                <a16:creationId xmlns:a16="http://schemas.microsoft.com/office/drawing/2014/main" id="{0D3531C1-64F8-3ACD-71C0-1371B447F4A3}"/>
              </a:ext>
            </a:extLst>
          </p:cNvPr>
          <p:cNvSpPr/>
          <p:nvPr/>
        </p:nvSpPr>
        <p:spPr bwMode="auto">
          <a:xfrm rot="20800475">
            <a:off x="630402" y="3872641"/>
            <a:ext cx="2039579"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Next Call: TBD</a:t>
            </a:r>
          </a:p>
        </p:txBody>
      </p:sp>
      <p:sp>
        <p:nvSpPr>
          <p:cNvPr id="10" name="Arrow: Right 9">
            <a:extLst>
              <a:ext uri="{FF2B5EF4-FFF2-40B4-BE49-F238E27FC236}">
                <a16:creationId xmlns:a16="http://schemas.microsoft.com/office/drawing/2014/main" id="{4C59AD6B-3C29-E02B-999C-72983A001F08}"/>
              </a:ext>
            </a:extLst>
          </p:cNvPr>
          <p:cNvSpPr/>
          <p:nvPr/>
        </p:nvSpPr>
        <p:spPr bwMode="auto">
          <a:xfrm flipH="1">
            <a:off x="3059832" y="3645024"/>
            <a:ext cx="1782198"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 Formal Call: TBD</a:t>
            </a:r>
          </a:p>
        </p:txBody>
      </p:sp>
      <p:sp>
        <p:nvSpPr>
          <p:cNvPr id="3" name="Rectangle: Rounded Corners 2">
            <a:extLst>
              <a:ext uri="{FF2B5EF4-FFF2-40B4-BE49-F238E27FC236}">
                <a16:creationId xmlns:a16="http://schemas.microsoft.com/office/drawing/2014/main" id="{F2DBADA1-8149-8C2A-C6C6-F47DA441A845}"/>
              </a:ext>
            </a:extLst>
          </p:cNvPr>
          <p:cNvSpPr/>
          <p:nvPr/>
        </p:nvSpPr>
        <p:spPr bwMode="auto">
          <a:xfrm>
            <a:off x="5620607" y="2538179"/>
            <a:ext cx="326841" cy="288032"/>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5" name="Arrow: Right 14">
            <a:extLst>
              <a:ext uri="{FF2B5EF4-FFF2-40B4-BE49-F238E27FC236}">
                <a16:creationId xmlns:a16="http://schemas.microsoft.com/office/drawing/2014/main" id="{62BFFB6E-93D6-6F2D-4F7F-E7B57BB23B7A}"/>
              </a:ext>
            </a:extLst>
          </p:cNvPr>
          <p:cNvSpPr/>
          <p:nvPr/>
        </p:nvSpPr>
        <p:spPr bwMode="auto">
          <a:xfrm rot="2619097">
            <a:off x="4648772" y="1901663"/>
            <a:ext cx="1173099" cy="504056"/>
          </a:xfrm>
          <a:prstGeom prst="rightArrow">
            <a:avLst/>
          </a:prstGeom>
          <a:solidFill>
            <a:srgbClr val="FAEE9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rgbClr val="C00000"/>
                </a:solidFill>
                <a:effectLst/>
                <a:latin typeface="Times New Roman" charset="0"/>
                <a:ea typeface="ＭＳ Ｐゴシック" charset="0"/>
                <a:cs typeface="ＭＳ Ｐゴシック" charset="0"/>
              </a:rPr>
              <a:t>Joint w/TG6a</a:t>
            </a:r>
          </a:p>
        </p:txBody>
      </p:sp>
      <p:sp>
        <p:nvSpPr>
          <p:cNvPr id="17" name="Arrow: Right 16">
            <a:extLst>
              <a:ext uri="{FF2B5EF4-FFF2-40B4-BE49-F238E27FC236}">
                <a16:creationId xmlns:a16="http://schemas.microsoft.com/office/drawing/2014/main" id="{A3161547-F1EB-88CB-7B1B-BFCA0F9FAD0A}"/>
              </a:ext>
            </a:extLst>
          </p:cNvPr>
          <p:cNvSpPr/>
          <p:nvPr/>
        </p:nvSpPr>
        <p:spPr bwMode="auto">
          <a:xfrm rot="288343">
            <a:off x="487068" y="3081418"/>
            <a:ext cx="2039579"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Today</a:t>
            </a:r>
          </a:p>
          <a:p>
            <a:pPr eaLnBrk="1" hangingPunct="1">
              <a:buClr>
                <a:srgbClr val="000000"/>
              </a:buClr>
              <a:buSzPct val="100000"/>
            </a:pPr>
            <a:endParaRPr lang="en-US" sz="13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299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3962400" cy="4868863"/>
          </a:xfrm>
        </p:spPr>
        <p:txBody>
          <a:bodyPr wrap="square" anchor="t">
            <a:normAutofit/>
          </a:bodyPr>
          <a:lstStyle/>
          <a:p>
            <a:pPr marL="0" indent="0"/>
            <a:r>
              <a:rPr lang="en-US" dirty="0"/>
              <a:t>March Plenary in Atlanta, GA, USA</a:t>
            </a:r>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27</a:t>
            </a:fld>
            <a:endParaRPr lang="en-US" altLang="en-US"/>
          </a:p>
        </p:txBody>
      </p:sp>
      <p:pic>
        <p:nvPicPr>
          <p:cNvPr id="2" name="Picture 2">
            <a:extLst>
              <a:ext uri="{FF2B5EF4-FFF2-40B4-BE49-F238E27FC236}">
                <a16:creationId xmlns:a16="http://schemas.microsoft.com/office/drawing/2014/main" id="{2921D83D-35C1-1D4A-C230-6B133B6CD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45561"/>
            <a:ext cx="3652775" cy="486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28</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29</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bg1">
                    <a:lumMod val="95000"/>
                  </a:schemeClr>
                </a:solidFill>
              </a:rPr>
              <a:t>Formal motions: WG voters</a:t>
            </a:r>
          </a:p>
          <a:p>
            <a:pPr marL="857250" lvl="1" indent="-457200">
              <a:buFont typeface="Arial" panose="020B0604020202020204" pitchFamily="34" charset="0"/>
              <a:buChar char="•"/>
            </a:pPr>
            <a:r>
              <a:rPr lang="en-US" dirty="0">
                <a:solidFill>
                  <a:schemeClr val="bg1">
                    <a:lumMod val="95000"/>
                  </a:schemeClr>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
        <p:nvSpPr>
          <p:cNvPr id="5" name="Arrow: Right 4">
            <a:extLst>
              <a:ext uri="{FF2B5EF4-FFF2-40B4-BE49-F238E27FC236}">
                <a16:creationId xmlns:a16="http://schemas.microsoft.com/office/drawing/2014/main" id="{DD0BE2A4-C02A-2B0D-23C4-7C71555263A3}"/>
              </a:ext>
            </a:extLst>
          </p:cNvPr>
          <p:cNvSpPr/>
          <p:nvPr/>
        </p:nvSpPr>
        <p:spPr bwMode="auto">
          <a:xfrm flipH="1">
            <a:off x="4895173" y="2564904"/>
            <a:ext cx="3672408" cy="75406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4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 A-Hoc call, no formal motions</a:t>
            </a:r>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77911</TotalTime>
  <Words>2069</Words>
  <Application>Microsoft Office PowerPoint</Application>
  <PresentationFormat>On-screen Show (4:3)</PresentationFormat>
  <Paragraphs>356</Paragraphs>
  <Slides>29</Slides>
  <Notes>1</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29</vt:i4>
      </vt:variant>
    </vt:vector>
  </HeadingPairs>
  <TitlesOfParts>
    <vt:vector size="42"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Technical Discussion</vt:lpstr>
      <vt:lpstr>Status of Contributions</vt:lpstr>
      <vt:lpstr>General Status</vt:lpstr>
      <vt:lpstr>Editor’s corner</vt:lpstr>
      <vt:lpstr>Next Steps</vt:lpstr>
      <vt:lpstr>Next week: Working Session</vt:lpstr>
      <vt:lpstr>Other Stuff</vt:lpstr>
      <vt:lpstr>Interim Webex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289</cp:revision>
  <cp:lastPrinted>2000-03-07T00:55:37Z</cp:lastPrinted>
  <dcterms:created xsi:type="dcterms:W3CDTF">2016-01-17T22:48:36Z</dcterms:created>
  <dcterms:modified xsi:type="dcterms:W3CDTF">2023-02-21T13:42:22Z</dcterms:modified>
  <cp:category/>
</cp:coreProperties>
</file>