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42" r:id="rId15"/>
    <p:sldId id="1034" r:id="rId16"/>
    <p:sldId id="1043" r:id="rId17"/>
    <p:sldId id="1044" r:id="rId18"/>
    <p:sldId id="1039"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28" d="100"/>
          <a:sy n="128" d="100"/>
        </p:scale>
        <p:origin x="138" y="43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Feb_2023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doc.:IEEE802.15-23-0095r2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Feb_2023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073-02-016t-draft-0-2-document-review.docx" TargetMode="External"/><Relationship Id="rId3" Type="http://schemas.openxmlformats.org/officeDocument/2006/relationships/hyperlink" Target="https://mentor.ieee.org/802.15/revise-document?t=8914100040%7F0" TargetMode="External"/><Relationship Id="rId7" Type="http://schemas.openxmlformats.org/officeDocument/2006/relationships/hyperlink" Target="https://mentor.ieee.org/802.15/revise-document?t=8909200040%7F0" TargetMode="External"/><Relationship Id="rId2" Type="http://schemas.openxmlformats.org/officeDocument/2006/relationships/hyperlink" Target="https://mentor.ieee.org/802.15/dcn/23/15-23-0093-00-016t-slot-allocation-and-mcs-table-modification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088-00-016t-annex-slot-configuration.docx" TargetMode="External"/><Relationship Id="rId5" Type="http://schemas.openxmlformats.org/officeDocument/2006/relationships/hyperlink" Target="https://mentor.ieee.org/802.15/revise-document?t=8909400040%7F0" TargetMode="External"/><Relationship Id="rId4" Type="http://schemas.openxmlformats.org/officeDocument/2006/relationships/hyperlink" Target="https://mentor.ieee.org/802.15/dcn/23/15-23-0089-00-016t-mcs-with-repetitions.docx" TargetMode="External"/><Relationship Id="rId9" Type="http://schemas.openxmlformats.org/officeDocument/2006/relationships/hyperlink" Target="https://mentor.ieee.org/802.15/revise-document?t=8897100040%7F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hyperlink" Target="https://grouper.ieee.org/groups/802/15/private/Draft/TG16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2023-02-10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10 </a:t>
            </a:r>
            <a:r>
              <a:rPr lang="en-US" dirty="0" err="1"/>
              <a:t>Teleconf</a:t>
            </a:r>
            <a:endParaRPr lang="en-US" dirty="0"/>
          </a:p>
        </p:txBody>
      </p:sp>
      <p:graphicFrame>
        <p:nvGraphicFramePr>
          <p:cNvPr id="5" name="Table 4">
            <a:extLst>
              <a:ext uri="{FF2B5EF4-FFF2-40B4-BE49-F238E27FC236}">
                <a16:creationId xmlns:a16="http://schemas.microsoft.com/office/drawing/2014/main" id="{4A59D851-0445-7B01-8FFA-D8A514707D24}"/>
              </a:ext>
            </a:extLst>
          </p:cNvPr>
          <p:cNvGraphicFramePr>
            <a:graphicFrameLocks noGrp="1"/>
          </p:cNvGraphicFramePr>
          <p:nvPr>
            <p:extLst>
              <p:ext uri="{D42A27DB-BD31-4B8C-83A1-F6EECF244321}">
                <p14:modId xmlns:p14="http://schemas.microsoft.com/office/powerpoint/2010/main" val="1688289059"/>
              </p:ext>
            </p:extLst>
          </p:nvPr>
        </p:nvGraphicFramePr>
        <p:xfrm>
          <a:off x="152400" y="1793846"/>
          <a:ext cx="11810997" cy="4351338"/>
        </p:xfrm>
        <a:graphic>
          <a:graphicData uri="http://schemas.openxmlformats.org/drawingml/2006/table">
            <a:tbl>
              <a:tblPr/>
              <a:tblGrid>
                <a:gridCol w="1312333">
                  <a:extLst>
                    <a:ext uri="{9D8B030D-6E8A-4147-A177-3AD203B41FA5}">
                      <a16:colId xmlns:a16="http://schemas.microsoft.com/office/drawing/2014/main" val="4060398392"/>
                    </a:ext>
                  </a:extLst>
                </a:gridCol>
                <a:gridCol w="1312333">
                  <a:extLst>
                    <a:ext uri="{9D8B030D-6E8A-4147-A177-3AD203B41FA5}">
                      <a16:colId xmlns:a16="http://schemas.microsoft.com/office/drawing/2014/main" val="43677330"/>
                    </a:ext>
                  </a:extLst>
                </a:gridCol>
                <a:gridCol w="1312333">
                  <a:extLst>
                    <a:ext uri="{9D8B030D-6E8A-4147-A177-3AD203B41FA5}">
                      <a16:colId xmlns:a16="http://schemas.microsoft.com/office/drawing/2014/main" val="2141280894"/>
                    </a:ext>
                  </a:extLst>
                </a:gridCol>
                <a:gridCol w="1312333">
                  <a:extLst>
                    <a:ext uri="{9D8B030D-6E8A-4147-A177-3AD203B41FA5}">
                      <a16:colId xmlns:a16="http://schemas.microsoft.com/office/drawing/2014/main" val="3242793212"/>
                    </a:ext>
                  </a:extLst>
                </a:gridCol>
                <a:gridCol w="1312333">
                  <a:extLst>
                    <a:ext uri="{9D8B030D-6E8A-4147-A177-3AD203B41FA5}">
                      <a16:colId xmlns:a16="http://schemas.microsoft.com/office/drawing/2014/main" val="356918750"/>
                    </a:ext>
                  </a:extLst>
                </a:gridCol>
                <a:gridCol w="1312333">
                  <a:extLst>
                    <a:ext uri="{9D8B030D-6E8A-4147-A177-3AD203B41FA5}">
                      <a16:colId xmlns:a16="http://schemas.microsoft.com/office/drawing/2014/main" val="1212202828"/>
                    </a:ext>
                  </a:extLst>
                </a:gridCol>
                <a:gridCol w="1312333">
                  <a:extLst>
                    <a:ext uri="{9D8B030D-6E8A-4147-A177-3AD203B41FA5}">
                      <a16:colId xmlns:a16="http://schemas.microsoft.com/office/drawing/2014/main" val="657844380"/>
                    </a:ext>
                  </a:extLst>
                </a:gridCol>
                <a:gridCol w="1312333">
                  <a:extLst>
                    <a:ext uri="{9D8B030D-6E8A-4147-A177-3AD203B41FA5}">
                      <a16:colId xmlns:a16="http://schemas.microsoft.com/office/drawing/2014/main" val="635070713"/>
                    </a:ext>
                  </a:extLst>
                </a:gridCol>
                <a:gridCol w="1312333">
                  <a:extLst>
                    <a:ext uri="{9D8B030D-6E8A-4147-A177-3AD203B41FA5}">
                      <a16:colId xmlns:a16="http://schemas.microsoft.com/office/drawing/2014/main" val="3632036831"/>
                    </a:ext>
                  </a:extLst>
                </a:gridCol>
              </a:tblGrid>
              <a:tr h="1425438">
                <a:tc>
                  <a:txBody>
                    <a:bodyPr/>
                    <a:lstStyle/>
                    <a:p>
                      <a:r>
                        <a:rPr lang="en-US" sz="1500"/>
                        <a:t>07-Feb-2023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93</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Slot Allocation and MCS Table Modifications</a:t>
                      </a:r>
                    </a:p>
                  </a:txBody>
                  <a:tcPr marL="75023" marR="75023" marT="37512" marB="37512" anchor="ctr">
                    <a:lnL>
                      <a:noFill/>
                    </a:lnL>
                    <a:lnR>
                      <a:noFill/>
                    </a:lnR>
                    <a:lnT>
                      <a:noFill/>
                    </a:lnT>
                    <a:lnB>
                      <a:noFill/>
                    </a:lnB>
                  </a:tcPr>
                </a:tc>
                <a:tc>
                  <a:txBody>
                    <a:bodyPr/>
                    <a:lstStyle/>
                    <a:p>
                      <a:r>
                        <a:rPr lang="en-US" sz="1500"/>
                        <a:t>Ondas</a:t>
                      </a:r>
                    </a:p>
                  </a:txBody>
                  <a:tcPr marL="75023" marR="75023" marT="37512" marB="37512" anchor="ctr">
                    <a:lnL>
                      <a:noFill/>
                    </a:lnL>
                    <a:lnR>
                      <a:noFill/>
                    </a:lnR>
                    <a:lnT>
                      <a:noFill/>
                    </a:lnT>
                    <a:lnB>
                      <a:noFill/>
                    </a:lnB>
                  </a:tcPr>
                </a:tc>
                <a:tc>
                  <a:txBody>
                    <a:bodyPr/>
                    <a:lstStyle/>
                    <a:p>
                      <a:r>
                        <a:rPr lang="en-US" sz="1500"/>
                        <a:t>07-Feb-2023 12:44:04 ET</a:t>
                      </a:r>
                    </a:p>
                  </a:txBody>
                  <a:tcPr marL="75023" marR="75023" marT="37512" marB="37512" anchor="ctr">
                    <a:lnL>
                      <a:noFill/>
                    </a:lnL>
                    <a:lnR>
                      <a:noFill/>
                    </a:lnR>
                    <a:lnT>
                      <a:noFill/>
                    </a:lnT>
                    <a:lnB>
                      <a:noFill/>
                    </a:lnB>
                  </a:tcPr>
                </a:tc>
                <a:tc>
                  <a:txBody>
                    <a:bodyPr/>
                    <a:lstStyle/>
                    <a:p>
                      <a:r>
                        <a:rPr lang="en-US" sz="1500">
                          <a:hlinkClick r:id="rId2"/>
                        </a:rPr>
                        <a:t>Download</a:t>
                      </a:r>
                      <a:r>
                        <a:rPr lang="en-US" sz="1500"/>
                        <a:t>, </a:t>
                      </a:r>
                      <a:r>
                        <a:rPr lang="en-US" sz="1500">
                          <a:hlinkClick r:id="rId3"/>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84206248"/>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89</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MCS with Repetitions</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10:12:25 ET</a:t>
                      </a:r>
                    </a:p>
                  </a:txBody>
                  <a:tcPr marL="75023" marR="75023" marT="37512" marB="37512" anchor="ctr">
                    <a:lnL>
                      <a:noFill/>
                    </a:lnL>
                    <a:lnR>
                      <a:noFill/>
                    </a:lnR>
                    <a:lnT>
                      <a:noFill/>
                    </a:lnT>
                    <a:lnB>
                      <a:noFill/>
                    </a:lnB>
                  </a:tcPr>
                </a:tc>
                <a:tc>
                  <a:txBody>
                    <a:bodyPr/>
                    <a:lstStyle/>
                    <a:p>
                      <a:r>
                        <a:rPr lang="en-US" sz="1500">
                          <a:hlinkClick r:id="rId4"/>
                        </a:rPr>
                        <a:t>Download</a:t>
                      </a:r>
                      <a:r>
                        <a:rPr lang="en-US" sz="1500"/>
                        <a:t>, </a:t>
                      </a:r>
                      <a:r>
                        <a:rPr lang="en-US" sz="1500">
                          <a:hlinkClick r:id="rId5"/>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47948405"/>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88</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Annex-Slot Configuration</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09:02:07 ET</a:t>
                      </a:r>
                    </a:p>
                  </a:txBody>
                  <a:tcPr marL="75023" marR="75023" marT="37512" marB="37512" anchor="ctr">
                    <a:lnL>
                      <a:noFill/>
                    </a:lnL>
                    <a:lnR>
                      <a:noFill/>
                    </a:lnR>
                    <a:lnT>
                      <a:noFill/>
                    </a:lnT>
                    <a:lnB>
                      <a:noFill/>
                    </a:lnB>
                  </a:tcPr>
                </a:tc>
                <a:tc>
                  <a:txBody>
                    <a:bodyPr/>
                    <a:lstStyle/>
                    <a:p>
                      <a:r>
                        <a:rPr lang="en-US" sz="1500">
                          <a:hlinkClick r:id="rId6"/>
                        </a:rPr>
                        <a:t>Download</a:t>
                      </a:r>
                      <a:r>
                        <a:rPr lang="en-US" sz="1500"/>
                        <a:t>, </a:t>
                      </a:r>
                      <a:r>
                        <a:rPr lang="en-US" sz="1500">
                          <a:hlinkClick r:id="rId7"/>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289255075"/>
                  </a:ext>
                </a:extLst>
              </a:tr>
              <a:tr h="975300">
                <a:tc>
                  <a:txBody>
                    <a:bodyPr/>
                    <a:lstStyle/>
                    <a:p>
                      <a:r>
                        <a:rPr lang="en-US" sz="1500"/>
                        <a:t>27-Jan-2023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73</a:t>
                      </a:r>
                    </a:p>
                  </a:txBody>
                  <a:tcPr marL="75023" marR="75023" marT="37512" marB="37512" anchor="ctr">
                    <a:lnL>
                      <a:noFill/>
                    </a:lnL>
                    <a:lnR>
                      <a:noFill/>
                    </a:lnR>
                    <a:lnT>
                      <a:noFill/>
                    </a:lnT>
                    <a:lnB>
                      <a:noFill/>
                    </a:lnB>
                  </a:tcPr>
                </a:tc>
                <a:tc>
                  <a:txBody>
                    <a:bodyPr/>
                    <a:lstStyle/>
                    <a:p>
                      <a:r>
                        <a:rPr lang="en-US" sz="1500"/>
                        <a:t>2</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Draft 0.2 document review</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27-Jan-2023 09:28:59 ET</a:t>
                      </a:r>
                    </a:p>
                  </a:txBody>
                  <a:tcPr marL="75023" marR="75023" marT="37512" marB="37512" anchor="ctr">
                    <a:lnL>
                      <a:noFill/>
                    </a:lnL>
                    <a:lnR>
                      <a:noFill/>
                    </a:lnR>
                    <a:lnT>
                      <a:noFill/>
                    </a:lnT>
                    <a:lnB>
                      <a:noFill/>
                    </a:lnB>
                  </a:tcPr>
                </a:tc>
                <a:tc>
                  <a:txBody>
                    <a:bodyPr/>
                    <a:lstStyle/>
                    <a:p>
                      <a:r>
                        <a:rPr lang="en-US" sz="1500" dirty="0">
                          <a:hlinkClick r:id="rId8"/>
                        </a:rPr>
                        <a:t>Download</a:t>
                      </a:r>
                      <a:r>
                        <a:rPr lang="en-US" sz="1500" dirty="0"/>
                        <a:t>, </a:t>
                      </a:r>
                      <a:r>
                        <a:rPr lang="en-US" sz="1500" dirty="0">
                          <a:hlinkClick r:id="rId9"/>
                        </a:rPr>
                        <a:t>Revise</a:t>
                      </a:r>
                      <a:endParaRPr lang="en-US" sz="1500" dirty="0"/>
                    </a:p>
                  </a:txBody>
                  <a:tcPr marL="75023" marR="75023" marT="37512" marB="37512" anchor="ctr">
                    <a:lnL>
                      <a:noFill/>
                    </a:lnL>
                    <a:lnR>
                      <a:noFill/>
                    </a:lnR>
                    <a:lnT>
                      <a:noFill/>
                    </a:lnT>
                    <a:lnB>
                      <a:noFill/>
                    </a:lnB>
                  </a:tcPr>
                </a:tc>
                <a:extLst>
                  <a:ext uri="{0D108BD9-81ED-4DB2-BD59-A6C34878D82A}">
                    <a16:rowId xmlns:a16="http://schemas.microsoft.com/office/drawing/2014/main" val="339940592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January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lstStyle/>
          <a:p>
            <a:pPr lvl="1"/>
            <a:r>
              <a:rPr lang="en-US" dirty="0"/>
              <a:t>Review D0.2 version with embedded comments (posted to private area)</a:t>
            </a:r>
          </a:p>
          <a:p>
            <a:pPr lvl="2"/>
            <a:endParaRPr lang="en-US" dirty="0"/>
          </a:p>
          <a:p>
            <a:pPr lvl="1"/>
            <a:r>
              <a:rPr lang="en-US" dirty="0"/>
              <a:t>Generate D0.3 for further comments in separate contributions. </a:t>
            </a:r>
          </a:p>
          <a:p>
            <a:pPr lvl="1"/>
            <a:r>
              <a:rPr lang="en-US" dirty="0"/>
              <a:t>Contribution of comments on draft in “15-23-0073-00-016t-draft-0-2-document-review” compared to D0.3   Discussed and captured resolutions in “15-23-0073-</a:t>
            </a:r>
            <a:r>
              <a:rPr lang="en-US" dirty="0">
                <a:highlight>
                  <a:srgbClr val="FFFF00"/>
                </a:highlight>
              </a:rPr>
              <a:t>01</a:t>
            </a:r>
            <a:r>
              <a:rPr lang="en-US" dirty="0"/>
              <a:t>-016t-draft-0-2-document-review”</a:t>
            </a:r>
          </a:p>
          <a:p>
            <a:pPr lvl="1"/>
            <a:endParaRPr lang="en-US" dirty="0"/>
          </a:p>
          <a:p>
            <a:pPr lvl="1"/>
            <a:r>
              <a:rPr lang="en-US" dirty="0"/>
              <a:t>Discussion on contribution “15-22-0643-01-016t-direct-peer-to-peer” and identification of clause locations in draft.</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February 10, 2023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a:xfrm>
            <a:off x="838200" y="1828800"/>
            <a:ext cx="10515600" cy="4351338"/>
          </a:xfrm>
        </p:spPr>
        <p:txBody>
          <a:bodyPr>
            <a:normAutofit fontScale="62500" lnSpcReduction="20000"/>
          </a:bodyPr>
          <a:lstStyle/>
          <a:p>
            <a:r>
              <a:rPr lang="en-US" dirty="0"/>
              <a:t>Doc 73r2 reviewed and contains accepted resolutions discussed in Baltimore.  Ready to implement in draft D0.4 by Harry</a:t>
            </a:r>
          </a:p>
          <a:p>
            <a:endParaRPr lang="en-US" dirty="0"/>
          </a:p>
          <a:p>
            <a:r>
              <a:rPr lang="en-US" dirty="0"/>
              <a:t>Doc 88r0 reviewed and contains diagrams on slots that were discussed and approved in Baltimore. To be incorporated in D0.4</a:t>
            </a:r>
          </a:p>
          <a:p>
            <a:endParaRPr lang="en-US" dirty="0"/>
          </a:p>
          <a:p>
            <a:r>
              <a:rPr lang="en-US" dirty="0"/>
              <a:t>Doc 89r0  provides table needed for describing link adaptation. To replace Table 5-2—Modulation and FEC rate in Draft. </a:t>
            </a:r>
          </a:p>
          <a:p>
            <a:endParaRPr lang="en-US" dirty="0"/>
          </a:p>
          <a:p>
            <a:r>
              <a:rPr lang="en-US" dirty="0"/>
              <a:t>Doc 93r0 needs correction so index goes from 0..13.  Will be posted as 93r1.</a:t>
            </a:r>
          </a:p>
          <a:p>
            <a:endParaRPr lang="en-US" dirty="0"/>
          </a:p>
          <a:p>
            <a:r>
              <a:rPr lang="en-US" dirty="0"/>
              <a:t>Harry still dealing with </a:t>
            </a:r>
            <a:r>
              <a:rPr lang="en-US" dirty="0" err="1"/>
              <a:t>Framemaker</a:t>
            </a:r>
            <a:r>
              <a:rPr lang="en-US" dirty="0"/>
              <a:t> issues. </a:t>
            </a:r>
          </a:p>
          <a:p>
            <a:endParaRPr lang="en-US" dirty="0"/>
          </a:p>
          <a:p>
            <a:r>
              <a:rPr lang="en-US" dirty="0"/>
              <a:t>Outstanding items still needing contributions. Next round of contributions based on D0.4 when posted. </a:t>
            </a:r>
          </a:p>
          <a:p>
            <a:pPr lvl="1"/>
            <a:r>
              <a:rPr lang="en-US" dirty="0"/>
              <a:t>Mobility, filtering, Direct Peer to Peer, P-MP </a:t>
            </a:r>
          </a:p>
          <a:p>
            <a:endParaRPr lang="en-US" dirty="0"/>
          </a:p>
          <a:p>
            <a:endParaRPr lang="en-US" dirty="0"/>
          </a:p>
          <a:p>
            <a:endParaRPr lang="en-US" dirty="0"/>
          </a:p>
          <a:p>
            <a:endParaRPr lang="en-US" dirty="0"/>
          </a:p>
          <a:p>
            <a:endParaRPr lang="en-US" dirty="0"/>
          </a:p>
          <a:p>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21 </a:t>
            </a:r>
            <a:r>
              <a:rPr lang="en-US" dirty="0" err="1"/>
              <a:t>Teleconf</a:t>
            </a:r>
            <a:endParaRPr lang="en-US" dirty="0"/>
          </a:p>
        </p:txBody>
      </p:sp>
      <p:graphicFrame>
        <p:nvGraphicFramePr>
          <p:cNvPr id="3" name="Table 2">
            <a:extLst>
              <a:ext uri="{FF2B5EF4-FFF2-40B4-BE49-F238E27FC236}">
                <a16:creationId xmlns:a16="http://schemas.microsoft.com/office/drawing/2014/main" id="{AACB96CE-87E3-5A4F-070F-1D3210493AD1}"/>
              </a:ext>
            </a:extLst>
          </p:cNvPr>
          <p:cNvGraphicFramePr>
            <a:graphicFrameLocks noGrp="1"/>
          </p:cNvGraphicFramePr>
          <p:nvPr>
            <p:extLst>
              <p:ext uri="{D42A27DB-BD31-4B8C-83A1-F6EECF244321}">
                <p14:modId xmlns:p14="http://schemas.microsoft.com/office/powerpoint/2010/main" val="3670382243"/>
              </p:ext>
            </p:extLst>
          </p:nvPr>
        </p:nvGraphicFramePr>
        <p:xfrm>
          <a:off x="685800" y="2057400"/>
          <a:ext cx="10515600" cy="914400"/>
        </p:xfrm>
        <a:graphic>
          <a:graphicData uri="http://schemas.openxmlformats.org/drawingml/2006/table">
            <a:tbl>
              <a:tblPr/>
              <a:tblGrid>
                <a:gridCol w="1314450">
                  <a:extLst>
                    <a:ext uri="{9D8B030D-6E8A-4147-A177-3AD203B41FA5}">
                      <a16:colId xmlns:a16="http://schemas.microsoft.com/office/drawing/2014/main" val="354323297"/>
                    </a:ext>
                  </a:extLst>
                </a:gridCol>
                <a:gridCol w="1314450">
                  <a:extLst>
                    <a:ext uri="{9D8B030D-6E8A-4147-A177-3AD203B41FA5}">
                      <a16:colId xmlns:a16="http://schemas.microsoft.com/office/drawing/2014/main" val="1988374959"/>
                    </a:ext>
                  </a:extLst>
                </a:gridCol>
                <a:gridCol w="1314450">
                  <a:extLst>
                    <a:ext uri="{9D8B030D-6E8A-4147-A177-3AD203B41FA5}">
                      <a16:colId xmlns:a16="http://schemas.microsoft.com/office/drawing/2014/main" val="325484768"/>
                    </a:ext>
                  </a:extLst>
                </a:gridCol>
                <a:gridCol w="1314450">
                  <a:extLst>
                    <a:ext uri="{9D8B030D-6E8A-4147-A177-3AD203B41FA5}">
                      <a16:colId xmlns:a16="http://schemas.microsoft.com/office/drawing/2014/main" val="284242890"/>
                    </a:ext>
                  </a:extLst>
                </a:gridCol>
                <a:gridCol w="1314450">
                  <a:extLst>
                    <a:ext uri="{9D8B030D-6E8A-4147-A177-3AD203B41FA5}">
                      <a16:colId xmlns:a16="http://schemas.microsoft.com/office/drawing/2014/main" val="3721214625"/>
                    </a:ext>
                  </a:extLst>
                </a:gridCol>
                <a:gridCol w="1314450">
                  <a:extLst>
                    <a:ext uri="{9D8B030D-6E8A-4147-A177-3AD203B41FA5}">
                      <a16:colId xmlns:a16="http://schemas.microsoft.com/office/drawing/2014/main" val="2493183061"/>
                    </a:ext>
                  </a:extLst>
                </a:gridCol>
                <a:gridCol w="1314450">
                  <a:extLst>
                    <a:ext uri="{9D8B030D-6E8A-4147-A177-3AD203B41FA5}">
                      <a16:colId xmlns:a16="http://schemas.microsoft.com/office/drawing/2014/main" val="181228829"/>
                    </a:ext>
                  </a:extLst>
                </a:gridCol>
                <a:gridCol w="1314450">
                  <a:extLst>
                    <a:ext uri="{9D8B030D-6E8A-4147-A177-3AD203B41FA5}">
                      <a16:colId xmlns:a16="http://schemas.microsoft.com/office/drawing/2014/main" val="3174222718"/>
                    </a:ext>
                  </a:extLst>
                </a:gridCol>
              </a:tblGrid>
              <a:tr h="0">
                <a:tc>
                  <a:txBody>
                    <a:bodyPr/>
                    <a:lstStyle/>
                    <a:p>
                      <a:r>
                        <a:rPr lang="en-US"/>
                        <a:t>20-Feb-2023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103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DPP Action Items</a:t>
                      </a:r>
                    </a:p>
                  </a:txBody>
                  <a:tcPr anchor="ctr">
                    <a:lnL>
                      <a:noFill/>
                    </a:lnL>
                    <a:lnR>
                      <a:noFill/>
                    </a:lnR>
                    <a:lnT>
                      <a:noFill/>
                    </a:lnT>
                    <a:lnB>
                      <a:noFill/>
                    </a:lnB>
                  </a:tcPr>
                </a:tc>
                <a:tc>
                  <a:txBody>
                    <a:bodyPr/>
                    <a:lstStyle/>
                    <a:p>
                      <a:r>
                        <a:rPr lang="en-US"/>
                        <a:t>Menashe Shahar</a:t>
                      </a:r>
                    </a:p>
                  </a:txBody>
                  <a:tcPr anchor="ctr">
                    <a:lnL>
                      <a:noFill/>
                    </a:lnL>
                    <a:lnR>
                      <a:noFill/>
                    </a:lnR>
                    <a:lnT>
                      <a:noFill/>
                    </a:lnT>
                    <a:lnB>
                      <a:noFill/>
                    </a:lnB>
                  </a:tcPr>
                </a:tc>
                <a:tc>
                  <a:txBody>
                    <a:bodyPr/>
                    <a:lstStyle/>
                    <a:p>
                      <a:r>
                        <a:rPr lang="en-US" dirty="0"/>
                        <a:t>20-Feb-2023 12:44:21 ET</a:t>
                      </a:r>
                    </a:p>
                  </a:txBody>
                  <a:tcPr anchor="ctr">
                    <a:lnL>
                      <a:noFill/>
                    </a:lnL>
                    <a:lnR>
                      <a:noFill/>
                    </a:lnR>
                    <a:lnT>
                      <a:noFill/>
                    </a:lnT>
                    <a:lnB>
                      <a:noFill/>
                    </a:lnB>
                  </a:tcPr>
                </a:tc>
                <a:extLst>
                  <a:ext uri="{0D108BD9-81ED-4DB2-BD59-A6C34878D82A}">
                    <a16:rowId xmlns:a16="http://schemas.microsoft.com/office/drawing/2014/main" val="208172993"/>
                  </a:ext>
                </a:extLst>
              </a:tr>
            </a:tbl>
          </a:graphicData>
        </a:graphic>
      </p:graphicFrame>
    </p:spTree>
    <p:extLst>
      <p:ext uri="{BB962C8B-B14F-4D97-AF65-F5344CB8AC3E}">
        <p14:creationId xmlns:p14="http://schemas.microsoft.com/office/powerpoint/2010/main" val="2934922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2C20D-1A0C-7923-2CF9-7C0A1F721599}"/>
              </a:ext>
            </a:extLst>
          </p:cNvPr>
          <p:cNvSpPr>
            <a:spLocks noGrp="1"/>
          </p:cNvSpPr>
          <p:nvPr>
            <p:ph type="title"/>
          </p:nvPr>
        </p:nvSpPr>
        <p:spPr/>
        <p:txBody>
          <a:bodyPr/>
          <a:lstStyle/>
          <a:p>
            <a:r>
              <a:rPr lang="en-US" dirty="0"/>
              <a:t>Notes for Feb 21 Teleconference</a:t>
            </a:r>
          </a:p>
        </p:txBody>
      </p:sp>
      <p:sp>
        <p:nvSpPr>
          <p:cNvPr id="3" name="Content Placeholder 2">
            <a:extLst>
              <a:ext uri="{FF2B5EF4-FFF2-40B4-BE49-F238E27FC236}">
                <a16:creationId xmlns:a16="http://schemas.microsoft.com/office/drawing/2014/main" id="{2D47EA6C-5A3D-2242-E1D7-7C4D5C3EFFA6}"/>
              </a:ext>
            </a:extLst>
          </p:cNvPr>
          <p:cNvSpPr>
            <a:spLocks noGrp="1"/>
          </p:cNvSpPr>
          <p:nvPr>
            <p:ph idx="1"/>
          </p:nvPr>
        </p:nvSpPr>
        <p:spPr/>
        <p:txBody>
          <a:bodyPr/>
          <a:lstStyle/>
          <a:p>
            <a:r>
              <a:rPr lang="en-US" dirty="0"/>
              <a:t>Need to describe behavior of station transition between DPP and Multipoint mode. </a:t>
            </a:r>
          </a:p>
          <a:p>
            <a:endParaRPr lang="en-US" dirty="0"/>
          </a:p>
          <a:p>
            <a:r>
              <a:rPr lang="en-US" dirty="0"/>
              <a:t>Vishal will examine 802.15.4 for applicable functions to adopt for CSMA/CA</a:t>
            </a:r>
          </a:p>
          <a:p>
            <a:endParaRPr lang="en-US" dirty="0"/>
          </a:p>
          <a:p>
            <a:r>
              <a:rPr lang="en-US" dirty="0"/>
              <a:t>Tim will check with Clint Powell to get draft access to all TG participants regardless of </a:t>
            </a:r>
            <a:r>
              <a:rPr lang="en-US"/>
              <a:t>voting status</a:t>
            </a:r>
            <a:r>
              <a:rPr lang="en-US" dirty="0"/>
              <a:t>.</a:t>
            </a:r>
          </a:p>
        </p:txBody>
      </p:sp>
      <p:sp>
        <p:nvSpPr>
          <p:cNvPr id="4" name="Date Placeholder 3">
            <a:extLst>
              <a:ext uri="{FF2B5EF4-FFF2-40B4-BE49-F238E27FC236}">
                <a16:creationId xmlns:a16="http://schemas.microsoft.com/office/drawing/2014/main" id="{692CBB42-532B-C956-A143-01BE9F8D0599}"/>
              </a:ext>
            </a:extLst>
          </p:cNvPr>
          <p:cNvSpPr>
            <a:spLocks noGrp="1"/>
          </p:cNvSpPr>
          <p:nvPr>
            <p:ph type="dt" sz="half" idx="10"/>
          </p:nvPr>
        </p:nvSpPr>
        <p:spPr/>
        <p:txBody>
          <a:bodyPr/>
          <a:lstStyle/>
          <a:p>
            <a:r>
              <a:rPr lang="en-US"/>
              <a:t>Feb_2023</a:t>
            </a:r>
            <a:endParaRPr lang="en-US" dirty="0"/>
          </a:p>
        </p:txBody>
      </p:sp>
      <p:sp>
        <p:nvSpPr>
          <p:cNvPr id="5" name="Footer Placeholder 4">
            <a:extLst>
              <a:ext uri="{FF2B5EF4-FFF2-40B4-BE49-F238E27FC236}">
                <a16:creationId xmlns:a16="http://schemas.microsoft.com/office/drawing/2014/main" id="{EB62059F-0966-F054-D606-5BF3FCD6CD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C639280-D31C-7A52-5B4B-33A29D9684B1}"/>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07112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lnSpcReduction="10000"/>
          </a:bodyPr>
          <a:lstStyle/>
          <a:p>
            <a:r>
              <a:rPr lang="en-US" dirty="0"/>
              <a:t>Harry will combine output materials into Draft D0.4 and put in Members Area</a:t>
            </a:r>
          </a:p>
          <a:p>
            <a:pPr lvl="1"/>
            <a:r>
              <a:rPr lang="en-US" dirty="0">
                <a:hlinkClick r:id="rId2"/>
              </a:rPr>
              <a:t>https://grouper.ieee.org/groups/802/15/private/Draft/TG16t/</a:t>
            </a:r>
            <a:endParaRPr lang="en-US" dirty="0"/>
          </a:p>
          <a:p>
            <a:pPr lvl="1"/>
            <a:r>
              <a:rPr lang="en-US" dirty="0"/>
              <a:t>Note that drafts are available to non-voters while on-site at IEEE802 meetings from </a:t>
            </a:r>
            <a:r>
              <a:rPr lang="en-US" dirty="0">
                <a:hlinkClick r:id="rId3"/>
              </a:rPr>
              <a:t>http://ieee802.linespeed.io</a:t>
            </a:r>
            <a:endParaRPr lang="en-US" dirty="0"/>
          </a:p>
          <a:p>
            <a:pPr lvl="1"/>
            <a:endParaRPr lang="en-US" dirty="0"/>
          </a:p>
          <a:p>
            <a:r>
              <a:rPr lang="en-US" dirty="0"/>
              <a:t>Teleconferences</a:t>
            </a:r>
          </a:p>
          <a:p>
            <a:pPr lvl="1"/>
            <a:r>
              <a:rPr lang="en-US" dirty="0"/>
              <a:t>Friday 2/10  3pm ET, noon PT</a:t>
            </a:r>
          </a:p>
          <a:p>
            <a:pPr lvl="1"/>
            <a:r>
              <a:rPr lang="en-US" dirty="0"/>
              <a:t>Change to Tuesday 2/21 noon ET, 9am PT</a:t>
            </a:r>
          </a:p>
          <a:p>
            <a:pPr lvl="1"/>
            <a:endParaRPr lang="en-US" dirty="0"/>
          </a:p>
          <a:p>
            <a:r>
              <a:rPr lang="en-US" dirty="0"/>
              <a:t>4 meeting slots for March 2023   Add Thursday AM2</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Feb_2023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(Vishal)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Feb_2023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27732</TotalTime>
  <Words>2168</Words>
  <Application>Microsoft Office PowerPoint</Application>
  <PresentationFormat>Widescreen</PresentationFormat>
  <Paragraphs>287</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February 10 Teleconf</vt:lpstr>
      <vt:lpstr>Summary of TG16t progress January 2023</vt:lpstr>
      <vt:lpstr>February 10, 2023 Teleconference Notes</vt:lpstr>
      <vt:lpstr>Contributions for February 21 Teleconf</vt:lpstr>
      <vt:lpstr>Notes for Feb 21 Teleconference</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661</cp:revision>
  <cp:lastPrinted>1998-02-10T13:28:06Z</cp:lastPrinted>
  <dcterms:created xsi:type="dcterms:W3CDTF">2020-01-06T16:34:14Z</dcterms:created>
  <dcterms:modified xsi:type="dcterms:W3CDTF">2023-02-21T17:34:10Z</dcterms:modified>
</cp:coreProperties>
</file>