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1"/>
  </p:notesMasterIdLst>
  <p:handoutMasterIdLst>
    <p:handoutMasterId r:id="rId22"/>
  </p:handoutMasterIdLst>
  <p:sldIdLst>
    <p:sldId id="259" r:id="rId2"/>
    <p:sldId id="963" r:id="rId3"/>
    <p:sldId id="938" r:id="rId4"/>
    <p:sldId id="260" r:id="rId5"/>
    <p:sldId id="261" r:id="rId6"/>
    <p:sldId id="263" r:id="rId7"/>
    <p:sldId id="262" r:id="rId8"/>
    <p:sldId id="283" r:id="rId9"/>
    <p:sldId id="284" r:id="rId10"/>
    <p:sldId id="287" r:id="rId11"/>
    <p:sldId id="944" r:id="rId12"/>
    <p:sldId id="289" r:id="rId13"/>
    <p:sldId id="990" r:id="rId14"/>
    <p:sldId id="1042" r:id="rId15"/>
    <p:sldId id="1034" r:id="rId16"/>
    <p:sldId id="1039" r:id="rId17"/>
    <p:sldId id="256" r:id="rId18"/>
    <p:sldId id="965" r:id="rId19"/>
    <p:sldId id="985" r:id="rId2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81" autoAdjust="0"/>
    <p:restoredTop sz="96869" autoAdjust="0"/>
  </p:normalViewPr>
  <p:slideViewPr>
    <p:cSldViewPr>
      <p:cViewPr varScale="1">
        <p:scale>
          <a:sx n="130" d="100"/>
          <a:sy n="130" d="100"/>
        </p:scale>
        <p:origin x="168" y="618"/>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17</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Feb_2023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doc.:IEEE802.15-23-0095r1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Feb_2023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5/dcn/23/15-23-0073-02-016t-draft-0-2-document-review.docx" TargetMode="External"/><Relationship Id="rId3" Type="http://schemas.openxmlformats.org/officeDocument/2006/relationships/hyperlink" Target="https://mentor.ieee.org/802.15/revise-document?t=8914100040%7F0" TargetMode="External"/><Relationship Id="rId7" Type="http://schemas.openxmlformats.org/officeDocument/2006/relationships/hyperlink" Target="https://mentor.ieee.org/802.15/revise-document?t=8909200040%7F0" TargetMode="External"/><Relationship Id="rId2" Type="http://schemas.openxmlformats.org/officeDocument/2006/relationships/hyperlink" Target="https://mentor.ieee.org/802.15/dcn/23/15-23-0093-00-016t-slot-allocation-and-mcs-table-modifications.doc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088-00-016t-annex-slot-configuration.docx" TargetMode="External"/><Relationship Id="rId5" Type="http://schemas.openxmlformats.org/officeDocument/2006/relationships/hyperlink" Target="https://mentor.ieee.org/802.15/revise-document?t=8909400040%7F0" TargetMode="External"/><Relationship Id="rId4" Type="http://schemas.openxmlformats.org/officeDocument/2006/relationships/hyperlink" Target="https://mentor.ieee.org/802.15/dcn/23/15-23-0089-00-016t-mcs-with-repetitions.docx" TargetMode="External"/><Relationship Id="rId9" Type="http://schemas.openxmlformats.org/officeDocument/2006/relationships/hyperlink" Target="https://mentor.ieee.org/802.15/revise-document?t=8897100040%7F2"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ieee802.linespeed.io/" TargetMode="External"/><Relationship Id="rId2" Type="http://schemas.openxmlformats.org/officeDocument/2006/relationships/hyperlink" Target="https://grouper.ieee.org/groups/802/15/private/Draft/TG16t/"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January Interim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2023-02-10</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February 10 </a:t>
            </a:r>
            <a:r>
              <a:rPr lang="en-US" dirty="0" err="1"/>
              <a:t>Teleconf</a:t>
            </a:r>
            <a:endParaRPr lang="en-US" dirty="0"/>
          </a:p>
        </p:txBody>
      </p:sp>
      <p:graphicFrame>
        <p:nvGraphicFramePr>
          <p:cNvPr id="5" name="Table 4">
            <a:extLst>
              <a:ext uri="{FF2B5EF4-FFF2-40B4-BE49-F238E27FC236}">
                <a16:creationId xmlns:a16="http://schemas.microsoft.com/office/drawing/2014/main" id="{4A59D851-0445-7B01-8FFA-D8A514707D24}"/>
              </a:ext>
            </a:extLst>
          </p:cNvPr>
          <p:cNvGraphicFramePr>
            <a:graphicFrameLocks noGrp="1"/>
          </p:cNvGraphicFramePr>
          <p:nvPr>
            <p:extLst>
              <p:ext uri="{D42A27DB-BD31-4B8C-83A1-F6EECF244321}">
                <p14:modId xmlns:p14="http://schemas.microsoft.com/office/powerpoint/2010/main" val="1688289059"/>
              </p:ext>
            </p:extLst>
          </p:nvPr>
        </p:nvGraphicFramePr>
        <p:xfrm>
          <a:off x="152400" y="1793846"/>
          <a:ext cx="11810997" cy="4351338"/>
        </p:xfrm>
        <a:graphic>
          <a:graphicData uri="http://schemas.openxmlformats.org/drawingml/2006/table">
            <a:tbl>
              <a:tblPr/>
              <a:tblGrid>
                <a:gridCol w="1312333">
                  <a:extLst>
                    <a:ext uri="{9D8B030D-6E8A-4147-A177-3AD203B41FA5}">
                      <a16:colId xmlns:a16="http://schemas.microsoft.com/office/drawing/2014/main" val="4060398392"/>
                    </a:ext>
                  </a:extLst>
                </a:gridCol>
                <a:gridCol w="1312333">
                  <a:extLst>
                    <a:ext uri="{9D8B030D-6E8A-4147-A177-3AD203B41FA5}">
                      <a16:colId xmlns:a16="http://schemas.microsoft.com/office/drawing/2014/main" val="43677330"/>
                    </a:ext>
                  </a:extLst>
                </a:gridCol>
                <a:gridCol w="1312333">
                  <a:extLst>
                    <a:ext uri="{9D8B030D-6E8A-4147-A177-3AD203B41FA5}">
                      <a16:colId xmlns:a16="http://schemas.microsoft.com/office/drawing/2014/main" val="2141280894"/>
                    </a:ext>
                  </a:extLst>
                </a:gridCol>
                <a:gridCol w="1312333">
                  <a:extLst>
                    <a:ext uri="{9D8B030D-6E8A-4147-A177-3AD203B41FA5}">
                      <a16:colId xmlns:a16="http://schemas.microsoft.com/office/drawing/2014/main" val="3242793212"/>
                    </a:ext>
                  </a:extLst>
                </a:gridCol>
                <a:gridCol w="1312333">
                  <a:extLst>
                    <a:ext uri="{9D8B030D-6E8A-4147-A177-3AD203B41FA5}">
                      <a16:colId xmlns:a16="http://schemas.microsoft.com/office/drawing/2014/main" val="356918750"/>
                    </a:ext>
                  </a:extLst>
                </a:gridCol>
                <a:gridCol w="1312333">
                  <a:extLst>
                    <a:ext uri="{9D8B030D-6E8A-4147-A177-3AD203B41FA5}">
                      <a16:colId xmlns:a16="http://schemas.microsoft.com/office/drawing/2014/main" val="1212202828"/>
                    </a:ext>
                  </a:extLst>
                </a:gridCol>
                <a:gridCol w="1312333">
                  <a:extLst>
                    <a:ext uri="{9D8B030D-6E8A-4147-A177-3AD203B41FA5}">
                      <a16:colId xmlns:a16="http://schemas.microsoft.com/office/drawing/2014/main" val="657844380"/>
                    </a:ext>
                  </a:extLst>
                </a:gridCol>
                <a:gridCol w="1312333">
                  <a:extLst>
                    <a:ext uri="{9D8B030D-6E8A-4147-A177-3AD203B41FA5}">
                      <a16:colId xmlns:a16="http://schemas.microsoft.com/office/drawing/2014/main" val="635070713"/>
                    </a:ext>
                  </a:extLst>
                </a:gridCol>
                <a:gridCol w="1312333">
                  <a:extLst>
                    <a:ext uri="{9D8B030D-6E8A-4147-A177-3AD203B41FA5}">
                      <a16:colId xmlns:a16="http://schemas.microsoft.com/office/drawing/2014/main" val="3632036831"/>
                    </a:ext>
                  </a:extLst>
                </a:gridCol>
              </a:tblGrid>
              <a:tr h="1425438">
                <a:tc>
                  <a:txBody>
                    <a:bodyPr/>
                    <a:lstStyle/>
                    <a:p>
                      <a:r>
                        <a:rPr lang="en-US" sz="1500"/>
                        <a:t>07-Feb-2023 ET</a:t>
                      </a:r>
                    </a:p>
                  </a:txBody>
                  <a:tcPr marL="75023" marR="75023" marT="37512" marB="37512" anchor="ctr">
                    <a:lnL>
                      <a:noFill/>
                    </a:lnL>
                    <a:lnR>
                      <a:noFill/>
                    </a:lnR>
                    <a:lnT>
                      <a:noFill/>
                    </a:lnT>
                    <a:lnB>
                      <a:noFill/>
                    </a:lnB>
                  </a:tcPr>
                </a:tc>
                <a:tc>
                  <a:txBody>
                    <a:bodyPr/>
                    <a:lstStyle/>
                    <a:p>
                      <a:r>
                        <a:rPr lang="en-US" sz="1500"/>
                        <a:t>2023</a:t>
                      </a:r>
                    </a:p>
                  </a:txBody>
                  <a:tcPr marL="75023" marR="75023" marT="37512" marB="37512" anchor="ctr">
                    <a:lnL>
                      <a:noFill/>
                    </a:lnL>
                    <a:lnR>
                      <a:noFill/>
                    </a:lnR>
                    <a:lnT>
                      <a:noFill/>
                    </a:lnT>
                    <a:lnB>
                      <a:noFill/>
                    </a:lnB>
                  </a:tcPr>
                </a:tc>
                <a:tc>
                  <a:txBody>
                    <a:bodyPr/>
                    <a:lstStyle/>
                    <a:p>
                      <a:r>
                        <a:rPr lang="en-US" sz="1500"/>
                        <a:t>93</a:t>
                      </a:r>
                    </a:p>
                  </a:txBody>
                  <a:tcPr marL="75023" marR="75023" marT="37512" marB="37512" anchor="ctr">
                    <a:lnL>
                      <a:noFill/>
                    </a:lnL>
                    <a:lnR>
                      <a:noFill/>
                    </a:lnR>
                    <a:lnT>
                      <a:noFill/>
                    </a:lnT>
                    <a:lnB>
                      <a:noFill/>
                    </a:lnB>
                  </a:tcPr>
                </a:tc>
                <a:tc>
                  <a:txBody>
                    <a:bodyPr/>
                    <a:lstStyle/>
                    <a:p>
                      <a:r>
                        <a:rPr lang="en-US" sz="1500"/>
                        <a:t>0</a:t>
                      </a:r>
                    </a:p>
                  </a:txBody>
                  <a:tcPr marL="75023" marR="75023" marT="37512" marB="37512" anchor="ctr">
                    <a:lnL>
                      <a:noFill/>
                    </a:lnL>
                    <a:lnR>
                      <a:noFill/>
                    </a:lnR>
                    <a:lnT>
                      <a:noFill/>
                    </a:lnT>
                    <a:lnB>
                      <a:noFill/>
                    </a:lnB>
                  </a:tcPr>
                </a:tc>
                <a:tc>
                  <a:txBody>
                    <a:bodyPr/>
                    <a:lstStyle/>
                    <a:p>
                      <a:r>
                        <a:rPr lang="en-US" sz="1500"/>
                        <a:t>TG16t</a:t>
                      </a:r>
                    </a:p>
                  </a:txBody>
                  <a:tcPr marL="75023" marR="75023" marT="37512" marB="37512" anchor="ctr">
                    <a:lnL>
                      <a:noFill/>
                    </a:lnL>
                    <a:lnR>
                      <a:noFill/>
                    </a:lnR>
                    <a:lnT>
                      <a:noFill/>
                    </a:lnT>
                    <a:lnB>
                      <a:noFill/>
                    </a:lnB>
                  </a:tcPr>
                </a:tc>
                <a:tc>
                  <a:txBody>
                    <a:bodyPr/>
                    <a:lstStyle/>
                    <a:p>
                      <a:r>
                        <a:rPr lang="en-US" sz="1500"/>
                        <a:t>Slot Allocation and MCS Table Modifications</a:t>
                      </a:r>
                    </a:p>
                  </a:txBody>
                  <a:tcPr marL="75023" marR="75023" marT="37512" marB="37512" anchor="ctr">
                    <a:lnL>
                      <a:noFill/>
                    </a:lnL>
                    <a:lnR>
                      <a:noFill/>
                    </a:lnR>
                    <a:lnT>
                      <a:noFill/>
                    </a:lnT>
                    <a:lnB>
                      <a:noFill/>
                    </a:lnB>
                  </a:tcPr>
                </a:tc>
                <a:tc>
                  <a:txBody>
                    <a:bodyPr/>
                    <a:lstStyle/>
                    <a:p>
                      <a:r>
                        <a:rPr lang="en-US" sz="1500"/>
                        <a:t>Ondas</a:t>
                      </a:r>
                    </a:p>
                  </a:txBody>
                  <a:tcPr marL="75023" marR="75023" marT="37512" marB="37512" anchor="ctr">
                    <a:lnL>
                      <a:noFill/>
                    </a:lnL>
                    <a:lnR>
                      <a:noFill/>
                    </a:lnR>
                    <a:lnT>
                      <a:noFill/>
                    </a:lnT>
                    <a:lnB>
                      <a:noFill/>
                    </a:lnB>
                  </a:tcPr>
                </a:tc>
                <a:tc>
                  <a:txBody>
                    <a:bodyPr/>
                    <a:lstStyle/>
                    <a:p>
                      <a:r>
                        <a:rPr lang="en-US" sz="1500"/>
                        <a:t>07-Feb-2023 12:44:04 ET</a:t>
                      </a:r>
                    </a:p>
                  </a:txBody>
                  <a:tcPr marL="75023" marR="75023" marT="37512" marB="37512" anchor="ctr">
                    <a:lnL>
                      <a:noFill/>
                    </a:lnL>
                    <a:lnR>
                      <a:noFill/>
                    </a:lnR>
                    <a:lnT>
                      <a:noFill/>
                    </a:lnT>
                    <a:lnB>
                      <a:noFill/>
                    </a:lnB>
                  </a:tcPr>
                </a:tc>
                <a:tc>
                  <a:txBody>
                    <a:bodyPr/>
                    <a:lstStyle/>
                    <a:p>
                      <a:r>
                        <a:rPr lang="en-US" sz="1500">
                          <a:hlinkClick r:id="rId2"/>
                        </a:rPr>
                        <a:t>Download</a:t>
                      </a:r>
                      <a:r>
                        <a:rPr lang="en-US" sz="1500"/>
                        <a:t>, </a:t>
                      </a:r>
                      <a:r>
                        <a:rPr lang="en-US" sz="1500">
                          <a:hlinkClick r:id="rId3"/>
                        </a:rPr>
                        <a:t>Revise</a:t>
                      </a:r>
                      <a:endParaRPr lang="en-US" sz="1500"/>
                    </a:p>
                  </a:txBody>
                  <a:tcPr marL="75023" marR="75023" marT="37512" marB="37512" anchor="ctr">
                    <a:lnL>
                      <a:noFill/>
                    </a:lnL>
                    <a:lnR>
                      <a:noFill/>
                    </a:lnR>
                    <a:lnT>
                      <a:noFill/>
                    </a:lnT>
                    <a:lnB>
                      <a:noFill/>
                    </a:lnB>
                  </a:tcPr>
                </a:tc>
                <a:extLst>
                  <a:ext uri="{0D108BD9-81ED-4DB2-BD59-A6C34878D82A}">
                    <a16:rowId xmlns:a16="http://schemas.microsoft.com/office/drawing/2014/main" val="184206248"/>
                  </a:ext>
                </a:extLst>
              </a:tr>
              <a:tr h="975300">
                <a:tc>
                  <a:txBody>
                    <a:bodyPr/>
                    <a:lstStyle/>
                    <a:p>
                      <a:r>
                        <a:rPr lang="en-US" sz="1500"/>
                        <a:t>04-Feb-2023 ET</a:t>
                      </a:r>
                    </a:p>
                  </a:txBody>
                  <a:tcPr marL="75023" marR="75023" marT="37512" marB="37512" anchor="ctr">
                    <a:lnL>
                      <a:noFill/>
                    </a:lnL>
                    <a:lnR>
                      <a:noFill/>
                    </a:lnR>
                    <a:lnT>
                      <a:noFill/>
                    </a:lnT>
                    <a:lnB>
                      <a:noFill/>
                    </a:lnB>
                  </a:tcPr>
                </a:tc>
                <a:tc>
                  <a:txBody>
                    <a:bodyPr/>
                    <a:lstStyle/>
                    <a:p>
                      <a:r>
                        <a:rPr lang="en-US" sz="1500"/>
                        <a:t>2023</a:t>
                      </a:r>
                    </a:p>
                  </a:txBody>
                  <a:tcPr marL="75023" marR="75023" marT="37512" marB="37512" anchor="ctr">
                    <a:lnL>
                      <a:noFill/>
                    </a:lnL>
                    <a:lnR>
                      <a:noFill/>
                    </a:lnR>
                    <a:lnT>
                      <a:noFill/>
                    </a:lnT>
                    <a:lnB>
                      <a:noFill/>
                    </a:lnB>
                  </a:tcPr>
                </a:tc>
                <a:tc>
                  <a:txBody>
                    <a:bodyPr/>
                    <a:lstStyle/>
                    <a:p>
                      <a:r>
                        <a:rPr lang="en-US" sz="1500"/>
                        <a:t>89</a:t>
                      </a:r>
                    </a:p>
                  </a:txBody>
                  <a:tcPr marL="75023" marR="75023" marT="37512" marB="37512" anchor="ctr">
                    <a:lnL>
                      <a:noFill/>
                    </a:lnL>
                    <a:lnR>
                      <a:noFill/>
                    </a:lnR>
                    <a:lnT>
                      <a:noFill/>
                    </a:lnT>
                    <a:lnB>
                      <a:noFill/>
                    </a:lnB>
                  </a:tcPr>
                </a:tc>
                <a:tc>
                  <a:txBody>
                    <a:bodyPr/>
                    <a:lstStyle/>
                    <a:p>
                      <a:r>
                        <a:rPr lang="en-US" sz="1500"/>
                        <a:t>0</a:t>
                      </a:r>
                    </a:p>
                  </a:txBody>
                  <a:tcPr marL="75023" marR="75023" marT="37512" marB="37512" anchor="ctr">
                    <a:lnL>
                      <a:noFill/>
                    </a:lnL>
                    <a:lnR>
                      <a:noFill/>
                    </a:lnR>
                    <a:lnT>
                      <a:noFill/>
                    </a:lnT>
                    <a:lnB>
                      <a:noFill/>
                    </a:lnB>
                  </a:tcPr>
                </a:tc>
                <a:tc>
                  <a:txBody>
                    <a:bodyPr/>
                    <a:lstStyle/>
                    <a:p>
                      <a:r>
                        <a:rPr lang="en-US" sz="1500"/>
                        <a:t>TG16t</a:t>
                      </a:r>
                    </a:p>
                  </a:txBody>
                  <a:tcPr marL="75023" marR="75023" marT="37512" marB="37512" anchor="ctr">
                    <a:lnL>
                      <a:noFill/>
                    </a:lnL>
                    <a:lnR>
                      <a:noFill/>
                    </a:lnR>
                    <a:lnT>
                      <a:noFill/>
                    </a:lnT>
                    <a:lnB>
                      <a:noFill/>
                    </a:lnB>
                  </a:tcPr>
                </a:tc>
                <a:tc>
                  <a:txBody>
                    <a:bodyPr/>
                    <a:lstStyle/>
                    <a:p>
                      <a:r>
                        <a:rPr lang="en-US" sz="1500"/>
                        <a:t>MCS with Repetitions</a:t>
                      </a:r>
                    </a:p>
                  </a:txBody>
                  <a:tcPr marL="75023" marR="75023" marT="37512" marB="37512" anchor="ctr">
                    <a:lnL>
                      <a:noFill/>
                    </a:lnL>
                    <a:lnR>
                      <a:noFill/>
                    </a:lnR>
                    <a:lnT>
                      <a:noFill/>
                    </a:lnT>
                    <a:lnB>
                      <a:noFill/>
                    </a:lnB>
                  </a:tcPr>
                </a:tc>
                <a:tc>
                  <a:txBody>
                    <a:bodyPr/>
                    <a:lstStyle/>
                    <a:p>
                      <a:r>
                        <a:rPr lang="en-US" sz="1500"/>
                        <a:t>Vishal Kalkundrikar (Ondas)</a:t>
                      </a:r>
                    </a:p>
                  </a:txBody>
                  <a:tcPr marL="75023" marR="75023" marT="37512" marB="37512" anchor="ctr">
                    <a:lnL>
                      <a:noFill/>
                    </a:lnL>
                    <a:lnR>
                      <a:noFill/>
                    </a:lnR>
                    <a:lnT>
                      <a:noFill/>
                    </a:lnT>
                    <a:lnB>
                      <a:noFill/>
                    </a:lnB>
                  </a:tcPr>
                </a:tc>
                <a:tc>
                  <a:txBody>
                    <a:bodyPr/>
                    <a:lstStyle/>
                    <a:p>
                      <a:r>
                        <a:rPr lang="en-US" sz="1500"/>
                        <a:t>04-Feb-2023 10:12:25 ET</a:t>
                      </a:r>
                    </a:p>
                  </a:txBody>
                  <a:tcPr marL="75023" marR="75023" marT="37512" marB="37512" anchor="ctr">
                    <a:lnL>
                      <a:noFill/>
                    </a:lnL>
                    <a:lnR>
                      <a:noFill/>
                    </a:lnR>
                    <a:lnT>
                      <a:noFill/>
                    </a:lnT>
                    <a:lnB>
                      <a:noFill/>
                    </a:lnB>
                  </a:tcPr>
                </a:tc>
                <a:tc>
                  <a:txBody>
                    <a:bodyPr/>
                    <a:lstStyle/>
                    <a:p>
                      <a:r>
                        <a:rPr lang="en-US" sz="1500">
                          <a:hlinkClick r:id="rId4"/>
                        </a:rPr>
                        <a:t>Download</a:t>
                      </a:r>
                      <a:r>
                        <a:rPr lang="en-US" sz="1500"/>
                        <a:t>, </a:t>
                      </a:r>
                      <a:r>
                        <a:rPr lang="en-US" sz="1500">
                          <a:hlinkClick r:id="rId5"/>
                        </a:rPr>
                        <a:t>Revise</a:t>
                      </a:r>
                      <a:endParaRPr lang="en-US" sz="1500"/>
                    </a:p>
                  </a:txBody>
                  <a:tcPr marL="75023" marR="75023" marT="37512" marB="37512" anchor="ctr">
                    <a:lnL>
                      <a:noFill/>
                    </a:lnL>
                    <a:lnR>
                      <a:noFill/>
                    </a:lnR>
                    <a:lnT>
                      <a:noFill/>
                    </a:lnT>
                    <a:lnB>
                      <a:noFill/>
                    </a:lnB>
                  </a:tcPr>
                </a:tc>
                <a:extLst>
                  <a:ext uri="{0D108BD9-81ED-4DB2-BD59-A6C34878D82A}">
                    <a16:rowId xmlns:a16="http://schemas.microsoft.com/office/drawing/2014/main" val="47948405"/>
                  </a:ext>
                </a:extLst>
              </a:tr>
              <a:tr h="975300">
                <a:tc>
                  <a:txBody>
                    <a:bodyPr/>
                    <a:lstStyle/>
                    <a:p>
                      <a:r>
                        <a:rPr lang="en-US" sz="1500"/>
                        <a:t>04-Feb-2023 ET</a:t>
                      </a:r>
                    </a:p>
                  </a:txBody>
                  <a:tcPr marL="75023" marR="75023" marT="37512" marB="37512" anchor="ctr">
                    <a:lnL>
                      <a:noFill/>
                    </a:lnL>
                    <a:lnR>
                      <a:noFill/>
                    </a:lnR>
                    <a:lnT>
                      <a:noFill/>
                    </a:lnT>
                    <a:lnB>
                      <a:noFill/>
                    </a:lnB>
                  </a:tcPr>
                </a:tc>
                <a:tc>
                  <a:txBody>
                    <a:bodyPr/>
                    <a:lstStyle/>
                    <a:p>
                      <a:r>
                        <a:rPr lang="en-US" sz="1500"/>
                        <a:t>2023</a:t>
                      </a:r>
                    </a:p>
                  </a:txBody>
                  <a:tcPr marL="75023" marR="75023" marT="37512" marB="37512" anchor="ctr">
                    <a:lnL>
                      <a:noFill/>
                    </a:lnL>
                    <a:lnR>
                      <a:noFill/>
                    </a:lnR>
                    <a:lnT>
                      <a:noFill/>
                    </a:lnT>
                    <a:lnB>
                      <a:noFill/>
                    </a:lnB>
                  </a:tcPr>
                </a:tc>
                <a:tc>
                  <a:txBody>
                    <a:bodyPr/>
                    <a:lstStyle/>
                    <a:p>
                      <a:r>
                        <a:rPr lang="en-US" sz="1500"/>
                        <a:t>88</a:t>
                      </a:r>
                    </a:p>
                  </a:txBody>
                  <a:tcPr marL="75023" marR="75023" marT="37512" marB="37512" anchor="ctr">
                    <a:lnL>
                      <a:noFill/>
                    </a:lnL>
                    <a:lnR>
                      <a:noFill/>
                    </a:lnR>
                    <a:lnT>
                      <a:noFill/>
                    </a:lnT>
                    <a:lnB>
                      <a:noFill/>
                    </a:lnB>
                  </a:tcPr>
                </a:tc>
                <a:tc>
                  <a:txBody>
                    <a:bodyPr/>
                    <a:lstStyle/>
                    <a:p>
                      <a:r>
                        <a:rPr lang="en-US" sz="1500"/>
                        <a:t>0</a:t>
                      </a:r>
                    </a:p>
                  </a:txBody>
                  <a:tcPr marL="75023" marR="75023" marT="37512" marB="37512" anchor="ctr">
                    <a:lnL>
                      <a:noFill/>
                    </a:lnL>
                    <a:lnR>
                      <a:noFill/>
                    </a:lnR>
                    <a:lnT>
                      <a:noFill/>
                    </a:lnT>
                    <a:lnB>
                      <a:noFill/>
                    </a:lnB>
                  </a:tcPr>
                </a:tc>
                <a:tc>
                  <a:txBody>
                    <a:bodyPr/>
                    <a:lstStyle/>
                    <a:p>
                      <a:r>
                        <a:rPr lang="en-US" sz="1500"/>
                        <a:t>TG16t</a:t>
                      </a:r>
                    </a:p>
                  </a:txBody>
                  <a:tcPr marL="75023" marR="75023" marT="37512" marB="37512" anchor="ctr">
                    <a:lnL>
                      <a:noFill/>
                    </a:lnL>
                    <a:lnR>
                      <a:noFill/>
                    </a:lnR>
                    <a:lnT>
                      <a:noFill/>
                    </a:lnT>
                    <a:lnB>
                      <a:noFill/>
                    </a:lnB>
                  </a:tcPr>
                </a:tc>
                <a:tc>
                  <a:txBody>
                    <a:bodyPr/>
                    <a:lstStyle/>
                    <a:p>
                      <a:r>
                        <a:rPr lang="en-US" sz="1500"/>
                        <a:t>Annex-Slot Configuration</a:t>
                      </a:r>
                    </a:p>
                  </a:txBody>
                  <a:tcPr marL="75023" marR="75023" marT="37512" marB="37512" anchor="ctr">
                    <a:lnL>
                      <a:noFill/>
                    </a:lnL>
                    <a:lnR>
                      <a:noFill/>
                    </a:lnR>
                    <a:lnT>
                      <a:noFill/>
                    </a:lnT>
                    <a:lnB>
                      <a:noFill/>
                    </a:lnB>
                  </a:tcPr>
                </a:tc>
                <a:tc>
                  <a:txBody>
                    <a:bodyPr/>
                    <a:lstStyle/>
                    <a:p>
                      <a:r>
                        <a:rPr lang="en-US" sz="1500"/>
                        <a:t>Vishal Kalkundrikar (Ondas)</a:t>
                      </a:r>
                    </a:p>
                  </a:txBody>
                  <a:tcPr marL="75023" marR="75023" marT="37512" marB="37512" anchor="ctr">
                    <a:lnL>
                      <a:noFill/>
                    </a:lnL>
                    <a:lnR>
                      <a:noFill/>
                    </a:lnR>
                    <a:lnT>
                      <a:noFill/>
                    </a:lnT>
                    <a:lnB>
                      <a:noFill/>
                    </a:lnB>
                  </a:tcPr>
                </a:tc>
                <a:tc>
                  <a:txBody>
                    <a:bodyPr/>
                    <a:lstStyle/>
                    <a:p>
                      <a:r>
                        <a:rPr lang="en-US" sz="1500"/>
                        <a:t>04-Feb-2023 09:02:07 ET</a:t>
                      </a:r>
                    </a:p>
                  </a:txBody>
                  <a:tcPr marL="75023" marR="75023" marT="37512" marB="37512" anchor="ctr">
                    <a:lnL>
                      <a:noFill/>
                    </a:lnL>
                    <a:lnR>
                      <a:noFill/>
                    </a:lnR>
                    <a:lnT>
                      <a:noFill/>
                    </a:lnT>
                    <a:lnB>
                      <a:noFill/>
                    </a:lnB>
                  </a:tcPr>
                </a:tc>
                <a:tc>
                  <a:txBody>
                    <a:bodyPr/>
                    <a:lstStyle/>
                    <a:p>
                      <a:r>
                        <a:rPr lang="en-US" sz="1500">
                          <a:hlinkClick r:id="rId6"/>
                        </a:rPr>
                        <a:t>Download</a:t>
                      </a:r>
                      <a:r>
                        <a:rPr lang="en-US" sz="1500"/>
                        <a:t>, </a:t>
                      </a:r>
                      <a:r>
                        <a:rPr lang="en-US" sz="1500">
                          <a:hlinkClick r:id="rId7"/>
                        </a:rPr>
                        <a:t>Revise</a:t>
                      </a:r>
                      <a:endParaRPr lang="en-US" sz="1500"/>
                    </a:p>
                  </a:txBody>
                  <a:tcPr marL="75023" marR="75023" marT="37512" marB="37512" anchor="ctr">
                    <a:lnL>
                      <a:noFill/>
                    </a:lnL>
                    <a:lnR>
                      <a:noFill/>
                    </a:lnR>
                    <a:lnT>
                      <a:noFill/>
                    </a:lnT>
                    <a:lnB>
                      <a:noFill/>
                    </a:lnB>
                  </a:tcPr>
                </a:tc>
                <a:extLst>
                  <a:ext uri="{0D108BD9-81ED-4DB2-BD59-A6C34878D82A}">
                    <a16:rowId xmlns:a16="http://schemas.microsoft.com/office/drawing/2014/main" val="1289255075"/>
                  </a:ext>
                </a:extLst>
              </a:tr>
              <a:tr h="975300">
                <a:tc>
                  <a:txBody>
                    <a:bodyPr/>
                    <a:lstStyle/>
                    <a:p>
                      <a:r>
                        <a:rPr lang="en-US" sz="1500"/>
                        <a:t>27-Jan-2023 ET</a:t>
                      </a:r>
                    </a:p>
                  </a:txBody>
                  <a:tcPr marL="75023" marR="75023" marT="37512" marB="37512" anchor="ctr">
                    <a:lnL>
                      <a:noFill/>
                    </a:lnL>
                    <a:lnR>
                      <a:noFill/>
                    </a:lnR>
                    <a:lnT>
                      <a:noFill/>
                    </a:lnT>
                    <a:lnB>
                      <a:noFill/>
                    </a:lnB>
                  </a:tcPr>
                </a:tc>
                <a:tc>
                  <a:txBody>
                    <a:bodyPr/>
                    <a:lstStyle/>
                    <a:p>
                      <a:r>
                        <a:rPr lang="en-US" sz="1500"/>
                        <a:t>2023</a:t>
                      </a:r>
                    </a:p>
                  </a:txBody>
                  <a:tcPr marL="75023" marR="75023" marT="37512" marB="37512" anchor="ctr">
                    <a:lnL>
                      <a:noFill/>
                    </a:lnL>
                    <a:lnR>
                      <a:noFill/>
                    </a:lnR>
                    <a:lnT>
                      <a:noFill/>
                    </a:lnT>
                    <a:lnB>
                      <a:noFill/>
                    </a:lnB>
                  </a:tcPr>
                </a:tc>
                <a:tc>
                  <a:txBody>
                    <a:bodyPr/>
                    <a:lstStyle/>
                    <a:p>
                      <a:r>
                        <a:rPr lang="en-US" sz="1500"/>
                        <a:t>73</a:t>
                      </a:r>
                    </a:p>
                  </a:txBody>
                  <a:tcPr marL="75023" marR="75023" marT="37512" marB="37512" anchor="ctr">
                    <a:lnL>
                      <a:noFill/>
                    </a:lnL>
                    <a:lnR>
                      <a:noFill/>
                    </a:lnR>
                    <a:lnT>
                      <a:noFill/>
                    </a:lnT>
                    <a:lnB>
                      <a:noFill/>
                    </a:lnB>
                  </a:tcPr>
                </a:tc>
                <a:tc>
                  <a:txBody>
                    <a:bodyPr/>
                    <a:lstStyle/>
                    <a:p>
                      <a:r>
                        <a:rPr lang="en-US" sz="1500"/>
                        <a:t>2</a:t>
                      </a:r>
                    </a:p>
                  </a:txBody>
                  <a:tcPr marL="75023" marR="75023" marT="37512" marB="37512" anchor="ctr">
                    <a:lnL>
                      <a:noFill/>
                    </a:lnL>
                    <a:lnR>
                      <a:noFill/>
                    </a:lnR>
                    <a:lnT>
                      <a:noFill/>
                    </a:lnT>
                    <a:lnB>
                      <a:noFill/>
                    </a:lnB>
                  </a:tcPr>
                </a:tc>
                <a:tc>
                  <a:txBody>
                    <a:bodyPr/>
                    <a:lstStyle/>
                    <a:p>
                      <a:r>
                        <a:rPr lang="en-US" sz="1500"/>
                        <a:t>TG16t</a:t>
                      </a:r>
                    </a:p>
                  </a:txBody>
                  <a:tcPr marL="75023" marR="75023" marT="37512" marB="37512" anchor="ctr">
                    <a:lnL>
                      <a:noFill/>
                    </a:lnL>
                    <a:lnR>
                      <a:noFill/>
                    </a:lnR>
                    <a:lnT>
                      <a:noFill/>
                    </a:lnT>
                    <a:lnB>
                      <a:noFill/>
                    </a:lnB>
                  </a:tcPr>
                </a:tc>
                <a:tc>
                  <a:txBody>
                    <a:bodyPr/>
                    <a:lstStyle/>
                    <a:p>
                      <a:r>
                        <a:rPr lang="en-US" sz="1500"/>
                        <a:t>Draft 0.2 document review</a:t>
                      </a:r>
                    </a:p>
                  </a:txBody>
                  <a:tcPr marL="75023" marR="75023" marT="37512" marB="37512" anchor="ctr">
                    <a:lnL>
                      <a:noFill/>
                    </a:lnL>
                    <a:lnR>
                      <a:noFill/>
                    </a:lnR>
                    <a:lnT>
                      <a:noFill/>
                    </a:lnT>
                    <a:lnB>
                      <a:noFill/>
                    </a:lnB>
                  </a:tcPr>
                </a:tc>
                <a:tc>
                  <a:txBody>
                    <a:bodyPr/>
                    <a:lstStyle/>
                    <a:p>
                      <a:r>
                        <a:rPr lang="en-US" sz="1500"/>
                        <a:t>Vishal Kalkundrikar (Ondas)</a:t>
                      </a:r>
                    </a:p>
                  </a:txBody>
                  <a:tcPr marL="75023" marR="75023" marT="37512" marB="37512" anchor="ctr">
                    <a:lnL>
                      <a:noFill/>
                    </a:lnL>
                    <a:lnR>
                      <a:noFill/>
                    </a:lnR>
                    <a:lnT>
                      <a:noFill/>
                    </a:lnT>
                    <a:lnB>
                      <a:noFill/>
                    </a:lnB>
                  </a:tcPr>
                </a:tc>
                <a:tc>
                  <a:txBody>
                    <a:bodyPr/>
                    <a:lstStyle/>
                    <a:p>
                      <a:r>
                        <a:rPr lang="en-US" sz="1500"/>
                        <a:t>27-Jan-2023 09:28:59 ET</a:t>
                      </a:r>
                    </a:p>
                  </a:txBody>
                  <a:tcPr marL="75023" marR="75023" marT="37512" marB="37512" anchor="ctr">
                    <a:lnL>
                      <a:noFill/>
                    </a:lnL>
                    <a:lnR>
                      <a:noFill/>
                    </a:lnR>
                    <a:lnT>
                      <a:noFill/>
                    </a:lnT>
                    <a:lnB>
                      <a:noFill/>
                    </a:lnB>
                  </a:tcPr>
                </a:tc>
                <a:tc>
                  <a:txBody>
                    <a:bodyPr/>
                    <a:lstStyle/>
                    <a:p>
                      <a:r>
                        <a:rPr lang="en-US" sz="1500" dirty="0">
                          <a:hlinkClick r:id="rId8"/>
                        </a:rPr>
                        <a:t>Download</a:t>
                      </a:r>
                      <a:r>
                        <a:rPr lang="en-US" sz="1500" dirty="0"/>
                        <a:t>, </a:t>
                      </a:r>
                      <a:r>
                        <a:rPr lang="en-US" sz="1500" dirty="0">
                          <a:hlinkClick r:id="rId9"/>
                        </a:rPr>
                        <a:t>Revise</a:t>
                      </a:r>
                      <a:endParaRPr lang="en-US" sz="1500" dirty="0"/>
                    </a:p>
                  </a:txBody>
                  <a:tcPr marL="75023" marR="75023" marT="37512" marB="37512" anchor="ctr">
                    <a:lnL>
                      <a:noFill/>
                    </a:lnL>
                    <a:lnR>
                      <a:noFill/>
                    </a:lnR>
                    <a:lnT>
                      <a:noFill/>
                    </a:lnT>
                    <a:lnB>
                      <a:noFill/>
                    </a:lnB>
                  </a:tcPr>
                </a:tc>
                <a:extLst>
                  <a:ext uri="{0D108BD9-81ED-4DB2-BD59-A6C34878D82A}">
                    <a16:rowId xmlns:a16="http://schemas.microsoft.com/office/drawing/2014/main" val="3399405929"/>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E220D-BDFF-2DA1-0E3F-F3C631792133}"/>
              </a:ext>
            </a:extLst>
          </p:cNvPr>
          <p:cNvSpPr>
            <a:spLocks noGrp="1"/>
          </p:cNvSpPr>
          <p:nvPr>
            <p:ph type="title"/>
          </p:nvPr>
        </p:nvSpPr>
        <p:spPr/>
        <p:txBody>
          <a:bodyPr/>
          <a:lstStyle/>
          <a:p>
            <a:r>
              <a:rPr lang="en-US" dirty="0"/>
              <a:t>Summary of TG16t progress January 2023</a:t>
            </a:r>
          </a:p>
        </p:txBody>
      </p:sp>
      <p:sp>
        <p:nvSpPr>
          <p:cNvPr id="3" name="Content Placeholder 2">
            <a:extLst>
              <a:ext uri="{FF2B5EF4-FFF2-40B4-BE49-F238E27FC236}">
                <a16:creationId xmlns:a16="http://schemas.microsoft.com/office/drawing/2014/main" id="{B23D56A0-4E29-3131-0416-90D5DE2BBF41}"/>
              </a:ext>
            </a:extLst>
          </p:cNvPr>
          <p:cNvSpPr>
            <a:spLocks noGrp="1"/>
          </p:cNvSpPr>
          <p:nvPr>
            <p:ph idx="1"/>
          </p:nvPr>
        </p:nvSpPr>
        <p:spPr>
          <a:xfrm>
            <a:off x="838200" y="1828800"/>
            <a:ext cx="10515600" cy="4351338"/>
          </a:xfrm>
        </p:spPr>
        <p:txBody>
          <a:bodyPr/>
          <a:lstStyle/>
          <a:p>
            <a:pPr lvl="1"/>
            <a:r>
              <a:rPr lang="en-US" dirty="0"/>
              <a:t>Review D0.2 version with embedded comments (posted to private area)</a:t>
            </a:r>
          </a:p>
          <a:p>
            <a:pPr lvl="2"/>
            <a:endParaRPr lang="en-US" dirty="0"/>
          </a:p>
          <a:p>
            <a:pPr lvl="1"/>
            <a:r>
              <a:rPr lang="en-US" dirty="0"/>
              <a:t>Generate D0.3 for further comments in separate contributions. </a:t>
            </a:r>
          </a:p>
          <a:p>
            <a:pPr lvl="1"/>
            <a:r>
              <a:rPr lang="en-US" dirty="0"/>
              <a:t>Contribution of comments on draft in “15-23-0073-00-016t-draft-0-2-document-review” compared to D0.3   Discussed and captured resolutions in “15-23-0073-</a:t>
            </a:r>
            <a:r>
              <a:rPr lang="en-US" dirty="0">
                <a:highlight>
                  <a:srgbClr val="FFFF00"/>
                </a:highlight>
              </a:rPr>
              <a:t>01</a:t>
            </a:r>
            <a:r>
              <a:rPr lang="en-US" dirty="0"/>
              <a:t>-016t-draft-0-2-document-review”</a:t>
            </a:r>
          </a:p>
          <a:p>
            <a:pPr lvl="1"/>
            <a:endParaRPr lang="en-US" dirty="0"/>
          </a:p>
          <a:p>
            <a:pPr lvl="1"/>
            <a:r>
              <a:rPr lang="en-US" dirty="0"/>
              <a:t>Discussion on contribution “15-22-0643-01-016t-direct-peer-to-peer” and identification of clause locations in draft.</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0DA8F803-9A06-FE3E-5840-2022CC9FE99B}"/>
              </a:ext>
            </a:extLst>
          </p:cNvPr>
          <p:cNvSpPr>
            <a:spLocks noGrp="1"/>
          </p:cNvSpPr>
          <p:nvPr>
            <p:ph type="dt" sz="half" idx="10"/>
          </p:nvPr>
        </p:nvSpPr>
        <p:spPr/>
        <p:txBody>
          <a:bodyPr/>
          <a:lstStyle/>
          <a:p>
            <a:r>
              <a:rPr lang="en-US" dirty="0"/>
              <a:t>Feb_2023</a:t>
            </a:r>
          </a:p>
        </p:txBody>
      </p:sp>
      <p:sp>
        <p:nvSpPr>
          <p:cNvPr id="5" name="Footer Placeholder 4">
            <a:extLst>
              <a:ext uri="{FF2B5EF4-FFF2-40B4-BE49-F238E27FC236}">
                <a16:creationId xmlns:a16="http://schemas.microsoft.com/office/drawing/2014/main" id="{3B714F42-8218-3D2C-23BD-AF7E81D838E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F66C78-3DF4-D214-F8A5-E830F1EB385B}"/>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6487768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F335D-7BE6-4F66-B85E-331F63679821}"/>
              </a:ext>
            </a:extLst>
          </p:cNvPr>
          <p:cNvSpPr>
            <a:spLocks noGrp="1"/>
          </p:cNvSpPr>
          <p:nvPr>
            <p:ph type="title"/>
          </p:nvPr>
        </p:nvSpPr>
        <p:spPr/>
        <p:txBody>
          <a:bodyPr/>
          <a:lstStyle/>
          <a:p>
            <a:r>
              <a:rPr lang="en-US" dirty="0"/>
              <a:t>February 10, 2023 Teleconference Notes</a:t>
            </a:r>
          </a:p>
        </p:txBody>
      </p:sp>
      <p:sp>
        <p:nvSpPr>
          <p:cNvPr id="3" name="Content Placeholder 2">
            <a:extLst>
              <a:ext uri="{FF2B5EF4-FFF2-40B4-BE49-F238E27FC236}">
                <a16:creationId xmlns:a16="http://schemas.microsoft.com/office/drawing/2014/main" id="{5D6522B4-A4E7-42F4-9B8C-1579EB55AA2B}"/>
              </a:ext>
            </a:extLst>
          </p:cNvPr>
          <p:cNvSpPr>
            <a:spLocks noGrp="1"/>
          </p:cNvSpPr>
          <p:nvPr>
            <p:ph idx="1"/>
          </p:nvPr>
        </p:nvSpPr>
        <p:spPr>
          <a:xfrm>
            <a:off x="838200" y="1828800"/>
            <a:ext cx="10515600" cy="4351338"/>
          </a:xfrm>
        </p:spPr>
        <p:txBody>
          <a:bodyPr>
            <a:normAutofit fontScale="62500" lnSpcReduction="20000"/>
          </a:bodyPr>
          <a:lstStyle/>
          <a:p>
            <a:r>
              <a:rPr lang="en-US" dirty="0"/>
              <a:t>Doc 73r2 reviewed and contains accepted resolutions discussed in Baltimore.  Ready to implement in draft D0.4 by Harry</a:t>
            </a:r>
          </a:p>
          <a:p>
            <a:endParaRPr lang="en-US" dirty="0"/>
          </a:p>
          <a:p>
            <a:r>
              <a:rPr lang="en-US" dirty="0"/>
              <a:t>Doc 88r0 reviewed and contains diagrams on slots that were discussed and approved in Baltimore. To be incorporated in D0.4</a:t>
            </a:r>
          </a:p>
          <a:p>
            <a:endParaRPr lang="en-US" dirty="0"/>
          </a:p>
          <a:p>
            <a:r>
              <a:rPr lang="en-US" dirty="0"/>
              <a:t>Doc 89r0  provides table needed for describing link adaptation. To replace Table 5-2—Modulation and FEC rate in Draft. </a:t>
            </a:r>
          </a:p>
          <a:p>
            <a:endParaRPr lang="en-US" dirty="0"/>
          </a:p>
          <a:p>
            <a:r>
              <a:rPr lang="en-US" dirty="0"/>
              <a:t>Doc 93r0 needs correction so index goes from 0..13.  Will be posted as 93r1.</a:t>
            </a:r>
          </a:p>
          <a:p>
            <a:endParaRPr lang="en-US" dirty="0"/>
          </a:p>
          <a:p>
            <a:r>
              <a:rPr lang="en-US" dirty="0"/>
              <a:t>Harry still dealing with </a:t>
            </a:r>
            <a:r>
              <a:rPr lang="en-US" dirty="0" err="1"/>
              <a:t>Framemaker</a:t>
            </a:r>
            <a:r>
              <a:rPr lang="en-US" dirty="0"/>
              <a:t> issues. </a:t>
            </a:r>
          </a:p>
          <a:p>
            <a:endParaRPr lang="en-US" dirty="0"/>
          </a:p>
          <a:p>
            <a:r>
              <a:rPr lang="en-US" dirty="0"/>
              <a:t>Outstanding items still needing contributions. Next round of contributions based on D0.4 when posted. </a:t>
            </a:r>
          </a:p>
          <a:p>
            <a:pPr lvl="1"/>
            <a:r>
              <a:rPr lang="en-US" dirty="0"/>
              <a:t>Mobility, filtering, Direct Peer to Peer, P-MP </a:t>
            </a:r>
          </a:p>
          <a:p>
            <a:endParaRPr lang="en-US" dirty="0"/>
          </a:p>
          <a:p>
            <a:endParaRPr lang="en-US" dirty="0"/>
          </a:p>
          <a:p>
            <a:endParaRPr lang="en-US" dirty="0"/>
          </a:p>
          <a:p>
            <a:endParaRPr lang="en-US" dirty="0"/>
          </a:p>
          <a:p>
            <a:endParaRPr lang="en-US" dirty="0"/>
          </a:p>
          <a:p>
            <a:endParaRPr lang="en-US" dirty="0"/>
          </a:p>
          <a:p>
            <a:endParaRPr lang="en-US" dirty="0"/>
          </a:p>
          <a:p>
            <a:pPr lvl="1"/>
            <a:endParaRPr lang="en-US" dirty="0"/>
          </a:p>
        </p:txBody>
      </p:sp>
      <p:sp>
        <p:nvSpPr>
          <p:cNvPr id="4" name="Date Placeholder 3">
            <a:extLst>
              <a:ext uri="{FF2B5EF4-FFF2-40B4-BE49-F238E27FC236}">
                <a16:creationId xmlns:a16="http://schemas.microsoft.com/office/drawing/2014/main" id="{4A944049-715D-4B1E-8EE8-9221C6985624}"/>
              </a:ext>
            </a:extLst>
          </p:cNvPr>
          <p:cNvSpPr>
            <a:spLocks noGrp="1"/>
          </p:cNvSpPr>
          <p:nvPr>
            <p:ph type="dt" sz="half" idx="10"/>
          </p:nvPr>
        </p:nvSpPr>
        <p:spPr/>
        <p:txBody>
          <a:bodyPr/>
          <a:lstStyle/>
          <a:p>
            <a:r>
              <a:rPr lang="en-US" dirty="0"/>
              <a:t>Feb_2023</a:t>
            </a:r>
          </a:p>
        </p:txBody>
      </p:sp>
      <p:sp>
        <p:nvSpPr>
          <p:cNvPr id="5" name="Footer Placeholder 4">
            <a:extLst>
              <a:ext uri="{FF2B5EF4-FFF2-40B4-BE49-F238E27FC236}">
                <a16:creationId xmlns:a16="http://schemas.microsoft.com/office/drawing/2014/main" id="{609D1B3C-3308-42BD-A2CA-8F43AD28ADB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FF04E2-0B51-4334-A9FD-4E0A198444C1}"/>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1857805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E8808-D53C-4B32-9197-9A96479FEB9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608CD61-D17D-470E-B921-EDA3FC72D406}"/>
              </a:ext>
            </a:extLst>
          </p:cNvPr>
          <p:cNvSpPr>
            <a:spLocks noGrp="1"/>
          </p:cNvSpPr>
          <p:nvPr>
            <p:ph idx="1"/>
          </p:nvPr>
        </p:nvSpPr>
        <p:spPr>
          <a:xfrm>
            <a:off x="838200" y="1825625"/>
            <a:ext cx="10668000" cy="4351338"/>
          </a:xfrm>
        </p:spPr>
        <p:txBody>
          <a:bodyPr>
            <a:normAutofit lnSpcReduction="10000"/>
          </a:bodyPr>
          <a:lstStyle/>
          <a:p>
            <a:r>
              <a:rPr lang="en-US" dirty="0"/>
              <a:t>Harry will combine output materials into Draft D0.4 and put in Members Area</a:t>
            </a:r>
          </a:p>
          <a:p>
            <a:pPr lvl="1"/>
            <a:r>
              <a:rPr lang="en-US" dirty="0">
                <a:hlinkClick r:id="rId2"/>
              </a:rPr>
              <a:t>https://grouper.ieee.org/groups/802/15/private/Draft/TG16t/</a:t>
            </a:r>
            <a:endParaRPr lang="en-US" dirty="0"/>
          </a:p>
          <a:p>
            <a:pPr lvl="1"/>
            <a:r>
              <a:rPr lang="en-US" dirty="0"/>
              <a:t>Note that drafts are available to non-voters while on-site at IEEE802 meetings from </a:t>
            </a:r>
            <a:r>
              <a:rPr lang="en-US" dirty="0">
                <a:hlinkClick r:id="rId3"/>
              </a:rPr>
              <a:t>http://ieee802.linespeed.io</a:t>
            </a:r>
            <a:endParaRPr lang="en-US" dirty="0"/>
          </a:p>
          <a:p>
            <a:pPr lvl="1"/>
            <a:endParaRPr lang="en-US" dirty="0"/>
          </a:p>
          <a:p>
            <a:r>
              <a:rPr lang="en-US" dirty="0"/>
              <a:t>Teleconferences</a:t>
            </a:r>
          </a:p>
          <a:p>
            <a:pPr lvl="1"/>
            <a:r>
              <a:rPr lang="en-US" dirty="0"/>
              <a:t>Friday 2/10  3pm ET, noon PT</a:t>
            </a:r>
          </a:p>
          <a:p>
            <a:pPr lvl="1"/>
            <a:r>
              <a:rPr lang="en-US" dirty="0"/>
              <a:t>Change to Tuesday 2/21 noon ET, 9am PT</a:t>
            </a:r>
          </a:p>
          <a:p>
            <a:pPr lvl="1"/>
            <a:endParaRPr lang="en-US" dirty="0"/>
          </a:p>
          <a:p>
            <a:r>
              <a:rPr lang="en-US" dirty="0"/>
              <a:t>4 meeting slots for March 2023   Add Thursday AM2</a:t>
            </a:r>
          </a:p>
          <a:p>
            <a:pPr lvl="1"/>
            <a:endParaRPr lang="en-US" dirty="0"/>
          </a:p>
          <a:p>
            <a:endParaRPr lang="en-US" dirty="0"/>
          </a:p>
        </p:txBody>
      </p:sp>
      <p:sp>
        <p:nvSpPr>
          <p:cNvPr id="4" name="Date Placeholder 3">
            <a:extLst>
              <a:ext uri="{FF2B5EF4-FFF2-40B4-BE49-F238E27FC236}">
                <a16:creationId xmlns:a16="http://schemas.microsoft.com/office/drawing/2014/main" id="{F34C5724-E589-464D-8E38-4131CC3F7FDC}"/>
              </a:ext>
            </a:extLst>
          </p:cNvPr>
          <p:cNvSpPr>
            <a:spLocks noGrp="1"/>
          </p:cNvSpPr>
          <p:nvPr>
            <p:ph type="dt" sz="half" idx="10"/>
          </p:nvPr>
        </p:nvSpPr>
        <p:spPr/>
        <p:txBody>
          <a:bodyPr/>
          <a:lstStyle/>
          <a:p>
            <a:r>
              <a:rPr lang="en-US" dirty="0"/>
              <a:t>Feb_2023</a:t>
            </a:r>
          </a:p>
        </p:txBody>
      </p:sp>
      <p:sp>
        <p:nvSpPr>
          <p:cNvPr id="5" name="Footer Placeholder 4">
            <a:extLst>
              <a:ext uri="{FF2B5EF4-FFF2-40B4-BE49-F238E27FC236}">
                <a16:creationId xmlns:a16="http://schemas.microsoft.com/office/drawing/2014/main" id="{AB99272A-2A8E-45F6-9B97-9284901FD95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80AF512-0AFA-4CAF-BCB2-7CCFA94196D8}"/>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643401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214295981"/>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Feb_2023</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262884"/>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March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March 13-16, 2023	Atlanta, GA, USA</a:t>
            </a:r>
            <a:endParaRPr lang="en-US" sz="2000"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May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May 15-18, 2023	Orlando, FL, USA</a:t>
            </a:r>
            <a:endParaRPr lang="en-US" dirty="0"/>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July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July 10-13, 2023	Berlin, Germany</a:t>
            </a:r>
            <a:endParaRPr lang="en-US" sz="2000" dirty="0">
              <a:effectLst/>
              <a:latin typeface="Calibri" panose="020F0502020204030204" pitchFamily="34" charset="0"/>
              <a:ea typeface="Times New Roman" panose="02020603050405020304" pitchFamily="18" charset="0"/>
            </a:endParaRPr>
          </a:p>
          <a:p>
            <a:endParaRPr lang="en-US" dirty="0"/>
          </a:p>
          <a:p>
            <a:endParaRPr lang="en-US" dirty="0"/>
          </a:p>
          <a:p>
            <a:endParaRPr lang="en-US" dirty="0"/>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3919235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3533497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 </a:t>
            </a:r>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Feb_2023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January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Feb_2023</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27673</TotalTime>
  <Words>2088</Words>
  <Application>Microsoft Office PowerPoint</Application>
  <PresentationFormat>Widescreen</PresentationFormat>
  <Paragraphs>269</Paragraphs>
  <Slides>19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Helvetica</vt:lpstr>
      <vt:lpstr>Times New Roman</vt:lpstr>
      <vt:lpstr>Custom Design</vt:lpstr>
      <vt:lpstr>PowerPoint Presentation</vt:lpstr>
      <vt:lpstr>Opening</vt:lpstr>
      <vt:lpstr>TG16t January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Contributions for February 10 Teleconf</vt:lpstr>
      <vt:lpstr>Summary of TG16t progress January 2023</vt:lpstr>
      <vt:lpstr>February 10, 2023 Teleconference Notes</vt:lpstr>
      <vt:lpstr>Next Steps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659</cp:revision>
  <cp:lastPrinted>1998-02-10T13:28:06Z</cp:lastPrinted>
  <dcterms:created xsi:type="dcterms:W3CDTF">2020-01-06T16:34:14Z</dcterms:created>
  <dcterms:modified xsi:type="dcterms:W3CDTF">2023-02-10T21:04:31Z</dcterms:modified>
</cp:coreProperties>
</file>