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359" r:id="rId2"/>
    <p:sldId id="360" r:id="rId3"/>
    <p:sldId id="340" r:id="rId4"/>
    <p:sldId id="342" r:id="rId5"/>
    <p:sldId id="357" r:id="rId6"/>
    <p:sldId id="2027" r:id="rId7"/>
    <p:sldId id="349" r:id="rId8"/>
    <p:sldId id="348" r:id="rId9"/>
    <p:sldId id="347" r:id="rId10"/>
    <p:sldId id="346" r:id="rId11"/>
    <p:sldId id="334" r:id="rId12"/>
    <p:sldId id="350" r:id="rId13"/>
    <p:sldId id="351" r:id="rId14"/>
    <p:sldId id="356" r:id="rId15"/>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65" d="100"/>
          <a:sy n="65" d="100"/>
        </p:scale>
        <p:origin x="42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154" name="Google Shape;15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225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line Headline, 1- or 2-line Subhead, Content, Photo L">
  <p:cSld name="1-line Headline, 1- or 2-line Subhead, Content, Photo L">
    <p:spTree>
      <p:nvGrpSpPr>
        <p:cNvPr id="1" name="Shape 63"/>
        <p:cNvGrpSpPr/>
        <p:nvPr/>
      </p:nvGrpSpPr>
      <p:grpSpPr>
        <a:xfrm>
          <a:off x="0" y="0"/>
          <a:ext cx="0" cy="0"/>
          <a:chOff x="0" y="0"/>
          <a:chExt cx="0" cy="0"/>
        </a:xfrm>
      </p:grpSpPr>
      <p:sp>
        <p:nvSpPr>
          <p:cNvPr id="64" name="Google Shape;64;p17"/>
          <p:cNvSpPr txBox="1">
            <a:spLocks noGrp="1"/>
          </p:cNvSpPr>
          <p:nvPr>
            <p:ph type="body" idx="1"/>
          </p:nvPr>
        </p:nvSpPr>
        <p:spPr>
          <a:xfrm>
            <a:off x="4683131" y="2180684"/>
            <a:ext cx="4003675" cy="380807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a:lvl1pPr>
            <a:lvl2pPr marL="914400" lvl="1" indent="-228600" algn="l">
              <a:lnSpc>
                <a:spcPct val="90000"/>
              </a:lnSpc>
              <a:spcBef>
                <a:spcPts val="450"/>
              </a:spcBef>
              <a:spcAft>
                <a:spcPts val="0"/>
              </a:spcAft>
              <a:buSzPts val="1400"/>
              <a:buNone/>
              <a:defRPr>
                <a:latin typeface="Arial"/>
                <a:ea typeface="Arial"/>
                <a:cs typeface="Arial"/>
                <a:sym typeface="Arial"/>
              </a:defRPr>
            </a:lvl2pPr>
            <a:lvl3pPr marL="1371600" lvl="2" indent="-292100" algn="l">
              <a:lnSpc>
                <a:spcPct val="100000"/>
              </a:lnSpc>
              <a:spcBef>
                <a:spcPts val="300"/>
              </a:spcBef>
              <a:spcAft>
                <a:spcPts val="0"/>
              </a:spcAft>
              <a:buSzPts val="1000"/>
              <a:buChar char="▪"/>
              <a:defRPr>
                <a:latin typeface="Arial"/>
                <a:ea typeface="Arial"/>
                <a:cs typeface="Arial"/>
                <a:sym typeface="Arial"/>
              </a:defRPr>
            </a:lvl3pPr>
            <a:lvl4pPr marL="1828800" lvl="3" indent="-285750" algn="l">
              <a:lnSpc>
                <a:spcPct val="100000"/>
              </a:lnSpc>
              <a:spcBef>
                <a:spcPts val="150"/>
              </a:spcBef>
              <a:spcAft>
                <a:spcPts val="0"/>
              </a:spcAft>
              <a:buClr>
                <a:schemeClr val="dk1"/>
              </a:buClr>
              <a:buSzPts val="900"/>
              <a:buChar char="﹣"/>
              <a:defRPr>
                <a:latin typeface="Arial"/>
                <a:ea typeface="Arial"/>
                <a:cs typeface="Arial"/>
                <a:sym typeface="Arial"/>
              </a:defRPr>
            </a:lvl4pPr>
            <a:lvl5pPr marL="2286000" lvl="4" indent="-285750" algn="l">
              <a:lnSpc>
                <a:spcPct val="100000"/>
              </a:lnSpc>
              <a:spcBef>
                <a:spcPts val="150"/>
              </a:spcBef>
              <a:spcAft>
                <a:spcPts val="0"/>
              </a:spcAft>
              <a:buSzPts val="900"/>
              <a:buChar char="･"/>
              <a:defRPr>
                <a:latin typeface="Arial"/>
                <a:ea typeface="Arial"/>
                <a:cs typeface="Arial"/>
                <a:sym typeface="Arial"/>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65" name="Google Shape;65;p17"/>
          <p:cNvSpPr txBox="1">
            <a:spLocks noGrp="1"/>
          </p:cNvSpPr>
          <p:nvPr>
            <p:ph type="sldNum" idx="12"/>
          </p:nvPr>
        </p:nvSpPr>
        <p:spPr>
          <a:xfrm>
            <a:off x="8085144" y="6173477"/>
            <a:ext cx="601663" cy="366183"/>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
        <p:nvSpPr>
          <p:cNvPr id="66" name="Google Shape;66;p17"/>
          <p:cNvSpPr>
            <a:spLocks noGrp="1"/>
          </p:cNvSpPr>
          <p:nvPr>
            <p:ph type="pic" idx="2"/>
          </p:nvPr>
        </p:nvSpPr>
        <p:spPr>
          <a:xfrm>
            <a:off x="457200" y="2180683"/>
            <a:ext cx="4005072" cy="3808076"/>
          </a:xfrm>
          <a:prstGeom prst="rect">
            <a:avLst/>
          </a:prstGeom>
          <a:solidFill>
            <a:srgbClr val="CCCCCC"/>
          </a:solidFill>
          <a:ln>
            <a:noFill/>
          </a:ln>
        </p:spPr>
      </p:sp>
      <p:pic>
        <p:nvPicPr>
          <p:cNvPr id="67" name="Google Shape;67;p17"/>
          <p:cNvPicPr preferRelativeResize="0"/>
          <p:nvPr/>
        </p:nvPicPr>
        <p:blipFill rotWithShape="1">
          <a:blip r:embed="rId2">
            <a:alphaModFix/>
          </a:blip>
          <a:srcRect/>
          <a:stretch/>
        </p:blipFill>
        <p:spPr>
          <a:xfrm>
            <a:off x="7891272" y="6241965"/>
            <a:ext cx="550862" cy="214380"/>
          </a:xfrm>
          <a:prstGeom prst="rect">
            <a:avLst/>
          </a:prstGeom>
          <a:noFill/>
          <a:ln>
            <a:noFill/>
          </a:ln>
        </p:spPr>
      </p:pic>
      <p:pic>
        <p:nvPicPr>
          <p:cNvPr id="68" name="Google Shape;68;p17"/>
          <p:cNvPicPr preferRelativeResize="0"/>
          <p:nvPr/>
        </p:nvPicPr>
        <p:blipFill rotWithShape="1">
          <a:blip r:embed="rId3">
            <a:alphaModFix/>
          </a:blip>
          <a:srcRect/>
          <a:stretch/>
        </p:blipFill>
        <p:spPr>
          <a:xfrm>
            <a:off x="457199" y="6267258"/>
            <a:ext cx="1177135" cy="288252"/>
          </a:xfrm>
          <a:prstGeom prst="rect">
            <a:avLst/>
          </a:prstGeom>
          <a:noFill/>
          <a:ln>
            <a:noFill/>
          </a:ln>
        </p:spPr>
      </p:pic>
      <p:sp>
        <p:nvSpPr>
          <p:cNvPr id="69" name="Google Shape;69;p17"/>
          <p:cNvSpPr txBox="1">
            <a:spLocks noGrp="1"/>
          </p:cNvSpPr>
          <p:nvPr>
            <p:ph type="title"/>
          </p:nvPr>
        </p:nvSpPr>
        <p:spPr>
          <a:xfrm>
            <a:off x="457200" y="366187"/>
            <a:ext cx="8229600" cy="7171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17"/>
          <p:cNvSpPr txBox="1">
            <a:spLocks noGrp="1"/>
          </p:cNvSpPr>
          <p:nvPr>
            <p:ph type="body" idx="3"/>
          </p:nvPr>
        </p:nvSpPr>
        <p:spPr>
          <a:xfrm>
            <a:off x="457200" y="1195371"/>
            <a:ext cx="8229600" cy="71718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sz="1600" b="0" i="0" cap="none">
                <a:solidFill>
                  <a:schemeClr val="dk1"/>
                </a:solidFill>
                <a:latin typeface="Arial"/>
                <a:ea typeface="Arial"/>
                <a:cs typeface="Arial"/>
                <a:sym typeface="Arial"/>
              </a:defRPr>
            </a:lvl1pPr>
            <a:lvl2pPr marL="914400" lvl="1" indent="-228600" algn="l">
              <a:lnSpc>
                <a:spcPct val="90000"/>
              </a:lnSpc>
              <a:spcBef>
                <a:spcPts val="450"/>
              </a:spcBef>
              <a:spcAft>
                <a:spcPts val="0"/>
              </a:spcAft>
              <a:buSzPts val="1400"/>
              <a:buNone/>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150"/>
              </a:spcBef>
              <a:spcAft>
                <a:spcPts val="0"/>
              </a:spcAft>
              <a:buClr>
                <a:schemeClr val="dk1"/>
              </a:buClr>
              <a:buSzPts val="1800"/>
              <a:buChar char="﹣"/>
              <a:defRPr/>
            </a:lvl4pPr>
            <a:lvl5pPr marL="2286000" lvl="4" indent="-342900" algn="l">
              <a:lnSpc>
                <a:spcPct val="100000"/>
              </a:lnSpc>
              <a:spcBef>
                <a:spcPts val="150"/>
              </a:spcBef>
              <a:spcAft>
                <a:spcPts val="0"/>
              </a:spcAft>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451921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802.15-22-0091-04</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March 2023</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Meta Platforms</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png"/><Relationship Id="rId18" Type="http://schemas.openxmlformats.org/officeDocument/2006/relationships/image" Target="../media/image22.jpeg"/><Relationship Id="rId3" Type="http://schemas.openxmlformats.org/officeDocument/2006/relationships/image" Target="../media/image7.png"/><Relationship Id="rId7" Type="http://schemas.openxmlformats.org/officeDocument/2006/relationships/image" Target="../media/image11.jpeg"/><Relationship Id="rId12" Type="http://schemas.openxmlformats.org/officeDocument/2006/relationships/image" Target="../media/image16.gif"/><Relationship Id="rId17" Type="http://schemas.openxmlformats.org/officeDocument/2006/relationships/image" Target="../media/image21.png"/><Relationship Id="rId2" Type="http://schemas.openxmlformats.org/officeDocument/2006/relationships/notesSlide" Target="../notesSlides/notesSlide1.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jpe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jpeg"/><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dirty="0"/>
              <a:t>142</a:t>
            </a:r>
            <a:r>
              <a:rPr lang="en-US" baseline="30000" dirty="0"/>
              <a:t>nd</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838200" y="3962400"/>
            <a:ext cx="74676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March 13-16, 2023</a:t>
            </a:r>
          </a:p>
          <a:p>
            <a:pPr>
              <a:lnSpc>
                <a:spcPct val="70000"/>
              </a:lnSpc>
              <a:defRPr/>
            </a:pPr>
            <a:endParaRPr lang="en-US" sz="2400" b="1" dirty="0">
              <a:latin typeface="Times New Roman" charset="0"/>
            </a:endParaRPr>
          </a:p>
          <a:p>
            <a:pPr eaLnBrk="1" fontAlgn="b" hangingPunct="1">
              <a:spcBef>
                <a:spcPts val="0"/>
              </a:spcBef>
              <a:defRPr/>
            </a:pPr>
            <a:r>
              <a:rPr lang="en-US" b="1" dirty="0"/>
              <a:t>Held in Atlanta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10</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buNone/>
              <a:defRPr/>
            </a:pPr>
            <a:r>
              <a:rPr lang="en-US" sz="2000" kern="1200" dirty="0">
                <a:latin typeface="Arial Rounded MT Bold" pitchFamily="34" charset="0"/>
                <a:cs typeface="Arial" charset="0"/>
              </a:rPr>
              <a:t>TG 16t – Licensed Narrowband (</a:t>
            </a:r>
            <a:r>
              <a:rPr lang="en-US" sz="2000" kern="1200" dirty="0" err="1">
                <a:latin typeface="Arial Rounded MT Bold" pitchFamily="34" charset="0"/>
                <a:cs typeface="Arial" charset="0"/>
              </a:rPr>
              <a:t>Lic</a:t>
            </a:r>
            <a:r>
              <a:rPr lang="en-US" sz="2000" kern="1200" dirty="0">
                <a:latin typeface="Arial Rounded MT Bold" pitchFamily="34" charset="0"/>
                <a:cs typeface="Arial" charset="0"/>
              </a:rPr>
              <a:t>-NB)</a:t>
            </a:r>
          </a:p>
          <a:p>
            <a:pPr marL="457200" indent="-457200" fontAlgn="b">
              <a:lnSpc>
                <a:spcPct val="80000"/>
              </a:lnSpc>
              <a:buNone/>
              <a:defRPr/>
            </a:pPr>
            <a:r>
              <a:rPr lang="en-US" sz="2000" kern="1200" dirty="0">
                <a:latin typeface="Arial Rounded MT Bold" pitchFamily="34" charset="0"/>
                <a:cs typeface="Arial" charset="0"/>
              </a:rPr>
              <a:t>	Objective: specify new PHY in licensed spectrum with channel bandwidths greater than or equal to 5 kHz and less than 100 kHz focusing on spectrum less than 2 GHz.</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SG Privacy</a:t>
            </a:r>
          </a:p>
          <a:p>
            <a:pPr marL="457200" indent="-457200" fontAlgn="b">
              <a:lnSpc>
                <a:spcPct val="80000"/>
              </a:lnSpc>
              <a:spcAft>
                <a:spcPts val="600"/>
              </a:spcAft>
              <a:buNone/>
              <a:defRPr/>
            </a:pPr>
            <a:r>
              <a:rPr lang="en-US" sz="2000" kern="1200" dirty="0">
                <a:latin typeface="Arial Rounded MT Bold" pitchFamily="34" charset="0"/>
                <a:cs typeface="Arial" charset="0"/>
              </a:rPr>
              <a:t>	Objective: develop PAR and CSD to become a TG</a:t>
            </a:r>
          </a:p>
          <a:p>
            <a:pPr marL="457200" indent="-457200" fontAlgn="b">
              <a:lnSpc>
                <a:spcPct val="80000"/>
              </a:lnSpc>
              <a:buNone/>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87F3DC19-30E0-4A56-A71F-D087DEB9B03E}"/>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862984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11</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kern="1200" dirty="0">
                <a:latin typeface="Arial Rounded MT Bold" pitchFamily="34" charset="0"/>
                <a:cs typeface="Arial" charset="0"/>
              </a:rPr>
              <a:t>SC Maintenance/Rules</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review errors noted in published standards providing a response/proposal to the 802.15 WG; review the 802.15 WG operations manual and suggest changes to 802.15 WG; review PARs submitted by other WGs</a:t>
            </a:r>
          </a:p>
          <a:p>
            <a:pPr marL="609600" indent="-609600" fontAlgn="b">
              <a:lnSpc>
                <a:spcPct val="80000"/>
              </a:lnSpc>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IETF – Internet Engineering Task Force standing committee</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802.15 liaison to IETF for projects associated with 802.15 standards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THz – TeraHertz (THz)</a:t>
            </a:r>
          </a:p>
          <a:p>
            <a:pPr marL="457200" indent="-457200" fontAlgn="b">
              <a:lnSpc>
                <a:spcPct val="80000"/>
              </a:lnSpc>
              <a:spcAft>
                <a:spcPts val="0"/>
              </a:spcAft>
              <a:buNone/>
              <a:defRPr/>
            </a:pPr>
            <a:r>
              <a:rPr lang="en-US" sz="2000" kern="1200" dirty="0">
                <a:latin typeface="Arial Rounded MT Bold" pitchFamily="34" charset="0"/>
                <a:cs typeface="Arial" charset="0"/>
              </a:rPr>
              <a:t>	Objective:  follow the developments of THz communications, providing input to the regulatory framework for THz comms. in close cooperation IEEE 802.18 TAG; trigger the start of projects to amend existing and develop new standards for THz comms.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WNG – Wireless Next Generation (WNG)</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opportunity to individuals to make technical presentations to the 802.15 WG on new technologies and/or proposals for new projects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1903400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12</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3mb (Revision) (4 meeting slots + 1 joint w/SC THz)</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Comment resolution on Initial Sponsor Ballot</a:t>
            </a:r>
          </a:p>
          <a:p>
            <a:pPr marL="0" lvl="1" indent="0" fontAlgn="b">
              <a:lnSpc>
                <a:spcPct val="80000"/>
              </a:lnSpc>
              <a:buNone/>
              <a:tabLst>
                <a:tab pos="1247775" algn="l"/>
              </a:tabLst>
              <a:defRPr/>
            </a:pPr>
            <a:endParaRPr lang="en-US" sz="1000" kern="1200" dirty="0">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4ab (UWB-NG) (8 meeting slots + 1 joint w/TG6ma)</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Continue to hear and discuss PHY &amp; MAC presentations</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Identify elements to start pulling together baseline draft</a:t>
            </a:r>
          </a:p>
          <a:p>
            <a:pPr marL="0" indent="0" fontAlgn="b">
              <a:lnSpc>
                <a:spcPct val="80000"/>
              </a:lnSpc>
              <a:buNone/>
              <a:defRPr/>
            </a:pPr>
            <a:endParaRPr lang="en-US" sz="1000" kern="1200" dirty="0">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4me (Revision) (4 meeting slots)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Prepare for informal WG review of merged baseline draft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(3 meeting slots + 1 joint w/TG4ab)</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Hear and discuss presentations </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harmonization with TG 4ab</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March 13-16, 2023</a:t>
            </a:r>
          </a:p>
        </p:txBody>
      </p:sp>
    </p:spTree>
    <p:extLst>
      <p:ext uri="{BB962C8B-B14F-4D97-AF65-F5344CB8AC3E}">
        <p14:creationId xmlns:p14="http://schemas.microsoft.com/office/powerpoint/2010/main" val="3832190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13</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7a (OCC) (3 meeting slots)</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Comment resolution on latest Letter Ballot Recirc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Seek WG approval to start next Letter Ballot Recirc</a:t>
            </a:r>
          </a:p>
          <a:p>
            <a:pPr marL="0"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13 (MG-OWC) (1 meeting slot)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In IEEE Publication Preparation</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14 (UWB-AHN) (0 meeting slots)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(NB-AHN) (0 meeting slots)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-NB) (3 meeting slots)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draft development</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 (1 meeting slot)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Presentation by 802.15 TG3mb on 802.15.3 arch. overview</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Next steps for moving ahead</a:t>
            </a:r>
          </a:p>
          <a:p>
            <a:pPr marL="0" lvl="1" indent="0" fontAlgn="b">
              <a:lnSpc>
                <a:spcPct val="80000"/>
              </a:lnSpc>
              <a:buNone/>
              <a:tabLst>
                <a:tab pos="1247775" algn="l"/>
              </a:tabLst>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March 13-16, 2023</a:t>
            </a:r>
          </a:p>
        </p:txBody>
      </p:sp>
    </p:spTree>
    <p:extLst>
      <p:ext uri="{BB962C8B-B14F-4D97-AF65-F5344CB8AC3E}">
        <p14:creationId xmlns:p14="http://schemas.microsoft.com/office/powerpoint/2010/main" val="379349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14</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SG PRIVACY (3 meeting slots)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and formulate objectives </a:t>
            </a:r>
            <a:r>
              <a:rPr lang="en-US" sz="2000" dirty="0" err="1">
                <a:solidFill>
                  <a:srgbClr val="000000"/>
                </a:solidFill>
                <a:latin typeface="Arial Rounded MT Bold" pitchFamily="34" charset="0"/>
                <a:cs typeface="Arial" charset="0"/>
              </a:rPr>
              <a:t>w.r.t.</a:t>
            </a:r>
            <a:r>
              <a:rPr lang="en-US" sz="2000" dirty="0">
                <a:solidFill>
                  <a:srgbClr val="000000"/>
                </a:solidFill>
                <a:latin typeface="Arial Rounded MT Bold" pitchFamily="34" charset="0"/>
                <a:cs typeface="Arial" charset="0"/>
              </a:rPr>
              <a:t> address privacy</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Seek approval to form SG</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 (3 meeting slots)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any change requests for the Operations Manual</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Work on any templates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other WG PAR submissions</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 (1 meeting slot)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 (1 meeting slot + 1 joint w/TG3mb)</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 (1 meeting slot)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March 13-16, 2023</a:t>
            </a:r>
          </a:p>
        </p:txBody>
      </p:sp>
    </p:spTree>
    <p:extLst>
      <p:ext uri="{BB962C8B-B14F-4D97-AF65-F5344CB8AC3E}">
        <p14:creationId xmlns:p14="http://schemas.microsoft.com/office/powerpoint/2010/main" val="2635688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EF6B799-B4F2-7A2A-A22B-2E5534C51828}"/>
              </a:ext>
            </a:extLst>
          </p:cNvPr>
          <p:cNvSpPr>
            <a:spLocks noGrp="1"/>
          </p:cNvSpPr>
          <p:nvPr>
            <p:ph type="sldNum" sz="quarter" idx="12"/>
          </p:nvPr>
        </p:nvSpPr>
        <p:spPr/>
        <p:txBody>
          <a:bodyPr/>
          <a:lstStyle/>
          <a:p>
            <a:pPr>
              <a:defRPr/>
            </a:pPr>
            <a:r>
              <a:rPr lang="en-US" dirty="0"/>
              <a:t>Slide </a:t>
            </a:r>
            <a:fld id="{8269BD7D-1DCB-4C55-B36B-7043228FA0F3}" type="slidenum">
              <a:rPr lang="en-US" smtClean="0"/>
              <a:pPr>
                <a:defRPr/>
              </a:pPr>
              <a:t>2</a:t>
            </a:fld>
            <a:endParaRPr lang="en-US" dirty="0"/>
          </a:p>
        </p:txBody>
      </p:sp>
      <p:sp>
        <p:nvSpPr>
          <p:cNvPr id="7" name="Rectangle 4">
            <a:extLst>
              <a:ext uri="{FF2B5EF4-FFF2-40B4-BE49-F238E27FC236}">
                <a16:creationId xmlns:a16="http://schemas.microsoft.com/office/drawing/2014/main" id="{46FEEBE0-9D85-785E-9AFB-DFE267926F65}"/>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Org. Chart</a:t>
            </a:r>
          </a:p>
        </p:txBody>
      </p:sp>
      <p:pic>
        <p:nvPicPr>
          <p:cNvPr id="4" name="Picture 3">
            <a:extLst>
              <a:ext uri="{FF2B5EF4-FFF2-40B4-BE49-F238E27FC236}">
                <a16:creationId xmlns:a16="http://schemas.microsoft.com/office/drawing/2014/main" id="{FD13C1CE-CF5E-D146-F260-205B6EEE1166}"/>
              </a:ext>
            </a:extLst>
          </p:cNvPr>
          <p:cNvPicPr>
            <a:picLocks noChangeAspect="1"/>
          </p:cNvPicPr>
          <p:nvPr/>
        </p:nvPicPr>
        <p:blipFill>
          <a:blip r:embed="rId2"/>
          <a:stretch>
            <a:fillRect/>
          </a:stretch>
        </p:blipFill>
        <p:spPr>
          <a:xfrm>
            <a:off x="533400" y="1200140"/>
            <a:ext cx="8077200" cy="5221483"/>
          </a:xfrm>
          <a:prstGeom prst="rect">
            <a:avLst/>
          </a:prstGeom>
        </p:spPr>
      </p:pic>
    </p:spTree>
    <p:extLst>
      <p:ext uri="{BB962C8B-B14F-4D97-AF65-F5344CB8AC3E}">
        <p14:creationId xmlns:p14="http://schemas.microsoft.com/office/powerpoint/2010/main" val="2761489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0" name="Rectangle 4">
            <a:extLst>
              <a:ext uri="{FF2B5EF4-FFF2-40B4-BE49-F238E27FC236}">
                <a16:creationId xmlns:a16="http://schemas.microsoft.com/office/drawing/2014/main" id="{418CE834-8575-4219-8F4F-44D840ECC0E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Standards Pipeline</a:t>
            </a:r>
          </a:p>
        </p:txBody>
      </p:sp>
      <p:pic>
        <p:nvPicPr>
          <p:cNvPr id="4" name="Picture 3">
            <a:extLst>
              <a:ext uri="{FF2B5EF4-FFF2-40B4-BE49-F238E27FC236}">
                <a16:creationId xmlns:a16="http://schemas.microsoft.com/office/drawing/2014/main" id="{F7B261A1-DD48-3B76-ED0F-C41B3530C8C0}"/>
              </a:ext>
            </a:extLst>
          </p:cNvPr>
          <p:cNvPicPr>
            <a:picLocks noChangeAspect="1"/>
          </p:cNvPicPr>
          <p:nvPr/>
        </p:nvPicPr>
        <p:blipFill>
          <a:blip r:embed="rId2"/>
          <a:stretch>
            <a:fillRect/>
          </a:stretch>
        </p:blipFill>
        <p:spPr>
          <a:xfrm>
            <a:off x="131085" y="1490303"/>
            <a:ext cx="8881830" cy="4682597"/>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6106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400" kern="1200" dirty="0">
                <a:latin typeface="Arial Rounded MT Bold" pitchFamily="34" charset="0"/>
                <a:cs typeface="Arial" charset="0"/>
              </a:rPr>
              <a:t>Voting members:			135</a:t>
            </a:r>
          </a:p>
          <a:p>
            <a:pPr marL="1487488" indent="-635000" algn="l" fontAlgn="b">
              <a:lnSpc>
                <a:spcPct val="80000"/>
              </a:lnSpc>
              <a:spcAft>
                <a:spcPts val="600"/>
              </a:spcAft>
              <a:defRPr/>
            </a:pPr>
            <a:r>
              <a:rPr lang="en-US" sz="2400" kern="1200" dirty="0">
                <a:latin typeface="Arial Rounded MT Bold" pitchFamily="34" charset="0"/>
                <a:cs typeface="Arial" charset="0"/>
              </a:rPr>
              <a:t>Nearly voting members:		14</a:t>
            </a:r>
          </a:p>
          <a:p>
            <a:pPr marL="1487488" indent="-635000" algn="l" fontAlgn="b">
              <a:lnSpc>
                <a:spcPct val="80000"/>
              </a:lnSpc>
              <a:spcAft>
                <a:spcPts val="600"/>
              </a:spcAft>
              <a:defRPr/>
            </a:pPr>
            <a:r>
              <a:rPr lang="en-US" sz="2400" kern="1200" dirty="0">
                <a:latin typeface="Arial Rounded MT Bold" pitchFamily="34" charset="0"/>
                <a:cs typeface="Arial" charset="0"/>
              </a:rPr>
              <a:t>Aspirant voting member:		</a:t>
            </a:r>
            <a:r>
              <a:rPr lang="en-US" sz="2400" dirty="0">
                <a:latin typeface="Arial Rounded MT Bold" pitchFamily="34" charset="0"/>
                <a:cs typeface="Arial" charset="0"/>
              </a:rPr>
              <a:t>30</a:t>
            </a:r>
            <a:endParaRPr lang="en-US" sz="2400" kern="0" dirty="0">
              <a:latin typeface="Arial Rounded MT Bold" pitchFamily="34" charset="0"/>
              <a:cs typeface="Arial" charset="0"/>
            </a:endParaRPr>
          </a:p>
          <a:p>
            <a:pPr marL="609600" indent="-609600" fontAlgn="b">
              <a:lnSpc>
                <a:spcPct val="80000"/>
              </a:lnSpc>
              <a:spcAft>
                <a:spcPts val="600"/>
              </a:spcAft>
              <a:defRPr/>
            </a:pPr>
            <a:endParaRPr lang="en-US" sz="2400" kern="0" dirty="0">
              <a:latin typeface="Arial Rounded MT Bold" pitchFamily="34" charset="0"/>
              <a:cs typeface="Arial" charset="0"/>
            </a:endParaRPr>
          </a:p>
          <a:p>
            <a:pPr marL="609600" indent="-609600" algn="l" fontAlgn="b">
              <a:lnSpc>
                <a:spcPct val="80000"/>
              </a:lnSpc>
              <a:spcAft>
                <a:spcPts val="600"/>
              </a:spcAft>
              <a:defRPr/>
            </a:pPr>
            <a:r>
              <a:rPr lang="en-US" sz="2400" kern="0" dirty="0">
                <a:latin typeface="Arial Rounded MT Bold" pitchFamily="34" charset="0"/>
                <a:cs typeface="Arial" charset="0"/>
              </a:rPr>
              <a:t>	802.15 WG Officer Elections</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Clint Powell elected Chair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Phil Beecher elected Vice-Chair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Ann Krieger elected Vice-Chair (Nov. 2022)</a:t>
            </a:r>
          </a:p>
          <a:p>
            <a:pPr marL="914400" indent="3175" algn="l" fontAlgn="b">
              <a:lnSpc>
                <a:spcPct val="80000"/>
              </a:lnSpc>
              <a:spcAft>
                <a:spcPts val="600"/>
              </a:spcAft>
              <a:defRPr/>
            </a:pPr>
            <a:r>
              <a:rPr lang="en-US" sz="2400" kern="0" dirty="0">
                <a:latin typeface="Arial Rounded MT Bold" pitchFamily="34" charset="0"/>
                <a:cs typeface="Arial" charset="0"/>
              </a:rPr>
              <a:t>Still seeking</a:t>
            </a:r>
          </a:p>
          <a:p>
            <a:pPr marL="1146175" lvl="1" algn="l" fontAlgn="b">
              <a:lnSpc>
                <a:spcPct val="80000"/>
              </a:lnSpc>
              <a:spcAft>
                <a:spcPts val="600"/>
              </a:spcAft>
              <a:defRPr/>
            </a:pPr>
            <a:r>
              <a:rPr lang="en-US" sz="1400" kern="0" dirty="0">
                <a:latin typeface="Arial Rounded MT Bold" pitchFamily="34" charset="0"/>
                <a:cs typeface="Arial" charset="0"/>
              </a:rPr>
              <a:t> - WG Secretary</a:t>
            </a:r>
          </a:p>
          <a:p>
            <a:pPr marL="1146175" lvl="1" algn="l" fontAlgn="b">
              <a:lnSpc>
                <a:spcPct val="80000"/>
              </a:lnSpc>
              <a:spcAft>
                <a:spcPts val="600"/>
              </a:spcAft>
              <a:defRPr/>
            </a:pPr>
            <a:r>
              <a:rPr lang="en-US" sz="1400" kern="0" dirty="0">
                <a:latin typeface="Arial Rounded MT Bold" pitchFamily="34" charset="0"/>
                <a:cs typeface="Arial" charset="0"/>
              </a:rPr>
              <a:t> - Volunteer to setup New WG15 Webpages (pref. using )</a:t>
            </a:r>
          </a:p>
          <a:p>
            <a:pPr marL="1146175" lvl="1" algn="l" fontAlgn="b">
              <a:lnSpc>
                <a:spcPct val="80000"/>
              </a:lnSpc>
              <a:spcAft>
                <a:spcPts val="600"/>
              </a:spcAft>
              <a:defRPr/>
            </a:pPr>
            <a:r>
              <a:rPr lang="en-US" sz="1400" kern="0" dirty="0">
                <a:latin typeface="Arial Rounded MT Bold" pitchFamily="34" charset="0"/>
                <a:cs typeface="Arial" charset="0"/>
              </a:rPr>
              <a:t> - Volunteer to setup automate voting rights calculator (Visual Basic or Python)</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4</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5</a:t>
            </a:fld>
            <a:endParaRPr lang="en-US" sz="120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a:t>Meeting </a:t>
            </a:r>
            <a:r>
              <a:rPr lang="en-US" sz="3200" b="1" kern="0" dirty="0"/>
              <a:t>Slots for 802.15 WG March Plenary</a:t>
            </a:r>
          </a:p>
        </p:txBody>
      </p:sp>
      <p:pic>
        <p:nvPicPr>
          <p:cNvPr id="3" name="Picture 2">
            <a:extLst>
              <a:ext uri="{FF2B5EF4-FFF2-40B4-BE49-F238E27FC236}">
                <a16:creationId xmlns:a16="http://schemas.microsoft.com/office/drawing/2014/main" id="{A7D35AC8-6201-F51B-82AC-ED8DC260E89A}"/>
              </a:ext>
            </a:extLst>
          </p:cNvPr>
          <p:cNvPicPr>
            <a:picLocks noChangeAspect="1"/>
          </p:cNvPicPr>
          <p:nvPr/>
        </p:nvPicPr>
        <p:blipFill>
          <a:blip r:embed="rId2"/>
          <a:stretch>
            <a:fillRect/>
          </a:stretch>
        </p:blipFill>
        <p:spPr>
          <a:xfrm>
            <a:off x="1484998" y="1233415"/>
            <a:ext cx="6174003" cy="5241998"/>
          </a:xfrm>
          <a:prstGeom prst="rect">
            <a:avLst/>
          </a:prstGeom>
        </p:spPr>
      </p:pic>
    </p:spTree>
    <p:extLst>
      <p:ext uri="{BB962C8B-B14F-4D97-AF65-F5344CB8AC3E}">
        <p14:creationId xmlns:p14="http://schemas.microsoft.com/office/powerpoint/2010/main" val="412938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7"/>
          <p:cNvSpPr txBox="1">
            <a:spLocks noGrp="1"/>
          </p:cNvSpPr>
          <p:nvPr>
            <p:ph type="sldNum" idx="12"/>
          </p:nvPr>
        </p:nvSpPr>
        <p:spPr>
          <a:xfrm>
            <a:off x="8022191" y="5497371"/>
            <a:ext cx="601663" cy="274637"/>
          </a:xfrm>
          <a:prstGeom prst="rect">
            <a:avLst/>
          </a:prstGeom>
          <a:noFill/>
          <a:ln>
            <a:noFill/>
          </a:ln>
        </p:spPr>
        <p:txBody>
          <a:bodyPr spcFirstLastPara="1" vert="horz" wrap="square" lIns="0" tIns="0" rIns="0" bIns="0" numCol="1" anchor="ctr" anchorCtr="0" compatLnSpc="1">
            <a:prstTxWarp prst="textNoShape">
              <a:avLst/>
            </a:prstTxWarp>
            <a:noAutofit/>
          </a:bodyPr>
          <a:lstStyle/>
          <a:p>
            <a:fld id="{00000000-1234-1234-1234-123412341234}" type="slidenum">
              <a:rPr lang="en-US"/>
              <a:pPr/>
              <a:t>6</a:t>
            </a:fld>
            <a:endParaRPr/>
          </a:p>
        </p:txBody>
      </p:sp>
      <p:pic>
        <p:nvPicPr>
          <p:cNvPr id="3" name="Picture 2">
            <a:extLst>
              <a:ext uri="{FF2B5EF4-FFF2-40B4-BE49-F238E27FC236}">
                <a16:creationId xmlns:a16="http://schemas.microsoft.com/office/drawing/2014/main" id="{29712813-39ED-41D3-275C-6635A817DF32}"/>
              </a:ext>
            </a:extLst>
          </p:cNvPr>
          <p:cNvPicPr>
            <a:picLocks noChangeAspect="1"/>
          </p:cNvPicPr>
          <p:nvPr/>
        </p:nvPicPr>
        <p:blipFill>
          <a:blip r:embed="rId3"/>
          <a:stretch>
            <a:fillRect/>
          </a:stretch>
        </p:blipFill>
        <p:spPr>
          <a:xfrm>
            <a:off x="7051228" y="2265524"/>
            <a:ext cx="1691898" cy="919220"/>
          </a:xfrm>
          <a:prstGeom prst="rect">
            <a:avLst/>
          </a:prstGeom>
        </p:spPr>
      </p:pic>
      <p:pic>
        <p:nvPicPr>
          <p:cNvPr id="4" name="図 5">
            <a:extLst>
              <a:ext uri="{FF2B5EF4-FFF2-40B4-BE49-F238E27FC236}">
                <a16:creationId xmlns:a16="http://schemas.microsoft.com/office/drawing/2014/main" id="{E7B9E07D-E527-1A44-801A-45BC0D81AD0A}"/>
              </a:ext>
            </a:extLst>
          </p:cNvPr>
          <p:cNvPicPr>
            <a:picLocks noChangeAspect="1"/>
          </p:cNvPicPr>
          <p:nvPr/>
        </p:nvPicPr>
        <p:blipFill>
          <a:blip r:embed="rId4" cstate="print"/>
          <a:stretch>
            <a:fillRect/>
          </a:stretch>
        </p:blipFill>
        <p:spPr>
          <a:xfrm>
            <a:off x="6710780" y="3213536"/>
            <a:ext cx="1167153" cy="980501"/>
          </a:xfrm>
          <a:prstGeom prst="rect">
            <a:avLst/>
          </a:prstGeom>
        </p:spPr>
      </p:pic>
      <p:pic>
        <p:nvPicPr>
          <p:cNvPr id="5" name="Graphic 4" descr="Map compass with solid fill">
            <a:extLst>
              <a:ext uri="{FF2B5EF4-FFF2-40B4-BE49-F238E27FC236}">
                <a16:creationId xmlns:a16="http://schemas.microsoft.com/office/drawing/2014/main" id="{B0B46C2E-4C62-639D-6138-9F592F0E66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70418" y="2660307"/>
            <a:ext cx="3418002" cy="2200749"/>
          </a:xfrm>
          <a:prstGeom prst="rect">
            <a:avLst/>
          </a:prstGeom>
        </p:spPr>
      </p:pic>
      <p:pic>
        <p:nvPicPr>
          <p:cNvPr id="6" name="Picture 5" descr="Massive planets orbiting a bright space">
            <a:extLst>
              <a:ext uri="{FF2B5EF4-FFF2-40B4-BE49-F238E27FC236}">
                <a16:creationId xmlns:a16="http://schemas.microsoft.com/office/drawing/2014/main" id="{D0C4EEBF-9AEA-45D9-6664-0D915A0FF2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9160" y="3137611"/>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Content Placeholder 4">
            <a:extLst>
              <a:ext uri="{FF2B5EF4-FFF2-40B4-BE49-F238E27FC236}">
                <a16:creationId xmlns:a16="http://schemas.microsoft.com/office/drawing/2014/main" id="{A6ACB030-F5A6-5D2F-48F8-A69235052D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99646" y="1574000"/>
            <a:ext cx="1945327" cy="888971"/>
          </a:xfrm>
          <a:prstGeom prst="rect">
            <a:avLst/>
          </a:prstGeom>
          <a:noFill/>
          <a:ln>
            <a:noFill/>
          </a:ln>
        </p:spPr>
      </p:pic>
      <p:pic>
        <p:nvPicPr>
          <p:cNvPr id="8" name="Content Placeholder 4" descr="A picture containing diagram&#10;&#10;Description automatically generated">
            <a:extLst>
              <a:ext uri="{FF2B5EF4-FFF2-40B4-BE49-F238E27FC236}">
                <a16:creationId xmlns:a16="http://schemas.microsoft.com/office/drawing/2014/main" id="{333FE1E4-C81E-CF13-EF61-3ABE810BC3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90843" y="5011907"/>
            <a:ext cx="1968608" cy="843414"/>
          </a:xfrm>
          <a:prstGeom prst="rect">
            <a:avLst/>
          </a:prstGeom>
        </p:spPr>
      </p:pic>
      <p:pic>
        <p:nvPicPr>
          <p:cNvPr id="9" name="Picture 8">
            <a:extLst>
              <a:ext uri="{FF2B5EF4-FFF2-40B4-BE49-F238E27FC236}">
                <a16:creationId xmlns:a16="http://schemas.microsoft.com/office/drawing/2014/main" id="{6236535F-73C1-7036-1385-0EE06B8E338B}"/>
              </a:ext>
            </a:extLst>
          </p:cNvPr>
          <p:cNvPicPr>
            <a:picLocks noChangeAspect="1" noChangeArrowheads="1"/>
          </p:cNvPicPr>
          <p:nvPr/>
        </p:nvPicPr>
        <p:blipFill rotWithShape="1">
          <a:blip r:embed="rId10" cstate="print"/>
          <a:srcRect t="17146"/>
          <a:stretch/>
        </p:blipFill>
        <p:spPr bwMode="auto">
          <a:xfrm>
            <a:off x="1856874" y="5252822"/>
            <a:ext cx="1160133" cy="599242"/>
          </a:xfrm>
          <a:prstGeom prst="rect">
            <a:avLst/>
          </a:prstGeom>
          <a:noFill/>
          <a:ln w="9525">
            <a:noFill/>
            <a:miter lim="800000"/>
            <a:headEnd/>
            <a:tailEnd/>
          </a:ln>
        </p:spPr>
      </p:pic>
      <p:pic>
        <p:nvPicPr>
          <p:cNvPr id="10" name="Picture 9">
            <a:extLst>
              <a:ext uri="{FF2B5EF4-FFF2-40B4-BE49-F238E27FC236}">
                <a16:creationId xmlns:a16="http://schemas.microsoft.com/office/drawing/2014/main" id="{836D0BD6-A8A8-89AC-B997-CE70F1533150}"/>
              </a:ext>
            </a:extLst>
          </p:cNvPr>
          <p:cNvPicPr>
            <a:picLocks noChangeAspect="1" noChangeArrowheads="1"/>
          </p:cNvPicPr>
          <p:nvPr/>
        </p:nvPicPr>
        <p:blipFill rotWithShape="1">
          <a:blip r:embed="rId11" cstate="print"/>
          <a:srcRect b="14377"/>
          <a:stretch/>
        </p:blipFill>
        <p:spPr bwMode="auto">
          <a:xfrm>
            <a:off x="449447" y="4649274"/>
            <a:ext cx="1110188" cy="720231"/>
          </a:xfrm>
          <a:prstGeom prst="rect">
            <a:avLst/>
          </a:prstGeom>
          <a:noFill/>
          <a:ln w="9525">
            <a:noFill/>
            <a:miter lim="800000"/>
            <a:headEnd/>
            <a:tailEnd/>
          </a:ln>
        </p:spPr>
      </p:pic>
      <p:pic>
        <p:nvPicPr>
          <p:cNvPr id="11" name="Picture 10" descr="Warehouse Management">
            <a:extLst>
              <a:ext uri="{FF2B5EF4-FFF2-40B4-BE49-F238E27FC236}">
                <a16:creationId xmlns:a16="http://schemas.microsoft.com/office/drawing/2014/main" id="{9AFB5234-BAAF-A868-E3CC-3DD5F57D83AE}"/>
              </a:ext>
            </a:extLst>
          </p:cNvPr>
          <p:cNvPicPr>
            <a:picLocks noChangeAspect="1" noChangeArrowheads="1"/>
          </p:cNvPicPr>
          <p:nvPr/>
        </p:nvPicPr>
        <p:blipFill>
          <a:blip r:embed="rId12" cstate="print"/>
          <a:srcRect/>
          <a:stretch>
            <a:fillRect/>
          </a:stretch>
        </p:blipFill>
        <p:spPr bwMode="auto">
          <a:xfrm>
            <a:off x="523876" y="2760509"/>
            <a:ext cx="1184743" cy="787506"/>
          </a:xfrm>
          <a:prstGeom prst="rect">
            <a:avLst/>
          </a:prstGeom>
          <a:noFill/>
        </p:spPr>
      </p:pic>
      <p:pic>
        <p:nvPicPr>
          <p:cNvPr id="12" name="Picture 11">
            <a:extLst>
              <a:ext uri="{FF2B5EF4-FFF2-40B4-BE49-F238E27FC236}">
                <a16:creationId xmlns:a16="http://schemas.microsoft.com/office/drawing/2014/main" id="{E3CDC363-3143-638B-D916-4383BCEB36EB}"/>
              </a:ext>
            </a:extLst>
          </p:cNvPr>
          <p:cNvPicPr>
            <a:picLocks noChangeAspect="1" noChangeArrowheads="1"/>
          </p:cNvPicPr>
          <p:nvPr/>
        </p:nvPicPr>
        <p:blipFill>
          <a:blip r:embed="rId13" cstate="print"/>
          <a:srcRect/>
          <a:stretch>
            <a:fillRect/>
          </a:stretch>
        </p:blipFill>
        <p:spPr bwMode="auto">
          <a:xfrm>
            <a:off x="275045" y="3693563"/>
            <a:ext cx="1181098" cy="754277"/>
          </a:xfrm>
          <a:prstGeom prst="rect">
            <a:avLst/>
          </a:prstGeom>
          <a:noFill/>
          <a:ln w="9525">
            <a:noFill/>
            <a:miter lim="800000"/>
            <a:headEnd/>
            <a:tailEnd/>
          </a:ln>
        </p:spPr>
      </p:pic>
      <p:grpSp>
        <p:nvGrpSpPr>
          <p:cNvPr id="13" name="Group 12">
            <a:extLst>
              <a:ext uri="{FF2B5EF4-FFF2-40B4-BE49-F238E27FC236}">
                <a16:creationId xmlns:a16="http://schemas.microsoft.com/office/drawing/2014/main" id="{0F2BA5C6-93DF-1597-F66C-EABAA9E5B13B}"/>
              </a:ext>
            </a:extLst>
          </p:cNvPr>
          <p:cNvGrpSpPr/>
          <p:nvPr/>
        </p:nvGrpSpPr>
        <p:grpSpPr>
          <a:xfrm>
            <a:off x="8246174" y="4694987"/>
            <a:ext cx="597125" cy="1171798"/>
            <a:chOff x="8756083" y="1726475"/>
            <a:chExt cx="1396105" cy="2798307"/>
          </a:xfrm>
        </p:grpSpPr>
        <p:pic>
          <p:nvPicPr>
            <p:cNvPr id="14" name="Picture 13">
              <a:extLst>
                <a:ext uri="{FF2B5EF4-FFF2-40B4-BE49-F238E27FC236}">
                  <a16:creationId xmlns:a16="http://schemas.microsoft.com/office/drawing/2014/main" id="{BFFE85D4-D09D-94DD-9397-CC729CFE4742}"/>
                </a:ext>
              </a:extLst>
            </p:cNvPr>
            <p:cNvPicPr>
              <a:picLocks noChangeAspect="1"/>
            </p:cNvPicPr>
            <p:nvPr/>
          </p:nvPicPr>
          <p:blipFill>
            <a:blip r:embed="rId14"/>
            <a:stretch>
              <a:fillRect/>
            </a:stretch>
          </p:blipFill>
          <p:spPr>
            <a:xfrm>
              <a:off x="8756083" y="1726475"/>
              <a:ext cx="1396105" cy="2798307"/>
            </a:xfrm>
            <a:prstGeom prst="rect">
              <a:avLst/>
            </a:prstGeom>
          </p:spPr>
        </p:pic>
        <p:sp>
          <p:nvSpPr>
            <p:cNvPr id="15" name="TextBox 14">
              <a:extLst>
                <a:ext uri="{FF2B5EF4-FFF2-40B4-BE49-F238E27FC236}">
                  <a16:creationId xmlns:a16="http://schemas.microsoft.com/office/drawing/2014/main" id="{89139D53-C0E9-09C2-92E0-218E6D8E3513}"/>
                </a:ext>
              </a:extLst>
            </p:cNvPr>
            <p:cNvSpPr txBox="1"/>
            <p:nvPr/>
          </p:nvSpPr>
          <p:spPr>
            <a:xfrm>
              <a:off x="9222488" y="3698943"/>
              <a:ext cx="463295" cy="551237"/>
            </a:xfrm>
            <a:prstGeom prst="rect">
              <a:avLst/>
            </a:prstGeom>
            <a:noFill/>
          </p:spPr>
          <p:txBody>
            <a:bodyPr wrap="square" rtlCol="0">
              <a:spAutoFit/>
            </a:bodyPr>
            <a:lstStyle/>
            <a:p>
              <a:r>
                <a:rPr lang="en-US" sz="900" dirty="0"/>
                <a:t> </a:t>
              </a:r>
            </a:p>
          </p:txBody>
        </p:sp>
      </p:grpSp>
      <p:sp>
        <p:nvSpPr>
          <p:cNvPr id="16" name="TextBox 15">
            <a:extLst>
              <a:ext uri="{FF2B5EF4-FFF2-40B4-BE49-F238E27FC236}">
                <a16:creationId xmlns:a16="http://schemas.microsoft.com/office/drawing/2014/main" id="{39B19A7C-49F1-7386-BA8A-4E3936FA154D}"/>
              </a:ext>
            </a:extLst>
          </p:cNvPr>
          <p:cNvSpPr txBox="1"/>
          <p:nvPr/>
        </p:nvSpPr>
        <p:spPr>
          <a:xfrm>
            <a:off x="1674144" y="4494932"/>
            <a:ext cx="1366415" cy="400110"/>
          </a:xfrm>
          <a:prstGeom prst="rect">
            <a:avLst/>
          </a:prstGeom>
          <a:noFill/>
        </p:spPr>
        <p:txBody>
          <a:bodyPr wrap="square" rtlCol="0">
            <a:spAutoFit/>
          </a:bodyPr>
          <a:lstStyle/>
          <a:p>
            <a:pPr algn="ctr"/>
            <a:r>
              <a:rPr lang="en-US" sz="1000" dirty="0"/>
              <a:t>Critical Infrastructure Networks</a:t>
            </a:r>
          </a:p>
        </p:txBody>
      </p:sp>
      <p:pic>
        <p:nvPicPr>
          <p:cNvPr id="17" name="Picture 16" descr="A picture containing text, clipart, dishware&#10;&#10;Description automatically generated">
            <a:extLst>
              <a:ext uri="{FF2B5EF4-FFF2-40B4-BE49-F238E27FC236}">
                <a16:creationId xmlns:a16="http://schemas.microsoft.com/office/drawing/2014/main" id="{0E07B520-06F4-BF15-2658-C7C9CCEFA9A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63108" y="3510649"/>
            <a:ext cx="1014413" cy="500063"/>
          </a:xfrm>
          <a:prstGeom prst="rect">
            <a:avLst/>
          </a:prstGeom>
        </p:spPr>
      </p:pic>
      <p:sp>
        <p:nvSpPr>
          <p:cNvPr id="18" name="TextBox 17">
            <a:extLst>
              <a:ext uri="{FF2B5EF4-FFF2-40B4-BE49-F238E27FC236}">
                <a16:creationId xmlns:a16="http://schemas.microsoft.com/office/drawing/2014/main" id="{DEBF9827-1024-8CA8-E190-8999DB3F6C3E}"/>
              </a:ext>
            </a:extLst>
          </p:cNvPr>
          <p:cNvSpPr txBox="1"/>
          <p:nvPr/>
        </p:nvSpPr>
        <p:spPr>
          <a:xfrm>
            <a:off x="1377555" y="3939781"/>
            <a:ext cx="1366415" cy="246221"/>
          </a:xfrm>
          <a:prstGeom prst="rect">
            <a:avLst/>
          </a:prstGeom>
          <a:noFill/>
        </p:spPr>
        <p:txBody>
          <a:bodyPr wrap="square" rtlCol="0">
            <a:spAutoFit/>
          </a:bodyPr>
          <a:lstStyle/>
          <a:p>
            <a:pPr algn="ctr"/>
            <a:r>
              <a:rPr lang="en-US" sz="1000" dirty="0"/>
              <a:t>Industrial Networks</a:t>
            </a:r>
          </a:p>
        </p:txBody>
      </p:sp>
      <p:sp>
        <p:nvSpPr>
          <p:cNvPr id="19" name="TextBox 18">
            <a:extLst>
              <a:ext uri="{FF2B5EF4-FFF2-40B4-BE49-F238E27FC236}">
                <a16:creationId xmlns:a16="http://schemas.microsoft.com/office/drawing/2014/main" id="{F16752F6-CCF5-B38F-F847-108E8992F477}"/>
              </a:ext>
            </a:extLst>
          </p:cNvPr>
          <p:cNvSpPr txBox="1"/>
          <p:nvPr/>
        </p:nvSpPr>
        <p:spPr>
          <a:xfrm>
            <a:off x="3587852" y="2466276"/>
            <a:ext cx="1366415" cy="246221"/>
          </a:xfrm>
          <a:prstGeom prst="rect">
            <a:avLst/>
          </a:prstGeom>
          <a:noFill/>
        </p:spPr>
        <p:txBody>
          <a:bodyPr wrap="square" rtlCol="0">
            <a:spAutoFit/>
          </a:bodyPr>
          <a:lstStyle/>
          <a:p>
            <a:pPr algn="ctr"/>
            <a:r>
              <a:rPr lang="en-US" sz="1000" dirty="0"/>
              <a:t>Automotive</a:t>
            </a:r>
          </a:p>
        </p:txBody>
      </p:sp>
      <p:sp>
        <p:nvSpPr>
          <p:cNvPr id="20" name="TextBox 19">
            <a:extLst>
              <a:ext uri="{FF2B5EF4-FFF2-40B4-BE49-F238E27FC236}">
                <a16:creationId xmlns:a16="http://schemas.microsoft.com/office/drawing/2014/main" id="{0F528F85-9321-948D-AA8C-061D81D5C218}"/>
              </a:ext>
            </a:extLst>
          </p:cNvPr>
          <p:cNvSpPr txBox="1"/>
          <p:nvPr/>
        </p:nvSpPr>
        <p:spPr>
          <a:xfrm>
            <a:off x="3597693" y="4769775"/>
            <a:ext cx="1366415" cy="230832"/>
          </a:xfrm>
          <a:prstGeom prst="rect">
            <a:avLst/>
          </a:prstGeom>
          <a:noFill/>
        </p:spPr>
        <p:txBody>
          <a:bodyPr wrap="square" rtlCol="0">
            <a:spAutoFit/>
          </a:bodyPr>
          <a:lstStyle/>
          <a:p>
            <a:pPr algn="ctr"/>
            <a:r>
              <a:rPr lang="en-US" sz="900" dirty="0"/>
              <a:t>Consumer Devices</a:t>
            </a:r>
          </a:p>
        </p:txBody>
      </p:sp>
      <p:pic>
        <p:nvPicPr>
          <p:cNvPr id="21" name="Picture 20" descr="next-46-att-telehealth">
            <a:extLst>
              <a:ext uri="{FF2B5EF4-FFF2-40B4-BE49-F238E27FC236}">
                <a16:creationId xmlns:a16="http://schemas.microsoft.com/office/drawing/2014/main" id="{A73A139E-33FA-5C09-13FF-6846078AF2A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02695" y="4710774"/>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17B3F701-EAAB-1A65-5CA4-65D05DCFBEEE}"/>
              </a:ext>
            </a:extLst>
          </p:cNvPr>
          <p:cNvSpPr txBox="1"/>
          <p:nvPr/>
        </p:nvSpPr>
        <p:spPr>
          <a:xfrm>
            <a:off x="6790351" y="4373589"/>
            <a:ext cx="721955" cy="246221"/>
          </a:xfrm>
          <a:prstGeom prst="rect">
            <a:avLst/>
          </a:prstGeom>
          <a:noFill/>
        </p:spPr>
        <p:txBody>
          <a:bodyPr wrap="square" rtlCol="0">
            <a:spAutoFit/>
          </a:bodyPr>
          <a:lstStyle/>
          <a:p>
            <a:pPr algn="ctr"/>
            <a:r>
              <a:rPr lang="en-US" sz="1000" dirty="0"/>
              <a:t>Medical</a:t>
            </a:r>
          </a:p>
        </p:txBody>
      </p:sp>
      <p:pic>
        <p:nvPicPr>
          <p:cNvPr id="23" name="Picture 22">
            <a:extLst>
              <a:ext uri="{FF2B5EF4-FFF2-40B4-BE49-F238E27FC236}">
                <a16:creationId xmlns:a16="http://schemas.microsoft.com/office/drawing/2014/main" id="{B844B2F3-41F3-CEDD-E924-DBF23CC8B25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591059" y="5270074"/>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A98A8D4B-E5EB-DB35-1198-6D25E4F39EFA}"/>
              </a:ext>
            </a:extLst>
          </p:cNvPr>
          <p:cNvSpPr txBox="1"/>
          <p:nvPr/>
        </p:nvSpPr>
        <p:spPr>
          <a:xfrm>
            <a:off x="5336280" y="4890987"/>
            <a:ext cx="1366415" cy="400110"/>
          </a:xfrm>
          <a:prstGeom prst="rect">
            <a:avLst/>
          </a:prstGeom>
          <a:noFill/>
        </p:spPr>
        <p:txBody>
          <a:bodyPr wrap="square" rtlCol="0">
            <a:spAutoFit/>
          </a:bodyPr>
          <a:lstStyle/>
          <a:p>
            <a:pPr algn="ctr"/>
            <a:r>
              <a:rPr lang="en-US" sz="1000" dirty="0"/>
              <a:t>Optical</a:t>
            </a:r>
            <a:br>
              <a:rPr lang="en-US" sz="1000" dirty="0"/>
            </a:br>
            <a:r>
              <a:rPr lang="en-US" sz="1000" dirty="0"/>
              <a:t>Communications</a:t>
            </a:r>
          </a:p>
        </p:txBody>
      </p:sp>
      <p:sp>
        <p:nvSpPr>
          <p:cNvPr id="25" name="TextBox 24">
            <a:extLst>
              <a:ext uri="{FF2B5EF4-FFF2-40B4-BE49-F238E27FC236}">
                <a16:creationId xmlns:a16="http://schemas.microsoft.com/office/drawing/2014/main" id="{8D5EC9E6-839F-EAF0-2B9E-0B32FB39F441}"/>
              </a:ext>
            </a:extLst>
          </p:cNvPr>
          <p:cNvSpPr txBox="1"/>
          <p:nvPr/>
        </p:nvSpPr>
        <p:spPr>
          <a:xfrm>
            <a:off x="5868881" y="3318528"/>
            <a:ext cx="1048211" cy="861774"/>
          </a:xfrm>
          <a:prstGeom prst="rect">
            <a:avLst/>
          </a:prstGeom>
          <a:noFill/>
        </p:spPr>
        <p:txBody>
          <a:bodyPr wrap="square" rtlCol="0">
            <a:spAutoFit/>
          </a:bodyPr>
          <a:lstStyle/>
          <a:p>
            <a:pPr algn="ctr"/>
            <a:r>
              <a:rPr lang="en-US" sz="1000" dirty="0"/>
              <a:t>Multi-media networks</a:t>
            </a:r>
            <a:br>
              <a:rPr lang="en-US" sz="1000" dirty="0"/>
            </a:br>
            <a:r>
              <a:rPr lang="en-US" sz="1000" dirty="0"/>
              <a:t>&amp;</a:t>
            </a:r>
          </a:p>
          <a:p>
            <a:pPr algn="ctr"/>
            <a:r>
              <a:rPr lang="en-US" sz="1000" dirty="0"/>
              <a:t>High Speed</a:t>
            </a:r>
            <a:br>
              <a:rPr lang="en-US" sz="1000" dirty="0"/>
            </a:br>
            <a:r>
              <a:rPr lang="en-US" sz="1000" dirty="0"/>
              <a:t>Interconnect</a:t>
            </a:r>
          </a:p>
        </p:txBody>
      </p:sp>
      <p:pic>
        <p:nvPicPr>
          <p:cNvPr id="26" name="Picture 25">
            <a:extLst>
              <a:ext uri="{FF2B5EF4-FFF2-40B4-BE49-F238E27FC236}">
                <a16:creationId xmlns:a16="http://schemas.microsoft.com/office/drawing/2014/main" id="{959B390C-1C9A-73E8-9133-B595BD0564BC}"/>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78341" y="1743801"/>
            <a:ext cx="1075812" cy="65907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BAF4442-C48B-FAB6-D904-B76ABEE8E5EB}"/>
              </a:ext>
            </a:extLst>
          </p:cNvPr>
          <p:cNvSpPr txBox="1"/>
          <p:nvPr/>
        </p:nvSpPr>
        <p:spPr>
          <a:xfrm>
            <a:off x="437583" y="2466276"/>
            <a:ext cx="1366415" cy="246221"/>
          </a:xfrm>
          <a:prstGeom prst="rect">
            <a:avLst/>
          </a:prstGeom>
          <a:noFill/>
        </p:spPr>
        <p:txBody>
          <a:bodyPr wrap="square" rtlCol="0">
            <a:spAutoFit/>
          </a:bodyPr>
          <a:lstStyle/>
          <a:p>
            <a:pPr algn="ctr"/>
            <a:r>
              <a:rPr lang="en-US" sz="1000" dirty="0"/>
              <a:t>Locating and Tracking</a:t>
            </a:r>
          </a:p>
        </p:txBody>
      </p:sp>
      <p:pic>
        <p:nvPicPr>
          <p:cNvPr id="28" name="Bild 4">
            <a:extLst>
              <a:ext uri="{FF2B5EF4-FFF2-40B4-BE49-F238E27FC236}">
                <a16:creationId xmlns:a16="http://schemas.microsoft.com/office/drawing/2014/main" id="{F9B24AE0-7E6B-CC50-3C0F-F8AFD0C60F63}"/>
              </a:ext>
            </a:extLst>
          </p:cNvPr>
          <p:cNvPicPr>
            <a:picLocks noChangeAspect="1"/>
          </p:cNvPicPr>
          <p:nvPr/>
        </p:nvPicPr>
        <p:blipFill>
          <a:blip r:embed="rId19" cstate="print"/>
          <a:srcRect/>
          <a:stretch>
            <a:fillRect/>
          </a:stretch>
        </p:blipFill>
        <p:spPr bwMode="auto">
          <a:xfrm>
            <a:off x="5753248" y="1538982"/>
            <a:ext cx="1530127" cy="987734"/>
          </a:xfrm>
          <a:prstGeom prst="rect">
            <a:avLst/>
          </a:prstGeom>
          <a:noFill/>
        </p:spPr>
      </p:pic>
      <p:sp>
        <p:nvSpPr>
          <p:cNvPr id="29" name="TextBox 28">
            <a:extLst>
              <a:ext uri="{FF2B5EF4-FFF2-40B4-BE49-F238E27FC236}">
                <a16:creationId xmlns:a16="http://schemas.microsoft.com/office/drawing/2014/main" id="{9FCC024E-6D88-E815-5B95-106E6B43F1D1}"/>
              </a:ext>
            </a:extLst>
          </p:cNvPr>
          <p:cNvSpPr txBox="1"/>
          <p:nvPr/>
        </p:nvSpPr>
        <p:spPr>
          <a:xfrm>
            <a:off x="5591060" y="2734556"/>
            <a:ext cx="1366415" cy="230832"/>
          </a:xfrm>
          <a:prstGeom prst="rect">
            <a:avLst/>
          </a:prstGeom>
          <a:noFill/>
        </p:spPr>
        <p:txBody>
          <a:bodyPr wrap="square" rtlCol="0">
            <a:spAutoFit/>
          </a:bodyPr>
          <a:lstStyle/>
          <a:p>
            <a:pPr algn="ctr"/>
            <a:r>
              <a:rPr lang="en-US" sz="900" dirty="0"/>
              <a:t>FAN/MAN/RAN</a:t>
            </a:r>
          </a:p>
        </p:txBody>
      </p:sp>
      <p:pic>
        <p:nvPicPr>
          <p:cNvPr id="30" name="Picture 29">
            <a:extLst>
              <a:ext uri="{FF2B5EF4-FFF2-40B4-BE49-F238E27FC236}">
                <a16:creationId xmlns:a16="http://schemas.microsoft.com/office/drawing/2014/main" id="{A87010D8-6357-EA56-1F57-F73B5EF532A4}"/>
              </a:ext>
            </a:extLst>
          </p:cNvPr>
          <p:cNvPicPr>
            <a:picLocks noChangeAspect="1" noChangeArrowheads="1"/>
          </p:cNvPicPr>
          <p:nvPr/>
        </p:nvPicPr>
        <p:blipFill>
          <a:blip r:embed="rId20" cstate="print"/>
          <a:srcRect/>
          <a:stretch>
            <a:fillRect/>
          </a:stretch>
        </p:blipFill>
        <p:spPr bwMode="auto">
          <a:xfrm>
            <a:off x="2032559" y="1594247"/>
            <a:ext cx="922622" cy="711188"/>
          </a:xfrm>
          <a:prstGeom prst="rect">
            <a:avLst/>
          </a:prstGeom>
          <a:noFill/>
          <a:ln w="9525">
            <a:noFill/>
            <a:miter lim="800000"/>
            <a:headEnd/>
            <a:tailEnd/>
          </a:ln>
        </p:spPr>
      </p:pic>
      <p:sp>
        <p:nvSpPr>
          <p:cNvPr id="31" name="TextBox 30">
            <a:extLst>
              <a:ext uri="{FF2B5EF4-FFF2-40B4-BE49-F238E27FC236}">
                <a16:creationId xmlns:a16="http://schemas.microsoft.com/office/drawing/2014/main" id="{20B7075E-4157-3AB7-B70F-6609D9ED27B2}"/>
              </a:ext>
            </a:extLst>
          </p:cNvPr>
          <p:cNvSpPr txBox="1"/>
          <p:nvPr/>
        </p:nvSpPr>
        <p:spPr>
          <a:xfrm>
            <a:off x="1966866" y="2330237"/>
            <a:ext cx="1075812" cy="400110"/>
          </a:xfrm>
          <a:prstGeom prst="rect">
            <a:avLst/>
          </a:prstGeom>
          <a:noFill/>
        </p:spPr>
        <p:txBody>
          <a:bodyPr wrap="square" rtlCol="0">
            <a:spAutoFit/>
          </a:bodyPr>
          <a:lstStyle/>
          <a:p>
            <a:pPr algn="ctr"/>
            <a:r>
              <a:rPr lang="en-US" sz="1000" dirty="0"/>
              <a:t>Ultra-low Power Sensors</a:t>
            </a:r>
          </a:p>
        </p:txBody>
      </p:sp>
      <p:sp>
        <p:nvSpPr>
          <p:cNvPr id="128" name="Rectangle 127">
            <a:extLst>
              <a:ext uri="{FF2B5EF4-FFF2-40B4-BE49-F238E27FC236}">
                <a16:creationId xmlns:a16="http://schemas.microsoft.com/office/drawing/2014/main" id="{A691D660-F1EB-FD5A-CA1A-581BABF1409E}"/>
              </a:ext>
            </a:extLst>
          </p:cNvPr>
          <p:cNvSpPr/>
          <p:nvPr/>
        </p:nvSpPr>
        <p:spPr>
          <a:xfrm>
            <a:off x="5667081" y="1447800"/>
            <a:ext cx="3330077" cy="1708469"/>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9F886FBD-D2EB-7BD6-D8BF-0F5A6B4807DD}"/>
              </a:ext>
            </a:extLst>
          </p:cNvPr>
          <p:cNvSpPr txBox="1"/>
          <p:nvPr/>
        </p:nvSpPr>
        <p:spPr>
          <a:xfrm>
            <a:off x="7466341" y="1447800"/>
            <a:ext cx="1415772" cy="830997"/>
          </a:xfrm>
          <a:prstGeom prst="rect">
            <a:avLst/>
          </a:prstGeom>
          <a:noFill/>
        </p:spPr>
        <p:txBody>
          <a:bodyPr wrap="none" rtlCol="0">
            <a:spAutoFit/>
          </a:bodyPr>
          <a:lstStyle/>
          <a:p>
            <a:pPr algn="ctr"/>
            <a:r>
              <a:rPr lang="en-US" sz="2400" dirty="0">
                <a:solidFill>
                  <a:schemeClr val="accent5">
                    <a:lumMod val="75000"/>
                  </a:schemeClr>
                </a:solidFill>
              </a:rPr>
              <a:t>802.15.16</a:t>
            </a:r>
          </a:p>
          <a:p>
            <a:pPr algn="ctr"/>
            <a:r>
              <a:rPr lang="en-US" sz="2400" dirty="0">
                <a:solidFill>
                  <a:schemeClr val="accent5">
                    <a:lumMod val="75000"/>
                  </a:schemeClr>
                </a:solidFill>
              </a:rPr>
              <a:t>802.15.4</a:t>
            </a:r>
          </a:p>
        </p:txBody>
      </p:sp>
      <p:sp>
        <p:nvSpPr>
          <p:cNvPr id="130" name="Rectangle 129">
            <a:extLst>
              <a:ext uri="{FF2B5EF4-FFF2-40B4-BE49-F238E27FC236}">
                <a16:creationId xmlns:a16="http://schemas.microsoft.com/office/drawing/2014/main" id="{9E2A5445-638F-83A0-F8AE-6D73473403DC}"/>
              </a:ext>
            </a:extLst>
          </p:cNvPr>
          <p:cNvSpPr/>
          <p:nvPr/>
        </p:nvSpPr>
        <p:spPr>
          <a:xfrm>
            <a:off x="6027455" y="3229606"/>
            <a:ext cx="296970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F8BBD6E9-094B-F948-859E-687391146DFB}"/>
              </a:ext>
            </a:extLst>
          </p:cNvPr>
          <p:cNvSpPr txBox="1"/>
          <p:nvPr/>
        </p:nvSpPr>
        <p:spPr>
          <a:xfrm>
            <a:off x="7810307" y="3470899"/>
            <a:ext cx="1261884" cy="461665"/>
          </a:xfrm>
          <a:prstGeom prst="rect">
            <a:avLst/>
          </a:prstGeom>
          <a:noFill/>
        </p:spPr>
        <p:txBody>
          <a:bodyPr wrap="none" rtlCol="0">
            <a:spAutoFit/>
          </a:bodyPr>
          <a:lstStyle/>
          <a:p>
            <a:r>
              <a:rPr lang="en-US" sz="2400" dirty="0">
                <a:solidFill>
                  <a:srgbClr val="00B050"/>
                </a:solidFill>
              </a:rPr>
              <a:t>802.15.3</a:t>
            </a:r>
          </a:p>
        </p:txBody>
      </p:sp>
      <p:sp>
        <p:nvSpPr>
          <p:cNvPr id="132" name="Rectangle 131">
            <a:extLst>
              <a:ext uri="{FF2B5EF4-FFF2-40B4-BE49-F238E27FC236}">
                <a16:creationId xmlns:a16="http://schemas.microsoft.com/office/drawing/2014/main" id="{8970279D-1331-A278-7ED2-41AE5851FD07}"/>
              </a:ext>
            </a:extLst>
          </p:cNvPr>
          <p:cNvSpPr/>
          <p:nvPr/>
        </p:nvSpPr>
        <p:spPr>
          <a:xfrm>
            <a:off x="6623457" y="4291443"/>
            <a:ext cx="2373701" cy="1655649"/>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6E6369F5-A9BC-A3DC-2290-DE192B899718}"/>
              </a:ext>
            </a:extLst>
          </p:cNvPr>
          <p:cNvSpPr txBox="1"/>
          <p:nvPr/>
        </p:nvSpPr>
        <p:spPr>
          <a:xfrm>
            <a:off x="7581587" y="4252397"/>
            <a:ext cx="1261884" cy="461665"/>
          </a:xfrm>
          <a:prstGeom prst="rect">
            <a:avLst/>
          </a:prstGeom>
          <a:noFill/>
        </p:spPr>
        <p:txBody>
          <a:bodyPr wrap="none" rtlCol="0">
            <a:spAutoFit/>
          </a:bodyPr>
          <a:lstStyle/>
          <a:p>
            <a:r>
              <a:rPr lang="en-US" sz="2400" dirty="0">
                <a:solidFill>
                  <a:srgbClr val="FF0000"/>
                </a:solidFill>
              </a:rPr>
              <a:t>802.15.6</a:t>
            </a:r>
          </a:p>
        </p:txBody>
      </p:sp>
      <p:sp>
        <p:nvSpPr>
          <p:cNvPr id="134" name="Rectangle 133">
            <a:extLst>
              <a:ext uri="{FF2B5EF4-FFF2-40B4-BE49-F238E27FC236}">
                <a16:creationId xmlns:a16="http://schemas.microsoft.com/office/drawing/2014/main" id="{8824E42D-DAB6-86D1-2C01-D27FEFD157C7}"/>
              </a:ext>
            </a:extLst>
          </p:cNvPr>
          <p:cNvSpPr/>
          <p:nvPr/>
        </p:nvSpPr>
        <p:spPr>
          <a:xfrm>
            <a:off x="5495807" y="4364780"/>
            <a:ext cx="1032397" cy="158483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9412A834-4834-CADD-951A-CE544C2F8611}"/>
              </a:ext>
            </a:extLst>
          </p:cNvPr>
          <p:cNvSpPr txBox="1"/>
          <p:nvPr/>
        </p:nvSpPr>
        <p:spPr>
          <a:xfrm>
            <a:off x="5461054" y="4340139"/>
            <a:ext cx="1107996" cy="646331"/>
          </a:xfrm>
          <a:prstGeom prst="rect">
            <a:avLst/>
          </a:prstGeom>
          <a:noFill/>
        </p:spPr>
        <p:txBody>
          <a:bodyPr wrap="none" rtlCol="0">
            <a:spAutoFit/>
          </a:bodyPr>
          <a:lstStyle/>
          <a:p>
            <a:pPr algn="ctr"/>
            <a:r>
              <a:rPr lang="en-US" sz="1800" dirty="0">
                <a:solidFill>
                  <a:schemeClr val="tx2">
                    <a:lumMod val="50000"/>
                  </a:schemeClr>
                </a:solidFill>
              </a:rPr>
              <a:t>802.15.7</a:t>
            </a:r>
          </a:p>
          <a:p>
            <a:pPr algn="ctr"/>
            <a:r>
              <a:rPr lang="en-US" sz="1800" dirty="0">
                <a:solidFill>
                  <a:schemeClr val="tx2">
                    <a:lumMod val="50000"/>
                  </a:schemeClr>
                </a:solidFill>
              </a:rPr>
              <a:t>802.15.13</a:t>
            </a:r>
          </a:p>
        </p:txBody>
      </p:sp>
      <p:sp>
        <p:nvSpPr>
          <p:cNvPr id="137" name="Freeform: Shape 136">
            <a:extLst>
              <a:ext uri="{FF2B5EF4-FFF2-40B4-BE49-F238E27FC236}">
                <a16:creationId xmlns:a16="http://schemas.microsoft.com/office/drawing/2014/main" id="{6EBBC376-517D-B4A2-6A1A-E9C0C5C9DA52}"/>
              </a:ext>
            </a:extLst>
          </p:cNvPr>
          <p:cNvSpPr/>
          <p:nvPr/>
        </p:nvSpPr>
        <p:spPr>
          <a:xfrm>
            <a:off x="125665" y="1448396"/>
            <a:ext cx="5274332" cy="4495520"/>
          </a:xfrm>
          <a:custGeom>
            <a:avLst/>
            <a:gdLst>
              <a:gd name="connsiteX0" fmla="*/ 33556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33556 w 5410899"/>
              <a:gd name="connsiteY9" fmla="*/ 0 h 4513277"/>
              <a:gd name="connsiteX0" fmla="*/ 8389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8389 w 5410899"/>
              <a:gd name="connsiteY9" fmla="*/ 0 h 4513277"/>
              <a:gd name="connsiteX0" fmla="*/ 8389 w 5394121"/>
              <a:gd name="connsiteY0" fmla="*/ 2272 h 4515549"/>
              <a:gd name="connsiteX1" fmla="*/ 5391849 w 5394121"/>
              <a:gd name="connsiteY1" fmla="*/ 0 h 4515549"/>
              <a:gd name="connsiteX2" fmla="*/ 5394121 w 5394121"/>
              <a:gd name="connsiteY2" fmla="*/ 1344511 h 4515549"/>
              <a:gd name="connsiteX3" fmla="*/ 3305262 w 5394121"/>
              <a:gd name="connsiteY3" fmla="*/ 1327733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8389 w 5394121"/>
              <a:gd name="connsiteY0" fmla="*/ 2272 h 4515549"/>
              <a:gd name="connsiteX1" fmla="*/ 5391849 w 5394121"/>
              <a:gd name="connsiteY1" fmla="*/ 0 h 4515549"/>
              <a:gd name="connsiteX2" fmla="*/ 5394121 w 5394121"/>
              <a:gd name="connsiteY2" fmla="*/ 1344511 h 4515549"/>
              <a:gd name="connsiteX3" fmla="*/ 3317454 w 5394121"/>
              <a:gd name="connsiteY3" fmla="*/ 1346021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339 w 5404359"/>
              <a:gd name="connsiteY0" fmla="*/ 0 h 4519373"/>
              <a:gd name="connsiteX1" fmla="*/ 5402087 w 5404359"/>
              <a:gd name="connsiteY1" fmla="*/ 3824 h 4519373"/>
              <a:gd name="connsiteX2" fmla="*/ 5404359 w 5404359"/>
              <a:gd name="connsiteY2" fmla="*/ 1348335 h 4519373"/>
              <a:gd name="connsiteX3" fmla="*/ 3327692 w 5404359"/>
              <a:gd name="connsiteY3" fmla="*/ 1349845 h 4519373"/>
              <a:gd name="connsiteX4" fmla="*/ 2753438 w 5404359"/>
              <a:gd name="connsiteY4" fmla="*/ 2363403 h 4519373"/>
              <a:gd name="connsiteX5" fmla="*/ 3315500 w 5404359"/>
              <a:gd name="connsiteY5" fmla="*/ 3319748 h 4519373"/>
              <a:gd name="connsiteX6" fmla="*/ 5278524 w 5404359"/>
              <a:gd name="connsiteY6" fmla="*/ 3319748 h 4519373"/>
              <a:gd name="connsiteX7" fmla="*/ 5278524 w 5404359"/>
              <a:gd name="connsiteY7" fmla="*/ 4519373 h 4519373"/>
              <a:gd name="connsiteX8" fmla="*/ 10238 w 5404359"/>
              <a:gd name="connsiteY8" fmla="*/ 4519373 h 4519373"/>
              <a:gd name="connsiteX9" fmla="*/ 339 w 5404359"/>
              <a:gd name="connsiteY9" fmla="*/ 0 h 4519373"/>
              <a:gd name="connsiteX0" fmla="*/ 527 w 5398451"/>
              <a:gd name="connsiteY0" fmla="*/ 0 h 4519373"/>
              <a:gd name="connsiteX1" fmla="*/ 539617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398451"/>
              <a:gd name="connsiteY0" fmla="*/ 0 h 4519373"/>
              <a:gd name="connsiteX1" fmla="*/ 527425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274295"/>
              <a:gd name="connsiteY0" fmla="*/ 0 h 4519373"/>
              <a:gd name="connsiteX1" fmla="*/ 5274259 w 5274295"/>
              <a:gd name="connsiteY1" fmla="*/ 3824 h 4519373"/>
              <a:gd name="connsiteX2" fmla="*/ 5264339 w 5274295"/>
              <a:gd name="connsiteY2" fmla="*/ 1348335 h 4519373"/>
              <a:gd name="connsiteX3" fmla="*/ 3321784 w 5274295"/>
              <a:gd name="connsiteY3" fmla="*/ 1349845 h 4519373"/>
              <a:gd name="connsiteX4" fmla="*/ 2747530 w 5274295"/>
              <a:gd name="connsiteY4" fmla="*/ 2363403 h 4519373"/>
              <a:gd name="connsiteX5" fmla="*/ 3309592 w 5274295"/>
              <a:gd name="connsiteY5" fmla="*/ 3319748 h 4519373"/>
              <a:gd name="connsiteX6" fmla="*/ 5272616 w 5274295"/>
              <a:gd name="connsiteY6" fmla="*/ 3319748 h 4519373"/>
              <a:gd name="connsiteX7" fmla="*/ 5272616 w 5274295"/>
              <a:gd name="connsiteY7" fmla="*/ 4519373 h 4519373"/>
              <a:gd name="connsiteX8" fmla="*/ 4330 w 5274295"/>
              <a:gd name="connsiteY8" fmla="*/ 4519373 h 4519373"/>
              <a:gd name="connsiteX9" fmla="*/ 527 w 5274295"/>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519373 h 4519373"/>
              <a:gd name="connsiteX8" fmla="*/ 4330 w 5274332"/>
              <a:gd name="connsiteY8" fmla="*/ 4519373 h 4519373"/>
              <a:gd name="connsiteX9" fmla="*/ 527 w 5274332"/>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495519 h 4519373"/>
              <a:gd name="connsiteX8" fmla="*/ 4330 w 5274332"/>
              <a:gd name="connsiteY8" fmla="*/ 4519373 h 4519373"/>
              <a:gd name="connsiteX9" fmla="*/ 527 w 5274332"/>
              <a:gd name="connsiteY9" fmla="*/ 0 h 4519373"/>
              <a:gd name="connsiteX0" fmla="*/ 527 w 5274332"/>
              <a:gd name="connsiteY0" fmla="*/ 0 h 4511422"/>
              <a:gd name="connsiteX1" fmla="*/ 5274259 w 5274332"/>
              <a:gd name="connsiteY1" fmla="*/ 3824 h 4511422"/>
              <a:gd name="connsiteX2" fmla="*/ 5270435 w 5274332"/>
              <a:gd name="connsiteY2" fmla="*/ 1348335 h 4511422"/>
              <a:gd name="connsiteX3" fmla="*/ 3321784 w 5274332"/>
              <a:gd name="connsiteY3" fmla="*/ 1349845 h 4511422"/>
              <a:gd name="connsiteX4" fmla="*/ 2747530 w 5274332"/>
              <a:gd name="connsiteY4" fmla="*/ 2363403 h 4511422"/>
              <a:gd name="connsiteX5" fmla="*/ 3309592 w 5274332"/>
              <a:gd name="connsiteY5" fmla="*/ 3319748 h 4511422"/>
              <a:gd name="connsiteX6" fmla="*/ 5272616 w 5274332"/>
              <a:gd name="connsiteY6" fmla="*/ 3319748 h 4511422"/>
              <a:gd name="connsiteX7" fmla="*/ 5272616 w 5274332"/>
              <a:gd name="connsiteY7" fmla="*/ 4495519 h 4511422"/>
              <a:gd name="connsiteX8" fmla="*/ 4330 w 5274332"/>
              <a:gd name="connsiteY8" fmla="*/ 4511422 h 4511422"/>
              <a:gd name="connsiteX9" fmla="*/ 527 w 5274332"/>
              <a:gd name="connsiteY9" fmla="*/ 0 h 4511422"/>
              <a:gd name="connsiteX0" fmla="*/ 527 w 5274332"/>
              <a:gd name="connsiteY0" fmla="*/ 0 h 4495519"/>
              <a:gd name="connsiteX1" fmla="*/ 5274259 w 5274332"/>
              <a:gd name="connsiteY1" fmla="*/ 3824 h 4495519"/>
              <a:gd name="connsiteX2" fmla="*/ 5270435 w 5274332"/>
              <a:gd name="connsiteY2" fmla="*/ 1348335 h 4495519"/>
              <a:gd name="connsiteX3" fmla="*/ 3321784 w 5274332"/>
              <a:gd name="connsiteY3" fmla="*/ 1349845 h 4495519"/>
              <a:gd name="connsiteX4" fmla="*/ 2747530 w 5274332"/>
              <a:gd name="connsiteY4" fmla="*/ 2363403 h 4495519"/>
              <a:gd name="connsiteX5" fmla="*/ 3309592 w 5274332"/>
              <a:gd name="connsiteY5" fmla="*/ 3319748 h 4495519"/>
              <a:gd name="connsiteX6" fmla="*/ 5272616 w 5274332"/>
              <a:gd name="connsiteY6" fmla="*/ 3319748 h 4495519"/>
              <a:gd name="connsiteX7" fmla="*/ 5272616 w 5274332"/>
              <a:gd name="connsiteY7" fmla="*/ 4495519 h 4495519"/>
              <a:gd name="connsiteX8" fmla="*/ 4330 w 5274332"/>
              <a:gd name="connsiteY8" fmla="*/ 4487568 h 4495519"/>
              <a:gd name="connsiteX9" fmla="*/ 527 w 5274332"/>
              <a:gd name="connsiteY9" fmla="*/ 0 h 4495519"/>
              <a:gd name="connsiteX0" fmla="*/ 527 w 5274332"/>
              <a:gd name="connsiteY0" fmla="*/ 0 h 4495520"/>
              <a:gd name="connsiteX1" fmla="*/ 5274259 w 5274332"/>
              <a:gd name="connsiteY1" fmla="*/ 3824 h 4495520"/>
              <a:gd name="connsiteX2" fmla="*/ 5270435 w 5274332"/>
              <a:gd name="connsiteY2" fmla="*/ 1348335 h 4495520"/>
              <a:gd name="connsiteX3" fmla="*/ 3321784 w 5274332"/>
              <a:gd name="connsiteY3" fmla="*/ 1349845 h 4495520"/>
              <a:gd name="connsiteX4" fmla="*/ 2747530 w 5274332"/>
              <a:gd name="connsiteY4" fmla="*/ 2363403 h 4495520"/>
              <a:gd name="connsiteX5" fmla="*/ 3309592 w 5274332"/>
              <a:gd name="connsiteY5" fmla="*/ 3319748 h 4495520"/>
              <a:gd name="connsiteX6" fmla="*/ 5272616 w 5274332"/>
              <a:gd name="connsiteY6" fmla="*/ 3319748 h 4495520"/>
              <a:gd name="connsiteX7" fmla="*/ 5272616 w 5274332"/>
              <a:gd name="connsiteY7" fmla="*/ 4495519 h 4495520"/>
              <a:gd name="connsiteX8" fmla="*/ 4330 w 5274332"/>
              <a:gd name="connsiteY8" fmla="*/ 4495520 h 4495520"/>
              <a:gd name="connsiteX9" fmla="*/ 527 w 5274332"/>
              <a:gd name="connsiteY9" fmla="*/ 0 h 449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4332" h="4495520">
                <a:moveTo>
                  <a:pt x="527" y="0"/>
                </a:moveTo>
                <a:lnTo>
                  <a:pt x="5274259" y="3824"/>
                </a:lnTo>
                <a:cubicBezTo>
                  <a:pt x="5275016" y="451994"/>
                  <a:pt x="5269678" y="900165"/>
                  <a:pt x="5270435" y="1348335"/>
                </a:cubicBezTo>
                <a:lnTo>
                  <a:pt x="3321784" y="1349845"/>
                </a:lnTo>
                <a:lnTo>
                  <a:pt x="2747530" y="2363403"/>
                </a:lnTo>
                <a:lnTo>
                  <a:pt x="3309592" y="3319748"/>
                </a:lnTo>
                <a:lnTo>
                  <a:pt x="5272616" y="3319748"/>
                </a:lnTo>
                <a:lnTo>
                  <a:pt x="5272616" y="4495519"/>
                </a:lnTo>
                <a:lnTo>
                  <a:pt x="4330" y="4495520"/>
                </a:lnTo>
                <a:cubicBezTo>
                  <a:pt x="7126" y="2991094"/>
                  <a:pt x="-2269" y="1504426"/>
                  <a:pt x="527" y="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a:extLst>
              <a:ext uri="{FF2B5EF4-FFF2-40B4-BE49-F238E27FC236}">
                <a16:creationId xmlns:a16="http://schemas.microsoft.com/office/drawing/2014/main" id="{5D1FB3DF-164D-69FA-B832-F43E3AA1620B}"/>
              </a:ext>
            </a:extLst>
          </p:cNvPr>
          <p:cNvSpPr txBox="1"/>
          <p:nvPr/>
        </p:nvSpPr>
        <p:spPr>
          <a:xfrm>
            <a:off x="1792870" y="2891262"/>
            <a:ext cx="1261884" cy="461665"/>
          </a:xfrm>
          <a:prstGeom prst="rect">
            <a:avLst/>
          </a:prstGeom>
          <a:noFill/>
        </p:spPr>
        <p:txBody>
          <a:bodyPr wrap="none" rtlCol="0">
            <a:spAutoFit/>
          </a:bodyPr>
          <a:lstStyle/>
          <a:p>
            <a:r>
              <a:rPr lang="en-US" sz="2400" dirty="0">
                <a:solidFill>
                  <a:srgbClr val="0070C0"/>
                </a:solidFill>
              </a:rPr>
              <a:t>802.15.4</a:t>
            </a:r>
          </a:p>
        </p:txBody>
      </p:sp>
      <p:sp>
        <p:nvSpPr>
          <p:cNvPr id="2" name="Rectangle 4">
            <a:extLst>
              <a:ext uri="{FF2B5EF4-FFF2-40B4-BE49-F238E27FC236}">
                <a16:creationId xmlns:a16="http://schemas.microsoft.com/office/drawing/2014/main" id="{0E855D84-26FC-1706-98B3-A04F4C6622A4}"/>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139" name="TextBox 138">
            <a:extLst>
              <a:ext uri="{FF2B5EF4-FFF2-40B4-BE49-F238E27FC236}">
                <a16:creationId xmlns:a16="http://schemas.microsoft.com/office/drawing/2014/main" id="{FBC4B7A0-76BA-F6EE-EB01-7CEEF2675C0A}"/>
              </a:ext>
            </a:extLst>
          </p:cNvPr>
          <p:cNvSpPr txBox="1"/>
          <p:nvPr/>
        </p:nvSpPr>
        <p:spPr>
          <a:xfrm>
            <a:off x="318218" y="5374260"/>
            <a:ext cx="1366415" cy="246221"/>
          </a:xfrm>
          <a:prstGeom prst="rect">
            <a:avLst/>
          </a:prstGeom>
          <a:noFill/>
        </p:spPr>
        <p:txBody>
          <a:bodyPr wrap="square" rtlCol="0">
            <a:spAutoFit/>
          </a:bodyPr>
          <a:lstStyle/>
          <a:p>
            <a:pPr algn="ctr"/>
            <a:r>
              <a:rPr lang="en-US" sz="1000" dirty="0"/>
              <a:t>Structural Monitoring</a:t>
            </a:r>
          </a:p>
        </p:txBody>
      </p:sp>
      <p:sp>
        <p:nvSpPr>
          <p:cNvPr id="140" name="TextBox 139">
            <a:extLst>
              <a:ext uri="{FF2B5EF4-FFF2-40B4-BE49-F238E27FC236}">
                <a16:creationId xmlns:a16="http://schemas.microsoft.com/office/drawing/2014/main" id="{0AE53A47-2BFC-AE08-E1B3-4FFFFA1C870C}"/>
              </a:ext>
            </a:extLst>
          </p:cNvPr>
          <p:cNvSpPr txBox="1"/>
          <p:nvPr/>
        </p:nvSpPr>
        <p:spPr>
          <a:xfrm>
            <a:off x="1746553" y="4996156"/>
            <a:ext cx="1366415" cy="246221"/>
          </a:xfrm>
          <a:prstGeom prst="rect">
            <a:avLst/>
          </a:prstGeom>
          <a:noFill/>
        </p:spPr>
        <p:txBody>
          <a:bodyPr wrap="square" rtlCol="0">
            <a:spAutoFit/>
          </a:bodyPr>
          <a:lstStyle/>
          <a:p>
            <a:pPr algn="ctr"/>
            <a:r>
              <a:rPr lang="en-US" sz="1000" dirty="0"/>
              <a:t>Agricultural Sensing</a:t>
            </a:r>
          </a:p>
        </p:txBody>
      </p:sp>
      <p:sp>
        <p:nvSpPr>
          <p:cNvPr id="136" name="Slide Number Placeholder 6">
            <a:extLst>
              <a:ext uri="{FF2B5EF4-FFF2-40B4-BE49-F238E27FC236}">
                <a16:creationId xmlns:a16="http://schemas.microsoft.com/office/drawing/2014/main" id="{7FDD4AE8-85F8-BB65-BF08-B1D27F99032F}"/>
              </a:ext>
            </a:extLst>
          </p:cNvPr>
          <p:cNvSpPr txBox="1">
            <a:spLocks/>
          </p:cNvSpPr>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spcFirstLastPara="1" vert="horz" wrap="square" lIns="0" tIns="0" rIns="0" bIns="0" numCol="1" anchor="ctr" anchorCtr="0" compatLnSpc="1">
            <a:prstTxWarp prst="textNoShape">
              <a:avLst/>
            </a:prstTxWarp>
            <a:noAutofit/>
          </a:bodyPr>
          <a:lstStyle>
            <a:defPPr>
              <a:defRPr lang="en-US"/>
            </a:defPPr>
            <a:lvl1pPr marL="0" marR="0" lvl="0" indent="0" algn="r" rtl="0" eaLnBrk="0" fontAlgn="base" hangingPunct="0">
              <a:lnSpc>
                <a:spcPct val="100000"/>
              </a:lnSpc>
              <a:spcBef>
                <a:spcPts val="0"/>
              </a:spcBef>
              <a:spcAft>
                <a:spcPts val="0"/>
              </a:spcAft>
              <a:buClr>
                <a:srgbClr val="000000"/>
              </a:buClr>
              <a:buSzPts val="800"/>
              <a:buFont typeface="Arial"/>
              <a:buNone/>
              <a:defRPr sz="3200" b="0" i="0" u="none" strike="noStrike" kern="1200" cap="none">
                <a:solidFill>
                  <a:schemeClr val="tx1"/>
                </a:solidFill>
                <a:latin typeface="Times New Roman" pitchFamily="18" charset="0"/>
                <a:ea typeface="ＭＳ Ｐゴシック" pitchFamily="34" charset="-128"/>
                <a:cs typeface="Arial"/>
                <a:sym typeface="Arial"/>
              </a:defRPr>
            </a:lvl1pPr>
            <a:lvl2pPr marL="742950" marR="0" lvl="1" indent="-285750" algn="r" rtl="0" eaLnBrk="0" fontAlgn="base" hangingPunct="0">
              <a:lnSpc>
                <a:spcPct val="100000"/>
              </a:lnSpc>
              <a:spcBef>
                <a:spcPts val="0"/>
              </a:spcBef>
              <a:spcAft>
                <a:spcPts val="0"/>
              </a:spcAft>
              <a:buClr>
                <a:srgbClr val="000000"/>
              </a:buClr>
              <a:buSzPts val="800"/>
              <a:buFont typeface="Arial"/>
              <a:buNone/>
              <a:defRPr sz="3200" b="0" i="0" u="none" strike="noStrike" kern="1200" cap="none">
                <a:solidFill>
                  <a:schemeClr val="tx1"/>
                </a:solidFill>
                <a:latin typeface="Times New Roman" pitchFamily="18" charset="0"/>
                <a:ea typeface="ＭＳ Ｐゴシック" pitchFamily="34" charset="-128"/>
                <a:cs typeface="Arial"/>
                <a:sym typeface="Arial"/>
              </a:defRPr>
            </a:lvl2pPr>
            <a:lvl3pPr marL="1143000" marR="0" lvl="2" indent="-228600" algn="r" rtl="0" eaLnBrk="0" fontAlgn="base" hangingPunct="0">
              <a:lnSpc>
                <a:spcPct val="100000"/>
              </a:lnSpc>
              <a:spcBef>
                <a:spcPts val="0"/>
              </a:spcBef>
              <a:spcAft>
                <a:spcPts val="0"/>
              </a:spcAft>
              <a:buClr>
                <a:srgbClr val="000000"/>
              </a:buClr>
              <a:buSzPts val="800"/>
              <a:buFont typeface="Arial"/>
              <a:buNone/>
              <a:defRPr sz="3200" b="0" i="0" u="none" strike="noStrike" kern="1200" cap="none">
                <a:solidFill>
                  <a:schemeClr val="tx1"/>
                </a:solidFill>
                <a:latin typeface="Times New Roman" pitchFamily="18" charset="0"/>
                <a:ea typeface="ＭＳ Ｐゴシック" pitchFamily="34" charset="-128"/>
                <a:cs typeface="Arial"/>
                <a:sym typeface="Arial"/>
              </a:defRPr>
            </a:lvl3pPr>
            <a:lvl4pPr marL="1600200" marR="0" lvl="3" indent="-228600" algn="r" rtl="0" eaLnBrk="0" fontAlgn="base" hangingPunct="0">
              <a:lnSpc>
                <a:spcPct val="100000"/>
              </a:lnSpc>
              <a:spcBef>
                <a:spcPts val="0"/>
              </a:spcBef>
              <a:spcAft>
                <a:spcPts val="0"/>
              </a:spcAft>
              <a:buClr>
                <a:srgbClr val="000000"/>
              </a:buClr>
              <a:buSzPts val="800"/>
              <a:buFont typeface="Arial"/>
              <a:buNone/>
              <a:defRPr sz="3200" b="0" i="0" u="none" strike="noStrike" kern="1200" cap="none">
                <a:solidFill>
                  <a:schemeClr val="tx1"/>
                </a:solidFill>
                <a:latin typeface="Times New Roman" pitchFamily="18" charset="0"/>
                <a:ea typeface="ＭＳ Ｐゴシック" pitchFamily="34" charset="-128"/>
                <a:cs typeface="Arial"/>
                <a:sym typeface="Arial"/>
              </a:defRPr>
            </a:lvl4pPr>
            <a:lvl5pPr marL="2057400" marR="0" lvl="4" indent="-228600" algn="r" rtl="0" eaLnBrk="0" fontAlgn="base" hangingPunct="0">
              <a:lnSpc>
                <a:spcPct val="100000"/>
              </a:lnSpc>
              <a:spcBef>
                <a:spcPts val="0"/>
              </a:spcBef>
              <a:spcAft>
                <a:spcPts val="0"/>
              </a:spcAft>
              <a:buClr>
                <a:srgbClr val="000000"/>
              </a:buClr>
              <a:buSzPts val="800"/>
              <a:buFont typeface="Arial"/>
              <a:buNone/>
              <a:defRPr sz="3200" b="0" i="0" u="none" strike="noStrike" kern="1200" cap="none">
                <a:solidFill>
                  <a:schemeClr val="tx1"/>
                </a:solidFill>
                <a:latin typeface="Times New Roman" pitchFamily="18" charset="0"/>
                <a:ea typeface="ＭＳ Ｐゴシック" pitchFamily="34" charset="-128"/>
                <a:cs typeface="Arial"/>
                <a:sym typeface="Arial"/>
              </a:defRPr>
            </a:lvl5pPr>
            <a:lvl6pPr marL="2514600" marR="0" lvl="5" indent="-228600" algn="r" defTabSz="914400" rtl="0" eaLnBrk="0" fontAlgn="base" latinLnBrk="0" hangingPunct="0">
              <a:lnSpc>
                <a:spcPct val="100000"/>
              </a:lnSpc>
              <a:spcBef>
                <a:spcPct val="0"/>
              </a:spcBef>
              <a:spcAft>
                <a:spcPct val="0"/>
              </a:spcAft>
              <a:buClr>
                <a:srgbClr val="000000"/>
              </a:buClr>
              <a:buSzPts val="800"/>
              <a:buFont typeface="Arial"/>
              <a:buNone/>
              <a:defRPr sz="3200" b="0" i="0" u="none" strike="noStrike" kern="1200" cap="none">
                <a:solidFill>
                  <a:schemeClr val="tx1"/>
                </a:solidFill>
                <a:latin typeface="Times New Roman" pitchFamily="18" charset="0"/>
                <a:ea typeface="ＭＳ Ｐゴシック" pitchFamily="34" charset="-128"/>
                <a:cs typeface="Arial"/>
                <a:sym typeface="Arial"/>
              </a:defRPr>
            </a:lvl6pPr>
            <a:lvl7pPr marL="2971800" marR="0" lvl="6" indent="-228600" algn="r" defTabSz="914400" rtl="0" eaLnBrk="0" fontAlgn="base" latinLnBrk="0" hangingPunct="0">
              <a:lnSpc>
                <a:spcPct val="100000"/>
              </a:lnSpc>
              <a:spcBef>
                <a:spcPct val="0"/>
              </a:spcBef>
              <a:spcAft>
                <a:spcPct val="0"/>
              </a:spcAft>
              <a:buClr>
                <a:srgbClr val="000000"/>
              </a:buClr>
              <a:buSzPts val="800"/>
              <a:buFont typeface="Arial"/>
              <a:buNone/>
              <a:defRPr sz="3200" b="0" i="0" u="none" strike="noStrike" kern="1200" cap="none">
                <a:solidFill>
                  <a:schemeClr val="tx1"/>
                </a:solidFill>
                <a:latin typeface="Times New Roman" pitchFamily="18" charset="0"/>
                <a:ea typeface="ＭＳ Ｐゴシック" pitchFamily="34" charset="-128"/>
                <a:cs typeface="Arial"/>
                <a:sym typeface="Arial"/>
              </a:defRPr>
            </a:lvl7pPr>
            <a:lvl8pPr marL="3429000" marR="0" lvl="7" indent="-228600" algn="r" defTabSz="914400" rtl="0" eaLnBrk="0" fontAlgn="base" latinLnBrk="0" hangingPunct="0">
              <a:lnSpc>
                <a:spcPct val="100000"/>
              </a:lnSpc>
              <a:spcBef>
                <a:spcPct val="0"/>
              </a:spcBef>
              <a:spcAft>
                <a:spcPct val="0"/>
              </a:spcAft>
              <a:buClr>
                <a:srgbClr val="000000"/>
              </a:buClr>
              <a:buSzPts val="800"/>
              <a:buFont typeface="Arial"/>
              <a:buNone/>
              <a:defRPr sz="3200" b="0" i="0" u="none" strike="noStrike" kern="1200" cap="none">
                <a:solidFill>
                  <a:schemeClr val="tx1"/>
                </a:solidFill>
                <a:latin typeface="Times New Roman" pitchFamily="18" charset="0"/>
                <a:ea typeface="ＭＳ Ｐゴシック" pitchFamily="34" charset="-128"/>
                <a:cs typeface="Arial"/>
                <a:sym typeface="Arial"/>
              </a:defRPr>
            </a:lvl8pPr>
            <a:lvl9pPr marL="3886200" marR="0" lvl="8" indent="-228600" algn="r" defTabSz="914400" rtl="0" eaLnBrk="0" fontAlgn="base" latinLnBrk="0" hangingPunct="0">
              <a:lnSpc>
                <a:spcPct val="100000"/>
              </a:lnSpc>
              <a:spcBef>
                <a:spcPct val="0"/>
              </a:spcBef>
              <a:spcAft>
                <a:spcPct val="0"/>
              </a:spcAft>
              <a:buClr>
                <a:srgbClr val="000000"/>
              </a:buClr>
              <a:buSzPts val="800"/>
              <a:buFont typeface="Arial"/>
              <a:buNone/>
              <a:defRPr sz="3200" b="0" i="0" u="none" strike="noStrike" kern="1200" cap="none">
                <a:solidFill>
                  <a:schemeClr val="tx1"/>
                </a:solidFill>
                <a:latin typeface="Times New Roman" pitchFamily="18" charset="0"/>
                <a:ea typeface="ＭＳ Ｐゴシック" pitchFamily="34" charset="-128"/>
                <a:cs typeface="Arial"/>
                <a:sym typeface="Arial"/>
              </a:defRPr>
            </a:lvl9pPr>
          </a:lstStyle>
          <a:p>
            <a:pPr>
              <a:defRPr/>
            </a:pPr>
            <a:r>
              <a:rPr lang="en-US" sz="1200"/>
              <a:t>Slide </a:t>
            </a:r>
            <a:fld id="{C952AF60-2FD2-4EA3-848D-19295E5BDB36}" type="slidenum">
              <a:rPr lang="en-US" sz="1200" smtClean="0"/>
              <a:pPr>
                <a:defRPr/>
              </a:pPr>
              <a:t>6</a:t>
            </a:fld>
            <a:endParaRPr lang="en-US" sz="1200" dirty="0"/>
          </a:p>
        </p:txBody>
      </p:sp>
    </p:spTree>
    <p:extLst>
      <p:ext uri="{BB962C8B-B14F-4D97-AF65-F5344CB8AC3E}">
        <p14:creationId xmlns:p14="http://schemas.microsoft.com/office/powerpoint/2010/main" val="1529859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dirty="0">
                <a:latin typeface="Arial Rounded MT Bold" pitchFamily="34" charset="0"/>
                <a:cs typeface="Arial" charset="0"/>
              </a:rPr>
              <a:t>TG 3mb – Revision b, Maintenance (mb)</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for 802.15.3, extension of the frequency range to 300 GHz and review the 802.1D references and replace them with 802.1Q as appropriate</a:t>
            </a:r>
          </a:p>
          <a:p>
            <a:pPr marL="609600" indent="-609600" fontAlgn="b">
              <a:lnSpc>
                <a:spcPct val="80000"/>
              </a:lnSpc>
              <a:spcBef>
                <a:spcPts val="0"/>
              </a:spcBef>
              <a:spcAft>
                <a:spcPts val="0"/>
              </a:spcAft>
              <a:buFontTx/>
              <a:buNone/>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4ab </a:t>
            </a:r>
            <a:r>
              <a:rPr lang="en-US" sz="2000" kern="1200" dirty="0">
                <a:latin typeface="Arial Rounded MT Bold" pitchFamily="34" charset="0"/>
                <a:cs typeface="Arial" charset="0"/>
              </a:rPr>
              <a:t>– Next Generation Ultra </a:t>
            </a:r>
            <a:r>
              <a:rPr lang="en-US" sz="2000" kern="1200" dirty="0" err="1">
                <a:latin typeface="Arial Rounded MT Bold" pitchFamily="34" charset="0"/>
                <a:cs typeface="Arial" charset="0"/>
              </a:rPr>
              <a:t>WideBand</a:t>
            </a:r>
            <a:r>
              <a:rPr lang="en-US" sz="2000" kern="1200" dirty="0">
                <a:latin typeface="Arial Rounded MT Bold" pitchFamily="34" charset="0"/>
                <a:cs typeface="Arial" charset="0"/>
              </a:rPr>
              <a:t> (UWB-NG) amendment</a:t>
            </a:r>
          </a:p>
          <a:p>
            <a:pPr marL="457200" indent="-457200" fontAlgn="b">
              <a:lnSpc>
                <a:spcPct val="80000"/>
              </a:lnSpc>
              <a:spcAft>
                <a:spcPts val="0"/>
              </a:spcAft>
              <a:buNone/>
              <a:tabLst>
                <a:tab pos="446088" algn="l"/>
              </a:tabLst>
              <a:defRPr/>
            </a:pPr>
            <a:r>
              <a:rPr lang="en-US" sz="2000" kern="1200" dirty="0">
                <a:latin typeface="Arial Rounded MT Bold" pitchFamily="34" charset="0"/>
                <a:cs typeface="Arial" charset="0"/>
              </a:rPr>
              <a:t>	Objective: enhancements to 802.15.4 Ultra Wideband (UWB) physical layers (PHYs) media access control (MAC), and associated ranging techniques while retaining backward compatibility with enhanced ranging capable devices (ERDEVs)</a:t>
            </a:r>
          </a:p>
          <a:p>
            <a:pPr marL="609600" indent="-609600" fontAlgn="b">
              <a:lnSpc>
                <a:spcPct val="80000"/>
              </a:lnSpc>
              <a:spcAft>
                <a:spcPts val="0"/>
              </a:spcAft>
              <a:buNone/>
              <a:defRPr/>
            </a:pPr>
            <a:endParaRPr lang="en-US" sz="1050" kern="1200" dirty="0">
              <a:latin typeface="Arial Rounded MT Bold" pitchFamily="34" charset="0"/>
              <a:cs typeface="Arial" charset="0"/>
            </a:endParaRPr>
          </a:p>
          <a:p>
            <a:pPr marL="609600" indent="-609600" fontAlgn="b">
              <a:lnSpc>
                <a:spcPct val="80000"/>
              </a:lnSpc>
              <a:spcAft>
                <a:spcPts val="0"/>
              </a:spcAft>
              <a:buNone/>
              <a:defRPr/>
            </a:pPr>
            <a:r>
              <a:rPr lang="en-US" sz="2000" dirty="0">
                <a:latin typeface="Arial Rounded MT Bold" pitchFamily="34" charset="0"/>
                <a:cs typeface="Arial" charset="0"/>
              </a:rPr>
              <a:t>TG 4me – Revision e, Maintenance (mb)</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to 802.15.4-2020, rolling up amendments 802.15.4w, 802.15.4y, 802.15.4z, and 802.15.4aa and work on </a:t>
            </a:r>
            <a:r>
              <a:rPr lang="en-US" sz="2000" dirty="0">
                <a:solidFill>
                  <a:srgbClr val="000000"/>
                </a:solidFill>
                <a:latin typeface="Arial Rounded MT Bold" pitchFamily="34" charset="0"/>
                <a:cs typeface="Arial" pitchFamily="34" charset="0"/>
              </a:rPr>
              <a:t>errors, omissions, updates, etc.</a:t>
            </a: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7</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8</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dirty="0">
                <a:latin typeface="Arial Rounded MT Bold" pitchFamily="34" charset="0"/>
                <a:cs typeface="Arial" charset="0"/>
              </a:rPr>
              <a:t>TG 6ma </a:t>
            </a:r>
            <a:r>
              <a:rPr lang="en-US" sz="2000" kern="1200" dirty="0">
                <a:latin typeface="Arial Rounded MT Bold" pitchFamily="34" charset="0"/>
                <a:cs typeface="Arial" charset="0"/>
              </a:rPr>
              <a:t>– </a:t>
            </a:r>
            <a:r>
              <a:rPr lang="en-US" sz="2000" dirty="0">
                <a:latin typeface="Arial Rounded MT Bold" pitchFamily="34" charset="0"/>
                <a:cs typeface="Arial" charset="0"/>
              </a:rPr>
              <a:t>Revision a, Maintenance (ma)</a:t>
            </a:r>
          </a:p>
          <a:p>
            <a:pPr marL="457200" indent="-457200" fontAlgn="b">
              <a:lnSpc>
                <a:spcPct val="80000"/>
              </a:lnSpc>
              <a:spcAft>
                <a:spcPts val="0"/>
              </a:spcAft>
              <a:buNone/>
              <a:defRPr/>
            </a:pPr>
            <a:r>
              <a:rPr lang="en-US" sz="2000" kern="1200" dirty="0">
                <a:latin typeface="Arial Rounded MT Bold" pitchFamily="34" charset="0"/>
                <a:cs typeface="Arial" charset="0"/>
              </a:rPr>
              <a:t>	Objective: enhancements to the BAN Ultra Wideband (UWB) physical layer (PHY) and media access control (MAC) to support enhanced dependability to a human BAN (HBAN) and adds support for vehicle body area networks (VBAN), a coordinator in a vehicle with devices around the vehicular cabin</a:t>
            </a:r>
            <a:endParaRPr lang="en-US" sz="20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dirty="0">
              <a:latin typeface="Arial Rounded MT Bold" pitchFamily="34" charset="0"/>
              <a:cs typeface="Arial" charset="0"/>
            </a:endParaRPr>
          </a:p>
          <a:p>
            <a:pPr marL="609600" indent="-609600" fontAlgn="b">
              <a:lnSpc>
                <a:spcPct val="80000"/>
              </a:lnSpc>
              <a:spcAft>
                <a:spcPts val="0"/>
              </a:spcAft>
              <a:buNone/>
              <a:defRPr/>
            </a:pPr>
            <a:r>
              <a:rPr lang="en-US" sz="2000" dirty="0">
                <a:latin typeface="Arial Rounded MT Bold" pitchFamily="34" charset="0"/>
                <a:cs typeface="Arial" charset="0"/>
              </a:rPr>
              <a:t>TG 7a </a:t>
            </a:r>
            <a:r>
              <a:rPr lang="en-US" sz="2000" kern="1200" dirty="0">
                <a:latin typeface="Arial Rounded MT Bold" pitchFamily="34" charset="0"/>
                <a:cs typeface="Arial" charset="0"/>
              </a:rPr>
              <a:t>–</a:t>
            </a:r>
            <a:r>
              <a:rPr lang="en-US" sz="2000" dirty="0">
                <a:latin typeface="Arial Rounded MT Bold" pitchFamily="34" charset="0"/>
                <a:cs typeface="Arial" charset="0"/>
              </a:rPr>
              <a:t> Optical Camera Communication (OCC)</a:t>
            </a:r>
          </a:p>
          <a:p>
            <a:pPr marL="457200" indent="-457200" fontAlgn="b">
              <a:lnSpc>
                <a:spcPct val="80000"/>
              </a:lnSpc>
              <a:spcAft>
                <a:spcPts val="0"/>
              </a:spcAft>
              <a:buNone/>
              <a:defRPr/>
            </a:pPr>
            <a:r>
              <a:rPr lang="en-US" sz="2000" kern="1200" dirty="0">
                <a:latin typeface="Arial Rounded MT Bold" pitchFamily="34" charset="0"/>
                <a:cs typeface="Arial" charset="0"/>
              </a:rPr>
              <a:t>	Objective: high-rate OCC Physical Layer (PHY) using light wavelengths from 10,000 nm to 190 nm delivering data rates up to 100 Mb/s for point-to-point and point-to-multipoint communication </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4E7C2080-6DB1-4FB8-9355-76A55A5FB454}"/>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398998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9</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kern="1200" dirty="0">
                <a:latin typeface="Arial Rounded MT Bold" pitchFamily="34" charset="0"/>
                <a:cs typeface="Arial" charset="0"/>
              </a:rPr>
              <a:t>TG 13 – Multi-Gigabit/sec Optical Wireless Communication (MG-OWC)</a:t>
            </a:r>
          </a:p>
          <a:p>
            <a:pPr marL="457200" indent="-457200" fontAlgn="b">
              <a:lnSpc>
                <a:spcPct val="80000"/>
              </a:lnSpc>
              <a:spcAft>
                <a:spcPts val="0"/>
              </a:spcAft>
              <a:buNone/>
              <a:defRPr/>
            </a:pPr>
            <a:r>
              <a:rPr lang="en-US" sz="2000" kern="1200" dirty="0">
                <a:latin typeface="Arial Rounded MT Bold" pitchFamily="34" charset="0"/>
                <a:cs typeface="Arial" charset="0"/>
              </a:rPr>
              <a:t>	Objective: define OWC specifications to enable high data rate transfer among end points with up to multi-Gigabit throughput and ranges up to 200 m unrestricted line of site targeting support for ceiling-mounted infrastructure serving stationary and mobile devices as well as point-to-point links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TG 14 – Impulse Radio Ultra Wideband Wireless Ad Hoc Networks (UWB-AHN) ---IN HIBERNATION---</a:t>
            </a:r>
          </a:p>
          <a:p>
            <a:pPr marL="457200" indent="-457200" fontAlgn="b">
              <a:lnSpc>
                <a:spcPct val="80000"/>
              </a:lnSpc>
              <a:spcAft>
                <a:spcPts val="0"/>
              </a:spcAft>
              <a:buNone/>
              <a:defRPr/>
            </a:pPr>
            <a:r>
              <a:rPr lang="en-US" sz="2000" kern="1200" dirty="0">
                <a:latin typeface="Arial Rounded MT Bold" pitchFamily="34" charset="0"/>
                <a:cs typeface="Arial" charset="0"/>
              </a:rPr>
              <a:t>	Objective: focused on impulse radio (IR) Ultra Wideband (UWB) PHY and MAC providing precision ranging capability that is accurate to the centimeter level by including (via. referencing) the 802.15.4 IR UWB functionality into a simple focused specification</a:t>
            </a: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TG 15 – Narrow Band Wireless Ad Hoc Networks (NB-AHN)</a:t>
            </a:r>
            <a:br>
              <a:rPr lang="en-US" sz="2000" kern="1200" dirty="0">
                <a:latin typeface="Arial Rounded MT Bold" pitchFamily="34" charset="0"/>
                <a:cs typeface="Arial" charset="0"/>
              </a:rPr>
            </a:br>
            <a:r>
              <a:rPr lang="en-US" sz="2000" kern="1200" dirty="0">
                <a:latin typeface="Arial Rounded MT Bold" pitchFamily="34" charset="0"/>
                <a:cs typeface="Arial" charset="0"/>
              </a:rPr>
              <a:t>---IN HIBERNATION---</a:t>
            </a:r>
          </a:p>
          <a:p>
            <a:pPr marL="457200" indent="-457200" fontAlgn="b">
              <a:lnSpc>
                <a:spcPct val="80000"/>
              </a:lnSpc>
              <a:buNone/>
              <a:defRPr/>
            </a:pPr>
            <a:r>
              <a:rPr lang="en-US" sz="2000" kern="1200" dirty="0">
                <a:latin typeface="Arial Rounded MT Bold" pitchFamily="34" charset="0"/>
                <a:cs typeface="Arial" charset="0"/>
              </a:rPr>
              <a:t>	Objective: focused on narrow band ad hoc network PHY and MAC by including (via referencing) functionality and features of 802.15.4 into a simple focused specification</a:t>
            </a: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E292E43B-3472-43CD-B41C-711A2FA858CB}"/>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520442912"/>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46351</TotalTime>
  <Words>1134</Words>
  <Application>Microsoft Office PowerPoint</Application>
  <PresentationFormat>On-screen Show (4:3)</PresentationFormat>
  <Paragraphs>150</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Arial Rounded MT Bold</vt:lpstr>
      <vt:lpstr>Times New Roman</vt:lpstr>
      <vt:lpstr>IEEE-802_15</vt:lpstr>
      <vt:lpstr> 142nd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1073</cp:revision>
  <cp:lastPrinted>2000-07-07T01:25:49Z</cp:lastPrinted>
  <dcterms:created xsi:type="dcterms:W3CDTF">1999-06-22T06:24:01Z</dcterms:created>
  <dcterms:modified xsi:type="dcterms:W3CDTF">2023-03-13T12:39:07Z</dcterms:modified>
  <cp:category/>
</cp:coreProperties>
</file>