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1155" r:id="rId3"/>
    <p:sldId id="2147376540" r:id="rId4"/>
    <p:sldId id="1796" r:id="rId5"/>
    <p:sldId id="1797" r:id="rId6"/>
    <p:sldId id="1798" r:id="rId7"/>
    <p:sldId id="2147376538" r:id="rId8"/>
    <p:sldId id="2147376537" r:id="rId9"/>
    <p:sldId id="178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1155"/>
            <p14:sldId id="2147376540"/>
            <p14:sldId id="1796"/>
            <p14:sldId id="1797"/>
            <p14:sldId id="1798"/>
            <p14:sldId id="2147376538"/>
            <p14:sldId id="2147376537"/>
            <p14:sldId id="17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FB311D-757C-4C5E-A1AF-B6613B6EFEBA}" v="14" dt="2023-01-19T17:11:18.8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6357" autoAdjust="0"/>
  </p:normalViewPr>
  <p:slideViewPr>
    <p:cSldViewPr>
      <p:cViewPr varScale="1">
        <p:scale>
          <a:sx n="114" d="100"/>
          <a:sy n="114" d="100"/>
        </p:scale>
        <p:origin x="1632" y="102"/>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802.15-&lt;15-22-0609-01-04ab&gt;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802.15-&lt;15-22-0609-01-04ab&gt;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1</a:t>
            </a:fld>
            <a:endParaRPr lang="en-US" altLang="en-US"/>
          </a:p>
        </p:txBody>
      </p:sp>
    </p:spTree>
    <p:extLst>
      <p:ext uri="{BB962C8B-B14F-4D97-AF65-F5344CB8AC3E}">
        <p14:creationId xmlns:p14="http://schemas.microsoft.com/office/powerpoint/2010/main" val="2683096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2</a:t>
            </a:fld>
            <a:endParaRPr lang="en-US" altLang="en-US"/>
          </a:p>
        </p:txBody>
      </p:sp>
    </p:spTree>
    <p:extLst>
      <p:ext uri="{BB962C8B-B14F-4D97-AF65-F5344CB8AC3E}">
        <p14:creationId xmlns:p14="http://schemas.microsoft.com/office/powerpoint/2010/main" val="1057244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3</a:t>
            </a:fld>
            <a:endParaRPr lang="en-US" altLang="en-US"/>
          </a:p>
        </p:txBody>
      </p:sp>
    </p:spTree>
    <p:extLst>
      <p:ext uri="{BB962C8B-B14F-4D97-AF65-F5344CB8AC3E}">
        <p14:creationId xmlns:p14="http://schemas.microsoft.com/office/powerpoint/2010/main" val="724392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4</a:t>
            </a:fld>
            <a:endParaRPr lang="en-US" altLang="en-US"/>
          </a:p>
        </p:txBody>
      </p:sp>
    </p:spTree>
    <p:extLst>
      <p:ext uri="{BB962C8B-B14F-4D97-AF65-F5344CB8AC3E}">
        <p14:creationId xmlns:p14="http://schemas.microsoft.com/office/powerpoint/2010/main" val="1588561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5</a:t>
            </a:fld>
            <a:endParaRPr lang="en-US" altLang="en-US"/>
          </a:p>
        </p:txBody>
      </p:sp>
    </p:spTree>
    <p:extLst>
      <p:ext uri="{BB962C8B-B14F-4D97-AF65-F5344CB8AC3E}">
        <p14:creationId xmlns:p14="http://schemas.microsoft.com/office/powerpoint/2010/main" val="3591543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a:p>
        </p:txBody>
      </p:sp>
    </p:spTree>
    <p:extLst>
      <p:ext uri="{BB962C8B-B14F-4D97-AF65-F5344CB8AC3E}">
        <p14:creationId xmlns:p14="http://schemas.microsoft.com/office/powerpoint/2010/main" val="3430822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1958975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8</a:t>
            </a:fld>
            <a:endParaRPr lang="en-US" altLang="en-US"/>
          </a:p>
        </p:txBody>
      </p:sp>
    </p:spTree>
    <p:extLst>
      <p:ext uri="{BB962C8B-B14F-4D97-AF65-F5344CB8AC3E}">
        <p14:creationId xmlns:p14="http://schemas.microsoft.com/office/powerpoint/2010/main" val="3994713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9</a:t>
            </a:fld>
            <a:endParaRPr lang="en-US" altLang="en-US"/>
          </a:p>
        </p:txBody>
      </p:sp>
    </p:spTree>
    <p:extLst>
      <p:ext uri="{BB962C8B-B14F-4D97-AF65-F5344CB8AC3E}">
        <p14:creationId xmlns:p14="http://schemas.microsoft.com/office/powerpoint/2010/main" val="758405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atin typeface="+mn-lt"/>
              </a:defRPr>
            </a:lvl1pPr>
          </a:lstStyle>
          <a:p>
            <a:r>
              <a:rPr lang="en-US" dirty="0"/>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DD37E-2A4B-4E91-B51C-9518A2BB9451}"/>
              </a:ext>
            </a:extLst>
          </p:cNvPr>
          <p:cNvSpPr>
            <a:spLocks noGrp="1"/>
          </p:cNvSpPr>
          <p:nvPr>
            <p:ph type="title"/>
          </p:nvPr>
        </p:nvSpPr>
        <p:spPr/>
        <p:txBody>
          <a:bodyPr/>
          <a:lstStyle>
            <a:lvl1pPr>
              <a:defRPr>
                <a:solidFill>
                  <a:schemeClr val="accent3">
                    <a:lumMod val="50000"/>
                  </a:schemeClr>
                </a:solidFill>
              </a:defRPr>
            </a:lvl1pPr>
          </a:lstStyle>
          <a:p>
            <a:r>
              <a:rPr lang="en-US" dirty="0"/>
              <a:t>Click to edit Master title style</a:t>
            </a:r>
          </a:p>
        </p:txBody>
      </p:sp>
      <p:sp>
        <p:nvSpPr>
          <p:cNvPr id="3" name="Text Placeholder 11">
            <a:extLst>
              <a:ext uri="{FF2B5EF4-FFF2-40B4-BE49-F238E27FC236}">
                <a16:creationId xmlns:a16="http://schemas.microsoft.com/office/drawing/2014/main" id="{2ED39060-C36E-41B3-B607-BE9965062D0B}"/>
              </a:ext>
            </a:extLst>
          </p:cNvPr>
          <p:cNvSpPr>
            <a:spLocks noGrp="1"/>
          </p:cNvSpPr>
          <p:nvPr>
            <p:ph type="body" idx="1"/>
          </p:nvPr>
        </p:nvSpPr>
        <p:spPr>
          <a:xfrm>
            <a:off x="356616" y="1709928"/>
            <a:ext cx="8407908" cy="4636008"/>
          </a:xfrm>
          <a:prstGeom prst="rect">
            <a:avLst/>
          </a:prstGeom>
        </p:spPr>
        <p:txBody>
          <a:bodyPr vert="horz" lIns="0" tIns="0" rIns="0" bIns="0" rtlCol="0">
            <a:noAutofit/>
          </a:bodyPr>
          <a:lstStyle>
            <a:lvl1pPr>
              <a:buClr>
                <a:schemeClr val="bg2">
                  <a:lumMod val="50000"/>
                </a:schemeClr>
              </a:buCl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 name="Text Placeholder 2">
            <a:extLst>
              <a:ext uri="{FF2B5EF4-FFF2-40B4-BE49-F238E27FC236}">
                <a16:creationId xmlns:a16="http://schemas.microsoft.com/office/drawing/2014/main" id="{8A6B205D-2EF4-4BD0-9F7B-E2FDD0D3BA7D}"/>
              </a:ext>
            </a:extLst>
          </p:cNvPr>
          <p:cNvSpPr>
            <a:spLocks noGrp="1"/>
          </p:cNvSpPr>
          <p:nvPr>
            <p:ph type="body" idx="13"/>
          </p:nvPr>
        </p:nvSpPr>
        <p:spPr>
          <a:xfrm>
            <a:off x="354130" y="1181834"/>
            <a:ext cx="6431050" cy="350865"/>
          </a:xfrm>
        </p:spPr>
        <p:txBody>
          <a:bodyPr tIns="0" bIns="0" anchor="t"/>
          <a:lstStyle>
            <a:lvl1pPr marL="0" indent="0" algn="l" defTabSz="685800" rtl="0" eaLnBrk="1" latinLnBrk="0" hangingPunct="1">
              <a:lnSpc>
                <a:spcPct val="95000"/>
              </a:lnSpc>
              <a:spcBef>
                <a:spcPct val="20000"/>
              </a:spcBef>
              <a:buFontTx/>
              <a:buNone/>
              <a:defRPr lang="en-US" sz="1800" b="0" kern="1200" dirty="0" smtClean="0">
                <a:solidFill>
                  <a:schemeClr val="accent3">
                    <a:lumMod val="75000"/>
                  </a:schemeClr>
                </a:solidFill>
                <a:latin typeface="+mn-lt"/>
                <a:ea typeface="+mn-ea"/>
                <a:cs typeface="Arial" pitchFamily="34" charset="0"/>
              </a:defRPr>
            </a:lvl1pPr>
            <a:lvl2pPr marL="257175" indent="0">
              <a:buNone/>
              <a:defRPr sz="1125" b="1"/>
            </a:lvl2pPr>
            <a:lvl3pPr marL="514350" indent="0">
              <a:buNone/>
              <a:defRPr sz="105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Edit Master text styles</a:t>
            </a:r>
          </a:p>
        </p:txBody>
      </p:sp>
    </p:spTree>
    <p:extLst>
      <p:ext uri="{BB962C8B-B14F-4D97-AF65-F5344CB8AC3E}">
        <p14:creationId xmlns:p14="http://schemas.microsoft.com/office/powerpoint/2010/main" val="3486795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Pakrooh et al. (Qualcomm)</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15-23-0079-00-04ab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33528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Latest Consensus on UWB Sensing for 802.15.4ab</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7" Type="http://schemas.openxmlformats.org/officeDocument/2006/relationships/image" Target="../media/image40.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74008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Latest Consensus on UWB Sensing for 802.15.4ab	</a:t>
            </a:r>
          </a:p>
          <a:p>
            <a:r>
              <a:rPr lang="en-US" altLang="en-US" sz="1600" b="1" dirty="0"/>
              <a:t>Date Submitted: </a:t>
            </a:r>
            <a:r>
              <a:rPr lang="en-US" altLang="en-US" sz="1600" dirty="0"/>
              <a:t>January 19, 2023	</a:t>
            </a:r>
          </a:p>
          <a:p>
            <a:pPr marL="0" marR="0">
              <a:spcBef>
                <a:spcPts val="0"/>
              </a:spcBef>
              <a:spcAft>
                <a:spcPts val="0"/>
              </a:spcAft>
            </a:pPr>
            <a:r>
              <a:rPr lang="en-US" altLang="en-US" sz="1600" b="1" dirty="0"/>
              <a:t>Authors: </a:t>
            </a:r>
            <a:r>
              <a:rPr lang="en-US" altLang="en-US" sz="1600" dirty="0">
                <a:latin typeface="+mj-lt"/>
              </a:rPr>
              <a:t>Pooria Pakrooh, Bin Tian, Steve Shellhammer, Koorosh Akhavan (Qualcomm), </a:t>
            </a:r>
            <a:r>
              <a:rPr lang="en-US" altLang="en-US" sz="1600" dirty="0" err="1">
                <a:latin typeface="+mj-lt"/>
              </a:rPr>
              <a:t>Xiaohui</a:t>
            </a:r>
            <a:r>
              <a:rPr lang="en-US" altLang="en-US" sz="1600" dirty="0">
                <a:latin typeface="+mj-lt"/>
              </a:rPr>
              <a:t> Peng, David Xun Yang, Bin Qian, Lei Huang, Li Sun (Huawei), Frank Leong, Wolfgang Küchler, Riku Pirhonen (NXP Semiconductors), Dag Wisland, </a:t>
            </a:r>
            <a:r>
              <a:rPr lang="en-US" sz="1600" dirty="0">
                <a:effectLst/>
                <a:latin typeface="+mj-lt"/>
                <a:ea typeface="Calibri" panose="020F0502020204030204" pitchFamily="34" charset="0"/>
                <a:cs typeface="Times New Roman" panose="02020603050405020304" pitchFamily="18" charset="0"/>
              </a:rPr>
              <a:t>Håkon Hjortland, Kristian Granhaug, Jan Roar </a:t>
            </a:r>
            <a:r>
              <a:rPr lang="en-US" sz="1600" dirty="0" err="1">
                <a:effectLst/>
                <a:latin typeface="+mj-lt"/>
                <a:ea typeface="Calibri" panose="020F0502020204030204" pitchFamily="34" charset="0"/>
                <a:cs typeface="Times New Roman" panose="02020603050405020304" pitchFamily="18" charset="0"/>
              </a:rPr>
              <a:t>Pleym</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Novelda</a:t>
            </a:r>
            <a:r>
              <a:rPr lang="en-US" sz="1600" dirty="0">
                <a:effectLst/>
                <a:latin typeface="+mj-lt"/>
                <a:ea typeface="Calibri" panose="020F0502020204030204" pitchFamily="34" charset="0"/>
                <a:cs typeface="Times New Roman" panose="02020603050405020304" pitchFamily="18" charset="0"/>
              </a:rPr>
              <a:t>), Dries Neirynck (Ultra Radio Ltd), </a:t>
            </a:r>
            <a:r>
              <a:rPr lang="en-US" altLang="en-US" sz="1600" dirty="0">
                <a:latin typeface="+mj-lt"/>
              </a:rPr>
              <a:t>Claudio da Silva, Carlos Aldana, Kangjin Yoon (Meta), Billy Verso, Carl Murray, Igor Dotlic, Michael McLaughlin (Qorvo), Xiliang Luo, Vinod Kristem, Jinjing Jiang (Apple), </a:t>
            </a:r>
            <a:r>
              <a:rPr lang="en-US" sz="1600" dirty="0" err="1">
                <a:effectLst/>
                <a:latin typeface="+mj-lt"/>
                <a:ea typeface="Calibri" panose="020F0502020204030204" pitchFamily="34" charset="0"/>
                <a:cs typeface="Times New Roman" panose="02020603050405020304" pitchFamily="18" charset="0"/>
              </a:rPr>
              <a:t>Aniruddh</a:t>
            </a:r>
            <a:r>
              <a:rPr lang="en-US" sz="1600" dirty="0">
                <a:latin typeface="+mj-lt"/>
                <a:ea typeface="Calibri" panose="020F0502020204030204" pitchFamily="34" charset="0"/>
                <a:cs typeface="Times New Roman" panose="02020603050405020304" pitchFamily="18" charset="0"/>
              </a:rPr>
              <a:t> </a:t>
            </a:r>
            <a:r>
              <a:rPr lang="en-US" sz="1600" dirty="0">
                <a:effectLst/>
                <a:latin typeface="+mj-lt"/>
                <a:ea typeface="Calibri" panose="020F0502020204030204" pitchFamily="34" charset="0"/>
                <a:cs typeface="Times New Roman" panose="02020603050405020304" pitchFamily="18" charset="0"/>
              </a:rPr>
              <a:t>Rao, Mingyu Lee (Samsung)</a:t>
            </a:r>
          </a:p>
          <a:p>
            <a:endParaRPr lang="en-US" altLang="en-US" sz="1600" dirty="0"/>
          </a:p>
          <a:p>
            <a:endParaRPr lang="en-US" altLang="en-US" sz="1600" dirty="0"/>
          </a:p>
          <a:p>
            <a:pPr>
              <a:spcBef>
                <a:spcPts val="600"/>
              </a:spcBef>
              <a:spcAft>
                <a:spcPts val="600"/>
              </a:spcAft>
            </a:pPr>
            <a:r>
              <a:rPr lang="en-US" altLang="en-US" sz="1600" b="1" dirty="0"/>
              <a:t>Abstract:</a:t>
            </a:r>
            <a:r>
              <a:rPr lang="en-US" altLang="en-US" sz="1600" dirty="0"/>
              <a:t>	Latest consensus among co-authors on UWB sensing topics for 802.15.4ab</a:t>
            </a:r>
          </a:p>
          <a:p>
            <a:endParaRPr lang="en-US" altLang="en-US" sz="1600" b="1" dirty="0"/>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Pulse Shape</a:t>
            </a:r>
          </a:p>
        </p:txBody>
      </p:sp>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We agree on a two-step definition for sensing pulse shape.</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r>
                  <a:rPr kumimoji="0" lang="en-US" sz="1600" b="0" i="0" u="none" strike="noStrike" kern="1200" cap="none" spc="0" normalizeH="0" baseline="0" noProof="0" dirty="0">
                    <a:ln>
                      <a:noFill/>
                    </a:ln>
                    <a:solidFill>
                      <a:schemeClr val="tx1"/>
                    </a:solidFill>
                    <a:effectLst/>
                    <a:uLnTx/>
                    <a:uFillTx/>
                    <a:cs typeface="Arial" panose="020B0604020202020204" pitchFamily="34" charset="0"/>
                  </a:rPr>
                  <a:t>Time-bounded Kaiser with L=3 chips is recommended in 15.4ab as the reference pulse shape for sensing. The value of </a:t>
                </a:r>
                <a14:m>
                  <m:oMath xmlns:m="http://schemas.openxmlformats.org/officeDocument/2006/math">
                    <m:r>
                      <a:rPr kumimoji="0" lang="en-US" sz="1600" b="0" i="1" u="none" strike="noStrike" kern="1200" cap="none" spc="0" normalizeH="0" baseline="0" noProof="0" smtClean="0">
                        <a:ln>
                          <a:noFill/>
                        </a:ln>
                        <a:solidFill>
                          <a:schemeClr val="tx1"/>
                        </a:solidFill>
                        <a:effectLst/>
                        <a:uLnTx/>
                        <a:uFillTx/>
                        <a:latin typeface="Cambria Math" panose="02040503050406030204" pitchFamily="18" charset="0"/>
                        <a:ea typeface="Cambria Math" panose="02040503050406030204" pitchFamily="18" charset="0"/>
                        <a:cs typeface="Arial" panose="020B0604020202020204" pitchFamily="34" charset="0"/>
                      </a:rPr>
                      <m:t>𝛽</m:t>
                    </m:r>
                  </m:oMath>
                </a14:m>
                <a:r>
                  <a:rPr kumimoji="0" lang="en-US" sz="1600" b="0" i="0" u="none" strike="noStrike" kern="1200" cap="none" spc="0" normalizeH="0" baseline="0" noProof="0" dirty="0">
                    <a:ln>
                      <a:noFill/>
                    </a:ln>
                    <a:solidFill>
                      <a:schemeClr val="tx1"/>
                    </a:solidFill>
                    <a:effectLst/>
                    <a:uLnTx/>
                    <a:uFillTx/>
                    <a:cs typeface="Arial" panose="020B0604020202020204" pitchFamily="34" charset="0"/>
                  </a:rPr>
                  <a:t>=</a:t>
                </a:r>
                <a:r>
                  <a:rPr lang="en-US" altLang="zh-CN" sz="1600" dirty="0">
                    <a:solidFill>
                      <a:schemeClr val="tx1"/>
                    </a:solidFill>
                  </a:rPr>
                  <a:t> </a:t>
                </a:r>
                <a14:m>
                  <m:oMath xmlns:m="http://schemas.openxmlformats.org/officeDocument/2006/math">
                    <m:r>
                      <a:rPr lang="en-US" altLang="zh-CN" sz="1600" i="1" smtClean="0">
                        <a:solidFill>
                          <a:schemeClr val="tx1"/>
                        </a:solidFill>
                        <a:latin typeface="Cambria Math" panose="02040503050406030204" pitchFamily="18" charset="0"/>
                      </a:rPr>
                      <m:t>𝜋𝛼</m:t>
                    </m:r>
                    <m:r>
                      <a:rPr lang="en-US" altLang="zh-CN" sz="1600" i="1" smtClean="0">
                        <a:solidFill>
                          <a:schemeClr val="tx1"/>
                        </a:solidFill>
                        <a:latin typeface="Cambria Math" panose="02040503050406030204" pitchFamily="18" charset="0"/>
                      </a:rPr>
                      <m:t> </m:t>
                    </m:r>
                    <m:r>
                      <a:rPr lang="en-US" altLang="zh-CN" sz="1600" b="0" i="0" smtClean="0">
                        <a:solidFill>
                          <a:schemeClr val="tx1"/>
                        </a:solidFill>
                        <a:latin typeface="Cambria Math" panose="02040503050406030204" pitchFamily="18" charset="0"/>
                      </a:rPr>
                      <m:t> </m:t>
                    </m:r>
                  </m:oMath>
                </a14:m>
                <a:r>
                  <a:rPr kumimoji="0" lang="en-US" sz="1600" b="0" i="0" u="none" strike="noStrike" kern="1200" cap="none" spc="0" normalizeH="0" baseline="0" noProof="0" dirty="0">
                    <a:ln>
                      <a:noFill/>
                    </a:ln>
                    <a:solidFill>
                      <a:schemeClr val="tx1"/>
                    </a:solidFill>
                    <a:effectLst/>
                    <a:uLnTx/>
                    <a:uFillTx/>
                    <a:cs typeface="Arial" panose="020B0604020202020204" pitchFamily="34" charset="0"/>
                  </a:rPr>
                  <a:t>is TBD.</a:t>
                </a: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600" dirty="0">
                  <a:solidFill>
                    <a:srgbClr val="FF0000"/>
                  </a:solidFill>
                  <a:cs typeface="Arial" panose="020B0604020202020204" pitchFamily="34" charset="0"/>
                </a:endParaRP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600" dirty="0">
                  <a:solidFill>
                    <a:srgbClr val="FF0000"/>
                  </a:solidFill>
                  <a:cs typeface="Arial" panose="020B0604020202020204" pitchFamily="34" charset="0"/>
                </a:endParaRP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600" dirty="0">
                  <a:solidFill>
                    <a:srgbClr val="FF0000"/>
                  </a:solidFill>
                  <a:cs typeface="Arial" panose="020B0604020202020204" pitchFamily="34" charset="0"/>
                </a:endParaRP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600" dirty="0">
                  <a:solidFill>
                    <a:srgbClr val="FF0000"/>
                  </a:solidFill>
                  <a:cs typeface="Arial" panose="020B0604020202020204" pitchFamily="34" charset="0"/>
                </a:endParaRP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600" dirty="0">
                  <a:solidFill>
                    <a:srgbClr val="FF0000"/>
                  </a:solidFill>
                  <a:cs typeface="Arial" panose="020B0604020202020204" pitchFamily="34" charset="0"/>
                </a:endParaRPr>
              </a:p>
              <a:p>
                <a:pPr marL="163703" lvl="1" indent="0" fontAlgn="auto">
                  <a:spcBef>
                    <a:spcPts val="0"/>
                  </a:spcBef>
                  <a:spcAft>
                    <a:spcPts val="0"/>
                  </a:spcAft>
                  <a:buClr>
                    <a:srgbClr val="000000">
                      <a:lumMod val="85000"/>
                      <a:lumOff val="15000"/>
                    </a:srgbClr>
                  </a:buClr>
                  <a:buNone/>
                  <a:defRPr/>
                </a:pPr>
                <a:endParaRPr kumimoji="0" lang="en-US" sz="1800" b="0" i="0" u="none" strike="noStrike" kern="1200" cap="none" spc="0" normalizeH="0" baseline="0" noProof="0" dirty="0">
                  <a:ln>
                    <a:noFill/>
                  </a:ln>
                  <a:solidFill>
                    <a:srgbClr val="FF0000"/>
                  </a:solidFill>
                  <a:effectLst/>
                  <a:uLnTx/>
                  <a:uFillTx/>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effectLst/>
                    <a:uLnTx/>
                    <a:uFillTx/>
                    <a:ea typeface="+mn-ea"/>
                    <a:cs typeface="Arial" panose="020B0604020202020204" pitchFamily="34" charset="0"/>
                  </a:rPr>
                  <a:t>A restrictive sensing “time-domain mask” and “cross-correlation metric”, need to be defined in 15.4ab. Details of the requirements are TBD.</a:t>
                </a: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We agree to use one pulse shape per 4ab packet.</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Pulse shape does not change in the middle of packet. Sensing pulse shape is used for entire packet in sensing applications.  </a:t>
                </a:r>
              </a:p>
              <a:p>
                <a:pPr marL="400050" lvl="1" indent="0" fontAlgn="auto">
                  <a:spcBef>
                    <a:spcPts val="1200"/>
                  </a:spcBef>
                  <a:spcAft>
                    <a:spcPts val="0"/>
                  </a:spcAft>
                  <a:buClr>
                    <a:srgbClr val="3253DC"/>
                  </a:buClr>
                  <a:buNone/>
                  <a:defRPr/>
                </a:pPr>
                <a:endParaRPr kumimoji="0" lang="en-US" sz="1400" b="0" i="0" u="none" strike="noStrike" kern="1200" cap="none" spc="0" normalizeH="0" baseline="0" noProof="0" dirty="0">
                  <a:ln>
                    <a:noFill/>
                  </a:ln>
                  <a:solidFill>
                    <a:srgbClr val="000000"/>
                  </a:solidFill>
                  <a:effectLst/>
                  <a:uLnTx/>
                  <a:uFillTx/>
                  <a:ea typeface="+mn-ea"/>
                  <a:cs typeface="Arial" panose="020B0604020202020204" pitchFamily="34" charset="0"/>
                </a:endParaRPr>
              </a:p>
              <a:p>
                <a:pPr marL="557213" lvl="1" indent="-214313" fontAlgn="ctr">
                  <a:spcAft>
                    <a:spcPts val="450"/>
                  </a:spcAft>
                </a:pPr>
                <a:endParaRPr lang="en-US" sz="1200" dirty="0">
                  <a:solidFill>
                    <a:schemeClr val="tx1">
                      <a:lumMod val="95000"/>
                      <a:lumOff val="5000"/>
                    </a:schemeClr>
                  </a:solidFill>
                </a:endParaRPr>
              </a:p>
              <a:p>
                <a:pPr marL="857250" lvl="2" indent="-171450" fontAlgn="ctr">
                  <a:spcBef>
                    <a:spcPts val="0"/>
                  </a:spcBef>
                  <a:spcAft>
                    <a:spcPts val="450"/>
                  </a:spcAft>
                  <a:buFont typeface="Courier New" panose="02070309020205020404" pitchFamily="49" charset="0"/>
                  <a:buChar char="o"/>
                </a:pPr>
                <a:endParaRPr lang="en-US" sz="1100" dirty="0">
                  <a:solidFill>
                    <a:srgbClr val="2853DC"/>
                  </a:solidFill>
                </a:endParaRPr>
              </a:p>
              <a:p>
                <a:pPr lvl="1"/>
                <a:endParaRPr lang="en-US" sz="1100" dirty="0"/>
              </a:p>
              <a:p>
                <a:pPr marL="0" indent="0">
                  <a:buNone/>
                </a:pPr>
                <a:endParaRPr lang="en-US" sz="2800" dirty="0"/>
              </a:p>
            </p:txBody>
          </p:sp>
        </mc:Choice>
        <mc:Fallback xmlns="">
          <p:sp>
            <p:nvSpPr>
              <p:cNvPr id="3" name="Text Placeholder 2">
                <a:extLst>
                  <a:ext uri="{FF2B5EF4-FFF2-40B4-BE49-F238E27FC236}">
                    <a16:creationId xmlns:a16="http://schemas.microsoft.com/office/drawing/2014/main" id="{EBA30AFE-DF49-4285-A12D-030A97E2212B}"/>
                  </a:ext>
                </a:extLst>
              </p:cNvPr>
              <p:cNvSpPr>
                <a:spLocks noGrp="1" noRot="1" noChangeAspect="1" noMove="1" noResize="1" noEditPoints="1" noAdjustHandles="1" noChangeArrowheads="1" noChangeShapeType="1" noTextEdit="1"/>
              </p:cNvSpPr>
              <p:nvPr>
                <p:ph type="body" idx="1"/>
              </p:nvPr>
            </p:nvSpPr>
            <p:spPr>
              <a:xfrm>
                <a:off x="265870" y="1295400"/>
                <a:ext cx="8612259" cy="3831605"/>
              </a:xfrm>
              <a:blipFill>
                <a:blip r:embed="rId3"/>
                <a:stretch>
                  <a:fillRect l="-1558" t="-2070" r="-850" b="-5096"/>
                </a:stretch>
              </a:blipFill>
            </p:spPr>
            <p:txBody>
              <a:bodyPr/>
              <a:lstStyle/>
              <a:p>
                <a:r>
                  <a:rPr lang="en-US">
                    <a:noFill/>
                  </a:rPr>
                  <a:t> </a:t>
                </a:r>
              </a:p>
            </p:txBody>
          </p:sp>
        </mc:Fallback>
      </mc:AlternateContent>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2</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mc:AlternateContent xmlns:mc="http://schemas.openxmlformats.org/markup-compatibility/2006" xmlns:a14="http://schemas.microsoft.com/office/drawing/2010/main">
        <mc:Choice Requires="a14">
          <p:sp>
            <p:nvSpPr>
              <p:cNvPr id="5" name="文本框 14">
                <a:extLst>
                  <a:ext uri="{FF2B5EF4-FFF2-40B4-BE49-F238E27FC236}">
                    <a16:creationId xmlns:a16="http://schemas.microsoft.com/office/drawing/2014/main" id="{1E625DF4-F941-3909-98B1-0A31692FFE9D}"/>
                  </a:ext>
                </a:extLst>
              </p:cNvPr>
              <p:cNvSpPr txBox="1"/>
              <p:nvPr/>
            </p:nvSpPr>
            <p:spPr>
              <a:xfrm>
                <a:off x="2323128" y="2407406"/>
                <a:ext cx="4141134" cy="110985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1600" b="0" i="1" smtClean="0">
                          <a:solidFill>
                            <a:schemeClr val="tx1"/>
                          </a:solidFill>
                          <a:latin typeface="Cambria Math" panose="02040503050406030204" pitchFamily="18" charset="0"/>
                        </a:rPr>
                        <m:t>𝑝</m:t>
                      </m:r>
                      <m:r>
                        <a:rPr lang="en-US" altLang="zh-CN" sz="1600" b="0" i="1" smtClean="0">
                          <a:solidFill>
                            <a:schemeClr val="tx1"/>
                          </a:solidFill>
                          <a:latin typeface="Cambria Math" panose="02040503050406030204" pitchFamily="18" charset="0"/>
                        </a:rPr>
                        <m:t>(</m:t>
                      </m:r>
                      <m:r>
                        <a:rPr lang="en-US" altLang="zh-CN" sz="1600" b="0" i="1" smtClean="0">
                          <a:solidFill>
                            <a:schemeClr val="tx1"/>
                          </a:solidFill>
                          <a:latin typeface="Cambria Math" panose="02040503050406030204" pitchFamily="18" charset="0"/>
                        </a:rPr>
                        <m:t>𝑡</m:t>
                      </m:r>
                      <m:r>
                        <a:rPr lang="en-US" altLang="zh-CN" sz="1600" b="0" i="1" smtClean="0">
                          <a:solidFill>
                            <a:schemeClr val="tx1"/>
                          </a:solidFill>
                          <a:latin typeface="Cambria Math" panose="02040503050406030204" pitchFamily="18" charset="0"/>
                        </a:rPr>
                        <m:t>)=</m:t>
                      </m:r>
                      <m:d>
                        <m:dPr>
                          <m:begChr m:val="{"/>
                          <m:endChr m:val=""/>
                          <m:ctrlPr>
                            <a:rPr lang="en-US" altLang="zh-CN" sz="1600" b="0" i="1" smtClean="0">
                              <a:solidFill>
                                <a:schemeClr val="tx1"/>
                              </a:solidFill>
                              <a:latin typeface="Cambria Math" panose="02040503050406030204" pitchFamily="18" charset="0"/>
                            </a:rPr>
                          </m:ctrlPr>
                        </m:dPr>
                        <m:e>
                          <m:eqArr>
                            <m:eqArrPr>
                              <m:ctrlPr>
                                <a:rPr lang="en-US" altLang="zh-CN" sz="1600" b="0" i="1" smtClean="0">
                                  <a:solidFill>
                                    <a:schemeClr val="tx1"/>
                                  </a:solidFill>
                                  <a:latin typeface="Cambria Math" panose="02040503050406030204" pitchFamily="18" charset="0"/>
                                </a:rPr>
                              </m:ctrlPr>
                            </m:eqArrPr>
                            <m:e>
                              <m:f>
                                <m:fPr>
                                  <m:ctrlPr>
                                    <a:rPr lang="en-US" altLang="zh-CN" sz="1600" b="0" i="1" smtClean="0">
                                      <a:solidFill>
                                        <a:schemeClr val="tx1"/>
                                      </a:solidFill>
                                      <a:latin typeface="Cambria Math" panose="02040503050406030204" pitchFamily="18" charset="0"/>
                                    </a:rPr>
                                  </m:ctrlPr>
                                </m:fPr>
                                <m:num>
                                  <m:r>
                                    <a:rPr lang="en-US" altLang="zh-CN" sz="1600" b="0" i="1" smtClean="0">
                                      <a:solidFill>
                                        <a:schemeClr val="tx1"/>
                                      </a:solidFill>
                                      <a:latin typeface="Cambria Math" panose="02040503050406030204" pitchFamily="18" charset="0"/>
                                    </a:rPr>
                                    <m:t>1</m:t>
                                  </m:r>
                                </m:num>
                                <m:den>
                                  <m:r>
                                    <a:rPr lang="en-US" altLang="zh-CN" sz="1600" b="0" i="1" smtClean="0">
                                      <a:solidFill>
                                        <a:schemeClr val="tx1"/>
                                      </a:solidFill>
                                      <a:latin typeface="Cambria Math" panose="02040503050406030204" pitchFamily="18" charset="0"/>
                                    </a:rPr>
                                    <m:t>𝐿</m:t>
                                  </m:r>
                                </m:den>
                              </m:f>
                              <m:f>
                                <m:fPr>
                                  <m:ctrlPr>
                                    <a:rPr lang="en-US" altLang="zh-CN" sz="1600" b="0" i="1" smtClean="0">
                                      <a:solidFill>
                                        <a:schemeClr val="tx1"/>
                                      </a:solidFill>
                                      <a:latin typeface="Cambria Math" panose="02040503050406030204" pitchFamily="18" charset="0"/>
                                    </a:rPr>
                                  </m:ctrlPr>
                                </m:fPr>
                                <m:num>
                                  <m:sSub>
                                    <m:sSubPr>
                                      <m:ctrlPr>
                                        <a:rPr lang="en-US" altLang="zh-CN" sz="1600" b="0" i="1" smtClean="0">
                                          <a:solidFill>
                                            <a:schemeClr val="tx1"/>
                                          </a:solidFill>
                                          <a:latin typeface="Cambria Math" panose="02040503050406030204" pitchFamily="18" charset="0"/>
                                        </a:rPr>
                                      </m:ctrlPr>
                                    </m:sSubPr>
                                    <m:e>
                                      <m:r>
                                        <a:rPr lang="en-US" altLang="zh-CN" sz="1600" b="0" i="1" smtClean="0">
                                          <a:solidFill>
                                            <a:schemeClr val="tx1"/>
                                          </a:solidFill>
                                          <a:latin typeface="Cambria Math" panose="02040503050406030204" pitchFamily="18" charset="0"/>
                                        </a:rPr>
                                        <m:t>𝐼</m:t>
                                      </m:r>
                                    </m:e>
                                    <m:sub>
                                      <m:r>
                                        <a:rPr lang="en-US" altLang="zh-CN" sz="1600" b="0" i="1" smtClean="0">
                                          <a:solidFill>
                                            <a:schemeClr val="tx1"/>
                                          </a:solidFill>
                                          <a:latin typeface="Cambria Math" panose="02040503050406030204" pitchFamily="18" charset="0"/>
                                        </a:rPr>
                                        <m:t>0</m:t>
                                      </m:r>
                                    </m:sub>
                                  </m:sSub>
                                  <m:d>
                                    <m:dPr>
                                      <m:begChr m:val="["/>
                                      <m:endChr m:val="]"/>
                                      <m:ctrlPr>
                                        <a:rPr lang="en-US" altLang="zh-CN" sz="1600" b="0" i="1" smtClean="0">
                                          <a:solidFill>
                                            <a:schemeClr val="tx1"/>
                                          </a:solidFill>
                                          <a:latin typeface="Cambria Math" panose="02040503050406030204" pitchFamily="18" charset="0"/>
                                        </a:rPr>
                                      </m:ctrlPr>
                                    </m:dPr>
                                    <m:e>
                                      <m:r>
                                        <a:rPr lang="en-US" altLang="zh-CN" sz="1600" b="0" i="1" smtClean="0">
                                          <a:solidFill>
                                            <a:schemeClr val="tx1"/>
                                          </a:solidFill>
                                          <a:latin typeface="Cambria Math" panose="02040503050406030204" pitchFamily="18" charset="0"/>
                                        </a:rPr>
                                        <m:t>𝜋𝛼</m:t>
                                      </m:r>
                                      <m:rad>
                                        <m:radPr>
                                          <m:degHide m:val="on"/>
                                          <m:ctrlPr>
                                            <a:rPr lang="en-US" altLang="zh-CN" sz="1600" b="0" i="1" smtClean="0">
                                              <a:solidFill>
                                                <a:schemeClr val="tx1"/>
                                              </a:solidFill>
                                              <a:latin typeface="Cambria Math" panose="02040503050406030204" pitchFamily="18" charset="0"/>
                                            </a:rPr>
                                          </m:ctrlPr>
                                        </m:radPr>
                                        <m:deg/>
                                        <m:e>
                                          <m:r>
                                            <a:rPr lang="en-US" altLang="zh-CN" sz="1600" b="0" i="1" smtClean="0">
                                              <a:solidFill>
                                                <a:schemeClr val="tx1"/>
                                              </a:solidFill>
                                              <a:latin typeface="Cambria Math" panose="02040503050406030204" pitchFamily="18" charset="0"/>
                                            </a:rPr>
                                            <m:t>1−</m:t>
                                          </m:r>
                                          <m:sSup>
                                            <m:sSupPr>
                                              <m:ctrlPr>
                                                <a:rPr lang="en-US" altLang="zh-CN" sz="1600" b="0" i="1" smtClean="0">
                                                  <a:solidFill>
                                                    <a:schemeClr val="tx1"/>
                                                  </a:solidFill>
                                                  <a:latin typeface="Cambria Math" panose="02040503050406030204" pitchFamily="18" charset="0"/>
                                                </a:rPr>
                                              </m:ctrlPr>
                                            </m:sSupPr>
                                            <m:e>
                                              <m:d>
                                                <m:dPr>
                                                  <m:ctrlPr>
                                                    <a:rPr lang="en-US" altLang="zh-CN" sz="1600" b="0" i="1" smtClean="0">
                                                      <a:solidFill>
                                                        <a:schemeClr val="tx1"/>
                                                      </a:solidFill>
                                                      <a:latin typeface="Cambria Math" panose="02040503050406030204" pitchFamily="18" charset="0"/>
                                                    </a:rPr>
                                                  </m:ctrlPr>
                                                </m:dPr>
                                                <m:e>
                                                  <m:f>
                                                    <m:fPr>
                                                      <m:ctrlPr>
                                                        <a:rPr lang="en-US" altLang="zh-CN" sz="1600" i="1">
                                                          <a:solidFill>
                                                            <a:schemeClr val="tx1"/>
                                                          </a:solidFill>
                                                          <a:latin typeface="Cambria Math" panose="02040503050406030204" pitchFamily="18" charset="0"/>
                                                        </a:rPr>
                                                      </m:ctrlPr>
                                                    </m:fPr>
                                                    <m:num>
                                                      <m:r>
                                                        <a:rPr lang="en-US" altLang="zh-CN" sz="1600" i="1">
                                                          <a:solidFill>
                                                            <a:schemeClr val="tx1"/>
                                                          </a:solidFill>
                                                          <a:latin typeface="Cambria Math" panose="02040503050406030204" pitchFamily="18" charset="0"/>
                                                        </a:rPr>
                                                        <m:t>2</m:t>
                                                      </m:r>
                                                      <m:r>
                                                        <a:rPr lang="en-US" altLang="zh-CN" sz="1600" i="1">
                                                          <a:solidFill>
                                                            <a:schemeClr val="tx1"/>
                                                          </a:solidFill>
                                                          <a:latin typeface="Cambria Math" panose="02040503050406030204" pitchFamily="18" charset="0"/>
                                                        </a:rPr>
                                                        <m:t>𝑡</m:t>
                                                      </m:r>
                                                    </m:num>
                                                    <m:den>
                                                      <m:r>
                                                        <a:rPr lang="en-US" altLang="zh-CN" sz="1600" i="1">
                                                          <a:solidFill>
                                                            <a:schemeClr val="tx1"/>
                                                          </a:solidFill>
                                                          <a:latin typeface="Cambria Math" panose="02040503050406030204" pitchFamily="18" charset="0"/>
                                                        </a:rPr>
                                                        <m:t>𝐿</m:t>
                                                      </m:r>
                                                    </m:den>
                                                  </m:f>
                                                </m:e>
                                              </m:d>
                                            </m:e>
                                            <m:sup>
                                              <m:r>
                                                <a:rPr lang="en-US" altLang="zh-CN" sz="1600" b="0" i="1" smtClean="0">
                                                  <a:solidFill>
                                                    <a:schemeClr val="tx1"/>
                                                  </a:solidFill>
                                                  <a:latin typeface="Cambria Math" panose="02040503050406030204" pitchFamily="18" charset="0"/>
                                                </a:rPr>
                                                <m:t>2</m:t>
                                              </m:r>
                                            </m:sup>
                                          </m:sSup>
                                        </m:e>
                                      </m:rad>
                                    </m:e>
                                  </m:d>
                                </m:num>
                                <m:den>
                                  <m:sSub>
                                    <m:sSubPr>
                                      <m:ctrlPr>
                                        <a:rPr lang="en-US" altLang="zh-CN" sz="1600" b="0" i="1" smtClean="0">
                                          <a:solidFill>
                                            <a:schemeClr val="tx1"/>
                                          </a:solidFill>
                                          <a:latin typeface="Cambria Math" panose="02040503050406030204" pitchFamily="18" charset="0"/>
                                        </a:rPr>
                                      </m:ctrlPr>
                                    </m:sSubPr>
                                    <m:e>
                                      <m:r>
                                        <a:rPr lang="en-US" altLang="zh-CN" sz="1600" b="0" i="1" smtClean="0">
                                          <a:solidFill>
                                            <a:schemeClr val="tx1"/>
                                          </a:solidFill>
                                          <a:latin typeface="Cambria Math" panose="02040503050406030204" pitchFamily="18" charset="0"/>
                                        </a:rPr>
                                        <m:t>𝐼</m:t>
                                      </m:r>
                                    </m:e>
                                    <m:sub>
                                      <m:r>
                                        <a:rPr lang="en-US" altLang="zh-CN" sz="1600" b="0" i="1" smtClean="0">
                                          <a:solidFill>
                                            <a:schemeClr val="tx1"/>
                                          </a:solidFill>
                                          <a:latin typeface="Cambria Math" panose="02040503050406030204" pitchFamily="18" charset="0"/>
                                        </a:rPr>
                                        <m:t>0</m:t>
                                      </m:r>
                                    </m:sub>
                                  </m:sSub>
                                  <m:d>
                                    <m:dPr>
                                      <m:begChr m:val="["/>
                                      <m:endChr m:val="]"/>
                                      <m:ctrlPr>
                                        <a:rPr lang="en-US" altLang="zh-CN" sz="1600" b="0" i="1" smtClean="0">
                                          <a:solidFill>
                                            <a:schemeClr val="tx1"/>
                                          </a:solidFill>
                                          <a:latin typeface="Cambria Math" panose="02040503050406030204" pitchFamily="18" charset="0"/>
                                        </a:rPr>
                                      </m:ctrlPr>
                                    </m:dPr>
                                    <m:e>
                                      <m:r>
                                        <a:rPr lang="en-US" altLang="zh-CN" sz="1600" b="0" i="1" smtClean="0">
                                          <a:solidFill>
                                            <a:schemeClr val="tx1"/>
                                          </a:solidFill>
                                          <a:latin typeface="Cambria Math" panose="02040503050406030204" pitchFamily="18" charset="0"/>
                                        </a:rPr>
                                        <m:t>𝜋𝛼</m:t>
                                      </m:r>
                                    </m:e>
                                  </m:d>
                                </m:den>
                              </m:f>
                              <m:r>
                                <a:rPr lang="en-US" altLang="zh-CN" sz="1600" b="0" i="1" smtClean="0">
                                  <a:solidFill>
                                    <a:schemeClr val="tx1"/>
                                  </a:solidFill>
                                  <a:latin typeface="Cambria Math" panose="02040503050406030204" pitchFamily="18" charset="0"/>
                                </a:rPr>
                                <m:t>,       </m:t>
                              </m:r>
                              <m:d>
                                <m:dPr>
                                  <m:begChr m:val="|"/>
                                  <m:endChr m:val="|"/>
                                  <m:ctrlPr>
                                    <a:rPr lang="en-US" altLang="zh-CN" sz="1600" b="0" i="1" smtClean="0">
                                      <a:solidFill>
                                        <a:schemeClr val="tx1"/>
                                      </a:solidFill>
                                      <a:latin typeface="Cambria Math" panose="02040503050406030204" pitchFamily="18" charset="0"/>
                                    </a:rPr>
                                  </m:ctrlPr>
                                </m:dPr>
                                <m:e>
                                  <m:r>
                                    <a:rPr lang="en-US" altLang="zh-CN" sz="1600" b="0" i="1" smtClean="0">
                                      <a:solidFill>
                                        <a:schemeClr val="tx1"/>
                                      </a:solidFill>
                                      <a:latin typeface="Cambria Math" panose="02040503050406030204" pitchFamily="18" charset="0"/>
                                    </a:rPr>
                                    <m:t>𝑡</m:t>
                                  </m:r>
                                </m:e>
                              </m:d>
                              <m:r>
                                <a:rPr lang="en-US" altLang="zh-CN" sz="1600" i="1">
                                  <a:solidFill>
                                    <a:schemeClr val="tx1"/>
                                  </a:solidFill>
                                  <a:latin typeface="Cambria Math" panose="02040503050406030204" pitchFamily="18" charset="0"/>
                                  <a:ea typeface="Cambria Math" panose="02040503050406030204" pitchFamily="18" charset="0"/>
                                </a:rPr>
                                <m:t>≤</m:t>
                              </m:r>
                              <m:r>
                                <a:rPr lang="en-US" altLang="zh-CN" sz="1600" b="0" i="1" smtClean="0">
                                  <a:solidFill>
                                    <a:schemeClr val="tx1"/>
                                  </a:solidFill>
                                  <a:latin typeface="Cambria Math" panose="02040503050406030204" pitchFamily="18" charset="0"/>
                                  <a:ea typeface="Cambria Math" panose="02040503050406030204" pitchFamily="18" charset="0"/>
                                </a:rPr>
                                <m:t>𝐿</m:t>
                              </m:r>
                              <m:r>
                                <a:rPr lang="en-US" altLang="zh-CN" sz="1600" b="0" i="1" smtClean="0">
                                  <a:solidFill>
                                    <a:schemeClr val="tx1"/>
                                  </a:solidFill>
                                  <a:latin typeface="Cambria Math" panose="02040503050406030204" pitchFamily="18" charset="0"/>
                                  <a:ea typeface="Cambria Math" panose="02040503050406030204" pitchFamily="18" charset="0"/>
                                </a:rPr>
                                <m:t>/2</m:t>
                              </m:r>
                            </m:e>
                            <m:e>
                              <m:r>
                                <a:rPr lang="en-US" altLang="zh-CN" sz="1600" b="0" i="1" smtClean="0">
                                  <a:solidFill>
                                    <a:schemeClr val="tx1"/>
                                  </a:solidFill>
                                  <a:latin typeface="Cambria Math" panose="02040503050406030204" pitchFamily="18" charset="0"/>
                                </a:rPr>
                                <m:t>0,                                             </m:t>
                              </m:r>
                              <m:d>
                                <m:dPr>
                                  <m:begChr m:val="|"/>
                                  <m:endChr m:val="|"/>
                                  <m:ctrlPr>
                                    <a:rPr lang="en-US" altLang="zh-CN" sz="1600" i="1">
                                      <a:solidFill>
                                        <a:schemeClr val="tx1"/>
                                      </a:solidFill>
                                      <a:latin typeface="Cambria Math" panose="02040503050406030204" pitchFamily="18" charset="0"/>
                                    </a:rPr>
                                  </m:ctrlPr>
                                </m:dPr>
                                <m:e>
                                  <m:r>
                                    <a:rPr lang="en-US" altLang="zh-CN" sz="1600" i="1">
                                      <a:solidFill>
                                        <a:schemeClr val="tx1"/>
                                      </a:solidFill>
                                      <a:latin typeface="Cambria Math" panose="02040503050406030204" pitchFamily="18" charset="0"/>
                                    </a:rPr>
                                    <m:t>𝑡</m:t>
                                  </m:r>
                                </m:e>
                              </m:d>
                              <m:r>
                                <a:rPr lang="en-US" altLang="zh-CN" sz="1600" i="1">
                                  <a:solidFill>
                                    <a:schemeClr val="tx1"/>
                                  </a:solidFill>
                                  <a:latin typeface="Cambria Math" panose="02040503050406030204" pitchFamily="18" charset="0"/>
                                  <a:ea typeface="Cambria Math" panose="02040503050406030204" pitchFamily="18" charset="0"/>
                                </a:rPr>
                                <m:t>&gt;</m:t>
                              </m:r>
                              <m:r>
                                <a:rPr lang="en-US" altLang="zh-CN" sz="1600" i="1">
                                  <a:solidFill>
                                    <a:schemeClr val="tx1"/>
                                  </a:solidFill>
                                  <a:latin typeface="Cambria Math" panose="02040503050406030204" pitchFamily="18" charset="0"/>
                                  <a:ea typeface="Cambria Math" panose="02040503050406030204" pitchFamily="18" charset="0"/>
                                </a:rPr>
                                <m:t>𝐿</m:t>
                              </m:r>
                              <m:r>
                                <a:rPr lang="en-US" altLang="zh-CN" sz="1600" i="1">
                                  <a:solidFill>
                                    <a:schemeClr val="tx1"/>
                                  </a:solidFill>
                                  <a:latin typeface="Cambria Math" panose="02040503050406030204" pitchFamily="18" charset="0"/>
                                  <a:ea typeface="Cambria Math" panose="02040503050406030204" pitchFamily="18" charset="0"/>
                                </a:rPr>
                                <m:t>/2</m:t>
                              </m:r>
                            </m:e>
                          </m:eqArr>
                        </m:e>
                      </m:d>
                    </m:oMath>
                  </m:oMathPara>
                </a14:m>
                <a:endParaRPr lang="zh-CN" altLang="en-US" sz="2400" dirty="0">
                  <a:solidFill>
                    <a:srgbClr val="FF0000"/>
                  </a:solidFill>
                </a:endParaRPr>
              </a:p>
            </p:txBody>
          </p:sp>
        </mc:Choice>
        <mc:Fallback xmlns="">
          <p:sp>
            <p:nvSpPr>
              <p:cNvPr id="5" name="文本框 14">
                <a:extLst>
                  <a:ext uri="{FF2B5EF4-FFF2-40B4-BE49-F238E27FC236}">
                    <a16:creationId xmlns:a16="http://schemas.microsoft.com/office/drawing/2014/main" id="{1E625DF4-F941-3909-98B1-0A31692FFE9D}"/>
                  </a:ext>
                </a:extLst>
              </p:cNvPr>
              <p:cNvSpPr txBox="1">
                <a:spLocks noRot="1" noChangeAspect="1" noMove="1" noResize="1" noEditPoints="1" noAdjustHandles="1" noChangeArrowheads="1" noChangeShapeType="1" noTextEdit="1"/>
              </p:cNvSpPr>
              <p:nvPr/>
            </p:nvSpPr>
            <p:spPr>
              <a:xfrm>
                <a:off x="2323128" y="2407406"/>
                <a:ext cx="4141134" cy="1109856"/>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8217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Sequence and Pulse Pattern</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We agree on the HPRF pulse pattern for sensing. </a:t>
            </a: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ea typeface="+mn-ea"/>
                <a:cs typeface="Arial" panose="020B0604020202020204" pitchFamily="34" charset="0"/>
              </a:rPr>
              <a:t>We agree on the </a:t>
            </a:r>
            <a:r>
              <a:rPr kumimoji="0" lang="en-US" sz="1800" b="0" i="0" u="none" strike="noStrike" kern="1200" cap="none" spc="0" normalizeH="0" baseline="0" noProof="0" dirty="0" err="1">
                <a:ln>
                  <a:noFill/>
                </a:ln>
                <a:effectLst/>
                <a:uLnTx/>
                <a:uFillTx/>
                <a:ea typeface="+mn-ea"/>
                <a:cs typeface="Arial" panose="020B0604020202020204" pitchFamily="34" charset="0"/>
              </a:rPr>
              <a:t>Ipatov</a:t>
            </a:r>
            <a:r>
              <a:rPr kumimoji="0" lang="en-US" sz="1800" b="0" i="0" u="none" strike="noStrike" kern="1200" cap="none" spc="0" normalizeH="0" baseline="0" noProof="0" dirty="0">
                <a:ln>
                  <a:noFill/>
                </a:ln>
                <a:effectLst/>
                <a:uLnTx/>
                <a:uFillTx/>
                <a:ea typeface="+mn-ea"/>
                <a:cs typeface="Arial" panose="020B0604020202020204" pitchFamily="34" charset="0"/>
              </a:rPr>
              <a:t> sequences as the mandatory sequences for sensing.</a:t>
            </a: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cs typeface="Arial" panose="020B0604020202020204" pitchFamily="34" charset="0"/>
              </a:rPr>
              <a:t>Other sequences like SZC can be added as optional scheme upon convergence.</a:t>
            </a:r>
            <a:endParaRPr kumimoji="0" lang="en-US" sz="1800" b="0" i="0" u="none" strike="noStrike" kern="1200" cap="none" spc="0" normalizeH="0" baseline="0" noProof="0" dirty="0">
              <a:ln>
                <a:noFill/>
              </a:ln>
              <a:solidFill>
                <a:srgbClr val="FF0000"/>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We agree on mandatory support of </a:t>
            </a:r>
            <a:r>
              <a:rPr kumimoji="0" lang="en-US" sz="1800" b="0" i="0" u="none" strike="noStrike" kern="1200" cap="none" spc="0" normalizeH="0" baseline="0" noProof="0" dirty="0" err="1">
                <a:ln>
                  <a:noFill/>
                </a:ln>
                <a:solidFill>
                  <a:srgbClr val="000000">
                    <a:lumMod val="85000"/>
                    <a:lumOff val="15000"/>
                  </a:srgbClr>
                </a:solidFill>
                <a:effectLst/>
                <a:uLnTx/>
                <a:uFillTx/>
                <a:ea typeface="+mn-ea"/>
                <a:cs typeface="Arial" panose="020B0604020202020204" pitchFamily="34" charset="0"/>
              </a:rPr>
              <a:t>Ipatov</a:t>
            </a: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 sequences of length 91, with spreading factor of L=4 for sensing.</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err="1">
                <a:ln>
                  <a:noFill/>
                </a:ln>
                <a:solidFill>
                  <a:srgbClr val="000000">
                    <a:lumMod val="85000"/>
                    <a:lumOff val="15000"/>
                  </a:srgbClr>
                </a:solidFill>
                <a:effectLst/>
                <a:uLnTx/>
                <a:uFillTx/>
                <a:ea typeface="+mn-ea"/>
                <a:cs typeface="Arial" panose="020B0604020202020204" pitchFamily="34" charset="0"/>
              </a:rPr>
              <a:t>Ipatov</a:t>
            </a:r>
            <a:r>
              <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 sequences of length 121</a:t>
            </a:r>
            <a:r>
              <a:rPr kumimoji="0" lang="en-US" sz="1600" b="0" i="0" u="none" strike="noStrike" kern="1200" cap="none" spc="0" normalizeH="0" baseline="0" noProof="0" dirty="0">
                <a:ln>
                  <a:noFill/>
                </a:ln>
                <a:effectLst/>
                <a:uLnTx/>
                <a:uFillTx/>
                <a:ea typeface="+mn-ea"/>
                <a:cs typeface="Arial" panose="020B0604020202020204" pitchFamily="34" charset="0"/>
              </a:rPr>
              <a:t> and/or spreading factors of L=8,16, 32 can be added as optional schemes upon convergence. </a:t>
            </a:r>
            <a:endPar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400050" lvl="1" indent="0" fontAlgn="auto">
              <a:spcBef>
                <a:spcPts val="1200"/>
              </a:spcBef>
              <a:spcAft>
                <a:spcPts val="0"/>
              </a:spcAft>
              <a:buClr>
                <a:srgbClr val="3253DC"/>
              </a:buClr>
              <a:buNone/>
              <a:defRPr/>
            </a:pPr>
            <a:endParaRPr kumimoji="0" lang="en-US" sz="1400" b="0" i="0" u="none" strike="noStrike" kern="1200" cap="none" spc="0" normalizeH="0" baseline="0" noProof="0" dirty="0">
              <a:ln>
                <a:noFill/>
              </a:ln>
              <a:solidFill>
                <a:srgbClr val="000000"/>
              </a:solidFill>
              <a:effectLst/>
              <a:uLnTx/>
              <a:uFillTx/>
              <a:ea typeface="+mn-ea"/>
              <a:cs typeface="Arial" panose="020B0604020202020204" pitchFamily="34" charset="0"/>
            </a:endParaRPr>
          </a:p>
          <a:p>
            <a:pPr marL="557213" lvl="1" indent="-214313" fontAlgn="ctr">
              <a:spcAft>
                <a:spcPts val="450"/>
              </a:spcAft>
            </a:pPr>
            <a:endParaRPr lang="en-US" sz="1200" dirty="0">
              <a:solidFill>
                <a:schemeClr val="tx1">
                  <a:lumMod val="95000"/>
                  <a:lumOff val="5000"/>
                </a:schemeClr>
              </a:solidFill>
            </a:endParaRPr>
          </a:p>
          <a:p>
            <a:pPr marL="857250" lvl="2" indent="-171450" fontAlgn="ctr">
              <a:spcBef>
                <a:spcPts val="0"/>
              </a:spcBef>
              <a:spcAft>
                <a:spcPts val="450"/>
              </a:spcAft>
              <a:buFont typeface="Courier New" panose="02070309020205020404" pitchFamily="49" charset="0"/>
              <a:buChar char="o"/>
            </a:pPr>
            <a:endParaRPr lang="en-US" sz="1100" dirty="0">
              <a:solidFill>
                <a:srgbClr val="2853DC"/>
              </a:solidFill>
            </a:endParaRPr>
          </a:p>
          <a:p>
            <a:pPr lvl="1"/>
            <a:endParaRPr lang="en-US" sz="1100" dirty="0"/>
          </a:p>
          <a:p>
            <a:pPr marL="0" indent="0">
              <a:buNone/>
            </a:pPr>
            <a:endParaRPr lang="en-US" sz="2800"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3</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2788808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Packet Format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6079" y="126754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to define the following PPDUs for bi/multi-static sensing.</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SENS0: </a:t>
            </a:r>
            <a:r>
              <a:rPr kumimoji="0" lang="en-US" sz="16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Mandatory</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sensing packet format, SHR + sensing</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SENS1</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16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Optional</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packet format, sensing + data comm</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SENS2: </a:t>
            </a:r>
            <a:r>
              <a:rPr kumimoji="0" lang="en-US" sz="16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Optional</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packet format, data comm + sensing</a:t>
            </a: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4</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grpSp>
        <p:nvGrpSpPr>
          <p:cNvPr id="9" name="Group 8">
            <a:extLst>
              <a:ext uri="{FF2B5EF4-FFF2-40B4-BE49-F238E27FC236}">
                <a16:creationId xmlns:a16="http://schemas.microsoft.com/office/drawing/2014/main" id="{6D2FDB2E-E602-DCFE-031F-3205EEB7ED1B}"/>
              </a:ext>
            </a:extLst>
          </p:cNvPr>
          <p:cNvGrpSpPr/>
          <p:nvPr/>
        </p:nvGrpSpPr>
        <p:grpSpPr>
          <a:xfrm>
            <a:off x="774195" y="2814466"/>
            <a:ext cx="7239000" cy="1442746"/>
            <a:chOff x="2449096" y="4854904"/>
            <a:chExt cx="6855714" cy="2048363"/>
          </a:xfrm>
        </p:grpSpPr>
        <p:grpSp>
          <p:nvGrpSpPr>
            <p:cNvPr id="44" name="Group 43">
              <a:extLst>
                <a:ext uri="{FF2B5EF4-FFF2-40B4-BE49-F238E27FC236}">
                  <a16:creationId xmlns:a16="http://schemas.microsoft.com/office/drawing/2014/main" id="{4011F557-D74A-8180-E0A0-50AE6008BA12}"/>
                </a:ext>
              </a:extLst>
            </p:cNvPr>
            <p:cNvGrpSpPr/>
            <p:nvPr/>
          </p:nvGrpSpPr>
          <p:grpSpPr>
            <a:xfrm>
              <a:off x="2449096" y="4854904"/>
              <a:ext cx="6855714" cy="2048363"/>
              <a:chOff x="368046" y="3768749"/>
              <a:chExt cx="8407908" cy="3093270"/>
            </a:xfrm>
          </p:grpSpPr>
          <p:sp>
            <p:nvSpPr>
              <p:cNvPr id="47" name="Content Placeholder 2">
                <a:extLst>
                  <a:ext uri="{FF2B5EF4-FFF2-40B4-BE49-F238E27FC236}">
                    <a16:creationId xmlns:a16="http://schemas.microsoft.com/office/drawing/2014/main" id="{718BAB03-21C2-6963-DA2D-9B2BA087BB43}"/>
                  </a:ext>
                </a:extLst>
              </p:cNvPr>
              <p:cNvSpPr txBox="1">
                <a:spLocks/>
              </p:cNvSpPr>
              <p:nvPr/>
            </p:nvSpPr>
            <p:spPr>
              <a:xfrm>
                <a:off x="368046" y="3768749"/>
                <a:ext cx="8407908" cy="321771"/>
              </a:xfrm>
              <a:prstGeom prst="rect">
                <a:avLst/>
              </a:prstGeom>
            </p:spPr>
            <p:txBody>
              <a:bodyPr vert="horz" lIns="0" tIns="0" rIns="0" bIns="0" rtlCol="0">
                <a:noAutofit/>
              </a:bodyPr>
              <a:lstStyle>
                <a:lvl1pPr marL="173736" indent="-173736" algn="l" defTabSz="914400" rtl="0" eaLnBrk="1" latinLnBrk="0" hangingPunct="1">
                  <a:lnSpc>
                    <a:spcPct val="100000"/>
                  </a:lnSpc>
                  <a:spcBef>
                    <a:spcPts val="1200"/>
                  </a:spcBef>
                  <a:buClr>
                    <a:srgbClr val="3253DC"/>
                  </a:buClr>
                  <a:buFont typeface="Arial" panose="020B0604020202020204" pitchFamily="34" charset="0"/>
                  <a:buChar char="•"/>
                  <a:defRPr sz="2400" kern="1200" baseline="0">
                    <a:solidFill>
                      <a:schemeClr val="tx1">
                        <a:lumMod val="85000"/>
                        <a:lumOff val="15000"/>
                      </a:schemeClr>
                    </a:solidFill>
                    <a:latin typeface="Calibri" panose="020F0502020204030204" pitchFamily="34" charset="0"/>
                    <a:ea typeface="+mn-ea"/>
                    <a:cs typeface="Calibri" panose="020F0502020204030204" pitchFamily="34" charset="0"/>
                  </a:defRPr>
                </a:lvl1pPr>
                <a:lvl2pPr marL="338328" indent="-174625"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sz="2200" kern="1200" baseline="0">
                    <a:solidFill>
                      <a:schemeClr val="tx1">
                        <a:lumMod val="85000"/>
                        <a:lumOff val="15000"/>
                      </a:schemeClr>
                    </a:solidFill>
                    <a:latin typeface="Calibri" panose="020F0502020204030204" pitchFamily="34" charset="0"/>
                    <a:ea typeface="+mn-ea"/>
                    <a:cs typeface="Calibri" panose="020F0502020204030204" pitchFamily="34" charset="0"/>
                  </a:defRPr>
                </a:lvl2pPr>
                <a:lvl3pPr marL="509588" indent="-161925"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lang="en-US" sz="2000" kern="1200">
                    <a:solidFill>
                      <a:schemeClr val="tx1">
                        <a:lumMod val="85000"/>
                        <a:lumOff val="15000"/>
                      </a:schemeClr>
                    </a:solidFill>
                    <a:latin typeface="Calibri" panose="020F0502020204030204" pitchFamily="34" charset="0"/>
                    <a:ea typeface="+mn-ea"/>
                    <a:cs typeface="Calibri" panose="020F0502020204030204" pitchFamily="34" charset="0"/>
                  </a:defRPr>
                </a:lvl3pPr>
                <a:lvl4pPr marL="685800" indent="-173736"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sz="1800" kern="1200">
                    <a:solidFill>
                      <a:schemeClr val="tx1">
                        <a:lumMod val="85000"/>
                        <a:lumOff val="15000"/>
                      </a:schemeClr>
                    </a:solidFill>
                    <a:latin typeface="+mn-lt"/>
                    <a:ea typeface="+mn-ea"/>
                    <a:cs typeface="+mn-cs"/>
                  </a:defRPr>
                </a:lvl4pPr>
                <a:lvl5pPr marL="0" indent="0" algn="l" defTabSz="914400" rtl="0" eaLnBrk="1" latinLnBrk="0" hangingPunct="1">
                  <a:lnSpc>
                    <a:spcPct val="98000"/>
                  </a:lnSpc>
                  <a:spcBef>
                    <a:spcPts val="1800"/>
                  </a:spcBef>
                  <a:buClr>
                    <a:srgbClr val="595959"/>
                  </a:buClr>
                  <a:buFont typeface="Microsoft Sans Serif" panose="020B0604020202020204" pitchFamily="34" charset="0"/>
                  <a:buChar char="​"/>
                  <a:tabLst/>
                  <a:defRPr sz="2800" kern="1200" baseline="0">
                    <a:solidFill>
                      <a:schemeClr val="tx1">
                        <a:lumMod val="85000"/>
                        <a:lumOff val="15000"/>
                      </a:schemeClr>
                    </a:solidFill>
                    <a:latin typeface="+mn-lt"/>
                    <a:ea typeface="+mn-ea"/>
                    <a:cs typeface="+mn-cs"/>
                  </a:defRPr>
                </a:lvl5pPr>
                <a:lvl6pPr marL="0" indent="0" algn="l" defTabSz="914400" rtl="0" eaLnBrk="1" latinLnBrk="0" hangingPunct="1">
                  <a:lnSpc>
                    <a:spcPct val="94000"/>
                  </a:lnSpc>
                  <a:spcBef>
                    <a:spcPts val="0"/>
                  </a:spcBef>
                  <a:buFont typeface="Microsoft Sans Serif" panose="020B0604020202020204" pitchFamily="34" charset="0"/>
                  <a:buChar char="​"/>
                  <a:defRPr sz="2400" kern="1200">
                    <a:solidFill>
                      <a:schemeClr val="tx1">
                        <a:lumMod val="85000"/>
                        <a:lumOff val="15000"/>
                      </a:schemeClr>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sz="2100" kern="1200" baseline="0">
                    <a:solidFill>
                      <a:schemeClr val="tx1">
                        <a:lumMod val="85000"/>
                        <a:lumOff val="15000"/>
                      </a:schemeClr>
                    </a:solidFill>
                    <a:latin typeface="+mn-lt"/>
                    <a:ea typeface="+mn-ea"/>
                    <a:cs typeface="+mn-cs"/>
                  </a:defRPr>
                </a:lvl7pPr>
                <a:lvl8pPr marL="0" indent="0" algn="l" defTabSz="914400" rtl="0" eaLnBrk="1" latinLnBrk="0" hangingPunct="1">
                  <a:lnSpc>
                    <a:spcPct val="86000"/>
                  </a:lnSpc>
                  <a:spcBef>
                    <a:spcPts val="1800"/>
                  </a:spcBef>
                  <a:buSzPct val="100000"/>
                  <a:buFont typeface="Microsoft Sans Serif" panose="020B0604020202020204" pitchFamily="34" charset="0"/>
                  <a:buChar char="​"/>
                  <a:defRPr lang="en-US" sz="5500" kern="1200" baseline="0" dirty="0" smtClean="0">
                    <a:solidFill>
                      <a:schemeClr val="tx1">
                        <a:lumMod val="85000"/>
                        <a:lumOff val="15000"/>
                      </a:schemeClr>
                    </a:solidFill>
                    <a:latin typeface="+mn-lt"/>
                    <a:ea typeface="+mn-ea"/>
                    <a:cs typeface="+mn-cs"/>
                  </a:defRPr>
                </a:lvl8pPr>
                <a:lvl9pPr marL="0" indent="0" algn="l" defTabSz="914400" rtl="0" eaLnBrk="1" latinLnBrk="0" hangingPunct="1">
                  <a:lnSpc>
                    <a:spcPct val="84000"/>
                  </a:lnSpc>
                  <a:spcBef>
                    <a:spcPts val="1800"/>
                  </a:spcBef>
                  <a:buFont typeface="Microsoft Sans Serif" panose="020B0604020202020204" pitchFamily="34" charset="0"/>
                  <a:buChar char="​"/>
                  <a:defRPr sz="6800" kern="1200" baseline="0">
                    <a:solidFill>
                      <a:schemeClr val="tx1">
                        <a:lumMod val="85000"/>
                        <a:lumOff val="15000"/>
                      </a:schemeClr>
                    </a:solidFill>
                    <a:latin typeface="+mn-lt"/>
                    <a:ea typeface="+mn-ea"/>
                    <a:cs typeface="+mn-cs"/>
                  </a:defRPr>
                </a:lvl9pPr>
              </a:lstStyle>
              <a:p>
                <a:endParaRPr lang="en-US" sz="1800" dirty="0"/>
              </a:p>
            </p:txBody>
          </p:sp>
          <p:sp>
            <p:nvSpPr>
              <p:cNvPr id="48" name="TextBox 47">
                <a:extLst>
                  <a:ext uri="{FF2B5EF4-FFF2-40B4-BE49-F238E27FC236}">
                    <a16:creationId xmlns:a16="http://schemas.microsoft.com/office/drawing/2014/main" id="{D742AAC2-86DE-7DC0-3177-88A0C143EBD1}"/>
                  </a:ext>
                </a:extLst>
              </p:cNvPr>
              <p:cNvSpPr txBox="1"/>
              <p:nvPr/>
            </p:nvSpPr>
            <p:spPr>
              <a:xfrm>
                <a:off x="1520782" y="5121599"/>
                <a:ext cx="987552" cy="641153"/>
              </a:xfrm>
              <a:prstGeom prst="rect">
                <a:avLst/>
              </a:prstGeom>
              <a:noFill/>
              <a:ln>
                <a:noFill/>
              </a:ln>
            </p:spPr>
            <p:txBody>
              <a:bodyPr wrap="square" lIns="137160" tIns="91440" rIns="0" bIns="91440" rtlCol="0">
                <a:spAutoFit/>
              </a:bodyPr>
              <a:lstStyle/>
              <a:p>
                <a:pPr algn="l">
                  <a:lnSpc>
                    <a:spcPct val="95000"/>
                  </a:lnSpc>
                  <a:spcBef>
                    <a:spcPts val="1200"/>
                  </a:spcBef>
                </a:pPr>
                <a:r>
                  <a:rPr lang="en-US" sz="1200" b="1" dirty="0">
                    <a:latin typeface="Arial" panose="020B0604020202020204" pitchFamily="34" charset="0"/>
                    <a:cs typeface="Arial" panose="020B0604020202020204" pitchFamily="34" charset="0"/>
                  </a:rPr>
                  <a:t>SENS0</a:t>
                </a:r>
              </a:p>
            </p:txBody>
          </p:sp>
          <p:sp>
            <p:nvSpPr>
              <p:cNvPr id="49" name="TextBox 48">
                <a:extLst>
                  <a:ext uri="{FF2B5EF4-FFF2-40B4-BE49-F238E27FC236}">
                    <a16:creationId xmlns:a16="http://schemas.microsoft.com/office/drawing/2014/main" id="{C909AF8F-CEAA-3EBB-0EB0-0A87675A0220}"/>
                  </a:ext>
                </a:extLst>
              </p:cNvPr>
              <p:cNvSpPr txBox="1"/>
              <p:nvPr/>
            </p:nvSpPr>
            <p:spPr>
              <a:xfrm>
                <a:off x="1533891" y="6220866"/>
                <a:ext cx="987552" cy="641153"/>
              </a:xfrm>
              <a:prstGeom prst="rect">
                <a:avLst/>
              </a:prstGeom>
              <a:noFill/>
              <a:ln>
                <a:noFill/>
              </a:ln>
            </p:spPr>
            <p:txBody>
              <a:bodyPr wrap="square" lIns="137160" tIns="91440" rIns="0" bIns="91440" rtlCol="0">
                <a:spAutoFit/>
              </a:bodyPr>
              <a:lstStyle/>
              <a:p>
                <a:pPr algn="l">
                  <a:lnSpc>
                    <a:spcPct val="95000"/>
                  </a:lnSpc>
                  <a:spcBef>
                    <a:spcPts val="1200"/>
                  </a:spcBef>
                </a:pPr>
                <a:r>
                  <a:rPr lang="en-US" sz="1200" b="1" dirty="0">
                    <a:latin typeface="Arial" panose="020B0604020202020204" pitchFamily="34" charset="0"/>
                    <a:cs typeface="Arial" panose="020B0604020202020204" pitchFamily="34" charset="0"/>
                  </a:rPr>
                  <a:t>SENS1</a:t>
                </a:r>
              </a:p>
            </p:txBody>
          </p:sp>
        </p:grpSp>
        <p:sp>
          <p:nvSpPr>
            <p:cNvPr id="45" name="TextBox 44">
              <a:extLst>
                <a:ext uri="{FF2B5EF4-FFF2-40B4-BE49-F238E27FC236}">
                  <a16:creationId xmlns:a16="http://schemas.microsoft.com/office/drawing/2014/main" id="{D36F90C4-F99D-EAAF-2E1B-B17BB5ACB2EF}"/>
                </a:ext>
              </a:extLst>
            </p:cNvPr>
            <p:cNvSpPr txBox="1"/>
            <p:nvPr/>
          </p:nvSpPr>
          <p:spPr>
            <a:xfrm>
              <a:off x="7403550" y="5700015"/>
              <a:ext cx="1683002" cy="424573"/>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Arial" panose="020B0604020202020204" pitchFamily="34" charset="0"/>
                  <a:cs typeface="Arial" panose="020B0604020202020204" pitchFamily="34" charset="0"/>
                </a:rPr>
                <a:t>Mandatory</a:t>
              </a:r>
            </a:p>
          </p:txBody>
        </p:sp>
        <p:sp>
          <p:nvSpPr>
            <p:cNvPr id="46" name="TextBox 45">
              <a:extLst>
                <a:ext uri="{FF2B5EF4-FFF2-40B4-BE49-F238E27FC236}">
                  <a16:creationId xmlns:a16="http://schemas.microsoft.com/office/drawing/2014/main" id="{19DE5DCC-24BC-8BEF-78C8-93179A40DD57}"/>
                </a:ext>
              </a:extLst>
            </p:cNvPr>
            <p:cNvSpPr txBox="1"/>
            <p:nvPr/>
          </p:nvSpPr>
          <p:spPr>
            <a:xfrm>
              <a:off x="7404561" y="6450205"/>
              <a:ext cx="1683002" cy="369926"/>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Arial" panose="020B0604020202020204" pitchFamily="34" charset="0"/>
                  <a:cs typeface="Arial" panose="020B0604020202020204" pitchFamily="34" charset="0"/>
                </a:rPr>
                <a:t>Optional</a:t>
              </a:r>
            </a:p>
          </p:txBody>
        </p:sp>
      </p:grpSp>
      <p:grpSp>
        <p:nvGrpSpPr>
          <p:cNvPr id="11" name="Group 10">
            <a:extLst>
              <a:ext uri="{FF2B5EF4-FFF2-40B4-BE49-F238E27FC236}">
                <a16:creationId xmlns:a16="http://schemas.microsoft.com/office/drawing/2014/main" id="{3DF15462-0DC8-6C0E-D5B2-B375CA86A147}"/>
              </a:ext>
            </a:extLst>
          </p:cNvPr>
          <p:cNvGrpSpPr/>
          <p:nvPr/>
        </p:nvGrpSpPr>
        <p:grpSpPr>
          <a:xfrm>
            <a:off x="2901623" y="4577992"/>
            <a:ext cx="2753516" cy="229110"/>
            <a:chOff x="3347740" y="5139864"/>
            <a:chExt cx="2833341" cy="275887"/>
          </a:xfrm>
        </p:grpSpPr>
        <p:sp>
          <p:nvSpPr>
            <p:cNvPr id="33" name="TextBox 32">
              <a:extLst>
                <a:ext uri="{FF2B5EF4-FFF2-40B4-BE49-F238E27FC236}">
                  <a16:creationId xmlns:a16="http://schemas.microsoft.com/office/drawing/2014/main" id="{A4C6B01B-B48F-E78A-6C5B-E61FC25C22B8}"/>
                </a:ext>
              </a:extLst>
            </p:cNvPr>
            <p:cNvSpPr txBox="1"/>
            <p:nvPr/>
          </p:nvSpPr>
          <p:spPr>
            <a:xfrm>
              <a:off x="4137254" y="5148776"/>
              <a:ext cx="462050" cy="215443"/>
            </a:xfrm>
            <a:prstGeom prst="rect">
              <a:avLst/>
            </a:prstGeom>
            <a:noFill/>
          </p:spPr>
          <p:txBody>
            <a:bodyPr wrap="square" rtlCol="0">
              <a:spAutoFit/>
            </a:bodyPr>
            <a:lstStyle/>
            <a:p>
              <a:r>
                <a:rPr lang="en-US" sz="800" dirty="0"/>
                <a:t>SFD</a:t>
              </a:r>
            </a:p>
          </p:txBody>
        </p:sp>
        <p:grpSp>
          <p:nvGrpSpPr>
            <p:cNvPr id="34" name="Group 33">
              <a:extLst>
                <a:ext uri="{FF2B5EF4-FFF2-40B4-BE49-F238E27FC236}">
                  <a16:creationId xmlns:a16="http://schemas.microsoft.com/office/drawing/2014/main" id="{B7387D17-8B82-72FB-EE01-12E68670B4FA}"/>
                </a:ext>
              </a:extLst>
            </p:cNvPr>
            <p:cNvGrpSpPr/>
            <p:nvPr/>
          </p:nvGrpSpPr>
          <p:grpSpPr>
            <a:xfrm>
              <a:off x="3347740" y="5139864"/>
              <a:ext cx="2833341" cy="253506"/>
              <a:chOff x="3347740" y="5139864"/>
              <a:chExt cx="2833341" cy="253506"/>
            </a:xfrm>
          </p:grpSpPr>
          <p:sp>
            <p:nvSpPr>
              <p:cNvPr id="39" name="Rectangle 38">
                <a:extLst>
                  <a:ext uri="{FF2B5EF4-FFF2-40B4-BE49-F238E27FC236}">
                    <a16:creationId xmlns:a16="http://schemas.microsoft.com/office/drawing/2014/main" id="{04FD2F81-2A0B-528F-19FE-B407356A1048}"/>
                  </a:ext>
                </a:extLst>
              </p:cNvPr>
              <p:cNvSpPr/>
              <p:nvPr/>
            </p:nvSpPr>
            <p:spPr bwMode="auto">
              <a:xfrm>
                <a:off x="3347740" y="5139889"/>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0" name="Rectangle 39">
                <a:extLst>
                  <a:ext uri="{FF2B5EF4-FFF2-40B4-BE49-F238E27FC236}">
                    <a16:creationId xmlns:a16="http://schemas.microsoft.com/office/drawing/2014/main" id="{A9BD20B8-F2B2-8111-3BA7-BB65741A1A02}"/>
                  </a:ext>
                </a:extLst>
              </p:cNvPr>
              <p:cNvSpPr/>
              <p:nvPr/>
            </p:nvSpPr>
            <p:spPr bwMode="auto">
              <a:xfrm>
                <a:off x="4059677" y="5139891"/>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1" name="Rectangle 40">
                <a:extLst>
                  <a:ext uri="{FF2B5EF4-FFF2-40B4-BE49-F238E27FC236}">
                    <a16:creationId xmlns:a16="http://schemas.microsoft.com/office/drawing/2014/main" id="{376F7345-AF36-98FE-083D-8B240870ED1B}"/>
                  </a:ext>
                </a:extLst>
              </p:cNvPr>
              <p:cNvSpPr/>
              <p:nvPr/>
            </p:nvSpPr>
            <p:spPr bwMode="auto">
              <a:xfrm>
                <a:off x="4590029" y="5139890"/>
                <a:ext cx="34747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2" name="Rectangle 41">
                <a:extLst>
                  <a:ext uri="{FF2B5EF4-FFF2-40B4-BE49-F238E27FC236}">
                    <a16:creationId xmlns:a16="http://schemas.microsoft.com/office/drawing/2014/main" id="{BC5F8BE0-903B-9ADB-89E5-F478C9AC767D}"/>
                  </a:ext>
                </a:extLst>
              </p:cNvPr>
              <p:cNvSpPr/>
              <p:nvPr/>
            </p:nvSpPr>
            <p:spPr bwMode="auto">
              <a:xfrm>
                <a:off x="4937501" y="5139889"/>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3" name="Rectangle 42">
                <a:extLst>
                  <a:ext uri="{FF2B5EF4-FFF2-40B4-BE49-F238E27FC236}">
                    <a16:creationId xmlns:a16="http://schemas.microsoft.com/office/drawing/2014/main" id="{0F60B7D7-A887-AF05-73A5-AC7B6E281145}"/>
                  </a:ext>
                </a:extLst>
              </p:cNvPr>
              <p:cNvSpPr/>
              <p:nvPr/>
            </p:nvSpPr>
            <p:spPr bwMode="auto">
              <a:xfrm>
                <a:off x="5559289" y="5139864"/>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sp>
          <p:nvSpPr>
            <p:cNvPr id="35" name="TextBox 34">
              <a:extLst>
                <a:ext uri="{FF2B5EF4-FFF2-40B4-BE49-F238E27FC236}">
                  <a16:creationId xmlns:a16="http://schemas.microsoft.com/office/drawing/2014/main" id="{7BB52A02-215B-ABD8-7FAA-AF3B50330973}"/>
                </a:ext>
              </a:extLst>
            </p:cNvPr>
            <p:cNvSpPr txBox="1"/>
            <p:nvPr/>
          </p:nvSpPr>
          <p:spPr>
            <a:xfrm>
              <a:off x="3465329" y="5149900"/>
              <a:ext cx="621792" cy="215443"/>
            </a:xfrm>
            <a:prstGeom prst="rect">
              <a:avLst/>
            </a:prstGeom>
            <a:noFill/>
          </p:spPr>
          <p:txBody>
            <a:bodyPr wrap="square" rtlCol="0">
              <a:spAutoFit/>
            </a:bodyPr>
            <a:lstStyle/>
            <a:p>
              <a:r>
                <a:rPr lang="en-US" sz="800" dirty="0"/>
                <a:t>SYNC</a:t>
              </a:r>
            </a:p>
          </p:txBody>
        </p:sp>
        <p:sp>
          <p:nvSpPr>
            <p:cNvPr id="36" name="TextBox 35">
              <a:extLst>
                <a:ext uri="{FF2B5EF4-FFF2-40B4-BE49-F238E27FC236}">
                  <a16:creationId xmlns:a16="http://schemas.microsoft.com/office/drawing/2014/main" id="{96800861-765C-8BE3-D37B-846E3CBDC7D7}"/>
                </a:ext>
              </a:extLst>
            </p:cNvPr>
            <p:cNvSpPr txBox="1"/>
            <p:nvPr/>
          </p:nvSpPr>
          <p:spPr>
            <a:xfrm>
              <a:off x="4573588" y="5145587"/>
              <a:ext cx="484632" cy="215443"/>
            </a:xfrm>
            <a:prstGeom prst="rect">
              <a:avLst/>
            </a:prstGeom>
            <a:noFill/>
          </p:spPr>
          <p:txBody>
            <a:bodyPr wrap="square" rtlCol="0">
              <a:spAutoFit/>
            </a:bodyPr>
            <a:lstStyle/>
            <a:p>
              <a:r>
                <a:rPr lang="en-US" sz="800" dirty="0"/>
                <a:t>PHR</a:t>
              </a:r>
            </a:p>
          </p:txBody>
        </p:sp>
        <p:sp>
          <p:nvSpPr>
            <p:cNvPr id="37" name="TextBox 36">
              <a:extLst>
                <a:ext uri="{FF2B5EF4-FFF2-40B4-BE49-F238E27FC236}">
                  <a16:creationId xmlns:a16="http://schemas.microsoft.com/office/drawing/2014/main" id="{CD3FDD0F-EF28-8DA5-28A5-18A258C0FF4A}"/>
                </a:ext>
              </a:extLst>
            </p:cNvPr>
            <p:cNvSpPr txBox="1"/>
            <p:nvPr/>
          </p:nvSpPr>
          <p:spPr>
            <a:xfrm>
              <a:off x="4979189" y="5144248"/>
              <a:ext cx="831105" cy="215443"/>
            </a:xfrm>
            <a:prstGeom prst="rect">
              <a:avLst/>
            </a:prstGeom>
            <a:noFill/>
          </p:spPr>
          <p:txBody>
            <a:bodyPr wrap="square" rtlCol="0">
              <a:spAutoFit/>
            </a:bodyPr>
            <a:lstStyle/>
            <a:p>
              <a:r>
                <a:rPr lang="en-US" sz="800" dirty="0"/>
                <a:t>Payload</a:t>
              </a:r>
            </a:p>
          </p:txBody>
        </p:sp>
        <p:sp>
          <p:nvSpPr>
            <p:cNvPr id="38" name="TextBox 37">
              <a:extLst>
                <a:ext uri="{FF2B5EF4-FFF2-40B4-BE49-F238E27FC236}">
                  <a16:creationId xmlns:a16="http://schemas.microsoft.com/office/drawing/2014/main" id="{0541296F-58C8-5C8B-C041-EAE3328FFD13}"/>
                </a:ext>
              </a:extLst>
            </p:cNvPr>
            <p:cNvSpPr txBox="1"/>
            <p:nvPr/>
          </p:nvSpPr>
          <p:spPr>
            <a:xfrm>
              <a:off x="5671627" y="5156320"/>
              <a:ext cx="484632" cy="259431"/>
            </a:xfrm>
            <a:prstGeom prst="rect">
              <a:avLst/>
            </a:prstGeom>
            <a:noFill/>
          </p:spPr>
          <p:txBody>
            <a:bodyPr wrap="square" rtlCol="0">
              <a:spAutoFit/>
            </a:bodyPr>
            <a:lstStyle/>
            <a:p>
              <a:r>
                <a:rPr lang="en-US" sz="800" dirty="0"/>
                <a:t>SEN</a:t>
              </a:r>
            </a:p>
          </p:txBody>
        </p:sp>
      </p:grpSp>
      <p:grpSp>
        <p:nvGrpSpPr>
          <p:cNvPr id="12" name="Group 11">
            <a:extLst>
              <a:ext uri="{FF2B5EF4-FFF2-40B4-BE49-F238E27FC236}">
                <a16:creationId xmlns:a16="http://schemas.microsoft.com/office/drawing/2014/main" id="{58FF0DB8-754A-2C44-076F-8249874FB018}"/>
              </a:ext>
            </a:extLst>
          </p:cNvPr>
          <p:cNvGrpSpPr/>
          <p:nvPr/>
        </p:nvGrpSpPr>
        <p:grpSpPr>
          <a:xfrm>
            <a:off x="2901622" y="3456091"/>
            <a:ext cx="1814611" cy="226297"/>
            <a:chOff x="3402543" y="4791676"/>
            <a:chExt cx="1867217" cy="272501"/>
          </a:xfrm>
        </p:grpSpPr>
        <p:sp>
          <p:nvSpPr>
            <p:cNvPr id="27" name="Rectangle 26">
              <a:extLst>
                <a:ext uri="{FF2B5EF4-FFF2-40B4-BE49-F238E27FC236}">
                  <a16:creationId xmlns:a16="http://schemas.microsoft.com/office/drawing/2014/main" id="{2D9F064A-46FB-D927-EAA3-BA1D82A168C1}"/>
                </a:ext>
              </a:extLst>
            </p:cNvPr>
            <p:cNvSpPr/>
            <p:nvPr/>
          </p:nvSpPr>
          <p:spPr bwMode="auto">
            <a:xfrm>
              <a:off x="3402543" y="4791676"/>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8" name="Rectangle 27">
              <a:extLst>
                <a:ext uri="{FF2B5EF4-FFF2-40B4-BE49-F238E27FC236}">
                  <a16:creationId xmlns:a16="http://schemas.microsoft.com/office/drawing/2014/main" id="{CA55FA97-2952-6D08-1061-26147FE6B04B}"/>
                </a:ext>
              </a:extLst>
            </p:cNvPr>
            <p:cNvSpPr/>
            <p:nvPr/>
          </p:nvSpPr>
          <p:spPr bwMode="auto">
            <a:xfrm>
              <a:off x="4114481" y="4791684"/>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9" name="Rectangle 28">
              <a:extLst>
                <a:ext uri="{FF2B5EF4-FFF2-40B4-BE49-F238E27FC236}">
                  <a16:creationId xmlns:a16="http://schemas.microsoft.com/office/drawing/2014/main" id="{87132063-37FD-17B7-0FAC-1554B80A84CB}"/>
                </a:ext>
              </a:extLst>
            </p:cNvPr>
            <p:cNvSpPr/>
            <p:nvPr/>
          </p:nvSpPr>
          <p:spPr bwMode="auto">
            <a:xfrm>
              <a:off x="4647968" y="4791681"/>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0" name="TextBox 29">
              <a:extLst>
                <a:ext uri="{FF2B5EF4-FFF2-40B4-BE49-F238E27FC236}">
                  <a16:creationId xmlns:a16="http://schemas.microsoft.com/office/drawing/2014/main" id="{E9E633C9-30C6-C99A-3BCC-D6FB64347891}"/>
                </a:ext>
              </a:extLst>
            </p:cNvPr>
            <p:cNvSpPr txBox="1"/>
            <p:nvPr/>
          </p:nvSpPr>
          <p:spPr>
            <a:xfrm>
              <a:off x="3504698" y="4795433"/>
              <a:ext cx="621792" cy="215445"/>
            </a:xfrm>
            <a:prstGeom prst="rect">
              <a:avLst/>
            </a:prstGeom>
            <a:noFill/>
          </p:spPr>
          <p:txBody>
            <a:bodyPr wrap="square" rtlCol="0">
              <a:spAutoFit/>
            </a:bodyPr>
            <a:lstStyle/>
            <a:p>
              <a:r>
                <a:rPr lang="en-US" sz="800" dirty="0"/>
                <a:t>SYNC</a:t>
              </a:r>
            </a:p>
          </p:txBody>
        </p:sp>
        <p:sp>
          <p:nvSpPr>
            <p:cNvPr id="31" name="TextBox 30">
              <a:extLst>
                <a:ext uri="{FF2B5EF4-FFF2-40B4-BE49-F238E27FC236}">
                  <a16:creationId xmlns:a16="http://schemas.microsoft.com/office/drawing/2014/main" id="{946DD690-A1AC-F39B-9CA4-EE686900EBFF}"/>
                </a:ext>
              </a:extLst>
            </p:cNvPr>
            <p:cNvSpPr txBox="1"/>
            <p:nvPr/>
          </p:nvSpPr>
          <p:spPr>
            <a:xfrm>
              <a:off x="4185164" y="4795433"/>
              <a:ext cx="462050" cy="215445"/>
            </a:xfrm>
            <a:prstGeom prst="rect">
              <a:avLst/>
            </a:prstGeom>
            <a:noFill/>
          </p:spPr>
          <p:txBody>
            <a:bodyPr wrap="square" rtlCol="0">
              <a:spAutoFit/>
            </a:bodyPr>
            <a:lstStyle/>
            <a:p>
              <a:r>
                <a:rPr lang="en-US" sz="800" dirty="0"/>
                <a:t>SFD</a:t>
              </a:r>
            </a:p>
          </p:txBody>
        </p:sp>
        <p:sp>
          <p:nvSpPr>
            <p:cNvPr id="32" name="TextBox 31">
              <a:extLst>
                <a:ext uri="{FF2B5EF4-FFF2-40B4-BE49-F238E27FC236}">
                  <a16:creationId xmlns:a16="http://schemas.microsoft.com/office/drawing/2014/main" id="{22FDA12B-5BD9-B20C-13CD-96460C9B258E}"/>
                </a:ext>
              </a:extLst>
            </p:cNvPr>
            <p:cNvSpPr txBox="1"/>
            <p:nvPr/>
          </p:nvSpPr>
          <p:spPr>
            <a:xfrm>
              <a:off x="4745573" y="4804745"/>
              <a:ext cx="484632" cy="259432"/>
            </a:xfrm>
            <a:prstGeom prst="rect">
              <a:avLst/>
            </a:prstGeom>
            <a:noFill/>
          </p:spPr>
          <p:txBody>
            <a:bodyPr wrap="square" rtlCol="0">
              <a:spAutoFit/>
            </a:bodyPr>
            <a:lstStyle/>
            <a:p>
              <a:r>
                <a:rPr lang="en-US" sz="800" dirty="0"/>
                <a:t>SEN</a:t>
              </a:r>
            </a:p>
          </p:txBody>
        </p:sp>
      </p:grpSp>
      <p:grpSp>
        <p:nvGrpSpPr>
          <p:cNvPr id="13" name="Group 12">
            <a:extLst>
              <a:ext uri="{FF2B5EF4-FFF2-40B4-BE49-F238E27FC236}">
                <a16:creationId xmlns:a16="http://schemas.microsoft.com/office/drawing/2014/main" id="{969833F9-5626-65A9-DCDE-C720437D9546}"/>
              </a:ext>
            </a:extLst>
          </p:cNvPr>
          <p:cNvGrpSpPr/>
          <p:nvPr/>
        </p:nvGrpSpPr>
        <p:grpSpPr>
          <a:xfrm>
            <a:off x="2914744" y="4009387"/>
            <a:ext cx="2998704" cy="216792"/>
            <a:chOff x="3347740" y="5138029"/>
            <a:chExt cx="3085636" cy="261054"/>
          </a:xfrm>
        </p:grpSpPr>
        <p:sp>
          <p:nvSpPr>
            <p:cNvPr id="16" name="TextBox 15">
              <a:extLst>
                <a:ext uri="{FF2B5EF4-FFF2-40B4-BE49-F238E27FC236}">
                  <a16:creationId xmlns:a16="http://schemas.microsoft.com/office/drawing/2014/main" id="{2C2A4331-45C6-E9DC-3640-21692E1F86DA}"/>
                </a:ext>
              </a:extLst>
            </p:cNvPr>
            <p:cNvSpPr txBox="1"/>
            <p:nvPr/>
          </p:nvSpPr>
          <p:spPr>
            <a:xfrm>
              <a:off x="4137254" y="5138147"/>
              <a:ext cx="462050" cy="215443"/>
            </a:xfrm>
            <a:prstGeom prst="rect">
              <a:avLst/>
            </a:prstGeom>
            <a:noFill/>
          </p:spPr>
          <p:txBody>
            <a:bodyPr wrap="square" rtlCol="0">
              <a:spAutoFit/>
            </a:bodyPr>
            <a:lstStyle/>
            <a:p>
              <a:r>
                <a:rPr lang="en-US" sz="800" dirty="0"/>
                <a:t>SFD</a:t>
              </a:r>
            </a:p>
          </p:txBody>
        </p:sp>
        <p:grpSp>
          <p:nvGrpSpPr>
            <p:cNvPr id="17" name="Group 16">
              <a:extLst>
                <a:ext uri="{FF2B5EF4-FFF2-40B4-BE49-F238E27FC236}">
                  <a16:creationId xmlns:a16="http://schemas.microsoft.com/office/drawing/2014/main" id="{962CABA1-5110-CF20-820D-ADDBDA3BEB7C}"/>
                </a:ext>
              </a:extLst>
            </p:cNvPr>
            <p:cNvGrpSpPr/>
            <p:nvPr/>
          </p:nvGrpSpPr>
          <p:grpSpPr>
            <a:xfrm>
              <a:off x="3347740" y="5138053"/>
              <a:ext cx="2837763" cy="255317"/>
              <a:chOff x="3347740" y="5138053"/>
              <a:chExt cx="2837763" cy="255317"/>
            </a:xfrm>
          </p:grpSpPr>
          <p:sp>
            <p:nvSpPr>
              <p:cNvPr id="22" name="Rectangle 21">
                <a:extLst>
                  <a:ext uri="{FF2B5EF4-FFF2-40B4-BE49-F238E27FC236}">
                    <a16:creationId xmlns:a16="http://schemas.microsoft.com/office/drawing/2014/main" id="{29579F09-D2E0-6CCB-5E5C-4D7C6D6B1133}"/>
                  </a:ext>
                </a:extLst>
              </p:cNvPr>
              <p:cNvSpPr/>
              <p:nvPr/>
            </p:nvSpPr>
            <p:spPr bwMode="auto">
              <a:xfrm>
                <a:off x="3347740" y="5139889"/>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3" name="Rectangle 22">
                <a:extLst>
                  <a:ext uri="{FF2B5EF4-FFF2-40B4-BE49-F238E27FC236}">
                    <a16:creationId xmlns:a16="http://schemas.microsoft.com/office/drawing/2014/main" id="{A6D19BC8-A2B7-3FAF-8973-6E42248AF80A}"/>
                  </a:ext>
                </a:extLst>
              </p:cNvPr>
              <p:cNvSpPr/>
              <p:nvPr/>
            </p:nvSpPr>
            <p:spPr bwMode="auto">
              <a:xfrm>
                <a:off x="4059677" y="5139891"/>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4" name="Rectangle 23">
                <a:extLst>
                  <a:ext uri="{FF2B5EF4-FFF2-40B4-BE49-F238E27FC236}">
                    <a16:creationId xmlns:a16="http://schemas.microsoft.com/office/drawing/2014/main" id="{50B3ECC8-85F4-1FBC-7F5F-9FA4575C9284}"/>
                  </a:ext>
                </a:extLst>
              </p:cNvPr>
              <p:cNvSpPr/>
              <p:nvPr/>
            </p:nvSpPr>
            <p:spPr bwMode="auto">
              <a:xfrm>
                <a:off x="5215600" y="5139563"/>
                <a:ext cx="34747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5" name="Rectangle 24">
                <a:extLst>
                  <a:ext uri="{FF2B5EF4-FFF2-40B4-BE49-F238E27FC236}">
                    <a16:creationId xmlns:a16="http://schemas.microsoft.com/office/drawing/2014/main" id="{4AA8C515-353A-9998-193A-7E9F1FBB2B88}"/>
                  </a:ext>
                </a:extLst>
              </p:cNvPr>
              <p:cNvSpPr/>
              <p:nvPr/>
            </p:nvSpPr>
            <p:spPr bwMode="auto">
              <a:xfrm>
                <a:off x="5563711" y="5138053"/>
                <a:ext cx="621792" cy="25498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6" name="Rectangle 25">
                <a:extLst>
                  <a:ext uri="{FF2B5EF4-FFF2-40B4-BE49-F238E27FC236}">
                    <a16:creationId xmlns:a16="http://schemas.microsoft.com/office/drawing/2014/main" id="{3436CBDC-F4D8-C13C-A364-E21C17573117}"/>
                  </a:ext>
                </a:extLst>
              </p:cNvPr>
              <p:cNvSpPr/>
              <p:nvPr/>
            </p:nvSpPr>
            <p:spPr bwMode="auto">
              <a:xfrm>
                <a:off x="4591062" y="5139560"/>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sp>
          <p:nvSpPr>
            <p:cNvPr id="18" name="TextBox 17">
              <a:extLst>
                <a:ext uri="{FF2B5EF4-FFF2-40B4-BE49-F238E27FC236}">
                  <a16:creationId xmlns:a16="http://schemas.microsoft.com/office/drawing/2014/main" id="{58C51D8D-969F-C943-C6E2-72B9B08F15E0}"/>
                </a:ext>
              </a:extLst>
            </p:cNvPr>
            <p:cNvSpPr txBox="1"/>
            <p:nvPr/>
          </p:nvSpPr>
          <p:spPr>
            <a:xfrm>
              <a:off x="3448065" y="5139797"/>
              <a:ext cx="621792" cy="215444"/>
            </a:xfrm>
            <a:prstGeom prst="rect">
              <a:avLst/>
            </a:prstGeom>
            <a:noFill/>
          </p:spPr>
          <p:txBody>
            <a:bodyPr wrap="square" rtlCol="0">
              <a:spAutoFit/>
            </a:bodyPr>
            <a:lstStyle/>
            <a:p>
              <a:r>
                <a:rPr lang="en-US" sz="800" dirty="0"/>
                <a:t>SYNC</a:t>
              </a:r>
            </a:p>
          </p:txBody>
        </p:sp>
        <p:sp>
          <p:nvSpPr>
            <p:cNvPr id="19" name="TextBox 18">
              <a:extLst>
                <a:ext uri="{FF2B5EF4-FFF2-40B4-BE49-F238E27FC236}">
                  <a16:creationId xmlns:a16="http://schemas.microsoft.com/office/drawing/2014/main" id="{A50B81C6-4B62-3E87-186A-71C299B25BC7}"/>
                </a:ext>
              </a:extLst>
            </p:cNvPr>
            <p:cNvSpPr txBox="1"/>
            <p:nvPr/>
          </p:nvSpPr>
          <p:spPr>
            <a:xfrm>
              <a:off x="5192208" y="5148003"/>
              <a:ext cx="484632" cy="215444"/>
            </a:xfrm>
            <a:prstGeom prst="rect">
              <a:avLst/>
            </a:prstGeom>
            <a:noFill/>
          </p:spPr>
          <p:txBody>
            <a:bodyPr wrap="square" rtlCol="0">
              <a:spAutoFit/>
            </a:bodyPr>
            <a:lstStyle/>
            <a:p>
              <a:r>
                <a:rPr lang="en-US" sz="800" dirty="0"/>
                <a:t>PHR</a:t>
              </a:r>
            </a:p>
          </p:txBody>
        </p:sp>
        <p:sp>
          <p:nvSpPr>
            <p:cNvPr id="20" name="TextBox 19">
              <a:extLst>
                <a:ext uri="{FF2B5EF4-FFF2-40B4-BE49-F238E27FC236}">
                  <a16:creationId xmlns:a16="http://schemas.microsoft.com/office/drawing/2014/main" id="{F22B7040-3042-F1FA-BAA3-185E26C08435}"/>
                </a:ext>
              </a:extLst>
            </p:cNvPr>
            <p:cNvSpPr txBox="1"/>
            <p:nvPr/>
          </p:nvSpPr>
          <p:spPr>
            <a:xfrm>
              <a:off x="5602271" y="5138029"/>
              <a:ext cx="831105" cy="215444"/>
            </a:xfrm>
            <a:prstGeom prst="rect">
              <a:avLst/>
            </a:prstGeom>
            <a:noFill/>
          </p:spPr>
          <p:txBody>
            <a:bodyPr wrap="square" rtlCol="0">
              <a:spAutoFit/>
            </a:bodyPr>
            <a:lstStyle/>
            <a:p>
              <a:r>
                <a:rPr lang="en-US" sz="800" dirty="0"/>
                <a:t>Payload</a:t>
              </a:r>
            </a:p>
          </p:txBody>
        </p:sp>
        <p:sp>
          <p:nvSpPr>
            <p:cNvPr id="21" name="TextBox 20">
              <a:extLst>
                <a:ext uri="{FF2B5EF4-FFF2-40B4-BE49-F238E27FC236}">
                  <a16:creationId xmlns:a16="http://schemas.microsoft.com/office/drawing/2014/main" id="{39129FAB-031F-2983-1D90-B4E52C671F78}"/>
                </a:ext>
              </a:extLst>
            </p:cNvPr>
            <p:cNvSpPr txBox="1"/>
            <p:nvPr/>
          </p:nvSpPr>
          <p:spPr>
            <a:xfrm>
              <a:off x="4717009" y="5139653"/>
              <a:ext cx="484632" cy="259430"/>
            </a:xfrm>
            <a:prstGeom prst="rect">
              <a:avLst/>
            </a:prstGeom>
            <a:noFill/>
          </p:spPr>
          <p:txBody>
            <a:bodyPr wrap="square" rtlCol="0">
              <a:spAutoFit/>
            </a:bodyPr>
            <a:lstStyle/>
            <a:p>
              <a:r>
                <a:rPr lang="en-US" sz="800" dirty="0"/>
                <a:t>SEN</a:t>
              </a:r>
            </a:p>
          </p:txBody>
        </p:sp>
      </p:grpSp>
      <p:sp>
        <p:nvSpPr>
          <p:cNvPr id="14" name="TextBox 13">
            <a:extLst>
              <a:ext uri="{FF2B5EF4-FFF2-40B4-BE49-F238E27FC236}">
                <a16:creationId xmlns:a16="http://schemas.microsoft.com/office/drawing/2014/main" id="{DD783B75-5EFC-1713-6C35-318CCDED4A38}"/>
              </a:ext>
            </a:extLst>
          </p:cNvPr>
          <p:cNvSpPr txBox="1"/>
          <p:nvPr/>
        </p:nvSpPr>
        <p:spPr>
          <a:xfrm>
            <a:off x="1777962" y="4512449"/>
            <a:ext cx="850258" cy="260553"/>
          </a:xfrm>
          <a:prstGeom prst="rect">
            <a:avLst/>
          </a:prstGeom>
          <a:noFill/>
          <a:ln>
            <a:noFill/>
          </a:ln>
        </p:spPr>
        <p:txBody>
          <a:bodyPr wrap="square" lIns="137160" tIns="91440" rIns="0" bIns="91440" rtlCol="0">
            <a:spAutoFit/>
          </a:bodyPr>
          <a:lstStyle/>
          <a:p>
            <a:pPr algn="l">
              <a:lnSpc>
                <a:spcPct val="95000"/>
              </a:lnSpc>
              <a:spcBef>
                <a:spcPts val="1200"/>
              </a:spcBef>
            </a:pPr>
            <a:r>
              <a:rPr lang="en-US" sz="1200" b="1" dirty="0">
                <a:latin typeface="Arial" panose="020B0604020202020204" pitchFamily="34" charset="0"/>
                <a:cs typeface="Arial" panose="020B0604020202020204" pitchFamily="34" charset="0"/>
              </a:rPr>
              <a:t>SENS2</a:t>
            </a:r>
          </a:p>
        </p:txBody>
      </p:sp>
      <p:sp>
        <p:nvSpPr>
          <p:cNvPr id="15" name="TextBox 14">
            <a:extLst>
              <a:ext uri="{FF2B5EF4-FFF2-40B4-BE49-F238E27FC236}">
                <a16:creationId xmlns:a16="http://schemas.microsoft.com/office/drawing/2014/main" id="{0332660E-67BE-8A53-C89D-FF3B83601A0D}"/>
              </a:ext>
            </a:extLst>
          </p:cNvPr>
          <p:cNvSpPr txBox="1"/>
          <p:nvPr/>
        </p:nvSpPr>
        <p:spPr>
          <a:xfrm>
            <a:off x="6006360" y="4512448"/>
            <a:ext cx="1777094" cy="260553"/>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Arial" panose="020B0604020202020204" pitchFamily="34" charset="0"/>
                <a:cs typeface="Arial" panose="020B0604020202020204" pitchFamily="34" charset="0"/>
              </a:rPr>
              <a:t>Optional</a:t>
            </a:r>
          </a:p>
        </p:txBody>
      </p:sp>
    </p:spTree>
    <p:extLst>
      <p:ext uri="{BB962C8B-B14F-4D97-AF65-F5344CB8AC3E}">
        <p14:creationId xmlns:p14="http://schemas.microsoft.com/office/powerpoint/2010/main" val="2762416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Report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to have window-based CIR report, as shown in the figure below. </a:t>
            </a:r>
          </a:p>
          <a:p>
            <a:pPr marL="573786" lvl="1" indent="-173736" fontAlgn="auto">
              <a:spcBef>
                <a:spcPts val="1200"/>
              </a:spcBef>
              <a:spcAft>
                <a:spcPts val="0"/>
              </a:spcAft>
              <a:buClr>
                <a:srgbClr val="3253DC"/>
              </a:buClr>
              <a:buFont typeface="Arial" panose="020B0604020202020204" pitchFamily="34" charset="0"/>
              <a:buChar char="•"/>
              <a:defRPr/>
            </a:pPr>
            <a:r>
              <a:rPr kumimoji="0" lang="en-US" sz="1600" b="0" i="0" u="none" strike="noStrike" kern="1200" cap="none" spc="0" normalizeH="0" baseline="0" noProof="0" dirty="0">
                <a:ln>
                  <a:noFill/>
                </a:ln>
                <a:effectLst/>
                <a:uLnTx/>
                <a:uFillTx/>
                <a:ea typeface="+mn-ea"/>
                <a:cs typeface="Arial" panose="020B0604020202020204" pitchFamily="34" charset="0"/>
              </a:rPr>
              <a:t>A sensing report bitmap is used to signal the taps present in the CIR report. The bitmap length is equal to the CIR window length.</a:t>
            </a:r>
            <a:endParaRPr kumimoji="0" lang="en-US" sz="16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Additionally, we agree that other processed results may be included in the sensing report.</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F</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or monostatic sensing, or for bi-static sensing with external synchronization, CIR report may be </a:t>
            </a:r>
            <a:r>
              <a:rPr kumimoji="0" lang="en-US" sz="1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optionally</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processed, to generate range/velocity for each object. The definition of computation method is TBD. </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Angle of Arrival (</a:t>
            </a:r>
            <a:r>
              <a:rPr kumimoji="0" lang="en-US" sz="16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AoA</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for each object may be reported.</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5</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grpSp>
        <p:nvGrpSpPr>
          <p:cNvPr id="5" name="Group 4">
            <a:extLst>
              <a:ext uri="{FF2B5EF4-FFF2-40B4-BE49-F238E27FC236}">
                <a16:creationId xmlns:a16="http://schemas.microsoft.com/office/drawing/2014/main" id="{DC60ABA2-BACF-B9C6-0E78-A56231DB5537}"/>
              </a:ext>
            </a:extLst>
          </p:cNvPr>
          <p:cNvGrpSpPr/>
          <p:nvPr/>
        </p:nvGrpSpPr>
        <p:grpSpPr>
          <a:xfrm>
            <a:off x="439530" y="4077494"/>
            <a:ext cx="9195106" cy="2364666"/>
            <a:chOff x="1115471" y="4293098"/>
            <a:chExt cx="9195106" cy="2364666"/>
          </a:xfrm>
        </p:grpSpPr>
        <p:grpSp>
          <p:nvGrpSpPr>
            <p:cNvPr id="7" name="Group 6">
              <a:extLst>
                <a:ext uri="{FF2B5EF4-FFF2-40B4-BE49-F238E27FC236}">
                  <a16:creationId xmlns:a16="http://schemas.microsoft.com/office/drawing/2014/main" id="{F5175CC5-9CD3-09E7-1569-9F734384CA08}"/>
                </a:ext>
              </a:extLst>
            </p:cNvPr>
            <p:cNvGrpSpPr/>
            <p:nvPr/>
          </p:nvGrpSpPr>
          <p:grpSpPr>
            <a:xfrm>
              <a:off x="1115471" y="4293098"/>
              <a:ext cx="9195106" cy="2364666"/>
              <a:chOff x="1115471" y="4293098"/>
              <a:chExt cx="9195106" cy="2364666"/>
            </a:xfrm>
          </p:grpSpPr>
          <p:sp>
            <p:nvSpPr>
              <p:cNvPr id="58" name="TextBox 57">
                <a:extLst>
                  <a:ext uri="{FF2B5EF4-FFF2-40B4-BE49-F238E27FC236}">
                    <a16:creationId xmlns:a16="http://schemas.microsoft.com/office/drawing/2014/main" id="{59AB5FF6-D6D0-4696-DCF7-6467A0C2149F}"/>
                  </a:ext>
                </a:extLst>
              </p:cNvPr>
              <p:cNvSpPr txBox="1"/>
              <p:nvPr/>
            </p:nvSpPr>
            <p:spPr>
              <a:xfrm>
                <a:off x="6926783" y="5166296"/>
                <a:ext cx="3383794" cy="177293"/>
              </a:xfrm>
              <a:prstGeom prst="rect">
                <a:avLst/>
              </a:prstGeom>
            </p:spPr>
            <p:txBody>
              <a:bodyPr wrap="square" lIns="0" tIns="0" rIns="0" bIns="0" rtlCol="0">
                <a:spAutoFit/>
              </a:bodyPr>
              <a:lstStyle/>
              <a:p>
                <a:pPr algn="l">
                  <a:lnSpc>
                    <a:spcPct val="96000"/>
                  </a:lnSpc>
                </a:pPr>
                <a:r>
                  <a:rPr lang="en-US" sz="1200" dirty="0">
                    <a:solidFill>
                      <a:schemeClr val="accent2"/>
                    </a:solidFill>
                    <a:latin typeface="Microsoft Sans Serif"/>
                    <a:cs typeface="Microsoft Sans Serif" panose="020B0604020202020204" pitchFamily="34" charset="0"/>
                  </a:rPr>
                  <a:t>Noise Threshold</a:t>
                </a:r>
              </a:p>
            </p:txBody>
          </p:sp>
          <p:grpSp>
            <p:nvGrpSpPr>
              <p:cNvPr id="59" name="Group 58">
                <a:extLst>
                  <a:ext uri="{FF2B5EF4-FFF2-40B4-BE49-F238E27FC236}">
                    <a16:creationId xmlns:a16="http://schemas.microsoft.com/office/drawing/2014/main" id="{38BE3946-7254-1BC8-03A8-60D2C1C5B2B3}"/>
                  </a:ext>
                </a:extLst>
              </p:cNvPr>
              <p:cNvGrpSpPr/>
              <p:nvPr/>
            </p:nvGrpSpPr>
            <p:grpSpPr>
              <a:xfrm>
                <a:off x="1115471" y="4293098"/>
                <a:ext cx="7335055" cy="2364666"/>
                <a:chOff x="1403648" y="4242778"/>
                <a:chExt cx="7335055" cy="2364666"/>
              </a:xfrm>
            </p:grpSpPr>
            <p:grpSp>
              <p:nvGrpSpPr>
                <p:cNvPr id="60" name="Group 59">
                  <a:extLst>
                    <a:ext uri="{FF2B5EF4-FFF2-40B4-BE49-F238E27FC236}">
                      <a16:creationId xmlns:a16="http://schemas.microsoft.com/office/drawing/2014/main" id="{469D4852-5075-2002-4192-0B06770F1EAC}"/>
                    </a:ext>
                  </a:extLst>
                </p:cNvPr>
                <p:cNvGrpSpPr/>
                <p:nvPr/>
              </p:nvGrpSpPr>
              <p:grpSpPr>
                <a:xfrm>
                  <a:off x="1403648" y="4242778"/>
                  <a:ext cx="7335055" cy="2364666"/>
                  <a:chOff x="2501014" y="3926350"/>
                  <a:chExt cx="3668618" cy="1397724"/>
                </a:xfrm>
              </p:grpSpPr>
              <p:cxnSp>
                <p:nvCxnSpPr>
                  <p:cNvPr id="66" name="Straight Arrow Connector 65">
                    <a:extLst>
                      <a:ext uri="{FF2B5EF4-FFF2-40B4-BE49-F238E27FC236}">
                        <a16:creationId xmlns:a16="http://schemas.microsoft.com/office/drawing/2014/main" id="{797CC805-4E81-A331-5450-D32ACDEB1F21}"/>
                      </a:ext>
                    </a:extLst>
                  </p:cNvPr>
                  <p:cNvCxnSpPr>
                    <a:cxnSpLocks/>
                  </p:cNvCxnSpPr>
                  <p:nvPr/>
                </p:nvCxnSpPr>
                <p:spPr>
                  <a:xfrm flipV="1">
                    <a:off x="3766742" y="4366732"/>
                    <a:ext cx="5470" cy="31321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CDD183EC-F1AD-04FF-9536-33652EFC3DB6}"/>
                      </a:ext>
                    </a:extLst>
                  </p:cNvPr>
                  <p:cNvCxnSpPr>
                    <a:cxnSpLocks/>
                  </p:cNvCxnSpPr>
                  <p:nvPr/>
                </p:nvCxnSpPr>
                <p:spPr>
                  <a:xfrm flipV="1">
                    <a:off x="3623169" y="4239347"/>
                    <a:ext cx="5040" cy="44397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nvGrpSpPr>
                  <p:cNvPr id="68" name="Group 67">
                    <a:extLst>
                      <a:ext uri="{FF2B5EF4-FFF2-40B4-BE49-F238E27FC236}">
                        <a16:creationId xmlns:a16="http://schemas.microsoft.com/office/drawing/2014/main" id="{10100D29-10EF-C536-319E-AFCDFE2B636D}"/>
                      </a:ext>
                    </a:extLst>
                  </p:cNvPr>
                  <p:cNvGrpSpPr/>
                  <p:nvPr/>
                </p:nvGrpSpPr>
                <p:grpSpPr>
                  <a:xfrm>
                    <a:off x="2501014" y="3926350"/>
                    <a:ext cx="3668618" cy="1397724"/>
                    <a:chOff x="2501014" y="3926350"/>
                    <a:chExt cx="3668618" cy="1397724"/>
                  </a:xfrm>
                </p:grpSpPr>
                <p:grpSp>
                  <p:nvGrpSpPr>
                    <p:cNvPr id="69" name="Group 68">
                      <a:extLst>
                        <a:ext uri="{FF2B5EF4-FFF2-40B4-BE49-F238E27FC236}">
                          <a16:creationId xmlns:a16="http://schemas.microsoft.com/office/drawing/2014/main" id="{FC52AA2D-BC96-CB1C-1BBA-AE3B70557CC9}"/>
                        </a:ext>
                      </a:extLst>
                    </p:cNvPr>
                    <p:cNvGrpSpPr/>
                    <p:nvPr/>
                  </p:nvGrpSpPr>
                  <p:grpSpPr>
                    <a:xfrm>
                      <a:off x="3243535" y="3926350"/>
                      <a:ext cx="2926097" cy="1397724"/>
                      <a:chOff x="3552734" y="4631269"/>
                      <a:chExt cx="2506101" cy="1710918"/>
                    </a:xfrm>
                  </p:grpSpPr>
                  <p:grpSp>
                    <p:nvGrpSpPr>
                      <p:cNvPr id="73" name="Group 72">
                        <a:extLst>
                          <a:ext uri="{FF2B5EF4-FFF2-40B4-BE49-F238E27FC236}">
                            <a16:creationId xmlns:a16="http://schemas.microsoft.com/office/drawing/2014/main" id="{66B11649-1058-1C64-939F-A492374E5AC3}"/>
                          </a:ext>
                        </a:extLst>
                      </p:cNvPr>
                      <p:cNvGrpSpPr/>
                      <p:nvPr/>
                    </p:nvGrpSpPr>
                    <p:grpSpPr>
                      <a:xfrm>
                        <a:off x="3586864" y="4631269"/>
                        <a:ext cx="2471971" cy="1428925"/>
                        <a:chOff x="3905675" y="5201918"/>
                        <a:chExt cx="2471971" cy="1428925"/>
                      </a:xfrm>
                    </p:grpSpPr>
                    <p:grpSp>
                      <p:nvGrpSpPr>
                        <p:cNvPr id="76" name="Group 75">
                          <a:extLst>
                            <a:ext uri="{FF2B5EF4-FFF2-40B4-BE49-F238E27FC236}">
                              <a16:creationId xmlns:a16="http://schemas.microsoft.com/office/drawing/2014/main" id="{3B48C3CC-7522-2E30-0157-DE561402D040}"/>
                            </a:ext>
                          </a:extLst>
                        </p:cNvPr>
                        <p:cNvGrpSpPr/>
                        <p:nvPr/>
                      </p:nvGrpSpPr>
                      <p:grpSpPr>
                        <a:xfrm>
                          <a:off x="3905675" y="5223959"/>
                          <a:ext cx="2471971" cy="1406884"/>
                          <a:chOff x="4293054" y="3729785"/>
                          <a:chExt cx="2471971" cy="1406884"/>
                        </a:xfrm>
                      </p:grpSpPr>
                      <p:grpSp>
                        <p:nvGrpSpPr>
                          <p:cNvPr id="78" name="Group 77">
                            <a:extLst>
                              <a:ext uri="{FF2B5EF4-FFF2-40B4-BE49-F238E27FC236}">
                                <a16:creationId xmlns:a16="http://schemas.microsoft.com/office/drawing/2014/main" id="{4F2A98B9-A409-B81D-CB1A-ABECC3177D0C}"/>
                              </a:ext>
                            </a:extLst>
                          </p:cNvPr>
                          <p:cNvGrpSpPr/>
                          <p:nvPr/>
                        </p:nvGrpSpPr>
                        <p:grpSpPr>
                          <a:xfrm>
                            <a:off x="4293054" y="3729785"/>
                            <a:ext cx="2471971" cy="907896"/>
                            <a:chOff x="8975324" y="915165"/>
                            <a:chExt cx="2618913" cy="1162236"/>
                          </a:xfrm>
                        </p:grpSpPr>
                        <p:cxnSp>
                          <p:nvCxnSpPr>
                            <p:cNvPr id="81" name="Straight Connector 80">
                              <a:extLst>
                                <a:ext uri="{FF2B5EF4-FFF2-40B4-BE49-F238E27FC236}">
                                  <a16:creationId xmlns:a16="http://schemas.microsoft.com/office/drawing/2014/main" id="{686147E7-C21E-6B1B-636E-6E86852A4C13}"/>
                                </a:ext>
                              </a:extLst>
                            </p:cNvPr>
                            <p:cNvCxnSpPr/>
                            <p:nvPr/>
                          </p:nvCxnSpPr>
                          <p:spPr>
                            <a:xfrm>
                              <a:off x="8975324" y="2068497"/>
                              <a:ext cx="2618913" cy="0"/>
                            </a:xfrm>
                            <a:prstGeom prst="line">
                              <a:avLst/>
                            </a:prstGeom>
                            <a:ln w="190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82" name="Straight Arrow Connector 81">
                              <a:extLst>
                                <a:ext uri="{FF2B5EF4-FFF2-40B4-BE49-F238E27FC236}">
                                  <a16:creationId xmlns:a16="http://schemas.microsoft.com/office/drawing/2014/main" id="{955E4918-DC57-4CD6-D6D9-6C61E6816D11}"/>
                                </a:ext>
                              </a:extLst>
                            </p:cNvPr>
                            <p:cNvCxnSpPr>
                              <a:cxnSpLocks/>
                            </p:cNvCxnSpPr>
                            <p:nvPr/>
                          </p:nvCxnSpPr>
                          <p:spPr>
                            <a:xfrm flipV="1">
                              <a:off x="9699808" y="915165"/>
                              <a:ext cx="0" cy="116223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83C361DD-233A-A013-E29A-C3154887DB2C}"/>
                                </a:ext>
                              </a:extLst>
                            </p:cNvPr>
                            <p:cNvCxnSpPr>
                              <a:cxnSpLocks/>
                            </p:cNvCxnSpPr>
                            <p:nvPr/>
                          </p:nvCxnSpPr>
                          <p:spPr>
                            <a:xfrm flipV="1">
                              <a:off x="9566088" y="1530025"/>
                              <a:ext cx="0" cy="54737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4F39A3EF-332B-BE52-CE4F-B1360D89A144}"/>
                                </a:ext>
                              </a:extLst>
                            </p:cNvPr>
                            <p:cNvCxnSpPr>
                              <a:cxnSpLocks/>
                            </p:cNvCxnSpPr>
                            <p:nvPr/>
                          </p:nvCxnSpPr>
                          <p:spPr>
                            <a:xfrm flipV="1">
                              <a:off x="9823289" y="1178304"/>
                              <a:ext cx="0" cy="889454"/>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EE3300A3-CAAB-93FF-98E4-E6E76B58C6DF}"/>
                                </a:ext>
                              </a:extLst>
                            </p:cNvPr>
                            <p:cNvCxnSpPr>
                              <a:cxnSpLocks/>
                            </p:cNvCxnSpPr>
                            <p:nvPr/>
                          </p:nvCxnSpPr>
                          <p:spPr>
                            <a:xfrm flipV="1">
                              <a:off x="9983916" y="1652009"/>
                              <a:ext cx="0" cy="42539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E85FFCF6-96B9-F679-929C-9C0391A0CC36}"/>
                                </a:ext>
                              </a:extLst>
                            </p:cNvPr>
                            <p:cNvCxnSpPr>
                              <a:cxnSpLocks/>
                            </p:cNvCxnSpPr>
                            <p:nvPr/>
                          </p:nvCxnSpPr>
                          <p:spPr>
                            <a:xfrm flipV="1">
                              <a:off x="10226152" y="1906553"/>
                              <a:ext cx="0" cy="169078"/>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79" name="TextBox 78">
                                <a:extLst>
                                  <a:ext uri="{FF2B5EF4-FFF2-40B4-BE49-F238E27FC236}">
                                    <a16:creationId xmlns:a16="http://schemas.microsoft.com/office/drawing/2014/main" id="{6E3B8292-52E4-7EE8-B684-6E951E4F1DBF}"/>
                                  </a:ext>
                                </a:extLst>
                              </p:cNvPr>
                              <p:cNvSpPr txBox="1"/>
                              <p:nvPr/>
                            </p:nvSpPr>
                            <p:spPr>
                              <a:xfrm>
                                <a:off x="4413980" y="4634853"/>
                                <a:ext cx="358771" cy="17814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m:oMathPara>
                                </a14:m>
                                <a:endParaRPr lang="en-US" sz="1000" dirty="0"/>
                              </a:p>
                            </p:txBody>
                          </p:sp>
                        </mc:Choice>
                        <mc:Fallback xmlns="">
                          <p:sp>
                            <p:nvSpPr>
                              <p:cNvPr id="26" name="TextBox 25">
                                <a:extLst>
                                  <a:ext uri="{FF2B5EF4-FFF2-40B4-BE49-F238E27FC236}">
                                    <a16:creationId xmlns:a16="http://schemas.microsoft.com/office/drawing/2014/main" id="{347DFD37-A669-4C26-A31E-846BB411A47F}"/>
                                  </a:ext>
                                </a:extLst>
                              </p:cNvPr>
                              <p:cNvSpPr txBox="1">
                                <a:spLocks noRot="1" noChangeAspect="1" noMove="1" noResize="1" noEditPoints="1" noAdjustHandles="1" noChangeArrowheads="1" noChangeShapeType="1" noTextEdit="1"/>
                              </p:cNvSpPr>
                              <p:nvPr/>
                            </p:nvSpPr>
                            <p:spPr>
                              <a:xfrm>
                                <a:off x="4413980" y="4634853"/>
                                <a:ext cx="358771" cy="178149"/>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0" name="TextBox 79">
                                <a:extLst>
                                  <a:ext uri="{FF2B5EF4-FFF2-40B4-BE49-F238E27FC236}">
                                    <a16:creationId xmlns:a16="http://schemas.microsoft.com/office/drawing/2014/main" id="{A688C960-FDDC-97AA-7D4E-612FF72B8F74}"/>
                                  </a:ext>
                                </a:extLst>
                              </p:cNvPr>
                              <p:cNvSpPr txBox="1"/>
                              <p:nvPr/>
                            </p:nvSpPr>
                            <p:spPr>
                              <a:xfrm>
                                <a:off x="4496961" y="4961674"/>
                                <a:ext cx="460870" cy="17499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900" i="1" smtClean="0">
                                              <a:solidFill>
                                                <a:srgbClr val="FF0000"/>
                                              </a:solidFill>
                                              <a:latin typeface="Cambria Math" panose="02040503050406030204" pitchFamily="18" charset="0"/>
                                              <a:cs typeface="Microsoft Sans Serif" panose="020B0604020202020204" pitchFamily="34" charset="0"/>
                                            </a:rPr>
                                          </m:ctrlPr>
                                        </m:sSubPr>
                                        <m:e>
                                          <m:r>
                                            <a:rPr lang="en-US" sz="900" b="0" i="1" smtClean="0">
                                              <a:solidFill>
                                                <a:srgbClr val="FF0000"/>
                                              </a:solidFill>
                                              <a:latin typeface="Cambria Math" panose="02040503050406030204" pitchFamily="18" charset="0"/>
                                              <a:cs typeface="Microsoft Sans Serif" panose="020B0604020202020204" pitchFamily="34" charset="0"/>
                                            </a:rPr>
                                            <m:t>𝑊</m:t>
                                          </m:r>
                                        </m:e>
                                        <m:sub>
                                          <m:r>
                                            <a:rPr lang="en-US" sz="900" i="1" smtClean="0">
                                              <a:solidFill>
                                                <a:srgbClr val="FF0000"/>
                                              </a:solidFill>
                                              <a:latin typeface="Cambria Math" panose="02040503050406030204" pitchFamily="18" charset="0"/>
                                              <a:cs typeface="Microsoft Sans Serif" panose="020B0604020202020204" pitchFamily="34" charset="0"/>
                                            </a:rPr>
                                            <m:t>𝑜</m:t>
                                          </m:r>
                                          <m:r>
                                            <a:rPr lang="en-US" sz="900" b="0" i="1" smtClean="0">
                                              <a:solidFill>
                                                <a:srgbClr val="FF0000"/>
                                              </a:solidFill>
                                              <a:latin typeface="Cambria Math" panose="02040503050406030204" pitchFamily="18" charset="0"/>
                                              <a:cs typeface="Microsoft Sans Serif" panose="020B0604020202020204" pitchFamily="34" charset="0"/>
                                            </a:rPr>
                                            <m:t>𝑓𝑓𝑠𝑒𝑡</m:t>
                                          </m:r>
                                        </m:sub>
                                      </m:sSub>
                                    </m:oMath>
                                  </m:oMathPara>
                                </a14:m>
                                <a:endParaRPr lang="en-US" sz="900" dirty="0">
                                  <a:solidFill>
                                    <a:srgbClr val="FF0000"/>
                                  </a:solidFill>
                                </a:endParaRPr>
                              </a:p>
                            </p:txBody>
                          </p:sp>
                        </mc:Choice>
                        <mc:Fallback xmlns="">
                          <p:sp>
                            <p:nvSpPr>
                              <p:cNvPr id="80" name="TextBox 79">
                                <a:extLst>
                                  <a:ext uri="{FF2B5EF4-FFF2-40B4-BE49-F238E27FC236}">
                                    <a16:creationId xmlns:a16="http://schemas.microsoft.com/office/drawing/2014/main" id="{4853400B-A9D1-400A-8F36-67477BDBFB7A}"/>
                                  </a:ext>
                                </a:extLst>
                              </p:cNvPr>
                              <p:cNvSpPr txBox="1">
                                <a:spLocks noRot="1" noChangeAspect="1" noMove="1" noResize="1" noEditPoints="1" noAdjustHandles="1" noChangeArrowheads="1" noChangeShapeType="1" noTextEdit="1"/>
                              </p:cNvSpPr>
                              <p:nvPr/>
                            </p:nvSpPr>
                            <p:spPr>
                              <a:xfrm>
                                <a:off x="4496961" y="4961674"/>
                                <a:ext cx="460870" cy="174995"/>
                              </a:xfrm>
                              <a:prstGeom prst="rect">
                                <a:avLst/>
                              </a:prstGeom>
                              <a:blipFill>
                                <a:blip r:embed="rId5"/>
                                <a:stretch>
                                  <a:fillRect/>
                                </a:stretch>
                              </a:blipFill>
                            </p:spPr>
                            <p:txBody>
                              <a:bodyPr/>
                              <a:lstStyle/>
                              <a:p>
                                <a:r>
                                  <a:rPr lang="en-US">
                                    <a:noFill/>
                                  </a:rPr>
                                  <a:t> </a:t>
                                </a:r>
                              </a:p>
                            </p:txBody>
                          </p:sp>
                        </mc:Fallback>
                      </mc:AlternateContent>
                    </p:grpSp>
                    <p:sp>
                      <p:nvSpPr>
                        <p:cNvPr id="77" name="Rectangle 76">
                          <a:extLst>
                            <a:ext uri="{FF2B5EF4-FFF2-40B4-BE49-F238E27FC236}">
                              <a16:creationId xmlns:a16="http://schemas.microsoft.com/office/drawing/2014/main" id="{214364F7-A212-5C47-449B-0E1B2F0A96F9}"/>
                            </a:ext>
                          </a:extLst>
                        </p:cNvPr>
                        <p:cNvSpPr/>
                        <p:nvPr/>
                      </p:nvSpPr>
                      <p:spPr bwMode="auto">
                        <a:xfrm>
                          <a:off x="4463292" y="5201918"/>
                          <a:ext cx="623030" cy="1254854"/>
                        </a:xfrm>
                        <a:prstGeom prst="rect">
                          <a:avLst/>
                        </a:prstGeom>
                        <a:noFill/>
                        <a:ln w="28575">
                          <a:solidFill>
                            <a:schemeClr val="accent2"/>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
                    <p:nvSpPr>
                      <p:cNvPr id="74" name="TextBox 73">
                        <a:extLst>
                          <a:ext uri="{FF2B5EF4-FFF2-40B4-BE49-F238E27FC236}">
                            <a16:creationId xmlns:a16="http://schemas.microsoft.com/office/drawing/2014/main" id="{0E089EF8-FA69-9120-5943-C10ED6CF95F5}"/>
                          </a:ext>
                        </a:extLst>
                      </p:cNvPr>
                      <p:cNvSpPr txBox="1"/>
                      <p:nvPr/>
                    </p:nvSpPr>
                    <p:spPr>
                      <a:xfrm>
                        <a:off x="3552734" y="6213909"/>
                        <a:ext cx="2075260" cy="128278"/>
                      </a:xfrm>
                      <a:prstGeom prst="rect">
                        <a:avLst/>
                      </a:prstGeom>
                    </p:spPr>
                    <p:txBody>
                      <a:bodyPr wrap="square" lIns="0" tIns="0" rIns="0" bIns="0" rtlCol="0">
                        <a:spAutoFit/>
                      </a:bodyPr>
                      <a:lstStyle/>
                      <a:p>
                        <a:pPr algn="l">
                          <a:lnSpc>
                            <a:spcPct val="96000"/>
                          </a:lnSpc>
                        </a:pPr>
                        <a:r>
                          <a:rPr lang="en-US" sz="1200" dirty="0">
                            <a:latin typeface="Microsoft Sans Serif"/>
                            <a:cs typeface="Microsoft Sans Serif" panose="020B0604020202020204" pitchFamily="34" charset="0"/>
                          </a:rPr>
                          <a:t>Sensing window parameters defined relative to the earliest detected tap</a:t>
                        </a:r>
                      </a:p>
                    </p:txBody>
                  </p:sp>
                  <mc:AlternateContent xmlns:mc="http://schemas.openxmlformats.org/markup-compatibility/2006" xmlns:a14="http://schemas.microsoft.com/office/drawing/2010/main">
                    <mc:Choice Requires="a14">
                      <p:sp>
                        <p:nvSpPr>
                          <p:cNvPr id="75" name="TextBox 74">
                            <a:extLst>
                              <a:ext uri="{FF2B5EF4-FFF2-40B4-BE49-F238E27FC236}">
                                <a16:creationId xmlns:a16="http://schemas.microsoft.com/office/drawing/2014/main" id="{961FE811-F68F-9268-6457-C73556940AAC}"/>
                              </a:ext>
                            </a:extLst>
                          </p:cNvPr>
                          <p:cNvSpPr txBox="1"/>
                          <p:nvPr/>
                        </p:nvSpPr>
                        <p:spPr>
                          <a:xfrm>
                            <a:off x="3978576" y="5574919"/>
                            <a:ext cx="426278" cy="29840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𝑜𝑓𝑓𝑠𝑒𝑡</m:t>
                                      </m:r>
                                    </m:sub>
                                  </m:sSub>
                                </m:oMath>
                              </m:oMathPara>
                            </a14:m>
                            <a:endParaRPr lang="en-US" sz="1000" dirty="0">
                              <a:solidFill>
                                <a:schemeClr val="tx2"/>
                              </a:solidFill>
                            </a:endParaRPr>
                          </a:p>
                          <a:p>
                            <a:endParaRPr lang="en-US" sz="1000" dirty="0">
                              <a:solidFill>
                                <a:schemeClr val="tx2"/>
                              </a:solidFill>
                            </a:endParaRPr>
                          </a:p>
                        </p:txBody>
                      </p:sp>
                    </mc:Choice>
                    <mc:Fallback xmlns="">
                      <p:sp>
                        <p:nvSpPr>
                          <p:cNvPr id="75" name="TextBox 74">
                            <a:extLst>
                              <a:ext uri="{FF2B5EF4-FFF2-40B4-BE49-F238E27FC236}">
                                <a16:creationId xmlns:a16="http://schemas.microsoft.com/office/drawing/2014/main" id="{91430660-D394-4B0D-9F4B-F950182F4EE1}"/>
                              </a:ext>
                            </a:extLst>
                          </p:cNvPr>
                          <p:cNvSpPr txBox="1">
                            <a:spLocks noRot="1" noChangeAspect="1" noMove="1" noResize="1" noEditPoints="1" noAdjustHandles="1" noChangeArrowheads="1" noChangeShapeType="1" noTextEdit="1"/>
                          </p:cNvSpPr>
                          <p:nvPr/>
                        </p:nvSpPr>
                        <p:spPr>
                          <a:xfrm>
                            <a:off x="3978576" y="5574919"/>
                            <a:ext cx="426278" cy="298401"/>
                          </a:xfrm>
                          <a:prstGeom prst="rect">
                            <a:avLst/>
                          </a:prstGeom>
                          <a:blipFill>
                            <a:blip r:embed="rId6"/>
                            <a:stretch>
                              <a:fillRect/>
                            </a:stretch>
                          </a:blipFill>
                        </p:spPr>
                        <p:txBody>
                          <a:bodyPr/>
                          <a:lstStyle/>
                          <a:p>
                            <a:r>
                              <a:rPr lang="en-US">
                                <a:noFill/>
                              </a:rPr>
                              <a:t> </a:t>
                            </a:r>
                          </a:p>
                        </p:txBody>
                      </p:sp>
                    </mc:Fallback>
                  </mc:AlternateContent>
                </p:grpSp>
                <p:sp>
                  <p:nvSpPr>
                    <p:cNvPr id="70" name="TextBox 69">
                      <a:extLst>
                        <a:ext uri="{FF2B5EF4-FFF2-40B4-BE49-F238E27FC236}">
                          <a16:creationId xmlns:a16="http://schemas.microsoft.com/office/drawing/2014/main" id="{62B3664F-3A7D-2F64-62C3-709F3F861730}"/>
                        </a:ext>
                      </a:extLst>
                    </p:cNvPr>
                    <p:cNvSpPr txBox="1"/>
                    <p:nvPr/>
                  </p:nvSpPr>
                  <p:spPr>
                    <a:xfrm>
                      <a:off x="2501014" y="4029191"/>
                      <a:ext cx="1023704" cy="209590"/>
                    </a:xfrm>
                    <a:prstGeom prst="rect">
                      <a:avLst/>
                    </a:prstGeom>
                    <a:ln>
                      <a:noFill/>
                    </a:ln>
                  </p:spPr>
                  <p:txBody>
                    <a:bodyPr wrap="square" lIns="0" tIns="0" rIns="0" bIns="0" rtlCol="0">
                      <a:spAutoFit/>
                    </a:bodyPr>
                    <a:lstStyle/>
                    <a:p>
                      <a:pPr algn="l">
                        <a:lnSpc>
                          <a:spcPct val="96000"/>
                        </a:lnSpc>
                      </a:pPr>
                      <a:r>
                        <a:rPr lang="en-US" sz="1200" dirty="0">
                          <a:solidFill>
                            <a:srgbClr val="7030A0"/>
                          </a:solidFill>
                          <a:latin typeface="Microsoft Sans Serif"/>
                          <a:cs typeface="Microsoft Sans Serif" panose="020B0604020202020204" pitchFamily="34" charset="0"/>
                        </a:rPr>
                        <a:t>Reference Point: Earliest detected tap</a:t>
                      </a:r>
                    </a:p>
                  </p:txBody>
                </p:sp>
                <p:sp>
                  <p:nvSpPr>
                    <p:cNvPr id="71" name="Oval 70">
                      <a:extLst>
                        <a:ext uri="{FF2B5EF4-FFF2-40B4-BE49-F238E27FC236}">
                          <a16:creationId xmlns:a16="http://schemas.microsoft.com/office/drawing/2014/main" id="{12C368EC-7151-CA68-C27B-17FF2877E0DA}"/>
                        </a:ext>
                      </a:extLst>
                    </p:cNvPr>
                    <p:cNvSpPr/>
                    <p:nvPr/>
                  </p:nvSpPr>
                  <p:spPr bwMode="auto">
                    <a:xfrm>
                      <a:off x="3567405" y="4239347"/>
                      <a:ext cx="116231" cy="482633"/>
                    </a:xfrm>
                    <a:prstGeom prst="ellipse">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72" name="Straight Arrow Connector 71">
                      <a:extLst>
                        <a:ext uri="{FF2B5EF4-FFF2-40B4-BE49-F238E27FC236}">
                          <a16:creationId xmlns:a16="http://schemas.microsoft.com/office/drawing/2014/main" id="{2BD279B5-F000-93DA-0E38-6F9279C81ECE}"/>
                        </a:ext>
                      </a:extLst>
                    </p:cNvPr>
                    <p:cNvCxnSpPr>
                      <a:cxnSpLocks/>
                      <a:endCxn id="71" idx="1"/>
                    </p:cNvCxnSpPr>
                    <p:nvPr/>
                  </p:nvCxnSpPr>
                  <p:spPr bwMode="auto">
                    <a:xfrm>
                      <a:off x="2916774" y="4162679"/>
                      <a:ext cx="667652" cy="147348"/>
                    </a:xfrm>
                    <a:prstGeom prst="straightConnector1">
                      <a:avLst/>
                    </a:prstGeom>
                    <a:solidFill>
                      <a:srgbClr val="00B8FF"/>
                    </a:solidFill>
                    <a:ln w="9525" cap="flat" cmpd="sng" algn="ctr">
                      <a:solidFill>
                        <a:srgbClr val="7030A0"/>
                      </a:solidFill>
                      <a:prstDash val="solid"/>
                      <a:round/>
                      <a:headEnd type="none" w="med" len="med"/>
                      <a:tailEnd type="triangle"/>
                    </a:ln>
                    <a:effectLst/>
                  </p:spPr>
                </p:cxnSp>
              </p:grpSp>
            </p:grpSp>
            <p:cxnSp>
              <p:nvCxnSpPr>
                <p:cNvPr id="61" name="Straight Connector 60">
                  <a:extLst>
                    <a:ext uri="{FF2B5EF4-FFF2-40B4-BE49-F238E27FC236}">
                      <a16:creationId xmlns:a16="http://schemas.microsoft.com/office/drawing/2014/main" id="{3CC9AE14-86F4-6D29-6667-F5A9BA338D9E}"/>
                    </a:ext>
                  </a:extLst>
                </p:cNvPr>
                <p:cNvCxnSpPr>
                  <a:cxnSpLocks/>
                </p:cNvCxnSpPr>
                <p:nvPr/>
              </p:nvCxnSpPr>
              <p:spPr bwMode="auto">
                <a:xfrm flipV="1">
                  <a:off x="2843808" y="5245238"/>
                  <a:ext cx="4025253" cy="26576"/>
                </a:xfrm>
                <a:prstGeom prst="line">
                  <a:avLst/>
                </a:prstGeom>
                <a:ln>
                  <a:headEnd type="non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62" name="Straight Arrow Connector 61">
                  <a:extLst>
                    <a:ext uri="{FF2B5EF4-FFF2-40B4-BE49-F238E27FC236}">
                      <a16:creationId xmlns:a16="http://schemas.microsoft.com/office/drawing/2014/main" id="{5133214B-0CC5-BB3F-8E81-8B8AC38019D8}"/>
                    </a:ext>
                  </a:extLst>
                </p:cNvPr>
                <p:cNvCxnSpPr>
                  <a:cxnSpLocks/>
                </p:cNvCxnSpPr>
                <p:nvPr/>
              </p:nvCxnSpPr>
              <p:spPr>
                <a:xfrm flipV="1">
                  <a:off x="3075306" y="5322930"/>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2900AADB-9F5D-CDA2-1C95-97B8572338EF}"/>
                    </a:ext>
                  </a:extLst>
                </p:cNvPr>
                <p:cNvCxnSpPr>
                  <a:cxnSpLocks/>
                </p:cNvCxnSpPr>
                <p:nvPr/>
              </p:nvCxnSpPr>
              <p:spPr>
                <a:xfrm flipV="1">
                  <a:off x="5977913" y="5342083"/>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5ECC2621-09AB-92D6-800F-7BF5946CFF11}"/>
                    </a:ext>
                  </a:extLst>
                </p:cNvPr>
                <p:cNvCxnSpPr>
                  <a:cxnSpLocks/>
                </p:cNvCxnSpPr>
                <p:nvPr/>
              </p:nvCxnSpPr>
              <p:spPr>
                <a:xfrm flipV="1">
                  <a:off x="5508104" y="4937071"/>
                  <a:ext cx="0" cy="587557"/>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E7C9CFD2-9287-B890-5BB2-704477FE3A6E}"/>
                    </a:ext>
                  </a:extLst>
                </p:cNvPr>
                <p:cNvCxnSpPr>
                  <a:cxnSpLocks/>
                </p:cNvCxnSpPr>
                <p:nvPr/>
              </p:nvCxnSpPr>
              <p:spPr>
                <a:xfrm flipV="1">
                  <a:off x="3362716" y="5322930"/>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grpSp>
        <p:grpSp>
          <p:nvGrpSpPr>
            <p:cNvPr id="50" name="Group 49">
              <a:extLst>
                <a:ext uri="{FF2B5EF4-FFF2-40B4-BE49-F238E27FC236}">
                  <a16:creationId xmlns:a16="http://schemas.microsoft.com/office/drawing/2014/main" id="{F2B92D7E-DF61-BF73-85D8-A64EB4F3DD5B}"/>
                </a:ext>
              </a:extLst>
            </p:cNvPr>
            <p:cNvGrpSpPr/>
            <p:nvPr/>
          </p:nvGrpSpPr>
          <p:grpSpPr>
            <a:xfrm>
              <a:off x="3359114" y="5477046"/>
              <a:ext cx="3092675" cy="881880"/>
              <a:chOff x="3359114" y="5477046"/>
              <a:chExt cx="3092675" cy="881880"/>
            </a:xfrm>
          </p:grpSpPr>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D6916C71-E9D6-423D-8F33-B3D4E0510BD8}"/>
                      </a:ext>
                    </a:extLst>
                  </p:cNvPr>
                  <p:cNvSpPr txBox="1"/>
                  <p:nvPr/>
                </p:nvSpPr>
                <p:spPr>
                  <a:xfrm>
                    <a:off x="4949878" y="5616765"/>
                    <a:ext cx="1501911" cy="412613"/>
                  </a:xfrm>
                  <a:prstGeom prst="rect">
                    <a:avLst/>
                  </a:prstGeom>
                  <a:noFill/>
                </p:spPr>
                <p:txBody>
                  <a:bodyPr wrap="square">
                    <a:spAutoFit/>
                  </a:bodyPr>
                  <a:lstStyle/>
                  <a:p>
                    <a14:m>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𝑜𝑓𝑓𝑠𝑒𝑡</m:t>
                            </m:r>
                          </m:sub>
                        </m:sSub>
                      </m:oMath>
                    </a14:m>
                    <a:r>
                      <a:rPr lang="en-US" sz="1000" dirty="0">
                        <a:solidFill>
                          <a:schemeClr val="tx2"/>
                        </a:solidFill>
                      </a:rPr>
                      <a:t>+</a:t>
                    </a:r>
                    <a:r>
                      <a:rPr lang="en-US" sz="1000" dirty="0">
                        <a:solidFill>
                          <a:schemeClr val="tx2"/>
                        </a:solidFill>
                        <a:cs typeface="Microsoft Sans Serif" panose="020B0604020202020204" pitchFamily="34" charset="0"/>
                      </a:rPr>
                      <a:t> </a:t>
                    </a:r>
                    <a14:m>
                      <m:oMath xmlns:m="http://schemas.openxmlformats.org/officeDocument/2006/math">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𝑙𝑒𝑛𝑔𝑡h</m:t>
                            </m:r>
                          </m:sub>
                        </m:sSub>
                      </m:oMath>
                    </a14:m>
                    <a:endParaRPr lang="en-US" sz="1000" dirty="0">
                      <a:solidFill>
                        <a:schemeClr val="tx2"/>
                      </a:solidFill>
                    </a:endParaRPr>
                  </a:p>
                  <a:p>
                    <a:endParaRPr lang="en-US" sz="1000" dirty="0">
                      <a:solidFill>
                        <a:schemeClr val="tx2"/>
                      </a:solidFill>
                    </a:endParaRPr>
                  </a:p>
                </p:txBody>
              </p:sp>
            </mc:Choice>
            <mc:Fallback xmlns="">
              <p:sp>
                <p:nvSpPr>
                  <p:cNvPr id="51" name="TextBox 50">
                    <a:extLst>
                      <a:ext uri="{FF2B5EF4-FFF2-40B4-BE49-F238E27FC236}">
                        <a16:creationId xmlns:a16="http://schemas.microsoft.com/office/drawing/2014/main" id="{2B29747D-FB77-4526-AEF5-F61ED3AA6C95}"/>
                      </a:ext>
                    </a:extLst>
                  </p:cNvPr>
                  <p:cNvSpPr txBox="1">
                    <a:spLocks noRot="1" noChangeAspect="1" noMove="1" noResize="1" noEditPoints="1" noAdjustHandles="1" noChangeArrowheads="1" noChangeShapeType="1" noTextEdit="1"/>
                  </p:cNvSpPr>
                  <p:nvPr/>
                </p:nvSpPr>
                <p:spPr>
                  <a:xfrm>
                    <a:off x="4949878" y="5616765"/>
                    <a:ext cx="1501911" cy="412613"/>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 name="TextBox 51">
                    <a:extLst>
                      <a:ext uri="{FF2B5EF4-FFF2-40B4-BE49-F238E27FC236}">
                        <a16:creationId xmlns:a16="http://schemas.microsoft.com/office/drawing/2014/main" id="{5B688B2A-5897-F864-A0BD-A4683E6F16C9}"/>
                      </a:ext>
                    </a:extLst>
                  </p:cNvPr>
                  <p:cNvSpPr txBox="1"/>
                  <p:nvPr/>
                </p:nvSpPr>
                <p:spPr>
                  <a:xfrm>
                    <a:off x="4205731" y="5990181"/>
                    <a:ext cx="1075894" cy="25872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rgbClr val="FF0000"/>
                                  </a:solidFill>
                                  <a:latin typeface="Cambria Math" panose="02040503050406030204" pitchFamily="18" charset="0"/>
                                  <a:cs typeface="Microsoft Sans Serif" panose="020B0604020202020204" pitchFamily="34" charset="0"/>
                                </a:rPr>
                              </m:ctrlPr>
                            </m:sSubPr>
                            <m:e>
                              <m:r>
                                <a:rPr lang="en-US" sz="1000" b="0" i="1" smtClean="0">
                                  <a:solidFill>
                                    <a:srgbClr val="FF0000"/>
                                  </a:solidFill>
                                  <a:latin typeface="Cambria Math" panose="02040503050406030204" pitchFamily="18" charset="0"/>
                                  <a:cs typeface="Microsoft Sans Serif" panose="020B0604020202020204" pitchFamily="34" charset="0"/>
                                </a:rPr>
                                <m:t>𝑊</m:t>
                              </m:r>
                            </m:e>
                            <m:sub>
                              <m:r>
                                <a:rPr lang="en-US" sz="1000" i="1" smtClean="0">
                                  <a:solidFill>
                                    <a:srgbClr val="FF0000"/>
                                  </a:solidFill>
                                  <a:latin typeface="Cambria Math" panose="02040503050406030204" pitchFamily="18" charset="0"/>
                                  <a:cs typeface="Microsoft Sans Serif" panose="020B0604020202020204" pitchFamily="34" charset="0"/>
                                </a:rPr>
                                <m:t>𝑙</m:t>
                              </m:r>
                              <m:r>
                                <a:rPr lang="en-US" sz="1000" b="0" i="1" smtClean="0">
                                  <a:solidFill>
                                    <a:srgbClr val="FF0000"/>
                                  </a:solidFill>
                                  <a:latin typeface="Cambria Math" panose="02040503050406030204" pitchFamily="18" charset="0"/>
                                  <a:cs typeface="Microsoft Sans Serif" panose="020B0604020202020204" pitchFamily="34" charset="0"/>
                                </a:rPr>
                                <m:t>𝑒𝑛𝑔𝑡h</m:t>
                              </m:r>
                            </m:sub>
                          </m:sSub>
                        </m:oMath>
                      </m:oMathPara>
                    </a14:m>
                    <a:endParaRPr lang="en-US" sz="1000" dirty="0">
                      <a:solidFill>
                        <a:srgbClr val="FF0000"/>
                      </a:solidFill>
                    </a:endParaRPr>
                  </a:p>
                </p:txBody>
              </p:sp>
            </mc:Choice>
            <mc:Fallback xmlns="">
              <p:sp>
                <p:nvSpPr>
                  <p:cNvPr id="52" name="TextBox 51">
                    <a:extLst>
                      <a:ext uri="{FF2B5EF4-FFF2-40B4-BE49-F238E27FC236}">
                        <a16:creationId xmlns:a16="http://schemas.microsoft.com/office/drawing/2014/main" id="{AF7F3C1B-F7CD-463C-963E-0EA4BFEB3B8C}"/>
                      </a:ext>
                    </a:extLst>
                  </p:cNvPr>
                  <p:cNvSpPr txBox="1">
                    <a:spLocks noRot="1" noChangeAspect="1" noMove="1" noResize="1" noEditPoints="1" noAdjustHandles="1" noChangeArrowheads="1" noChangeShapeType="1" noTextEdit="1"/>
                  </p:cNvSpPr>
                  <p:nvPr/>
                </p:nvSpPr>
                <p:spPr>
                  <a:xfrm>
                    <a:off x="4205731" y="5990181"/>
                    <a:ext cx="1075894" cy="258725"/>
                  </a:xfrm>
                  <a:prstGeom prst="rect">
                    <a:avLst/>
                  </a:prstGeom>
                  <a:blipFill>
                    <a:blip r:embed="rId8"/>
                    <a:stretch>
                      <a:fillRect/>
                    </a:stretch>
                  </a:blipFill>
                </p:spPr>
                <p:txBody>
                  <a:bodyPr/>
                  <a:lstStyle/>
                  <a:p>
                    <a:r>
                      <a:rPr lang="en-US">
                        <a:noFill/>
                      </a:rPr>
                      <a:t> </a:t>
                    </a:r>
                  </a:p>
                </p:txBody>
              </p:sp>
            </mc:Fallback>
          </mc:AlternateContent>
          <p:cxnSp>
            <p:nvCxnSpPr>
              <p:cNvPr id="53" name="Straight Connector 52">
                <a:extLst>
                  <a:ext uri="{FF2B5EF4-FFF2-40B4-BE49-F238E27FC236}">
                    <a16:creationId xmlns:a16="http://schemas.microsoft.com/office/drawing/2014/main" id="{3A7EB362-436B-5806-8D7B-0A56A348E206}"/>
                  </a:ext>
                </a:extLst>
              </p:cNvPr>
              <p:cNvCxnSpPr/>
              <p:nvPr/>
            </p:nvCxnSpPr>
            <p:spPr bwMode="auto">
              <a:xfrm>
                <a:off x="3359114" y="5567954"/>
                <a:ext cx="0" cy="790972"/>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54" name="Straight Connector 53">
                <a:extLst>
                  <a:ext uri="{FF2B5EF4-FFF2-40B4-BE49-F238E27FC236}">
                    <a16:creationId xmlns:a16="http://schemas.microsoft.com/office/drawing/2014/main" id="{3A65F161-58DF-26B5-9DDF-2CA993966770}"/>
                  </a:ext>
                </a:extLst>
              </p:cNvPr>
              <p:cNvCxnSpPr/>
              <p:nvPr/>
            </p:nvCxnSpPr>
            <p:spPr bwMode="auto">
              <a:xfrm>
                <a:off x="3981496" y="5555795"/>
                <a:ext cx="0" cy="790972"/>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55" name="Straight Arrow Connector 54">
                <a:extLst>
                  <a:ext uri="{FF2B5EF4-FFF2-40B4-BE49-F238E27FC236}">
                    <a16:creationId xmlns:a16="http://schemas.microsoft.com/office/drawing/2014/main" id="{DACA09E1-9521-550A-5815-215EECEFC4D9}"/>
                  </a:ext>
                </a:extLst>
              </p:cNvPr>
              <p:cNvCxnSpPr/>
              <p:nvPr/>
            </p:nvCxnSpPr>
            <p:spPr bwMode="auto">
              <a:xfrm>
                <a:off x="3359114" y="6237628"/>
                <a:ext cx="622382"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a:extLst>
                  <a:ext uri="{FF2B5EF4-FFF2-40B4-BE49-F238E27FC236}">
                    <a16:creationId xmlns:a16="http://schemas.microsoft.com/office/drawing/2014/main" id="{F4887E22-E87B-F8FE-1D2A-5C0F6D2B0E97}"/>
                  </a:ext>
                </a:extLst>
              </p:cNvPr>
              <p:cNvCxnSpPr>
                <a:cxnSpLocks/>
              </p:cNvCxnSpPr>
              <p:nvPr/>
            </p:nvCxnSpPr>
            <p:spPr bwMode="auto">
              <a:xfrm>
                <a:off x="5435949" y="5477046"/>
                <a:ext cx="0" cy="869721"/>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57" name="Straight Arrow Connector 56">
                <a:extLst>
                  <a:ext uri="{FF2B5EF4-FFF2-40B4-BE49-F238E27FC236}">
                    <a16:creationId xmlns:a16="http://schemas.microsoft.com/office/drawing/2014/main" id="{6BF8269B-A7C0-DE30-A482-5FD1E540C33E}"/>
                  </a:ext>
                </a:extLst>
              </p:cNvPr>
              <p:cNvCxnSpPr/>
              <p:nvPr/>
            </p:nvCxnSpPr>
            <p:spPr bwMode="auto">
              <a:xfrm>
                <a:off x="3987718" y="6237628"/>
                <a:ext cx="1448231"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Tree>
    <p:extLst>
      <p:ext uri="{BB962C8B-B14F-4D97-AF65-F5344CB8AC3E}">
        <p14:creationId xmlns:p14="http://schemas.microsoft.com/office/powerpoint/2010/main" val="381646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Report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30157" y="1219200"/>
            <a:ext cx="8609043"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on the following parameters for the window-based CIR report.</a:t>
            </a:r>
            <a:endParaRPr kumimoji="0" lang="en-US" sz="18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Reference:</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earliest detected tap</a:t>
            </a:r>
            <a:r>
              <a:rPr kumimoji="0" lang="en-US" sz="1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can be specified as the mandatorily supported reference for the CIR report. Other reference options under consideration, to be supported optionally:</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Other specific time instances can be specified as reference points (for example via OOB) when there is external synchronization.</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strongest detected tap, if there are multiple equally strongest taps, then the earliest one is selected.</a:t>
            </a: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CIR sampling rate: We agreed on OSR=2, to balance reasonable accuracy, complexity and report overhead. OSR is defined with respect to signal BW.</a:t>
            </a:r>
          </a:p>
          <a:p>
            <a:pPr marL="681228" lvl="2" indent="-1746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latin typeface="Arial" panose="020B0604020202020204" pitchFamily="34" charset="0"/>
                <a:cs typeface="Arial" panose="020B0604020202020204" pitchFamily="34" charset="0"/>
              </a:rPr>
              <a:t>For frequency stitching, OSR is defined with respect to the aggregated BW.</a:t>
            </a:r>
          </a:p>
          <a:p>
            <a:pPr marL="681228" lvl="2"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Bit-width:</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Bit-width </a:t>
            </a:r>
            <a:r>
              <a:rPr lang="en-US" sz="1600" dirty="0">
                <a:solidFill>
                  <a:srgbClr val="000000">
                    <a:lumMod val="85000"/>
                    <a:lumOff val="15000"/>
                  </a:srgbClr>
                </a:solidFill>
                <a:latin typeface="Arial" panose="020B0604020202020204" pitchFamily="34" charset="0"/>
                <a:cs typeface="Arial" panose="020B0604020202020204" pitchFamily="34" charset="0"/>
              </a:rPr>
              <a:t>is defined </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for encoding signed I/Q values each, normalized per Rx chain. </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16 bits (mandatory), 10, 12 bits, and other values are under consideration as optional values.</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000" dirty="0">
              <a:latin typeface="Arial" panose="020B0604020202020204" pitchFamily="34" charset="0"/>
              <a:cs typeface="Arial" panose="020B0604020202020204" pitchFamily="34" charset="0"/>
            </a:endParaRP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endParaRPr kumimoji="0" lang="en-US" sz="1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6</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2024675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Report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30157" y="1219200"/>
            <a:ext cx="8609043"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We agree on the following points for the window-based CIR report.</a:t>
            </a:r>
            <a:endParaRPr kumimoji="0" lang="en-US" sz="1800" b="1"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347663" marR="0" lvl="2" indent="0" algn="l" defTabSz="914400" rtl="0" eaLnBrk="1" fontAlgn="auto" latinLnBrk="0" hangingPunct="1">
              <a:lnSpc>
                <a:spcPct val="100000"/>
              </a:lnSpc>
              <a:spcBef>
                <a:spcPts val="0"/>
              </a:spcBef>
              <a:spcAft>
                <a:spcPts val="0"/>
              </a:spcAft>
              <a:buClr>
                <a:srgbClr val="000000">
                  <a:lumMod val="85000"/>
                  <a:lumOff val="15000"/>
                </a:srgbClr>
              </a:buClr>
              <a:buSzTx/>
              <a:buNone/>
              <a:tabLst/>
              <a:defRPr/>
            </a:pPr>
            <a:endParaRPr kumimoji="0" lang="en-US" sz="1600" b="1"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The CIR report window has configurable duration and position, to cover a large sensing area. </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lang="en-US" sz="1600" dirty="0">
                <a:cs typeface="Arial" panose="020B0604020202020204" pitchFamily="34" charset="0"/>
              </a:rPr>
              <a:t>Further agreements regarding CIR report bitmap</a:t>
            </a:r>
            <a:endParaRPr kumimoji="0" lang="en-US" sz="1600" b="0" i="0" u="none" strike="noStrike" kern="1200" cap="none" spc="0" normalizeH="0" baseline="0" noProof="0" dirty="0">
              <a:ln>
                <a:noFill/>
              </a:ln>
              <a:effectLst/>
              <a:uLnTx/>
              <a:uFillTx/>
              <a:ea typeface="+mn-ea"/>
              <a:cs typeface="Arial" panose="020B0604020202020204" pitchFamily="34" charset="0"/>
            </a:endParaRPr>
          </a:p>
          <a:p>
            <a:pPr marL="509588" lvl="2" indent="-161925" fontAlgn="auto">
              <a:spcBef>
                <a:spcPts val="0"/>
              </a:spcBef>
              <a:spcAft>
                <a:spcPts val="0"/>
              </a:spcAft>
              <a:buClr>
                <a:srgbClr val="000000">
                  <a:lumMod val="85000"/>
                  <a:lumOff val="15000"/>
                </a:srgbClr>
              </a:buClr>
              <a:buFont typeface="Microsoft Sans Serif" panose="020B0604020202020204" pitchFamily="34" charset="0"/>
              <a:buChar char="•"/>
              <a:defRPr/>
            </a:pPr>
            <a:r>
              <a:rPr kumimoji="0" lang="en-US" sz="1600" b="0" i="0" u="none" strike="noStrike" kern="1200" cap="none" spc="0" normalizeH="0" baseline="0" noProof="0" dirty="0">
                <a:ln>
                  <a:noFill/>
                </a:ln>
                <a:effectLst/>
                <a:uLnTx/>
                <a:uFillTx/>
                <a:ea typeface="+mn-ea"/>
                <a:cs typeface="Arial" panose="020B0604020202020204" pitchFamily="34" charset="0"/>
              </a:rPr>
              <a:t>Single CIR window with bitmap of a </a:t>
            </a:r>
            <a:r>
              <a:rPr kumimoji="0" lang="en-US" sz="1600" b="0" i="0" u="none" kern="1200" cap="none" spc="0" normalizeH="0" baseline="0" noProof="0" dirty="0">
                <a:ln>
                  <a:noFill/>
                </a:ln>
                <a:effectLst/>
                <a:uLnTx/>
                <a:uFillTx/>
                <a:ea typeface="+mn-ea"/>
                <a:cs typeface="Arial" panose="020B0604020202020204" pitchFamily="34" charset="0"/>
              </a:rPr>
              <a:t>fixed length </a:t>
            </a:r>
            <a:r>
              <a:rPr lang="en-US" sz="1600" dirty="0">
                <a:cs typeface="Arial" panose="020B0604020202020204" pitchFamily="34" charset="0"/>
              </a:rPr>
              <a:t>is </a:t>
            </a:r>
            <a:r>
              <a:rPr kumimoji="0" lang="en-US" sz="1600" b="0" i="0" u="none" strike="noStrike" kern="1200" cap="none" spc="0" normalizeH="0" baseline="0" noProof="0" dirty="0">
                <a:ln>
                  <a:noFill/>
                </a:ln>
                <a:effectLst/>
                <a:uLnTx/>
                <a:uFillTx/>
                <a:ea typeface="+mn-ea"/>
                <a:cs typeface="Arial" panose="020B0604020202020204" pitchFamily="34" charset="0"/>
              </a:rPr>
              <a:t>specified through OOB means. </a:t>
            </a:r>
            <a:endParaRPr kumimoji="0" lang="en-US" sz="1600" b="0" i="0" u="none" strike="sngStrike" kern="1200" cap="none" spc="0" normalizeH="0" baseline="0" noProof="0" dirty="0">
              <a:ln>
                <a:noFill/>
              </a:ln>
              <a:solidFill>
                <a:srgbClr val="FF0000"/>
              </a:solidFill>
              <a:effectLst/>
              <a:uLnTx/>
              <a:uFillTx/>
              <a:ea typeface="+mn-ea"/>
              <a:cs typeface="Arial" panose="020B0604020202020204" pitchFamily="34" charset="0"/>
            </a:endParaRPr>
          </a:p>
          <a:p>
            <a:pPr marL="509588" lvl="2" indent="-1619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cs typeface="Arial" panose="020B0604020202020204" pitchFamily="34" charset="0"/>
              </a:rPr>
              <a:t>The bitmap length is negotiated and determined through other means, and it is fixed during sensing session. </a:t>
            </a:r>
          </a:p>
          <a:p>
            <a:pPr marL="509588" lvl="2" indent="-1619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cs typeface="Arial" panose="020B0604020202020204" pitchFamily="34" charset="0"/>
              </a:rPr>
              <a:t>In the mandatory mode, initiator proposes the bitmap, based on its sensing area of interest, from a limited set of bitmap options. </a:t>
            </a: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cs typeface="Arial" panose="020B0604020202020204" pitchFamily="34" charset="0"/>
              </a:rPr>
              <a:t>Bitmap is fixed during the session and does not change from packet to packet.</a:t>
            </a:r>
          </a:p>
          <a:p>
            <a:pPr marL="509588" lvl="2" indent="-1619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cs typeface="Arial" panose="020B0604020202020204" pitchFamily="34" charset="0"/>
              </a:rPr>
              <a:t>For the optional modes, the following choice is under consideration</a:t>
            </a: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cs typeface="Arial" panose="020B0604020202020204" pitchFamily="34" charset="0"/>
              </a:rPr>
              <a:t>Variable bitmap from packet to packet</a:t>
            </a:r>
          </a:p>
          <a:p>
            <a:pPr marL="347663" lvl="2" indent="0" fontAlgn="auto">
              <a:spcBef>
                <a:spcPts val="0"/>
              </a:spcBef>
              <a:spcAft>
                <a:spcPts val="0"/>
              </a:spcAft>
              <a:buClr>
                <a:srgbClr val="000000">
                  <a:lumMod val="85000"/>
                  <a:lumOff val="15000"/>
                </a:srgbClr>
              </a:buClr>
              <a:buNone/>
              <a:defRPr/>
            </a:pPr>
            <a:endParaRPr lang="en-US" sz="1600" dirty="0">
              <a:solidFill>
                <a:srgbClr val="FF0000"/>
              </a:solidFill>
              <a:cs typeface="Arial" panose="020B0604020202020204" pitchFamily="34" charset="0"/>
            </a:endParaRP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000" dirty="0">
              <a:cs typeface="Arial" panose="020B0604020202020204" pitchFamily="34" charset="0"/>
            </a:endParaRP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endParaRPr kumimoji="0" lang="en-US" sz="1000" b="0" i="0" u="none" strike="noStrike" kern="1200" cap="none" spc="0" normalizeH="0" baseline="0" noProof="0" dirty="0">
              <a:ln>
                <a:noFill/>
              </a:ln>
              <a:effectLst/>
              <a:uLnTx/>
              <a:uFillTx/>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7</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3950284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Baseline Sensing Report Parameters</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40679" y="1135605"/>
            <a:ext cx="8609043" cy="3831605"/>
          </a:xfrm>
        </p:spPr>
        <p:txBody>
          <a:bodyPr/>
          <a:lstStyle/>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000" dirty="0">
              <a:latin typeface="Arial" panose="020B0604020202020204" pitchFamily="34" charset="0"/>
              <a:cs typeface="Arial" panose="020B0604020202020204" pitchFamily="34" charset="0"/>
            </a:endParaRP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endParaRPr kumimoji="0" lang="en-US" sz="1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8</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mc:AlternateContent xmlns:mc="http://schemas.openxmlformats.org/markup-compatibility/2006" xmlns:a14="http://schemas.microsoft.com/office/drawing/2010/main">
        <mc:Choice Requires="a14">
          <p:graphicFrame>
            <p:nvGraphicFramePr>
              <p:cNvPr id="5" name="Table 2">
                <a:extLst>
                  <a:ext uri="{FF2B5EF4-FFF2-40B4-BE49-F238E27FC236}">
                    <a16:creationId xmlns:a16="http://schemas.microsoft.com/office/drawing/2014/main" id="{DEB7856F-456D-9807-B055-57E0B466F4F6}"/>
                  </a:ext>
                </a:extLst>
              </p:cNvPr>
              <p:cNvGraphicFramePr>
                <a:graphicFrameLocks noGrp="1"/>
              </p:cNvGraphicFramePr>
              <p:nvPr>
                <p:extLst>
                  <p:ext uri="{D42A27DB-BD31-4B8C-83A1-F6EECF244321}">
                    <p14:modId xmlns:p14="http://schemas.microsoft.com/office/powerpoint/2010/main" val="3025914412"/>
                  </p:ext>
                </p:extLst>
              </p:nvPr>
            </p:nvGraphicFramePr>
            <p:xfrm>
              <a:off x="457316" y="1869331"/>
              <a:ext cx="7872758" cy="4062836"/>
            </p:xfrm>
            <a:graphic>
              <a:graphicData uri="http://schemas.openxmlformats.org/drawingml/2006/table">
                <a:tbl>
                  <a:tblPr firstRow="1" bandRow="1">
                    <a:tableStyleId>{5C22544A-7EE6-4342-B048-85BDC9FD1C3A}</a:tableStyleId>
                  </a:tblPr>
                  <a:tblGrid>
                    <a:gridCol w="2177644">
                      <a:extLst>
                        <a:ext uri="{9D8B030D-6E8A-4147-A177-3AD203B41FA5}">
                          <a16:colId xmlns:a16="http://schemas.microsoft.com/office/drawing/2014/main" val="2934793405"/>
                        </a:ext>
                      </a:extLst>
                    </a:gridCol>
                    <a:gridCol w="2134418">
                      <a:extLst>
                        <a:ext uri="{9D8B030D-6E8A-4147-A177-3AD203B41FA5}">
                          <a16:colId xmlns:a16="http://schemas.microsoft.com/office/drawing/2014/main" val="3282596869"/>
                        </a:ext>
                      </a:extLst>
                    </a:gridCol>
                    <a:gridCol w="3560696">
                      <a:extLst>
                        <a:ext uri="{9D8B030D-6E8A-4147-A177-3AD203B41FA5}">
                          <a16:colId xmlns:a16="http://schemas.microsoft.com/office/drawing/2014/main" val="220108036"/>
                        </a:ext>
                      </a:extLst>
                    </a:gridCol>
                  </a:tblGrid>
                  <a:tr h="356549">
                    <a:tc>
                      <a:txBody>
                        <a:bodyPr/>
                        <a:lstStyle/>
                        <a:p>
                          <a:r>
                            <a:rPr lang="en-US" dirty="0">
                              <a:latin typeface="+mj-lt"/>
                              <a:cs typeface="Calibri" panose="020F0502020204030204" pitchFamily="34" charset="0"/>
                            </a:rPr>
                            <a:t>Field</a:t>
                          </a:r>
                        </a:p>
                      </a:txBody>
                      <a:tcPr/>
                    </a:tc>
                    <a:tc>
                      <a:txBody>
                        <a:bodyPr/>
                        <a:lstStyle/>
                        <a:p>
                          <a:r>
                            <a:rPr lang="en-US" dirty="0">
                              <a:latin typeface="+mj-lt"/>
                              <a:cs typeface="Calibri" panose="020F0502020204030204" pitchFamily="34" charset="0"/>
                            </a:rPr>
                            <a:t>Field length</a:t>
                          </a:r>
                        </a:p>
                      </a:txBody>
                      <a:tcPr/>
                    </a:tc>
                    <a:tc>
                      <a:txBody>
                        <a:bodyPr/>
                        <a:lstStyle/>
                        <a:p>
                          <a:r>
                            <a:rPr lang="en-US" dirty="0">
                              <a:latin typeface="+mj-lt"/>
                              <a:cs typeface="Calibri" panose="020F0502020204030204" pitchFamily="34" charset="0"/>
                            </a:rPr>
                            <a:t>Comments</a:t>
                          </a:r>
                        </a:p>
                      </a:txBody>
                      <a:tcPr/>
                    </a:tc>
                    <a:extLst>
                      <a:ext uri="{0D108BD9-81ED-4DB2-BD59-A6C34878D82A}">
                        <a16:rowId xmlns:a16="http://schemas.microsoft.com/office/drawing/2014/main" val="3378582730"/>
                      </a:ext>
                    </a:extLst>
                  </a:tr>
                  <a:tr h="35654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accent2"/>
                              </a:solidFill>
                              <a:latin typeface="+mj-lt"/>
                              <a:cs typeface="Calibri" panose="020F0502020204030204" pitchFamily="34" charset="0"/>
                            </a:rPr>
                            <a:t>Control Fields</a:t>
                          </a:r>
                        </a:p>
                      </a:txBody>
                      <a:tcPr/>
                    </a:tc>
                    <a:tc hMerge="1">
                      <a:txBody>
                        <a:bodyPr/>
                        <a:lstStyle/>
                        <a:p>
                          <a:endParaRPr lang="en-US"/>
                        </a:p>
                      </a:txBody>
                      <a:tcPr/>
                    </a:tc>
                    <a:tc hMerge="1">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59353612"/>
                      </a:ext>
                    </a:extLst>
                  </a:tr>
                  <a:tr h="356549">
                    <a:tc>
                      <a:txBody>
                        <a:bodyPr/>
                        <a:lstStyle/>
                        <a:p>
                          <a:r>
                            <a:rPr lang="en-US" sz="1200" b="1" dirty="0">
                              <a:solidFill>
                                <a:schemeClr val="tx1"/>
                              </a:solidFill>
                              <a:latin typeface="+mj-lt"/>
                              <a:cs typeface="Calibri" panose="020F0502020204030204" pitchFamily="34" charset="0"/>
                            </a:rPr>
                            <a:t>Number of Rx antennas and bitmap length</a:t>
                          </a:r>
                        </a:p>
                      </a:txBody>
                      <a:tcPr/>
                    </a:tc>
                    <a:tc>
                      <a:txBody>
                        <a:bodyPr/>
                        <a:lstStyle/>
                        <a:p>
                          <a:r>
                            <a:rPr lang="en-US" sz="1200" b="1" dirty="0">
                              <a:solidFill>
                                <a:schemeClr val="tx1"/>
                              </a:solidFill>
                              <a:latin typeface="+mj-lt"/>
                              <a:cs typeface="Calibri" panose="020F0502020204030204" pitchFamily="34" charset="0"/>
                            </a:rPr>
                            <a:t>TBD</a:t>
                          </a:r>
                        </a:p>
                      </a:txBody>
                      <a:tcPr/>
                    </a:tc>
                    <a:tc>
                      <a:txBody>
                        <a:bodyPr/>
                        <a:lstStyle/>
                        <a:p>
                          <a:r>
                            <a:rPr lang="en-US" sz="1200" b="1" kern="1200" dirty="0">
                              <a:solidFill>
                                <a:schemeClr val="tx1"/>
                              </a:solidFill>
                              <a:latin typeface="+mj-lt"/>
                              <a:ea typeface="+mn-ea"/>
                              <a:cs typeface="Calibri" panose="020F0502020204030204" pitchFamily="34" charset="0"/>
                            </a:rPr>
                            <a:t>TBD</a:t>
                          </a:r>
                        </a:p>
                      </a:txBody>
                      <a:tcPr/>
                    </a:tc>
                    <a:extLst>
                      <a:ext uri="{0D108BD9-81ED-4DB2-BD59-A6C34878D82A}">
                        <a16:rowId xmlns:a16="http://schemas.microsoft.com/office/drawing/2014/main" val="1714663778"/>
                      </a:ext>
                    </a:extLst>
                  </a:tr>
                  <a:tr h="356549">
                    <a:tc>
                      <a:txBody>
                        <a:bodyPr/>
                        <a:lstStyle/>
                        <a:p>
                          <a:r>
                            <a:rPr lang="en-US" sz="1200" b="1" dirty="0">
                              <a:solidFill>
                                <a:schemeClr val="tx1"/>
                              </a:solidFill>
                              <a:latin typeface="+mj-lt"/>
                              <a:cs typeface="Calibri" panose="020F0502020204030204" pitchFamily="34" charset="0"/>
                            </a:rPr>
                            <a:t>Bitmap</a:t>
                          </a:r>
                        </a:p>
                      </a:txBody>
                      <a:tcPr/>
                    </a:tc>
                    <a:tc>
                      <a:txBody>
                        <a:bodyPr/>
                        <a:lstStyle/>
                        <a:p>
                          <a:r>
                            <a:rPr lang="en-US" sz="1200" b="1" dirty="0">
                              <a:solidFill>
                                <a:schemeClr val="tx1"/>
                              </a:solidFill>
                              <a:latin typeface="+mj-lt"/>
                              <a:cs typeface="Calibri" panose="020F0502020204030204" pitchFamily="34" charset="0"/>
                            </a:rPr>
                            <a:t>TBD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j-lt"/>
                              <a:ea typeface="+mn-ea"/>
                              <a:cs typeface="Calibri" panose="020F0502020204030204" pitchFamily="34" charset="0"/>
                            </a:rPr>
                            <a:t>TBD</a:t>
                          </a:r>
                        </a:p>
                      </a:txBody>
                      <a:tcPr/>
                    </a:tc>
                    <a:extLst>
                      <a:ext uri="{0D108BD9-81ED-4DB2-BD59-A6C34878D82A}">
                        <a16:rowId xmlns:a16="http://schemas.microsoft.com/office/drawing/2014/main" val="1424462074"/>
                      </a:ext>
                    </a:extLst>
                  </a:tr>
                  <a:tr h="356549">
                    <a:tc gridSpan="3">
                      <a:txBody>
                        <a:bodyPr/>
                        <a:lstStyle/>
                        <a:p>
                          <a:pPr algn="ctr"/>
                          <a:r>
                            <a:rPr lang="en-US" sz="1200" b="1" dirty="0">
                              <a:solidFill>
                                <a:schemeClr val="accent2"/>
                              </a:solidFill>
                              <a:latin typeface="+mj-lt"/>
                              <a:cs typeface="Calibri" panose="020F0502020204030204" pitchFamily="34" charset="0"/>
                            </a:rPr>
                            <a:t>Content Fields for Each Rx Chain</a:t>
                          </a:r>
                        </a:p>
                      </a:txBody>
                      <a:tcPr/>
                    </a:tc>
                    <a:tc hMerge="1">
                      <a:txBody>
                        <a:bodyPr/>
                        <a:lstStyle/>
                        <a:p>
                          <a:endParaRPr lang="en-US"/>
                        </a:p>
                      </a:txBody>
                      <a:tcPr/>
                    </a:tc>
                    <a:tc hMerge="1">
                      <a:txBody>
                        <a:bodyPr/>
                        <a:lstStyle/>
                        <a:p>
                          <a:pPr algn="ctr"/>
                          <a:endParaRPr lang="en-US" sz="1200" b="1" dirty="0">
                            <a:solidFill>
                              <a:srgbClr val="FF0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92654099"/>
                      </a:ext>
                    </a:extLst>
                  </a:tr>
                  <a:tr h="6185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j-lt"/>
                              <a:cs typeface="Calibri" panose="020F0502020204030204" pitchFamily="34" charset="0"/>
                            </a:rPr>
                            <a:t>Timing Offset of the reference tap (</a:t>
                          </a:r>
                          <a14:m>
                            <m:oMath xmlns:m="http://schemas.openxmlformats.org/officeDocument/2006/math">
                              <m:sSub>
                                <m:sSubPr>
                                  <m:ctrlPr>
                                    <a:rPr lang="en-US" sz="1200" b="1" i="1" smtClean="0">
                                      <a:solidFill>
                                        <a:schemeClr val="tx1"/>
                                      </a:solidFill>
                                      <a:latin typeface="Cambria Math" panose="02040503050406030204" pitchFamily="18" charset="0"/>
                                      <a:cs typeface="Microsoft Sans Serif" panose="020B0604020202020204" pitchFamily="34" charset="0"/>
                                    </a:rPr>
                                  </m:ctrlPr>
                                </m:sSubPr>
                                <m:e>
                                  <m:r>
                                    <a:rPr lang="el-GR" sz="1200" b="1" i="1" smtClean="0">
                                      <a:solidFill>
                                        <a:schemeClr val="tx1"/>
                                      </a:solidFill>
                                      <a:latin typeface="Cambria Math" panose="02040503050406030204" pitchFamily="18" charset="0"/>
                                      <a:cs typeface="Microsoft Sans Serif" panose="020B0604020202020204" pitchFamily="34" charset="0"/>
                                    </a:rPr>
                                    <m:t>𝜟</m:t>
                                  </m:r>
                                  <m:r>
                                    <a:rPr lang="en-US" sz="1200" b="1" i="1" smtClean="0">
                                      <a:solidFill>
                                        <a:schemeClr val="tx1"/>
                                      </a:solidFill>
                                      <a:latin typeface="Cambria Math" panose="02040503050406030204" pitchFamily="18" charset="0"/>
                                      <a:cs typeface="Microsoft Sans Serif" panose="020B0604020202020204" pitchFamily="34" charset="0"/>
                                    </a:rPr>
                                    <m:t>𝒕</m:t>
                                  </m:r>
                                </m:e>
                                <m:sub>
                                  <m:r>
                                    <a:rPr lang="en-US" sz="1200" b="1" i="1" smtClean="0">
                                      <a:solidFill>
                                        <a:schemeClr val="tx1"/>
                                      </a:solidFill>
                                      <a:latin typeface="Cambria Math" panose="02040503050406030204" pitchFamily="18" charset="0"/>
                                      <a:cs typeface="Microsoft Sans Serif" panose="020B0604020202020204" pitchFamily="34" charset="0"/>
                                    </a:rPr>
                                    <m:t>𝟎</m:t>
                                  </m:r>
                                </m:sub>
                              </m:sSub>
                            </m:oMath>
                          </a14:m>
                          <a:r>
                            <a:rPr lang="en-US" sz="1200" b="1" dirty="0">
                              <a:solidFill>
                                <a:schemeClr val="tx1"/>
                              </a:solidFill>
                              <a:latin typeface="+mj-lt"/>
                              <a:cs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mj-lt"/>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j-lt"/>
                              <a:cs typeface="Calibri" panose="020F0502020204030204" pitchFamily="34" charset="0"/>
                            </a:rPr>
                            <a:t>6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j-lt"/>
                              <a:cs typeface="Calibri" panose="020F0502020204030204" pitchFamily="34" charset="0"/>
                            </a:rPr>
                            <a:t>First arrival tap offset from the CIR report grid (chip ratex2 resolution)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latin typeface="+mj-lt"/>
                              <a:ea typeface="+mn-ea"/>
                              <a:cs typeface="Calibri" panose="020F0502020204030204" pitchFamily="34" charset="0"/>
                            </a:rPr>
                            <a:t>Could be in units of </a:t>
                          </a:r>
                          <a14:m>
                            <m:oMath xmlns:m="http://schemas.openxmlformats.org/officeDocument/2006/math">
                              <m:sSup>
                                <m:sSupPr>
                                  <m:ctrlPr>
                                    <a:rPr lang="en-US" sz="1200" b="1" i="1" u="none" strike="noStrike" kern="1200" baseline="0" smtClean="0">
                                      <a:solidFill>
                                        <a:schemeClr val="tx1"/>
                                      </a:solidFill>
                                      <a:latin typeface="Cambria Math" panose="02040503050406030204" pitchFamily="18" charset="0"/>
                                      <a:ea typeface="+mn-ea"/>
                                      <a:cs typeface="+mn-cs"/>
                                    </a:rPr>
                                  </m:ctrlPr>
                                </m:sSupPr>
                                <m:e>
                                  <m:r>
                                    <a:rPr lang="en-US" sz="1200" b="1" i="1" u="none" strike="noStrike" kern="1200" baseline="0" smtClean="0">
                                      <a:solidFill>
                                        <a:schemeClr val="tx1"/>
                                      </a:solidFill>
                                      <a:latin typeface="Cambria Math" panose="02040503050406030204" pitchFamily="18" charset="0"/>
                                      <a:ea typeface="+mn-ea"/>
                                      <a:cs typeface="+mn-cs"/>
                                    </a:rPr>
                                    <m:t>𝟐</m:t>
                                  </m:r>
                                </m:e>
                                <m:sup>
                                  <m:r>
                                    <a:rPr lang="en-US" sz="1200" b="1" i="1" u="none" strike="noStrike" kern="1200" baseline="0" smtClean="0">
                                      <a:solidFill>
                                        <a:schemeClr val="tx1"/>
                                      </a:solidFill>
                                      <a:latin typeface="Cambria Math" panose="02040503050406030204" pitchFamily="18" charset="0"/>
                                      <a:ea typeface="+mn-ea"/>
                                      <a:cs typeface="+mn-cs"/>
                                    </a:rPr>
                                    <m:t>−</m:t>
                                  </m:r>
                                  <m:r>
                                    <a:rPr lang="en-US" sz="1200" b="1" i="1" u="none" strike="noStrike" kern="1200" baseline="0" smtClean="0">
                                      <a:solidFill>
                                        <a:schemeClr val="tx1"/>
                                      </a:solidFill>
                                      <a:latin typeface="Cambria Math" panose="02040503050406030204" pitchFamily="18" charset="0"/>
                                      <a:ea typeface="+mn-ea"/>
                                      <a:cs typeface="+mn-cs"/>
                                    </a:rPr>
                                    <m:t>𝟕</m:t>
                                  </m:r>
                                </m:sup>
                              </m:sSup>
                            </m:oMath>
                          </a14:m>
                          <a:r>
                            <a:rPr lang="en-US" sz="1200" b="1" dirty="0">
                              <a:solidFill>
                                <a:schemeClr val="tx1"/>
                              </a:solidFill>
                              <a:latin typeface="+mj-lt"/>
                              <a:cs typeface="Calibri" panose="020F0502020204030204" pitchFamily="34" charset="0"/>
                            </a:rPr>
                            <a:t>of chipping period.</a:t>
                          </a:r>
                        </a:p>
                      </a:txBody>
                      <a:tcPr/>
                    </a:tc>
                    <a:extLst>
                      <a:ext uri="{0D108BD9-81ED-4DB2-BD59-A6C34878D82A}">
                        <a16:rowId xmlns:a16="http://schemas.microsoft.com/office/drawing/2014/main" val="229359295"/>
                      </a:ext>
                    </a:extLst>
                  </a:tr>
                  <a:tr h="439581">
                    <a:tc>
                      <a:txBody>
                        <a:bodyPr/>
                        <a:lstStyle/>
                        <a:p>
                          <a:r>
                            <a:rPr lang="en-US" sz="1200" b="1" dirty="0">
                              <a:solidFill>
                                <a:schemeClr val="tx1"/>
                              </a:solidFill>
                              <a:latin typeface="+mj-lt"/>
                              <a:cs typeface="Calibri" panose="020F0502020204030204" pitchFamily="34" charset="0"/>
                            </a:rPr>
                            <a:t>Normalization factor for I/Q </a:t>
                          </a:r>
                        </a:p>
                      </a:txBody>
                      <a:tcPr/>
                    </a:tc>
                    <a:tc>
                      <a:txBody>
                        <a:bodyPr/>
                        <a:lstStyle/>
                        <a:p>
                          <a:r>
                            <a:rPr lang="en-US" sz="1200" b="1" dirty="0">
                              <a:solidFill>
                                <a:schemeClr val="tx1"/>
                              </a:solidFill>
                              <a:latin typeface="+mj-lt"/>
                              <a:cs typeface="Calibri" panose="020F0502020204030204" pitchFamily="34" charset="0"/>
                            </a:rPr>
                            <a:t>TBD</a:t>
                          </a:r>
                        </a:p>
                      </a:txBody>
                      <a:tcPr/>
                    </a:tc>
                    <a:tc>
                      <a:txBody>
                        <a:bodyPr/>
                        <a:lstStyle/>
                        <a:p>
                          <a:r>
                            <a:rPr lang="en-US" sz="1200" b="1" dirty="0">
                              <a:solidFill>
                                <a:schemeClr val="tx1"/>
                              </a:solidFill>
                              <a:latin typeface="+mj-lt"/>
                              <a:cs typeface="Calibri" panose="020F0502020204030204" pitchFamily="34" charset="0"/>
                            </a:rPr>
                            <a:t>Common normalization value for In-phase and Quadrature CIR values</a:t>
                          </a:r>
                        </a:p>
                      </a:txBody>
                      <a:tcPr/>
                    </a:tc>
                    <a:extLst>
                      <a:ext uri="{0D108BD9-81ED-4DB2-BD59-A6C34878D82A}">
                        <a16:rowId xmlns:a16="http://schemas.microsoft.com/office/drawing/2014/main" val="1831043638"/>
                      </a:ext>
                    </a:extLst>
                  </a:tr>
                  <a:tr h="356549">
                    <a:tc>
                      <a:txBody>
                        <a:bodyPr/>
                        <a:lstStyle/>
                        <a:p>
                          <a:r>
                            <a:rPr lang="en-US" sz="1200" b="1" dirty="0">
                              <a:solidFill>
                                <a:schemeClr val="tx1"/>
                              </a:solidFill>
                              <a:latin typeface="+mj-lt"/>
                              <a:cs typeface="Calibri" panose="020F0502020204030204" pitchFamily="34" charset="0"/>
                            </a:rPr>
                            <a:t>RSSI</a:t>
                          </a:r>
                        </a:p>
                      </a:txBody>
                      <a:tcPr/>
                    </a:tc>
                    <a:tc>
                      <a:txBody>
                        <a:bodyPr/>
                        <a:lstStyle/>
                        <a:p>
                          <a:r>
                            <a:rPr lang="en-US" sz="1200" b="1" dirty="0">
                              <a:solidFill>
                                <a:schemeClr val="tx1"/>
                              </a:solidFill>
                              <a:latin typeface="+mj-lt"/>
                              <a:cs typeface="Calibri" panose="020F0502020204030204" pitchFamily="34" charset="0"/>
                            </a:rPr>
                            <a:t>TBD</a:t>
                          </a:r>
                        </a:p>
                      </a:txBody>
                      <a:tcPr/>
                    </a:tc>
                    <a:tc>
                      <a:txBody>
                        <a:bodyPr/>
                        <a:lstStyle/>
                        <a:p>
                          <a:r>
                            <a:rPr lang="en-US" sz="1200" b="1" dirty="0">
                              <a:solidFill>
                                <a:schemeClr val="tx1"/>
                              </a:solidFill>
                              <a:latin typeface="+mj-lt"/>
                              <a:cs typeface="Calibri" panose="020F0502020204030204" pitchFamily="34" charset="0"/>
                            </a:rPr>
                            <a:t>Indication of per packet power level</a:t>
                          </a:r>
                        </a:p>
                      </a:txBody>
                      <a:tcPr/>
                    </a:tc>
                    <a:extLst>
                      <a:ext uri="{0D108BD9-81ED-4DB2-BD59-A6C34878D82A}">
                        <a16:rowId xmlns:a16="http://schemas.microsoft.com/office/drawing/2014/main" val="535039190"/>
                      </a:ext>
                    </a:extLst>
                  </a:tr>
                  <a:tr h="356549">
                    <a:tc>
                      <a:txBody>
                        <a:bodyPr/>
                        <a:lstStyle/>
                        <a:p>
                          <a:r>
                            <a:rPr lang="en-US" sz="1200" b="1" dirty="0">
                              <a:solidFill>
                                <a:schemeClr val="tx1"/>
                              </a:solidFill>
                              <a:latin typeface="+mj-lt"/>
                              <a:cs typeface="Calibri" panose="020F0502020204030204" pitchFamily="34" charset="0"/>
                            </a:rPr>
                            <a:t>CIR In-Phase report</a:t>
                          </a:r>
                        </a:p>
                      </a:txBody>
                      <a:tcPr/>
                    </a:tc>
                    <a:tc>
                      <a:txBody>
                        <a:bodyPr/>
                        <a:lstStyle/>
                        <a:p>
                          <a:r>
                            <a:rPr lang="en-US" sz="1200" b="1" dirty="0">
                              <a:solidFill>
                                <a:schemeClr val="tx1"/>
                              </a:solidFill>
                              <a:latin typeface="+mj-lt"/>
                              <a:cs typeface="Calibri" panose="020F0502020204030204" pitchFamily="34" charset="0"/>
                            </a:rPr>
                            <a:t>16 bits</a:t>
                          </a:r>
                        </a:p>
                      </a:txBody>
                      <a:tcPr/>
                    </a:tc>
                    <a:tc>
                      <a:txBody>
                        <a:bodyPr/>
                        <a:lstStyle/>
                        <a:p>
                          <a:r>
                            <a:rPr lang="en-US" sz="1200" b="1" dirty="0">
                              <a:solidFill>
                                <a:schemeClr val="tx1"/>
                              </a:solidFill>
                              <a:latin typeface="+mj-lt"/>
                              <a:cs typeface="Calibri" panose="020F0502020204030204" pitchFamily="34" charset="0"/>
                            </a:rPr>
                            <a:t>Per tap; normalized</a:t>
                          </a:r>
                        </a:p>
                      </a:txBody>
                      <a:tcPr/>
                    </a:tc>
                    <a:extLst>
                      <a:ext uri="{0D108BD9-81ED-4DB2-BD59-A6C34878D82A}">
                        <a16:rowId xmlns:a16="http://schemas.microsoft.com/office/drawing/2014/main" val="1205708003"/>
                      </a:ext>
                    </a:extLst>
                  </a:tr>
                  <a:tr h="356549">
                    <a:tc>
                      <a:txBody>
                        <a:bodyPr/>
                        <a:lstStyle/>
                        <a:p>
                          <a:r>
                            <a:rPr lang="en-US" sz="1200" b="1" dirty="0">
                              <a:solidFill>
                                <a:schemeClr val="tx1"/>
                              </a:solidFill>
                              <a:latin typeface="+mj-lt"/>
                              <a:cs typeface="Calibri" panose="020F0502020204030204" pitchFamily="34" charset="0"/>
                            </a:rPr>
                            <a:t>CIR Quadrature report</a:t>
                          </a:r>
                        </a:p>
                      </a:txBody>
                      <a:tcPr/>
                    </a:tc>
                    <a:tc>
                      <a:txBody>
                        <a:bodyPr/>
                        <a:lstStyle/>
                        <a:p>
                          <a:r>
                            <a:rPr lang="en-US" sz="1200" b="1" dirty="0">
                              <a:solidFill>
                                <a:schemeClr val="tx1"/>
                              </a:solidFill>
                              <a:latin typeface="+mj-lt"/>
                              <a:cs typeface="Calibri" panose="020F0502020204030204" pitchFamily="34" charset="0"/>
                            </a:rPr>
                            <a:t>16 bits</a:t>
                          </a:r>
                        </a:p>
                      </a:txBody>
                      <a:tcPr/>
                    </a:tc>
                    <a:tc>
                      <a:txBody>
                        <a:bodyPr/>
                        <a:lstStyle/>
                        <a:p>
                          <a:r>
                            <a:rPr lang="en-US" sz="1200" b="1" dirty="0">
                              <a:solidFill>
                                <a:schemeClr val="tx1"/>
                              </a:solidFill>
                              <a:latin typeface="+mj-lt"/>
                              <a:cs typeface="Calibri" panose="020F0502020204030204" pitchFamily="34" charset="0"/>
                            </a:rPr>
                            <a:t>Per tap; normalized</a:t>
                          </a:r>
                        </a:p>
                      </a:txBody>
                      <a:tcPr/>
                    </a:tc>
                    <a:extLst>
                      <a:ext uri="{0D108BD9-81ED-4DB2-BD59-A6C34878D82A}">
                        <a16:rowId xmlns:a16="http://schemas.microsoft.com/office/drawing/2014/main" val="1729340610"/>
                      </a:ext>
                    </a:extLst>
                  </a:tr>
                </a:tbl>
              </a:graphicData>
            </a:graphic>
          </p:graphicFrame>
        </mc:Choice>
        <mc:Fallback xmlns="">
          <p:graphicFrame>
            <p:nvGraphicFramePr>
              <p:cNvPr id="5" name="Table 2">
                <a:extLst>
                  <a:ext uri="{FF2B5EF4-FFF2-40B4-BE49-F238E27FC236}">
                    <a16:creationId xmlns:a16="http://schemas.microsoft.com/office/drawing/2014/main" id="{DEB7856F-456D-9807-B055-57E0B466F4F6}"/>
                  </a:ext>
                </a:extLst>
              </p:cNvPr>
              <p:cNvGraphicFramePr>
                <a:graphicFrameLocks noGrp="1"/>
              </p:cNvGraphicFramePr>
              <p:nvPr>
                <p:extLst>
                  <p:ext uri="{D42A27DB-BD31-4B8C-83A1-F6EECF244321}">
                    <p14:modId xmlns:p14="http://schemas.microsoft.com/office/powerpoint/2010/main" val="3025914412"/>
                  </p:ext>
                </p:extLst>
              </p:nvPr>
            </p:nvGraphicFramePr>
            <p:xfrm>
              <a:off x="457316" y="1869331"/>
              <a:ext cx="7872758" cy="4062836"/>
            </p:xfrm>
            <a:graphic>
              <a:graphicData uri="http://schemas.openxmlformats.org/drawingml/2006/table">
                <a:tbl>
                  <a:tblPr firstRow="1" bandRow="1">
                    <a:tableStyleId>{5C22544A-7EE6-4342-B048-85BDC9FD1C3A}</a:tableStyleId>
                  </a:tblPr>
                  <a:tblGrid>
                    <a:gridCol w="2177644">
                      <a:extLst>
                        <a:ext uri="{9D8B030D-6E8A-4147-A177-3AD203B41FA5}">
                          <a16:colId xmlns:a16="http://schemas.microsoft.com/office/drawing/2014/main" val="2934793405"/>
                        </a:ext>
                      </a:extLst>
                    </a:gridCol>
                    <a:gridCol w="2134418">
                      <a:extLst>
                        <a:ext uri="{9D8B030D-6E8A-4147-A177-3AD203B41FA5}">
                          <a16:colId xmlns:a16="http://schemas.microsoft.com/office/drawing/2014/main" val="3282596869"/>
                        </a:ext>
                      </a:extLst>
                    </a:gridCol>
                    <a:gridCol w="3560696">
                      <a:extLst>
                        <a:ext uri="{9D8B030D-6E8A-4147-A177-3AD203B41FA5}">
                          <a16:colId xmlns:a16="http://schemas.microsoft.com/office/drawing/2014/main" val="220108036"/>
                        </a:ext>
                      </a:extLst>
                    </a:gridCol>
                  </a:tblGrid>
                  <a:tr h="365760">
                    <a:tc>
                      <a:txBody>
                        <a:bodyPr/>
                        <a:lstStyle/>
                        <a:p>
                          <a:r>
                            <a:rPr lang="en-US" dirty="0">
                              <a:latin typeface="+mj-lt"/>
                              <a:cs typeface="Calibri" panose="020F0502020204030204" pitchFamily="34" charset="0"/>
                            </a:rPr>
                            <a:t>Field</a:t>
                          </a:r>
                        </a:p>
                      </a:txBody>
                      <a:tcPr/>
                    </a:tc>
                    <a:tc>
                      <a:txBody>
                        <a:bodyPr/>
                        <a:lstStyle/>
                        <a:p>
                          <a:r>
                            <a:rPr lang="en-US" dirty="0">
                              <a:latin typeface="+mj-lt"/>
                              <a:cs typeface="Calibri" panose="020F0502020204030204" pitchFamily="34" charset="0"/>
                            </a:rPr>
                            <a:t>Field length</a:t>
                          </a:r>
                        </a:p>
                      </a:txBody>
                      <a:tcPr/>
                    </a:tc>
                    <a:tc>
                      <a:txBody>
                        <a:bodyPr/>
                        <a:lstStyle/>
                        <a:p>
                          <a:r>
                            <a:rPr lang="en-US" dirty="0">
                              <a:latin typeface="+mj-lt"/>
                              <a:cs typeface="Calibri" panose="020F0502020204030204" pitchFamily="34" charset="0"/>
                            </a:rPr>
                            <a:t>Comments</a:t>
                          </a:r>
                        </a:p>
                      </a:txBody>
                      <a:tcPr/>
                    </a:tc>
                    <a:extLst>
                      <a:ext uri="{0D108BD9-81ED-4DB2-BD59-A6C34878D82A}">
                        <a16:rowId xmlns:a16="http://schemas.microsoft.com/office/drawing/2014/main" val="3378582730"/>
                      </a:ext>
                    </a:extLst>
                  </a:tr>
                  <a:tr h="35654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accent2"/>
                              </a:solidFill>
                              <a:latin typeface="+mj-lt"/>
                              <a:cs typeface="Calibri" panose="020F0502020204030204" pitchFamily="34" charset="0"/>
                            </a:rPr>
                            <a:t>Control Fields</a:t>
                          </a:r>
                        </a:p>
                      </a:txBody>
                      <a:tcPr/>
                    </a:tc>
                    <a:tc hMerge="1">
                      <a:txBody>
                        <a:bodyPr/>
                        <a:lstStyle/>
                        <a:p>
                          <a:endParaRPr lang="en-US"/>
                        </a:p>
                      </a:txBody>
                      <a:tcPr/>
                    </a:tc>
                    <a:tc hMerge="1">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59353612"/>
                      </a:ext>
                    </a:extLst>
                  </a:tr>
                  <a:tr h="457200">
                    <a:tc>
                      <a:txBody>
                        <a:bodyPr/>
                        <a:lstStyle/>
                        <a:p>
                          <a:r>
                            <a:rPr lang="en-US" sz="1200" b="1" dirty="0">
                              <a:solidFill>
                                <a:schemeClr val="tx1"/>
                              </a:solidFill>
                              <a:latin typeface="+mj-lt"/>
                              <a:cs typeface="Calibri" panose="020F0502020204030204" pitchFamily="34" charset="0"/>
                            </a:rPr>
                            <a:t>Number of Rx antennas and bitmap length</a:t>
                          </a:r>
                        </a:p>
                      </a:txBody>
                      <a:tcPr/>
                    </a:tc>
                    <a:tc>
                      <a:txBody>
                        <a:bodyPr/>
                        <a:lstStyle/>
                        <a:p>
                          <a:r>
                            <a:rPr lang="en-US" sz="1200" b="1" dirty="0">
                              <a:solidFill>
                                <a:schemeClr val="tx1"/>
                              </a:solidFill>
                              <a:latin typeface="+mj-lt"/>
                              <a:cs typeface="Calibri" panose="020F0502020204030204" pitchFamily="34" charset="0"/>
                            </a:rPr>
                            <a:t>TBD</a:t>
                          </a:r>
                        </a:p>
                      </a:txBody>
                      <a:tcPr/>
                    </a:tc>
                    <a:tc>
                      <a:txBody>
                        <a:bodyPr/>
                        <a:lstStyle/>
                        <a:p>
                          <a:r>
                            <a:rPr lang="en-US" sz="1200" b="1" kern="1200" dirty="0">
                              <a:solidFill>
                                <a:schemeClr val="tx1"/>
                              </a:solidFill>
                              <a:latin typeface="+mj-lt"/>
                              <a:ea typeface="+mn-ea"/>
                              <a:cs typeface="Calibri" panose="020F0502020204030204" pitchFamily="34" charset="0"/>
                            </a:rPr>
                            <a:t>TBD</a:t>
                          </a:r>
                        </a:p>
                      </a:txBody>
                      <a:tcPr/>
                    </a:tc>
                    <a:extLst>
                      <a:ext uri="{0D108BD9-81ED-4DB2-BD59-A6C34878D82A}">
                        <a16:rowId xmlns:a16="http://schemas.microsoft.com/office/drawing/2014/main" val="1714663778"/>
                      </a:ext>
                    </a:extLst>
                  </a:tr>
                  <a:tr h="356549">
                    <a:tc>
                      <a:txBody>
                        <a:bodyPr/>
                        <a:lstStyle/>
                        <a:p>
                          <a:r>
                            <a:rPr lang="en-US" sz="1200" b="1" dirty="0">
                              <a:solidFill>
                                <a:schemeClr val="tx1"/>
                              </a:solidFill>
                              <a:latin typeface="+mj-lt"/>
                              <a:cs typeface="Calibri" panose="020F0502020204030204" pitchFamily="34" charset="0"/>
                            </a:rPr>
                            <a:t>Bitmap</a:t>
                          </a:r>
                        </a:p>
                      </a:txBody>
                      <a:tcPr/>
                    </a:tc>
                    <a:tc>
                      <a:txBody>
                        <a:bodyPr/>
                        <a:lstStyle/>
                        <a:p>
                          <a:r>
                            <a:rPr lang="en-US" sz="1200" b="1" dirty="0">
                              <a:solidFill>
                                <a:schemeClr val="tx1"/>
                              </a:solidFill>
                              <a:latin typeface="+mj-lt"/>
                              <a:cs typeface="Calibri" panose="020F0502020204030204" pitchFamily="34" charset="0"/>
                            </a:rPr>
                            <a:t>TBD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j-lt"/>
                              <a:ea typeface="+mn-ea"/>
                              <a:cs typeface="Calibri" panose="020F0502020204030204" pitchFamily="34" charset="0"/>
                            </a:rPr>
                            <a:t>TBD</a:t>
                          </a:r>
                        </a:p>
                      </a:txBody>
                      <a:tcPr/>
                    </a:tc>
                    <a:extLst>
                      <a:ext uri="{0D108BD9-81ED-4DB2-BD59-A6C34878D82A}">
                        <a16:rowId xmlns:a16="http://schemas.microsoft.com/office/drawing/2014/main" val="1424462074"/>
                      </a:ext>
                    </a:extLst>
                  </a:tr>
                  <a:tr h="356549">
                    <a:tc gridSpan="3">
                      <a:txBody>
                        <a:bodyPr/>
                        <a:lstStyle/>
                        <a:p>
                          <a:pPr algn="ctr"/>
                          <a:r>
                            <a:rPr lang="en-US" sz="1200" b="1" dirty="0">
                              <a:solidFill>
                                <a:schemeClr val="accent2"/>
                              </a:solidFill>
                              <a:latin typeface="+mj-lt"/>
                              <a:cs typeface="Calibri" panose="020F0502020204030204" pitchFamily="34" charset="0"/>
                            </a:rPr>
                            <a:t>Content Fields for Each Rx Chain</a:t>
                          </a:r>
                        </a:p>
                      </a:txBody>
                      <a:tcPr/>
                    </a:tc>
                    <a:tc hMerge="1">
                      <a:txBody>
                        <a:bodyPr/>
                        <a:lstStyle/>
                        <a:p>
                          <a:endParaRPr lang="en-US"/>
                        </a:p>
                      </a:txBody>
                      <a:tcPr/>
                    </a:tc>
                    <a:tc hMerge="1">
                      <a:txBody>
                        <a:bodyPr/>
                        <a:lstStyle/>
                        <a:p>
                          <a:pPr algn="ctr"/>
                          <a:endParaRPr lang="en-US" sz="1200" b="1" dirty="0">
                            <a:solidFill>
                              <a:srgbClr val="FF0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92654099"/>
                      </a:ext>
                    </a:extLst>
                  </a:tr>
                  <a:tr h="643382">
                    <a:tc>
                      <a:txBody>
                        <a:bodyPr/>
                        <a:lstStyle/>
                        <a:p>
                          <a:endParaRPr lang="en-US"/>
                        </a:p>
                      </a:txBody>
                      <a:tcPr>
                        <a:blipFill>
                          <a:blip r:embed="rId3"/>
                          <a:stretch>
                            <a:fillRect l="-560" t="-298113" r="-263025" b="-238679"/>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j-lt"/>
                              <a:cs typeface="Calibri" panose="020F0502020204030204" pitchFamily="34" charset="0"/>
                            </a:rPr>
                            <a:t>6 bits</a:t>
                          </a:r>
                        </a:p>
                      </a:txBody>
                      <a:tcPr/>
                    </a:tc>
                    <a:tc>
                      <a:txBody>
                        <a:bodyPr/>
                        <a:lstStyle/>
                        <a:p>
                          <a:endParaRPr lang="en-US"/>
                        </a:p>
                      </a:txBody>
                      <a:tcPr>
                        <a:blipFill>
                          <a:blip r:embed="rId3"/>
                          <a:stretch>
                            <a:fillRect l="-121575" t="-298113" r="-685" b="-238679"/>
                          </a:stretch>
                        </a:blipFill>
                      </a:tcPr>
                    </a:tc>
                    <a:extLst>
                      <a:ext uri="{0D108BD9-81ED-4DB2-BD59-A6C34878D82A}">
                        <a16:rowId xmlns:a16="http://schemas.microsoft.com/office/drawing/2014/main" val="229359295"/>
                      </a:ext>
                    </a:extLst>
                  </a:tr>
                  <a:tr h="457200">
                    <a:tc>
                      <a:txBody>
                        <a:bodyPr/>
                        <a:lstStyle/>
                        <a:p>
                          <a:r>
                            <a:rPr lang="en-US" sz="1200" b="1" dirty="0">
                              <a:solidFill>
                                <a:schemeClr val="tx1"/>
                              </a:solidFill>
                              <a:latin typeface="+mj-lt"/>
                              <a:cs typeface="Calibri" panose="020F0502020204030204" pitchFamily="34" charset="0"/>
                            </a:rPr>
                            <a:t>Normalization factor for I/Q </a:t>
                          </a:r>
                        </a:p>
                      </a:txBody>
                      <a:tcPr/>
                    </a:tc>
                    <a:tc>
                      <a:txBody>
                        <a:bodyPr/>
                        <a:lstStyle/>
                        <a:p>
                          <a:r>
                            <a:rPr lang="en-US" sz="1200" b="1" dirty="0">
                              <a:solidFill>
                                <a:schemeClr val="tx1"/>
                              </a:solidFill>
                              <a:latin typeface="+mj-lt"/>
                              <a:cs typeface="Calibri" panose="020F0502020204030204" pitchFamily="34" charset="0"/>
                            </a:rPr>
                            <a:t>TBD</a:t>
                          </a:r>
                        </a:p>
                      </a:txBody>
                      <a:tcPr/>
                    </a:tc>
                    <a:tc>
                      <a:txBody>
                        <a:bodyPr/>
                        <a:lstStyle/>
                        <a:p>
                          <a:r>
                            <a:rPr lang="en-US" sz="1200" b="1" dirty="0">
                              <a:solidFill>
                                <a:schemeClr val="tx1"/>
                              </a:solidFill>
                              <a:latin typeface="+mj-lt"/>
                              <a:cs typeface="Calibri" panose="020F0502020204030204" pitchFamily="34" charset="0"/>
                            </a:rPr>
                            <a:t>Common normalization value for In-phase and Quadrature CIR values</a:t>
                          </a:r>
                        </a:p>
                      </a:txBody>
                      <a:tcPr/>
                    </a:tc>
                    <a:extLst>
                      <a:ext uri="{0D108BD9-81ED-4DB2-BD59-A6C34878D82A}">
                        <a16:rowId xmlns:a16="http://schemas.microsoft.com/office/drawing/2014/main" val="1831043638"/>
                      </a:ext>
                    </a:extLst>
                  </a:tr>
                  <a:tr h="356549">
                    <a:tc>
                      <a:txBody>
                        <a:bodyPr/>
                        <a:lstStyle/>
                        <a:p>
                          <a:r>
                            <a:rPr lang="en-US" sz="1200" b="1" dirty="0">
                              <a:solidFill>
                                <a:schemeClr val="tx1"/>
                              </a:solidFill>
                              <a:latin typeface="+mj-lt"/>
                              <a:cs typeface="Calibri" panose="020F0502020204030204" pitchFamily="34" charset="0"/>
                            </a:rPr>
                            <a:t>RSSI</a:t>
                          </a:r>
                        </a:p>
                      </a:txBody>
                      <a:tcPr/>
                    </a:tc>
                    <a:tc>
                      <a:txBody>
                        <a:bodyPr/>
                        <a:lstStyle/>
                        <a:p>
                          <a:r>
                            <a:rPr lang="en-US" sz="1200" b="1" dirty="0">
                              <a:solidFill>
                                <a:schemeClr val="tx1"/>
                              </a:solidFill>
                              <a:latin typeface="+mj-lt"/>
                              <a:cs typeface="Calibri" panose="020F0502020204030204" pitchFamily="34" charset="0"/>
                            </a:rPr>
                            <a:t>TBD</a:t>
                          </a:r>
                        </a:p>
                      </a:txBody>
                      <a:tcPr/>
                    </a:tc>
                    <a:tc>
                      <a:txBody>
                        <a:bodyPr/>
                        <a:lstStyle/>
                        <a:p>
                          <a:r>
                            <a:rPr lang="en-US" sz="1200" b="1" dirty="0">
                              <a:solidFill>
                                <a:schemeClr val="tx1"/>
                              </a:solidFill>
                              <a:latin typeface="+mj-lt"/>
                              <a:cs typeface="Calibri" panose="020F0502020204030204" pitchFamily="34" charset="0"/>
                            </a:rPr>
                            <a:t>Indication of per packet power level</a:t>
                          </a:r>
                        </a:p>
                      </a:txBody>
                      <a:tcPr/>
                    </a:tc>
                    <a:extLst>
                      <a:ext uri="{0D108BD9-81ED-4DB2-BD59-A6C34878D82A}">
                        <a16:rowId xmlns:a16="http://schemas.microsoft.com/office/drawing/2014/main" val="535039190"/>
                      </a:ext>
                    </a:extLst>
                  </a:tr>
                  <a:tr h="356549">
                    <a:tc>
                      <a:txBody>
                        <a:bodyPr/>
                        <a:lstStyle/>
                        <a:p>
                          <a:r>
                            <a:rPr lang="en-US" sz="1200" b="1" dirty="0">
                              <a:solidFill>
                                <a:schemeClr val="tx1"/>
                              </a:solidFill>
                              <a:latin typeface="+mj-lt"/>
                              <a:cs typeface="Calibri" panose="020F0502020204030204" pitchFamily="34" charset="0"/>
                            </a:rPr>
                            <a:t>CIR In-Phase report</a:t>
                          </a:r>
                        </a:p>
                      </a:txBody>
                      <a:tcPr/>
                    </a:tc>
                    <a:tc>
                      <a:txBody>
                        <a:bodyPr/>
                        <a:lstStyle/>
                        <a:p>
                          <a:r>
                            <a:rPr lang="en-US" sz="1200" b="1" dirty="0">
                              <a:solidFill>
                                <a:schemeClr val="tx1"/>
                              </a:solidFill>
                              <a:latin typeface="+mj-lt"/>
                              <a:cs typeface="Calibri" panose="020F0502020204030204" pitchFamily="34" charset="0"/>
                            </a:rPr>
                            <a:t>16 bits</a:t>
                          </a:r>
                        </a:p>
                      </a:txBody>
                      <a:tcPr/>
                    </a:tc>
                    <a:tc>
                      <a:txBody>
                        <a:bodyPr/>
                        <a:lstStyle/>
                        <a:p>
                          <a:r>
                            <a:rPr lang="en-US" sz="1200" b="1" dirty="0">
                              <a:solidFill>
                                <a:schemeClr val="tx1"/>
                              </a:solidFill>
                              <a:latin typeface="+mj-lt"/>
                              <a:cs typeface="Calibri" panose="020F0502020204030204" pitchFamily="34" charset="0"/>
                            </a:rPr>
                            <a:t>Per tap; normalized</a:t>
                          </a:r>
                        </a:p>
                      </a:txBody>
                      <a:tcPr/>
                    </a:tc>
                    <a:extLst>
                      <a:ext uri="{0D108BD9-81ED-4DB2-BD59-A6C34878D82A}">
                        <a16:rowId xmlns:a16="http://schemas.microsoft.com/office/drawing/2014/main" val="1205708003"/>
                      </a:ext>
                    </a:extLst>
                  </a:tr>
                  <a:tr h="356549">
                    <a:tc>
                      <a:txBody>
                        <a:bodyPr/>
                        <a:lstStyle/>
                        <a:p>
                          <a:r>
                            <a:rPr lang="en-US" sz="1200" b="1" dirty="0">
                              <a:solidFill>
                                <a:schemeClr val="tx1"/>
                              </a:solidFill>
                              <a:latin typeface="+mj-lt"/>
                              <a:cs typeface="Calibri" panose="020F0502020204030204" pitchFamily="34" charset="0"/>
                            </a:rPr>
                            <a:t>CIR Quadrature report</a:t>
                          </a:r>
                        </a:p>
                      </a:txBody>
                      <a:tcPr/>
                    </a:tc>
                    <a:tc>
                      <a:txBody>
                        <a:bodyPr/>
                        <a:lstStyle/>
                        <a:p>
                          <a:r>
                            <a:rPr lang="en-US" sz="1200" b="1" dirty="0">
                              <a:solidFill>
                                <a:schemeClr val="tx1"/>
                              </a:solidFill>
                              <a:latin typeface="+mj-lt"/>
                              <a:cs typeface="Calibri" panose="020F0502020204030204" pitchFamily="34" charset="0"/>
                            </a:rPr>
                            <a:t>16 bits</a:t>
                          </a:r>
                        </a:p>
                      </a:txBody>
                      <a:tcPr/>
                    </a:tc>
                    <a:tc>
                      <a:txBody>
                        <a:bodyPr/>
                        <a:lstStyle/>
                        <a:p>
                          <a:r>
                            <a:rPr lang="en-US" sz="1200" b="1" dirty="0">
                              <a:solidFill>
                                <a:schemeClr val="tx1"/>
                              </a:solidFill>
                              <a:latin typeface="+mj-lt"/>
                              <a:cs typeface="Calibri" panose="020F0502020204030204" pitchFamily="34" charset="0"/>
                            </a:rPr>
                            <a:t>Per tap; normalized</a:t>
                          </a:r>
                        </a:p>
                      </a:txBody>
                      <a:tcPr/>
                    </a:tc>
                    <a:extLst>
                      <a:ext uri="{0D108BD9-81ED-4DB2-BD59-A6C34878D82A}">
                        <a16:rowId xmlns:a16="http://schemas.microsoft.com/office/drawing/2014/main" val="1729340610"/>
                      </a:ext>
                    </a:extLst>
                  </a:tr>
                </a:tbl>
              </a:graphicData>
            </a:graphic>
          </p:graphicFrame>
        </mc:Fallback>
      </mc:AlternateContent>
      <p:sp>
        <p:nvSpPr>
          <p:cNvPr id="7" name="Text Placeholder 2">
            <a:extLst>
              <a:ext uri="{FF2B5EF4-FFF2-40B4-BE49-F238E27FC236}">
                <a16:creationId xmlns:a16="http://schemas.microsoft.com/office/drawing/2014/main" id="{458CA4F5-DA47-A667-6E16-B61CD1416B84}"/>
              </a:ext>
            </a:extLst>
          </p:cNvPr>
          <p:cNvSpPr txBox="1">
            <a:spLocks/>
          </p:cNvSpPr>
          <p:nvPr/>
        </p:nvSpPr>
        <p:spPr bwMode="auto">
          <a:xfrm>
            <a:off x="294278" y="1283012"/>
            <a:ext cx="8612259" cy="58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noAutofit/>
          </a:bodyPr>
          <a:lstStyle>
            <a:lvl1pPr marL="342900" indent="-342900" algn="l" rtl="0" eaLnBrk="1" fontAlgn="base" hangingPunct="1">
              <a:spcBef>
                <a:spcPct val="20000"/>
              </a:spcBef>
              <a:spcAft>
                <a:spcPct val="0"/>
              </a:spcAft>
              <a:buClr>
                <a:schemeClr val="bg2">
                  <a:lumMod val="50000"/>
                </a:schemeClr>
              </a:buClr>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3736" indent="-173736" fontAlgn="auto">
              <a:spcBef>
                <a:spcPts val="1200"/>
              </a:spcBef>
              <a:spcAft>
                <a:spcPts val="0"/>
              </a:spcAft>
              <a:buClr>
                <a:srgbClr val="3253DC"/>
              </a:buClr>
              <a:buFont typeface="Arial" panose="020B0604020202020204" pitchFamily="34" charset="0"/>
              <a:buChar char="•"/>
              <a:defRPr/>
            </a:pPr>
            <a:r>
              <a:rPr lang="en-US" sz="1800" dirty="0">
                <a:cs typeface="Arial" panose="020B0604020202020204" pitchFamily="34" charset="0"/>
              </a:rPr>
              <a:t>We agree that the </a:t>
            </a:r>
            <a:r>
              <a:rPr lang="en-US" sz="1800" dirty="0"/>
              <a:t>baseline CIR report contain the following fields</a:t>
            </a:r>
            <a:endParaRPr lang="en-US" dirty="0"/>
          </a:p>
        </p:txBody>
      </p:sp>
    </p:spTree>
    <p:extLst>
      <p:ext uri="{BB962C8B-B14F-4D97-AF65-F5344CB8AC3E}">
        <p14:creationId xmlns:p14="http://schemas.microsoft.com/office/powerpoint/2010/main" val="2868371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a:xfrm>
            <a:off x="685800" y="457200"/>
            <a:ext cx="7772400" cy="1066800"/>
          </a:xfrm>
        </p:spPr>
        <p:txBody>
          <a:bodyPr/>
          <a:lstStyle/>
          <a:p>
            <a:r>
              <a:rPr lang="en-US" dirty="0"/>
              <a:t>Other Topics</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266700" y="1219200"/>
            <a:ext cx="8610600" cy="4572000"/>
          </a:xfrm>
        </p:spPr>
        <p:txBody>
          <a:bodyPr/>
          <a:lstStyle/>
          <a:p>
            <a:pPr marL="457200" lvl="1" indent="0">
              <a:buNone/>
            </a:pPr>
            <a:endParaRPr lang="en-US" sz="1400" dirty="0">
              <a:cs typeface="Calibri" panose="020F050202020403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Details of sensing procedure need to be discussed.</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Definition of block/round/slot structure for sensing</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Control message for sensing: IE structure and content for sensing</a:t>
            </a: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We agree to adopt frequency stitching across carrier frequencies to improve sensing link budget and accuracy, as an </a:t>
            </a: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optional</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feature for mono-static, bi/multi-static modes.</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Consider to limit channels where this option is available to avoid interference with multiple UWB channels</a:t>
            </a:r>
          </a:p>
          <a:p>
            <a:pPr marL="506603" lvl="1" fontAlgn="auto">
              <a:spcBef>
                <a:spcPts val="0"/>
              </a:spcBef>
              <a:spcAft>
                <a:spcPts val="0"/>
              </a:spcAft>
              <a:buClr>
                <a:schemeClr val="accent2"/>
              </a:buClr>
              <a:buFont typeface="Arial" panose="020B0604020202020204" pitchFamily="34" charset="0"/>
              <a:buChar char="•"/>
              <a:defRPr/>
            </a:pP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endParaRPr lang="en-US" sz="1800" dirty="0">
              <a:cs typeface="Calibri" panose="020F0502020204030204" pitchFamily="34" charset="0"/>
            </a:endParaRPr>
          </a:p>
        </p:txBody>
      </p:sp>
      <p:sp>
        <p:nvSpPr>
          <p:cNvPr id="4" name="Slide Number Placeholder 3">
            <a:extLst>
              <a:ext uri="{FF2B5EF4-FFF2-40B4-BE49-F238E27FC236}">
                <a16:creationId xmlns:a16="http://schemas.microsoft.com/office/drawing/2014/main" id="{A692E115-57C1-AA19-2E37-CE358C10BCA6}"/>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9</a:t>
            </a:fld>
            <a:endParaRPr lang="en-US" altLang="en-US" dirty="0"/>
          </a:p>
        </p:txBody>
      </p:sp>
    </p:spTree>
    <p:extLst>
      <p:ext uri="{BB962C8B-B14F-4D97-AF65-F5344CB8AC3E}">
        <p14:creationId xmlns:p14="http://schemas.microsoft.com/office/powerpoint/2010/main" val="36285697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Office Theme</Template>
  <TotalTime>111235</TotalTime>
  <Words>1386</Words>
  <Application>Microsoft Office PowerPoint</Application>
  <PresentationFormat>On-screen Show (4:3)</PresentationFormat>
  <Paragraphs>280</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Cambria Math</vt:lpstr>
      <vt:lpstr>Courier New</vt:lpstr>
      <vt:lpstr>Microsoft Sans Serif</vt:lpstr>
      <vt:lpstr>Times New Roman</vt:lpstr>
      <vt:lpstr>Office Theme</vt:lpstr>
      <vt:lpstr>PowerPoint Presentation</vt:lpstr>
      <vt:lpstr>Sensing Pulse Shape</vt:lpstr>
      <vt:lpstr>Sensing Sequence and Pulse Pattern</vt:lpstr>
      <vt:lpstr>Sensing Packet Format</vt:lpstr>
      <vt:lpstr>Sensing Report</vt:lpstr>
      <vt:lpstr>Sensing Report</vt:lpstr>
      <vt:lpstr>Sensing Report</vt:lpstr>
      <vt:lpstr>Baseline Sensing Report Parameters</vt:lpstr>
      <vt:lpstr>Other Topics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Pooria Pakrooh</cp:lastModifiedBy>
  <cp:revision>390</cp:revision>
  <cp:lastPrinted>1998-02-10T13:28:06Z</cp:lastPrinted>
  <dcterms:created xsi:type="dcterms:W3CDTF">2021-07-16T20:39:58Z</dcterms:created>
  <dcterms:modified xsi:type="dcterms:W3CDTF">2023-01-19T17:21:19Z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