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46" r:id="rId2"/>
    <p:sldId id="311" r:id="rId3"/>
    <p:sldId id="371" r:id="rId4"/>
    <p:sldId id="372" r:id="rId5"/>
    <p:sldId id="363" r:id="rId6"/>
    <p:sldId id="358" r:id="rId7"/>
    <p:sldId id="364" r:id="rId8"/>
    <p:sldId id="365" r:id="rId9"/>
    <p:sldId id="366" r:id="rId10"/>
    <p:sldId id="367" r:id="rId11"/>
    <p:sldId id="368" r:id="rId12"/>
    <p:sldId id="370" r:id="rId13"/>
    <p:sldId id="373" r:id="rId14"/>
    <p:sldId id="362"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91" d="100"/>
          <a:sy n="91" d="100"/>
        </p:scale>
        <p:origin x="1027" y="67"/>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1/19/2023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1/19/2023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1/19/2023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15-22-0072-00-007a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1/19/2023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1/19/2023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1/19/2023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1/19/2023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1/19/2023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1/19/2023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1/19/2023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801314"/>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a:t>
            </a:r>
            <a:r>
              <a:rPr lang="en-US" altLang="ja-JP" sz="1600" dirty="0">
                <a:latin typeface="Times New Roman" panose="02020603050405020304" pitchFamily="18" charset="0"/>
                <a:ea typeface="ＭＳ Ｐゴシック" charset="-128"/>
                <a:cs typeface="Times New Roman" panose="02020603050405020304" pitchFamily="18" charset="0"/>
              </a:rPr>
              <a:t>(January </a:t>
            </a:r>
            <a:r>
              <a:rPr lang="en-US" altLang="ja-JP" sz="1600" dirty="0" smtClean="0">
                <a:latin typeface="Times New Roman" panose="02020603050405020304" pitchFamily="18" charset="0"/>
                <a:ea typeface="ＭＳ Ｐゴシック" charset="-128"/>
                <a:cs typeface="Times New Roman" panose="02020603050405020304" pitchFamily="18" charset="0"/>
              </a:rPr>
              <a:t>2023)</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January 18,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err="1" smtClean="0">
                <a:latin typeface="Times New Roman" panose="02020603050405020304" pitchFamily="18" charset="0"/>
                <a:cs typeface="Times New Roman" panose="02020603050405020304" pitchFamily="18" charset="0"/>
              </a:rPr>
              <a:t>Sangsung</a:t>
            </a:r>
            <a:r>
              <a:rPr lang="en-US" altLang="zh-CN" sz="1600" dirty="0" smtClean="0">
                <a:latin typeface="Times New Roman" panose="02020603050405020304" pitchFamily="18" charset="0"/>
                <a:cs typeface="Times New Roman" panose="02020603050405020304" pitchFamily="18" charset="0"/>
              </a:rPr>
              <a:t> Choi</a:t>
            </a:r>
            <a:r>
              <a:rPr lang="en-US" altLang="zh-CN" sz="1600" dirty="0" smtClean="0">
                <a:latin typeface="Times New Roman" panose="02020603050405020304" pitchFamily="18" charset="0"/>
                <a:ea typeface="ＭＳ Ｐゴシック" charset="-128"/>
                <a:cs typeface="Times New Roman" panose="02020603050405020304" pitchFamily="18" charset="0"/>
              </a:rPr>
              <a:t>,</a:t>
            </a:r>
            <a:r>
              <a:rPr lang="en-US" altLang="ja-JP" sz="1600" dirty="0" smtClean="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ja-JP" sz="1600" dirty="0" smtClean="0">
                <a:latin typeface="Times New Roman" panose="02020603050405020304" pitchFamily="18" charset="0"/>
                <a:ea typeface="ＭＳ Ｐゴシック" charset="-128"/>
                <a:cs typeface="Times New Roman" panose="02020603050405020304" pitchFamily="18" charset="0"/>
              </a:rPr>
              <a:t>sschoi</a:t>
            </a:r>
            <a:r>
              <a:rPr lang="en-US" altLang="ko-KR" sz="1600" dirty="0" smtClean="0">
                <a:latin typeface="Times New Roman" panose="02020603050405020304" pitchFamily="18" charset="0"/>
                <a:ea typeface="굴림" charset="-127"/>
                <a:cs typeface="Times New Roman" panose="02020603050405020304" pitchFamily="18" charset="0"/>
              </a:rPr>
              <a:t>@kookmin.ac.kr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January 2023</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#4</a:t>
            </a:r>
            <a:endParaRPr lang="en-US" sz="2400" dirty="0"/>
          </a:p>
        </p:txBody>
      </p:sp>
      <p:sp>
        <p:nvSpPr>
          <p:cNvPr id="3" name="TextBox 2"/>
          <p:cNvSpPr txBox="1"/>
          <p:nvPr/>
        </p:nvSpPr>
        <p:spPr>
          <a:xfrm>
            <a:off x="533400" y="1116554"/>
            <a:ext cx="8229600" cy="4985980"/>
          </a:xfrm>
          <a:prstGeom prst="rect">
            <a:avLst/>
          </a:prstGeom>
          <a:noFill/>
        </p:spPr>
        <p:txBody>
          <a:bodyPr wrap="square" rtlCol="0">
            <a:spAutoFit/>
          </a:bodyPr>
          <a:lstStyle/>
          <a:p>
            <a:pPr marL="0" lvl="2" algn="just">
              <a:buClr>
                <a:srgbClr val="00B050"/>
              </a:buClr>
              <a:buSzPct val="100000"/>
            </a:pPr>
            <a:r>
              <a:rPr lang="en-US" altLang="ko-KR" sz="2000" b="1" dirty="0" smtClean="0"/>
              <a:t>TG Motion to approve the formation of CRG for the WG recirculation ballot</a:t>
            </a:r>
            <a:endParaRPr lang="en-US" altLang="ko-KR" sz="2000" b="1" dirty="0"/>
          </a:p>
          <a:p>
            <a:pPr algn="just">
              <a:buClr>
                <a:srgbClr val="00B050"/>
              </a:buClr>
              <a:buSzPct val="100000"/>
            </a:pPr>
            <a:endParaRPr lang="en-US" altLang="ko-KR" sz="2000" i="1" dirty="0" smtClean="0"/>
          </a:p>
          <a:p>
            <a:pPr algn="just">
              <a:buClr>
                <a:srgbClr val="00B050"/>
              </a:buClr>
              <a:buSzPct val="100000"/>
            </a:pPr>
            <a:r>
              <a:rPr lang="en-US" altLang="ko-KR" sz="2000" i="1" dirty="0" smtClean="0"/>
              <a:t>Move </a:t>
            </a:r>
            <a:r>
              <a:rPr lang="en-US" altLang="ko-KR" sz="2000" i="1" dirty="0"/>
              <a:t>that 802.15.7a TG </a:t>
            </a:r>
            <a:r>
              <a:rPr lang="en-US" altLang="ko-KR" sz="2000" i="1" dirty="0" smtClean="0"/>
              <a:t>approve </a:t>
            </a:r>
            <a:r>
              <a:rPr lang="en-US" altLang="ko-KR" sz="2000" i="1" dirty="0"/>
              <a:t>the formation of a Comment Resolution Group (CRG) for the WG </a:t>
            </a:r>
            <a:r>
              <a:rPr lang="en-US" altLang="ko-KR" sz="2000" i="1" dirty="0" smtClean="0"/>
              <a:t>recirculation balloting </a:t>
            </a:r>
            <a:r>
              <a:rPr lang="en-US" altLang="ko-KR" sz="2000" i="1" dirty="0"/>
              <a:t>of the P802.15.7a/D3</a:t>
            </a:r>
            <a:r>
              <a:rPr lang="en-US" altLang="ko-KR" sz="2000" i="1" dirty="0" smtClean="0"/>
              <a:t> </a:t>
            </a:r>
            <a:r>
              <a:rPr lang="en-US" altLang="ko-KR" sz="2000" i="1" dirty="0"/>
              <a:t>with the following membership: </a:t>
            </a:r>
            <a:r>
              <a:rPr lang="en-US" altLang="ko-KR" sz="2000" i="1" dirty="0" err="1"/>
              <a:t>Yeong</a:t>
            </a:r>
            <a:r>
              <a:rPr lang="en-US" altLang="ko-KR" sz="2000" i="1" dirty="0"/>
              <a:t> Min </a:t>
            </a:r>
            <a:r>
              <a:rPr lang="en-US" altLang="ko-KR" sz="2000" i="1" dirty="0" smtClean="0"/>
              <a:t>Jang(Chair</a:t>
            </a:r>
            <a:r>
              <a:rPr lang="en-US" altLang="ko-KR" sz="2000" i="1" dirty="0"/>
              <a:t>), Sang-</a:t>
            </a:r>
            <a:r>
              <a:rPr lang="en-US" altLang="ko-KR" sz="2000" i="1" dirty="0" err="1"/>
              <a:t>Kyu</a:t>
            </a:r>
            <a:r>
              <a:rPr lang="en-US" altLang="ko-KR" sz="2000" i="1" dirty="0"/>
              <a:t> Lim</a:t>
            </a:r>
            <a:r>
              <a:rPr lang="en-US" altLang="ko-KR" sz="2000" i="1" dirty="0" smtClean="0"/>
              <a:t>, </a:t>
            </a:r>
            <a:r>
              <a:rPr lang="en-US" altLang="ko-KR" sz="2000" i="1" dirty="0"/>
              <a:t>Ryuji Kohno</a:t>
            </a:r>
            <a:r>
              <a:rPr lang="en-US" altLang="ko-KR" sz="2000" i="1" dirty="0" smtClean="0"/>
              <a:t>, and </a:t>
            </a:r>
            <a:r>
              <a:rPr lang="en-US" altLang="ko-KR" sz="2000" i="1" dirty="0" err="1" smtClean="0"/>
              <a:t>Seongsoon</a:t>
            </a:r>
            <a:r>
              <a:rPr lang="en-US" altLang="ko-KR" sz="2000" i="1" dirty="0" smtClean="0"/>
              <a:t> </a:t>
            </a:r>
            <a:r>
              <a:rPr lang="en-US" altLang="ko-KR" sz="2000" i="1" dirty="0" err="1" smtClean="0"/>
              <a:t>Joo</a:t>
            </a:r>
            <a:r>
              <a:rPr lang="en-US" altLang="ko-KR" sz="2000" i="1" dirty="0" smtClean="0"/>
              <a:t>. </a:t>
            </a:r>
            <a:r>
              <a:rPr lang="en-US" altLang="ko-KR" sz="2000" i="1" dirty="0"/>
              <a:t>The 802.15.7a CRG </a:t>
            </a:r>
            <a:r>
              <a:rPr lang="en-US" altLang="ko-KR" sz="2000" i="1" dirty="0" smtClean="0"/>
              <a:t>is </a:t>
            </a:r>
            <a:r>
              <a:rPr lang="en-US" altLang="ko-KR" sz="2000" i="1" dirty="0"/>
              <a:t>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ko-KR" sz="2000" dirty="0"/>
          </a:p>
          <a:p>
            <a:pPr>
              <a:buClr>
                <a:srgbClr val="00B050"/>
              </a:buClr>
              <a:buSzPct val="100000"/>
            </a:pPr>
            <a:endParaRPr lang="en-US" dirty="0"/>
          </a:p>
          <a:p>
            <a:r>
              <a:rPr lang="en-US" altLang="ja-JP" sz="2000" dirty="0"/>
              <a:t>Moved By:  </a:t>
            </a:r>
            <a:r>
              <a:rPr lang="en-US" altLang="ja-JP" sz="2000" dirty="0" err="1"/>
              <a:t>Sangsung</a:t>
            </a:r>
            <a:r>
              <a:rPr lang="en-US" altLang="ja-JP" sz="2000" dirty="0"/>
              <a:t> Choi</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368683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a:t>
            </a:r>
            <a:r>
              <a:rPr lang="en-US" sz="3200" dirty="0" smtClean="0"/>
              <a:t>G Motion #1</a:t>
            </a:r>
            <a:endParaRPr lang="en-US" sz="2400" dirty="0"/>
          </a:p>
        </p:txBody>
      </p:sp>
      <p:sp>
        <p:nvSpPr>
          <p:cNvPr id="5" name="TextBox 4"/>
          <p:cNvSpPr txBox="1"/>
          <p:nvPr/>
        </p:nvSpPr>
        <p:spPr>
          <a:xfrm>
            <a:off x="457201" y="1447800"/>
            <a:ext cx="8229600" cy="4708981"/>
          </a:xfrm>
          <a:prstGeom prst="rect">
            <a:avLst/>
          </a:prstGeom>
          <a:noFill/>
        </p:spPr>
        <p:txBody>
          <a:bodyPr wrap="square" rtlCol="0">
            <a:spAutoFit/>
          </a:bodyPr>
          <a:lstStyle/>
          <a:p>
            <a:pPr marL="0" lvl="3">
              <a:buClr>
                <a:srgbClr val="00B050"/>
              </a:buClr>
              <a:buSzPct val="100000"/>
            </a:pPr>
            <a:r>
              <a:rPr lang="en-US" altLang="ko-KR" sz="2000" b="1" dirty="0"/>
              <a:t>Draft needs to be edited prior to letter ballot</a:t>
            </a:r>
          </a:p>
          <a:p>
            <a:pPr>
              <a:buClr>
                <a:srgbClr val="00B050"/>
              </a:buClr>
              <a:buSzPct val="100000"/>
            </a:pPr>
            <a:endParaRPr lang="en-GB" altLang="ja-JP" sz="2000" b="1" dirty="0"/>
          </a:p>
          <a:p>
            <a:pPr algn="just"/>
            <a:r>
              <a:rPr lang="en-US" altLang="ko-KR" sz="2000" i="1" dirty="0"/>
              <a:t>Move that 802.15 WG start a WG Letter Ballot requesting approval of CA document [</a:t>
            </a:r>
            <a:r>
              <a:rPr lang="en-US" altLang="ja-JP" sz="2000" i="1" dirty="0"/>
              <a:t>15-22-0292-r3</a:t>
            </a:r>
            <a:r>
              <a:rPr lang="en-US" altLang="ko-KR" sz="2000" i="1" dirty="0"/>
              <a:t>] and document P802.15.7a/D3 (as edited in accordance with the instructions in document 15-22-0674-03-007a) and to forward document P802.15.7a/D3, as edited in accordance with the instructions in document 15-22-0674-03-007a, and CA document [</a:t>
            </a:r>
            <a:r>
              <a:rPr lang="en-US" altLang="ja-JP" sz="2000" i="1" dirty="0"/>
              <a:t>15-22-0292-r3</a:t>
            </a:r>
            <a:r>
              <a:rPr lang="en-US" altLang="ko-KR" sz="2000" i="1" dirty="0"/>
              <a:t>] to Standards Association ballot pending the completion and inclusion of the edits in the draft.</a:t>
            </a:r>
          </a:p>
          <a:p>
            <a:pPr algn="just"/>
            <a:endParaRPr lang="ko-KR" altLang="ko-KR" sz="2000" dirty="0"/>
          </a:p>
          <a:p>
            <a:pPr marL="0" indent="0">
              <a:buNone/>
            </a:pPr>
            <a:endParaRPr lang="en-US" altLang="en-US" sz="2000" i="1" dirty="0"/>
          </a:p>
          <a:p>
            <a:r>
              <a:rPr lang="en-US" altLang="en-US" sz="2000" i="1" dirty="0"/>
              <a:t>Moved By </a:t>
            </a:r>
            <a:r>
              <a:rPr lang="en-US" altLang="en-US" sz="2000" i="1" dirty="0" err="1"/>
              <a:t>Sangsung</a:t>
            </a:r>
            <a:r>
              <a:rPr lang="en-US" altLang="en-US" sz="2000" i="1" dirty="0"/>
              <a:t> Choi</a:t>
            </a:r>
          </a:p>
          <a:p>
            <a:r>
              <a:rPr lang="en-US" altLang="en-US" sz="2000" i="1" dirty="0"/>
              <a:t>Seconded By Phil Beecher</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1723646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a:t>
            </a:r>
            <a:r>
              <a:rPr lang="en-US" sz="3200" dirty="0" smtClean="0"/>
              <a:t>G Motion #2</a:t>
            </a:r>
            <a:endParaRPr lang="en-US" sz="2400" dirty="0"/>
          </a:p>
        </p:txBody>
      </p:sp>
      <p:sp>
        <p:nvSpPr>
          <p:cNvPr id="3" name="TextBox 2"/>
          <p:cNvSpPr txBox="1"/>
          <p:nvPr/>
        </p:nvSpPr>
        <p:spPr>
          <a:xfrm>
            <a:off x="533400" y="1219200"/>
            <a:ext cx="8229600" cy="4985980"/>
          </a:xfrm>
          <a:prstGeom prst="rect">
            <a:avLst/>
          </a:prstGeom>
          <a:noFill/>
        </p:spPr>
        <p:txBody>
          <a:bodyPr wrap="square" rtlCol="0">
            <a:spAutoFit/>
          </a:bodyPr>
          <a:lstStyle/>
          <a:p>
            <a:pPr marL="0" lvl="2" algn="just">
              <a:buClr>
                <a:srgbClr val="00B050"/>
              </a:buClr>
              <a:buSzPct val="100000"/>
            </a:pPr>
            <a:r>
              <a:rPr lang="en-US" altLang="ko-KR" sz="2000" b="1" dirty="0"/>
              <a:t>CRG formation for a WG Letter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WG balloting of the P802.15.7a/D3 with the following membership: </a:t>
            </a:r>
            <a:r>
              <a:rPr lang="en-US" altLang="ko-KR" sz="2000" i="1" dirty="0" err="1"/>
              <a:t>Yeong</a:t>
            </a:r>
            <a:r>
              <a:rPr lang="en-US" altLang="ko-KR" sz="2000" i="1" dirty="0"/>
              <a:t> Min Jang(Chair), Sang-</a:t>
            </a:r>
            <a:r>
              <a:rPr lang="en-US" altLang="ko-KR" sz="2000" i="1" dirty="0" err="1"/>
              <a:t>Kyu</a:t>
            </a:r>
            <a:r>
              <a:rPr lang="en-US" altLang="ko-KR" sz="2000" i="1" dirty="0"/>
              <a:t> Lim, Ryuji </a:t>
            </a:r>
            <a:r>
              <a:rPr lang="en-US" altLang="ko-KR" sz="2000" i="1" dirty="0" smtClean="0"/>
              <a:t>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ko-KR" sz="2000" dirty="0"/>
          </a:p>
          <a:p>
            <a:pPr>
              <a:buClr>
                <a:srgbClr val="00B050"/>
              </a:buClr>
              <a:buSzPct val="100000"/>
            </a:pPr>
            <a:endParaRPr lang="en-US" altLang="ko-KR" dirty="0"/>
          </a:p>
          <a:p>
            <a:r>
              <a:rPr lang="en-US" altLang="en-US" sz="2000" i="1" dirty="0"/>
              <a:t>Moved By </a:t>
            </a:r>
            <a:r>
              <a:rPr lang="en-US" altLang="en-US" sz="2000" i="1" dirty="0" err="1"/>
              <a:t>Sangsung</a:t>
            </a:r>
            <a:r>
              <a:rPr lang="en-US" altLang="en-US" sz="2000" i="1" dirty="0"/>
              <a:t> Choi</a:t>
            </a:r>
          </a:p>
          <a:p>
            <a:r>
              <a:rPr lang="en-US" altLang="en-US" sz="2000" i="1" dirty="0"/>
              <a:t>Seconded By Phil Beecher</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6945002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CRG Teleconference </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r>
              <a:rPr lang="en-US" altLang="ko-KR" sz="2800" dirty="0" smtClean="0">
                <a:latin typeface="Times New Roman" panose="02020603050405020304" pitchFamily="18" charset="0"/>
                <a:ea typeface="굴림" pitchFamily="34" charset="-127"/>
                <a:cs typeface="Times New Roman" panose="02020603050405020304" pitchFamily="18" charset="0"/>
              </a:rPr>
              <a:t>3 times between February and March 2023 </a:t>
            </a:r>
          </a:p>
          <a:p>
            <a:pPr marL="0" indent="0" algn="just">
              <a:buNone/>
            </a:pPr>
            <a:r>
              <a:rPr lang="en-US" altLang="ko-KR" sz="2800" dirty="0" smtClean="0">
                <a:latin typeface="Times New Roman" panose="02020603050405020304" pitchFamily="18" charset="0"/>
                <a:ea typeface="굴림" pitchFamily="34" charset="-127"/>
                <a:cs typeface="Times New Roman" panose="02020603050405020304" pitchFamily="18" charset="0"/>
              </a:rPr>
              <a:t>    - Feb. 07  Tuesday  07:00 EST(21:00 KST)</a:t>
            </a:r>
          </a:p>
          <a:p>
            <a:pPr marL="0" indent="0" algn="just">
              <a:buNone/>
            </a:pPr>
            <a:r>
              <a:rPr lang="en-US" altLang="ko-KR" sz="2800" dirty="0">
                <a:latin typeface="Times New Roman" panose="02020603050405020304" pitchFamily="18" charset="0"/>
                <a:ea typeface="굴림" pitchFamily="34" charset="-127"/>
                <a:cs typeface="Times New Roman" panose="02020603050405020304" pitchFamily="18" charset="0"/>
              </a:rPr>
              <a:t> </a:t>
            </a:r>
            <a:r>
              <a:rPr lang="en-US" altLang="ko-KR" sz="2800" dirty="0" smtClean="0">
                <a:latin typeface="Times New Roman" panose="02020603050405020304" pitchFamily="18" charset="0"/>
                <a:ea typeface="굴림" pitchFamily="34" charset="-127"/>
                <a:cs typeface="Times New Roman" panose="02020603050405020304" pitchFamily="18" charset="0"/>
              </a:rPr>
              <a:t>   - Feb, 21  </a:t>
            </a:r>
            <a:r>
              <a:rPr lang="en-US" altLang="ko-KR" sz="2800" dirty="0">
                <a:latin typeface="Times New Roman" panose="02020603050405020304" pitchFamily="18" charset="0"/>
                <a:ea typeface="굴림" pitchFamily="34" charset="-127"/>
                <a:cs typeface="Times New Roman" panose="02020603050405020304" pitchFamily="18" charset="0"/>
              </a:rPr>
              <a:t>Tuesday  </a:t>
            </a:r>
            <a:r>
              <a:rPr lang="en-US" altLang="ko-KR" sz="2800" dirty="0" smtClean="0">
                <a:latin typeface="Times New Roman" panose="02020603050405020304" pitchFamily="18" charset="0"/>
                <a:ea typeface="굴림" pitchFamily="34" charset="-127"/>
                <a:cs typeface="Times New Roman" panose="02020603050405020304" pitchFamily="18" charset="0"/>
              </a:rPr>
              <a:t>07:00 EST(21:00 </a:t>
            </a:r>
            <a:r>
              <a:rPr lang="en-US" altLang="ko-KR" sz="2800" dirty="0">
                <a:latin typeface="Times New Roman" panose="02020603050405020304" pitchFamily="18" charset="0"/>
                <a:ea typeface="굴림" pitchFamily="34" charset="-127"/>
                <a:cs typeface="Times New Roman" panose="02020603050405020304" pitchFamily="18" charset="0"/>
              </a:rPr>
              <a:t>KST</a:t>
            </a:r>
            <a:r>
              <a:rPr lang="en-US" altLang="ko-KR" sz="2800" dirty="0" smtClean="0">
                <a:latin typeface="Times New Roman" panose="02020603050405020304" pitchFamily="18" charset="0"/>
                <a:ea typeface="굴림" pitchFamily="34" charset="-127"/>
                <a:cs typeface="Times New Roman" panose="02020603050405020304" pitchFamily="18" charset="0"/>
              </a:rPr>
              <a:t>)</a:t>
            </a:r>
          </a:p>
          <a:p>
            <a:pPr marL="0" indent="0" algn="just">
              <a:buNone/>
            </a:pPr>
            <a:r>
              <a:rPr lang="en-US" altLang="ko-KR" sz="2800" dirty="0" smtClean="0">
                <a:latin typeface="Times New Roman" panose="02020603050405020304" pitchFamily="18" charset="0"/>
                <a:ea typeface="굴림" pitchFamily="34" charset="-127"/>
                <a:cs typeface="Times New Roman" panose="02020603050405020304" pitchFamily="18" charset="0"/>
              </a:rPr>
              <a:t>    - Mar. 07 </a:t>
            </a:r>
            <a:r>
              <a:rPr lang="en-US" altLang="ko-KR" sz="2800" dirty="0">
                <a:latin typeface="Times New Roman" panose="02020603050405020304" pitchFamily="18" charset="0"/>
                <a:ea typeface="굴림" pitchFamily="34" charset="-127"/>
                <a:cs typeface="Times New Roman" panose="02020603050405020304" pitchFamily="18" charset="0"/>
              </a:rPr>
              <a:t>Tuesday  </a:t>
            </a:r>
            <a:r>
              <a:rPr lang="en-US" altLang="ko-KR" sz="2800" dirty="0" smtClean="0">
                <a:latin typeface="Times New Roman" panose="02020603050405020304" pitchFamily="18" charset="0"/>
                <a:ea typeface="굴림" pitchFamily="34" charset="-127"/>
                <a:cs typeface="Times New Roman" panose="02020603050405020304" pitchFamily="18" charset="0"/>
              </a:rPr>
              <a:t>07:00 EST(21:00 </a:t>
            </a:r>
            <a:r>
              <a:rPr lang="en-US" altLang="ko-KR" sz="2800" dirty="0">
                <a:latin typeface="Times New Roman" panose="02020603050405020304" pitchFamily="18" charset="0"/>
                <a:ea typeface="굴림" pitchFamily="34" charset="-127"/>
                <a:cs typeface="Times New Roman" panose="02020603050405020304" pitchFamily="18" charset="0"/>
              </a:rPr>
              <a:t>KST)</a:t>
            </a:r>
          </a:p>
          <a:p>
            <a:pPr marL="0" indent="0" algn="just">
              <a:lnSpc>
                <a:spcPct val="80000"/>
              </a:lnSpc>
              <a:buNone/>
            </a:pPr>
            <a:endParaRPr lang="en-US" altLang="ko-KR" sz="2800" dirty="0" smtClean="0">
              <a:solidFill>
                <a:srgbClr val="0070C0"/>
              </a:solidFill>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800" dirty="0" smtClean="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311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March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752600"/>
            <a:ext cx="8640960" cy="3887944"/>
          </a:xfrm>
          <a:ln/>
        </p:spPr>
        <p:txBody>
          <a:bodyPr>
            <a:normAutofit/>
          </a:bodyPr>
          <a:lstStyle/>
          <a:p>
            <a:pPr algn="just"/>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3 </a:t>
            </a:r>
            <a:r>
              <a:rPr lang="en-US" altLang="ja-JP" sz="2800" dirty="0">
                <a:latin typeface="Times New Roman" panose="02020603050405020304" pitchFamily="18" charset="0"/>
                <a:ea typeface="ＭＳ Ｐゴシック" pitchFamily="50" charset="-128"/>
                <a:cs typeface="Times New Roman" panose="02020603050405020304" pitchFamily="18" charset="0"/>
              </a:rPr>
              <a:t>T</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ime </a:t>
            </a:r>
            <a:r>
              <a:rPr lang="en-US" altLang="ja-JP" sz="2800" dirty="0">
                <a:latin typeface="Times New Roman" panose="02020603050405020304" pitchFamily="18" charset="0"/>
                <a:ea typeface="ＭＳ Ｐゴシック" pitchFamily="50" charset="-128"/>
                <a:cs typeface="Times New Roman" panose="02020603050405020304" pitchFamily="18" charset="0"/>
              </a:rPr>
              <a:t>S</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lots (8AM on  Tue., Wed., and Thur.)</a:t>
            </a:r>
          </a:p>
          <a:p>
            <a:pPr algn="just"/>
            <a:r>
              <a:rPr lang="en-US" altLang="ko-KR" sz="2800" dirty="0">
                <a:latin typeface="Times New Roman" panose="02020603050405020304" pitchFamily="18" charset="0"/>
                <a:ea typeface="굴림" pitchFamily="34" charset="-127"/>
                <a:cs typeface="Times New Roman" panose="02020603050405020304" pitchFamily="18" charset="0"/>
              </a:rPr>
              <a:t>Complete Comment </a:t>
            </a:r>
            <a:r>
              <a:rPr lang="en-US" altLang="ko-KR" sz="2800" dirty="0" smtClean="0">
                <a:latin typeface="Times New Roman" panose="02020603050405020304" pitchFamily="18" charset="0"/>
                <a:ea typeface="굴림" pitchFamily="34" charset="-127"/>
                <a:cs typeface="Times New Roman" panose="02020603050405020304" pitchFamily="18" charset="0"/>
              </a:rPr>
              <a:t>Resolution of 1</a:t>
            </a:r>
            <a:r>
              <a:rPr lang="en-US" altLang="ko-KR" sz="2800" baseline="30000" dirty="0" smtClean="0">
                <a:latin typeface="Times New Roman" panose="02020603050405020304" pitchFamily="18" charset="0"/>
                <a:ea typeface="굴림" pitchFamily="34" charset="-127"/>
                <a:cs typeface="Times New Roman" panose="02020603050405020304" pitchFamily="18" charset="0"/>
              </a:rPr>
              <a:t>st</a:t>
            </a:r>
            <a:r>
              <a:rPr lang="en-US" altLang="ko-KR" sz="2800" dirty="0" smtClean="0">
                <a:latin typeface="Times New Roman" panose="02020603050405020304" pitchFamily="18" charset="0"/>
                <a:ea typeface="굴림" pitchFamily="34" charset="-127"/>
                <a:cs typeface="Times New Roman" panose="02020603050405020304" pitchFamily="18" charset="0"/>
              </a:rPr>
              <a:t> LB Recirculation</a:t>
            </a:r>
          </a:p>
          <a:p>
            <a:pPr algn="just"/>
            <a:r>
              <a:rPr lang="en-US" altLang="ko-KR" sz="2800" dirty="0" smtClean="0">
                <a:latin typeface="Times New Roman" panose="02020603050405020304" pitchFamily="18" charset="0"/>
                <a:ea typeface="굴림" pitchFamily="34" charset="-127"/>
                <a:cs typeface="Times New Roman" panose="02020603050405020304" pitchFamily="18" charset="0"/>
              </a:rPr>
              <a:t>Start the 2</a:t>
            </a:r>
            <a:r>
              <a:rPr lang="en-US" altLang="ko-KR" sz="2800" baseline="30000" dirty="0" smtClean="0">
                <a:latin typeface="Times New Roman" panose="02020603050405020304" pitchFamily="18" charset="0"/>
                <a:ea typeface="굴림" pitchFamily="34" charset="-127"/>
                <a:cs typeface="Times New Roman" panose="02020603050405020304" pitchFamily="18" charset="0"/>
              </a:rPr>
              <a:t>nd</a:t>
            </a:r>
            <a:r>
              <a:rPr lang="en-US" altLang="ko-KR" sz="2800" dirty="0" smtClean="0">
                <a:latin typeface="Times New Roman" panose="02020603050405020304" pitchFamily="18" charset="0"/>
                <a:ea typeface="굴림" pitchFamily="34" charset="-127"/>
                <a:cs typeface="Times New Roman" panose="02020603050405020304" pitchFamily="18" charset="0"/>
              </a:rPr>
              <a:t> LB Recirculation</a:t>
            </a: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938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January 18, 2023</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Session Objectives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Complete comment resolution on initial LB #192</a:t>
            </a:r>
          </a:p>
          <a:p>
            <a:pPr marL="0" indent="0" algn="just">
              <a:buNone/>
            </a:pPr>
            <a:r>
              <a:rPr lang="en-US" altLang="ja-JP" sz="2800" dirty="0" smtClean="0">
                <a:latin typeface="Times New Roman" panose="02020603050405020304" pitchFamily="18" charset="0"/>
                <a:cs typeface="Times New Roman" panose="02020603050405020304" pitchFamily="18" charset="0"/>
              </a:rPr>
              <a:t>    </a:t>
            </a:r>
            <a:r>
              <a:rPr lang="en-US" altLang="ja-JP" sz="2800" dirty="0">
                <a:latin typeface="Times New Roman" panose="02020603050405020304" pitchFamily="18" charset="0"/>
                <a:cs typeface="Times New Roman" panose="02020603050405020304" pitchFamily="18" charset="0"/>
              </a:rPr>
              <a:t>- </a:t>
            </a:r>
            <a:r>
              <a:rPr lang="en-US" altLang="ja-JP" sz="2800" dirty="0" smtClean="0">
                <a:latin typeface="Times New Roman" panose="02020603050405020304" pitchFamily="18" charset="0"/>
                <a:cs typeface="Times New Roman" panose="02020603050405020304" pitchFamily="18" charset="0"/>
              </a:rPr>
              <a:t>Approval of  CRG </a:t>
            </a:r>
            <a:r>
              <a:rPr lang="en-US" altLang="ja-JP" sz="2800" dirty="0">
                <a:latin typeface="Times New Roman" panose="02020603050405020304" pitchFamily="18" charset="0"/>
                <a:cs typeface="Times New Roman" panose="02020603050405020304" pitchFamily="18" charset="0"/>
              </a:rPr>
              <a:t>Teleconference </a:t>
            </a:r>
            <a:r>
              <a:rPr lang="en-US" altLang="ja-JP" sz="2800" dirty="0" smtClean="0">
                <a:latin typeface="Times New Roman" panose="02020603050405020304" pitchFamily="18" charset="0"/>
                <a:cs typeface="Times New Roman" panose="02020603050405020304" pitchFamily="18" charset="0"/>
              </a:rPr>
              <a:t>minutes</a:t>
            </a:r>
          </a:p>
          <a:p>
            <a:pPr marL="0" indent="0" algn="just">
              <a:buNone/>
            </a:pPr>
            <a:r>
              <a:rPr lang="en-US" altLang="ja-JP" sz="2800" dirty="0">
                <a:latin typeface="Times New Roman" panose="02020603050405020304" pitchFamily="18" charset="0"/>
                <a:cs typeface="Times New Roman" panose="02020603050405020304" pitchFamily="18" charset="0"/>
              </a:rPr>
              <a:t> </a:t>
            </a:r>
            <a:r>
              <a:rPr lang="en-US" altLang="ja-JP" sz="2800" dirty="0" smtClean="0">
                <a:latin typeface="Times New Roman" panose="02020603050405020304" pitchFamily="18" charset="0"/>
                <a:cs typeface="Times New Roman" panose="02020603050405020304" pitchFamily="18" charset="0"/>
              </a:rPr>
              <a:t>   - Approval of </a:t>
            </a:r>
            <a:r>
              <a:rPr lang="en-US" altLang="ja-JP" sz="2800" dirty="0">
                <a:latin typeface="Times New Roman" panose="02020603050405020304" pitchFamily="18" charset="0"/>
                <a:cs typeface="Times New Roman" panose="02020603050405020304" pitchFamily="18" charset="0"/>
              </a:rPr>
              <a:t>comment resolutions for LB192</a:t>
            </a:r>
          </a:p>
          <a:p>
            <a:pPr algn="just"/>
            <a:r>
              <a:rPr lang="en-US" altLang="ja-JP" sz="2800" dirty="0">
                <a:latin typeface="Times New Roman" panose="02020603050405020304" pitchFamily="18" charset="0"/>
                <a:cs typeface="Times New Roman" panose="02020603050405020304" pitchFamily="18" charset="0"/>
              </a:rPr>
              <a:t>Seek TG approval to start </a:t>
            </a:r>
            <a:r>
              <a:rPr lang="en-US" altLang="ja-JP" sz="2800" dirty="0" smtClean="0">
                <a:latin typeface="Times New Roman" panose="02020603050405020304" pitchFamily="18" charset="0"/>
                <a:cs typeface="Times New Roman" panose="02020603050405020304" pitchFamily="18" charset="0"/>
              </a:rPr>
              <a:t>LB Recirculation</a:t>
            </a:r>
          </a:p>
          <a:p>
            <a:pPr marL="0" indent="0" algn="just">
              <a:buNone/>
            </a:pPr>
            <a:r>
              <a:rPr lang="en-US" altLang="ja-JP" sz="2800" dirty="0">
                <a:latin typeface="Times New Roman" panose="02020603050405020304" pitchFamily="18" charset="0"/>
                <a:cs typeface="Times New Roman" panose="02020603050405020304" pitchFamily="18" charset="0"/>
              </a:rPr>
              <a:t>    </a:t>
            </a:r>
            <a:r>
              <a:rPr lang="en-US" altLang="ja-JP" sz="2800" dirty="0" smtClean="0">
                <a:latin typeface="Times New Roman" panose="02020603050405020304" pitchFamily="18" charset="0"/>
                <a:cs typeface="Times New Roman" panose="02020603050405020304" pitchFamily="18" charset="0"/>
              </a:rPr>
              <a:t>- TG </a:t>
            </a:r>
            <a:r>
              <a:rPr lang="en-US" altLang="ja-JP" sz="2800" dirty="0">
                <a:latin typeface="Times New Roman" panose="02020603050405020304" pitchFamily="18" charset="0"/>
                <a:cs typeface="Times New Roman" panose="02020603050405020304" pitchFamily="18" charset="0"/>
              </a:rPr>
              <a:t>Motion to start </a:t>
            </a:r>
            <a:r>
              <a:rPr lang="en-US" altLang="ja-JP" sz="2800" dirty="0" smtClean="0">
                <a:latin typeface="Times New Roman" panose="02020603050405020304" pitchFamily="18" charset="0"/>
                <a:cs typeface="Times New Roman" panose="02020603050405020304" pitchFamily="18" charset="0"/>
              </a:rPr>
              <a:t>recirculation</a:t>
            </a:r>
          </a:p>
          <a:p>
            <a:pPr marL="536575" indent="-536575" algn="just">
              <a:buNone/>
            </a:pPr>
            <a:r>
              <a:rPr lang="en-US" altLang="ja-JP" sz="2800" dirty="0">
                <a:latin typeface="Times New Roman" panose="02020603050405020304" pitchFamily="18" charset="0"/>
                <a:cs typeface="Times New Roman" panose="02020603050405020304" pitchFamily="18" charset="0"/>
              </a:rPr>
              <a:t>    - TG Motion to approve the formation of </a:t>
            </a:r>
            <a:r>
              <a:rPr lang="en-US" altLang="ja-JP" sz="2800" dirty="0" smtClean="0">
                <a:latin typeface="Times New Roman" panose="02020603050405020304" pitchFamily="18" charset="0"/>
                <a:cs typeface="Times New Roman" panose="02020603050405020304" pitchFamily="18" charset="0"/>
              </a:rPr>
              <a:t>TG7a CRG</a:t>
            </a:r>
          </a:p>
          <a:p>
            <a:pPr algn="just"/>
            <a:r>
              <a:rPr lang="en-US" altLang="ja-JP" sz="2800" dirty="0" smtClean="0">
                <a:latin typeface="Times New Roman" panose="02020603050405020304" pitchFamily="18" charset="0"/>
                <a:cs typeface="Times New Roman" panose="02020603050405020304" pitchFamily="18" charset="0"/>
              </a:rPr>
              <a:t>Seek </a:t>
            </a:r>
            <a:r>
              <a:rPr lang="en-US" altLang="ja-JP" sz="2800" dirty="0">
                <a:latin typeface="Times New Roman" panose="02020603050405020304" pitchFamily="18" charset="0"/>
                <a:cs typeface="Times New Roman" panose="02020603050405020304" pitchFamily="18" charset="0"/>
              </a:rPr>
              <a:t>WG approval to start </a:t>
            </a:r>
            <a:r>
              <a:rPr lang="en-US" altLang="ja-JP" sz="2800" dirty="0" smtClean="0">
                <a:latin typeface="Times New Roman" panose="02020603050405020304" pitchFamily="18" charset="0"/>
                <a:cs typeface="Times New Roman" panose="02020603050405020304" pitchFamily="18" charset="0"/>
              </a:rPr>
              <a:t>LB Recirculation</a:t>
            </a:r>
          </a:p>
          <a:p>
            <a:pPr marL="0" lvl="0" indent="0" algn="just">
              <a:buNone/>
            </a:pPr>
            <a:r>
              <a:rPr lang="en-US" altLang="ja-JP" sz="2800" dirty="0" smtClean="0">
                <a:solidFill>
                  <a:prstClr val="black"/>
                </a:solidFill>
                <a:latin typeface="Times New Roman" panose="02020603050405020304" pitchFamily="18" charset="0"/>
                <a:cs typeface="Times New Roman" panose="02020603050405020304" pitchFamily="18" charset="0"/>
              </a:rPr>
              <a:t>    - WG </a:t>
            </a:r>
            <a:r>
              <a:rPr lang="en-US" altLang="ja-JP" sz="2800" dirty="0">
                <a:solidFill>
                  <a:prstClr val="black"/>
                </a:solidFill>
                <a:latin typeface="Times New Roman" panose="02020603050405020304" pitchFamily="18" charset="0"/>
                <a:cs typeface="Times New Roman" panose="02020603050405020304" pitchFamily="18" charset="0"/>
              </a:rPr>
              <a:t>Motion to start </a:t>
            </a:r>
            <a:r>
              <a:rPr lang="en-US" altLang="ja-JP" sz="2800" dirty="0" smtClean="0">
                <a:solidFill>
                  <a:prstClr val="black"/>
                </a:solidFill>
                <a:latin typeface="Times New Roman" panose="02020603050405020304" pitchFamily="18" charset="0"/>
                <a:cs typeface="Times New Roman" panose="02020603050405020304" pitchFamily="18" charset="0"/>
              </a:rPr>
              <a:t>LB Recirculation</a:t>
            </a:r>
            <a:endParaRPr lang="en-US" altLang="ja-JP" sz="2800" dirty="0">
              <a:solidFill>
                <a:prstClr val="black"/>
              </a:solidFill>
              <a:latin typeface="Times New Roman" panose="02020603050405020304" pitchFamily="18" charset="0"/>
              <a:cs typeface="Times New Roman" panose="02020603050405020304" pitchFamily="18" charset="0"/>
            </a:endParaRPr>
          </a:p>
          <a:p>
            <a:pPr marL="536575" lvl="0" indent="-536575" algn="just">
              <a:buNone/>
            </a:pPr>
            <a:r>
              <a:rPr lang="en-US" altLang="ja-JP" sz="2800" dirty="0">
                <a:solidFill>
                  <a:prstClr val="black"/>
                </a:solidFill>
                <a:latin typeface="Times New Roman" panose="02020603050405020304" pitchFamily="18" charset="0"/>
                <a:cs typeface="Times New Roman" panose="02020603050405020304" pitchFamily="18" charset="0"/>
              </a:rPr>
              <a:t>    - </a:t>
            </a:r>
            <a:r>
              <a:rPr lang="en-US" altLang="ja-JP" sz="2800" dirty="0" smtClean="0">
                <a:solidFill>
                  <a:prstClr val="black"/>
                </a:solidFill>
                <a:latin typeface="Times New Roman" panose="02020603050405020304" pitchFamily="18" charset="0"/>
                <a:cs typeface="Times New Roman" panose="02020603050405020304" pitchFamily="18" charset="0"/>
              </a:rPr>
              <a:t>WG </a:t>
            </a:r>
            <a:r>
              <a:rPr lang="en-US" altLang="ja-JP" sz="2800" dirty="0">
                <a:solidFill>
                  <a:prstClr val="black"/>
                </a:solidFill>
                <a:latin typeface="Times New Roman" panose="02020603050405020304" pitchFamily="18" charset="0"/>
                <a:cs typeface="Times New Roman" panose="02020603050405020304" pitchFamily="18" charset="0"/>
              </a:rPr>
              <a:t>Motion to approve the formation of </a:t>
            </a:r>
            <a:r>
              <a:rPr lang="en-US" altLang="ja-JP" sz="2800" dirty="0" smtClean="0">
                <a:solidFill>
                  <a:prstClr val="black"/>
                </a:solidFill>
                <a:latin typeface="Times New Roman" panose="02020603050405020304" pitchFamily="18" charset="0"/>
                <a:cs typeface="Times New Roman" panose="02020603050405020304" pitchFamily="18" charset="0"/>
              </a:rPr>
              <a:t>TG7a CRG</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Session Schedule</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a:ln/>
        </p:spPr>
        <p:txBody>
          <a:bodyPr>
            <a:normAutofit/>
          </a:bodyPr>
          <a:lstStyle/>
          <a:p>
            <a:pPr lvl="0" algn="just"/>
            <a:r>
              <a:rPr lang="en-US" altLang="ja-JP" dirty="0">
                <a:latin typeface="Times New Roman" panose="02020603050405020304" pitchFamily="18" charset="0"/>
                <a:cs typeface="Times New Roman" panose="02020603050405020304" pitchFamily="18" charset="0"/>
              </a:rPr>
              <a:t>TG 7a scheduled 3 time slots in this meeting </a:t>
            </a:r>
          </a:p>
          <a:p>
            <a:pPr marL="0" lvl="0" indent="0" algn="just">
              <a:buNone/>
            </a:pPr>
            <a:r>
              <a:rPr lang="en-US" altLang="ja-JP" sz="2400" dirty="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 Tuesday AM1, Wednesday AM1, Thursday AM1  </a:t>
            </a:r>
          </a:p>
          <a:p>
            <a:pPr marL="0" lvl="0" indent="0" algn="just">
              <a:buNone/>
            </a:pPr>
            <a:r>
              <a:rPr lang="en-US" altLang="ja-JP" sz="2000" dirty="0">
                <a:latin typeface="Times New Roman" panose="02020603050405020304" pitchFamily="18" charset="0"/>
                <a:cs typeface="Times New Roman" panose="02020603050405020304" pitchFamily="18" charset="0"/>
              </a:rPr>
              <a:t>   - Thursday AM1 is cancelled</a:t>
            </a:r>
            <a:endParaRPr lang="en-US" altLang="ja-JP" sz="2000" dirty="0" smtClean="0">
              <a:latin typeface="Times New Roman" panose="02020603050405020304" pitchFamily="18" charset="0"/>
              <a:cs typeface="Times New Roman" panose="02020603050405020304" pitchFamily="18" charset="0"/>
            </a:endParaRPr>
          </a:p>
        </p:txBody>
      </p:sp>
      <p:pic>
        <p:nvPicPr>
          <p:cNvPr id="3" name="그림 2"/>
          <p:cNvPicPr>
            <a:picLocks noChangeAspect="1"/>
          </p:cNvPicPr>
          <p:nvPr/>
        </p:nvPicPr>
        <p:blipFill>
          <a:blip r:embed="rId2"/>
          <a:stretch>
            <a:fillRect/>
          </a:stretch>
        </p:blipFill>
        <p:spPr>
          <a:xfrm>
            <a:off x="1902903" y="2924440"/>
            <a:ext cx="5338194" cy="3411662"/>
          </a:xfrm>
          <a:prstGeom prst="rect">
            <a:avLst/>
          </a:prstGeom>
        </p:spPr>
      </p:pic>
    </p:spTree>
    <p:extLst>
      <p:ext uri="{BB962C8B-B14F-4D97-AF65-F5344CB8AC3E}">
        <p14:creationId xmlns:p14="http://schemas.microsoft.com/office/powerpoint/2010/main" val="837409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5334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Slot: Tuesday AM1</a:t>
            </a:r>
          </a:p>
          <a:p>
            <a:pPr lvl="1" algn="just"/>
            <a:r>
              <a:rPr lang="en-US" altLang="ja-JP" sz="2000" dirty="0" smtClean="0">
                <a:latin typeface="Times New Roman" panose="02020603050405020304" pitchFamily="18" charset="0"/>
                <a:cs typeface="Times New Roman" panose="02020603050405020304" pitchFamily="18" charset="0"/>
              </a:rPr>
              <a:t>Meeting </a:t>
            </a:r>
            <a:r>
              <a:rPr lang="en-US" altLang="ja-JP" sz="2000" dirty="0">
                <a:latin typeface="Times New Roman" panose="02020603050405020304" pitchFamily="18" charset="0"/>
                <a:cs typeface="Times New Roman" panose="02020603050405020304" pitchFamily="18" charset="0"/>
              </a:rPr>
              <a:t>Objectives and Agenda Approval (052-00)</a:t>
            </a:r>
          </a:p>
          <a:p>
            <a:pPr lvl="1" algn="just"/>
            <a:r>
              <a:rPr lang="en-US" altLang="ja-JP" sz="2000" dirty="0">
                <a:latin typeface="Times New Roman" panose="02020603050405020304" pitchFamily="18" charset="0"/>
                <a:cs typeface="Times New Roman" panose="02020603050405020304" pitchFamily="18" charset="0"/>
              </a:rPr>
              <a:t>Approval of CRG Teleconference Minutes - December 07, 2022 (046-00)</a:t>
            </a:r>
          </a:p>
          <a:p>
            <a:pPr lvl="1" algn="just"/>
            <a:r>
              <a:rPr lang="en-US" altLang="ja-JP" sz="2000" dirty="0">
                <a:latin typeface="Times New Roman" panose="02020603050405020304" pitchFamily="18" charset="0"/>
                <a:cs typeface="Times New Roman" panose="02020603050405020304" pitchFamily="18" charset="0"/>
              </a:rPr>
              <a:t>Approval of CRG Teleconference Minutes - December 21, 2022 (047-00)</a:t>
            </a:r>
          </a:p>
          <a:p>
            <a:pPr lvl="1" algn="just"/>
            <a:r>
              <a:rPr lang="en-US" altLang="ja-JP" sz="2000" dirty="0">
                <a:latin typeface="Times New Roman" panose="02020603050405020304" pitchFamily="18" charset="0"/>
                <a:cs typeface="Times New Roman" panose="02020603050405020304" pitchFamily="18" charset="0"/>
              </a:rPr>
              <a:t>Approval of CRG Teleconference Minutes - December 28, 2022 (049-00)</a:t>
            </a:r>
          </a:p>
          <a:p>
            <a:pPr lvl="1" algn="just"/>
            <a:r>
              <a:rPr lang="en-US" altLang="ja-JP" sz="2000" dirty="0">
                <a:latin typeface="Times New Roman" panose="02020603050405020304" pitchFamily="18" charset="0"/>
                <a:cs typeface="Times New Roman" panose="02020603050405020304" pitchFamily="18" charset="0"/>
              </a:rPr>
              <a:t>Presentation-Discussion on the Issues of Draft D2 comments (027-00)</a:t>
            </a:r>
          </a:p>
          <a:p>
            <a:pPr lvl="1" algn="just"/>
            <a:r>
              <a:rPr lang="en-US" altLang="ja-JP" sz="2000" dirty="0">
                <a:latin typeface="Times New Roman" panose="02020603050405020304" pitchFamily="18" charset="0"/>
                <a:cs typeface="Times New Roman" panose="02020603050405020304" pitchFamily="18" charset="0"/>
              </a:rPr>
              <a:t>TG </a:t>
            </a:r>
            <a:r>
              <a:rPr lang="en-US" altLang="ja-JP" sz="2000" dirty="0" smtClean="0">
                <a:latin typeface="Times New Roman" panose="02020603050405020304" pitchFamily="18" charset="0"/>
                <a:cs typeface="Times New Roman" panose="02020603050405020304" pitchFamily="18" charset="0"/>
              </a:rPr>
              <a:t>Motion to start WG Letter Ballot Recirculation</a:t>
            </a:r>
            <a:endParaRPr lang="en-US" altLang="ja-JP" sz="2000" dirty="0">
              <a:latin typeface="Times New Roman" panose="02020603050405020304" pitchFamily="18" charset="0"/>
              <a:cs typeface="Times New Roman" panose="02020603050405020304" pitchFamily="18" charset="0"/>
            </a:endParaRPr>
          </a:p>
          <a:p>
            <a:pPr lvl="1" algn="just"/>
            <a:r>
              <a:rPr lang="en-US" altLang="ja-JP" sz="2000" dirty="0">
                <a:latin typeface="Times New Roman" panose="02020603050405020304" pitchFamily="18" charset="0"/>
                <a:cs typeface="Times New Roman" panose="02020603050405020304" pitchFamily="18" charset="0"/>
              </a:rPr>
              <a:t>Discussion of WG Motion</a:t>
            </a:r>
          </a:p>
          <a:p>
            <a:pPr lvl="1" algn="just"/>
            <a:r>
              <a:rPr lang="en-US" altLang="ja-JP" sz="2000" dirty="0">
                <a:latin typeface="Times New Roman" panose="02020603050405020304" pitchFamily="18" charset="0"/>
                <a:cs typeface="Times New Roman" panose="02020603050405020304" pitchFamily="18" charset="0"/>
              </a:rPr>
              <a:t>Preparation of </a:t>
            </a:r>
            <a:r>
              <a:rPr lang="en-US" altLang="ja-JP" sz="2000" dirty="0" smtClean="0">
                <a:latin typeface="Times New Roman" panose="02020603050405020304" pitchFamily="18" charset="0"/>
                <a:cs typeface="Times New Roman" panose="02020603050405020304" pitchFamily="18" charset="0"/>
              </a:rPr>
              <a:t>LB </a:t>
            </a:r>
            <a:r>
              <a:rPr lang="en-US" altLang="ja-JP" sz="2000" dirty="0">
                <a:latin typeface="Times New Roman" panose="02020603050405020304" pitchFamily="18" charset="0"/>
                <a:cs typeface="Times New Roman" panose="02020603050405020304" pitchFamily="18" charset="0"/>
              </a:rPr>
              <a:t>package </a:t>
            </a:r>
            <a:r>
              <a:rPr lang="en-US" altLang="ja-JP" sz="2000" dirty="0" smtClean="0">
                <a:latin typeface="Times New Roman" panose="02020603050405020304" pitchFamily="18" charset="0"/>
                <a:cs typeface="Times New Roman" panose="02020603050405020304" pitchFamily="18" charset="0"/>
              </a:rPr>
              <a:t>document</a:t>
            </a:r>
          </a:p>
        </p:txBody>
      </p:sp>
    </p:spTree>
    <p:extLst>
      <p:ext uri="{BB962C8B-B14F-4D97-AF65-F5344CB8AC3E}">
        <p14:creationId xmlns:p14="http://schemas.microsoft.com/office/powerpoint/2010/main" val="1110005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2</a:t>
            </a:r>
            <a:r>
              <a:rPr lang="en-US" altLang="ja-JP" sz="2800" baseline="30000" dirty="0" smtClean="0">
                <a:latin typeface="Times New Roman" panose="02020603050405020304" pitchFamily="18" charset="0"/>
                <a:cs typeface="Times New Roman" panose="02020603050405020304" pitchFamily="18" charset="0"/>
              </a:rPr>
              <a:t>nd</a:t>
            </a:r>
            <a:r>
              <a:rPr lang="en-US" altLang="ja-JP" sz="2800" dirty="0" smtClean="0">
                <a:latin typeface="Times New Roman" panose="02020603050405020304" pitchFamily="18" charset="0"/>
                <a:cs typeface="Times New Roman" panose="02020603050405020304" pitchFamily="18" charset="0"/>
              </a:rPr>
              <a:t> Slot: Wednesday AM1</a:t>
            </a:r>
          </a:p>
          <a:p>
            <a:pPr lvl="1" algn="just"/>
            <a:r>
              <a:rPr lang="en-US" altLang="ja-JP" sz="2400" dirty="0">
                <a:latin typeface="Times New Roman" panose="02020603050405020304" pitchFamily="18" charset="0"/>
                <a:cs typeface="Times New Roman" panose="02020603050405020304" pitchFamily="18" charset="0"/>
              </a:rPr>
              <a:t>Meeting Objectives and Agenda Approval (052-01)</a:t>
            </a:r>
          </a:p>
          <a:p>
            <a:pPr lvl="1" algn="just"/>
            <a:r>
              <a:rPr lang="en-US" altLang="ja-JP" sz="2400" dirty="0" smtClean="0">
                <a:latin typeface="Times New Roman" panose="02020603050405020304" pitchFamily="18" charset="0"/>
                <a:cs typeface="Times New Roman" panose="02020603050405020304" pitchFamily="18" charset="0"/>
              </a:rPr>
              <a:t>Motion to create CRG formation for LB Recirculation</a:t>
            </a:r>
          </a:p>
          <a:p>
            <a:pPr lvl="1" algn="just"/>
            <a:r>
              <a:rPr lang="en-US" altLang="ja-JP" sz="2400" dirty="0" smtClean="0">
                <a:latin typeface="Times New Roman" panose="02020603050405020304" pitchFamily="18" charset="0"/>
                <a:cs typeface="Times New Roman" panose="02020603050405020304" pitchFamily="18" charset="0"/>
              </a:rPr>
              <a:t>Discussion </a:t>
            </a:r>
            <a:r>
              <a:rPr lang="en-US" altLang="ja-JP" sz="2400" dirty="0">
                <a:latin typeface="Times New Roman" panose="02020603050405020304" pitchFamily="18" charset="0"/>
                <a:cs typeface="Times New Roman" panose="02020603050405020304" pitchFamily="18" charset="0"/>
              </a:rPr>
              <a:t>of WG </a:t>
            </a:r>
            <a:r>
              <a:rPr lang="en-US" altLang="ja-JP" sz="2400" dirty="0" smtClean="0">
                <a:latin typeface="Times New Roman" panose="02020603050405020304" pitchFamily="18" charset="0"/>
                <a:cs typeface="Times New Roman" panose="02020603050405020304" pitchFamily="18" charset="0"/>
              </a:rPr>
              <a:t>Motion</a:t>
            </a:r>
          </a:p>
          <a:p>
            <a:pPr lvl="1" algn="just"/>
            <a:r>
              <a:rPr lang="en-US" altLang="ja-JP" sz="2400" dirty="0" smtClean="0">
                <a:latin typeface="Times New Roman" panose="02020603050405020304" pitchFamily="18" charset="0"/>
                <a:cs typeface="Times New Roman" panose="02020603050405020304" pitchFamily="18" charset="0"/>
              </a:rPr>
              <a:t>Discussion of CRG teleconference schedule</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Preparation of  Closing Report</a:t>
            </a:r>
          </a:p>
          <a:p>
            <a:pPr marL="457200" lvl="1" indent="0" algn="just">
              <a:buNone/>
            </a:pPr>
            <a:endParaRPr lang="en-US" altLang="ja-JP" sz="2400" dirty="0" smtClean="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3</a:t>
            </a:r>
            <a:r>
              <a:rPr lang="en-US" altLang="ja-JP" sz="2800" baseline="30000" dirty="0" smtClean="0">
                <a:latin typeface="Times New Roman" panose="02020603050405020304" pitchFamily="18" charset="0"/>
                <a:cs typeface="Times New Roman" panose="02020603050405020304" pitchFamily="18" charset="0"/>
              </a:rPr>
              <a:t>rd</a:t>
            </a:r>
            <a:r>
              <a:rPr lang="en-US" altLang="ja-JP" sz="2800" dirty="0" smtClean="0">
                <a:latin typeface="Times New Roman" panose="02020603050405020304" pitchFamily="18" charset="0"/>
                <a:cs typeface="Times New Roman" panose="02020603050405020304" pitchFamily="18" charset="0"/>
              </a:rPr>
              <a:t> Slot:</a:t>
            </a:r>
            <a:r>
              <a:rPr lang="en-US" altLang="ja-JP" sz="2000" dirty="0" smtClean="0">
                <a:latin typeface="Times New Roman" panose="02020603050405020304" pitchFamily="18" charset="0"/>
                <a:cs typeface="Times New Roman" panose="02020603050405020304" pitchFamily="18" charset="0"/>
              </a:rPr>
              <a:t> </a:t>
            </a:r>
            <a:r>
              <a:rPr lang="en-US" altLang="ja-JP" sz="2800" dirty="0" smtClean="0">
                <a:solidFill>
                  <a:prstClr val="black"/>
                </a:solidFill>
                <a:latin typeface="Times New Roman" panose="02020603050405020304" pitchFamily="18" charset="0"/>
                <a:cs typeface="Times New Roman" panose="02020603050405020304" pitchFamily="18" charset="0"/>
              </a:rPr>
              <a:t>Thursday AM1</a:t>
            </a:r>
            <a:endParaRPr lang="en-US" altLang="ja-JP" sz="28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Cancelled</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10" name="TextBox 9"/>
          <p:cNvSpPr txBox="1"/>
          <p:nvPr/>
        </p:nvSpPr>
        <p:spPr>
          <a:xfrm>
            <a:off x="190498" y="1447800"/>
            <a:ext cx="8763000" cy="3477875"/>
          </a:xfrm>
          <a:prstGeom prst="rect">
            <a:avLst/>
          </a:prstGeom>
          <a:noFill/>
        </p:spPr>
        <p:txBody>
          <a:bodyPr wrap="square" rtlCol="0">
            <a:spAutoFit/>
          </a:bodyPr>
          <a:lstStyle/>
          <a:p>
            <a:pPr algn="just"/>
            <a:r>
              <a:rPr lang="en-US" altLang="ko-KR" sz="2000" b="1" dirty="0" smtClean="0"/>
              <a:t>TG7a </a:t>
            </a:r>
            <a:r>
              <a:rPr lang="en-US" altLang="ko-KR" sz="2000" b="1" dirty="0"/>
              <a:t>Motion to approve December CRG Teleconference minutes</a:t>
            </a:r>
          </a:p>
          <a:p>
            <a:pPr algn="just"/>
            <a:endParaRPr lang="ko-KR" altLang="ko-KR" sz="2000" b="1" dirty="0"/>
          </a:p>
          <a:p>
            <a:endParaRPr lang="en-US" altLang="ja-JP" sz="2000" dirty="0"/>
          </a:p>
          <a:p>
            <a:pPr lvl="0"/>
            <a:r>
              <a:rPr lang="en-US" altLang="ko-KR" sz="2000" i="1" dirty="0" smtClean="0"/>
              <a:t>Motion </a:t>
            </a:r>
            <a:r>
              <a:rPr lang="en-US" altLang="ko-KR" sz="2000" i="1" dirty="0"/>
              <a:t>to approve the December CRG </a:t>
            </a:r>
            <a:r>
              <a:rPr lang="en-US" altLang="ko-KR" sz="2000" i="1" dirty="0" smtClean="0"/>
              <a:t>Teleconference  </a:t>
            </a:r>
            <a:r>
              <a:rPr lang="en-US" altLang="ko-KR" sz="2000" i="1" dirty="0"/>
              <a:t>minutes of TG7a in IEEE </a:t>
            </a:r>
            <a:r>
              <a:rPr lang="en-US" altLang="ko-KR" sz="2000" i="1" dirty="0" smtClean="0"/>
              <a:t>P802.15-23-0046-00-007a</a:t>
            </a:r>
            <a:r>
              <a:rPr lang="en-US" altLang="ko-KR" sz="2000" i="1" dirty="0"/>
              <a:t>, IEEE </a:t>
            </a:r>
            <a:r>
              <a:rPr lang="en-US" altLang="ko-KR" sz="2000" i="1" dirty="0" smtClean="0"/>
              <a:t>P802.15-23-0047-00-007a</a:t>
            </a:r>
            <a:r>
              <a:rPr lang="en-US" altLang="ko-KR" sz="2000" i="1" dirty="0"/>
              <a:t>, and IEEE </a:t>
            </a:r>
            <a:r>
              <a:rPr lang="en-US" altLang="ko-KR" sz="2000" i="1" dirty="0" smtClean="0"/>
              <a:t>P802.15-23-0049-00-007a</a:t>
            </a:r>
            <a:endParaRPr lang="en-US" altLang="ko-KR" sz="2000" i="1" dirty="0"/>
          </a:p>
          <a:p>
            <a:pPr lvl="0"/>
            <a:endParaRPr lang="en-US" altLang="ko-KR" sz="2000" i="1" dirty="0">
              <a:solidFill>
                <a:srgbClr val="0070C0"/>
              </a:solidFill>
            </a:endParaRPr>
          </a:p>
          <a:p>
            <a:r>
              <a:rPr lang="en-US" altLang="ja-JP" sz="2000" dirty="0" smtClean="0"/>
              <a:t>Moved </a:t>
            </a:r>
            <a:r>
              <a:rPr lang="en-US" altLang="ja-JP" sz="2000" dirty="0"/>
              <a:t>By:  </a:t>
            </a:r>
            <a:r>
              <a:rPr lang="en-US" altLang="ja-JP" sz="2000" dirty="0" err="1"/>
              <a:t>Sangsung</a:t>
            </a:r>
            <a:r>
              <a:rPr lang="en-US" altLang="ja-JP" sz="2000" dirty="0"/>
              <a:t> Choi</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714090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4" name="TextBox 3"/>
          <p:cNvSpPr txBox="1"/>
          <p:nvPr/>
        </p:nvSpPr>
        <p:spPr>
          <a:xfrm>
            <a:off x="190498" y="1447800"/>
            <a:ext cx="8763000" cy="3170099"/>
          </a:xfrm>
          <a:prstGeom prst="rect">
            <a:avLst/>
          </a:prstGeom>
          <a:noFill/>
        </p:spPr>
        <p:txBody>
          <a:bodyPr wrap="square" rtlCol="0">
            <a:spAutoFit/>
          </a:bodyPr>
          <a:lstStyle/>
          <a:p>
            <a:pPr algn="just"/>
            <a:r>
              <a:rPr lang="de-DE" altLang="ko-KR" sz="2000" b="1" dirty="0" smtClean="0"/>
              <a:t>TG Motion </a:t>
            </a:r>
            <a:r>
              <a:rPr lang="de-DE" altLang="ko-KR" sz="2000" b="1" dirty="0"/>
              <a:t>to approve </a:t>
            </a:r>
            <a:r>
              <a:rPr lang="de-DE" altLang="ko-KR" sz="2000" b="1" dirty="0" smtClean="0"/>
              <a:t>comment resolutions for LB192</a:t>
            </a:r>
            <a:endParaRPr lang="ko-KR" altLang="ko-KR" sz="2000" b="1" dirty="0"/>
          </a:p>
          <a:p>
            <a:endParaRPr lang="en-US" altLang="ja-JP" sz="2000" dirty="0"/>
          </a:p>
          <a:p>
            <a:pPr lvl="0"/>
            <a:r>
              <a:rPr lang="en-US" altLang="ko-KR" sz="2000" i="1" dirty="0"/>
              <a:t>Move that the TG7a </a:t>
            </a:r>
            <a:r>
              <a:rPr lang="en-US" altLang="ko-KR" sz="2000" i="1" dirty="0" smtClean="0"/>
              <a:t>approve </a:t>
            </a:r>
            <a:r>
              <a:rPr lang="en-US" altLang="ko-KR" sz="2000" i="1" dirty="0"/>
              <a:t>the comment resolutions for LB192 as described in document IEEE P802.15-22-0674-03-007a </a:t>
            </a:r>
          </a:p>
          <a:p>
            <a:endParaRPr lang="en-US" altLang="ja-JP" sz="2000" dirty="0" smtClean="0"/>
          </a:p>
          <a:p>
            <a:endParaRPr lang="en-US" altLang="ja-JP" sz="2000" dirty="0"/>
          </a:p>
          <a:p>
            <a:r>
              <a:rPr lang="en-US" altLang="ja-JP" sz="2000" dirty="0" smtClean="0"/>
              <a:t>Moved </a:t>
            </a:r>
            <a:r>
              <a:rPr lang="en-US" altLang="ja-JP" sz="2000" dirty="0"/>
              <a:t>By: </a:t>
            </a:r>
            <a:r>
              <a:rPr lang="en-US" altLang="ja-JP" sz="2000" dirty="0" smtClean="0"/>
              <a:t> </a:t>
            </a:r>
            <a:r>
              <a:rPr lang="en-US" altLang="ja-JP" sz="2000" dirty="0" err="1" smtClean="0"/>
              <a:t>Sangsung</a:t>
            </a:r>
            <a:r>
              <a:rPr lang="en-US" altLang="ja-JP" sz="2000" dirty="0" smtClean="0"/>
              <a:t> Choi</a:t>
            </a:r>
            <a:endParaRPr lang="en-US" altLang="ja-JP" sz="2000" dirty="0"/>
          </a:p>
          <a:p>
            <a:r>
              <a:rPr lang="en-US" altLang="ja-JP" sz="2000" dirty="0"/>
              <a:t>Seconded By: </a:t>
            </a:r>
            <a:r>
              <a:rPr lang="en-US" altLang="ja-JP" sz="2000" dirty="0" smtClean="0"/>
              <a:t> Sang-</a:t>
            </a:r>
            <a:r>
              <a:rPr lang="en-US" altLang="ja-JP" sz="2000" dirty="0" err="1" smtClean="0"/>
              <a:t>Kyu</a:t>
            </a:r>
            <a:r>
              <a:rPr lang="en-US" altLang="ja-JP" sz="2000" dirty="0" smtClean="0"/>
              <a:t> Lim</a:t>
            </a:r>
          </a:p>
          <a:p>
            <a:endParaRPr lang="en-US" altLang="ja-JP" sz="2000" dirty="0" smtClean="0"/>
          </a:p>
          <a:p>
            <a:r>
              <a:rPr lang="en-US" altLang="ja-JP" sz="2000" dirty="0"/>
              <a:t>Approved by unanimous consent</a:t>
            </a:r>
          </a:p>
        </p:txBody>
      </p:sp>
    </p:spTree>
    <p:extLst>
      <p:ext uri="{BB962C8B-B14F-4D97-AF65-F5344CB8AC3E}">
        <p14:creationId xmlns:p14="http://schemas.microsoft.com/office/powerpoint/2010/main" val="3611405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#3</a:t>
            </a:r>
            <a:endParaRPr lang="en-US" sz="2400" dirty="0"/>
          </a:p>
        </p:txBody>
      </p:sp>
      <p:sp>
        <p:nvSpPr>
          <p:cNvPr id="3" name="TextBox 2"/>
          <p:cNvSpPr txBox="1"/>
          <p:nvPr/>
        </p:nvSpPr>
        <p:spPr>
          <a:xfrm>
            <a:off x="190498" y="1447800"/>
            <a:ext cx="8763000" cy="3477875"/>
          </a:xfrm>
          <a:prstGeom prst="rect">
            <a:avLst/>
          </a:prstGeom>
          <a:noFill/>
        </p:spPr>
        <p:txBody>
          <a:bodyPr wrap="square" rtlCol="0">
            <a:spAutoFit/>
          </a:bodyPr>
          <a:lstStyle/>
          <a:p>
            <a:pPr marL="0" lvl="3" algn="just"/>
            <a:r>
              <a:rPr lang="en-US" altLang="ko-KR" sz="2000" b="1" dirty="0"/>
              <a:t>TG Motion to start </a:t>
            </a:r>
            <a:r>
              <a:rPr lang="en-US" altLang="ko-KR" sz="2000" b="1" dirty="0" smtClean="0"/>
              <a:t>recirculation</a:t>
            </a:r>
          </a:p>
          <a:p>
            <a:pPr marL="0" lvl="3" algn="just"/>
            <a:endParaRPr lang="en-US" altLang="ko-KR" sz="2000" i="1" dirty="0" smtClean="0"/>
          </a:p>
          <a:p>
            <a:pPr algn="just"/>
            <a:r>
              <a:rPr lang="en-US" altLang="ko-KR" sz="2000" i="1" dirty="0" smtClean="0"/>
              <a:t>Motion that 802.15 WG start a WG recirculation requesting approval of CA document [</a:t>
            </a:r>
            <a:r>
              <a:rPr lang="en-US" altLang="ja-JP" sz="2000" i="1" dirty="0" smtClean="0"/>
              <a:t>15-22-0292-r3</a:t>
            </a:r>
            <a:r>
              <a:rPr lang="en-US" altLang="ko-KR" sz="2000" i="1" dirty="0" smtClean="0"/>
              <a:t>] and document P802.15.7a/D3 </a:t>
            </a:r>
            <a:r>
              <a:rPr lang="en-US" altLang="ko-KR" sz="2000" dirty="0" smtClean="0"/>
              <a:t>edited as instructed in </a:t>
            </a:r>
            <a:r>
              <a:rPr lang="en-US" altLang="ko-KR" sz="2000" i="1" dirty="0" smtClean="0"/>
              <a:t>document IEEE P802.15-22-0674-03-007a and to forward document P802.15.7a/D3, to Standards Association ballot</a:t>
            </a:r>
            <a:r>
              <a:rPr lang="en-US" altLang="ko-KR" sz="2000" i="1" dirty="0" smtClean="0">
                <a:solidFill>
                  <a:srgbClr val="0070C0"/>
                </a:solidFill>
              </a:rPr>
              <a:t>.</a:t>
            </a:r>
            <a:endParaRPr lang="en-US" altLang="ko-KR" sz="2000" dirty="0" smtClean="0">
              <a:solidFill>
                <a:srgbClr val="0070C0"/>
              </a:solidFill>
            </a:endParaRPr>
          </a:p>
          <a:p>
            <a:pPr lvl="0" algn="just"/>
            <a:endParaRPr lang="en-US" altLang="ko-KR" sz="2000" dirty="0" smtClean="0"/>
          </a:p>
          <a:p>
            <a:r>
              <a:rPr lang="en-US" altLang="ja-JP" sz="2000" dirty="0"/>
              <a:t>Moved By:  </a:t>
            </a:r>
            <a:r>
              <a:rPr lang="en-US" altLang="ja-JP" sz="2000" dirty="0" err="1"/>
              <a:t>Sangsung</a:t>
            </a:r>
            <a:r>
              <a:rPr lang="en-US" altLang="ja-JP" sz="2000" dirty="0"/>
              <a:t> Choi</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1745006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20074</TotalTime>
  <Words>850</Words>
  <Application>Microsoft Office PowerPoint</Application>
  <PresentationFormat>화면 슬라이드 쇼(4:3)</PresentationFormat>
  <Paragraphs>115</Paragraphs>
  <Slides>14</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14</vt:i4>
      </vt:variant>
    </vt:vector>
  </HeadingPairs>
  <TitlesOfParts>
    <vt:vector size="22" baseType="lpstr">
      <vt:lpstr>ＭＳ Ｐゴシック</vt:lpstr>
      <vt:lpstr>宋体</vt:lpstr>
      <vt:lpstr>굴림</vt:lpstr>
      <vt:lpstr>맑은 고딕</vt:lpstr>
      <vt:lpstr>Arial</vt:lpstr>
      <vt:lpstr>Calibri</vt:lpstr>
      <vt:lpstr>Times New Roman</vt:lpstr>
      <vt:lpstr>Office Theme</vt:lpstr>
      <vt:lpstr>PowerPoint 프레젠테이션</vt:lpstr>
      <vt:lpstr>PowerPoint 프레젠테이션</vt:lpstr>
      <vt:lpstr>Session Objectives</vt:lpstr>
      <vt:lpstr>Session Schedule</vt:lpstr>
      <vt:lpstr>Accomplishment for the meeting</vt:lpstr>
      <vt:lpstr>Accomplishment for the meeting</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Plan for CRG Teleconference </vt:lpstr>
      <vt:lpstr>Plan for March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CTS</cp:lastModifiedBy>
  <cp:revision>934</cp:revision>
  <cp:lastPrinted>2017-05-07T15:48:38Z</cp:lastPrinted>
  <dcterms:created xsi:type="dcterms:W3CDTF">2010-05-15T17:50:32Z</dcterms:created>
  <dcterms:modified xsi:type="dcterms:W3CDTF">2023-01-18T15:35:35Z</dcterms:modified>
</cp:coreProperties>
</file>