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revisionInfo.xml" ContentType="application/vnd.ms-powerpoint.revisioninfo+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76" r:id="rId2"/>
    <p:sldId id="375" r:id="rId3"/>
    <p:sldId id="366" r:id="rId4"/>
    <p:sldId id="368" r:id="rId5"/>
    <p:sldId id="369" r:id="rId6"/>
    <p:sldId id="370" r:id="rId7"/>
    <p:sldId id="372"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294" autoAdjust="0"/>
    <p:restoredTop sz="93488" autoAdjust="0"/>
  </p:normalViewPr>
  <p:slideViewPr>
    <p:cSldViewPr>
      <p:cViewPr varScale="1">
        <p:scale>
          <a:sx n="91" d="100"/>
          <a:sy n="91" d="100"/>
        </p:scale>
        <p:origin x="1382" y="67"/>
      </p:cViewPr>
      <p:guideLst>
        <p:guide orient="horz" pos="2160"/>
        <p:guide pos="2880"/>
      </p:guideLst>
    </p:cSldViewPr>
  </p:slideViewPr>
  <p:notesTextViewPr>
    <p:cViewPr>
      <p:scale>
        <a:sx n="100" d="100"/>
        <a:sy n="100" d="100"/>
      </p:scale>
      <p:origin x="0" y="0"/>
    </p:cViewPr>
  </p:notesTextViewPr>
  <p:notesViewPr>
    <p:cSldViewPr>
      <p:cViewPr varScale="1">
        <p:scale>
          <a:sx n="84" d="100"/>
          <a:sy n="84" d="100"/>
        </p:scale>
        <p:origin x="3792" y="7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37" Type="http://schemas.microsoft.com/office/2015/10/relationships/revisionInfo" Target="revisionInfo.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1/19/2023</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dirty="0" smtClean="0"/>
              <a:t>January 2022</a:t>
            </a: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1/19/2023</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rgbClr val="FF0000"/>
                </a:solidFill>
                <a:latin typeface="Times New Roman" pitchFamily="18" charset="0"/>
                <a:cs typeface="Times New Roman" pitchFamily="18" charset="0"/>
              </a:rPr>
              <a:t>DCN 15-19-0551-00-0vat</a:t>
            </a:r>
            <a:endParaRPr lang="en-US" sz="1400" b="1" dirty="0">
              <a:solidFill>
                <a:srgbClr val="FF0000"/>
              </a:solidFill>
              <a:latin typeface="Times New Roman" pitchFamily="18" charset="0"/>
              <a:cs typeface="Times New Roman" pitchFamily="18" charset="0"/>
            </a:endParaRPr>
          </a:p>
        </p:txBody>
      </p:sp>
      <p:sp>
        <p:nvSpPr>
          <p:cNvPr id="10" name="TextBox 9"/>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September 2020</a:t>
            </a:r>
            <a:endParaRPr lang="en-US" sz="1400" b="1" dirty="0">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1/19/2023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1/19/2023</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smtClean="0">
                <a:latin typeface="Times New Roman" pitchFamily="18" charset="0"/>
                <a:cs typeface="Times New Roman" pitchFamily="18" charset="0"/>
              </a:rPr>
              <a:t>January 2023</a:t>
            </a:r>
            <a:endParaRPr lang="en-US" sz="1400" b="1" dirty="0">
              <a:latin typeface="Times New Roman" pitchFamily="18" charset="0"/>
              <a:cs typeface="Times New Roman" pitchFamily="18" charset="0"/>
            </a:endParaRP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9" name="TextBox 8"/>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a:t>
            </a:r>
            <a:r>
              <a:rPr lang="en-US" sz="1400" b="1" dirty="0" smtClean="0">
                <a:solidFill>
                  <a:schemeClr val="tx1"/>
                </a:solidFill>
                <a:latin typeface="Times New Roman" pitchFamily="18" charset="0"/>
                <a:cs typeface="Times New Roman" pitchFamily="18" charset="0"/>
              </a:rPr>
              <a:t>15-23-0068-02-007a</a:t>
            </a:r>
            <a:endParaRPr lang="en-US" sz="1400" b="1" dirty="0" smtClean="0">
              <a:solidFill>
                <a:schemeClr val="tx1"/>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1/19/2023</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1/19/2023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1/19/2023</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1/19/2023</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1/19/2023</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1/19/2023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1/19/2023</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smtClean="0">
                <a:latin typeface="Times New Roman" pitchFamily="18" charset="0"/>
                <a:cs typeface="Times New Roman" pitchFamily="18" charset="0"/>
              </a:rPr>
              <a:t>Slide</a:t>
            </a:r>
            <a:endParaRPr lang="en-US" sz="1400" dirty="0">
              <a:latin typeface="Times New Roman" pitchFamily="18" charset="0"/>
              <a:cs typeface="Times New Roman" pitchFamily="18" charset="0"/>
            </a:endParaRP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smtClean="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ChangeArrowheads="1"/>
          </p:cNvSpPr>
          <p:nvPr/>
        </p:nvSpPr>
        <p:spPr bwMode="auto">
          <a:xfrm>
            <a:off x="76200" y="609600"/>
            <a:ext cx="8991600" cy="46782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fontAlgn="base" hangingPunct="0">
              <a:spcBef>
                <a:spcPct val="0"/>
              </a:spcBef>
              <a:spcAft>
                <a:spcPct val="0"/>
              </a:spcAft>
            </a:pPr>
            <a:r>
              <a:rPr lang="en-US" altLang="en-US" b="1" u="sng" dirty="0">
                <a:solidFill>
                  <a:prstClr val="black"/>
                </a:solidFill>
                <a:effectLst>
                  <a:outerShdw blurRad="38100" dist="38100" dir="2700000" algn="tl">
                    <a:srgbClr val="C0C0C0"/>
                  </a:outerShdw>
                </a:effectLst>
                <a:latin typeface="Times New Roman" panose="02020603050405020304" pitchFamily="18" charset="0"/>
              </a:rPr>
              <a:t>Project: IEEE P802.15 </a:t>
            </a:r>
            <a:r>
              <a:rPr lang="en-US" altLang="en-US" b="1" u="sng" dirty="0" smtClean="0">
                <a:solidFill>
                  <a:prstClr val="black"/>
                </a:solidFill>
                <a:effectLst>
                  <a:outerShdw blurRad="38100" dist="38100" dir="2700000" algn="tl">
                    <a:srgbClr val="C0C0C0"/>
                  </a:outerShdw>
                </a:effectLst>
                <a:latin typeface="Times New Roman" panose="02020603050405020304" pitchFamily="18" charset="0"/>
              </a:rPr>
              <a:t>Working </a:t>
            </a:r>
            <a:r>
              <a:rPr lang="en-US" altLang="en-US" b="1" u="sng" dirty="0">
                <a:solidFill>
                  <a:prstClr val="black"/>
                </a:solidFill>
                <a:effectLst>
                  <a:outerShdw blurRad="38100" dist="38100" dir="2700000" algn="tl">
                    <a:srgbClr val="C0C0C0"/>
                  </a:outerShdw>
                </a:effectLst>
                <a:latin typeface="Times New Roman" panose="02020603050405020304" pitchFamily="18" charset="0"/>
              </a:rPr>
              <a:t>Group for Wireless Personal Area Networks (WPANs)</a:t>
            </a:r>
            <a:endParaRPr lang="en-US" altLang="en-US" sz="1600" b="1" dirty="0">
              <a:solidFill>
                <a:prstClr val="black"/>
              </a:solidFill>
              <a:latin typeface="Times New Roman" panose="02020603050405020304" pitchFamily="18" charset="0"/>
            </a:endParaRPr>
          </a:p>
          <a:p>
            <a:pPr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Submission Title: TG7a Motions for LB #192 Recirculation</a:t>
            </a:r>
          </a:p>
          <a:p>
            <a:pPr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Date Submitted: </a:t>
            </a:r>
            <a:r>
              <a:rPr lang="en-US" altLang="en-US" sz="1600" dirty="0" smtClean="0">
                <a:solidFill>
                  <a:prstClr val="black"/>
                </a:solidFill>
                <a:latin typeface="Times New Roman" panose="02020603050405020304" pitchFamily="18" charset="0"/>
              </a:rPr>
              <a:t>January 2023</a:t>
            </a:r>
          </a:p>
          <a:p>
            <a:pPr algn="just" eaLnBrk="0" fontAlgn="base" hangingPunct="0">
              <a:spcBef>
                <a:spcPct val="0"/>
              </a:spcBef>
              <a:spcAft>
                <a:spcPct val="0"/>
              </a:spcAft>
            </a:pPr>
            <a:r>
              <a:rPr lang="en-US" altLang="en-US" sz="1600" b="1" dirty="0" smtClean="0">
                <a:solidFill>
                  <a:prstClr val="black"/>
                </a:solidFill>
                <a:latin typeface="Times New Roman" panose="02020603050405020304" pitchFamily="18" charset="0"/>
              </a:rPr>
              <a:t>Source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Huy </a:t>
            </a:r>
            <a:r>
              <a:rPr lang="en-US" altLang="en-US" sz="1600" dirty="0">
                <a:solidFill>
                  <a:prstClr val="black"/>
                </a:solidFill>
                <a:latin typeface="Times New Roman" panose="02020603050405020304" pitchFamily="18" charset="0"/>
              </a:rPr>
              <a:t>Nguyen, </a:t>
            </a:r>
            <a:r>
              <a:rPr lang="en-US" altLang="en-US" sz="1600" dirty="0" err="1">
                <a:solidFill>
                  <a:prstClr val="black"/>
                </a:solidFill>
                <a:latin typeface="Times New Roman" panose="02020603050405020304" pitchFamily="18" charset="0"/>
              </a:rPr>
              <a:t>Sangsung</a:t>
            </a:r>
            <a:r>
              <a:rPr lang="en-US" altLang="en-US" sz="1600" dirty="0">
                <a:solidFill>
                  <a:prstClr val="black"/>
                </a:solidFill>
                <a:latin typeface="Times New Roman" panose="02020603050405020304" pitchFamily="18" charset="0"/>
              </a:rPr>
              <a:t> </a:t>
            </a:r>
            <a:r>
              <a:rPr lang="en-US" altLang="en-US" sz="1600" dirty="0" smtClean="0">
                <a:solidFill>
                  <a:prstClr val="black"/>
                </a:solidFill>
                <a:latin typeface="Times New Roman" panose="02020603050405020304" pitchFamily="18" charset="0"/>
              </a:rPr>
              <a:t>Choi, </a:t>
            </a:r>
            <a:r>
              <a:rPr lang="en-US" altLang="en-US" sz="1600" dirty="0" err="1">
                <a:solidFill>
                  <a:prstClr val="black"/>
                </a:solidFill>
                <a:latin typeface="Times New Roman" panose="02020603050405020304" pitchFamily="18" charset="0"/>
              </a:rPr>
              <a:t>Yeong</a:t>
            </a:r>
            <a:r>
              <a:rPr lang="en-US" altLang="en-US" sz="1600" dirty="0">
                <a:solidFill>
                  <a:prstClr val="black"/>
                </a:solidFill>
                <a:latin typeface="Times New Roman" panose="02020603050405020304" pitchFamily="18" charset="0"/>
              </a:rPr>
              <a:t> Min Jang [Kookmin University].</a:t>
            </a:r>
          </a:p>
          <a:p>
            <a:pPr algn="just" eaLnBrk="0" fontAlgn="base" hangingPunct="0">
              <a:spcBef>
                <a:spcPct val="0"/>
              </a:spcBef>
              <a:spcAft>
                <a:spcPct val="0"/>
              </a:spcAft>
            </a:pPr>
            <a:endParaRPr lang="en-US" altLang="en-US" sz="1600" dirty="0">
              <a:solidFill>
                <a:prstClr val="black"/>
              </a:solidFill>
              <a:latin typeface="Times New Roman" panose="02020603050405020304" pitchFamily="18" charset="0"/>
            </a:endParaRPr>
          </a:p>
          <a:p>
            <a:pPr algn="just" eaLnBrk="0" fontAlgn="base" hangingPunct="0">
              <a:spcBef>
                <a:spcPct val="0"/>
              </a:spcBef>
              <a:spcAft>
                <a:spcPct val="0"/>
              </a:spcAft>
            </a:pPr>
            <a:r>
              <a:rPr lang="en-US" altLang="en-US" sz="1600" dirty="0">
                <a:solidFill>
                  <a:prstClr val="black"/>
                </a:solidFill>
                <a:latin typeface="Times New Roman" panose="02020603050405020304" pitchFamily="18" charset="0"/>
              </a:rPr>
              <a:t>Contact: +82-2-910-5068	E-Mail: yjang@kookmin.ac.kr	</a:t>
            </a:r>
          </a:p>
          <a:p>
            <a:pPr algn="just" eaLnBrk="0" fontAlgn="base" hangingPunct="0">
              <a:spcBef>
                <a:spcPts val="600"/>
              </a:spcBef>
              <a:spcAft>
                <a:spcPts val="600"/>
              </a:spcAft>
            </a:pPr>
            <a:r>
              <a:rPr lang="en-US" altLang="en-US" sz="1600" b="1" dirty="0">
                <a:solidFill>
                  <a:prstClr val="black"/>
                </a:solidFill>
                <a:latin typeface="Times New Roman" panose="02020603050405020304" pitchFamily="18" charset="0"/>
              </a:rPr>
              <a:t>Re:</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Abstract:</a:t>
            </a:r>
            <a:r>
              <a:rPr lang="en-US" altLang="en-US" sz="1600" dirty="0">
                <a:solidFill>
                  <a:prstClr val="black"/>
                </a:solidFill>
                <a:latin typeface="Times New Roman" panose="02020603050405020304" pitchFamily="18" charset="0"/>
              </a:rPr>
              <a:t>  TG7a Motions for LB #192 </a:t>
            </a:r>
            <a:r>
              <a:rPr lang="en-US" altLang="en-US" sz="1600" dirty="0" smtClean="0">
                <a:solidFill>
                  <a:prstClr val="black"/>
                </a:solidFill>
                <a:latin typeface="Times New Roman" panose="02020603050405020304" pitchFamily="18" charset="0"/>
              </a:rPr>
              <a:t>Recirculation</a:t>
            </a: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Purpose: </a:t>
            </a:r>
            <a:r>
              <a:rPr lang="en-US" altLang="en-US" sz="1600" dirty="0" smtClean="0">
                <a:solidFill>
                  <a:prstClr val="black"/>
                </a:solidFill>
                <a:latin typeface="Times New Roman" panose="02020603050405020304" pitchFamily="18" charset="0"/>
              </a:rPr>
              <a:t> </a:t>
            </a:r>
            <a:endParaRPr lang="en-US" altLang="en-US" sz="1600" dirty="0">
              <a:solidFill>
                <a:prstClr val="black"/>
              </a:solidFill>
              <a:latin typeface="Times New Roman" panose="02020603050405020304" pitchFamily="18" charset="0"/>
            </a:endParaRPr>
          </a:p>
          <a:p>
            <a:pPr algn="just" eaLnBrk="0" fontAlgn="base" hangingPunct="0">
              <a:spcBef>
                <a:spcPts val="600"/>
              </a:spcBef>
              <a:spcAft>
                <a:spcPts val="600"/>
              </a:spcAft>
            </a:pPr>
            <a:r>
              <a:rPr lang="en-US" altLang="en-US" sz="1600" b="1" dirty="0" smtClean="0">
                <a:solidFill>
                  <a:prstClr val="black"/>
                </a:solidFill>
                <a:latin typeface="Times New Roman" panose="02020603050405020304" pitchFamily="18" charset="0"/>
              </a:rPr>
              <a:t>Notice</a:t>
            </a:r>
            <a:r>
              <a:rPr lang="en-US" altLang="en-US" sz="1600" b="1" dirty="0">
                <a:solidFill>
                  <a:prstClr val="black"/>
                </a:solidFill>
                <a:latin typeface="Times New Roman" panose="02020603050405020304" pitchFamily="18" charset="0"/>
              </a:rPr>
              <a:t>:</a:t>
            </a:r>
            <a:r>
              <a:rPr lang="en-US" altLang="en-US" sz="1600" dirty="0">
                <a:solidFill>
                  <a:prstClr val="black"/>
                </a:solidFill>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eaLnBrk="0" fontAlgn="base" hangingPunct="0">
              <a:spcBef>
                <a:spcPct val="0"/>
              </a:spcBef>
              <a:spcAft>
                <a:spcPct val="0"/>
              </a:spcAft>
            </a:pPr>
            <a:r>
              <a:rPr lang="en-US" altLang="en-US" sz="1600" b="1" dirty="0">
                <a:solidFill>
                  <a:prstClr val="black"/>
                </a:solidFill>
                <a:latin typeface="Times New Roman" panose="02020603050405020304" pitchFamily="18" charset="0"/>
              </a:rPr>
              <a:t>Release:</a:t>
            </a:r>
            <a:r>
              <a:rPr lang="en-US" altLang="en-US" sz="1600" dirty="0">
                <a:solidFill>
                  <a:prstClr val="black"/>
                </a:solidFill>
                <a:latin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376429095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#1</a:t>
            </a:r>
            <a:endParaRPr lang="en-US" sz="2400" dirty="0"/>
          </a:p>
        </p:txBody>
      </p:sp>
      <p:sp>
        <p:nvSpPr>
          <p:cNvPr id="8" name="TextBox 7"/>
          <p:cNvSpPr txBox="1"/>
          <p:nvPr/>
        </p:nvSpPr>
        <p:spPr>
          <a:xfrm>
            <a:off x="190498" y="1447800"/>
            <a:ext cx="8763000" cy="3477875"/>
          </a:xfrm>
          <a:prstGeom prst="rect">
            <a:avLst/>
          </a:prstGeom>
          <a:noFill/>
        </p:spPr>
        <p:txBody>
          <a:bodyPr wrap="square" rtlCol="0">
            <a:spAutoFit/>
          </a:bodyPr>
          <a:lstStyle/>
          <a:p>
            <a:pPr algn="just"/>
            <a:r>
              <a:rPr lang="en-US" altLang="ko-KR" sz="2000" b="1" dirty="0" smtClean="0">
                <a:solidFill>
                  <a:srgbClr val="FF0000"/>
                </a:solidFill>
              </a:rPr>
              <a:t>TG7a </a:t>
            </a:r>
            <a:r>
              <a:rPr lang="en-US" altLang="ko-KR" sz="2000" b="1" dirty="0">
                <a:solidFill>
                  <a:srgbClr val="FF0000"/>
                </a:solidFill>
              </a:rPr>
              <a:t>Motion to approve December CRG Teleconference minutes</a:t>
            </a:r>
          </a:p>
          <a:p>
            <a:pPr algn="just"/>
            <a:endParaRPr lang="ko-KR" altLang="ko-KR" sz="2000" b="1" dirty="0">
              <a:solidFill>
                <a:srgbClr val="FF0000"/>
              </a:solidFill>
            </a:endParaRPr>
          </a:p>
          <a:p>
            <a:endParaRPr lang="en-US" altLang="ja-JP" sz="2000" dirty="0"/>
          </a:p>
          <a:p>
            <a:pPr lvl="0"/>
            <a:r>
              <a:rPr lang="en-US" altLang="ko-KR" sz="2000" i="1" dirty="0" smtClean="0">
                <a:solidFill>
                  <a:srgbClr val="0070C0"/>
                </a:solidFill>
              </a:rPr>
              <a:t>Motion </a:t>
            </a:r>
            <a:r>
              <a:rPr lang="en-US" altLang="ko-KR" sz="2000" i="1" dirty="0">
                <a:solidFill>
                  <a:srgbClr val="0070C0"/>
                </a:solidFill>
              </a:rPr>
              <a:t>to approve the December CRG </a:t>
            </a:r>
            <a:r>
              <a:rPr lang="en-US" altLang="ko-KR" sz="2000" i="1" dirty="0" smtClean="0">
                <a:solidFill>
                  <a:srgbClr val="0070C0"/>
                </a:solidFill>
              </a:rPr>
              <a:t>Teleconference  </a:t>
            </a:r>
            <a:r>
              <a:rPr lang="en-US" altLang="ko-KR" sz="2000" i="1" dirty="0">
                <a:solidFill>
                  <a:srgbClr val="0070C0"/>
                </a:solidFill>
              </a:rPr>
              <a:t>minutes of TG7a in IEEE </a:t>
            </a:r>
            <a:r>
              <a:rPr lang="en-US" altLang="ko-KR" sz="2000" i="1" dirty="0" smtClean="0">
                <a:solidFill>
                  <a:srgbClr val="0070C0"/>
                </a:solidFill>
              </a:rPr>
              <a:t>P802.15-23-0046-00-007a</a:t>
            </a:r>
            <a:r>
              <a:rPr lang="en-US" altLang="ko-KR" sz="2000" i="1" dirty="0">
                <a:solidFill>
                  <a:srgbClr val="0070C0"/>
                </a:solidFill>
              </a:rPr>
              <a:t>, IEEE </a:t>
            </a:r>
            <a:r>
              <a:rPr lang="en-US" altLang="ko-KR" sz="2000" i="1" dirty="0" smtClean="0">
                <a:solidFill>
                  <a:srgbClr val="0070C0"/>
                </a:solidFill>
              </a:rPr>
              <a:t>P802.15-23-0047-00-007a</a:t>
            </a:r>
            <a:r>
              <a:rPr lang="en-US" altLang="ko-KR" sz="2000" i="1" dirty="0">
                <a:solidFill>
                  <a:srgbClr val="0070C0"/>
                </a:solidFill>
              </a:rPr>
              <a:t>, and IEEE </a:t>
            </a:r>
            <a:r>
              <a:rPr lang="en-US" altLang="ko-KR" sz="2000" i="1" dirty="0" smtClean="0">
                <a:solidFill>
                  <a:srgbClr val="0070C0"/>
                </a:solidFill>
              </a:rPr>
              <a:t>P802.15-23-0049-00-007a</a:t>
            </a:r>
            <a:endParaRPr lang="en-US" altLang="ko-KR" sz="2000" i="1" dirty="0">
              <a:solidFill>
                <a:srgbClr val="0070C0"/>
              </a:solidFill>
            </a:endParaRPr>
          </a:p>
          <a:p>
            <a:pPr lvl="0"/>
            <a:endParaRPr lang="en-US" altLang="ko-KR" sz="2000" i="1" dirty="0">
              <a:solidFill>
                <a:srgbClr val="0070C0"/>
              </a:solidFill>
            </a:endParaRPr>
          </a:p>
          <a:p>
            <a:r>
              <a:rPr lang="en-US" altLang="ja-JP" sz="2000" dirty="0" smtClean="0"/>
              <a:t>Moved </a:t>
            </a:r>
            <a:r>
              <a:rPr lang="en-US" altLang="ja-JP" sz="2000" dirty="0"/>
              <a:t>By:  </a:t>
            </a:r>
            <a:r>
              <a:rPr lang="en-US" altLang="ja-JP" sz="2000" dirty="0" err="1"/>
              <a:t>Sangsung</a:t>
            </a:r>
            <a:r>
              <a:rPr lang="en-US" altLang="ja-JP" sz="2000" dirty="0"/>
              <a:t> Choi</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206650603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94247"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#2</a:t>
            </a:r>
            <a:endParaRPr lang="en-US" sz="2400" dirty="0"/>
          </a:p>
        </p:txBody>
      </p:sp>
      <p:sp>
        <p:nvSpPr>
          <p:cNvPr id="8" name="TextBox 7"/>
          <p:cNvSpPr txBox="1"/>
          <p:nvPr/>
        </p:nvSpPr>
        <p:spPr>
          <a:xfrm>
            <a:off x="190498" y="1447800"/>
            <a:ext cx="8763000" cy="3170099"/>
          </a:xfrm>
          <a:prstGeom prst="rect">
            <a:avLst/>
          </a:prstGeom>
          <a:noFill/>
        </p:spPr>
        <p:txBody>
          <a:bodyPr wrap="square" rtlCol="0">
            <a:spAutoFit/>
          </a:bodyPr>
          <a:lstStyle/>
          <a:p>
            <a:pPr algn="just"/>
            <a:r>
              <a:rPr lang="de-DE" altLang="ko-KR" sz="2000" b="1" dirty="0" smtClean="0">
                <a:solidFill>
                  <a:srgbClr val="FF0000"/>
                </a:solidFill>
              </a:rPr>
              <a:t>TG Motion </a:t>
            </a:r>
            <a:r>
              <a:rPr lang="de-DE" altLang="ko-KR" sz="2000" b="1" dirty="0">
                <a:solidFill>
                  <a:srgbClr val="FF0000"/>
                </a:solidFill>
              </a:rPr>
              <a:t>to approve </a:t>
            </a:r>
            <a:r>
              <a:rPr lang="de-DE" altLang="ko-KR" sz="2000" b="1" dirty="0" smtClean="0">
                <a:solidFill>
                  <a:srgbClr val="FF0000"/>
                </a:solidFill>
              </a:rPr>
              <a:t>comment resolutions for LB192</a:t>
            </a:r>
            <a:endParaRPr lang="ko-KR" altLang="ko-KR" sz="2000" b="1" dirty="0">
              <a:solidFill>
                <a:srgbClr val="FF0000"/>
              </a:solidFill>
            </a:endParaRPr>
          </a:p>
          <a:p>
            <a:endParaRPr lang="en-US" altLang="ja-JP" sz="2000" dirty="0"/>
          </a:p>
          <a:p>
            <a:pPr lvl="0"/>
            <a:r>
              <a:rPr lang="en-US" altLang="ko-KR" sz="2000" i="1" dirty="0">
                <a:solidFill>
                  <a:srgbClr val="0070C0"/>
                </a:solidFill>
              </a:rPr>
              <a:t>Move that the TG7a </a:t>
            </a:r>
            <a:r>
              <a:rPr lang="en-US" altLang="ko-KR" sz="2000" i="1" dirty="0" smtClean="0">
                <a:solidFill>
                  <a:srgbClr val="0070C0"/>
                </a:solidFill>
              </a:rPr>
              <a:t>approve </a:t>
            </a:r>
            <a:r>
              <a:rPr lang="en-US" altLang="ko-KR" sz="2000" i="1" dirty="0">
                <a:solidFill>
                  <a:srgbClr val="0070C0"/>
                </a:solidFill>
              </a:rPr>
              <a:t>the comment resolutions for LB192 as described in document IEEE P802.15-22-0674-03-007a </a:t>
            </a:r>
          </a:p>
          <a:p>
            <a:endParaRPr lang="en-US" altLang="ja-JP" sz="2000" dirty="0" smtClean="0"/>
          </a:p>
          <a:p>
            <a:endParaRPr lang="en-US" altLang="ja-JP" sz="2000" dirty="0"/>
          </a:p>
          <a:p>
            <a:r>
              <a:rPr lang="en-US" altLang="ja-JP" sz="2000" dirty="0" smtClean="0"/>
              <a:t>Moved </a:t>
            </a:r>
            <a:r>
              <a:rPr lang="en-US" altLang="ja-JP" sz="2000" dirty="0"/>
              <a:t>By: </a:t>
            </a:r>
            <a:r>
              <a:rPr lang="en-US" altLang="ja-JP" sz="2000" dirty="0" smtClean="0"/>
              <a:t> </a:t>
            </a:r>
            <a:r>
              <a:rPr lang="en-US" altLang="ja-JP" sz="2000" dirty="0" err="1" smtClean="0"/>
              <a:t>Sangsung</a:t>
            </a:r>
            <a:r>
              <a:rPr lang="en-US" altLang="ja-JP" sz="2000" dirty="0" smtClean="0"/>
              <a:t> Choi</a:t>
            </a:r>
            <a:endParaRPr lang="en-US" altLang="ja-JP" sz="2000" dirty="0"/>
          </a:p>
          <a:p>
            <a:r>
              <a:rPr lang="en-US" altLang="ja-JP" sz="2000" dirty="0"/>
              <a:t>Seconded By: </a:t>
            </a:r>
            <a:r>
              <a:rPr lang="en-US" altLang="ja-JP" sz="2000" dirty="0" smtClean="0"/>
              <a:t> Sang-</a:t>
            </a:r>
            <a:r>
              <a:rPr lang="en-US" altLang="ja-JP" sz="2000" dirty="0" err="1" smtClean="0"/>
              <a:t>Kyu</a:t>
            </a:r>
            <a:r>
              <a:rPr lang="en-US" altLang="ja-JP" sz="2000" dirty="0" smtClean="0"/>
              <a:t> Lim</a:t>
            </a:r>
          </a:p>
          <a:p>
            <a:endParaRPr lang="en-US" altLang="ja-JP" sz="2000" dirty="0" smtClean="0"/>
          </a:p>
          <a:p>
            <a:r>
              <a:rPr lang="en-US" altLang="ja-JP" sz="2000" dirty="0"/>
              <a:t>Approved by unanimous consent</a:t>
            </a:r>
          </a:p>
        </p:txBody>
      </p:sp>
    </p:spTree>
    <p:extLst>
      <p:ext uri="{BB962C8B-B14F-4D97-AF65-F5344CB8AC3E}">
        <p14:creationId xmlns:p14="http://schemas.microsoft.com/office/powerpoint/2010/main" val="22579544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42952" y="533400"/>
            <a:ext cx="2658100"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#3</a:t>
            </a:r>
            <a:endParaRPr lang="en-US" sz="2400" dirty="0"/>
          </a:p>
        </p:txBody>
      </p:sp>
      <p:sp>
        <p:nvSpPr>
          <p:cNvPr id="8" name="TextBox 7"/>
          <p:cNvSpPr txBox="1"/>
          <p:nvPr/>
        </p:nvSpPr>
        <p:spPr>
          <a:xfrm>
            <a:off x="190498" y="1447800"/>
            <a:ext cx="8763000" cy="3477875"/>
          </a:xfrm>
          <a:prstGeom prst="rect">
            <a:avLst/>
          </a:prstGeom>
          <a:noFill/>
        </p:spPr>
        <p:txBody>
          <a:bodyPr wrap="square" rtlCol="0">
            <a:spAutoFit/>
          </a:bodyPr>
          <a:lstStyle/>
          <a:p>
            <a:pPr marL="0" lvl="3" algn="just"/>
            <a:r>
              <a:rPr lang="en-US" altLang="ko-KR" sz="2000" b="1" dirty="0">
                <a:solidFill>
                  <a:srgbClr val="FF0000"/>
                </a:solidFill>
              </a:rPr>
              <a:t>TG Motion to start </a:t>
            </a:r>
            <a:r>
              <a:rPr lang="en-US" altLang="ko-KR" sz="2000" b="1" dirty="0" smtClean="0">
                <a:solidFill>
                  <a:srgbClr val="FF0000"/>
                </a:solidFill>
              </a:rPr>
              <a:t>recirculation</a:t>
            </a:r>
          </a:p>
          <a:p>
            <a:pPr marL="0" lvl="3" algn="just"/>
            <a:endParaRPr lang="en-US" altLang="ko-KR" sz="2000" i="1" dirty="0" smtClean="0">
              <a:solidFill>
                <a:srgbClr val="0070C0"/>
              </a:solidFill>
            </a:endParaRPr>
          </a:p>
          <a:p>
            <a:pPr algn="just"/>
            <a:r>
              <a:rPr lang="en-US" altLang="ko-KR" sz="2000" i="1" dirty="0" smtClean="0">
                <a:solidFill>
                  <a:srgbClr val="0070C0"/>
                </a:solidFill>
              </a:rPr>
              <a:t>Motion that 802.15 WG start a WG recirculation requesting approval of CA document [</a:t>
            </a:r>
            <a:r>
              <a:rPr lang="en-US" altLang="ja-JP" sz="2000" i="1" dirty="0" smtClean="0">
                <a:solidFill>
                  <a:srgbClr val="0070C0"/>
                </a:solidFill>
              </a:rPr>
              <a:t>15-22-0292-r3</a:t>
            </a:r>
            <a:r>
              <a:rPr lang="en-US" altLang="ko-KR" sz="2000" i="1" dirty="0" smtClean="0">
                <a:solidFill>
                  <a:srgbClr val="0070C0"/>
                </a:solidFill>
              </a:rPr>
              <a:t>] and document P802.15.7a/D3 </a:t>
            </a:r>
            <a:r>
              <a:rPr lang="en-US" altLang="ko-KR" sz="2000" dirty="0" smtClean="0">
                <a:solidFill>
                  <a:srgbClr val="0070C0"/>
                </a:solidFill>
              </a:rPr>
              <a:t>edited as instructed in </a:t>
            </a:r>
            <a:r>
              <a:rPr lang="en-US" altLang="ko-KR" sz="2000" i="1" dirty="0" smtClean="0">
                <a:solidFill>
                  <a:srgbClr val="0070C0"/>
                </a:solidFill>
              </a:rPr>
              <a:t>document IEEE P802.15-22-0674-03-007a and to forward document P802.15.7a/D3, to Standards Association ballot.</a:t>
            </a:r>
            <a:endParaRPr lang="en-US" altLang="ko-KR" sz="2000" dirty="0" smtClean="0">
              <a:solidFill>
                <a:srgbClr val="0070C0"/>
              </a:solidFill>
            </a:endParaRPr>
          </a:p>
          <a:p>
            <a:pPr lvl="0" algn="just"/>
            <a:endParaRPr lang="en-US" altLang="ko-KR" sz="2000" dirty="0" smtClean="0"/>
          </a:p>
          <a:p>
            <a:r>
              <a:rPr lang="en-US" altLang="ja-JP" sz="2000" dirty="0"/>
              <a:t>Moved By:  </a:t>
            </a:r>
            <a:r>
              <a:rPr lang="en-US" altLang="ja-JP" sz="2000" dirty="0" err="1"/>
              <a:t>Sangsung</a:t>
            </a:r>
            <a:r>
              <a:rPr lang="en-US" altLang="ja-JP" sz="2000" dirty="0"/>
              <a:t> Choi</a:t>
            </a:r>
          </a:p>
          <a:p>
            <a:r>
              <a:rPr lang="en-US" altLang="ja-JP" sz="2000" dirty="0"/>
              <a:t>Seconded By:  Sang-</a:t>
            </a:r>
            <a:r>
              <a:rPr lang="en-US" altLang="ja-JP" sz="2000" dirty="0" err="1"/>
              <a:t>Kyu</a:t>
            </a:r>
            <a:r>
              <a:rPr lang="en-US" altLang="ja-JP" sz="2000" dirty="0"/>
              <a:t> Lim</a:t>
            </a:r>
          </a:p>
          <a:p>
            <a:endParaRPr lang="en-US" altLang="ja-JP" sz="2000" dirty="0"/>
          </a:p>
          <a:p>
            <a:r>
              <a:rPr lang="en-US" altLang="ja-JP" sz="2000" dirty="0"/>
              <a:t>Approved by unanimous consent</a:t>
            </a:r>
          </a:p>
        </p:txBody>
      </p:sp>
    </p:spTree>
    <p:extLst>
      <p:ext uri="{BB962C8B-B14F-4D97-AF65-F5344CB8AC3E}">
        <p14:creationId xmlns:p14="http://schemas.microsoft.com/office/powerpoint/2010/main" val="78986822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94250" y="533400"/>
            <a:ext cx="2555508"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TG Motion #4</a:t>
            </a:r>
            <a:endParaRPr lang="en-US" sz="2400" dirty="0"/>
          </a:p>
        </p:txBody>
      </p:sp>
      <p:sp>
        <p:nvSpPr>
          <p:cNvPr id="4" name="TextBox 3"/>
          <p:cNvSpPr txBox="1"/>
          <p:nvPr/>
        </p:nvSpPr>
        <p:spPr>
          <a:xfrm>
            <a:off x="533400" y="1116554"/>
            <a:ext cx="8229600" cy="5293757"/>
          </a:xfrm>
          <a:prstGeom prst="rect">
            <a:avLst/>
          </a:prstGeom>
          <a:noFill/>
        </p:spPr>
        <p:txBody>
          <a:bodyPr wrap="square" rtlCol="0">
            <a:spAutoFit/>
          </a:bodyPr>
          <a:lstStyle/>
          <a:p>
            <a:pPr marL="0" lvl="2" algn="just">
              <a:buClr>
                <a:srgbClr val="00B050"/>
              </a:buClr>
              <a:buSzPct val="100000"/>
            </a:pPr>
            <a:r>
              <a:rPr lang="en-US" altLang="ko-KR" sz="2000" b="1" dirty="0" smtClean="0">
                <a:solidFill>
                  <a:srgbClr val="FF0000"/>
                </a:solidFill>
              </a:rPr>
              <a:t>TG Motion to approve the formation of CRG for the WG recirculation ballot</a:t>
            </a:r>
            <a:endParaRPr lang="en-US" altLang="ko-KR" sz="2000" b="1" dirty="0">
              <a:solidFill>
                <a:srgbClr val="FF0000"/>
              </a:solidFill>
            </a:endParaRPr>
          </a:p>
          <a:p>
            <a:pPr algn="just">
              <a:buClr>
                <a:srgbClr val="00B050"/>
              </a:buClr>
              <a:buSzPct val="100000"/>
            </a:pPr>
            <a:endParaRPr lang="en-US" altLang="ko-KR" sz="2000" i="1" dirty="0" smtClean="0">
              <a:solidFill>
                <a:srgbClr val="0070C0"/>
              </a:solidFill>
            </a:endParaRPr>
          </a:p>
          <a:p>
            <a:pPr algn="just">
              <a:buClr>
                <a:srgbClr val="00B050"/>
              </a:buClr>
              <a:buSzPct val="100000"/>
            </a:pPr>
            <a:r>
              <a:rPr lang="en-US" altLang="ko-KR" sz="2000" i="1" dirty="0" smtClean="0">
                <a:solidFill>
                  <a:srgbClr val="0070C0"/>
                </a:solidFill>
              </a:rPr>
              <a:t>Move </a:t>
            </a:r>
            <a:r>
              <a:rPr lang="en-US" altLang="ko-KR" sz="2000" i="1" dirty="0">
                <a:solidFill>
                  <a:srgbClr val="0070C0"/>
                </a:solidFill>
              </a:rPr>
              <a:t>that 802.15.7a TG </a:t>
            </a:r>
            <a:r>
              <a:rPr lang="en-US" altLang="ko-KR" sz="2000" i="1" dirty="0" smtClean="0">
                <a:solidFill>
                  <a:srgbClr val="0070C0"/>
                </a:solidFill>
              </a:rPr>
              <a:t>approve </a:t>
            </a:r>
            <a:r>
              <a:rPr lang="en-US" altLang="ko-KR" sz="2000" i="1" dirty="0">
                <a:solidFill>
                  <a:srgbClr val="0070C0"/>
                </a:solidFill>
              </a:rPr>
              <a:t>the formation of a Comment Resolution Group (CRG) for the WG </a:t>
            </a:r>
            <a:r>
              <a:rPr lang="en-US" altLang="ko-KR" sz="2000" i="1" dirty="0" smtClean="0">
                <a:solidFill>
                  <a:srgbClr val="0070C0"/>
                </a:solidFill>
              </a:rPr>
              <a:t>recirculation balloting </a:t>
            </a:r>
            <a:r>
              <a:rPr lang="en-US" altLang="ko-KR" sz="2000" i="1" dirty="0">
                <a:solidFill>
                  <a:srgbClr val="0070C0"/>
                </a:solidFill>
              </a:rPr>
              <a:t>of the P802.15.7a/D3</a:t>
            </a:r>
            <a:r>
              <a:rPr lang="en-US" altLang="ko-KR" sz="2000" i="1" dirty="0" smtClean="0">
                <a:solidFill>
                  <a:srgbClr val="0070C0"/>
                </a:solidFill>
              </a:rPr>
              <a:t> </a:t>
            </a:r>
            <a:r>
              <a:rPr lang="en-US" altLang="ko-KR" sz="2000" i="1" dirty="0">
                <a:solidFill>
                  <a:srgbClr val="0070C0"/>
                </a:solidFill>
              </a:rPr>
              <a:t>with the following membership: </a:t>
            </a:r>
            <a:r>
              <a:rPr lang="en-US" altLang="ko-KR" sz="2000" i="1" dirty="0" err="1">
                <a:solidFill>
                  <a:srgbClr val="0070C0"/>
                </a:solidFill>
              </a:rPr>
              <a:t>Yeong</a:t>
            </a:r>
            <a:r>
              <a:rPr lang="en-US" altLang="ko-KR" sz="2000" i="1" dirty="0">
                <a:solidFill>
                  <a:srgbClr val="0070C0"/>
                </a:solidFill>
              </a:rPr>
              <a:t> Min </a:t>
            </a:r>
            <a:r>
              <a:rPr lang="en-US" altLang="ko-KR" sz="2000" i="1" dirty="0" smtClean="0">
                <a:solidFill>
                  <a:srgbClr val="0070C0"/>
                </a:solidFill>
              </a:rPr>
              <a:t>Jang(Chair</a:t>
            </a:r>
            <a:r>
              <a:rPr lang="en-US" altLang="ko-KR" sz="2000" i="1" dirty="0">
                <a:solidFill>
                  <a:srgbClr val="0070C0"/>
                </a:solidFill>
              </a:rPr>
              <a:t>), Sang-</a:t>
            </a:r>
            <a:r>
              <a:rPr lang="en-US" altLang="ko-KR" sz="2000" i="1" dirty="0" err="1">
                <a:solidFill>
                  <a:srgbClr val="0070C0"/>
                </a:solidFill>
              </a:rPr>
              <a:t>Kyu</a:t>
            </a:r>
            <a:r>
              <a:rPr lang="en-US" altLang="ko-KR" sz="2000" i="1" dirty="0">
                <a:solidFill>
                  <a:srgbClr val="0070C0"/>
                </a:solidFill>
              </a:rPr>
              <a:t> Lim</a:t>
            </a:r>
            <a:r>
              <a:rPr lang="en-US" altLang="ko-KR" sz="2000" i="1" dirty="0" smtClean="0">
                <a:solidFill>
                  <a:srgbClr val="0070C0"/>
                </a:solidFill>
              </a:rPr>
              <a:t>, </a:t>
            </a:r>
            <a:r>
              <a:rPr lang="en-US" altLang="ko-KR" sz="2000" i="1" dirty="0">
                <a:solidFill>
                  <a:srgbClr val="0070C0"/>
                </a:solidFill>
              </a:rPr>
              <a:t>Ryuji Kohno</a:t>
            </a:r>
            <a:r>
              <a:rPr lang="en-US" altLang="ko-KR" sz="2000" i="1" dirty="0" smtClean="0">
                <a:solidFill>
                  <a:srgbClr val="0070C0"/>
                </a:solidFill>
              </a:rPr>
              <a:t>, and </a:t>
            </a:r>
            <a:r>
              <a:rPr lang="en-US" altLang="ko-KR" sz="2000" i="1" dirty="0" err="1" smtClean="0">
                <a:solidFill>
                  <a:srgbClr val="0070C0"/>
                </a:solidFill>
              </a:rPr>
              <a:t>Seongsoon</a:t>
            </a:r>
            <a:r>
              <a:rPr lang="en-US" altLang="ko-KR" sz="2000" i="1" dirty="0" smtClean="0">
                <a:solidFill>
                  <a:srgbClr val="0070C0"/>
                </a:solidFill>
              </a:rPr>
              <a:t> </a:t>
            </a:r>
            <a:r>
              <a:rPr lang="en-US" altLang="ko-KR" sz="2000" i="1" dirty="0" err="1" smtClean="0">
                <a:solidFill>
                  <a:srgbClr val="0070C0"/>
                </a:solidFill>
              </a:rPr>
              <a:t>Joo</a:t>
            </a:r>
            <a:r>
              <a:rPr lang="en-US" altLang="ko-KR" sz="2000" i="1" dirty="0" smtClean="0">
                <a:solidFill>
                  <a:srgbClr val="0070C0"/>
                </a:solidFill>
              </a:rPr>
              <a:t>. </a:t>
            </a:r>
            <a:r>
              <a:rPr lang="en-US" altLang="ko-KR" sz="2000" i="1" dirty="0">
                <a:solidFill>
                  <a:srgbClr val="0070C0"/>
                </a:solidFill>
              </a:rPr>
              <a:t>The 802.15.7a CRG </a:t>
            </a:r>
            <a:r>
              <a:rPr lang="en-US" altLang="ko-KR" sz="2000" i="1" dirty="0" smtClean="0">
                <a:solidFill>
                  <a:srgbClr val="0070C0"/>
                </a:solidFill>
              </a:rPr>
              <a:t>is </a:t>
            </a:r>
            <a:r>
              <a:rPr lang="en-US" altLang="ko-KR" sz="2000" i="1" dirty="0">
                <a:solidFill>
                  <a:srgbClr val="0070C0"/>
                </a:solidFill>
              </a:rPr>
              <a:t>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ko-KR" sz="2000" dirty="0">
              <a:solidFill>
                <a:srgbClr val="0070C0"/>
              </a:solidFill>
            </a:endParaRPr>
          </a:p>
          <a:p>
            <a:pPr>
              <a:buClr>
                <a:srgbClr val="00B050"/>
              </a:buClr>
              <a:buSzPct val="100000"/>
            </a:pPr>
            <a:endParaRPr lang="en-US" dirty="0"/>
          </a:p>
          <a:p>
            <a:r>
              <a:rPr lang="en-US" altLang="en-US" sz="2000" i="1" dirty="0" smtClean="0"/>
              <a:t>Moved </a:t>
            </a:r>
            <a:r>
              <a:rPr lang="en-US" altLang="en-US" sz="2000" i="1" dirty="0"/>
              <a:t>By: </a:t>
            </a:r>
            <a:r>
              <a:rPr lang="en-US" altLang="en-US" sz="2000" i="1" dirty="0" smtClean="0"/>
              <a:t> </a:t>
            </a:r>
            <a:r>
              <a:rPr lang="en-US" altLang="en-US" sz="2000" i="1" dirty="0" err="1" smtClean="0"/>
              <a:t>Sangsung</a:t>
            </a:r>
            <a:r>
              <a:rPr lang="en-US" altLang="en-US" sz="2000" i="1" dirty="0" smtClean="0"/>
              <a:t> Choi</a:t>
            </a:r>
          </a:p>
          <a:p>
            <a:r>
              <a:rPr lang="en-US" altLang="en-US" sz="2000" i="1" dirty="0" smtClean="0"/>
              <a:t>Seconded </a:t>
            </a:r>
            <a:r>
              <a:rPr lang="en-US" altLang="en-US" sz="2000" i="1" dirty="0"/>
              <a:t>By</a:t>
            </a:r>
            <a:r>
              <a:rPr lang="en-US" altLang="en-US" sz="2000" i="1" dirty="0" smtClean="0"/>
              <a:t>:  Sang-</a:t>
            </a:r>
            <a:r>
              <a:rPr lang="en-US" altLang="en-US" sz="2000" i="1" dirty="0" err="1" smtClean="0"/>
              <a:t>Kyu</a:t>
            </a:r>
            <a:r>
              <a:rPr lang="en-US" altLang="en-US" sz="2000" i="1" dirty="0" smtClean="0"/>
              <a:t> Lim</a:t>
            </a:r>
          </a:p>
          <a:p>
            <a:endParaRPr lang="en-US" altLang="en-US" sz="2000" i="1" dirty="0"/>
          </a:p>
          <a:p>
            <a:r>
              <a:rPr lang="en-US" altLang="ja-JP" sz="2000" dirty="0"/>
              <a:t>Approved by </a:t>
            </a:r>
            <a:r>
              <a:rPr lang="en-US" altLang="ja-JP" sz="2000" dirty="0" smtClean="0"/>
              <a:t> unanimous </a:t>
            </a:r>
            <a:r>
              <a:rPr lang="en-US" altLang="ja-JP" sz="2000" dirty="0"/>
              <a:t>consent</a:t>
            </a:r>
          </a:p>
          <a:p>
            <a:endParaRPr lang="en-US" altLang="ja-JP" sz="2000" dirty="0"/>
          </a:p>
        </p:txBody>
      </p:sp>
    </p:spTree>
    <p:extLst>
      <p:ext uri="{BB962C8B-B14F-4D97-AF65-F5344CB8AC3E}">
        <p14:creationId xmlns:p14="http://schemas.microsoft.com/office/powerpoint/2010/main" val="16058969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25322"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#1</a:t>
            </a:r>
            <a:endParaRPr lang="en-US" sz="2400" dirty="0"/>
          </a:p>
        </p:txBody>
      </p:sp>
      <p:sp>
        <p:nvSpPr>
          <p:cNvPr id="4" name="TextBox 3"/>
          <p:cNvSpPr txBox="1"/>
          <p:nvPr/>
        </p:nvSpPr>
        <p:spPr>
          <a:xfrm>
            <a:off x="609600" y="1295400"/>
            <a:ext cx="8229600" cy="4708981"/>
          </a:xfrm>
          <a:prstGeom prst="rect">
            <a:avLst/>
          </a:prstGeom>
          <a:noFill/>
        </p:spPr>
        <p:txBody>
          <a:bodyPr wrap="square" rtlCol="0">
            <a:spAutoFit/>
          </a:bodyPr>
          <a:lstStyle/>
          <a:p>
            <a:pPr marL="0" lvl="3">
              <a:buClr>
                <a:srgbClr val="00B050"/>
              </a:buClr>
              <a:buSzPct val="100000"/>
            </a:pPr>
            <a:r>
              <a:rPr lang="en-US" altLang="ko-KR" sz="2000" b="1" dirty="0">
                <a:solidFill>
                  <a:srgbClr val="FF0000"/>
                </a:solidFill>
              </a:rPr>
              <a:t>Draft needs to be edited prior to letter ballot</a:t>
            </a:r>
          </a:p>
          <a:p>
            <a:pPr marL="0" indent="0">
              <a:buClr>
                <a:srgbClr val="00B050"/>
              </a:buClr>
              <a:buSzPct val="100000"/>
              <a:buNone/>
            </a:pPr>
            <a:endParaRPr lang="en-GB" altLang="ja-JP" sz="2000" b="1" dirty="0"/>
          </a:p>
          <a:p>
            <a:pPr algn="just"/>
            <a:r>
              <a:rPr lang="en-US" altLang="ko-KR" sz="2000" i="1" dirty="0">
                <a:solidFill>
                  <a:srgbClr val="0070C0"/>
                </a:solidFill>
              </a:rPr>
              <a:t>Move that 802.15 WG start a WG Letter Ballot requesting approval of CA document [</a:t>
            </a:r>
            <a:r>
              <a:rPr lang="en-US" altLang="ja-JP" sz="2000" i="1" dirty="0">
                <a:solidFill>
                  <a:srgbClr val="0070C0"/>
                </a:solidFill>
              </a:rPr>
              <a:t>15-22-0292-r3</a:t>
            </a:r>
            <a:r>
              <a:rPr lang="en-US" altLang="ko-KR" sz="2000" i="1" dirty="0">
                <a:solidFill>
                  <a:srgbClr val="0070C0"/>
                </a:solidFill>
              </a:rPr>
              <a:t>] and document P802.15.7a/D3 (as edited in accordance with the instructions in document 15-22-0674-03-007a) and to forward document P802.15.7a/D3, as edited in accordance with the instructions in document 15-22-0674-03-007a, and CA document [</a:t>
            </a:r>
            <a:r>
              <a:rPr lang="en-US" altLang="ja-JP" sz="2000" i="1" dirty="0">
                <a:solidFill>
                  <a:srgbClr val="0070C0"/>
                </a:solidFill>
              </a:rPr>
              <a:t>15-22-0292-r3</a:t>
            </a:r>
            <a:r>
              <a:rPr lang="en-US" altLang="ko-KR" sz="2000" i="1" dirty="0">
                <a:solidFill>
                  <a:srgbClr val="0070C0"/>
                </a:solidFill>
              </a:rPr>
              <a:t>] to Standards Association ballot pending the completion and inclusion of the edits in the draft.</a:t>
            </a:r>
          </a:p>
          <a:p>
            <a:pPr algn="just"/>
            <a:endParaRPr lang="ko-KR" altLang="ko-KR" sz="2000" dirty="0"/>
          </a:p>
          <a:p>
            <a:pPr marL="0" indent="0">
              <a:buNone/>
            </a:pPr>
            <a:endParaRPr lang="en-US" altLang="en-US" sz="2000" i="1" dirty="0"/>
          </a:p>
          <a:p>
            <a:r>
              <a:rPr lang="en-US" altLang="en-US" sz="2000" i="1" dirty="0"/>
              <a:t>Moved By </a:t>
            </a:r>
            <a:r>
              <a:rPr lang="en-US" altLang="en-US" sz="2000" i="1" dirty="0" err="1"/>
              <a:t>Sangsung</a:t>
            </a:r>
            <a:r>
              <a:rPr lang="en-US" altLang="en-US" sz="2000" i="1" dirty="0"/>
              <a:t> Choi</a:t>
            </a:r>
          </a:p>
          <a:p>
            <a:r>
              <a:rPr lang="en-US" altLang="en-US" sz="2000" i="1" dirty="0"/>
              <a:t>Seconded By Phil Beecher</a:t>
            </a:r>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6213353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225323" y="533400"/>
            <a:ext cx="2693366" cy="584775"/>
          </a:xfrm>
          <a:prstGeom prst="rect">
            <a:avLst/>
          </a:prstGeom>
          <a:noFill/>
        </p:spPr>
        <p:txBody>
          <a:bodyPr wrap="none" rtlCol="0">
            <a:spAutoFit/>
          </a:bodyPr>
          <a:ls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algn="ctr"/>
            <a:r>
              <a:rPr lang="en-US" sz="3200" dirty="0" smtClean="0"/>
              <a:t>WG Motion #2</a:t>
            </a:r>
            <a:endParaRPr lang="en-US" sz="2400" dirty="0"/>
          </a:p>
        </p:txBody>
      </p:sp>
      <p:sp>
        <p:nvSpPr>
          <p:cNvPr id="4" name="TextBox 3"/>
          <p:cNvSpPr txBox="1"/>
          <p:nvPr/>
        </p:nvSpPr>
        <p:spPr>
          <a:xfrm>
            <a:off x="533400" y="1219200"/>
            <a:ext cx="8229600" cy="4985980"/>
          </a:xfrm>
          <a:prstGeom prst="rect">
            <a:avLst/>
          </a:prstGeom>
          <a:noFill/>
        </p:spPr>
        <p:txBody>
          <a:bodyPr wrap="square" rtlCol="0">
            <a:spAutoFit/>
          </a:bodyPr>
          <a:lstStyle/>
          <a:p>
            <a:pPr marL="0" lvl="2" algn="just">
              <a:buClr>
                <a:srgbClr val="00B050"/>
              </a:buClr>
              <a:buSzPct val="100000"/>
            </a:pPr>
            <a:r>
              <a:rPr lang="en-US" altLang="ko-KR" sz="2000" b="1" dirty="0">
                <a:solidFill>
                  <a:srgbClr val="FF0000"/>
                </a:solidFill>
              </a:rPr>
              <a:t>CRG formation for a WG Letter Ballot</a:t>
            </a:r>
          </a:p>
          <a:p>
            <a:pPr algn="just">
              <a:buClr>
                <a:srgbClr val="00B050"/>
              </a:buClr>
              <a:buSzPct val="100000"/>
            </a:pPr>
            <a:endParaRPr lang="en-US" altLang="ko-KR" sz="2000" i="1" dirty="0">
              <a:solidFill>
                <a:srgbClr val="0070C0"/>
              </a:solidFill>
            </a:endParaRPr>
          </a:p>
          <a:p>
            <a:pPr algn="just">
              <a:buClr>
                <a:srgbClr val="00B050"/>
              </a:buClr>
              <a:buSzPct val="100000"/>
            </a:pPr>
            <a:r>
              <a:rPr lang="en-US" altLang="ko-KR" sz="2000" i="1" dirty="0">
                <a:solidFill>
                  <a:srgbClr val="0070C0"/>
                </a:solidFill>
              </a:rPr>
              <a:t>Move that 802.15 WG approve the formation of a Comment Resolution Group (CRG) for the WG balloting of the P802.15.7a/D3 with the following membership: </a:t>
            </a:r>
            <a:r>
              <a:rPr lang="en-US" altLang="ko-KR" sz="2000" i="1" dirty="0" err="1">
                <a:solidFill>
                  <a:srgbClr val="0070C0"/>
                </a:solidFill>
              </a:rPr>
              <a:t>Yeong</a:t>
            </a:r>
            <a:r>
              <a:rPr lang="en-US" altLang="ko-KR" sz="2000" i="1" dirty="0">
                <a:solidFill>
                  <a:srgbClr val="0070C0"/>
                </a:solidFill>
              </a:rPr>
              <a:t> Min Jang(Chair), Sang-</a:t>
            </a:r>
            <a:r>
              <a:rPr lang="en-US" altLang="ko-KR" sz="2000" i="1" dirty="0" err="1">
                <a:solidFill>
                  <a:srgbClr val="0070C0"/>
                </a:solidFill>
              </a:rPr>
              <a:t>Kyu</a:t>
            </a:r>
            <a:r>
              <a:rPr lang="en-US" altLang="ko-KR" sz="2000" i="1" dirty="0">
                <a:solidFill>
                  <a:srgbClr val="0070C0"/>
                </a:solidFill>
              </a:rPr>
              <a:t> Lim, Ryuji </a:t>
            </a:r>
            <a:r>
              <a:rPr lang="en-US" altLang="ko-KR" sz="2000" i="1" dirty="0" smtClean="0">
                <a:solidFill>
                  <a:srgbClr val="0070C0"/>
                </a:solidFill>
              </a:rPr>
              <a:t>Kohno, and </a:t>
            </a:r>
            <a:r>
              <a:rPr lang="en-US" altLang="ko-KR" sz="2000" i="1" dirty="0" err="1">
                <a:solidFill>
                  <a:srgbClr val="0070C0"/>
                </a:solidFill>
              </a:rPr>
              <a:t>Seongsoon</a:t>
            </a:r>
            <a:r>
              <a:rPr lang="en-US" altLang="ko-KR" sz="2000" i="1" dirty="0">
                <a:solidFill>
                  <a:srgbClr val="0070C0"/>
                </a:solidFill>
              </a:rPr>
              <a:t> </a:t>
            </a:r>
            <a:r>
              <a:rPr lang="en-US" altLang="ko-KR" sz="2000" i="1" dirty="0" err="1">
                <a:solidFill>
                  <a:srgbClr val="0070C0"/>
                </a:solidFill>
              </a:rPr>
              <a:t>Joo</a:t>
            </a:r>
            <a:r>
              <a:rPr lang="en-US" altLang="ko-KR" sz="2000" i="1" dirty="0">
                <a:solidFill>
                  <a:srgbClr val="0070C0"/>
                </a:solidFill>
              </a:rPr>
              <a:t>. The 802.15.7a CRG is authorized to approve comment resolutions, edit the draft according to the comment resolutions, and to approve the start of recirculation ballots of the revised draft on behalf of the 802.15 WG. Comment resolution on recirculation ballots between sessions will be conducted via reflector email and via teleconferences announced to the reflector as per the LMSC 802 WG P&amp;P.</a:t>
            </a:r>
            <a:endParaRPr lang="en-US" altLang="ko-KR" sz="2000" dirty="0">
              <a:solidFill>
                <a:srgbClr val="0070C0"/>
              </a:solidFill>
            </a:endParaRPr>
          </a:p>
          <a:p>
            <a:pPr>
              <a:buClr>
                <a:srgbClr val="00B050"/>
              </a:buClr>
              <a:buSzPct val="100000"/>
            </a:pPr>
            <a:endParaRPr lang="en-US" altLang="ko-KR" dirty="0"/>
          </a:p>
          <a:p>
            <a:r>
              <a:rPr lang="en-US" altLang="en-US" sz="2000" i="1" dirty="0" smtClean="0"/>
              <a:t>Moved By </a:t>
            </a:r>
            <a:r>
              <a:rPr lang="en-US" altLang="en-US" sz="2000" i="1" dirty="0" err="1" smtClean="0"/>
              <a:t>Sangsung</a:t>
            </a:r>
            <a:r>
              <a:rPr lang="en-US" altLang="en-US" sz="2000" i="1" dirty="0" smtClean="0"/>
              <a:t> Choi</a:t>
            </a:r>
          </a:p>
          <a:p>
            <a:r>
              <a:rPr lang="en-US" altLang="en-US" sz="2000" i="1" dirty="0" smtClean="0"/>
              <a:t>Seconded By Phil Beecher</a:t>
            </a:r>
          </a:p>
          <a:p>
            <a:endParaRPr lang="en-US" altLang="en-US" sz="2000" i="1" dirty="0"/>
          </a:p>
          <a:p>
            <a:r>
              <a:rPr lang="en-US" altLang="ja-JP" sz="2000" dirty="0"/>
              <a:t>Approved by</a:t>
            </a:r>
            <a:endParaRPr lang="en-US" altLang="en-US" sz="2000" i="1" dirty="0"/>
          </a:p>
        </p:txBody>
      </p:sp>
    </p:spTree>
    <p:extLst>
      <p:ext uri="{BB962C8B-B14F-4D97-AF65-F5344CB8AC3E}">
        <p14:creationId xmlns:p14="http://schemas.microsoft.com/office/powerpoint/2010/main" val="31314575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19907</TotalTime>
  <Words>557</Words>
  <Application>Microsoft Office PowerPoint</Application>
  <PresentationFormat>화면 슬라이드 쇼(4:3)</PresentationFormat>
  <Paragraphs>69</Paragraphs>
  <Slides>7</Slides>
  <Notes>0</Notes>
  <HiddenSlides>0</HiddenSlides>
  <MMClips>0</MMClips>
  <ScaleCrop>false</ScaleCrop>
  <HeadingPairs>
    <vt:vector size="6" baseType="variant">
      <vt:variant>
        <vt:lpstr>사용한 글꼴</vt:lpstr>
      </vt:variant>
      <vt:variant>
        <vt:i4>5</vt:i4>
      </vt:variant>
      <vt:variant>
        <vt:lpstr>테마</vt:lpstr>
      </vt:variant>
      <vt:variant>
        <vt:i4>1</vt:i4>
      </vt:variant>
      <vt:variant>
        <vt:lpstr>슬라이드 제목</vt:lpstr>
      </vt:variant>
      <vt:variant>
        <vt:i4>7</vt:i4>
      </vt:variant>
    </vt:vector>
  </HeadingPairs>
  <TitlesOfParts>
    <vt:vector size="13" baseType="lpstr">
      <vt:lpstr>ＭＳ Ｐゴシック</vt:lpstr>
      <vt:lpstr>맑은 고딕</vt:lpstr>
      <vt:lpstr>Arial</vt:lpstr>
      <vt:lpstr>Calibri</vt:lpstr>
      <vt:lpstr>Times New Roman</vt:lpstr>
      <vt:lpstr>Office Theme</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CTS</cp:lastModifiedBy>
  <cp:revision>1027</cp:revision>
  <cp:lastPrinted>2017-05-07T15:48:38Z</cp:lastPrinted>
  <dcterms:created xsi:type="dcterms:W3CDTF">2010-05-15T17:50:32Z</dcterms:created>
  <dcterms:modified xsi:type="dcterms:W3CDTF">2023-01-18T15:08:59Z</dcterms:modified>
</cp:coreProperties>
</file>