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76" r:id="rId2"/>
    <p:sldId id="375" r:id="rId3"/>
    <p:sldId id="366" r:id="rId4"/>
    <p:sldId id="368" r:id="rId5"/>
    <p:sldId id="369" r:id="rId6"/>
    <p:sldId id="370" r:id="rId7"/>
    <p:sldId id="374" r:id="rId8"/>
    <p:sldId id="37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3488" autoAdjust="0"/>
  </p:normalViewPr>
  <p:slideViewPr>
    <p:cSldViewPr>
      <p:cViewPr varScale="1">
        <p:scale>
          <a:sx n="91" d="100"/>
          <a:sy n="91" d="100"/>
        </p:scale>
        <p:origin x="1382" y="6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15-23-0068-00-007a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1/18/2023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1/18/2023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1/18/2023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1/18/2023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Discussion on the Issues of Draft D2 comments</a:t>
            </a: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January 2023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Sangsung</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Choi,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a:t>
            </a:r>
            <a:r>
              <a:rPr lang="en-US" altLang="en-US" sz="1600" dirty="0" smtClean="0">
                <a:solidFill>
                  <a:prstClr val="black"/>
                </a:solidFill>
                <a:latin typeface="Times New Roman" panose="02020603050405020304" pitchFamily="18" charset="0"/>
              </a:rPr>
              <a:t>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altLang="en-US" sz="1600" dirty="0">
                <a:solidFill>
                  <a:prstClr val="black"/>
                </a:solidFill>
                <a:latin typeface="Times New Roman" panose="02020603050405020304" pitchFamily="18" charset="0"/>
              </a:rPr>
              <a:t>Response to the Issues of Draft D2 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64290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smtClean="0">
                <a:solidFill>
                  <a:srgbClr val="FF0000"/>
                </a:solidFill>
              </a:rPr>
              <a:t>TG7a </a:t>
            </a:r>
            <a:r>
              <a:rPr lang="en-US" altLang="ko-KR" sz="2000" b="1" dirty="0">
                <a:solidFill>
                  <a:srgbClr val="FF0000"/>
                </a:solidFill>
              </a:rPr>
              <a:t>Motion to approve December CRG Teleconference minutes</a:t>
            </a:r>
          </a:p>
          <a:p>
            <a:pPr algn="just"/>
            <a:endParaRPr lang="ko-KR" altLang="ko-KR" sz="2000" b="1" dirty="0">
              <a:solidFill>
                <a:srgbClr val="FF0000"/>
              </a:solidFill>
            </a:endParaRPr>
          </a:p>
          <a:p>
            <a:endParaRPr lang="en-US" altLang="ja-JP" sz="2000" dirty="0"/>
          </a:p>
          <a:p>
            <a:pPr lvl="0"/>
            <a:r>
              <a:rPr lang="en-US" altLang="ko-KR" sz="2000" i="1" dirty="0" smtClean="0">
                <a:solidFill>
                  <a:srgbClr val="0070C0"/>
                </a:solidFill>
              </a:rPr>
              <a:t>Motion </a:t>
            </a:r>
            <a:r>
              <a:rPr lang="en-US" altLang="ko-KR" sz="2000" i="1" dirty="0">
                <a:solidFill>
                  <a:srgbClr val="0070C0"/>
                </a:solidFill>
              </a:rPr>
              <a:t>to approve the December CRG </a:t>
            </a:r>
            <a:r>
              <a:rPr lang="en-US" altLang="ko-KR" sz="2000" i="1" dirty="0" smtClean="0">
                <a:solidFill>
                  <a:srgbClr val="0070C0"/>
                </a:solidFill>
              </a:rPr>
              <a:t>Teleconference  </a:t>
            </a:r>
            <a:r>
              <a:rPr lang="en-US" altLang="ko-KR" sz="2000" i="1" dirty="0">
                <a:solidFill>
                  <a:srgbClr val="0070C0"/>
                </a:solidFill>
              </a:rPr>
              <a:t>minutes of TG7a in IEEE </a:t>
            </a:r>
            <a:r>
              <a:rPr lang="en-US" altLang="ko-KR" sz="2000" i="1" dirty="0" smtClean="0">
                <a:solidFill>
                  <a:srgbClr val="0070C0"/>
                </a:solidFill>
              </a:rPr>
              <a:t>P802.15-23-0046-00-007a</a:t>
            </a:r>
            <a:r>
              <a:rPr lang="en-US" altLang="ko-KR" sz="2000" i="1" dirty="0">
                <a:solidFill>
                  <a:srgbClr val="0070C0"/>
                </a:solidFill>
              </a:rPr>
              <a:t>, IEEE </a:t>
            </a:r>
            <a:r>
              <a:rPr lang="en-US" altLang="ko-KR" sz="2000" i="1" dirty="0" smtClean="0">
                <a:solidFill>
                  <a:srgbClr val="0070C0"/>
                </a:solidFill>
              </a:rPr>
              <a:t>P802.15-23-0047-00-007a</a:t>
            </a:r>
            <a:r>
              <a:rPr lang="en-US" altLang="ko-KR" sz="2000" i="1" dirty="0">
                <a:solidFill>
                  <a:srgbClr val="0070C0"/>
                </a:solidFill>
              </a:rPr>
              <a:t>, and IEEE </a:t>
            </a:r>
            <a:r>
              <a:rPr lang="en-US" altLang="ko-KR" sz="2000" i="1" dirty="0" smtClean="0">
                <a:solidFill>
                  <a:srgbClr val="0070C0"/>
                </a:solidFill>
              </a:rPr>
              <a:t>P802.15-23-0049-00-007a</a:t>
            </a:r>
            <a:endParaRPr lang="en-US" altLang="ko-KR" sz="2000" i="1" dirty="0">
              <a:solidFill>
                <a:srgbClr val="0070C0"/>
              </a:solidFill>
            </a:endParaRPr>
          </a:p>
          <a:p>
            <a:pPr lvl="0"/>
            <a:endParaRPr lang="en-US" altLang="ko-KR" sz="2000" i="1" dirty="0">
              <a:solidFill>
                <a:srgbClr val="0070C0"/>
              </a:solidFill>
            </a:endParaRPr>
          </a:p>
          <a:p>
            <a:r>
              <a:rPr lang="en-US" altLang="ja-JP" sz="2000" dirty="0" smtClean="0"/>
              <a:t>Moved </a:t>
            </a:r>
            <a:r>
              <a:rPr lang="en-US" altLang="ja-JP" sz="2000" dirty="0"/>
              <a:t>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066506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de-DE" altLang="ko-KR" sz="2000" b="1" dirty="0" smtClean="0">
                <a:solidFill>
                  <a:srgbClr val="FF0000"/>
                </a:solidFill>
              </a:rPr>
              <a:t>TG Motion </a:t>
            </a:r>
            <a:r>
              <a:rPr lang="de-DE" altLang="ko-KR" sz="2000" b="1" dirty="0">
                <a:solidFill>
                  <a:srgbClr val="FF0000"/>
                </a:solidFill>
              </a:rPr>
              <a:t>to approve </a:t>
            </a:r>
            <a:r>
              <a:rPr lang="de-DE" altLang="ko-KR" sz="2000" b="1" dirty="0" smtClean="0">
                <a:solidFill>
                  <a:srgbClr val="FF0000"/>
                </a:solidFill>
              </a:rPr>
              <a:t>comment resolutions for LB192</a:t>
            </a:r>
            <a:endParaRPr lang="ko-KR" altLang="ko-KR" sz="2000" b="1" dirty="0">
              <a:solidFill>
                <a:srgbClr val="FF0000"/>
              </a:solidFill>
            </a:endParaRPr>
          </a:p>
          <a:p>
            <a:endParaRPr lang="en-US" altLang="ja-JP" sz="2000" dirty="0"/>
          </a:p>
          <a:p>
            <a:pPr lvl="0"/>
            <a:r>
              <a:rPr lang="en-US" altLang="ko-KR" sz="2000" i="1" dirty="0">
                <a:solidFill>
                  <a:srgbClr val="0070C0"/>
                </a:solidFill>
              </a:rPr>
              <a:t>Move that the TG7a </a:t>
            </a:r>
            <a:r>
              <a:rPr lang="en-US" altLang="ko-KR" sz="2000" i="1" dirty="0" smtClean="0">
                <a:solidFill>
                  <a:srgbClr val="0070C0"/>
                </a:solidFill>
              </a:rPr>
              <a:t>approve </a:t>
            </a:r>
            <a:r>
              <a:rPr lang="en-US" altLang="ko-KR" sz="2000" i="1" dirty="0">
                <a:solidFill>
                  <a:srgbClr val="0070C0"/>
                </a:solidFill>
              </a:rPr>
              <a:t>the comment resolutions for LB192 as described in document IEEE P802.15-22-0674-03-007a </a:t>
            </a:r>
          </a:p>
          <a:p>
            <a:endParaRPr lang="en-US" altLang="ja-JP" sz="2000" dirty="0" smtClean="0"/>
          </a:p>
          <a:p>
            <a:endParaRPr lang="en-US" altLang="ja-JP" sz="2000" dirty="0"/>
          </a:p>
          <a:p>
            <a:r>
              <a:rPr lang="en-US" altLang="ja-JP" sz="2000" dirty="0" smtClean="0"/>
              <a:t>Moved </a:t>
            </a:r>
            <a:r>
              <a:rPr lang="en-US" altLang="ja-JP" sz="2000" dirty="0"/>
              <a:t>By: </a:t>
            </a:r>
            <a:r>
              <a:rPr lang="en-US" altLang="ja-JP" sz="2000" dirty="0" smtClean="0"/>
              <a:t> </a:t>
            </a:r>
            <a:r>
              <a:rPr lang="en-US" altLang="ja-JP" sz="2000" dirty="0" err="1" smtClean="0"/>
              <a:t>Sangsung</a:t>
            </a:r>
            <a:r>
              <a:rPr lang="en-US" altLang="ja-JP" sz="2000" dirty="0" smtClean="0"/>
              <a:t> Choi</a:t>
            </a:r>
            <a:endParaRPr lang="en-US" altLang="ja-JP" sz="2000" dirty="0"/>
          </a:p>
          <a:p>
            <a:r>
              <a:rPr lang="en-US" altLang="ja-JP" sz="2000" dirty="0"/>
              <a:t>Seconded By: </a:t>
            </a:r>
            <a:r>
              <a:rPr lang="en-US" altLang="ja-JP" sz="2000" dirty="0" smtClean="0"/>
              <a:t> Sang-</a:t>
            </a:r>
            <a:r>
              <a:rPr lang="en-US" altLang="ja-JP" sz="2000" dirty="0" err="1" smtClean="0"/>
              <a:t>Kyu</a:t>
            </a:r>
            <a:r>
              <a:rPr lang="en-US" altLang="ja-JP" sz="2000" dirty="0" smtClean="0"/>
              <a:t> Lim</a:t>
            </a:r>
          </a:p>
          <a:p>
            <a:endParaRPr lang="en-US" altLang="ja-JP" sz="2000" dirty="0" smtClean="0"/>
          </a:p>
          <a:p>
            <a:r>
              <a:rPr lang="en-US" altLang="ja-JP" sz="2000" dirty="0"/>
              <a:t>Approved by unanimous consent</a:t>
            </a:r>
          </a:p>
        </p:txBody>
      </p:sp>
    </p:spTree>
    <p:extLst>
      <p:ext uri="{BB962C8B-B14F-4D97-AF65-F5344CB8AC3E}">
        <p14:creationId xmlns:p14="http://schemas.microsoft.com/office/powerpoint/2010/main" val="2257954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42952" y="533400"/>
            <a:ext cx="2658100"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marL="0" lvl="3" algn="just"/>
            <a:r>
              <a:rPr lang="en-US" altLang="ko-KR" sz="2000" b="1" dirty="0">
                <a:solidFill>
                  <a:srgbClr val="FF0000"/>
                </a:solidFill>
              </a:rPr>
              <a:t>TG Motion to start </a:t>
            </a:r>
            <a:r>
              <a:rPr lang="en-US" altLang="ko-KR" sz="2000" b="1" dirty="0" smtClean="0">
                <a:solidFill>
                  <a:srgbClr val="FF0000"/>
                </a:solidFill>
              </a:rPr>
              <a:t>recirculation</a:t>
            </a:r>
          </a:p>
          <a:p>
            <a:pPr marL="0" lvl="3" algn="just"/>
            <a:endParaRPr lang="en-US" altLang="ko-KR" sz="2000" i="1" dirty="0" smtClean="0">
              <a:solidFill>
                <a:srgbClr val="0070C0"/>
              </a:solidFill>
            </a:endParaRPr>
          </a:p>
          <a:p>
            <a:pPr algn="just"/>
            <a:r>
              <a:rPr lang="en-US" altLang="ko-KR" sz="2000" i="1" dirty="0" smtClean="0">
                <a:solidFill>
                  <a:srgbClr val="0070C0"/>
                </a:solidFill>
              </a:rPr>
              <a:t>Motion that 802.15 WG start a WG recirculation requesting approval of CA document [</a:t>
            </a:r>
            <a:r>
              <a:rPr lang="en-US" altLang="ja-JP" sz="2000" i="1" dirty="0" smtClean="0">
                <a:solidFill>
                  <a:srgbClr val="0070C0"/>
                </a:solidFill>
              </a:rPr>
              <a:t>15-22-0292-r3</a:t>
            </a:r>
            <a:r>
              <a:rPr lang="en-US" altLang="ko-KR" sz="2000" i="1" dirty="0" smtClean="0">
                <a:solidFill>
                  <a:srgbClr val="0070C0"/>
                </a:solidFill>
              </a:rPr>
              <a:t>] and document P802.15.7a/D3 </a:t>
            </a:r>
            <a:r>
              <a:rPr lang="en-US" altLang="ko-KR" sz="2000" dirty="0" smtClean="0">
                <a:solidFill>
                  <a:srgbClr val="0070C0"/>
                </a:solidFill>
              </a:rPr>
              <a:t>edited as instructed in </a:t>
            </a:r>
            <a:r>
              <a:rPr lang="en-US" altLang="ko-KR" sz="2000" i="1" dirty="0" smtClean="0">
                <a:solidFill>
                  <a:srgbClr val="0070C0"/>
                </a:solidFill>
              </a:rPr>
              <a:t>document IEEE P802.15-22-0674-03-007a and to forward document P802.15.7a/D3, to Standards Association ballot.</a:t>
            </a:r>
            <a:endParaRPr lang="en-US" altLang="ko-KR" sz="2000" dirty="0" smtClean="0">
              <a:solidFill>
                <a:srgbClr val="0070C0"/>
              </a:solidFill>
            </a:endParaRPr>
          </a:p>
          <a:p>
            <a:pPr lvl="0" algn="just"/>
            <a:endParaRPr lang="en-US" altLang="ko-KR" sz="2000" dirty="0" smtClean="0"/>
          </a:p>
          <a:p>
            <a:r>
              <a:rPr lang="en-US" altLang="ja-JP" sz="2000" dirty="0"/>
              <a:t>Moved 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789868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5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4" name="TextBox 3"/>
          <p:cNvSpPr txBox="1"/>
          <p:nvPr/>
        </p:nvSpPr>
        <p:spPr>
          <a:xfrm>
            <a:off x="533400" y="1116554"/>
            <a:ext cx="8229600" cy="4985980"/>
          </a:xfrm>
          <a:prstGeom prst="rect">
            <a:avLst/>
          </a:prstGeom>
          <a:noFill/>
        </p:spPr>
        <p:txBody>
          <a:bodyPr wrap="square" rtlCol="0">
            <a:spAutoFit/>
          </a:bodyPr>
          <a:lstStyle/>
          <a:p>
            <a:pPr marL="0" lvl="2" algn="just">
              <a:buClr>
                <a:srgbClr val="00B050"/>
              </a:buClr>
              <a:buSzPct val="100000"/>
            </a:pPr>
            <a:r>
              <a:rPr lang="en-US" altLang="ko-KR" sz="2000" b="1" dirty="0" smtClean="0">
                <a:solidFill>
                  <a:srgbClr val="FF0000"/>
                </a:solidFill>
              </a:rPr>
              <a:t>TG Motion to approve the formation of CRG for the WG recirculation ballot</a:t>
            </a:r>
            <a:endParaRPr lang="en-US" altLang="ko-KR" sz="2000" b="1" dirty="0">
              <a:solidFill>
                <a:srgbClr val="FF0000"/>
              </a:solidFill>
            </a:endParaRPr>
          </a:p>
          <a:p>
            <a:pPr algn="just">
              <a:buClr>
                <a:srgbClr val="00B050"/>
              </a:buClr>
              <a:buSzPct val="100000"/>
            </a:pPr>
            <a:endParaRPr lang="en-US" altLang="ko-KR" sz="2000" i="1" dirty="0" smtClean="0">
              <a:solidFill>
                <a:srgbClr val="0070C0"/>
              </a:solidFill>
            </a:endParaRPr>
          </a:p>
          <a:p>
            <a:pPr algn="just">
              <a:buClr>
                <a:srgbClr val="00B050"/>
              </a:buClr>
              <a:buSzPct val="100000"/>
            </a:pPr>
            <a:r>
              <a:rPr lang="en-US" altLang="ko-KR" sz="2000" i="1" dirty="0" smtClean="0">
                <a:solidFill>
                  <a:srgbClr val="0070C0"/>
                </a:solidFill>
              </a:rPr>
              <a:t>Move </a:t>
            </a:r>
            <a:r>
              <a:rPr lang="en-US" altLang="ko-KR" sz="2000" i="1" dirty="0">
                <a:solidFill>
                  <a:srgbClr val="0070C0"/>
                </a:solidFill>
              </a:rPr>
              <a:t>that 802.15.7a TG </a:t>
            </a:r>
            <a:r>
              <a:rPr lang="en-US" altLang="ko-KR" sz="2000" i="1" dirty="0" smtClean="0">
                <a:solidFill>
                  <a:srgbClr val="0070C0"/>
                </a:solidFill>
              </a:rPr>
              <a:t>approve </a:t>
            </a:r>
            <a:r>
              <a:rPr lang="en-US" altLang="ko-KR" sz="2000" i="1" dirty="0">
                <a:solidFill>
                  <a:srgbClr val="0070C0"/>
                </a:solidFill>
              </a:rPr>
              <a:t>the formation of a Comment Resolution Group (CRG) for the WG </a:t>
            </a:r>
            <a:r>
              <a:rPr lang="en-US" altLang="ko-KR" sz="2000" i="1" dirty="0" smtClean="0">
                <a:solidFill>
                  <a:srgbClr val="0070C0"/>
                </a:solidFill>
              </a:rPr>
              <a:t>recirculation balloting </a:t>
            </a:r>
            <a:r>
              <a:rPr lang="en-US" altLang="ko-KR" sz="2000" i="1" dirty="0">
                <a:solidFill>
                  <a:srgbClr val="0070C0"/>
                </a:solidFill>
              </a:rPr>
              <a:t>of the P802.15.7a/D3</a:t>
            </a:r>
            <a:r>
              <a:rPr lang="en-US" altLang="ko-KR" sz="2000" i="1" dirty="0" smtClean="0">
                <a:solidFill>
                  <a:srgbClr val="0070C0"/>
                </a:solidFill>
              </a:rPr>
              <a:t> </a:t>
            </a:r>
            <a:r>
              <a:rPr lang="en-US" altLang="ko-KR" sz="2000" i="1" dirty="0">
                <a:solidFill>
                  <a:srgbClr val="0070C0"/>
                </a:solidFill>
              </a:rPr>
              <a:t>with the following membership: </a:t>
            </a:r>
            <a:r>
              <a:rPr lang="en-US" altLang="ko-KR" sz="2000" i="1" dirty="0" err="1">
                <a:solidFill>
                  <a:srgbClr val="0070C0"/>
                </a:solidFill>
              </a:rPr>
              <a:t>Yeong</a:t>
            </a:r>
            <a:r>
              <a:rPr lang="en-US" altLang="ko-KR" sz="2000" i="1" dirty="0">
                <a:solidFill>
                  <a:srgbClr val="0070C0"/>
                </a:solidFill>
              </a:rPr>
              <a:t> Min </a:t>
            </a:r>
            <a:r>
              <a:rPr lang="en-US" altLang="ko-KR" sz="2000" i="1" dirty="0" smtClean="0">
                <a:solidFill>
                  <a:srgbClr val="0070C0"/>
                </a:solidFill>
              </a:rPr>
              <a:t>Jang(Chair</a:t>
            </a:r>
            <a:r>
              <a:rPr lang="en-US" altLang="ko-KR" sz="2000" i="1" dirty="0">
                <a:solidFill>
                  <a:srgbClr val="0070C0"/>
                </a:solidFill>
              </a:rPr>
              <a:t>), Sang-</a:t>
            </a:r>
            <a:r>
              <a:rPr lang="en-US" altLang="ko-KR" sz="2000" i="1" dirty="0" err="1">
                <a:solidFill>
                  <a:srgbClr val="0070C0"/>
                </a:solidFill>
              </a:rPr>
              <a:t>Kyu</a:t>
            </a:r>
            <a:r>
              <a:rPr lang="en-US" altLang="ko-KR" sz="2000" i="1" dirty="0">
                <a:solidFill>
                  <a:srgbClr val="0070C0"/>
                </a:solidFill>
              </a:rPr>
              <a:t> Lim</a:t>
            </a:r>
            <a:r>
              <a:rPr lang="en-US" altLang="ko-KR" sz="2000" i="1" dirty="0" smtClean="0">
                <a:solidFill>
                  <a:srgbClr val="0070C0"/>
                </a:solidFill>
              </a:rPr>
              <a:t>, </a:t>
            </a:r>
            <a:r>
              <a:rPr lang="en-US" altLang="ko-KR" sz="2000" i="1" dirty="0">
                <a:solidFill>
                  <a:srgbClr val="0070C0"/>
                </a:solidFill>
              </a:rPr>
              <a:t>Ryuji Kohno</a:t>
            </a:r>
            <a:r>
              <a:rPr lang="en-US" altLang="ko-KR" sz="2000" i="1" dirty="0" smtClean="0">
                <a:solidFill>
                  <a:srgbClr val="0070C0"/>
                </a:solidFill>
              </a:rPr>
              <a:t>, and </a:t>
            </a:r>
            <a:r>
              <a:rPr lang="en-US" altLang="ko-KR" sz="2000" i="1" dirty="0" err="1" smtClean="0">
                <a:solidFill>
                  <a:srgbClr val="0070C0"/>
                </a:solidFill>
              </a:rPr>
              <a:t>Seongsoon</a:t>
            </a:r>
            <a:r>
              <a:rPr lang="en-US" altLang="ko-KR" sz="2000" i="1" dirty="0" smtClean="0">
                <a:solidFill>
                  <a:srgbClr val="0070C0"/>
                </a:solidFill>
              </a:rPr>
              <a:t> </a:t>
            </a:r>
            <a:r>
              <a:rPr lang="en-US" altLang="ko-KR" sz="2000" i="1" dirty="0" err="1" smtClean="0">
                <a:solidFill>
                  <a:srgbClr val="0070C0"/>
                </a:solidFill>
              </a:rPr>
              <a:t>Joo</a:t>
            </a:r>
            <a:r>
              <a:rPr lang="en-US" altLang="ko-KR" sz="2000" i="1" dirty="0" smtClean="0">
                <a:solidFill>
                  <a:srgbClr val="0070C0"/>
                </a:solidFill>
              </a:rPr>
              <a:t>. </a:t>
            </a:r>
            <a:r>
              <a:rPr lang="en-US" altLang="ko-KR" sz="2000" i="1" dirty="0">
                <a:solidFill>
                  <a:srgbClr val="0070C0"/>
                </a:solidFill>
              </a:rPr>
              <a:t>The 802.15.7a CRG </a:t>
            </a:r>
            <a:r>
              <a:rPr lang="en-US" altLang="ko-KR" sz="2000" i="1" dirty="0" smtClean="0">
                <a:solidFill>
                  <a:srgbClr val="0070C0"/>
                </a:solidFill>
              </a:rPr>
              <a:t>is </a:t>
            </a:r>
            <a:r>
              <a:rPr lang="en-US" altLang="ko-KR" sz="2000" i="1" dirty="0">
                <a:solidFill>
                  <a:srgbClr val="0070C0"/>
                </a:solidFill>
              </a:rPr>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solidFill>
                <a:srgbClr val="0070C0"/>
              </a:solidFill>
            </a:endParaRPr>
          </a:p>
          <a:p>
            <a:pPr>
              <a:buClr>
                <a:srgbClr val="00B050"/>
              </a:buClr>
              <a:buSzPct val="100000"/>
            </a:pPr>
            <a:endParaRPr lang="en-US" dirty="0"/>
          </a:p>
          <a:p>
            <a:r>
              <a:rPr lang="en-US" altLang="en-US" sz="2000" i="1" dirty="0" smtClean="0"/>
              <a:t>Moved </a:t>
            </a:r>
            <a:r>
              <a:rPr lang="en-US" altLang="en-US" sz="2000" i="1" dirty="0"/>
              <a:t>By: </a:t>
            </a:r>
            <a:r>
              <a:rPr lang="en-US" altLang="en-US" sz="2000" i="1" dirty="0" smtClean="0"/>
              <a:t> </a:t>
            </a:r>
          </a:p>
          <a:p>
            <a:r>
              <a:rPr lang="en-US" altLang="en-US" sz="2000" i="1" dirty="0" smtClean="0"/>
              <a:t>Seconded </a:t>
            </a:r>
            <a:r>
              <a:rPr lang="en-US" altLang="en-US" sz="2000" i="1" dirty="0"/>
              <a:t>By</a:t>
            </a:r>
            <a:r>
              <a:rPr lang="en-US" altLang="en-US" sz="2000" i="1" dirty="0" smtClean="0"/>
              <a:t>:  </a:t>
            </a:r>
          </a:p>
          <a:p>
            <a:endParaRPr lang="en-US" altLang="en-US" sz="2000" i="1" dirty="0"/>
          </a:p>
          <a:p>
            <a:r>
              <a:rPr lang="en-US" altLang="ja-JP" sz="2000" dirty="0"/>
              <a:t>Approved by </a:t>
            </a:r>
            <a:r>
              <a:rPr lang="en-US" altLang="ja-JP" sz="2000" dirty="0" smtClean="0"/>
              <a:t> </a:t>
            </a:r>
            <a:endParaRPr lang="en-US" altLang="ja-JP" sz="2000" dirty="0"/>
          </a:p>
        </p:txBody>
      </p:sp>
    </p:spTree>
    <p:extLst>
      <p:ext uri="{BB962C8B-B14F-4D97-AF65-F5344CB8AC3E}">
        <p14:creationId xmlns:p14="http://schemas.microsoft.com/office/powerpoint/2010/main" val="1605896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25322"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#1</a:t>
            </a:r>
            <a:endParaRPr lang="en-US" sz="2400" dirty="0"/>
          </a:p>
        </p:txBody>
      </p:sp>
      <p:sp>
        <p:nvSpPr>
          <p:cNvPr id="4" name="TextBox 3"/>
          <p:cNvSpPr txBox="1"/>
          <p:nvPr/>
        </p:nvSpPr>
        <p:spPr>
          <a:xfrm>
            <a:off x="609600" y="1295400"/>
            <a:ext cx="8229600" cy="3477875"/>
          </a:xfrm>
          <a:prstGeom prst="rect">
            <a:avLst/>
          </a:prstGeom>
          <a:noFill/>
        </p:spPr>
        <p:txBody>
          <a:bodyPr wrap="square" rtlCol="0">
            <a:spAutoFit/>
          </a:bodyPr>
          <a:lstStyle/>
          <a:p>
            <a:pPr marL="0" lvl="3">
              <a:buClr>
                <a:srgbClr val="00B050"/>
              </a:buClr>
              <a:buSzPct val="100000"/>
            </a:pPr>
            <a:r>
              <a:rPr lang="en-US" altLang="ko-KR" sz="2000" b="1" dirty="0" smtClean="0">
                <a:solidFill>
                  <a:srgbClr val="FF0000"/>
                </a:solidFill>
              </a:rPr>
              <a:t>Draft </a:t>
            </a:r>
            <a:r>
              <a:rPr lang="en-US" altLang="ko-KR" sz="2000" b="1" dirty="0">
                <a:solidFill>
                  <a:srgbClr val="FF0000"/>
                </a:solidFill>
              </a:rPr>
              <a:t>is complete and ready for </a:t>
            </a:r>
            <a:r>
              <a:rPr lang="en-US" altLang="ko-KR" sz="2000" b="1" dirty="0" smtClean="0">
                <a:solidFill>
                  <a:srgbClr val="FF0000"/>
                </a:solidFill>
              </a:rPr>
              <a:t>recirculation</a:t>
            </a:r>
            <a:endParaRPr lang="en-GB" altLang="ja-JP" sz="2000" b="1" dirty="0"/>
          </a:p>
          <a:p>
            <a:pPr marL="0" indent="0">
              <a:buClr>
                <a:srgbClr val="00B050"/>
              </a:buClr>
              <a:buSzPct val="100000"/>
              <a:buNone/>
            </a:pPr>
            <a:endParaRPr lang="en-GB" altLang="ja-JP" sz="2000" b="1" dirty="0"/>
          </a:p>
          <a:p>
            <a:pPr algn="just"/>
            <a:r>
              <a:rPr lang="en-US" altLang="ko-KR" sz="2000" i="1" dirty="0" smtClean="0">
                <a:solidFill>
                  <a:srgbClr val="0070C0"/>
                </a:solidFill>
              </a:rPr>
              <a:t>Move </a:t>
            </a:r>
            <a:r>
              <a:rPr lang="en-US" altLang="ko-KR" sz="2000" i="1" dirty="0">
                <a:solidFill>
                  <a:srgbClr val="0070C0"/>
                </a:solidFill>
              </a:rPr>
              <a:t>that 802.15 WG start a WG recirculation requesting approval of CA document </a:t>
            </a:r>
            <a:r>
              <a:rPr lang="en-US" altLang="ko-KR" sz="2000" i="1" dirty="0" smtClean="0">
                <a:solidFill>
                  <a:srgbClr val="0070C0"/>
                </a:solidFill>
              </a:rPr>
              <a:t>[</a:t>
            </a:r>
            <a:r>
              <a:rPr lang="en-US" altLang="ja-JP" sz="2000" i="1" dirty="0">
                <a:solidFill>
                  <a:srgbClr val="0070C0"/>
                </a:solidFill>
              </a:rPr>
              <a:t>15-22-0292-r3</a:t>
            </a:r>
            <a:r>
              <a:rPr lang="en-US" altLang="ko-KR" sz="2000" i="1" dirty="0" smtClean="0">
                <a:solidFill>
                  <a:srgbClr val="0070C0"/>
                </a:solidFill>
              </a:rPr>
              <a:t>] </a:t>
            </a:r>
            <a:r>
              <a:rPr lang="en-US" altLang="ko-KR" sz="2000" i="1" dirty="0">
                <a:solidFill>
                  <a:srgbClr val="0070C0"/>
                </a:solidFill>
              </a:rPr>
              <a:t>and document P802.15.7a/D3</a:t>
            </a:r>
            <a:r>
              <a:rPr lang="en-US" altLang="ko-KR" sz="2000" i="1" dirty="0" smtClean="0">
                <a:solidFill>
                  <a:srgbClr val="0070C0"/>
                </a:solidFill>
              </a:rPr>
              <a:t> </a:t>
            </a:r>
            <a:r>
              <a:rPr lang="en-US" altLang="ko-KR" sz="2000" i="1" dirty="0">
                <a:solidFill>
                  <a:srgbClr val="0070C0"/>
                </a:solidFill>
              </a:rPr>
              <a:t>and to forward document P802.15.7a/D3</a:t>
            </a:r>
            <a:r>
              <a:rPr lang="en-US" altLang="ko-KR" sz="2000" i="1" dirty="0" smtClean="0">
                <a:solidFill>
                  <a:srgbClr val="0070C0"/>
                </a:solidFill>
              </a:rPr>
              <a:t>, </a:t>
            </a:r>
            <a:r>
              <a:rPr lang="en-US" altLang="ko-KR" sz="2000" i="1" dirty="0">
                <a:solidFill>
                  <a:srgbClr val="0070C0"/>
                </a:solidFill>
              </a:rPr>
              <a:t>to Standards Association ballot</a:t>
            </a:r>
            <a:endParaRPr lang="en-US" altLang="ko-KR" sz="2000" dirty="0">
              <a:solidFill>
                <a:srgbClr val="0070C0"/>
              </a:solidFill>
            </a:endParaRPr>
          </a:p>
          <a:p>
            <a:pPr algn="just"/>
            <a:endParaRPr lang="ko-KR" altLang="ko-KR" sz="2000" dirty="0"/>
          </a:p>
          <a:p>
            <a:pPr marL="0" indent="0">
              <a:buNone/>
            </a:pPr>
            <a:endParaRPr lang="en-US" altLang="en-US" sz="2000" i="1" dirty="0"/>
          </a:p>
          <a:p>
            <a:r>
              <a:rPr lang="en-US" altLang="en-US" sz="2000" i="1" dirty="0"/>
              <a:t>Moved By: </a:t>
            </a:r>
            <a:r>
              <a:rPr lang="en-US" altLang="en-US" sz="2000" i="1" dirty="0" smtClean="0"/>
              <a:t> </a:t>
            </a:r>
          </a:p>
          <a:p>
            <a:r>
              <a:rPr lang="en-US" altLang="en-US" sz="2000" i="1" dirty="0" smtClean="0"/>
              <a:t>Seconded </a:t>
            </a:r>
            <a:r>
              <a:rPr lang="en-US" altLang="en-US" sz="2000" i="1" dirty="0"/>
              <a:t>By: </a:t>
            </a:r>
            <a:endParaRPr lang="en-US" altLang="en-US" sz="2000" i="1" dirty="0" smtClean="0"/>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621335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25322"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#2</a:t>
            </a:r>
            <a:endParaRPr lang="en-US" sz="2400" dirty="0"/>
          </a:p>
        </p:txBody>
      </p:sp>
      <p:sp>
        <p:nvSpPr>
          <p:cNvPr id="4" name="TextBox 3"/>
          <p:cNvSpPr txBox="1"/>
          <p:nvPr/>
        </p:nvSpPr>
        <p:spPr>
          <a:xfrm>
            <a:off x="609600" y="1295400"/>
            <a:ext cx="8229600" cy="4708981"/>
          </a:xfrm>
          <a:prstGeom prst="rect">
            <a:avLst/>
          </a:prstGeom>
          <a:noFill/>
        </p:spPr>
        <p:txBody>
          <a:bodyPr wrap="square" rtlCol="0">
            <a:spAutoFit/>
          </a:bodyPr>
          <a:lstStyle/>
          <a:p>
            <a:pPr marL="0" lvl="3">
              <a:buClr>
                <a:srgbClr val="00B050"/>
              </a:buClr>
              <a:buSzPct val="100000"/>
            </a:pPr>
            <a:r>
              <a:rPr lang="en-US" altLang="ko-KR" sz="2000" b="1" dirty="0" smtClean="0">
                <a:solidFill>
                  <a:srgbClr val="FF0000"/>
                </a:solidFill>
              </a:rPr>
              <a:t>Draft needs </a:t>
            </a:r>
            <a:r>
              <a:rPr lang="en-US" altLang="ko-KR" sz="2000" b="1" dirty="0">
                <a:solidFill>
                  <a:srgbClr val="FF0000"/>
                </a:solidFill>
              </a:rPr>
              <a:t>to be edited prior to letter ballot</a:t>
            </a:r>
          </a:p>
          <a:p>
            <a:pPr marL="0" indent="0">
              <a:buClr>
                <a:srgbClr val="00B050"/>
              </a:buClr>
              <a:buSzPct val="100000"/>
              <a:buNone/>
            </a:pPr>
            <a:endParaRPr lang="en-GB" altLang="ja-JP" sz="2000" b="1" dirty="0"/>
          </a:p>
          <a:p>
            <a:pPr algn="just"/>
            <a:r>
              <a:rPr lang="en-US" altLang="ko-KR" sz="2000" i="1" dirty="0" smtClean="0">
                <a:solidFill>
                  <a:srgbClr val="0070C0"/>
                </a:solidFill>
              </a:rPr>
              <a:t>Move </a:t>
            </a:r>
            <a:r>
              <a:rPr lang="en-US" altLang="ko-KR" sz="2000" i="1" dirty="0">
                <a:solidFill>
                  <a:srgbClr val="0070C0"/>
                </a:solidFill>
              </a:rPr>
              <a:t>that 802.15 WG start a WG Letter Ballot requesting approval of CA document </a:t>
            </a:r>
            <a:r>
              <a:rPr lang="en-US" altLang="ko-KR" sz="2000" i="1" dirty="0" smtClean="0">
                <a:solidFill>
                  <a:srgbClr val="0070C0"/>
                </a:solidFill>
              </a:rPr>
              <a:t>[</a:t>
            </a:r>
            <a:r>
              <a:rPr lang="en-US" altLang="ja-JP" sz="2000" i="1" dirty="0">
                <a:solidFill>
                  <a:srgbClr val="0070C0"/>
                </a:solidFill>
              </a:rPr>
              <a:t>15-22-0292-r3</a:t>
            </a:r>
            <a:r>
              <a:rPr lang="en-US" altLang="ko-KR" sz="2000" i="1" dirty="0" smtClean="0">
                <a:solidFill>
                  <a:srgbClr val="0070C0"/>
                </a:solidFill>
              </a:rPr>
              <a:t>] </a:t>
            </a:r>
            <a:r>
              <a:rPr lang="en-US" altLang="ko-KR" sz="2000" i="1" dirty="0">
                <a:solidFill>
                  <a:srgbClr val="0070C0"/>
                </a:solidFill>
              </a:rPr>
              <a:t>and document P802.15.7a/D3 (as edited in accordance with the instructions in document 15-22-0674-03-007a) and to forward document P802.15.7a/D3, as edited in accordance with the instructions in document 15-22-0674-03-007a, and CA document </a:t>
            </a:r>
            <a:r>
              <a:rPr lang="en-US" altLang="ko-KR" sz="2000" i="1" dirty="0" smtClean="0">
                <a:solidFill>
                  <a:srgbClr val="0070C0"/>
                </a:solidFill>
              </a:rPr>
              <a:t>[</a:t>
            </a:r>
            <a:r>
              <a:rPr lang="en-US" altLang="ja-JP" sz="2000" i="1" dirty="0">
                <a:solidFill>
                  <a:srgbClr val="0070C0"/>
                </a:solidFill>
              </a:rPr>
              <a:t>15-22-0292-r3</a:t>
            </a:r>
            <a:r>
              <a:rPr lang="en-US" altLang="ko-KR" sz="2000" i="1" dirty="0" smtClean="0">
                <a:solidFill>
                  <a:srgbClr val="0070C0"/>
                </a:solidFill>
              </a:rPr>
              <a:t>] </a:t>
            </a:r>
            <a:r>
              <a:rPr lang="en-US" altLang="ko-KR" sz="2000" i="1" dirty="0">
                <a:solidFill>
                  <a:srgbClr val="0070C0"/>
                </a:solidFill>
              </a:rPr>
              <a:t>to Standards Association ballot pending the completion and inclusion of the edits in the draft.</a:t>
            </a:r>
          </a:p>
          <a:p>
            <a:pPr algn="just"/>
            <a:endParaRPr lang="ko-KR" altLang="ko-KR" sz="2000" dirty="0"/>
          </a:p>
          <a:p>
            <a:pPr marL="0" indent="0">
              <a:buNone/>
            </a:pPr>
            <a:endParaRPr lang="en-US" altLang="en-US" sz="2000" i="1" dirty="0"/>
          </a:p>
          <a:p>
            <a:r>
              <a:rPr lang="en-US" altLang="en-US" sz="2000" i="1" dirty="0"/>
              <a:t>Moved By: </a:t>
            </a:r>
            <a:r>
              <a:rPr lang="en-US" altLang="en-US" sz="2000" i="1" dirty="0" smtClean="0"/>
              <a:t> </a:t>
            </a:r>
          </a:p>
          <a:p>
            <a:r>
              <a:rPr lang="en-US" altLang="en-US" sz="2000" i="1" dirty="0" smtClean="0"/>
              <a:t>Seconded </a:t>
            </a:r>
            <a:r>
              <a:rPr lang="en-US" altLang="en-US" sz="2000" i="1" dirty="0"/>
              <a:t>By: </a:t>
            </a:r>
            <a:endParaRPr lang="en-US" altLang="en-US" sz="2000" i="1" dirty="0" smtClean="0"/>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27404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25323"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#3</a:t>
            </a:r>
            <a:endParaRPr lang="en-US" sz="2400" dirty="0"/>
          </a:p>
        </p:txBody>
      </p:sp>
      <p:sp>
        <p:nvSpPr>
          <p:cNvPr id="4" name="TextBox 3"/>
          <p:cNvSpPr txBox="1"/>
          <p:nvPr/>
        </p:nvSpPr>
        <p:spPr>
          <a:xfrm>
            <a:off x="533400" y="1219200"/>
            <a:ext cx="8229600" cy="4985980"/>
          </a:xfrm>
          <a:prstGeom prst="rect">
            <a:avLst/>
          </a:prstGeom>
          <a:noFill/>
        </p:spPr>
        <p:txBody>
          <a:bodyPr wrap="square" rtlCol="0">
            <a:spAutoFit/>
          </a:bodyPr>
          <a:lstStyle/>
          <a:p>
            <a:pPr marL="0" lvl="2" algn="just">
              <a:buClr>
                <a:srgbClr val="00B050"/>
              </a:buClr>
              <a:buSzPct val="100000"/>
            </a:pPr>
            <a:r>
              <a:rPr lang="en-US" altLang="ko-KR" sz="2000" b="1" dirty="0">
                <a:solidFill>
                  <a:srgbClr val="FF0000"/>
                </a:solidFill>
              </a:rPr>
              <a:t>CRG formation for a WG Letter Ballot</a:t>
            </a:r>
          </a:p>
          <a:p>
            <a:pPr algn="just">
              <a:buClr>
                <a:srgbClr val="00B050"/>
              </a:buClr>
              <a:buSzPct val="100000"/>
            </a:pPr>
            <a:endParaRPr lang="en-US" altLang="ko-KR" sz="2000" i="1" dirty="0">
              <a:solidFill>
                <a:srgbClr val="0070C0"/>
              </a:solidFill>
            </a:endParaRPr>
          </a:p>
          <a:p>
            <a:pPr algn="just">
              <a:buClr>
                <a:srgbClr val="00B050"/>
              </a:buClr>
              <a:buSzPct val="100000"/>
            </a:pPr>
            <a:r>
              <a:rPr lang="en-US" altLang="ko-KR" sz="2000" i="1" dirty="0">
                <a:solidFill>
                  <a:srgbClr val="0070C0"/>
                </a:solidFill>
              </a:rPr>
              <a:t>Move that 802.15 WG approve the formation of a Comment Resolution Group (CRG) for the WG balloting of the P802.15.7a/D3 with the following membership: </a:t>
            </a:r>
            <a:r>
              <a:rPr lang="en-US" altLang="ko-KR" sz="2000" i="1" dirty="0" err="1">
                <a:solidFill>
                  <a:srgbClr val="0070C0"/>
                </a:solidFill>
              </a:rPr>
              <a:t>Yeong</a:t>
            </a:r>
            <a:r>
              <a:rPr lang="en-US" altLang="ko-KR" sz="2000" i="1" dirty="0">
                <a:solidFill>
                  <a:srgbClr val="0070C0"/>
                </a:solidFill>
              </a:rPr>
              <a:t> Min Jang(Chair), Sang-</a:t>
            </a:r>
            <a:r>
              <a:rPr lang="en-US" altLang="ko-KR" sz="2000" i="1" dirty="0" err="1">
                <a:solidFill>
                  <a:srgbClr val="0070C0"/>
                </a:solidFill>
              </a:rPr>
              <a:t>Kyu</a:t>
            </a:r>
            <a:r>
              <a:rPr lang="en-US" altLang="ko-KR" sz="2000" i="1" dirty="0">
                <a:solidFill>
                  <a:srgbClr val="0070C0"/>
                </a:solidFill>
              </a:rPr>
              <a:t> Lim, Ryuji </a:t>
            </a:r>
            <a:r>
              <a:rPr lang="en-US" altLang="ko-KR" sz="2000" i="1" dirty="0" smtClean="0">
                <a:solidFill>
                  <a:srgbClr val="0070C0"/>
                </a:solidFill>
              </a:rPr>
              <a:t>Kohno, and </a:t>
            </a:r>
            <a:r>
              <a:rPr lang="en-US" altLang="ko-KR" sz="2000" i="1" dirty="0" err="1">
                <a:solidFill>
                  <a:srgbClr val="0070C0"/>
                </a:solidFill>
              </a:rPr>
              <a:t>Seongsoon</a:t>
            </a:r>
            <a:r>
              <a:rPr lang="en-US" altLang="ko-KR" sz="2000" i="1" dirty="0">
                <a:solidFill>
                  <a:srgbClr val="0070C0"/>
                </a:solidFill>
              </a:rPr>
              <a:t> </a:t>
            </a:r>
            <a:r>
              <a:rPr lang="en-US" altLang="ko-KR" sz="2000" i="1" dirty="0" err="1">
                <a:solidFill>
                  <a:srgbClr val="0070C0"/>
                </a:solidFill>
              </a:rPr>
              <a:t>Joo</a:t>
            </a:r>
            <a:r>
              <a:rPr lang="en-US" altLang="ko-KR" sz="2000" i="1" dirty="0">
                <a:solidFill>
                  <a:srgbClr val="0070C0"/>
                </a:solidFill>
              </a:rPr>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solidFill>
                <a:srgbClr val="0070C0"/>
              </a:solidFill>
            </a:endParaRPr>
          </a:p>
          <a:p>
            <a:pPr>
              <a:buClr>
                <a:srgbClr val="00B050"/>
              </a:buClr>
              <a:buSzPct val="100000"/>
            </a:pPr>
            <a:endParaRPr lang="en-US" altLang="ko-KR" dirty="0"/>
          </a:p>
          <a:p>
            <a:r>
              <a:rPr lang="en-US" altLang="en-US" sz="2000" i="1" dirty="0" smtClean="0"/>
              <a:t>Moved By: </a:t>
            </a:r>
          </a:p>
          <a:p>
            <a:r>
              <a:rPr lang="en-US" altLang="en-US" sz="2000" i="1" dirty="0" smtClean="0"/>
              <a:t>Seconded By: </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13145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19891</TotalTime>
  <Words>596</Words>
  <Application>Microsoft Office PowerPoint</Application>
  <PresentationFormat>화면 슬라이드 쇼(4:3)</PresentationFormat>
  <Paragraphs>79</Paragraphs>
  <Slides>8</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8</vt:i4>
      </vt:variant>
    </vt:vector>
  </HeadingPairs>
  <TitlesOfParts>
    <vt:vector size="14" baseType="lpstr">
      <vt:lpstr>ＭＳ Ｐゴシック</vt:lpstr>
      <vt:lpstr>맑은 고딕</vt:lpstr>
      <vt:lpstr>Arial</vt:lpstr>
      <vt:lpstr>Calibri</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CTS</cp:lastModifiedBy>
  <cp:revision>1022</cp:revision>
  <cp:lastPrinted>2017-05-07T15:48:38Z</cp:lastPrinted>
  <dcterms:created xsi:type="dcterms:W3CDTF">2010-05-15T17:50:32Z</dcterms:created>
  <dcterms:modified xsi:type="dcterms:W3CDTF">2023-01-18T14:31:51Z</dcterms:modified>
</cp:coreProperties>
</file>