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58" r:id="rId3"/>
    <p:sldId id="315" r:id="rId4"/>
    <p:sldId id="316" r:id="rId5"/>
    <p:sldId id="324" r:id="rId6"/>
    <p:sldId id="329" r:id="rId7"/>
    <p:sldId id="333" r:id="rId8"/>
    <p:sldId id="334" r:id="rId9"/>
    <p:sldId id="335" r:id="rId10"/>
    <p:sldId id="338" r:id="rId11"/>
    <p:sldId id="336" r:id="rId12"/>
    <p:sldId id="337" r:id="rId13"/>
    <p:sldId id="339" r:id="rId14"/>
    <p:sldId id="340" r:id="rId15"/>
    <p:sldId id="309" r:id="rId16"/>
    <p:sldId id="34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67"/>
    <p:restoredTop sz="95915"/>
  </p:normalViewPr>
  <p:slideViewPr>
    <p:cSldViewPr>
      <p:cViewPr varScale="1">
        <p:scale>
          <a:sx n="82" d="100"/>
          <a:sy n="82" d="100"/>
        </p:scale>
        <p:origin x="1800" y="96"/>
      </p:cViewPr>
      <p:guideLst>
        <p:guide orient="horz" pos="2160"/>
        <p:guide pos="2880"/>
      </p:guideLst>
    </p:cSldViewPr>
  </p:slideViewPr>
  <p:notesTextViewPr>
    <p:cViewPr>
      <p:scale>
        <a:sx n="1" d="1"/>
        <a:sy n="1" d="1"/>
      </p:scale>
      <p:origin x="0" y="0"/>
    </p:cViewPr>
  </p:notesTextViewPr>
  <p:notesViewPr>
    <p:cSldViewPr>
      <p:cViewPr varScale="1">
        <p:scale>
          <a:sx n="95" d="100"/>
          <a:sy n="95" d="100"/>
        </p:scale>
        <p:origin x="241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Aug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
        <p:nvSpPr>
          <p:cNvPr id="12" name="TextBox 11">
            <a:extLst>
              <a:ext uri="{FF2B5EF4-FFF2-40B4-BE49-F238E27FC236}">
                <a16:creationId xmlns:a16="http://schemas.microsoft.com/office/drawing/2014/main" id="{3CC25D7D-E22D-CBDD-AC83-90AFB6FADF1F}"/>
              </a:ext>
            </a:extLst>
          </p:cNvPr>
          <p:cNvSpPr txBox="1"/>
          <p:nvPr userDrawn="1"/>
        </p:nvSpPr>
        <p:spPr>
          <a:xfrm>
            <a:off x="6837680" y="508000"/>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July 2022</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July 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Aug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Mingyu et. al. (Samsung)</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dirty="0" smtClean="0"/>
              <a:t>.:</a:t>
            </a:r>
            <a:r>
              <a:rPr lang="en-US" altLang="ko-KR" sz="1200" b="1" i="0" kern="1200" dirty="0" smtClean="0">
                <a:solidFill>
                  <a:schemeClr val="tx1"/>
                </a:solidFill>
                <a:effectLst/>
                <a:latin typeface="Times New Roman" panose="02020603050405020304" pitchFamily="18" charset="0"/>
                <a:ea typeface="+mn-ea"/>
                <a:cs typeface="+mn-cs"/>
              </a:rPr>
              <a:t>15-23-0067-00-04ab</a:t>
            </a:r>
            <a:r>
              <a:rPr lang="en-US" altLang="en-US" sz="1400" b="1" dirty="0" smtClean="0"/>
              <a:t> </a:t>
            </a:r>
            <a:r>
              <a:rPr lang="en-US" sz="1200" b="1" i="0" u="none" strike="noStrike" kern="1200" dirty="0" smtClean="0">
                <a:solidFill>
                  <a:schemeClr val="tx1"/>
                </a:solidFill>
                <a:effectLst/>
                <a:latin typeface="Times New Roman" panose="02020603050405020304" pitchFamily="18" charset="0"/>
                <a:ea typeface="+mn-ea"/>
                <a:cs typeface="+mn-cs"/>
              </a:rPr>
              <a:t>  </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276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smtClean="0"/>
              <a:t>Updates </a:t>
            </a:r>
            <a:r>
              <a:rPr lang="en-US" altLang="en-US" dirty="0"/>
              <a:t>on UWB CH Usage Coordination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Jan</a:t>
            </a:r>
            <a:r>
              <a:rPr lang="en-US" altLang="en-US" dirty="0" smtClean="0"/>
              <a:t>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Mingyu et. al. (Samsung)</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a:t>
            </a:r>
            <a:r>
              <a:rPr lang="en-US" altLang="en-US" sz="1600" dirty="0" smtClean="0">
                <a:solidFill>
                  <a:srgbClr val="FF0000"/>
                </a:solidFill>
              </a:rPr>
              <a:t>Updates </a:t>
            </a:r>
            <a:r>
              <a:rPr lang="en-US" altLang="en-US" sz="1600" dirty="0">
                <a:solidFill>
                  <a:srgbClr val="FF0000"/>
                </a:solidFill>
              </a:rPr>
              <a:t>on UWB Channel Usage Coordination</a:t>
            </a:r>
            <a:r>
              <a:rPr lang="en-US" altLang="en-US" sz="1600" dirty="0"/>
              <a:t>]	</a:t>
            </a:r>
          </a:p>
          <a:p>
            <a:r>
              <a:rPr lang="en-US" altLang="en-US" sz="1600" b="1" dirty="0"/>
              <a:t>Date Submitted: </a:t>
            </a:r>
            <a:r>
              <a:rPr lang="en-US" altLang="en-US" sz="1600" dirty="0" smtClean="0"/>
              <a:t>[</a:t>
            </a:r>
            <a:r>
              <a:rPr lang="en-US" altLang="en-US" sz="1600" dirty="0" smtClean="0">
                <a:solidFill>
                  <a:srgbClr val="FF0000"/>
                </a:solidFill>
              </a:rPr>
              <a:t>Jan 2023</a:t>
            </a:r>
            <a:r>
              <a:rPr lang="en-US" altLang="en-US" sz="1600" dirty="0" smtClean="0"/>
              <a:t>]</a:t>
            </a:r>
            <a:r>
              <a:rPr lang="en-US" altLang="en-US" sz="1600" dirty="0"/>
              <a:t>	</a:t>
            </a:r>
          </a:p>
          <a:p>
            <a:endParaRPr lang="en-US" altLang="en-US" sz="1600" b="1" dirty="0"/>
          </a:p>
          <a:p>
            <a:r>
              <a:rPr lang="en-US" altLang="en-US" sz="1600" b="1" dirty="0"/>
              <a:t>Source:</a:t>
            </a:r>
            <a:r>
              <a:rPr lang="en-US" altLang="en-US" sz="1600" dirty="0"/>
              <a:t>     </a:t>
            </a:r>
            <a:r>
              <a:rPr lang="en-US" altLang="en-US" sz="1400" dirty="0" smtClean="0">
                <a:solidFill>
                  <a:schemeClr val="tx2"/>
                </a:solidFill>
              </a:rPr>
              <a:t>Mingyu LEE, </a:t>
            </a:r>
            <a:r>
              <a:rPr lang="en-US" altLang="en-US" sz="1400" dirty="0" err="1" smtClean="0">
                <a:solidFill>
                  <a:schemeClr val="tx2"/>
                </a:solidFill>
              </a:rPr>
              <a:t>Taeyoung</a:t>
            </a:r>
            <a:r>
              <a:rPr lang="en-US" altLang="en-US" sz="1400" dirty="0" smtClean="0">
                <a:solidFill>
                  <a:schemeClr val="tx2"/>
                </a:solidFill>
              </a:rPr>
              <a:t> Ha, </a:t>
            </a:r>
            <a:r>
              <a:rPr lang="en-US" altLang="en-US" sz="1400" dirty="0" err="1" smtClean="0">
                <a:solidFill>
                  <a:schemeClr val="tx2"/>
                </a:solidFill>
              </a:rPr>
              <a:t>Youngwan</a:t>
            </a:r>
            <a:r>
              <a:rPr lang="en-US" altLang="en-US" sz="1400" dirty="0" smtClean="0">
                <a:solidFill>
                  <a:schemeClr val="tx2"/>
                </a:solidFill>
              </a:rPr>
              <a:t> So [</a:t>
            </a:r>
            <a:r>
              <a:rPr lang="en-US" altLang="en-US" sz="1400" dirty="0" smtClean="0">
                <a:solidFill>
                  <a:srgbClr val="FF0000"/>
                </a:solidFill>
              </a:rPr>
              <a:t>Samsung</a:t>
            </a:r>
            <a:r>
              <a:rPr lang="en-US" altLang="en-US" sz="1400" dirty="0">
                <a:solidFill>
                  <a:schemeClr val="tx2"/>
                </a:solidFill>
              </a:rPr>
              <a:t>] </a:t>
            </a:r>
            <a:r>
              <a:rPr lang="en-US" altLang="en-US" sz="1400" dirty="0" err="1">
                <a:solidFill>
                  <a:schemeClr val="tx2"/>
                </a:solidFill>
              </a:rPr>
              <a:t>Lochan</a:t>
            </a:r>
            <a:r>
              <a:rPr lang="en-US" altLang="en-US" sz="1400" dirty="0">
                <a:solidFill>
                  <a:schemeClr val="tx2"/>
                </a:solidFill>
              </a:rPr>
              <a:t> </a:t>
            </a:r>
            <a:r>
              <a:rPr lang="en-US" altLang="en-US" sz="1400" dirty="0" err="1" smtClean="0">
                <a:solidFill>
                  <a:schemeClr val="tx2"/>
                </a:solidFill>
              </a:rPr>
              <a:t>Verma</a:t>
            </a:r>
            <a:r>
              <a:rPr lang="en-US" altLang="en-US" sz="1400" dirty="0" smtClean="0">
                <a:solidFill>
                  <a:schemeClr val="tx2"/>
                </a:solidFill>
              </a:rPr>
              <a:t> [</a:t>
            </a:r>
            <a:r>
              <a:rPr lang="en-US" altLang="en-US" sz="1400" dirty="0" smtClean="0">
                <a:solidFill>
                  <a:srgbClr val="FF0000"/>
                </a:solidFill>
              </a:rPr>
              <a:t>Apple</a:t>
            </a:r>
            <a:r>
              <a:rPr lang="en-US" altLang="en-US" sz="1400" dirty="0">
                <a:solidFill>
                  <a:schemeClr val="tx2"/>
                </a:solidFill>
              </a:rPr>
              <a:t>]</a:t>
            </a:r>
          </a:p>
          <a:p>
            <a:endParaRPr lang="en-US" altLang="en-US" sz="1400" dirty="0">
              <a:solidFill>
                <a:schemeClr val="tx2"/>
              </a:solidFill>
            </a:endParaRPr>
          </a:p>
          <a:p>
            <a:r>
              <a:rPr lang="en-US" altLang="en-US" sz="1400" dirty="0">
                <a:solidFill>
                  <a:schemeClr val="tx2"/>
                </a:solidFill>
              </a:rPr>
              <a:t>	</a:t>
            </a:r>
            <a:endParaRPr lang="en-US" altLang="en-US" sz="1600" b="1" dirty="0"/>
          </a:p>
          <a:p>
            <a:r>
              <a:rPr lang="en-US" altLang="en-US" sz="1600" b="1" dirty="0"/>
              <a:t>E-Mail:</a:t>
            </a:r>
            <a:r>
              <a:rPr lang="en-US" altLang="en-US" sz="1600" dirty="0"/>
              <a:t>     </a:t>
            </a:r>
            <a:r>
              <a:rPr lang="en-US" altLang="en-US" sz="1400" dirty="0" smtClean="0">
                <a:solidFill>
                  <a:schemeClr val="tx2"/>
                </a:solidFill>
              </a:rPr>
              <a:t>[mg0218.lee] @samsung.com</a:t>
            </a:r>
            <a:endParaRPr lang="en-US" altLang="en-US" sz="14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Further details on UWB channel usage coordination for better UWB coexistence</a:t>
            </a:r>
          </a:p>
          <a:p>
            <a:pPr>
              <a:spcBef>
                <a:spcPts val="600"/>
              </a:spcBef>
              <a:spcAft>
                <a:spcPts val="600"/>
              </a:spcAft>
            </a:pPr>
            <a:r>
              <a:rPr lang="en-US" altLang="en-US" sz="1600" b="1" dirty="0"/>
              <a:t>Purpose:</a:t>
            </a:r>
            <a:endParaRPr lang="en-US" altLang="en-US" sz="1600"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Per Session Info (Cont.)</a:t>
            </a:r>
            <a:endParaRPr lang="en-US" b="1" dirty="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10</a:t>
            </a:fld>
            <a:endParaRPr lang="en-US" altLang="en-US"/>
          </a:p>
        </p:txBody>
      </p:sp>
      <p:sp>
        <p:nvSpPr>
          <p:cNvPr id="16" name="직사각형 15"/>
          <p:cNvSpPr/>
          <p:nvPr/>
        </p:nvSpPr>
        <p:spPr>
          <a:xfrm>
            <a:off x="0" y="1859915"/>
            <a:ext cx="7772400" cy="584775"/>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2 ]</a:t>
            </a:r>
          </a:p>
          <a:p>
            <a:pPr lvl="1" algn="just"/>
            <a:r>
              <a:rPr lang="en-US" altLang="ko-KR" sz="1600" dirty="0" smtClean="0"/>
              <a:t>This type requires the start time and the duration of active period</a:t>
            </a:r>
            <a:endParaRPr lang="en-US" altLang="ko-KR" sz="1600" dirty="0"/>
          </a:p>
        </p:txBody>
      </p:sp>
      <p:graphicFrame>
        <p:nvGraphicFramePr>
          <p:cNvPr id="10"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3699669343"/>
              </p:ext>
            </p:extLst>
          </p:nvPr>
        </p:nvGraphicFramePr>
        <p:xfrm>
          <a:off x="486525" y="2490960"/>
          <a:ext cx="8416292" cy="1722120"/>
        </p:xfrm>
        <a:graphic>
          <a:graphicData uri="http://schemas.openxmlformats.org/drawingml/2006/table">
            <a:tbl>
              <a:tblPr firstRow="1" bandRow="1">
                <a:tableStyleId>{5C22544A-7EE6-4342-B048-85BDC9FD1C3A}</a:tableStyleId>
              </a:tblPr>
              <a:tblGrid>
                <a:gridCol w="1237690">
                  <a:extLst>
                    <a:ext uri="{9D8B030D-6E8A-4147-A177-3AD203B41FA5}">
                      <a16:colId xmlns:a16="http://schemas.microsoft.com/office/drawing/2014/main" val="2353891602"/>
                    </a:ext>
                  </a:extLst>
                </a:gridCol>
                <a:gridCol w="1321696">
                  <a:extLst>
                    <a:ext uri="{9D8B030D-6E8A-4147-A177-3AD203B41FA5}">
                      <a16:colId xmlns:a16="http://schemas.microsoft.com/office/drawing/2014/main" val="1119928471"/>
                    </a:ext>
                  </a:extLst>
                </a:gridCol>
                <a:gridCol w="769360">
                  <a:extLst>
                    <a:ext uri="{9D8B030D-6E8A-4147-A177-3AD203B41FA5}">
                      <a16:colId xmlns:a16="http://schemas.microsoft.com/office/drawing/2014/main" val="2111542984"/>
                    </a:ext>
                  </a:extLst>
                </a:gridCol>
                <a:gridCol w="638706">
                  <a:extLst>
                    <a:ext uri="{9D8B030D-6E8A-4147-A177-3AD203B41FA5}">
                      <a16:colId xmlns:a16="http://schemas.microsoft.com/office/drawing/2014/main" val="2476059432"/>
                    </a:ext>
                  </a:extLst>
                </a:gridCol>
                <a:gridCol w="4448840">
                  <a:extLst>
                    <a:ext uri="{9D8B030D-6E8A-4147-A177-3AD203B41FA5}">
                      <a16:colId xmlns:a16="http://schemas.microsoft.com/office/drawing/2014/main" val="1828507022"/>
                    </a:ext>
                  </a:extLst>
                </a:gridCol>
              </a:tblGrid>
              <a:tr h="210307">
                <a:tc gridSpan="2">
                  <a:txBody>
                    <a:bodyPr/>
                    <a:lstStyle/>
                    <a:p>
                      <a:r>
                        <a:rPr lang="en-US" sz="1100" b="1" dirty="0"/>
                        <a:t>MAC Payload</a:t>
                      </a:r>
                    </a:p>
                  </a:txBody>
                  <a:tcPr/>
                </a:tc>
                <a:tc hMerge="1">
                  <a:txBody>
                    <a:bodyPr/>
                    <a:lstStyle/>
                    <a:p>
                      <a:endParaRPr lang="en-US" sz="1200" b="1" dirty="0"/>
                    </a:p>
                  </a:txBody>
                  <a:tcPr/>
                </a:tc>
                <a:tc>
                  <a:txBody>
                    <a:bodyPr/>
                    <a:lstStyle/>
                    <a:p>
                      <a:r>
                        <a:rPr lang="en-US" sz="1100" b="1" dirty="0"/>
                        <a:t>Bits</a:t>
                      </a:r>
                    </a:p>
                  </a:txBody>
                  <a:tcPr/>
                </a:tc>
                <a:tc>
                  <a:txBody>
                    <a:bodyPr/>
                    <a:lstStyle/>
                    <a:p>
                      <a:r>
                        <a:rPr lang="en-US" sz="1100" b="1" dirty="0"/>
                        <a:t>Bytes</a:t>
                      </a:r>
                    </a:p>
                  </a:txBody>
                  <a:tcPr/>
                </a:tc>
                <a:tc>
                  <a:txBody>
                    <a:bodyPr/>
                    <a:lstStyle/>
                    <a:p>
                      <a:r>
                        <a:rPr lang="en-US" sz="1100" b="1" dirty="0"/>
                        <a:t>Comments</a:t>
                      </a:r>
                    </a:p>
                  </a:txBody>
                  <a:tcPr/>
                </a:tc>
                <a:extLst>
                  <a:ext uri="{0D108BD9-81ED-4DB2-BD59-A6C34878D82A}">
                    <a16:rowId xmlns:a16="http://schemas.microsoft.com/office/drawing/2014/main" val="411217796"/>
                  </a:ext>
                </a:extLst>
              </a:tr>
              <a:tr h="210307">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t>Per-Session Info field 1</a:t>
                      </a:r>
                    </a:p>
                    <a:p>
                      <a:endParaRPr lang="en-US" sz="1100" b="0" dirty="0"/>
                    </a:p>
                  </a:txBody>
                  <a:tcPr/>
                </a:tc>
                <a:tc>
                  <a:txBody>
                    <a:bodyPr/>
                    <a:lstStyle/>
                    <a:p>
                      <a:r>
                        <a:rPr lang="en-US" sz="1100" b="1" dirty="0">
                          <a:solidFill>
                            <a:srgbClr val="0432FF"/>
                          </a:solidFill>
                        </a:rPr>
                        <a:t>Delta T</a:t>
                      </a:r>
                    </a:p>
                  </a:txBody>
                  <a:tcPr/>
                </a:tc>
                <a:tc>
                  <a:txBody>
                    <a:bodyPr/>
                    <a:lstStyle/>
                    <a:p>
                      <a:r>
                        <a:rPr lang="en-US" sz="1100" b="1" dirty="0" smtClean="0">
                          <a:solidFill>
                            <a:srgbClr val="0432FF"/>
                          </a:solidFill>
                        </a:rPr>
                        <a:t>24</a:t>
                      </a:r>
                      <a:endParaRPr lang="en-US" sz="1100" b="1" dirty="0">
                        <a:solidFill>
                          <a:srgbClr val="0432FF"/>
                        </a:solidFill>
                      </a:endParaRPr>
                    </a:p>
                  </a:txBody>
                  <a:tcPr/>
                </a:tc>
                <a:tc>
                  <a:txBody>
                    <a:bodyPr/>
                    <a:lstStyle/>
                    <a:p>
                      <a:r>
                        <a:rPr lang="en-US" sz="1100" b="1" dirty="0" smtClean="0">
                          <a:solidFill>
                            <a:srgbClr val="0432FF"/>
                          </a:solidFill>
                        </a:rPr>
                        <a:t>3</a:t>
                      </a:r>
                      <a:endParaRPr lang="en-US" sz="1100" b="1" dirty="0">
                        <a:solidFill>
                          <a:srgbClr val="0432FF"/>
                        </a:solidFill>
                      </a:endParaRPr>
                    </a:p>
                  </a:txBody>
                  <a:tcPr/>
                </a:tc>
                <a:tc>
                  <a:txBody>
                    <a:bodyPr/>
                    <a:lstStyle/>
                    <a:p>
                      <a:r>
                        <a:rPr lang="en-US" altLang="ko-KR" sz="1100" b="1" kern="1200" baseline="0" dirty="0" smtClean="0">
                          <a:solidFill>
                            <a:srgbClr val="0432FF"/>
                          </a:solidFill>
                          <a:latin typeface="+mn-lt"/>
                          <a:ea typeface="+mn-ea"/>
                          <a:cs typeface="+mn-cs"/>
                        </a:rPr>
                        <a:t>Time </a:t>
                      </a:r>
                      <a:r>
                        <a:rPr lang="en-US" altLang="ko-KR" sz="1100" b="1" baseline="0" dirty="0" smtClean="0">
                          <a:solidFill>
                            <a:srgbClr val="0432FF"/>
                          </a:solidFill>
                        </a:rPr>
                        <a:t>remaining </a:t>
                      </a:r>
                      <a:r>
                        <a:rPr lang="en-US" altLang="ko-KR" sz="1100" b="1" dirty="0" smtClean="0">
                          <a:solidFill>
                            <a:srgbClr val="0432FF"/>
                          </a:solidFill>
                        </a:rPr>
                        <a:t>in RSTU until</a:t>
                      </a:r>
                      <a:r>
                        <a:rPr lang="en-US" altLang="ko-KR" sz="1100" b="1" baseline="0" dirty="0" smtClean="0">
                          <a:solidFill>
                            <a:srgbClr val="0432FF"/>
                          </a:solidFill>
                        </a:rPr>
                        <a:t> </a:t>
                      </a:r>
                      <a:r>
                        <a:rPr lang="en-US" altLang="ko-KR" sz="1100" b="1" dirty="0" smtClean="0">
                          <a:solidFill>
                            <a:srgbClr val="0432FF"/>
                          </a:solidFill>
                        </a:rPr>
                        <a:t>the start of active period </a:t>
                      </a:r>
                      <a:endParaRPr lang="en-US" sz="1100" b="1" dirty="0" smtClean="0">
                        <a:solidFill>
                          <a:srgbClr val="0432FF"/>
                        </a:solidFill>
                      </a:endParaRPr>
                    </a:p>
                  </a:txBody>
                  <a:tcPr/>
                </a:tc>
                <a:extLst>
                  <a:ext uri="{0D108BD9-81ED-4DB2-BD59-A6C34878D82A}">
                    <a16:rowId xmlns:a16="http://schemas.microsoft.com/office/drawing/2014/main" val="4007554330"/>
                  </a:ext>
                </a:extLst>
              </a:tr>
              <a:tr h="240921">
                <a:tc vMerge="1">
                  <a:txBody>
                    <a:bodyPr/>
                    <a:lstStyle/>
                    <a:p>
                      <a:endParaRPr lang="en-US" sz="1200" b="1" dirty="0"/>
                    </a:p>
                  </a:txBody>
                  <a:tcPr/>
                </a:tc>
                <a:tc>
                  <a:txBody>
                    <a:bodyPr/>
                    <a:lstStyle/>
                    <a:p>
                      <a:r>
                        <a:rPr lang="en-US" sz="1100" b="0" dirty="0"/>
                        <a:t>UWB CH</a:t>
                      </a:r>
                    </a:p>
                  </a:txBody>
                  <a:tcPr/>
                </a:tc>
                <a:tc>
                  <a:txBody>
                    <a:bodyPr/>
                    <a:lstStyle/>
                    <a:p>
                      <a:r>
                        <a:rPr lang="en-US" sz="1100" b="0" dirty="0" smtClean="0">
                          <a:solidFill>
                            <a:schemeClr val="tx1"/>
                          </a:solidFill>
                        </a:rPr>
                        <a:t>5</a:t>
                      </a:r>
                      <a:endParaRPr lang="en-US" sz="1100" b="0" dirty="0">
                        <a:solidFill>
                          <a:schemeClr val="tx1"/>
                        </a:solidFill>
                      </a:endParaRPr>
                    </a:p>
                  </a:txBody>
                  <a:tcPr/>
                </a:tc>
                <a:tc rowSpan="2">
                  <a:txBody>
                    <a:bodyPr/>
                    <a:lstStyle/>
                    <a:p>
                      <a:r>
                        <a:rPr lang="en-US" sz="1100" b="0" dirty="0">
                          <a:solidFill>
                            <a:schemeClr val="tx1"/>
                          </a:solidFill>
                        </a:rPr>
                        <a:t>1</a:t>
                      </a:r>
                    </a:p>
                  </a:txBody>
                  <a:tcPr/>
                </a:tc>
                <a:tc>
                  <a:txBody>
                    <a:bodyPr/>
                    <a:lstStyle/>
                    <a:p>
                      <a:r>
                        <a:rPr lang="en-US" altLang="ko-KR" sz="1100" b="0" kern="1200" dirty="0" smtClean="0">
                          <a:solidFill>
                            <a:schemeClr val="tx1"/>
                          </a:solidFill>
                          <a:latin typeface="+mn-lt"/>
                          <a:ea typeface="+mn-ea"/>
                          <a:cs typeface="+mn-cs"/>
                        </a:rPr>
                        <a:t>UWB channel used by the UWB session </a:t>
                      </a:r>
                    </a:p>
                  </a:txBody>
                  <a:tcPr/>
                </a:tc>
                <a:extLst>
                  <a:ext uri="{0D108BD9-81ED-4DB2-BD59-A6C34878D82A}">
                    <a16:rowId xmlns:a16="http://schemas.microsoft.com/office/drawing/2014/main" val="676739073"/>
                  </a:ext>
                </a:extLst>
              </a:tr>
              <a:tr h="0">
                <a:tc vMerge="1">
                  <a:txBody>
                    <a:bodyPr/>
                    <a:lstStyle/>
                    <a:p>
                      <a:endParaRPr lang="en-US"/>
                    </a:p>
                  </a:txBody>
                  <a:tcPr/>
                </a:tc>
                <a:tc>
                  <a:txBody>
                    <a:bodyPr/>
                    <a:lstStyle/>
                    <a:p>
                      <a:r>
                        <a:rPr lang="en-US" sz="1100" b="0" dirty="0"/>
                        <a:t>RFU</a:t>
                      </a:r>
                    </a:p>
                  </a:txBody>
                  <a:tcPr/>
                </a:tc>
                <a:tc>
                  <a:txBody>
                    <a:bodyPr/>
                    <a:lstStyle/>
                    <a:p>
                      <a:r>
                        <a:rPr lang="en-US" sz="1100" b="0" dirty="0" smtClean="0">
                          <a:solidFill>
                            <a:schemeClr val="tx1"/>
                          </a:solidFill>
                        </a:rPr>
                        <a:t>3</a:t>
                      </a:r>
                      <a:endParaRPr lang="en-US" sz="1100" b="0" dirty="0">
                        <a:solidFill>
                          <a:schemeClr val="tx1"/>
                        </a:solidFill>
                      </a:endParaRPr>
                    </a:p>
                  </a:txBody>
                  <a:tcPr/>
                </a:tc>
                <a:tc vMerge="1">
                  <a:txBody>
                    <a:bodyPr/>
                    <a:lstStyle/>
                    <a:p>
                      <a:endParaRPr lang="en-US" sz="1050" b="1" dirty="0"/>
                    </a:p>
                  </a:txBody>
                  <a:tcPr/>
                </a:tc>
                <a:tc>
                  <a:txBody>
                    <a:bodyPr/>
                    <a:lstStyle/>
                    <a:p>
                      <a:r>
                        <a:rPr lang="en-US" altLang="ko-KR" sz="1100" b="0" dirty="0" smtClean="0">
                          <a:solidFill>
                            <a:schemeClr val="tx1"/>
                          </a:solidFill>
                        </a:rPr>
                        <a:t>RFU</a:t>
                      </a:r>
                      <a:endParaRPr lang="en-US" altLang="ko-KR" sz="1100" b="0" baseline="0" dirty="0" smtClean="0">
                        <a:solidFill>
                          <a:schemeClr val="tx1"/>
                        </a:solidFill>
                      </a:endParaRPr>
                    </a:p>
                  </a:txBody>
                  <a:tcPr/>
                </a:tc>
                <a:extLst>
                  <a:ext uri="{0D108BD9-81ED-4DB2-BD59-A6C34878D82A}">
                    <a16:rowId xmlns:a16="http://schemas.microsoft.com/office/drawing/2014/main" val="625296982"/>
                  </a:ext>
                </a:extLst>
              </a:tr>
              <a:tr h="0">
                <a:tc vMerge="1">
                  <a:txBody>
                    <a:bodyPr/>
                    <a:lstStyle/>
                    <a:p>
                      <a:endParaRPr lang="en-US"/>
                    </a:p>
                  </a:txBody>
                  <a:tcPr/>
                </a:tc>
                <a:tc>
                  <a:txBody>
                    <a:bodyPr/>
                    <a:lstStyle/>
                    <a:p>
                      <a:r>
                        <a:rPr lang="en-US" sz="1100" b="0" dirty="0"/>
                        <a:t>Preamble Code</a:t>
                      </a:r>
                    </a:p>
                  </a:txBody>
                  <a:tcPr/>
                </a:tc>
                <a:tc>
                  <a:txBody>
                    <a:bodyPr/>
                    <a:lstStyle/>
                    <a:p>
                      <a:r>
                        <a:rPr lang="en-US" sz="1100" b="0" dirty="0" smtClean="0">
                          <a:solidFill>
                            <a:schemeClr val="tx1"/>
                          </a:solidFill>
                        </a:rPr>
                        <a:t>8</a:t>
                      </a:r>
                      <a:endParaRPr lang="en-US" sz="1100" b="0" dirty="0">
                        <a:solidFill>
                          <a:schemeClr val="tx1"/>
                        </a:solidFill>
                      </a:endParaRPr>
                    </a:p>
                  </a:txBody>
                  <a:tcPr/>
                </a:tc>
                <a:tc>
                  <a:txBody>
                    <a:bodyPr/>
                    <a:lstStyle/>
                    <a:p>
                      <a:r>
                        <a:rPr lang="en-US" sz="1100" b="0" dirty="0">
                          <a:solidFill>
                            <a:schemeClr val="tx1"/>
                          </a:solidFill>
                        </a:rPr>
                        <a:t>1</a:t>
                      </a:r>
                    </a:p>
                  </a:txBody>
                  <a:tcPr/>
                </a:tc>
                <a:tc>
                  <a:txBody>
                    <a:bodyPr/>
                    <a:lstStyle/>
                    <a:p>
                      <a:r>
                        <a:rPr lang="en-US" altLang="ko-KR" sz="1100" b="0" kern="1200" baseline="0" dirty="0" smtClean="0">
                          <a:solidFill>
                            <a:schemeClr val="tx1"/>
                          </a:solidFill>
                          <a:latin typeface="+mn-lt"/>
                          <a:ea typeface="+mn-ea"/>
                          <a:cs typeface="+mn-cs"/>
                        </a:rPr>
                        <a:t> </a:t>
                      </a:r>
                      <a:r>
                        <a:rPr lang="en-US" sz="1100" b="0" dirty="0" smtClean="0">
                          <a:solidFill>
                            <a:schemeClr val="tx1"/>
                          </a:solidFill>
                        </a:rPr>
                        <a:t>Preamble </a:t>
                      </a:r>
                      <a:r>
                        <a:rPr lang="en-US" sz="1100" b="0" dirty="0">
                          <a:solidFill>
                            <a:schemeClr val="tx1"/>
                          </a:solidFill>
                        </a:rPr>
                        <a:t>code used by UWB </a:t>
                      </a:r>
                      <a:r>
                        <a:rPr lang="en-US" sz="1100" b="0" dirty="0" smtClean="0">
                          <a:solidFill>
                            <a:schemeClr val="tx1"/>
                          </a:solidFill>
                        </a:rPr>
                        <a:t>session</a:t>
                      </a:r>
                    </a:p>
                  </a:txBody>
                  <a:tcPr/>
                </a:tc>
                <a:extLst>
                  <a:ext uri="{0D108BD9-81ED-4DB2-BD59-A6C34878D82A}">
                    <a16:rowId xmlns:a16="http://schemas.microsoft.com/office/drawing/2014/main" val="2787401398"/>
                  </a:ext>
                </a:extLst>
              </a:tr>
              <a:tr h="346388">
                <a:tc vMerge="1">
                  <a:txBody>
                    <a:bodyPr/>
                    <a:lstStyle/>
                    <a:p>
                      <a:endParaRPr lang="en-US" sz="1200" b="1" dirty="0"/>
                    </a:p>
                  </a:txBody>
                  <a:tcPr/>
                </a:tc>
                <a:tc>
                  <a:txBody>
                    <a:bodyPr/>
                    <a:lstStyle/>
                    <a:p>
                      <a:r>
                        <a:rPr lang="en-US" sz="1100" b="1" dirty="0" smtClean="0">
                          <a:solidFill>
                            <a:srgbClr val="0432FF"/>
                          </a:solidFill>
                        </a:rPr>
                        <a:t>Active</a:t>
                      </a:r>
                      <a:r>
                        <a:rPr lang="en-US" sz="1100" b="1" baseline="0" dirty="0" smtClean="0">
                          <a:solidFill>
                            <a:srgbClr val="0432FF"/>
                          </a:solidFill>
                        </a:rPr>
                        <a:t> Period Duration</a:t>
                      </a:r>
                      <a:endParaRPr lang="en-US" sz="1100" b="1" dirty="0">
                        <a:solidFill>
                          <a:srgbClr val="0432FF"/>
                        </a:solidFill>
                      </a:endParaRPr>
                    </a:p>
                  </a:txBody>
                  <a:tcPr/>
                </a:tc>
                <a:tc>
                  <a:txBody>
                    <a:bodyPr/>
                    <a:lstStyle/>
                    <a:p>
                      <a:r>
                        <a:rPr lang="en-US" sz="1100" b="1" dirty="0" smtClean="0">
                          <a:solidFill>
                            <a:srgbClr val="0432FF"/>
                          </a:solidFill>
                        </a:rPr>
                        <a:t>24</a:t>
                      </a:r>
                      <a:endParaRPr lang="en-US" sz="1100" b="1" dirty="0">
                        <a:solidFill>
                          <a:srgbClr val="0432FF"/>
                        </a:solidFill>
                      </a:endParaRPr>
                    </a:p>
                  </a:txBody>
                  <a:tcPr/>
                </a:tc>
                <a:tc>
                  <a:txBody>
                    <a:bodyPr/>
                    <a:lstStyle/>
                    <a:p>
                      <a:r>
                        <a:rPr lang="en-US" sz="1100" b="1" dirty="0" smtClean="0">
                          <a:solidFill>
                            <a:srgbClr val="0432FF"/>
                          </a:solidFill>
                        </a:rPr>
                        <a:t> 3</a:t>
                      </a:r>
                      <a:endParaRPr lang="en-US" sz="1100" b="1" dirty="0">
                        <a:solidFill>
                          <a:srgbClr val="0432FF"/>
                        </a:solidFill>
                      </a:endParaRPr>
                    </a:p>
                  </a:txBody>
                  <a:tcPr/>
                </a:tc>
                <a:tc>
                  <a:txBody>
                    <a:bodyPr/>
                    <a:lstStyle/>
                    <a:p>
                      <a:r>
                        <a:rPr lang="en-US" altLang="ko-KR" sz="1100" b="1" kern="1200" baseline="0" dirty="0" smtClean="0">
                          <a:solidFill>
                            <a:srgbClr val="0432FF"/>
                          </a:solidFill>
                          <a:latin typeface="+mn-lt"/>
                          <a:ea typeface="+mn-ea"/>
                          <a:cs typeface="+mn-cs"/>
                        </a:rPr>
                        <a:t>Duration of active period of UWB session </a:t>
                      </a:r>
                      <a:endParaRPr lang="en-US" altLang="ko-KR" sz="1100" b="1" dirty="0" smtClean="0">
                        <a:solidFill>
                          <a:srgbClr val="0432FF"/>
                        </a:solidFill>
                      </a:endParaRPr>
                    </a:p>
                  </a:txBody>
                  <a:tcPr/>
                </a:tc>
                <a:extLst>
                  <a:ext uri="{0D108BD9-81ED-4DB2-BD59-A6C34878D82A}">
                    <a16:rowId xmlns:a16="http://schemas.microsoft.com/office/drawing/2014/main" val="713634323"/>
                  </a:ext>
                </a:extLst>
              </a:tr>
            </a:tbl>
          </a:graphicData>
        </a:graphic>
      </p:graphicFrame>
      <p:pic>
        <p:nvPicPr>
          <p:cNvPr id="50" name="그림 49"/>
          <p:cNvPicPr>
            <a:picLocks noChangeAspect="1"/>
          </p:cNvPicPr>
          <p:nvPr/>
        </p:nvPicPr>
        <p:blipFill>
          <a:blip r:embed="rId2"/>
          <a:stretch>
            <a:fillRect/>
          </a:stretch>
        </p:blipFill>
        <p:spPr>
          <a:xfrm>
            <a:off x="762604" y="4398411"/>
            <a:ext cx="3462417" cy="1564746"/>
          </a:xfrm>
          <a:prstGeom prst="rect">
            <a:avLst/>
          </a:prstGeom>
        </p:spPr>
      </p:pic>
      <p:pic>
        <p:nvPicPr>
          <p:cNvPr id="51" name="그림 50"/>
          <p:cNvPicPr>
            <a:picLocks noChangeAspect="1"/>
          </p:cNvPicPr>
          <p:nvPr/>
        </p:nvPicPr>
        <p:blipFill>
          <a:blip r:embed="rId3"/>
          <a:stretch>
            <a:fillRect/>
          </a:stretch>
        </p:blipFill>
        <p:spPr>
          <a:xfrm>
            <a:off x="4670591" y="4379289"/>
            <a:ext cx="3560762" cy="1741036"/>
          </a:xfrm>
          <a:prstGeom prst="rect">
            <a:avLst/>
          </a:prstGeom>
        </p:spPr>
      </p:pic>
      <p:grpSp>
        <p:nvGrpSpPr>
          <p:cNvPr id="7" name="그룹 6"/>
          <p:cNvGrpSpPr/>
          <p:nvPr/>
        </p:nvGrpSpPr>
        <p:grpSpPr>
          <a:xfrm>
            <a:off x="3276600" y="5534805"/>
            <a:ext cx="3776585" cy="859240"/>
            <a:chOff x="685800" y="4299737"/>
            <a:chExt cx="3056430" cy="679188"/>
          </a:xfrm>
        </p:grpSpPr>
        <p:sp>
          <p:nvSpPr>
            <p:cNvPr id="37" name="직사각형 36"/>
            <p:cNvSpPr/>
            <p:nvPr/>
          </p:nvSpPr>
          <p:spPr bwMode="auto">
            <a:xfrm>
              <a:off x="2868542" y="4299737"/>
              <a:ext cx="449580" cy="260544"/>
            </a:xfrm>
            <a:prstGeom prst="rect">
              <a:avLst/>
            </a:prstGeom>
            <a:pattFill prst="wdDnDiag">
              <a:fgClr>
                <a:schemeClr val="bg2"/>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38" name="그림 37"/>
            <p:cNvPicPr>
              <a:picLocks noChangeAspect="1"/>
            </p:cNvPicPr>
            <p:nvPr/>
          </p:nvPicPr>
          <p:blipFill>
            <a:blip r:embed="rId4"/>
            <a:stretch>
              <a:fillRect/>
            </a:stretch>
          </p:blipFill>
          <p:spPr>
            <a:xfrm>
              <a:off x="2428751" y="4711959"/>
              <a:ext cx="201930" cy="140473"/>
            </a:xfrm>
            <a:prstGeom prst="rect">
              <a:avLst/>
            </a:prstGeom>
          </p:spPr>
        </p:pic>
        <p:sp>
          <p:nvSpPr>
            <p:cNvPr id="40" name="오른쪽 중괄호 39"/>
            <p:cNvSpPr/>
            <p:nvPr/>
          </p:nvSpPr>
          <p:spPr bwMode="auto">
            <a:xfrm rot="5400000">
              <a:off x="2426081" y="4213689"/>
              <a:ext cx="108066" cy="776856"/>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1" name="오른쪽 중괄호 40"/>
            <p:cNvSpPr/>
            <p:nvPr/>
          </p:nvSpPr>
          <p:spPr bwMode="auto">
            <a:xfrm rot="5400000">
              <a:off x="3040180" y="4382871"/>
              <a:ext cx="106305" cy="44958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2" name="직사각형 41"/>
            <p:cNvSpPr/>
            <p:nvPr/>
          </p:nvSpPr>
          <p:spPr>
            <a:xfrm>
              <a:off x="2444436" y="4638329"/>
              <a:ext cx="1297794" cy="340596"/>
            </a:xfrm>
            <a:prstGeom prst="rect">
              <a:avLst/>
            </a:prstGeom>
          </p:spPr>
          <p:txBody>
            <a:bodyPr wrap="square">
              <a:spAutoFit/>
            </a:bodyPr>
            <a:lstStyle/>
            <a:p>
              <a:pPr algn="ctr"/>
              <a:r>
                <a:rPr lang="en-US" altLang="ko-KR" sz="1100" b="1" dirty="0"/>
                <a:t>Active </a:t>
              </a:r>
              <a:r>
                <a:rPr lang="en-US" altLang="ko-KR" sz="1100" b="1" dirty="0" smtClean="0"/>
                <a:t>Period </a:t>
              </a:r>
              <a:br>
                <a:rPr lang="en-US" altLang="ko-KR" sz="1100" b="1" dirty="0" smtClean="0"/>
              </a:br>
              <a:r>
                <a:rPr lang="en-US" altLang="ko-KR" sz="1100" b="1" dirty="0" smtClean="0"/>
                <a:t>Duration</a:t>
              </a:r>
              <a:endParaRPr lang="en-US" altLang="ko-KR" sz="1100" b="1" dirty="0"/>
            </a:p>
          </p:txBody>
        </p:sp>
        <p:sp>
          <p:nvSpPr>
            <p:cNvPr id="48" name="직사각형 47"/>
            <p:cNvSpPr/>
            <p:nvPr/>
          </p:nvSpPr>
          <p:spPr bwMode="auto">
            <a:xfrm>
              <a:off x="685800" y="4469735"/>
              <a:ext cx="914400" cy="292832"/>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grpSp>
      <p:grpSp>
        <p:nvGrpSpPr>
          <p:cNvPr id="70" name="그룹 69"/>
          <p:cNvGrpSpPr/>
          <p:nvPr/>
        </p:nvGrpSpPr>
        <p:grpSpPr>
          <a:xfrm>
            <a:off x="-731776" y="5537786"/>
            <a:ext cx="3776585" cy="921403"/>
            <a:chOff x="685800" y="4250599"/>
            <a:chExt cx="3056430" cy="728326"/>
          </a:xfrm>
        </p:grpSpPr>
        <p:sp>
          <p:nvSpPr>
            <p:cNvPr id="71" name="직사각형 70"/>
            <p:cNvSpPr/>
            <p:nvPr/>
          </p:nvSpPr>
          <p:spPr bwMode="auto">
            <a:xfrm>
              <a:off x="2868542" y="4250599"/>
              <a:ext cx="449580" cy="260544"/>
            </a:xfrm>
            <a:prstGeom prst="rect">
              <a:avLst/>
            </a:prstGeom>
            <a:pattFill prst="wdDnDiag">
              <a:fgClr>
                <a:schemeClr val="bg2"/>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72" name="그림 71"/>
            <p:cNvPicPr>
              <a:picLocks noChangeAspect="1"/>
            </p:cNvPicPr>
            <p:nvPr/>
          </p:nvPicPr>
          <p:blipFill>
            <a:blip r:embed="rId4"/>
            <a:stretch>
              <a:fillRect/>
            </a:stretch>
          </p:blipFill>
          <p:spPr>
            <a:xfrm>
              <a:off x="2428751" y="4711959"/>
              <a:ext cx="201930" cy="140473"/>
            </a:xfrm>
            <a:prstGeom prst="rect">
              <a:avLst/>
            </a:prstGeom>
          </p:spPr>
        </p:pic>
        <p:sp>
          <p:nvSpPr>
            <p:cNvPr id="73" name="오른쪽 중괄호 72"/>
            <p:cNvSpPr/>
            <p:nvPr/>
          </p:nvSpPr>
          <p:spPr bwMode="auto">
            <a:xfrm rot="5400000">
              <a:off x="2426081" y="4213689"/>
              <a:ext cx="108066" cy="776856"/>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74" name="오른쪽 중괄호 73"/>
            <p:cNvSpPr/>
            <p:nvPr/>
          </p:nvSpPr>
          <p:spPr bwMode="auto">
            <a:xfrm rot="5400000">
              <a:off x="3040180" y="4382871"/>
              <a:ext cx="106305" cy="44958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75" name="직사각형 74"/>
            <p:cNvSpPr/>
            <p:nvPr/>
          </p:nvSpPr>
          <p:spPr>
            <a:xfrm>
              <a:off x="2444436" y="4638329"/>
              <a:ext cx="1297794" cy="340596"/>
            </a:xfrm>
            <a:prstGeom prst="rect">
              <a:avLst/>
            </a:prstGeom>
          </p:spPr>
          <p:txBody>
            <a:bodyPr wrap="square">
              <a:spAutoFit/>
            </a:bodyPr>
            <a:lstStyle/>
            <a:p>
              <a:pPr algn="ctr"/>
              <a:r>
                <a:rPr lang="en-US" altLang="ko-KR" sz="1100" b="1" dirty="0"/>
                <a:t>Active </a:t>
              </a:r>
              <a:r>
                <a:rPr lang="en-US" altLang="ko-KR" sz="1100" b="1" dirty="0" smtClean="0"/>
                <a:t>Period </a:t>
              </a:r>
              <a:br>
                <a:rPr lang="en-US" altLang="ko-KR" sz="1100" b="1" dirty="0" smtClean="0"/>
              </a:br>
              <a:r>
                <a:rPr lang="en-US" altLang="ko-KR" sz="1100" b="1" dirty="0" smtClean="0"/>
                <a:t>Duration</a:t>
              </a:r>
              <a:endParaRPr lang="en-US" altLang="ko-KR" sz="1100" b="1" dirty="0"/>
            </a:p>
          </p:txBody>
        </p:sp>
        <p:sp>
          <p:nvSpPr>
            <p:cNvPr id="76" name="직사각형 75"/>
            <p:cNvSpPr/>
            <p:nvPr/>
          </p:nvSpPr>
          <p:spPr bwMode="auto">
            <a:xfrm>
              <a:off x="685800" y="4469735"/>
              <a:ext cx="914400" cy="292832"/>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grpSp>
      <p:sp>
        <p:nvSpPr>
          <p:cNvPr id="77" name="모서리가 둥근 직사각형 76"/>
          <p:cNvSpPr/>
          <p:nvPr/>
        </p:nvSpPr>
        <p:spPr bwMode="auto">
          <a:xfrm>
            <a:off x="642158" y="5292793"/>
            <a:ext cx="495703" cy="704251"/>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cxnSp>
        <p:nvCxnSpPr>
          <p:cNvPr id="78" name="꺾인 연결선 77"/>
          <p:cNvCxnSpPr>
            <a:stCxn id="10" idx="1"/>
            <a:endCxn id="77" idx="1"/>
          </p:cNvCxnSpPr>
          <p:nvPr/>
        </p:nvCxnSpPr>
        <p:spPr bwMode="auto">
          <a:xfrm rot="10800000" flipH="1" flipV="1">
            <a:off x="486524" y="3352019"/>
            <a:ext cx="155633" cy="2292899"/>
          </a:xfrm>
          <a:prstGeom prst="bentConnector3">
            <a:avLst>
              <a:gd name="adj1" fmla="val -146884"/>
            </a:avLst>
          </a:prstGeom>
          <a:solidFill>
            <a:schemeClr val="accent1"/>
          </a:solidFill>
          <a:ln w="12700" cap="flat" cmpd="sng" algn="ctr">
            <a:solidFill>
              <a:srgbClr val="0432FF"/>
            </a:solidFill>
            <a:prstDash val="dash"/>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아래로 구부러진 화살표 79"/>
          <p:cNvSpPr/>
          <p:nvPr/>
        </p:nvSpPr>
        <p:spPr bwMode="auto">
          <a:xfrm rot="1923429" flipV="1">
            <a:off x="676036" y="6028761"/>
            <a:ext cx="533400" cy="351116"/>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81" name="모서리가 둥근 직사각형 80"/>
          <p:cNvSpPr/>
          <p:nvPr/>
        </p:nvSpPr>
        <p:spPr bwMode="auto">
          <a:xfrm>
            <a:off x="4685126" y="5301079"/>
            <a:ext cx="495703" cy="704251"/>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sp>
        <p:nvSpPr>
          <p:cNvPr id="82" name="아래로 구부러진 화살표 81"/>
          <p:cNvSpPr/>
          <p:nvPr/>
        </p:nvSpPr>
        <p:spPr bwMode="auto">
          <a:xfrm rot="1923429" flipV="1">
            <a:off x="4719004" y="6037047"/>
            <a:ext cx="533400" cy="351116"/>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67073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Per Session Info </a:t>
            </a:r>
            <a:r>
              <a:rPr lang="en-US" altLang="ko-KR" b="1" dirty="0" smtClean="0"/>
              <a:t>(</a:t>
            </a:r>
            <a:r>
              <a:rPr lang="en-US" altLang="ko-KR" b="1" dirty="0"/>
              <a:t>Cont.)</a:t>
            </a:r>
            <a:endParaRPr lang="en-US" b="1" dirty="0"/>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a:xfrm>
            <a:off x="685800" y="1981200"/>
            <a:ext cx="7924800" cy="4114800"/>
          </a:xfrm>
        </p:spPr>
        <p:txBody>
          <a:bodyPr/>
          <a:lstStyle/>
          <a:p>
            <a:pPr marL="0" indent="0" algn="just">
              <a:buNone/>
            </a:pPr>
            <a:r>
              <a:rPr lang="en-US" sz="1800" b="1" dirty="0" smtClean="0"/>
              <a:t> </a:t>
            </a:r>
            <a:endParaRPr lang="en-US" altLang="ko-KR" sz="1800" b="1" dirty="0" smtClean="0"/>
          </a:p>
          <a:p>
            <a:pPr algn="just"/>
            <a:endParaRPr lang="en-US" sz="1800" b="1" dirty="0" smtClean="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11</a:t>
            </a:fld>
            <a:endParaRPr lang="en-US" altLang="en-US"/>
          </a:p>
        </p:txBody>
      </p:sp>
      <p:sp>
        <p:nvSpPr>
          <p:cNvPr id="16" name="직사각형 15"/>
          <p:cNvSpPr/>
          <p:nvPr/>
        </p:nvSpPr>
        <p:spPr>
          <a:xfrm>
            <a:off x="0" y="1859915"/>
            <a:ext cx="7772400" cy="830997"/>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3 ] </a:t>
            </a:r>
          </a:p>
          <a:p>
            <a:pPr lvl="1" algn="just"/>
            <a:r>
              <a:rPr lang="en-US" altLang="ko-KR" sz="1600" dirty="0"/>
              <a:t>This type requires the start time and the duration </a:t>
            </a:r>
            <a:r>
              <a:rPr lang="en-US" altLang="ko-KR" sz="1600" dirty="0" smtClean="0"/>
              <a:t>for the active rounds in a block  </a:t>
            </a:r>
            <a:endParaRPr lang="en-US" altLang="ko-KR" sz="1600" dirty="0"/>
          </a:p>
          <a:p>
            <a:pPr lvl="1" algn="just"/>
            <a:endParaRPr lang="en-US" altLang="ko-KR" sz="1600" dirty="0"/>
          </a:p>
        </p:txBody>
      </p:sp>
      <p:graphicFrame>
        <p:nvGraphicFramePr>
          <p:cNvPr id="10"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4278524183"/>
              </p:ext>
            </p:extLst>
          </p:nvPr>
        </p:nvGraphicFramePr>
        <p:xfrm>
          <a:off x="617221" y="2521696"/>
          <a:ext cx="7993381" cy="3450939"/>
        </p:xfrm>
        <a:graphic>
          <a:graphicData uri="http://schemas.openxmlformats.org/drawingml/2006/table">
            <a:tbl>
              <a:tblPr firstRow="1" bandRow="1">
                <a:tableStyleId>{5C22544A-7EE6-4342-B048-85BDC9FD1C3A}</a:tableStyleId>
              </a:tblPr>
              <a:tblGrid>
                <a:gridCol w="1175497">
                  <a:extLst>
                    <a:ext uri="{9D8B030D-6E8A-4147-A177-3AD203B41FA5}">
                      <a16:colId xmlns:a16="http://schemas.microsoft.com/office/drawing/2014/main" val="2353891602"/>
                    </a:ext>
                  </a:extLst>
                </a:gridCol>
                <a:gridCol w="1255282">
                  <a:extLst>
                    <a:ext uri="{9D8B030D-6E8A-4147-A177-3AD203B41FA5}">
                      <a16:colId xmlns:a16="http://schemas.microsoft.com/office/drawing/2014/main" val="1119928471"/>
                    </a:ext>
                  </a:extLst>
                </a:gridCol>
                <a:gridCol w="730700">
                  <a:extLst>
                    <a:ext uri="{9D8B030D-6E8A-4147-A177-3AD203B41FA5}">
                      <a16:colId xmlns:a16="http://schemas.microsoft.com/office/drawing/2014/main" val="2111542984"/>
                    </a:ext>
                  </a:extLst>
                </a:gridCol>
                <a:gridCol w="793300">
                  <a:extLst>
                    <a:ext uri="{9D8B030D-6E8A-4147-A177-3AD203B41FA5}">
                      <a16:colId xmlns:a16="http://schemas.microsoft.com/office/drawing/2014/main" val="2476059432"/>
                    </a:ext>
                  </a:extLst>
                </a:gridCol>
                <a:gridCol w="4038602">
                  <a:extLst>
                    <a:ext uri="{9D8B030D-6E8A-4147-A177-3AD203B41FA5}">
                      <a16:colId xmlns:a16="http://schemas.microsoft.com/office/drawing/2014/main" val="1828507022"/>
                    </a:ext>
                  </a:extLst>
                </a:gridCol>
              </a:tblGrid>
              <a:tr h="357833">
                <a:tc gridSpan="2">
                  <a:txBody>
                    <a:bodyPr/>
                    <a:lstStyle/>
                    <a:p>
                      <a:r>
                        <a:rPr lang="en-US" sz="1200" b="1" dirty="0"/>
                        <a:t>MAC Payload</a:t>
                      </a:r>
                    </a:p>
                  </a:txBody>
                  <a:tcPr/>
                </a:tc>
                <a:tc hMerge="1">
                  <a:txBody>
                    <a:bodyPr/>
                    <a:lstStyle/>
                    <a:p>
                      <a:endParaRPr lang="en-US" sz="1200" b="1" dirty="0"/>
                    </a:p>
                  </a:txBody>
                  <a:tcPr/>
                </a:tc>
                <a:tc>
                  <a:txBody>
                    <a:bodyPr/>
                    <a:lstStyle/>
                    <a:p>
                      <a:r>
                        <a:rPr lang="en-US" sz="1200" b="1" dirty="0"/>
                        <a:t>Bits</a:t>
                      </a:r>
                    </a:p>
                  </a:txBody>
                  <a:tcPr/>
                </a:tc>
                <a:tc>
                  <a:txBody>
                    <a:bodyPr/>
                    <a:lstStyle/>
                    <a:p>
                      <a:r>
                        <a:rPr lang="en-US" sz="1200" b="1" dirty="0"/>
                        <a:t>Bytes</a:t>
                      </a:r>
                    </a:p>
                  </a:txBody>
                  <a:tcPr/>
                </a:tc>
                <a:tc>
                  <a:txBody>
                    <a:bodyPr/>
                    <a:lstStyle/>
                    <a:p>
                      <a:r>
                        <a:rPr lang="en-US" sz="1200" b="1" dirty="0"/>
                        <a:t>Comments</a:t>
                      </a:r>
                    </a:p>
                  </a:txBody>
                  <a:tcPr/>
                </a:tc>
                <a:extLst>
                  <a:ext uri="{0D108BD9-81ED-4DB2-BD59-A6C34878D82A}">
                    <a16:rowId xmlns:a16="http://schemas.microsoft.com/office/drawing/2014/main" val="411217796"/>
                  </a:ext>
                </a:extLst>
              </a:tr>
              <a:tr h="263380">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Per-Session Info </a:t>
                      </a:r>
                      <a:r>
                        <a:rPr lang="en-US" sz="1200" b="1" dirty="0" smtClean="0"/>
                        <a:t>field</a:t>
                      </a:r>
                      <a:endParaRPr lang="en-US" sz="1200" b="1" dirty="0"/>
                    </a:p>
                  </a:txBody>
                  <a:tcPr/>
                </a:tc>
                <a:tc>
                  <a:txBody>
                    <a:bodyPr/>
                    <a:lstStyle/>
                    <a:p>
                      <a:r>
                        <a:rPr lang="en-US" sz="1200" b="0" dirty="0">
                          <a:solidFill>
                            <a:schemeClr val="tx1"/>
                          </a:solidFill>
                        </a:rPr>
                        <a:t>Delta T</a:t>
                      </a:r>
                    </a:p>
                  </a:txBody>
                  <a:tcPr/>
                </a:tc>
                <a:tc>
                  <a:txBody>
                    <a:bodyPr/>
                    <a:lstStyle/>
                    <a:p>
                      <a:r>
                        <a:rPr lang="en-US" sz="1200" b="0" dirty="0" smtClean="0">
                          <a:solidFill>
                            <a:schemeClr val="tx1"/>
                          </a:solidFill>
                        </a:rPr>
                        <a:t>24</a:t>
                      </a:r>
                      <a:endParaRPr lang="en-US" sz="1200" b="0" dirty="0">
                        <a:solidFill>
                          <a:schemeClr val="tx1"/>
                        </a:solidFill>
                      </a:endParaRPr>
                    </a:p>
                  </a:txBody>
                  <a:tcPr/>
                </a:tc>
                <a:tc>
                  <a:txBody>
                    <a:bodyPr/>
                    <a:lstStyle/>
                    <a:p>
                      <a:r>
                        <a:rPr lang="en-US" sz="1200" b="0" dirty="0" smtClean="0">
                          <a:solidFill>
                            <a:schemeClr val="tx1"/>
                          </a:solidFill>
                        </a:rPr>
                        <a:t>3</a:t>
                      </a:r>
                      <a:endParaRPr lang="en-US" sz="1200" b="0" dirty="0">
                        <a:solidFill>
                          <a:schemeClr val="tx1"/>
                        </a:solidFill>
                      </a:endParaRPr>
                    </a:p>
                  </a:txBody>
                  <a:tcPr/>
                </a:tc>
                <a:tc>
                  <a:txBody>
                    <a:bodyPr/>
                    <a:lstStyle/>
                    <a:p>
                      <a:r>
                        <a:rPr lang="en-US" altLang="ko-KR" sz="1200" b="0" baseline="0" dirty="0" smtClean="0">
                          <a:solidFill>
                            <a:schemeClr val="tx1"/>
                          </a:solidFill>
                        </a:rPr>
                        <a:t>Time remaining </a:t>
                      </a:r>
                      <a:r>
                        <a:rPr lang="en-US" altLang="ko-KR" sz="1200" b="0" dirty="0" smtClean="0">
                          <a:solidFill>
                            <a:schemeClr val="tx1"/>
                          </a:solidFill>
                        </a:rPr>
                        <a:t>in RSTU until</a:t>
                      </a:r>
                      <a:r>
                        <a:rPr lang="en-US" altLang="ko-KR" sz="1200" b="0" baseline="0" dirty="0" smtClean="0">
                          <a:solidFill>
                            <a:schemeClr val="tx1"/>
                          </a:solidFill>
                        </a:rPr>
                        <a:t> </a:t>
                      </a:r>
                      <a:r>
                        <a:rPr lang="en-US" altLang="ko-KR" sz="1200" b="0" dirty="0" smtClean="0">
                          <a:solidFill>
                            <a:schemeClr val="tx1"/>
                          </a:solidFill>
                        </a:rPr>
                        <a:t>the start of block</a:t>
                      </a:r>
                      <a:endParaRPr lang="en-US" sz="1200" b="0" dirty="0" smtClean="0">
                        <a:solidFill>
                          <a:schemeClr val="tx1"/>
                        </a:solidFill>
                      </a:endParaRPr>
                    </a:p>
                  </a:txBody>
                  <a:tcPr/>
                </a:tc>
                <a:extLst>
                  <a:ext uri="{0D108BD9-81ED-4DB2-BD59-A6C34878D82A}">
                    <a16:rowId xmlns:a16="http://schemas.microsoft.com/office/drawing/2014/main" val="4007554330"/>
                  </a:ext>
                </a:extLst>
              </a:tr>
              <a:tr h="263380">
                <a:tc vMerge="1">
                  <a:txBody>
                    <a:bodyPr/>
                    <a:lstStyle/>
                    <a:p>
                      <a:endParaRPr lang="en-US" sz="1200" b="1" dirty="0"/>
                    </a:p>
                  </a:txBody>
                  <a:tcPr/>
                </a:tc>
                <a:tc>
                  <a:txBody>
                    <a:bodyPr/>
                    <a:lstStyle/>
                    <a:p>
                      <a:r>
                        <a:rPr lang="en-US" sz="1200" b="0" dirty="0" smtClean="0">
                          <a:solidFill>
                            <a:schemeClr val="tx1"/>
                          </a:solidFill>
                        </a:rPr>
                        <a:t>UWB </a:t>
                      </a:r>
                      <a:r>
                        <a:rPr lang="en-US" sz="1200" b="0" dirty="0">
                          <a:solidFill>
                            <a:schemeClr val="tx1"/>
                          </a:solidFill>
                        </a:rPr>
                        <a:t>CH </a:t>
                      </a:r>
                    </a:p>
                  </a:txBody>
                  <a:tcPr/>
                </a:tc>
                <a:tc>
                  <a:txBody>
                    <a:bodyPr/>
                    <a:lstStyle/>
                    <a:p>
                      <a:r>
                        <a:rPr lang="en-US" sz="1200" b="0" dirty="0">
                          <a:solidFill>
                            <a:schemeClr val="tx1"/>
                          </a:solidFill>
                        </a:rPr>
                        <a:t>5</a:t>
                      </a:r>
                    </a:p>
                  </a:txBody>
                  <a:tcPr/>
                </a:tc>
                <a:tc rowSpan="3">
                  <a:txBody>
                    <a:bodyPr/>
                    <a:lstStyle/>
                    <a:p>
                      <a:r>
                        <a:rPr lang="en-US" sz="1200" b="0" dirty="0">
                          <a:solidFill>
                            <a:schemeClr val="tx1"/>
                          </a:solidFill>
                        </a:rPr>
                        <a:t>1</a:t>
                      </a:r>
                    </a:p>
                  </a:txBody>
                  <a:tcPr/>
                </a:tc>
                <a:tc>
                  <a:txBody>
                    <a:bodyPr/>
                    <a:lstStyle/>
                    <a:p>
                      <a:r>
                        <a:rPr lang="en-US" sz="1200" b="0" dirty="0">
                          <a:solidFill>
                            <a:schemeClr val="tx1"/>
                          </a:solidFill>
                        </a:rPr>
                        <a:t>UWB CH used by session</a:t>
                      </a:r>
                    </a:p>
                  </a:txBody>
                  <a:tcPr/>
                </a:tc>
                <a:extLst>
                  <a:ext uri="{0D108BD9-81ED-4DB2-BD59-A6C34878D82A}">
                    <a16:rowId xmlns:a16="http://schemas.microsoft.com/office/drawing/2014/main" val="676739073"/>
                  </a:ext>
                </a:extLst>
              </a:tr>
              <a:tr h="263380">
                <a:tc vMerge="1">
                  <a:txBody>
                    <a:bodyPr/>
                    <a:lstStyle/>
                    <a:p>
                      <a:endParaRPr lang="en-US"/>
                    </a:p>
                  </a:txBody>
                  <a:tcPr/>
                </a:tc>
                <a:tc>
                  <a:txBody>
                    <a:bodyPr/>
                    <a:lstStyle/>
                    <a:p>
                      <a:r>
                        <a:rPr lang="en-US" sz="1200" b="0" dirty="0">
                          <a:solidFill>
                            <a:schemeClr val="tx1"/>
                          </a:solidFill>
                        </a:rPr>
                        <a:t>Hop Mode</a:t>
                      </a:r>
                    </a:p>
                  </a:txBody>
                  <a:tcPr/>
                </a:tc>
                <a:tc>
                  <a:txBody>
                    <a:bodyPr/>
                    <a:lstStyle/>
                    <a:p>
                      <a:r>
                        <a:rPr lang="en-US" sz="1200" b="0" dirty="0">
                          <a:solidFill>
                            <a:schemeClr val="tx1"/>
                          </a:solidFill>
                        </a:rPr>
                        <a:t>1</a:t>
                      </a:r>
                    </a:p>
                  </a:txBody>
                  <a:tcPr/>
                </a:tc>
                <a:tc vMerge="1">
                  <a:txBody>
                    <a:bodyPr/>
                    <a:lstStyle/>
                    <a:p>
                      <a:endParaRPr lang="en-US" sz="1200" dirty="0"/>
                    </a:p>
                  </a:txBody>
                  <a:tcPr/>
                </a:tc>
                <a:tc>
                  <a:txBody>
                    <a:bodyPr/>
                    <a:lstStyle/>
                    <a:p>
                      <a:r>
                        <a:rPr lang="en-US" sz="1200" b="0" dirty="0">
                          <a:solidFill>
                            <a:schemeClr val="tx1"/>
                          </a:solidFill>
                        </a:rPr>
                        <a:t>0: no hopping; 1: hopping. Hopping sequence NOT required to be known to all devices</a:t>
                      </a:r>
                    </a:p>
                  </a:txBody>
                  <a:tcPr/>
                </a:tc>
                <a:extLst>
                  <a:ext uri="{0D108BD9-81ED-4DB2-BD59-A6C34878D82A}">
                    <a16:rowId xmlns:a16="http://schemas.microsoft.com/office/drawing/2014/main" val="625296982"/>
                  </a:ext>
                </a:extLst>
              </a:tr>
              <a:tr h="263380">
                <a:tc vMerge="1">
                  <a:txBody>
                    <a:bodyPr/>
                    <a:lstStyle/>
                    <a:p>
                      <a:endParaRPr lang="en-US"/>
                    </a:p>
                  </a:txBody>
                  <a:tcPr/>
                </a:tc>
                <a:tc>
                  <a:txBody>
                    <a:bodyPr/>
                    <a:lstStyle/>
                    <a:p>
                      <a:r>
                        <a:rPr lang="en-US" sz="1200" b="0" dirty="0">
                          <a:solidFill>
                            <a:schemeClr val="tx1"/>
                          </a:solidFill>
                        </a:rPr>
                        <a:t>RFU</a:t>
                      </a:r>
                    </a:p>
                  </a:txBody>
                  <a:tcPr/>
                </a:tc>
                <a:tc>
                  <a:txBody>
                    <a:bodyPr/>
                    <a:lstStyle/>
                    <a:p>
                      <a:r>
                        <a:rPr lang="en-US" sz="1200" b="0" dirty="0">
                          <a:solidFill>
                            <a:schemeClr val="tx1"/>
                          </a:solidFill>
                        </a:rPr>
                        <a:t>2</a:t>
                      </a:r>
                    </a:p>
                  </a:txBody>
                  <a:tcPr/>
                </a:tc>
                <a:tc vMerge="1">
                  <a:txBody>
                    <a:bodyPr/>
                    <a:lstStyle/>
                    <a:p>
                      <a:endParaRPr lang="en-US" sz="1200" dirty="0"/>
                    </a:p>
                  </a:txBody>
                  <a:tcPr/>
                </a:tc>
                <a:tc>
                  <a:txBody>
                    <a:bodyPr/>
                    <a:lstStyle/>
                    <a:p>
                      <a:r>
                        <a:rPr lang="en-US" sz="1200" b="0" dirty="0">
                          <a:solidFill>
                            <a:schemeClr val="tx1"/>
                          </a:solidFill>
                        </a:rPr>
                        <a:t>Unused</a:t>
                      </a:r>
                    </a:p>
                  </a:txBody>
                  <a:tcPr/>
                </a:tc>
                <a:extLst>
                  <a:ext uri="{0D108BD9-81ED-4DB2-BD59-A6C34878D82A}">
                    <a16:rowId xmlns:a16="http://schemas.microsoft.com/office/drawing/2014/main" val="2787401398"/>
                  </a:ext>
                </a:extLst>
              </a:tr>
              <a:tr h="357833">
                <a:tc vMerge="1">
                  <a:txBody>
                    <a:bodyPr/>
                    <a:lstStyle/>
                    <a:p>
                      <a:endParaRPr lang="en-US" sz="1200" b="1" dirty="0"/>
                    </a:p>
                  </a:txBody>
                  <a:tcPr/>
                </a:tc>
                <a:tc>
                  <a:txBody>
                    <a:bodyPr/>
                    <a:lstStyle/>
                    <a:p>
                      <a:r>
                        <a:rPr lang="en-US" sz="1200" b="0" dirty="0">
                          <a:solidFill>
                            <a:schemeClr val="tx1"/>
                          </a:solidFill>
                        </a:rPr>
                        <a:t>Preamble Code</a:t>
                      </a:r>
                    </a:p>
                  </a:txBody>
                  <a:tcPr/>
                </a:tc>
                <a:tc>
                  <a:txBody>
                    <a:bodyPr/>
                    <a:lstStyle/>
                    <a:p>
                      <a:r>
                        <a:rPr lang="en-US" sz="1200" b="0" dirty="0">
                          <a:solidFill>
                            <a:schemeClr val="tx1"/>
                          </a:solidFill>
                        </a:rPr>
                        <a:t>8</a:t>
                      </a:r>
                    </a:p>
                  </a:txBody>
                  <a:tcPr/>
                </a:tc>
                <a:tc>
                  <a:txBody>
                    <a:bodyPr/>
                    <a:lstStyle/>
                    <a:p>
                      <a:r>
                        <a:rPr lang="en-US" sz="1200" b="0" dirty="0">
                          <a:solidFill>
                            <a:schemeClr val="tx1"/>
                          </a:solidFill>
                        </a:rPr>
                        <a:t>1</a:t>
                      </a:r>
                    </a:p>
                  </a:txBody>
                  <a:tcPr/>
                </a:tc>
                <a:tc>
                  <a:txBody>
                    <a:bodyPr/>
                    <a:lstStyle/>
                    <a:p>
                      <a:r>
                        <a:rPr lang="en-US" sz="1200" b="0" dirty="0">
                          <a:solidFill>
                            <a:schemeClr val="tx1"/>
                          </a:solidFill>
                        </a:rPr>
                        <a:t>Preamble code used by session</a:t>
                      </a:r>
                    </a:p>
                  </a:txBody>
                  <a:tcPr/>
                </a:tc>
                <a:extLst>
                  <a:ext uri="{0D108BD9-81ED-4DB2-BD59-A6C34878D82A}">
                    <a16:rowId xmlns:a16="http://schemas.microsoft.com/office/drawing/2014/main" val="713634323"/>
                  </a:ext>
                </a:extLst>
              </a:tr>
              <a:tr h="326007">
                <a:tc vMerge="1">
                  <a:txBody>
                    <a:bodyPr/>
                    <a:lstStyle/>
                    <a:p>
                      <a:endParaRPr lang="en-US" sz="1200" b="1" dirty="0"/>
                    </a:p>
                  </a:txBody>
                  <a:tcPr/>
                </a:tc>
                <a:tc>
                  <a:txBody>
                    <a:bodyPr/>
                    <a:lstStyle/>
                    <a:p>
                      <a:r>
                        <a:rPr lang="en-US" sz="1200" b="1" baseline="0" dirty="0" smtClean="0">
                          <a:solidFill>
                            <a:srgbClr val="0432FF"/>
                          </a:solidFill>
                        </a:rPr>
                        <a:t>Round Duration</a:t>
                      </a:r>
                      <a:endParaRPr lang="en-US" sz="1200" b="1" dirty="0">
                        <a:solidFill>
                          <a:srgbClr val="0432FF"/>
                        </a:solidFill>
                      </a:endParaRPr>
                    </a:p>
                  </a:txBody>
                  <a:tcPr/>
                </a:tc>
                <a:tc>
                  <a:txBody>
                    <a:bodyPr/>
                    <a:lstStyle/>
                    <a:p>
                      <a:r>
                        <a:rPr lang="en-US" sz="1200" b="1" dirty="0" smtClean="0">
                          <a:solidFill>
                            <a:srgbClr val="0432FF"/>
                          </a:solidFill>
                        </a:rPr>
                        <a:t>24</a:t>
                      </a:r>
                      <a:endParaRPr lang="en-US" sz="1200" b="1" dirty="0">
                        <a:solidFill>
                          <a:srgbClr val="0432FF"/>
                        </a:solidFill>
                      </a:endParaRPr>
                    </a:p>
                  </a:txBody>
                  <a:tcPr/>
                </a:tc>
                <a:tc>
                  <a:txBody>
                    <a:bodyPr/>
                    <a:lstStyle/>
                    <a:p>
                      <a:r>
                        <a:rPr lang="en-US" sz="1200" b="1" dirty="0" smtClean="0">
                          <a:solidFill>
                            <a:srgbClr val="0432FF"/>
                          </a:solidFill>
                        </a:rPr>
                        <a:t>3</a:t>
                      </a:r>
                      <a:endParaRPr lang="en-US" sz="1200" b="1" dirty="0">
                        <a:solidFill>
                          <a:srgbClr val="0432FF"/>
                        </a:solidFill>
                      </a:endParaRPr>
                    </a:p>
                  </a:txBody>
                  <a:tcPr/>
                </a:tc>
                <a:tc>
                  <a:txBody>
                    <a:bodyPr/>
                    <a:lstStyle/>
                    <a:p>
                      <a:r>
                        <a:rPr lang="en-US" altLang="ko-KR" sz="1200" b="1" baseline="0" dirty="0" smtClean="0">
                          <a:solidFill>
                            <a:srgbClr val="0432FF"/>
                          </a:solidFill>
                        </a:rPr>
                        <a:t>Round duration in a block of UWB session</a:t>
                      </a:r>
                      <a:r>
                        <a:rPr lang="en-US" altLang="ko-KR" sz="1200" b="1" dirty="0" smtClean="0">
                          <a:solidFill>
                            <a:srgbClr val="0432FF"/>
                          </a:solidFill>
                        </a:rPr>
                        <a:t> </a:t>
                      </a:r>
                    </a:p>
                  </a:txBody>
                  <a:tcPr/>
                </a:tc>
                <a:extLst>
                  <a:ext uri="{0D108BD9-81ED-4DB2-BD59-A6C34878D82A}">
                    <a16:rowId xmlns:a16="http://schemas.microsoft.com/office/drawing/2014/main" val="2916270515"/>
                  </a:ext>
                </a:extLst>
              </a:tr>
              <a:tr h="357833">
                <a:tc vMerge="1">
                  <a:txBody>
                    <a:bodyPr/>
                    <a:lstStyle/>
                    <a:p>
                      <a:endParaRPr lang="en-US" sz="1200" b="1" dirty="0"/>
                    </a:p>
                  </a:txBody>
                  <a:tcPr/>
                </a:tc>
                <a:tc>
                  <a:txBody>
                    <a:bodyPr/>
                    <a:lstStyle/>
                    <a:p>
                      <a:r>
                        <a:rPr lang="en-US" sz="1200" b="1" dirty="0" smtClean="0">
                          <a:solidFill>
                            <a:srgbClr val="0432FF"/>
                          </a:solidFill>
                        </a:rPr>
                        <a:t>Number of Rounds</a:t>
                      </a:r>
                      <a:r>
                        <a:rPr lang="en-US" sz="1200" b="1" baseline="0" dirty="0" smtClean="0">
                          <a:solidFill>
                            <a:srgbClr val="0432FF"/>
                          </a:solidFill>
                        </a:rPr>
                        <a:t> in a Block</a:t>
                      </a:r>
                      <a:endParaRPr lang="en-US" sz="1200" b="1" dirty="0">
                        <a:solidFill>
                          <a:srgbClr val="0432FF"/>
                        </a:solidFill>
                      </a:endParaRPr>
                    </a:p>
                  </a:txBody>
                  <a:tcPr/>
                </a:tc>
                <a:tc>
                  <a:txBody>
                    <a:bodyPr/>
                    <a:lstStyle/>
                    <a:p>
                      <a:r>
                        <a:rPr lang="en-US" sz="1200" b="1" dirty="0" smtClean="0">
                          <a:solidFill>
                            <a:srgbClr val="0432FF"/>
                          </a:solidFill>
                        </a:rPr>
                        <a:t>8</a:t>
                      </a:r>
                      <a:endParaRPr lang="en-US" sz="1200" b="1" dirty="0">
                        <a:solidFill>
                          <a:srgbClr val="0432FF"/>
                        </a:solidFill>
                      </a:endParaRPr>
                    </a:p>
                  </a:txBody>
                  <a:tcPr/>
                </a:tc>
                <a:tc>
                  <a:txBody>
                    <a:bodyPr/>
                    <a:lstStyle/>
                    <a:p>
                      <a:r>
                        <a:rPr lang="en-US" sz="1200" b="1" dirty="0" smtClean="0">
                          <a:solidFill>
                            <a:srgbClr val="0432FF"/>
                          </a:solidFill>
                        </a:rPr>
                        <a:t>1</a:t>
                      </a:r>
                      <a:endParaRPr lang="en-US" sz="1200" b="1" dirty="0">
                        <a:solidFill>
                          <a:srgbClr val="0432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1" dirty="0" smtClean="0">
                          <a:solidFill>
                            <a:srgbClr val="0432FF"/>
                          </a:solidFill>
                        </a:rPr>
                        <a:t>In units of rounds</a:t>
                      </a:r>
                    </a:p>
                    <a:p>
                      <a:endParaRPr lang="en-US" altLang="ko-KR" sz="1200" b="1" dirty="0" smtClean="0">
                        <a:solidFill>
                          <a:srgbClr val="0432FF"/>
                        </a:solidFill>
                      </a:endParaRPr>
                    </a:p>
                  </a:txBody>
                  <a:tcPr/>
                </a:tc>
                <a:extLst>
                  <a:ext uri="{0D108BD9-81ED-4DB2-BD59-A6C34878D82A}">
                    <a16:rowId xmlns:a16="http://schemas.microsoft.com/office/drawing/2014/main" val="2111867030"/>
                  </a:ext>
                </a:extLst>
              </a:tr>
              <a:tr h="357833">
                <a:tc vMerge="1">
                  <a:txBody>
                    <a:bodyPr/>
                    <a:lstStyle/>
                    <a:p>
                      <a:endParaRPr lang="en-US" sz="1200" b="1" dirty="0"/>
                    </a:p>
                  </a:txBody>
                  <a:tcPr/>
                </a:tc>
                <a:tc>
                  <a:txBody>
                    <a:bodyPr/>
                    <a:lstStyle/>
                    <a:p>
                      <a:r>
                        <a:rPr lang="en-US" sz="1200" b="1" dirty="0" smtClean="0">
                          <a:solidFill>
                            <a:srgbClr val="0432FF"/>
                          </a:solidFill>
                        </a:rPr>
                        <a:t>Active</a:t>
                      </a:r>
                      <a:r>
                        <a:rPr lang="en-US" sz="1200" b="1" baseline="0" dirty="0" smtClean="0">
                          <a:solidFill>
                            <a:srgbClr val="0432FF"/>
                          </a:solidFill>
                        </a:rPr>
                        <a:t> Rounds</a:t>
                      </a:r>
                      <a:endParaRPr lang="en-US" sz="1200" b="1" dirty="0" smtClean="0">
                        <a:solidFill>
                          <a:srgbClr val="0432FF"/>
                        </a:solidFill>
                      </a:endParaRPr>
                    </a:p>
                  </a:txBody>
                  <a:tcPr/>
                </a:tc>
                <a:tc>
                  <a:txBody>
                    <a:bodyPr/>
                    <a:lstStyle/>
                    <a:p>
                      <a:r>
                        <a:rPr lang="en-US" sz="1200" b="1" dirty="0" smtClean="0">
                          <a:solidFill>
                            <a:srgbClr val="0432FF"/>
                          </a:solidFill>
                        </a:rPr>
                        <a:t>24</a:t>
                      </a:r>
                      <a:endParaRPr lang="en-US" sz="1200" b="1" dirty="0">
                        <a:solidFill>
                          <a:srgbClr val="0432FF"/>
                        </a:solidFill>
                      </a:endParaRPr>
                    </a:p>
                  </a:txBody>
                  <a:tcPr/>
                </a:tc>
                <a:tc>
                  <a:txBody>
                    <a:bodyPr/>
                    <a:lstStyle/>
                    <a:p>
                      <a:r>
                        <a:rPr lang="en-US" sz="1200" b="1" dirty="0" smtClean="0">
                          <a:solidFill>
                            <a:srgbClr val="0432FF"/>
                          </a:solidFill>
                        </a:rPr>
                        <a:t>3</a:t>
                      </a:r>
                      <a:endParaRPr lang="en-US" sz="1200" b="1" dirty="0">
                        <a:solidFill>
                          <a:srgbClr val="0432FF"/>
                        </a:solidFill>
                      </a:endParaRPr>
                    </a:p>
                  </a:txBody>
                  <a:tcPr/>
                </a:tc>
                <a:tc>
                  <a:txBody>
                    <a:bodyPr/>
                    <a:lstStyle/>
                    <a:p>
                      <a:r>
                        <a:rPr lang="en-US" altLang="ko-KR" sz="1200" b="1" dirty="0" smtClean="0">
                          <a:solidFill>
                            <a:srgbClr val="0432FF"/>
                          </a:solidFill>
                        </a:rPr>
                        <a:t>Bitmap</a:t>
                      </a:r>
                      <a:r>
                        <a:rPr lang="en-US" altLang="ko-KR" sz="1200" b="1" baseline="0" dirty="0" smtClean="0">
                          <a:solidFill>
                            <a:srgbClr val="0432FF"/>
                          </a:solidFill>
                        </a:rPr>
                        <a:t> indicates the index of active rounds</a:t>
                      </a:r>
                      <a:endParaRPr lang="en-US" altLang="ko-KR" sz="1200" b="1" dirty="0" smtClean="0">
                        <a:solidFill>
                          <a:srgbClr val="0432FF"/>
                        </a:solidFill>
                      </a:endParaRPr>
                    </a:p>
                  </a:txBody>
                  <a:tcPr/>
                </a:tc>
                <a:extLst>
                  <a:ext uri="{0D108BD9-81ED-4DB2-BD59-A6C34878D82A}">
                    <a16:rowId xmlns:a16="http://schemas.microsoft.com/office/drawing/2014/main" val="96478866"/>
                  </a:ext>
                </a:extLst>
              </a:tr>
            </a:tbl>
          </a:graphicData>
        </a:graphic>
      </p:graphicFrame>
    </p:spTree>
    <p:extLst>
      <p:ext uri="{BB962C8B-B14F-4D97-AF65-F5344CB8AC3E}">
        <p14:creationId xmlns:p14="http://schemas.microsoft.com/office/powerpoint/2010/main" val="4216651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NB AP Payload</a:t>
            </a:r>
            <a:endParaRPr lang="en-US" b="1" dirty="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12</a:t>
            </a:fld>
            <a:endParaRPr lang="en-US" altLang="en-US"/>
          </a:p>
        </p:txBody>
      </p:sp>
      <p:pic>
        <p:nvPicPr>
          <p:cNvPr id="8" name="그림 7"/>
          <p:cNvPicPr>
            <a:picLocks noChangeAspect="1"/>
          </p:cNvPicPr>
          <p:nvPr/>
        </p:nvPicPr>
        <p:blipFill rotWithShape="1">
          <a:blip r:embed="rId2"/>
          <a:srcRect t="1623"/>
          <a:stretch/>
        </p:blipFill>
        <p:spPr>
          <a:xfrm>
            <a:off x="576710" y="1752600"/>
            <a:ext cx="7881490" cy="4619625"/>
          </a:xfrm>
          <a:prstGeom prst="rect">
            <a:avLst/>
          </a:prstGeom>
        </p:spPr>
      </p:pic>
    </p:spTree>
    <p:extLst>
      <p:ext uri="{BB962C8B-B14F-4D97-AF65-F5344CB8AC3E}">
        <p14:creationId xmlns:p14="http://schemas.microsoft.com/office/powerpoint/2010/main" val="528974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stretch>
            <a:fillRect/>
          </a:stretch>
        </p:blipFill>
        <p:spPr>
          <a:xfrm>
            <a:off x="2613779" y="3914715"/>
            <a:ext cx="3462417" cy="1564746"/>
          </a:xfrm>
          <a:prstGeom prst="rect">
            <a:avLst/>
          </a:prstGeom>
        </p:spPr>
      </p:pic>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Per Session Info in UWB AP</a:t>
            </a:r>
            <a:endParaRPr lang="en-US" b="1" dirty="0"/>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a:xfrm>
            <a:off x="685800" y="1981200"/>
            <a:ext cx="7924800" cy="4114800"/>
          </a:xfrm>
        </p:spPr>
        <p:txBody>
          <a:bodyPr/>
          <a:lstStyle/>
          <a:p>
            <a:pPr algn="just"/>
            <a:r>
              <a:rPr lang="en-US" sz="1800" b="1" dirty="0" smtClean="0"/>
              <a:t>Type of UWB Session info in UWB AP can be indicated by UWB Per Session Info Type Field </a:t>
            </a:r>
            <a:endParaRPr lang="en-US" altLang="ko-KR" sz="1800" b="1" dirty="0" smtClean="0"/>
          </a:p>
          <a:p>
            <a:pPr algn="just"/>
            <a:r>
              <a:rPr lang="it-IT" altLang="ko-KR" sz="1800" b="1" dirty="0" smtClean="0"/>
              <a:t>UWB AP can includes UWB </a:t>
            </a:r>
            <a:r>
              <a:rPr lang="it-IT" altLang="ko-KR" sz="1800" b="1" dirty="0"/>
              <a:t>Per Session Info Type </a:t>
            </a:r>
            <a:r>
              <a:rPr lang="it-IT" altLang="ko-KR" sz="1800" b="1" dirty="0" smtClean="0"/>
              <a:t>1, 2, and 3 as in </a:t>
            </a:r>
            <a:r>
              <a:rPr lang="en-US" altLang="ko-KR" sz="1800" b="1" dirty="0" smtClean="0"/>
              <a:t>NB AP </a:t>
            </a:r>
            <a:endParaRPr lang="en-US" sz="1800" b="1" dirty="0" smtClean="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13</a:t>
            </a:fld>
            <a:endParaRPr lang="en-US" altLang="en-US"/>
          </a:p>
        </p:txBody>
      </p:sp>
      <p:sp>
        <p:nvSpPr>
          <p:cNvPr id="10" name="모서리가 둥근 직사각형 9"/>
          <p:cNvSpPr/>
          <p:nvPr/>
        </p:nvSpPr>
        <p:spPr bwMode="auto">
          <a:xfrm>
            <a:off x="2965589" y="4793661"/>
            <a:ext cx="457200" cy="685800"/>
          </a:xfrm>
          <a:prstGeom prst="roundRect">
            <a:avLst/>
          </a:prstGeom>
          <a:noFill/>
          <a:ln w="12700" cap="flat" cmpd="sng" algn="ctr">
            <a:solidFill>
              <a:srgbClr val="C0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sp>
        <p:nvSpPr>
          <p:cNvPr id="8" name="아래로 구부러진 화살표 7"/>
          <p:cNvSpPr/>
          <p:nvPr/>
        </p:nvSpPr>
        <p:spPr bwMode="auto">
          <a:xfrm rot="17918024">
            <a:off x="2496015" y="4101267"/>
            <a:ext cx="734818" cy="505843"/>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2449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AP Payload</a:t>
            </a:r>
            <a:endParaRPr lang="en-US" b="1" dirty="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14</a:t>
            </a:fld>
            <a:endParaRPr lang="en-US" altLang="en-US"/>
          </a:p>
        </p:txBody>
      </p:sp>
      <p:pic>
        <p:nvPicPr>
          <p:cNvPr id="3" name="그림 2"/>
          <p:cNvPicPr>
            <a:picLocks noChangeAspect="1"/>
          </p:cNvPicPr>
          <p:nvPr/>
        </p:nvPicPr>
        <p:blipFill>
          <a:blip r:embed="rId2"/>
          <a:stretch>
            <a:fillRect/>
          </a:stretch>
        </p:blipFill>
        <p:spPr>
          <a:xfrm>
            <a:off x="154192" y="1828799"/>
            <a:ext cx="8835616" cy="3200402"/>
          </a:xfrm>
          <a:prstGeom prst="rect">
            <a:avLst/>
          </a:prstGeom>
        </p:spPr>
      </p:pic>
    </p:spTree>
    <p:extLst>
      <p:ext uri="{BB962C8B-B14F-4D97-AF65-F5344CB8AC3E}">
        <p14:creationId xmlns:p14="http://schemas.microsoft.com/office/powerpoint/2010/main" val="422407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21587-50BB-A968-D2D9-BB65A0F80F15}"/>
              </a:ext>
            </a:extLst>
          </p:cNvPr>
          <p:cNvSpPr>
            <a:spLocks noGrp="1"/>
          </p:cNvSpPr>
          <p:nvPr>
            <p:ph type="title"/>
          </p:nvPr>
        </p:nvSpPr>
        <p:spPr/>
        <p:txBody>
          <a:bodyPr/>
          <a:lstStyle/>
          <a:p>
            <a:r>
              <a:rPr lang="en-US" b="1" dirty="0"/>
              <a:t>Summary</a:t>
            </a:r>
          </a:p>
        </p:txBody>
      </p:sp>
      <p:sp>
        <p:nvSpPr>
          <p:cNvPr id="3" name="Content Placeholder 2">
            <a:extLst>
              <a:ext uri="{FF2B5EF4-FFF2-40B4-BE49-F238E27FC236}">
                <a16:creationId xmlns:a16="http://schemas.microsoft.com/office/drawing/2014/main" id="{4DB3F9FA-CD17-F4DB-5B9D-8793ED58AD91}"/>
              </a:ext>
            </a:extLst>
          </p:cNvPr>
          <p:cNvSpPr>
            <a:spLocks noGrp="1"/>
          </p:cNvSpPr>
          <p:nvPr>
            <p:ph idx="1"/>
          </p:nvPr>
        </p:nvSpPr>
        <p:spPr/>
        <p:txBody>
          <a:bodyPr/>
          <a:lstStyle/>
          <a:p>
            <a:pPr marL="0" indent="0" algn="just">
              <a:buNone/>
            </a:pPr>
            <a:r>
              <a:rPr lang="en-US" sz="2000" b="1" dirty="0"/>
              <a:t>This presentation provided </a:t>
            </a:r>
            <a:r>
              <a:rPr lang="en-US" sz="2000" b="1" dirty="0" smtClean="0"/>
              <a:t>updates on </a:t>
            </a:r>
            <a:r>
              <a:rPr lang="en-US" sz="2000" b="1" dirty="0"/>
              <a:t>UWB CH usage coordination through AP [1</a:t>
            </a:r>
            <a:r>
              <a:rPr lang="en-US" sz="2000" b="1" dirty="0" smtClean="0"/>
              <a:t>][2]</a:t>
            </a:r>
          </a:p>
          <a:p>
            <a:pPr marL="0" indent="0" algn="just">
              <a:buNone/>
            </a:pPr>
            <a:endParaRPr lang="en-US" altLang="ko-KR" sz="2000" b="1" dirty="0"/>
          </a:p>
          <a:p>
            <a:pPr marL="0" indent="0" algn="just">
              <a:buNone/>
            </a:pPr>
            <a:r>
              <a:rPr lang="en-US" altLang="ko-KR" sz="2000" b="1" dirty="0" smtClean="0"/>
              <a:t>If AP includes the UWB Per Session Info type with the start time and duration of active round(s), the collision between sessions can be avoided by selecting a proper start time of new session</a:t>
            </a:r>
            <a:endParaRPr lang="en-US" altLang="ko-KR" sz="1800" b="1" dirty="0"/>
          </a:p>
          <a:p>
            <a:pPr marL="0" indent="0" algn="just">
              <a:buNone/>
            </a:pPr>
            <a:r>
              <a:rPr lang="en-US" sz="2000" b="1" dirty="0" smtClean="0"/>
              <a:t> </a:t>
            </a:r>
          </a:p>
          <a:p>
            <a:pPr marL="457200" lvl="1" indent="0" algn="just">
              <a:buNone/>
            </a:pPr>
            <a:endParaRPr lang="en-US" sz="2000" b="1" dirty="0"/>
          </a:p>
          <a:p>
            <a:pPr marL="800100" lvl="1" indent="-342900" algn="just">
              <a:buFont typeface="+mj-lt"/>
              <a:buAutoNum type="arabicPeriod"/>
            </a:pPr>
            <a:endParaRPr lang="en-US" sz="2000" b="1" dirty="0"/>
          </a:p>
          <a:p>
            <a:pPr algn="just"/>
            <a:endParaRPr lang="en-US" sz="2800" dirty="0"/>
          </a:p>
        </p:txBody>
      </p:sp>
      <p:sp>
        <p:nvSpPr>
          <p:cNvPr id="4" name="Date Placeholder 3">
            <a:extLst>
              <a:ext uri="{FF2B5EF4-FFF2-40B4-BE49-F238E27FC236}">
                <a16:creationId xmlns:a16="http://schemas.microsoft.com/office/drawing/2014/main" id="{1B32F5AB-A367-15FE-BD82-F3477C965BFF}"/>
              </a:ext>
            </a:extLst>
          </p:cNvPr>
          <p:cNvSpPr>
            <a:spLocks noGrp="1"/>
          </p:cNvSpPr>
          <p:nvPr>
            <p:ph type="dt" sz="half" idx="10"/>
          </p:nvPr>
        </p:nvSpPr>
        <p:spPr/>
        <p:txBody>
          <a:bodyPr/>
          <a:lstStyle/>
          <a:p>
            <a:r>
              <a:rPr lang="en-US" altLang="en-US" dirty="0"/>
              <a:t>Jan 2023</a:t>
            </a:r>
          </a:p>
        </p:txBody>
      </p:sp>
      <p:sp>
        <p:nvSpPr>
          <p:cNvPr id="5" name="Footer Placeholder 4">
            <a:extLst>
              <a:ext uri="{FF2B5EF4-FFF2-40B4-BE49-F238E27FC236}">
                <a16:creationId xmlns:a16="http://schemas.microsoft.com/office/drawing/2014/main" id="{B7CC4AB6-0361-00F4-01CF-946A4174DE44}"/>
              </a:ext>
            </a:extLst>
          </p:cNvPr>
          <p:cNvSpPr>
            <a:spLocks noGrp="1"/>
          </p:cNvSpPr>
          <p:nvPr>
            <p:ph type="ftr" sz="quarter" idx="11"/>
          </p:nvPr>
        </p:nvSpPr>
        <p:spPr/>
        <p:txBody>
          <a:bodyPr/>
          <a:lstStyle/>
          <a:p>
            <a:r>
              <a:rPr lang="en-US" altLang="en-US" dirty="0" smtClean="0"/>
              <a:t>Mingyu </a:t>
            </a:r>
            <a:r>
              <a:rPr lang="en-US" altLang="en-US" dirty="0"/>
              <a:t>et. al. </a:t>
            </a:r>
            <a:r>
              <a:rPr lang="en-US" altLang="en-US" dirty="0" smtClean="0"/>
              <a:t>(Samsung)</a:t>
            </a:r>
            <a:endParaRPr lang="en-US" altLang="en-US" dirty="0"/>
          </a:p>
        </p:txBody>
      </p:sp>
      <p:sp>
        <p:nvSpPr>
          <p:cNvPr id="6" name="Slide Number Placeholder 5">
            <a:extLst>
              <a:ext uri="{FF2B5EF4-FFF2-40B4-BE49-F238E27FC236}">
                <a16:creationId xmlns:a16="http://schemas.microsoft.com/office/drawing/2014/main" id="{C6ABA177-2425-3F38-0573-DC9CB3759BA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Tree>
    <p:extLst>
      <p:ext uri="{BB962C8B-B14F-4D97-AF65-F5344CB8AC3E}">
        <p14:creationId xmlns:p14="http://schemas.microsoft.com/office/powerpoint/2010/main" val="32327454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21587-50BB-A968-D2D9-BB65A0F80F15}"/>
              </a:ext>
            </a:extLst>
          </p:cNvPr>
          <p:cNvSpPr>
            <a:spLocks noGrp="1"/>
          </p:cNvSpPr>
          <p:nvPr>
            <p:ph type="title"/>
          </p:nvPr>
        </p:nvSpPr>
        <p:spPr/>
        <p:txBody>
          <a:bodyPr/>
          <a:lstStyle/>
          <a:p>
            <a:r>
              <a:rPr lang="en-US" b="1" dirty="0" smtClean="0"/>
              <a:t>References</a:t>
            </a:r>
            <a:endParaRPr lang="en-US" b="1" dirty="0"/>
          </a:p>
        </p:txBody>
      </p:sp>
      <p:sp>
        <p:nvSpPr>
          <p:cNvPr id="3" name="Content Placeholder 2">
            <a:extLst>
              <a:ext uri="{FF2B5EF4-FFF2-40B4-BE49-F238E27FC236}">
                <a16:creationId xmlns:a16="http://schemas.microsoft.com/office/drawing/2014/main" id="{4DB3F9FA-CD17-F4DB-5B9D-8793ED58AD91}"/>
              </a:ext>
            </a:extLst>
          </p:cNvPr>
          <p:cNvSpPr>
            <a:spLocks noGrp="1"/>
          </p:cNvSpPr>
          <p:nvPr>
            <p:ph idx="1"/>
          </p:nvPr>
        </p:nvSpPr>
        <p:spPr/>
        <p:txBody>
          <a:bodyPr/>
          <a:lstStyle/>
          <a:p>
            <a:pPr marL="0" indent="0">
              <a:spcBef>
                <a:spcPts val="1200"/>
              </a:spcBef>
              <a:spcAft>
                <a:spcPts val="1200"/>
              </a:spcAft>
              <a:buNone/>
            </a:pPr>
            <a:r>
              <a:rPr lang="en-US" altLang="ko-KR" sz="2000" b="1" dirty="0"/>
              <a:t>[1] 15-22-0456-00-04ab, UWB Channel Usage Coordination for better UWB Coexistence</a:t>
            </a:r>
          </a:p>
          <a:p>
            <a:pPr marL="0" indent="0">
              <a:spcBef>
                <a:spcPts val="1200"/>
              </a:spcBef>
              <a:spcAft>
                <a:spcPts val="1200"/>
              </a:spcAft>
              <a:buNone/>
            </a:pPr>
            <a:r>
              <a:rPr lang="en-US" altLang="ko-KR" sz="2000" b="1" dirty="0"/>
              <a:t>[2] 15-22-0573-01-04ab Follow-up on UWB Channel Usage Coordination</a:t>
            </a:r>
            <a:endParaRPr lang="en-US" altLang="ko-KR" sz="2000" b="1" dirty="0">
              <a:solidFill>
                <a:schemeClr val="accent2">
                  <a:lumMod val="50000"/>
                </a:schemeClr>
              </a:solidFill>
              <a:ea typeface="Calibri" panose="020F0502020204030204" pitchFamily="34" charset="0"/>
              <a:cs typeface="Times New Roman" panose="02020603050405020304" pitchFamily="18" charset="0"/>
            </a:endParaRPr>
          </a:p>
          <a:p>
            <a:pPr marL="0" indent="0" algn="just">
              <a:buNone/>
            </a:pPr>
            <a:r>
              <a:rPr lang="en-US" sz="2000" b="1" dirty="0" smtClean="0"/>
              <a:t> </a:t>
            </a:r>
          </a:p>
          <a:p>
            <a:pPr marL="457200" lvl="1" indent="0" algn="just">
              <a:buNone/>
            </a:pPr>
            <a:endParaRPr lang="en-US" sz="2000" b="1" dirty="0"/>
          </a:p>
          <a:p>
            <a:pPr marL="800100" lvl="1" indent="-342900" algn="just">
              <a:buFont typeface="+mj-lt"/>
              <a:buAutoNum type="arabicPeriod"/>
            </a:pPr>
            <a:endParaRPr lang="en-US" sz="2000" b="1" dirty="0"/>
          </a:p>
          <a:p>
            <a:pPr algn="just"/>
            <a:endParaRPr lang="en-US" sz="2800" dirty="0"/>
          </a:p>
        </p:txBody>
      </p:sp>
      <p:sp>
        <p:nvSpPr>
          <p:cNvPr id="4" name="Date Placeholder 3">
            <a:extLst>
              <a:ext uri="{FF2B5EF4-FFF2-40B4-BE49-F238E27FC236}">
                <a16:creationId xmlns:a16="http://schemas.microsoft.com/office/drawing/2014/main" id="{1B32F5AB-A367-15FE-BD82-F3477C965BFF}"/>
              </a:ext>
            </a:extLst>
          </p:cNvPr>
          <p:cNvSpPr>
            <a:spLocks noGrp="1"/>
          </p:cNvSpPr>
          <p:nvPr>
            <p:ph type="dt" sz="half" idx="10"/>
          </p:nvPr>
        </p:nvSpPr>
        <p:spPr/>
        <p:txBody>
          <a:bodyPr/>
          <a:lstStyle/>
          <a:p>
            <a:r>
              <a:rPr lang="en-US" altLang="en-US" dirty="0"/>
              <a:t>Jan 2023</a:t>
            </a:r>
          </a:p>
        </p:txBody>
      </p:sp>
      <p:sp>
        <p:nvSpPr>
          <p:cNvPr id="5" name="Footer Placeholder 4">
            <a:extLst>
              <a:ext uri="{FF2B5EF4-FFF2-40B4-BE49-F238E27FC236}">
                <a16:creationId xmlns:a16="http://schemas.microsoft.com/office/drawing/2014/main" id="{B7CC4AB6-0361-00F4-01CF-946A4174DE44}"/>
              </a:ext>
            </a:extLst>
          </p:cNvPr>
          <p:cNvSpPr>
            <a:spLocks noGrp="1"/>
          </p:cNvSpPr>
          <p:nvPr>
            <p:ph type="ftr" sz="quarter" idx="11"/>
          </p:nvPr>
        </p:nvSpPr>
        <p:spPr/>
        <p:txBody>
          <a:bodyPr/>
          <a:lstStyle/>
          <a:p>
            <a:r>
              <a:rPr lang="en-US" altLang="en-US" dirty="0" smtClean="0"/>
              <a:t>Mingyu </a:t>
            </a:r>
            <a:r>
              <a:rPr lang="en-US" altLang="en-US" dirty="0"/>
              <a:t>et. al. </a:t>
            </a:r>
            <a:r>
              <a:rPr lang="en-US" altLang="en-US" dirty="0" smtClean="0"/>
              <a:t>(Samsung)</a:t>
            </a:r>
            <a:endParaRPr lang="en-US" altLang="en-US" dirty="0"/>
          </a:p>
        </p:txBody>
      </p:sp>
      <p:sp>
        <p:nvSpPr>
          <p:cNvPr id="6" name="Slide Number Placeholder 5">
            <a:extLst>
              <a:ext uri="{FF2B5EF4-FFF2-40B4-BE49-F238E27FC236}">
                <a16:creationId xmlns:a16="http://schemas.microsoft.com/office/drawing/2014/main" id="{C6ABA177-2425-3F38-0573-DC9CB3759BA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spTree>
    <p:extLst>
      <p:ext uri="{BB962C8B-B14F-4D97-AF65-F5344CB8AC3E}">
        <p14:creationId xmlns:p14="http://schemas.microsoft.com/office/powerpoint/2010/main" val="3399279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581006127"/>
              </p:ext>
            </p:extLst>
          </p:nvPr>
        </p:nvGraphicFramePr>
        <p:xfrm>
          <a:off x="685800" y="908720"/>
          <a:ext cx="7774632" cy="533721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dirty="0"/>
              <a:t>Jan 2023</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Mingyu et. al. (Samsung)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smtClean="0"/>
              <a:t>Introduction</a:t>
            </a:r>
            <a:endParaRPr lang="en-US" b="1" dirty="0"/>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p:txBody>
          <a:bodyPr/>
          <a:lstStyle/>
          <a:p>
            <a:pPr algn="just"/>
            <a:r>
              <a:rPr lang="en-US" sz="2000" b="1" dirty="0" smtClean="0"/>
              <a:t>UWB CH usage coordination for better UWB coexistence is nice to have</a:t>
            </a:r>
          </a:p>
          <a:p>
            <a:pPr algn="just"/>
            <a:endParaRPr lang="en-US" sz="2000" b="1" dirty="0" smtClean="0"/>
          </a:p>
          <a:p>
            <a:pPr algn="just"/>
            <a:r>
              <a:rPr lang="en-US" sz="2000" b="1" dirty="0" smtClean="0"/>
              <a:t>In [1], UWB CH usage coordination method is presented  </a:t>
            </a:r>
          </a:p>
          <a:p>
            <a:pPr algn="just"/>
            <a:endParaRPr lang="en-US" sz="2000" b="1" dirty="0" smtClean="0"/>
          </a:p>
          <a:p>
            <a:pPr algn="just"/>
            <a:r>
              <a:rPr lang="en-US" sz="2000" b="1" dirty="0"/>
              <a:t>In [2], </a:t>
            </a:r>
            <a:r>
              <a:rPr lang="en-US" sz="2000" b="1" dirty="0" smtClean="0"/>
              <a:t>contents </a:t>
            </a:r>
            <a:r>
              <a:rPr lang="en-US" sz="2000" b="1" dirty="0"/>
              <a:t>of </a:t>
            </a:r>
            <a:r>
              <a:rPr lang="en-US" sz="2000" b="1" dirty="0" smtClean="0"/>
              <a:t>AP</a:t>
            </a:r>
            <a:r>
              <a:rPr lang="en-US" altLang="ko-KR" sz="2000" b="1" dirty="0"/>
              <a:t> (Acquisition Packet)</a:t>
            </a:r>
            <a:r>
              <a:rPr lang="en-US" sz="2000" b="1" dirty="0" smtClean="0"/>
              <a:t> </a:t>
            </a:r>
            <a:r>
              <a:rPr lang="en-US" sz="2000" b="1" dirty="0"/>
              <a:t>were </a:t>
            </a:r>
            <a:r>
              <a:rPr lang="en-US" sz="2000" b="1" dirty="0" smtClean="0"/>
              <a:t>described</a:t>
            </a:r>
          </a:p>
          <a:p>
            <a:pPr algn="just"/>
            <a:endParaRPr lang="en-US" sz="2000" b="1" dirty="0"/>
          </a:p>
          <a:p>
            <a:pPr algn="just"/>
            <a:r>
              <a:rPr lang="en-US" sz="2000" b="1" dirty="0" smtClean="0"/>
              <a:t>In this contribution, the contents of AP are updated </a:t>
            </a:r>
            <a:endParaRPr lang="en-US" sz="1600" b="1" dirty="0" smtClean="0"/>
          </a:p>
          <a:p>
            <a:endParaRPr lang="en-US" sz="2000" dirty="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2752055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D421453-6BF1-6BA7-9B0B-7C05BA9319C0}"/>
              </a:ext>
            </a:extLst>
          </p:cNvPr>
          <p:cNvPicPr>
            <a:picLocks noChangeAspect="1"/>
          </p:cNvPicPr>
          <p:nvPr/>
        </p:nvPicPr>
        <p:blipFill>
          <a:blip r:embed="rId2"/>
          <a:stretch>
            <a:fillRect/>
          </a:stretch>
        </p:blipFill>
        <p:spPr>
          <a:xfrm>
            <a:off x="914400" y="3400244"/>
            <a:ext cx="7078038" cy="3006938"/>
          </a:xfrm>
          <a:prstGeom prst="rect">
            <a:avLst/>
          </a:prstGeom>
        </p:spPr>
      </p:pic>
      <p:sp>
        <p:nvSpPr>
          <p:cNvPr id="2" name="Title 1">
            <a:extLst>
              <a:ext uri="{FF2B5EF4-FFF2-40B4-BE49-F238E27FC236}">
                <a16:creationId xmlns:a16="http://schemas.microsoft.com/office/drawing/2014/main" id="{1B880AE3-8941-17FE-6AC5-F5A45FD79C36}"/>
              </a:ext>
            </a:extLst>
          </p:cNvPr>
          <p:cNvSpPr>
            <a:spLocks noGrp="1"/>
          </p:cNvSpPr>
          <p:nvPr>
            <p:ph type="title"/>
          </p:nvPr>
        </p:nvSpPr>
        <p:spPr>
          <a:xfrm>
            <a:off x="304800" y="685800"/>
            <a:ext cx="8534400" cy="1066800"/>
          </a:xfrm>
        </p:spPr>
        <p:txBody>
          <a:bodyPr/>
          <a:lstStyle/>
          <a:p>
            <a:r>
              <a:rPr lang="en-US" sz="2800" b="1" dirty="0" smtClean="0"/>
              <a:t>UWB </a:t>
            </a:r>
            <a:r>
              <a:rPr lang="en-US" sz="2800" b="1" dirty="0"/>
              <a:t>CH Usage </a:t>
            </a:r>
            <a:r>
              <a:rPr lang="en-US" sz="2800" b="1" dirty="0" smtClean="0"/>
              <a:t>Coordination with </a:t>
            </a:r>
            <a:r>
              <a:rPr lang="en-US" altLang="ko-KR" sz="2800" b="1" dirty="0" smtClean="0"/>
              <a:t>UWB </a:t>
            </a:r>
            <a:r>
              <a:rPr lang="en-US" altLang="ko-KR" sz="2800" b="1" dirty="0"/>
              <a:t>AP</a:t>
            </a:r>
            <a:r>
              <a:rPr lang="en-US" sz="2800" b="1" dirty="0" smtClean="0"/>
              <a:t> [1]</a:t>
            </a:r>
            <a:endParaRPr lang="en-US" sz="2800" b="1" dirty="0"/>
          </a:p>
        </p:txBody>
      </p:sp>
      <p:pic>
        <p:nvPicPr>
          <p:cNvPr id="9" name="Content Placeholder 8">
            <a:extLst>
              <a:ext uri="{FF2B5EF4-FFF2-40B4-BE49-F238E27FC236}">
                <a16:creationId xmlns:a16="http://schemas.microsoft.com/office/drawing/2014/main" id="{C352BC89-63F1-7183-8D25-6A5D7268CA7B}"/>
              </a:ext>
            </a:extLst>
          </p:cNvPr>
          <p:cNvPicPr>
            <a:picLocks noGrp="1" noChangeAspect="1"/>
          </p:cNvPicPr>
          <p:nvPr>
            <p:ph idx="1"/>
          </p:nvPr>
        </p:nvPicPr>
        <p:blipFill>
          <a:blip r:embed="rId3"/>
          <a:stretch>
            <a:fillRect/>
          </a:stretch>
        </p:blipFill>
        <p:spPr>
          <a:xfrm>
            <a:off x="3150638" y="1752601"/>
            <a:ext cx="2794761" cy="1347024"/>
          </a:xfrm>
        </p:spPr>
        <p:style>
          <a:lnRef idx="2">
            <a:schemeClr val="dk1"/>
          </a:lnRef>
          <a:fillRef idx="1">
            <a:schemeClr val="lt1"/>
          </a:fillRef>
          <a:effectRef idx="0">
            <a:schemeClr val="dk1"/>
          </a:effectRef>
          <a:fontRef idx="minor">
            <a:schemeClr val="dk1"/>
          </a:fontRef>
        </p:style>
      </p:pic>
      <p:sp>
        <p:nvSpPr>
          <p:cNvPr id="4" name="Date Placeholder 3">
            <a:extLst>
              <a:ext uri="{FF2B5EF4-FFF2-40B4-BE49-F238E27FC236}">
                <a16:creationId xmlns:a16="http://schemas.microsoft.com/office/drawing/2014/main" id="{1DE08DEE-0833-CEDE-DA3F-36D929F4E6B2}"/>
              </a:ext>
            </a:extLst>
          </p:cNvPr>
          <p:cNvSpPr>
            <a:spLocks noGrp="1"/>
          </p:cNvSpPr>
          <p:nvPr>
            <p:ph type="dt" sz="half" idx="10"/>
          </p:nvPr>
        </p:nvSpPr>
        <p:spPr/>
        <p:txBody>
          <a:bodyPr/>
          <a:lstStyle/>
          <a:p>
            <a:r>
              <a:rPr lang="en-US" altLang="en-US" dirty="0"/>
              <a:t>Jan 2023</a:t>
            </a:r>
          </a:p>
        </p:txBody>
      </p:sp>
      <p:sp>
        <p:nvSpPr>
          <p:cNvPr id="5" name="Footer Placeholder 4">
            <a:extLst>
              <a:ext uri="{FF2B5EF4-FFF2-40B4-BE49-F238E27FC236}">
                <a16:creationId xmlns:a16="http://schemas.microsoft.com/office/drawing/2014/main" id="{4B42AF64-BFCB-AAFD-C308-42EDDDBE5C5A}"/>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D6C96D5-093D-613A-EFB3-27AFA98BD55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435405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80AE3-8941-17FE-6AC5-F5A45FD79C36}"/>
              </a:ext>
            </a:extLst>
          </p:cNvPr>
          <p:cNvSpPr>
            <a:spLocks noGrp="1"/>
          </p:cNvSpPr>
          <p:nvPr>
            <p:ph type="title"/>
          </p:nvPr>
        </p:nvSpPr>
        <p:spPr>
          <a:xfrm>
            <a:off x="304800" y="685800"/>
            <a:ext cx="8534400" cy="1066800"/>
          </a:xfrm>
        </p:spPr>
        <p:txBody>
          <a:bodyPr/>
          <a:lstStyle/>
          <a:p>
            <a:r>
              <a:rPr lang="en-US" altLang="ko-KR" sz="2800" b="1" dirty="0"/>
              <a:t>UWB CH Usage Coordination </a:t>
            </a:r>
            <a:r>
              <a:rPr lang="en-US" altLang="ko-KR" sz="2800" b="1" dirty="0" smtClean="0"/>
              <a:t>without </a:t>
            </a:r>
            <a:r>
              <a:rPr lang="en-US" altLang="ko-KR" sz="2800" b="1" dirty="0"/>
              <a:t>UWB AP </a:t>
            </a:r>
            <a:endParaRPr lang="en-US" sz="2800" b="1" dirty="0"/>
          </a:p>
        </p:txBody>
      </p:sp>
      <p:pic>
        <p:nvPicPr>
          <p:cNvPr id="9" name="Content Placeholder 8">
            <a:extLst>
              <a:ext uri="{FF2B5EF4-FFF2-40B4-BE49-F238E27FC236}">
                <a16:creationId xmlns:a16="http://schemas.microsoft.com/office/drawing/2014/main" id="{C352BC89-63F1-7183-8D25-6A5D7268CA7B}"/>
              </a:ext>
            </a:extLst>
          </p:cNvPr>
          <p:cNvPicPr>
            <a:picLocks noGrp="1" noChangeAspect="1"/>
          </p:cNvPicPr>
          <p:nvPr>
            <p:ph idx="1"/>
          </p:nvPr>
        </p:nvPicPr>
        <p:blipFill>
          <a:blip r:embed="rId2"/>
          <a:stretch>
            <a:fillRect/>
          </a:stretch>
        </p:blipFill>
        <p:spPr>
          <a:xfrm>
            <a:off x="3150638" y="1752601"/>
            <a:ext cx="2794761" cy="1347024"/>
          </a:xfrm>
        </p:spPr>
        <p:style>
          <a:lnRef idx="2">
            <a:schemeClr val="dk1"/>
          </a:lnRef>
          <a:fillRef idx="1">
            <a:schemeClr val="lt1"/>
          </a:fillRef>
          <a:effectRef idx="0">
            <a:schemeClr val="dk1"/>
          </a:effectRef>
          <a:fontRef idx="minor">
            <a:schemeClr val="dk1"/>
          </a:fontRef>
        </p:style>
      </p:pic>
      <p:sp>
        <p:nvSpPr>
          <p:cNvPr id="4" name="Date Placeholder 3">
            <a:extLst>
              <a:ext uri="{FF2B5EF4-FFF2-40B4-BE49-F238E27FC236}">
                <a16:creationId xmlns:a16="http://schemas.microsoft.com/office/drawing/2014/main" id="{1DE08DEE-0833-CEDE-DA3F-36D929F4E6B2}"/>
              </a:ext>
            </a:extLst>
          </p:cNvPr>
          <p:cNvSpPr>
            <a:spLocks noGrp="1"/>
          </p:cNvSpPr>
          <p:nvPr>
            <p:ph type="dt" sz="half" idx="10"/>
          </p:nvPr>
        </p:nvSpPr>
        <p:spPr/>
        <p:txBody>
          <a:bodyPr/>
          <a:lstStyle/>
          <a:p>
            <a:r>
              <a:rPr lang="en-US" altLang="en-US" dirty="0"/>
              <a:t>Jan 2023</a:t>
            </a:r>
          </a:p>
        </p:txBody>
      </p:sp>
      <p:sp>
        <p:nvSpPr>
          <p:cNvPr id="5" name="Footer Placeholder 4">
            <a:extLst>
              <a:ext uri="{FF2B5EF4-FFF2-40B4-BE49-F238E27FC236}">
                <a16:creationId xmlns:a16="http://schemas.microsoft.com/office/drawing/2014/main" id="{4B42AF64-BFCB-AAFD-C308-42EDDDBE5C5A}"/>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D6C96D5-093D-613A-EFB3-27AFA98BD55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7" name="그림 6"/>
          <p:cNvPicPr>
            <a:picLocks noChangeAspect="1"/>
          </p:cNvPicPr>
          <p:nvPr/>
        </p:nvPicPr>
        <p:blipFill>
          <a:blip r:embed="rId3"/>
          <a:stretch>
            <a:fillRect/>
          </a:stretch>
        </p:blipFill>
        <p:spPr>
          <a:xfrm>
            <a:off x="914400" y="3227080"/>
            <a:ext cx="7315200" cy="3120878"/>
          </a:xfrm>
          <a:prstGeom prst="rect">
            <a:avLst/>
          </a:prstGeom>
        </p:spPr>
      </p:pic>
      <p:cxnSp>
        <p:nvCxnSpPr>
          <p:cNvPr id="10" name="직선 화살표 연결선 9"/>
          <p:cNvCxnSpPr/>
          <p:nvPr/>
        </p:nvCxnSpPr>
        <p:spPr bwMode="auto">
          <a:xfrm flipV="1">
            <a:off x="2293620" y="3961606"/>
            <a:ext cx="609600" cy="15240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직선 화살표 연결선 11"/>
          <p:cNvCxnSpPr/>
          <p:nvPr/>
        </p:nvCxnSpPr>
        <p:spPr bwMode="auto">
          <a:xfrm flipV="1">
            <a:off x="4018297" y="3961606"/>
            <a:ext cx="609600" cy="15240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p:nvPr/>
        </p:nvCxnSpPr>
        <p:spPr bwMode="auto">
          <a:xfrm>
            <a:off x="4681537" y="3886200"/>
            <a:ext cx="0" cy="151606"/>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직선 화살표 연결선 14"/>
          <p:cNvCxnSpPr/>
          <p:nvPr/>
        </p:nvCxnSpPr>
        <p:spPr bwMode="auto">
          <a:xfrm flipV="1">
            <a:off x="5713092" y="3961606"/>
            <a:ext cx="609600" cy="15240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p:nvPr/>
        </p:nvCxnSpPr>
        <p:spPr bwMode="auto">
          <a:xfrm>
            <a:off x="6416989" y="3886200"/>
            <a:ext cx="0" cy="151606"/>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직선 화살표 연결선 16"/>
          <p:cNvCxnSpPr/>
          <p:nvPr/>
        </p:nvCxnSpPr>
        <p:spPr bwMode="auto">
          <a:xfrm>
            <a:off x="5257800" y="5029200"/>
            <a:ext cx="687599" cy="54292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p:nvPr/>
        </p:nvCxnSpPr>
        <p:spPr bwMode="auto">
          <a:xfrm>
            <a:off x="5988265" y="5572126"/>
            <a:ext cx="0" cy="151606"/>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직선 화살표 연결선 19"/>
          <p:cNvCxnSpPr/>
          <p:nvPr/>
        </p:nvCxnSpPr>
        <p:spPr bwMode="auto">
          <a:xfrm>
            <a:off x="6934200" y="5105003"/>
            <a:ext cx="687599" cy="54292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직선 연결선 20"/>
          <p:cNvCxnSpPr/>
          <p:nvPr/>
        </p:nvCxnSpPr>
        <p:spPr bwMode="auto">
          <a:xfrm>
            <a:off x="7720020" y="5571730"/>
            <a:ext cx="0" cy="151606"/>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직사각형 26"/>
          <p:cNvSpPr/>
          <p:nvPr/>
        </p:nvSpPr>
        <p:spPr bwMode="auto">
          <a:xfrm>
            <a:off x="2973599" y="5115922"/>
            <a:ext cx="449580" cy="260544"/>
          </a:xfrm>
          <a:prstGeom prst="rect">
            <a:avLst/>
          </a:prstGeom>
          <a:pattFill prst="wdDnDiag">
            <a:fgClr>
              <a:schemeClr val="bg2"/>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28" name="그림 27"/>
          <p:cNvPicPr>
            <a:picLocks noChangeAspect="1"/>
          </p:cNvPicPr>
          <p:nvPr/>
        </p:nvPicPr>
        <p:blipFill>
          <a:blip r:embed="rId4"/>
          <a:stretch>
            <a:fillRect/>
          </a:stretch>
        </p:blipFill>
        <p:spPr>
          <a:xfrm>
            <a:off x="2427498" y="5561140"/>
            <a:ext cx="201930" cy="140473"/>
          </a:xfrm>
          <a:prstGeom prst="rect">
            <a:avLst/>
          </a:prstGeom>
        </p:spPr>
      </p:pic>
      <p:pic>
        <p:nvPicPr>
          <p:cNvPr id="29" name="그림 28"/>
          <p:cNvPicPr>
            <a:picLocks noChangeAspect="1"/>
          </p:cNvPicPr>
          <p:nvPr/>
        </p:nvPicPr>
        <p:blipFill>
          <a:blip r:embed="rId5"/>
          <a:stretch>
            <a:fillRect/>
          </a:stretch>
        </p:blipFill>
        <p:spPr>
          <a:xfrm>
            <a:off x="1697477" y="4712432"/>
            <a:ext cx="547539" cy="687846"/>
          </a:xfrm>
          <a:prstGeom prst="rect">
            <a:avLst/>
          </a:prstGeom>
        </p:spPr>
      </p:pic>
      <p:sp>
        <p:nvSpPr>
          <p:cNvPr id="30" name="오른쪽 중괄호 29"/>
          <p:cNvSpPr/>
          <p:nvPr/>
        </p:nvSpPr>
        <p:spPr bwMode="auto">
          <a:xfrm rot="5400000">
            <a:off x="2512691" y="5043014"/>
            <a:ext cx="106657" cy="815158"/>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2" name="오른쪽 중괄호 31"/>
          <p:cNvSpPr/>
          <p:nvPr/>
        </p:nvSpPr>
        <p:spPr bwMode="auto">
          <a:xfrm rot="5400000">
            <a:off x="3145236" y="5225981"/>
            <a:ext cx="106305" cy="44958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직사각형 32"/>
          <p:cNvSpPr/>
          <p:nvPr/>
        </p:nvSpPr>
        <p:spPr>
          <a:xfrm>
            <a:off x="2831941" y="5477487"/>
            <a:ext cx="732893" cy="307777"/>
          </a:xfrm>
          <a:prstGeom prst="rect">
            <a:avLst/>
          </a:prstGeom>
        </p:spPr>
        <p:txBody>
          <a:bodyPr wrap="none">
            <a:spAutoFit/>
          </a:bodyPr>
          <a:lstStyle/>
          <a:p>
            <a:pPr algn="ctr"/>
            <a:r>
              <a:rPr lang="en-US" altLang="ko-KR" sz="700" b="1" dirty="0"/>
              <a:t>Active Round </a:t>
            </a:r>
            <a:r>
              <a:rPr lang="en-US" altLang="ko-KR" sz="700" b="1" dirty="0" smtClean="0"/>
              <a:t/>
            </a:r>
            <a:br>
              <a:rPr lang="en-US" altLang="ko-KR" sz="700" b="1" dirty="0" smtClean="0"/>
            </a:br>
            <a:r>
              <a:rPr lang="en-US" altLang="ko-KR" sz="700" b="1" dirty="0" smtClean="0"/>
              <a:t>Duration</a:t>
            </a:r>
            <a:endParaRPr lang="en-US" altLang="ko-KR" sz="700" b="1" dirty="0"/>
          </a:p>
        </p:txBody>
      </p:sp>
      <p:sp>
        <p:nvSpPr>
          <p:cNvPr id="34" name="직사각형 33"/>
          <p:cNvSpPr/>
          <p:nvPr/>
        </p:nvSpPr>
        <p:spPr>
          <a:xfrm>
            <a:off x="2341708" y="4616151"/>
            <a:ext cx="2230292" cy="415498"/>
          </a:xfrm>
          <a:prstGeom prst="rect">
            <a:avLst/>
          </a:prstGeom>
          <a:solidFill>
            <a:srgbClr val="FFFF00"/>
          </a:solidFill>
          <a:ln>
            <a:solidFill>
              <a:schemeClr val="tx1"/>
            </a:solidFill>
          </a:ln>
        </p:spPr>
        <p:txBody>
          <a:bodyPr wrap="square">
            <a:spAutoFit/>
          </a:bodyPr>
          <a:lstStyle/>
          <a:p>
            <a:r>
              <a:rPr lang="en-US" altLang="ko-KR" sz="700" b="1" dirty="0" smtClean="0">
                <a:solidFill>
                  <a:schemeClr val="bg2">
                    <a:lumMod val="50000"/>
                  </a:schemeClr>
                </a:solidFill>
              </a:rPr>
              <a:t>RAN 2 extracts the active period of RAN 1</a:t>
            </a:r>
          </a:p>
          <a:p>
            <a:r>
              <a:rPr lang="en-US" altLang="ko-KR" sz="700" dirty="0" smtClean="0">
                <a:solidFill>
                  <a:schemeClr val="bg2">
                    <a:lumMod val="50000"/>
                  </a:schemeClr>
                </a:solidFill>
              </a:rPr>
              <a:t>- Delta T, remaining time until the start of active round</a:t>
            </a:r>
          </a:p>
          <a:p>
            <a:r>
              <a:rPr lang="en-US" altLang="ko-KR" sz="700" dirty="0" smtClean="0">
                <a:solidFill>
                  <a:schemeClr val="bg2">
                    <a:lumMod val="50000"/>
                  </a:schemeClr>
                </a:solidFill>
              </a:rPr>
              <a:t>- Active Round Duration</a:t>
            </a:r>
            <a:endParaRPr lang="ko-KR" altLang="en-US" sz="700" dirty="0">
              <a:solidFill>
                <a:schemeClr val="bg2">
                  <a:lumMod val="50000"/>
                </a:schemeClr>
              </a:solidFill>
            </a:endParaRPr>
          </a:p>
        </p:txBody>
      </p:sp>
      <p:cxnSp>
        <p:nvCxnSpPr>
          <p:cNvPr id="38" name="직선 화살표 연결선 37"/>
          <p:cNvCxnSpPr/>
          <p:nvPr/>
        </p:nvCxnSpPr>
        <p:spPr bwMode="auto">
          <a:xfrm flipV="1">
            <a:off x="2104773" y="4888727"/>
            <a:ext cx="236935" cy="6709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직선 화살표 연결선 41"/>
          <p:cNvCxnSpPr/>
          <p:nvPr/>
        </p:nvCxnSpPr>
        <p:spPr bwMode="auto">
          <a:xfrm>
            <a:off x="3629918" y="5045243"/>
            <a:ext cx="402861" cy="41865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직사각형 48"/>
          <p:cNvSpPr/>
          <p:nvPr/>
        </p:nvSpPr>
        <p:spPr>
          <a:xfrm>
            <a:off x="3603673" y="5436360"/>
            <a:ext cx="2257655" cy="338554"/>
          </a:xfrm>
          <a:prstGeom prst="rect">
            <a:avLst/>
          </a:prstGeom>
        </p:spPr>
        <p:txBody>
          <a:bodyPr wrap="square">
            <a:spAutoFit/>
          </a:bodyPr>
          <a:lstStyle/>
          <a:p>
            <a:r>
              <a:rPr lang="en-US" altLang="ko-KR" sz="800" b="1" dirty="0">
                <a:solidFill>
                  <a:srgbClr val="FF0000"/>
                </a:solidFill>
              </a:rPr>
              <a:t>RAN 2 </a:t>
            </a:r>
            <a:r>
              <a:rPr lang="en-US" altLang="ko-KR" sz="800" b="1" dirty="0" smtClean="0">
                <a:solidFill>
                  <a:srgbClr val="FF0000"/>
                </a:solidFill>
              </a:rPr>
              <a:t>starts its new session by selecting an idle period which is not overlapped with RAN 1</a:t>
            </a:r>
          </a:p>
        </p:txBody>
      </p:sp>
      <p:pic>
        <p:nvPicPr>
          <p:cNvPr id="50" name="그림 49"/>
          <p:cNvPicPr>
            <a:picLocks noChangeAspect="1"/>
          </p:cNvPicPr>
          <p:nvPr/>
        </p:nvPicPr>
        <p:blipFill>
          <a:blip r:embed="rId6"/>
          <a:stretch>
            <a:fillRect/>
          </a:stretch>
        </p:blipFill>
        <p:spPr>
          <a:xfrm>
            <a:off x="5022185" y="5066172"/>
            <a:ext cx="93828" cy="290563"/>
          </a:xfrm>
          <a:prstGeom prst="rect">
            <a:avLst/>
          </a:prstGeom>
        </p:spPr>
      </p:pic>
      <p:sp>
        <p:nvSpPr>
          <p:cNvPr id="3" name="직사각형 2"/>
          <p:cNvSpPr/>
          <p:nvPr/>
        </p:nvSpPr>
        <p:spPr bwMode="auto">
          <a:xfrm>
            <a:off x="685800" y="4469735"/>
            <a:ext cx="914400" cy="292832"/>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1" name="직사각형 30"/>
          <p:cNvSpPr/>
          <p:nvPr/>
        </p:nvSpPr>
        <p:spPr bwMode="auto">
          <a:xfrm>
            <a:off x="618257" y="5198009"/>
            <a:ext cx="914400" cy="292832"/>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370520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AP Present Field in NB AP</a:t>
            </a:r>
            <a:endParaRPr lang="en-US" b="1" dirty="0"/>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a:xfrm>
            <a:off x="685800" y="1981200"/>
            <a:ext cx="7924800" cy="4114800"/>
          </a:xfrm>
        </p:spPr>
        <p:txBody>
          <a:bodyPr/>
          <a:lstStyle/>
          <a:p>
            <a:pPr algn="just"/>
            <a:r>
              <a:rPr lang="en-US" sz="1800" b="1" dirty="0" smtClean="0"/>
              <a:t>UWB AP Transmission can be indicated by UWB AP Present field </a:t>
            </a:r>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6</a:t>
            </a:fld>
            <a:endParaRPr lang="en-US" altLang="en-US"/>
          </a:p>
        </p:txBody>
      </p:sp>
      <p:sp>
        <p:nvSpPr>
          <p:cNvPr id="11" name="직사각형 10"/>
          <p:cNvSpPr/>
          <p:nvPr/>
        </p:nvSpPr>
        <p:spPr>
          <a:xfrm>
            <a:off x="466565" y="2578391"/>
            <a:ext cx="3638870" cy="830997"/>
          </a:xfrm>
          <a:prstGeom prst="rect">
            <a:avLst/>
          </a:prstGeom>
        </p:spPr>
        <p:txBody>
          <a:bodyPr wrap="square">
            <a:spAutoFit/>
          </a:bodyPr>
          <a:lstStyle/>
          <a:p>
            <a:pPr lvl="1" algn="just"/>
            <a:r>
              <a:rPr lang="en-US" altLang="ko-KR" sz="1600" b="1" dirty="0" smtClean="0"/>
              <a:t>[ UWB </a:t>
            </a:r>
            <a:r>
              <a:rPr lang="en-US" altLang="ko-KR" sz="1600" b="1" dirty="0"/>
              <a:t>AP Present = </a:t>
            </a:r>
            <a:r>
              <a:rPr lang="en-US" altLang="ko-KR" sz="1600" b="1" dirty="0" smtClean="0"/>
              <a:t>1 ]</a:t>
            </a:r>
            <a:endParaRPr lang="en-US" altLang="ko-KR" sz="1600" b="1" dirty="0"/>
          </a:p>
          <a:p>
            <a:pPr lvl="1" algn="just"/>
            <a:r>
              <a:rPr lang="en-US" altLang="ko-KR" sz="1600" dirty="0" smtClean="0"/>
              <a:t>UWB </a:t>
            </a:r>
            <a:r>
              <a:rPr lang="en-US" altLang="ko-KR" sz="1600" dirty="0"/>
              <a:t>AP sent after each NB AP which includes UWB AP Info field  </a:t>
            </a:r>
            <a:r>
              <a:rPr lang="en-US" altLang="ko-KR" sz="1600" dirty="0" smtClean="0"/>
              <a:t> </a:t>
            </a:r>
            <a:endParaRPr lang="en-US" altLang="ko-KR" sz="1600" dirty="0"/>
          </a:p>
        </p:txBody>
      </p:sp>
      <p:sp>
        <p:nvSpPr>
          <p:cNvPr id="12" name="직사각형 11"/>
          <p:cNvSpPr/>
          <p:nvPr/>
        </p:nvSpPr>
        <p:spPr>
          <a:xfrm>
            <a:off x="4572000" y="2578391"/>
            <a:ext cx="3773488" cy="830997"/>
          </a:xfrm>
          <a:prstGeom prst="rect">
            <a:avLst/>
          </a:prstGeom>
        </p:spPr>
        <p:txBody>
          <a:bodyPr wrap="square">
            <a:spAutoFit/>
          </a:bodyPr>
          <a:lstStyle/>
          <a:p>
            <a:pPr lvl="1" algn="just"/>
            <a:r>
              <a:rPr lang="en-US" altLang="ko-KR" sz="1600" b="1" dirty="0"/>
              <a:t>[ UWB AP Present = </a:t>
            </a:r>
            <a:r>
              <a:rPr lang="en-US" altLang="ko-KR" sz="1600" b="1" dirty="0" smtClean="0"/>
              <a:t>0 </a:t>
            </a:r>
            <a:r>
              <a:rPr lang="en-US" altLang="ko-KR" sz="1600" b="1" dirty="0"/>
              <a:t>]</a:t>
            </a:r>
          </a:p>
          <a:p>
            <a:pPr lvl="1" algn="just"/>
            <a:r>
              <a:rPr lang="en-US" altLang="ko-KR" sz="1600" dirty="0" smtClean="0"/>
              <a:t>No </a:t>
            </a:r>
            <a:r>
              <a:rPr lang="en-US" altLang="ko-KR" sz="1600" dirty="0"/>
              <a:t>UWB AP sent after each NB AP which has </a:t>
            </a:r>
            <a:r>
              <a:rPr lang="en-US" altLang="ko-KR" sz="1600" dirty="0" smtClean="0"/>
              <a:t>NO </a:t>
            </a:r>
            <a:r>
              <a:rPr lang="en-US" altLang="ko-KR" sz="1600" dirty="0"/>
              <a:t>UWB AP Info field  </a:t>
            </a:r>
          </a:p>
        </p:txBody>
      </p:sp>
      <p:cxnSp>
        <p:nvCxnSpPr>
          <p:cNvPr id="14" name="직선 연결선 13"/>
          <p:cNvCxnSpPr/>
          <p:nvPr/>
        </p:nvCxnSpPr>
        <p:spPr bwMode="auto">
          <a:xfrm>
            <a:off x="4572000" y="2775583"/>
            <a:ext cx="0" cy="2477473"/>
          </a:xfrm>
          <a:prstGeom prst="line">
            <a:avLst/>
          </a:prstGeom>
          <a:solidFill>
            <a:schemeClr val="accent1"/>
          </a:solidFill>
          <a:ln w="12700" cap="flat" cmpd="sng" algn="ctr">
            <a:solidFill>
              <a:schemeClr val="bg1">
                <a:lumMod val="6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6" name="그림 15"/>
          <p:cNvPicPr>
            <a:picLocks noChangeAspect="1"/>
          </p:cNvPicPr>
          <p:nvPr/>
        </p:nvPicPr>
        <p:blipFill>
          <a:blip r:embed="rId2"/>
          <a:stretch>
            <a:fillRect/>
          </a:stretch>
        </p:blipFill>
        <p:spPr>
          <a:xfrm>
            <a:off x="685800" y="3580567"/>
            <a:ext cx="3462417" cy="1564746"/>
          </a:xfrm>
          <a:prstGeom prst="rect">
            <a:avLst/>
          </a:prstGeom>
        </p:spPr>
      </p:pic>
      <p:pic>
        <p:nvPicPr>
          <p:cNvPr id="17" name="그림 16"/>
          <p:cNvPicPr>
            <a:picLocks noChangeAspect="1"/>
          </p:cNvPicPr>
          <p:nvPr/>
        </p:nvPicPr>
        <p:blipFill>
          <a:blip r:embed="rId3"/>
          <a:stretch>
            <a:fillRect/>
          </a:stretch>
        </p:blipFill>
        <p:spPr>
          <a:xfrm>
            <a:off x="4897438" y="3587824"/>
            <a:ext cx="3560762" cy="1741036"/>
          </a:xfrm>
          <a:prstGeom prst="rect">
            <a:avLst/>
          </a:prstGeom>
        </p:spPr>
      </p:pic>
    </p:spTree>
    <p:extLst>
      <p:ext uri="{BB962C8B-B14F-4D97-AF65-F5344CB8AC3E}">
        <p14:creationId xmlns:p14="http://schemas.microsoft.com/office/powerpoint/2010/main" val="2225234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그림 23"/>
          <p:cNvPicPr>
            <a:picLocks noChangeAspect="1"/>
          </p:cNvPicPr>
          <p:nvPr/>
        </p:nvPicPr>
        <p:blipFill>
          <a:blip r:embed="rId2"/>
          <a:stretch>
            <a:fillRect/>
          </a:stretch>
        </p:blipFill>
        <p:spPr>
          <a:xfrm>
            <a:off x="2590800" y="4539595"/>
            <a:ext cx="3962400" cy="1790700"/>
          </a:xfrm>
          <a:prstGeom prst="rect">
            <a:avLst/>
          </a:prstGeom>
        </p:spPr>
      </p:pic>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AP Info Field in NB AP</a:t>
            </a:r>
            <a:endParaRPr lang="en-US" b="1" dirty="0"/>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a:xfrm>
            <a:off x="685800" y="1981200"/>
            <a:ext cx="7924800" cy="4114800"/>
          </a:xfrm>
        </p:spPr>
        <p:txBody>
          <a:bodyPr/>
          <a:lstStyle/>
          <a:p>
            <a:pPr algn="just"/>
            <a:r>
              <a:rPr lang="en-US" sz="1800" b="1" dirty="0" smtClean="0"/>
              <a:t>UWB AP Info is presented if</a:t>
            </a:r>
            <a:r>
              <a:rPr lang="en-US" altLang="ko-KR" sz="1800" b="1" dirty="0" smtClean="0"/>
              <a:t> </a:t>
            </a:r>
            <a:r>
              <a:rPr lang="en-US" altLang="ko-KR" sz="1800" b="1" dirty="0"/>
              <a:t>UWB AP Present = </a:t>
            </a:r>
            <a:r>
              <a:rPr lang="en-US" altLang="ko-KR" sz="1800" b="1" dirty="0" smtClean="0"/>
              <a:t>1 [2] </a:t>
            </a:r>
            <a:endParaRPr lang="en-US" sz="1800" b="1" dirty="0" smtClean="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7</a:t>
            </a:fld>
            <a:endParaRPr lang="en-US" altLang="en-US"/>
          </a:p>
        </p:txBody>
      </p:sp>
      <p:graphicFrame>
        <p:nvGraphicFramePr>
          <p:cNvPr id="13"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1809020571"/>
              </p:ext>
            </p:extLst>
          </p:nvPr>
        </p:nvGraphicFramePr>
        <p:xfrm>
          <a:off x="976248" y="2444487"/>
          <a:ext cx="7634352" cy="2013098"/>
        </p:xfrm>
        <a:graphic>
          <a:graphicData uri="http://schemas.openxmlformats.org/drawingml/2006/table">
            <a:tbl>
              <a:tblPr firstRow="1" bandRow="1">
                <a:tableStyleId>{5C22544A-7EE6-4342-B048-85BDC9FD1C3A}</a:tableStyleId>
              </a:tblPr>
              <a:tblGrid>
                <a:gridCol w="888003">
                  <a:extLst>
                    <a:ext uri="{9D8B030D-6E8A-4147-A177-3AD203B41FA5}">
                      <a16:colId xmlns:a16="http://schemas.microsoft.com/office/drawing/2014/main" val="2353891602"/>
                    </a:ext>
                  </a:extLst>
                </a:gridCol>
                <a:gridCol w="1181004">
                  <a:extLst>
                    <a:ext uri="{9D8B030D-6E8A-4147-A177-3AD203B41FA5}">
                      <a16:colId xmlns:a16="http://schemas.microsoft.com/office/drawing/2014/main" val="1119928471"/>
                    </a:ext>
                  </a:extLst>
                </a:gridCol>
                <a:gridCol w="667842">
                  <a:extLst>
                    <a:ext uri="{9D8B030D-6E8A-4147-A177-3AD203B41FA5}">
                      <a16:colId xmlns:a16="http://schemas.microsoft.com/office/drawing/2014/main" val="2111542984"/>
                    </a:ext>
                  </a:extLst>
                </a:gridCol>
                <a:gridCol w="890455">
                  <a:extLst>
                    <a:ext uri="{9D8B030D-6E8A-4147-A177-3AD203B41FA5}">
                      <a16:colId xmlns:a16="http://schemas.microsoft.com/office/drawing/2014/main" val="2476059432"/>
                    </a:ext>
                  </a:extLst>
                </a:gridCol>
                <a:gridCol w="4007048">
                  <a:extLst>
                    <a:ext uri="{9D8B030D-6E8A-4147-A177-3AD203B41FA5}">
                      <a16:colId xmlns:a16="http://schemas.microsoft.com/office/drawing/2014/main" val="1828507022"/>
                    </a:ext>
                  </a:extLst>
                </a:gridCol>
              </a:tblGrid>
              <a:tr h="308036">
                <a:tc gridSpan="2">
                  <a:txBody>
                    <a:bodyPr/>
                    <a:lstStyle/>
                    <a:p>
                      <a:r>
                        <a:rPr lang="en-US" sz="1200" b="0" dirty="0"/>
                        <a:t>MAC Payload</a:t>
                      </a:r>
                    </a:p>
                  </a:txBody>
                  <a:tcPr/>
                </a:tc>
                <a:tc hMerge="1">
                  <a:txBody>
                    <a:bodyPr/>
                    <a:lstStyle/>
                    <a:p>
                      <a:endParaRPr lang="en-US" sz="1200" b="1" dirty="0"/>
                    </a:p>
                  </a:txBody>
                  <a:tcPr/>
                </a:tc>
                <a:tc>
                  <a:txBody>
                    <a:bodyPr/>
                    <a:lstStyle/>
                    <a:p>
                      <a:r>
                        <a:rPr lang="en-US" sz="1200" b="0" dirty="0"/>
                        <a:t>Bits</a:t>
                      </a:r>
                    </a:p>
                  </a:txBody>
                  <a:tcPr/>
                </a:tc>
                <a:tc>
                  <a:txBody>
                    <a:bodyPr/>
                    <a:lstStyle/>
                    <a:p>
                      <a:r>
                        <a:rPr lang="en-US" sz="1200" b="0" dirty="0"/>
                        <a:t>Bytes</a:t>
                      </a:r>
                    </a:p>
                  </a:txBody>
                  <a:tcPr/>
                </a:tc>
                <a:tc>
                  <a:txBody>
                    <a:bodyPr/>
                    <a:lstStyle/>
                    <a:p>
                      <a:r>
                        <a:rPr lang="en-US" sz="1200" b="0" dirty="0"/>
                        <a:t>Comments</a:t>
                      </a:r>
                    </a:p>
                  </a:txBody>
                  <a:tcPr/>
                </a:tc>
                <a:extLst>
                  <a:ext uri="{0D108BD9-81ED-4DB2-BD59-A6C34878D82A}">
                    <a16:rowId xmlns:a16="http://schemas.microsoft.com/office/drawing/2014/main" val="411217796"/>
                  </a:ext>
                </a:extLst>
              </a:tr>
              <a:tr h="516342">
                <a:tc rowSpan="4">
                  <a:txBody>
                    <a:bodyPr/>
                    <a:lstStyle/>
                    <a:p>
                      <a:r>
                        <a:rPr lang="en-US" sz="1200" b="0" dirty="0"/>
                        <a:t>UWB </a:t>
                      </a:r>
                      <a:r>
                        <a:rPr lang="en-US" sz="1200" b="0" dirty="0" smtClean="0"/>
                        <a:t>AP Info </a:t>
                      </a:r>
                      <a:r>
                        <a:rPr lang="en-US" sz="1200" b="0" dirty="0"/>
                        <a:t>field</a:t>
                      </a:r>
                    </a:p>
                  </a:txBody>
                  <a:tcPr/>
                </a:tc>
                <a:tc>
                  <a:txBody>
                    <a:bodyPr/>
                    <a:lstStyle/>
                    <a:p>
                      <a:r>
                        <a:rPr lang="en-US" sz="1200" b="0" dirty="0"/>
                        <a:t>Delta T</a:t>
                      </a:r>
                    </a:p>
                  </a:txBody>
                  <a:tcPr/>
                </a:tc>
                <a:tc>
                  <a:txBody>
                    <a:bodyPr/>
                    <a:lstStyle/>
                    <a:p>
                      <a:r>
                        <a:rPr lang="en-US" sz="1200" b="0" dirty="0"/>
                        <a:t>16</a:t>
                      </a:r>
                    </a:p>
                  </a:txBody>
                  <a:tcPr/>
                </a:tc>
                <a:tc>
                  <a:txBody>
                    <a:bodyPr/>
                    <a:lstStyle/>
                    <a:p>
                      <a:r>
                        <a:rPr lang="en-US" sz="1200" b="0" dirty="0"/>
                        <a:t>2</a:t>
                      </a:r>
                    </a:p>
                  </a:txBody>
                  <a:tcPr/>
                </a:tc>
                <a:tc>
                  <a:txBody>
                    <a:bodyPr/>
                    <a:lstStyle/>
                    <a:p>
                      <a:r>
                        <a:rPr lang="en-US" sz="1200" b="0" dirty="0"/>
                        <a:t>Time remaining in RSTU until the start of the next UWB AP relative to the start of the current packet</a:t>
                      </a:r>
                    </a:p>
                  </a:txBody>
                  <a:tcPr/>
                </a:tc>
                <a:extLst>
                  <a:ext uri="{0D108BD9-81ED-4DB2-BD59-A6C34878D82A}">
                    <a16:rowId xmlns:a16="http://schemas.microsoft.com/office/drawing/2014/main" val="1080683505"/>
                  </a:ext>
                </a:extLst>
              </a:tr>
              <a:tr h="371766">
                <a:tc vMerge="1">
                  <a:txBody>
                    <a:bodyPr/>
                    <a:lstStyle/>
                    <a:p>
                      <a:endParaRPr lang="en-US" sz="1050" b="1" dirty="0"/>
                    </a:p>
                  </a:txBody>
                  <a:tcPr/>
                </a:tc>
                <a:tc>
                  <a:txBody>
                    <a:bodyPr/>
                    <a:lstStyle/>
                    <a:p>
                      <a:r>
                        <a:rPr lang="en-US" sz="1200" b="0" dirty="0"/>
                        <a:t>UWB CH</a:t>
                      </a:r>
                    </a:p>
                  </a:txBody>
                  <a:tcPr/>
                </a:tc>
                <a:tc>
                  <a:txBody>
                    <a:bodyPr/>
                    <a:lstStyle/>
                    <a:p>
                      <a:r>
                        <a:rPr lang="en-US" sz="1200" b="0" dirty="0"/>
                        <a:t>5</a:t>
                      </a:r>
                    </a:p>
                  </a:txBody>
                  <a:tcPr/>
                </a:tc>
                <a:tc rowSpan="2">
                  <a:txBody>
                    <a:bodyPr/>
                    <a:lstStyle/>
                    <a:p>
                      <a:r>
                        <a:rPr lang="en-US" sz="1200" b="0" dirty="0"/>
                        <a:t>1</a:t>
                      </a:r>
                    </a:p>
                  </a:txBody>
                  <a:tcPr/>
                </a:tc>
                <a:tc>
                  <a:txBody>
                    <a:bodyPr/>
                    <a:lstStyle/>
                    <a:p>
                      <a:r>
                        <a:rPr lang="en-US" sz="1200" b="0" dirty="0"/>
                        <a:t>UWB CH number on which the UWB AP occurs after Delta T</a:t>
                      </a:r>
                    </a:p>
                  </a:txBody>
                  <a:tcPr/>
                </a:tc>
                <a:extLst>
                  <a:ext uri="{0D108BD9-81ED-4DB2-BD59-A6C34878D82A}">
                    <a16:rowId xmlns:a16="http://schemas.microsoft.com/office/drawing/2014/main" val="3718109445"/>
                  </a:ext>
                </a:extLst>
              </a:tr>
              <a:tr h="0">
                <a:tc vMerge="1">
                  <a:txBody>
                    <a:bodyPr/>
                    <a:lstStyle/>
                    <a:p>
                      <a:endParaRPr lang="en-US" sz="1200" b="1" dirty="0"/>
                    </a:p>
                  </a:txBody>
                  <a:tcPr/>
                </a:tc>
                <a:tc>
                  <a:txBody>
                    <a:bodyPr/>
                    <a:lstStyle/>
                    <a:p>
                      <a:r>
                        <a:rPr lang="en-US" sz="1200" b="0" dirty="0"/>
                        <a:t>RFU</a:t>
                      </a:r>
                    </a:p>
                  </a:txBody>
                  <a:tcPr/>
                </a:tc>
                <a:tc>
                  <a:txBody>
                    <a:bodyPr/>
                    <a:lstStyle/>
                    <a:p>
                      <a:r>
                        <a:rPr lang="en-US" sz="1200" b="0" dirty="0"/>
                        <a:t>3</a:t>
                      </a:r>
                    </a:p>
                  </a:txBody>
                  <a:tcPr/>
                </a:tc>
                <a:tc vMerge="1">
                  <a:txBody>
                    <a:bodyPr/>
                    <a:lstStyle/>
                    <a:p>
                      <a:endParaRPr lang="en-US" sz="1050" b="1" dirty="0"/>
                    </a:p>
                  </a:txBody>
                  <a:tcPr/>
                </a:tc>
                <a:tc>
                  <a:txBody>
                    <a:bodyPr/>
                    <a:lstStyle/>
                    <a:p>
                      <a:r>
                        <a:rPr lang="en-US" sz="1200" b="0" dirty="0"/>
                        <a:t>Unused</a:t>
                      </a:r>
                    </a:p>
                  </a:txBody>
                  <a:tcPr/>
                </a:tc>
                <a:extLst>
                  <a:ext uri="{0D108BD9-81ED-4DB2-BD59-A6C34878D82A}">
                    <a16:rowId xmlns:a16="http://schemas.microsoft.com/office/drawing/2014/main" val="3198057217"/>
                  </a:ext>
                </a:extLst>
              </a:tr>
              <a:tr h="429293">
                <a:tc vMerge="1">
                  <a:txBody>
                    <a:bodyPr/>
                    <a:lstStyle/>
                    <a:p>
                      <a:endParaRPr lang="en-US" sz="1200" b="1" dirty="0"/>
                    </a:p>
                  </a:txBody>
                  <a:tcPr/>
                </a:tc>
                <a:tc>
                  <a:txBody>
                    <a:bodyPr/>
                    <a:lstStyle/>
                    <a:p>
                      <a:r>
                        <a:rPr lang="en-US" sz="1200" b="0" dirty="0"/>
                        <a:t>Preamble Code</a:t>
                      </a:r>
                    </a:p>
                  </a:txBody>
                  <a:tcPr/>
                </a:tc>
                <a:tc>
                  <a:txBody>
                    <a:bodyPr/>
                    <a:lstStyle/>
                    <a:p>
                      <a:r>
                        <a:rPr lang="en-US" sz="1200" b="0" dirty="0"/>
                        <a:t>8</a:t>
                      </a:r>
                    </a:p>
                  </a:txBody>
                  <a:tcPr/>
                </a:tc>
                <a:tc>
                  <a:txBody>
                    <a:bodyPr/>
                    <a:lstStyle/>
                    <a:p>
                      <a:r>
                        <a:rPr lang="en-US" sz="1200" b="0" dirty="0"/>
                        <a:t>1</a:t>
                      </a:r>
                    </a:p>
                  </a:txBody>
                  <a:tcPr/>
                </a:tc>
                <a:tc>
                  <a:txBody>
                    <a:bodyPr/>
                    <a:lstStyle/>
                    <a:p>
                      <a:r>
                        <a:rPr lang="en-US" sz="1200" b="0" dirty="0"/>
                        <a:t>Preamble code used by UWB AP</a:t>
                      </a:r>
                    </a:p>
                  </a:txBody>
                  <a:tcPr/>
                </a:tc>
                <a:extLst>
                  <a:ext uri="{0D108BD9-81ED-4DB2-BD59-A6C34878D82A}">
                    <a16:rowId xmlns:a16="http://schemas.microsoft.com/office/drawing/2014/main" val="999418470"/>
                  </a:ext>
                </a:extLst>
              </a:tr>
            </a:tbl>
          </a:graphicData>
        </a:graphic>
      </p:graphicFrame>
      <p:sp>
        <p:nvSpPr>
          <p:cNvPr id="10" name="모서리가 둥근 직사각형 9"/>
          <p:cNvSpPr/>
          <p:nvPr/>
        </p:nvSpPr>
        <p:spPr bwMode="auto">
          <a:xfrm>
            <a:off x="2514600" y="5638800"/>
            <a:ext cx="457200" cy="685800"/>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cxnSp>
        <p:nvCxnSpPr>
          <p:cNvPr id="16" name="꺾인 연결선 15"/>
          <p:cNvCxnSpPr>
            <a:stCxn id="13" idx="1"/>
            <a:endCxn id="10" idx="1"/>
          </p:cNvCxnSpPr>
          <p:nvPr/>
        </p:nvCxnSpPr>
        <p:spPr bwMode="auto">
          <a:xfrm rot="10800000" flipH="1" flipV="1">
            <a:off x="976248" y="3451036"/>
            <a:ext cx="1538352" cy="2530664"/>
          </a:xfrm>
          <a:prstGeom prst="bentConnector3">
            <a:avLst>
              <a:gd name="adj1" fmla="val -14860"/>
            </a:avLst>
          </a:prstGeom>
          <a:solidFill>
            <a:schemeClr val="accent1"/>
          </a:solidFill>
          <a:ln w="12700" cap="flat" cmpd="sng" algn="ctr">
            <a:solidFill>
              <a:srgbClr val="0432FF"/>
            </a:solidFill>
            <a:prstDash val="dash"/>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아래로 구부러진 화살표 22"/>
          <p:cNvSpPr/>
          <p:nvPr/>
        </p:nvSpPr>
        <p:spPr bwMode="auto">
          <a:xfrm>
            <a:off x="2752271" y="5259387"/>
            <a:ext cx="533400" cy="351116"/>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225862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stretch>
            <a:fillRect/>
          </a:stretch>
        </p:blipFill>
        <p:spPr>
          <a:xfrm>
            <a:off x="838200" y="4183743"/>
            <a:ext cx="3462417" cy="1564746"/>
          </a:xfrm>
          <a:prstGeom prst="rect">
            <a:avLst/>
          </a:prstGeom>
        </p:spPr>
      </p:pic>
      <p:pic>
        <p:nvPicPr>
          <p:cNvPr id="14" name="그림 13"/>
          <p:cNvPicPr>
            <a:picLocks noChangeAspect="1"/>
          </p:cNvPicPr>
          <p:nvPr/>
        </p:nvPicPr>
        <p:blipFill>
          <a:blip r:embed="rId3"/>
          <a:stretch>
            <a:fillRect/>
          </a:stretch>
        </p:blipFill>
        <p:spPr>
          <a:xfrm>
            <a:off x="5049838" y="4191000"/>
            <a:ext cx="3560762" cy="1741036"/>
          </a:xfrm>
          <a:prstGeom prst="rect">
            <a:avLst/>
          </a:prstGeom>
        </p:spPr>
      </p:pic>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Per Session Info Type Field </a:t>
            </a:r>
            <a:br>
              <a:rPr lang="en-US" b="1" dirty="0" smtClean="0"/>
            </a:br>
            <a:r>
              <a:rPr lang="en-US" b="1" dirty="0" smtClean="0"/>
              <a:t>in NB AP</a:t>
            </a:r>
            <a:endParaRPr lang="en-US" b="1" dirty="0"/>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a:xfrm>
            <a:off x="685800" y="1981200"/>
            <a:ext cx="7924800" cy="4114800"/>
          </a:xfrm>
        </p:spPr>
        <p:txBody>
          <a:bodyPr/>
          <a:lstStyle/>
          <a:p>
            <a:pPr algn="just"/>
            <a:r>
              <a:rPr lang="en-US" sz="1800" b="1" dirty="0" smtClean="0"/>
              <a:t>Presence of UWB Session info in NB AP can be indicated by UWB Per Session Info Type Field</a:t>
            </a:r>
          </a:p>
          <a:p>
            <a:pPr algn="just"/>
            <a:r>
              <a:rPr lang="en-US" sz="1800" b="1" dirty="0" smtClean="0"/>
              <a:t>UWB session info can be presented regardless of UWB AP transmission</a:t>
            </a:r>
            <a:endParaRPr lang="en-US" altLang="ko-KR" sz="1800" b="1" dirty="0"/>
          </a:p>
          <a:p>
            <a:pPr algn="just"/>
            <a:r>
              <a:rPr lang="en-US" altLang="ko-KR" sz="1800" b="1" dirty="0" smtClean="0"/>
              <a:t>4 </a:t>
            </a:r>
            <a:r>
              <a:rPr lang="en-US" altLang="ko-KR" sz="1800" b="1" dirty="0"/>
              <a:t>Types of UWB session info are available </a:t>
            </a:r>
          </a:p>
          <a:p>
            <a:pPr algn="just"/>
            <a:endParaRPr lang="en-US" sz="1800" b="1" dirty="0" smtClean="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8</a:t>
            </a:fld>
            <a:endParaRPr lang="en-US" altLang="en-US"/>
          </a:p>
        </p:txBody>
      </p:sp>
      <p:sp>
        <p:nvSpPr>
          <p:cNvPr id="10" name="모서리가 둥근 직사각형 9"/>
          <p:cNvSpPr/>
          <p:nvPr/>
        </p:nvSpPr>
        <p:spPr bwMode="auto">
          <a:xfrm>
            <a:off x="721924" y="5103899"/>
            <a:ext cx="457200" cy="685800"/>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sp>
        <p:nvSpPr>
          <p:cNvPr id="8" name="아래로 구부러진 화살표 7"/>
          <p:cNvSpPr/>
          <p:nvPr/>
        </p:nvSpPr>
        <p:spPr bwMode="auto">
          <a:xfrm rot="16517175">
            <a:off x="-22014" y="4592592"/>
            <a:ext cx="914400" cy="457200"/>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7" name="모서리가 둥근 직사각형 16"/>
          <p:cNvSpPr/>
          <p:nvPr/>
        </p:nvSpPr>
        <p:spPr bwMode="auto">
          <a:xfrm>
            <a:off x="5119753" y="5109562"/>
            <a:ext cx="457200" cy="685800"/>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sp>
        <p:nvSpPr>
          <p:cNvPr id="18" name="아래로 구부러진 화살표 17"/>
          <p:cNvSpPr/>
          <p:nvPr/>
        </p:nvSpPr>
        <p:spPr bwMode="auto">
          <a:xfrm rot="16517175">
            <a:off x="4362779" y="4592592"/>
            <a:ext cx="914400" cy="457200"/>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188333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smtClean="0"/>
              <a:t>UWB Per Session Info</a:t>
            </a:r>
            <a:endParaRPr lang="en-US" b="1" dirty="0"/>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a:xfrm>
            <a:off x="685800" y="1981200"/>
            <a:ext cx="7924800" cy="4114800"/>
          </a:xfrm>
        </p:spPr>
        <p:txBody>
          <a:bodyPr/>
          <a:lstStyle/>
          <a:p>
            <a:pPr algn="just"/>
            <a:r>
              <a:rPr lang="en-US" sz="1800" b="1" dirty="0" smtClean="0"/>
              <a:t> </a:t>
            </a:r>
            <a:endParaRPr lang="en-US" altLang="ko-KR" sz="1800" b="1" dirty="0"/>
          </a:p>
          <a:p>
            <a:pPr algn="just"/>
            <a:endParaRPr lang="en-US" sz="1800" b="1" dirty="0" smtClean="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smtClean="0"/>
              <a:t>Jan 2023</a:t>
            </a:r>
            <a:endParaRPr lang="en-US" altLang="en-US" dirty="0"/>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dirty="0"/>
              <a:t>Mingyu et. al. (Samsung)</a:t>
            </a:r>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smtClean="0"/>
              <a:t>Slide </a:t>
            </a:r>
            <a:fld id="{402C19D2-AFCD-5441-8B74-E6F734CFFA69}" type="slidenum">
              <a:rPr lang="en-US" altLang="en-US" smtClean="0"/>
              <a:pPr/>
              <a:t>9</a:t>
            </a:fld>
            <a:endParaRPr lang="en-US" altLang="en-US"/>
          </a:p>
        </p:txBody>
      </p:sp>
      <p:graphicFrame>
        <p:nvGraphicFramePr>
          <p:cNvPr id="15"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918042903"/>
              </p:ext>
            </p:extLst>
          </p:nvPr>
        </p:nvGraphicFramePr>
        <p:xfrm>
          <a:off x="455802" y="3652718"/>
          <a:ext cx="8232395" cy="2004121"/>
        </p:xfrm>
        <a:graphic>
          <a:graphicData uri="http://schemas.openxmlformats.org/drawingml/2006/table">
            <a:tbl>
              <a:tblPr firstRow="1" bandRow="1">
                <a:tableStyleId>{5C22544A-7EE6-4342-B048-85BDC9FD1C3A}</a:tableStyleId>
              </a:tblPr>
              <a:tblGrid>
                <a:gridCol w="1089392">
                  <a:extLst>
                    <a:ext uri="{9D8B030D-6E8A-4147-A177-3AD203B41FA5}">
                      <a16:colId xmlns:a16="http://schemas.microsoft.com/office/drawing/2014/main" val="2353891602"/>
                    </a:ext>
                  </a:extLst>
                </a:gridCol>
                <a:gridCol w="1350406">
                  <a:extLst>
                    <a:ext uri="{9D8B030D-6E8A-4147-A177-3AD203B41FA5}">
                      <a16:colId xmlns:a16="http://schemas.microsoft.com/office/drawing/2014/main" val="1119928471"/>
                    </a:ext>
                  </a:extLst>
                </a:gridCol>
                <a:gridCol w="762000">
                  <a:extLst>
                    <a:ext uri="{9D8B030D-6E8A-4147-A177-3AD203B41FA5}">
                      <a16:colId xmlns:a16="http://schemas.microsoft.com/office/drawing/2014/main" val="2111542984"/>
                    </a:ext>
                  </a:extLst>
                </a:gridCol>
                <a:gridCol w="709654">
                  <a:extLst>
                    <a:ext uri="{9D8B030D-6E8A-4147-A177-3AD203B41FA5}">
                      <a16:colId xmlns:a16="http://schemas.microsoft.com/office/drawing/2014/main" val="2476059432"/>
                    </a:ext>
                  </a:extLst>
                </a:gridCol>
                <a:gridCol w="4320943">
                  <a:extLst>
                    <a:ext uri="{9D8B030D-6E8A-4147-A177-3AD203B41FA5}">
                      <a16:colId xmlns:a16="http://schemas.microsoft.com/office/drawing/2014/main" val="1828507022"/>
                    </a:ext>
                  </a:extLst>
                </a:gridCol>
              </a:tblGrid>
              <a:tr h="318511">
                <a:tc gridSpan="2">
                  <a:txBody>
                    <a:bodyPr/>
                    <a:lstStyle/>
                    <a:p>
                      <a:r>
                        <a:rPr lang="en-US" sz="1200" b="0" dirty="0"/>
                        <a:t>MAC Payload</a:t>
                      </a:r>
                    </a:p>
                  </a:txBody>
                  <a:tcPr/>
                </a:tc>
                <a:tc hMerge="1">
                  <a:txBody>
                    <a:bodyPr/>
                    <a:lstStyle/>
                    <a:p>
                      <a:endParaRPr lang="en-US" sz="1200" b="1" dirty="0"/>
                    </a:p>
                  </a:txBody>
                  <a:tcPr/>
                </a:tc>
                <a:tc>
                  <a:txBody>
                    <a:bodyPr/>
                    <a:lstStyle/>
                    <a:p>
                      <a:r>
                        <a:rPr lang="en-US" sz="1200" b="0" dirty="0"/>
                        <a:t>Bits</a:t>
                      </a:r>
                    </a:p>
                  </a:txBody>
                  <a:tcPr/>
                </a:tc>
                <a:tc>
                  <a:txBody>
                    <a:bodyPr/>
                    <a:lstStyle/>
                    <a:p>
                      <a:r>
                        <a:rPr lang="en-US" sz="1200" b="0" dirty="0"/>
                        <a:t>Bytes</a:t>
                      </a:r>
                    </a:p>
                  </a:txBody>
                  <a:tcPr/>
                </a:tc>
                <a:tc>
                  <a:txBody>
                    <a:bodyPr/>
                    <a:lstStyle/>
                    <a:p>
                      <a:r>
                        <a:rPr lang="en-US" sz="1200" b="0" dirty="0"/>
                        <a:t>Comments</a:t>
                      </a:r>
                    </a:p>
                  </a:txBody>
                  <a:tcPr/>
                </a:tc>
                <a:extLst>
                  <a:ext uri="{0D108BD9-81ED-4DB2-BD59-A6C34878D82A}">
                    <a16:rowId xmlns:a16="http://schemas.microsoft.com/office/drawing/2014/main" val="411217796"/>
                  </a:ext>
                </a:extLst>
              </a:tr>
              <a:tr h="311954">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smtClean="0"/>
                        <a:t>Per-Session Info field </a:t>
                      </a:r>
                      <a:endParaRPr lang="en-US" altLang="ko-KR" sz="1200" b="0" dirty="0"/>
                    </a:p>
                  </a:txBody>
                  <a:tcPr/>
                </a:tc>
                <a:tc>
                  <a:txBody>
                    <a:bodyPr/>
                    <a:lstStyle/>
                    <a:p>
                      <a:r>
                        <a:rPr lang="en-US" sz="1200" b="1" dirty="0">
                          <a:solidFill>
                            <a:srgbClr val="0432FF"/>
                          </a:solidFill>
                        </a:rPr>
                        <a:t>Block </a:t>
                      </a:r>
                      <a:r>
                        <a:rPr lang="en-US" sz="1200" b="1" dirty="0" smtClean="0">
                          <a:solidFill>
                            <a:srgbClr val="0432FF"/>
                          </a:solidFill>
                        </a:rPr>
                        <a:t>Duration</a:t>
                      </a:r>
                      <a:endParaRPr lang="en-US" sz="1200" b="1" dirty="0">
                        <a:solidFill>
                          <a:srgbClr val="0432FF"/>
                        </a:solidFill>
                      </a:endParaRPr>
                    </a:p>
                  </a:txBody>
                  <a:tcPr/>
                </a:tc>
                <a:tc>
                  <a:txBody>
                    <a:bodyPr/>
                    <a:lstStyle/>
                    <a:p>
                      <a:r>
                        <a:rPr lang="en-US" sz="1200" b="1" dirty="0">
                          <a:solidFill>
                            <a:srgbClr val="0432FF"/>
                          </a:solidFill>
                        </a:rPr>
                        <a:t>24</a:t>
                      </a:r>
                    </a:p>
                  </a:txBody>
                  <a:tcPr/>
                </a:tc>
                <a:tc>
                  <a:txBody>
                    <a:bodyPr/>
                    <a:lstStyle/>
                    <a:p>
                      <a:r>
                        <a:rPr lang="en-US" sz="1200" b="1" dirty="0">
                          <a:solidFill>
                            <a:srgbClr val="0432FF"/>
                          </a:solidFill>
                        </a:rPr>
                        <a:t>3</a:t>
                      </a:r>
                    </a:p>
                  </a:txBody>
                  <a:tcPr/>
                </a:tc>
                <a:tc>
                  <a:txBody>
                    <a:bodyPr/>
                    <a:lstStyle/>
                    <a:p>
                      <a:r>
                        <a:rPr lang="en-US" sz="1200" b="1" dirty="0">
                          <a:solidFill>
                            <a:srgbClr val="0432FF"/>
                          </a:solidFill>
                        </a:rPr>
                        <a:t>In RSTU (Ranging Scheduling Time Unit)</a:t>
                      </a:r>
                    </a:p>
                  </a:txBody>
                  <a:tcPr/>
                </a:tc>
                <a:extLst>
                  <a:ext uri="{0D108BD9-81ED-4DB2-BD59-A6C34878D82A}">
                    <a16:rowId xmlns:a16="http://schemas.microsoft.com/office/drawing/2014/main" val="1080683505"/>
                  </a:ext>
                </a:extLst>
              </a:tr>
              <a:tr h="311954">
                <a:tc vMerge="1">
                  <a:txBody>
                    <a:bodyPr/>
                    <a:lstStyle/>
                    <a:p>
                      <a:pPr latinLnBrk="1"/>
                      <a:endParaRPr lang="ko-KR" altLang="en-US"/>
                    </a:p>
                  </a:txBody>
                  <a:tcPr/>
                </a:tc>
                <a:tc>
                  <a:txBody>
                    <a:bodyPr/>
                    <a:lstStyle/>
                    <a:p>
                      <a:r>
                        <a:rPr lang="en-US" sz="1200" b="0" dirty="0"/>
                        <a:t>Session CH </a:t>
                      </a:r>
                    </a:p>
                  </a:txBody>
                  <a:tcPr/>
                </a:tc>
                <a:tc>
                  <a:txBody>
                    <a:bodyPr/>
                    <a:lstStyle/>
                    <a:p>
                      <a:r>
                        <a:rPr lang="en-US" sz="1200" b="0" dirty="0"/>
                        <a:t>5</a:t>
                      </a:r>
                    </a:p>
                  </a:txBody>
                  <a:tcPr/>
                </a:tc>
                <a:tc rowSpan="3">
                  <a:txBody>
                    <a:bodyPr/>
                    <a:lstStyle/>
                    <a:p>
                      <a:r>
                        <a:rPr lang="en-US" sz="1200" b="0" dirty="0"/>
                        <a:t>1</a:t>
                      </a:r>
                    </a:p>
                  </a:txBody>
                  <a:tcPr/>
                </a:tc>
                <a:tc>
                  <a:txBody>
                    <a:bodyPr/>
                    <a:lstStyle/>
                    <a:p>
                      <a:r>
                        <a:rPr lang="en-US" sz="1200" b="0" dirty="0"/>
                        <a:t>UWB CH used by session</a:t>
                      </a:r>
                    </a:p>
                  </a:txBody>
                  <a:tcPr/>
                </a:tc>
                <a:extLst>
                  <a:ext uri="{0D108BD9-81ED-4DB2-BD59-A6C34878D82A}">
                    <a16:rowId xmlns:a16="http://schemas.microsoft.com/office/drawing/2014/main" val="182447558"/>
                  </a:ext>
                </a:extLst>
              </a:tr>
              <a:tr h="477766">
                <a:tc vMerge="1">
                  <a:txBody>
                    <a:bodyPr/>
                    <a:lstStyle/>
                    <a:p>
                      <a:endParaRPr lang="en-US" sz="1050" b="1" dirty="0"/>
                    </a:p>
                  </a:txBody>
                  <a:tcPr/>
                </a:tc>
                <a:tc>
                  <a:txBody>
                    <a:bodyPr/>
                    <a:lstStyle/>
                    <a:p>
                      <a:r>
                        <a:rPr lang="en-US" sz="1200" b="0" dirty="0"/>
                        <a:t>Hop Mode</a:t>
                      </a:r>
                    </a:p>
                  </a:txBody>
                  <a:tcPr/>
                </a:tc>
                <a:tc>
                  <a:txBody>
                    <a:bodyPr/>
                    <a:lstStyle/>
                    <a:p>
                      <a:r>
                        <a:rPr lang="en-US" sz="1200" b="0" dirty="0"/>
                        <a:t>1</a:t>
                      </a:r>
                    </a:p>
                  </a:txBody>
                  <a:tcPr/>
                </a:tc>
                <a:tc vMerge="1">
                  <a:txBody>
                    <a:bodyPr/>
                    <a:lstStyle/>
                    <a:p>
                      <a:endParaRPr lang="en-US" sz="1200" dirty="0"/>
                    </a:p>
                  </a:txBody>
                  <a:tcPr/>
                </a:tc>
                <a:tc>
                  <a:txBody>
                    <a:bodyPr/>
                    <a:lstStyle/>
                    <a:p>
                      <a:r>
                        <a:rPr lang="en-US" sz="1200" b="0" dirty="0"/>
                        <a:t>0: no hopping; 1: hopping. </a:t>
                      </a:r>
                      <a:r>
                        <a:rPr lang="en-US" sz="1200" b="0" dirty="0" smtClean="0"/>
                        <a:t/>
                      </a:r>
                      <a:br>
                        <a:rPr lang="en-US" sz="1200" b="0" dirty="0" smtClean="0"/>
                      </a:br>
                      <a:r>
                        <a:rPr lang="en-US" sz="1200" b="0" dirty="0" smtClean="0"/>
                        <a:t>Hopping </a:t>
                      </a:r>
                      <a:r>
                        <a:rPr lang="en-US" sz="1200" b="0" dirty="0"/>
                        <a:t>sequence NOT required to be known to all devices</a:t>
                      </a:r>
                    </a:p>
                  </a:txBody>
                  <a:tcPr/>
                </a:tc>
                <a:extLst>
                  <a:ext uri="{0D108BD9-81ED-4DB2-BD59-A6C34878D82A}">
                    <a16:rowId xmlns:a16="http://schemas.microsoft.com/office/drawing/2014/main" val="3718109445"/>
                  </a:ext>
                </a:extLst>
              </a:tr>
              <a:tr h="291968">
                <a:tc vMerge="1">
                  <a:txBody>
                    <a:bodyPr/>
                    <a:lstStyle/>
                    <a:p>
                      <a:endParaRPr lang="en-US" sz="1200" b="1" dirty="0"/>
                    </a:p>
                  </a:txBody>
                  <a:tcPr/>
                </a:tc>
                <a:tc>
                  <a:txBody>
                    <a:bodyPr/>
                    <a:lstStyle/>
                    <a:p>
                      <a:r>
                        <a:rPr lang="en-US" sz="1200" b="0" dirty="0"/>
                        <a:t>RFU</a:t>
                      </a:r>
                    </a:p>
                  </a:txBody>
                  <a:tcPr/>
                </a:tc>
                <a:tc>
                  <a:txBody>
                    <a:bodyPr/>
                    <a:lstStyle/>
                    <a:p>
                      <a:r>
                        <a:rPr lang="en-US" sz="1200" b="0" dirty="0"/>
                        <a:t>2</a:t>
                      </a:r>
                    </a:p>
                  </a:txBody>
                  <a:tcPr/>
                </a:tc>
                <a:tc vMerge="1">
                  <a:txBody>
                    <a:bodyPr/>
                    <a:lstStyle/>
                    <a:p>
                      <a:endParaRPr lang="en-US" sz="1200" dirty="0"/>
                    </a:p>
                  </a:txBody>
                  <a:tcPr/>
                </a:tc>
                <a:tc>
                  <a:txBody>
                    <a:bodyPr/>
                    <a:lstStyle/>
                    <a:p>
                      <a:r>
                        <a:rPr lang="en-US" sz="1200" b="0" dirty="0" smtClean="0"/>
                        <a:t>RFU</a:t>
                      </a:r>
                      <a:endParaRPr lang="en-US" sz="1200" b="0" dirty="0"/>
                    </a:p>
                  </a:txBody>
                  <a:tcPr/>
                </a:tc>
                <a:extLst>
                  <a:ext uri="{0D108BD9-81ED-4DB2-BD59-A6C34878D82A}">
                    <a16:rowId xmlns:a16="http://schemas.microsoft.com/office/drawing/2014/main" val="3198057217"/>
                  </a:ext>
                </a:extLst>
              </a:tr>
              <a:tr h="291968">
                <a:tc vMerge="1">
                  <a:txBody>
                    <a:bodyPr/>
                    <a:lstStyle/>
                    <a:p>
                      <a:endParaRPr lang="en-US" sz="1200" b="1" dirty="0"/>
                    </a:p>
                  </a:txBody>
                  <a:tcPr/>
                </a:tc>
                <a:tc>
                  <a:txBody>
                    <a:bodyPr/>
                    <a:lstStyle/>
                    <a:p>
                      <a:r>
                        <a:rPr lang="en-US" sz="1200" b="0" dirty="0"/>
                        <a:t>Preamble Code</a:t>
                      </a:r>
                    </a:p>
                  </a:txBody>
                  <a:tcPr/>
                </a:tc>
                <a:tc>
                  <a:txBody>
                    <a:bodyPr/>
                    <a:lstStyle/>
                    <a:p>
                      <a:r>
                        <a:rPr lang="en-US" sz="1200" b="0" dirty="0"/>
                        <a:t>8</a:t>
                      </a:r>
                    </a:p>
                  </a:txBody>
                  <a:tcPr/>
                </a:tc>
                <a:tc>
                  <a:txBody>
                    <a:bodyPr/>
                    <a:lstStyle/>
                    <a:p>
                      <a:r>
                        <a:rPr lang="en-US" sz="1200" b="0" dirty="0"/>
                        <a:t>1</a:t>
                      </a:r>
                    </a:p>
                  </a:txBody>
                  <a:tcPr/>
                </a:tc>
                <a:tc>
                  <a:txBody>
                    <a:bodyPr/>
                    <a:lstStyle/>
                    <a:p>
                      <a:r>
                        <a:rPr lang="en-US" sz="1200" b="0" dirty="0"/>
                        <a:t>Preamble code used by session</a:t>
                      </a:r>
                    </a:p>
                  </a:txBody>
                  <a:tcPr/>
                </a:tc>
                <a:extLst>
                  <a:ext uri="{0D108BD9-81ED-4DB2-BD59-A6C34878D82A}">
                    <a16:rowId xmlns:a16="http://schemas.microsoft.com/office/drawing/2014/main" val="999418470"/>
                  </a:ext>
                </a:extLst>
              </a:tr>
            </a:tbl>
          </a:graphicData>
        </a:graphic>
      </p:graphicFrame>
      <p:sp>
        <p:nvSpPr>
          <p:cNvPr id="16" name="직사각형 15"/>
          <p:cNvSpPr/>
          <p:nvPr/>
        </p:nvSpPr>
        <p:spPr>
          <a:xfrm>
            <a:off x="0" y="1859915"/>
            <a:ext cx="7772400" cy="584775"/>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0 ]</a:t>
            </a:r>
            <a:endParaRPr lang="en-US" altLang="ko-KR" sz="1600" b="1" dirty="0"/>
          </a:p>
          <a:p>
            <a:pPr lvl="1" algn="just"/>
            <a:r>
              <a:rPr lang="en-US" altLang="ko-KR" sz="1600" dirty="0" smtClean="0"/>
              <a:t>UWB Per Session Info field is not presented </a:t>
            </a:r>
            <a:endParaRPr lang="en-US" altLang="ko-KR" sz="1600" dirty="0"/>
          </a:p>
        </p:txBody>
      </p:sp>
      <p:sp>
        <p:nvSpPr>
          <p:cNvPr id="19" name="직사각형 18"/>
          <p:cNvSpPr/>
          <p:nvPr/>
        </p:nvSpPr>
        <p:spPr>
          <a:xfrm>
            <a:off x="-1" y="2839343"/>
            <a:ext cx="8688197" cy="584775"/>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1]</a:t>
            </a:r>
          </a:p>
          <a:p>
            <a:pPr lvl="1" algn="just"/>
            <a:r>
              <a:rPr lang="en-US" altLang="ko-KR" sz="1600" dirty="0" smtClean="0"/>
              <a:t>UWB Per Session Info field in [2] is presented. This type requires the minimum set of session info </a:t>
            </a:r>
            <a:endParaRPr lang="en-US" altLang="ko-KR" sz="1600" dirty="0"/>
          </a:p>
        </p:txBody>
      </p:sp>
    </p:spTree>
    <p:extLst>
      <p:ext uri="{BB962C8B-B14F-4D97-AF65-F5344CB8AC3E}">
        <p14:creationId xmlns:p14="http://schemas.microsoft.com/office/powerpoint/2010/main" val="2427457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61055</TotalTime>
  <Words>1278</Words>
  <Application>Microsoft Office PowerPoint</Application>
  <PresentationFormat>화면 슬라이드 쇼(4:3)</PresentationFormat>
  <Paragraphs>242</Paragraphs>
  <Slides>16</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16</vt:i4>
      </vt:variant>
    </vt:vector>
  </HeadingPairs>
  <TitlesOfParts>
    <vt:vector size="20" baseType="lpstr">
      <vt:lpstr>Arial</vt:lpstr>
      <vt:lpstr>Calibri</vt:lpstr>
      <vt:lpstr>Times New Roman</vt:lpstr>
      <vt:lpstr>Office Theme</vt:lpstr>
      <vt:lpstr>PowerPoint 프레젠테이션</vt:lpstr>
      <vt:lpstr>PowerPoint 프레젠테이션</vt:lpstr>
      <vt:lpstr>Introduction</vt:lpstr>
      <vt:lpstr>UWB CH Usage Coordination with UWB AP [1]</vt:lpstr>
      <vt:lpstr>UWB CH Usage Coordination without UWB AP </vt:lpstr>
      <vt:lpstr>UWB AP Present Field in NB AP</vt:lpstr>
      <vt:lpstr>UWB AP Info Field in NB AP</vt:lpstr>
      <vt:lpstr>UWB Per Session Info Type Field  in NB AP</vt:lpstr>
      <vt:lpstr>UWB Per Session Info</vt:lpstr>
      <vt:lpstr>UWB Per Session Info (Cont.)</vt:lpstr>
      <vt:lpstr>UWB Per Session Info (Cont.)</vt:lpstr>
      <vt:lpstr>NB AP Payload</vt:lpstr>
      <vt:lpstr>UWB Per Session Info in UWB AP</vt:lpstr>
      <vt:lpstr>UWB AP Payload</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Mingyu LEE</cp:lastModifiedBy>
  <cp:revision>552</cp:revision>
  <cp:lastPrinted>1998-02-10T13:28:06Z</cp:lastPrinted>
  <dcterms:created xsi:type="dcterms:W3CDTF">2021-07-16T20:39:58Z</dcterms:created>
  <dcterms:modified xsi:type="dcterms:W3CDTF">2023-01-18T14:07:17Z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