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trictFirstAndLastChars="0" saveSubsetFonts="1" autoCompressPictures="0">
  <p:sldMasterIdLst>
    <p:sldMasterId id="2147483648" r:id="rId1"/>
  </p:sldMasterIdLst>
  <p:notesMasterIdLst>
    <p:notesMasterId r:id="rId29"/>
  </p:notesMasterIdLst>
  <p:handoutMasterIdLst>
    <p:handoutMasterId r:id="rId30"/>
  </p:handoutMasterIdLst>
  <p:sldIdLst>
    <p:sldId id="287" r:id="rId2"/>
    <p:sldId id="480" r:id="rId3"/>
    <p:sldId id="484" r:id="rId4"/>
    <p:sldId id="257" r:id="rId5"/>
    <p:sldId id="548" r:id="rId6"/>
    <p:sldId id="543" r:id="rId7"/>
    <p:sldId id="544" r:id="rId8"/>
    <p:sldId id="545" r:id="rId9"/>
    <p:sldId id="258" r:id="rId10"/>
    <p:sldId id="259" r:id="rId11"/>
    <p:sldId id="541" r:id="rId12"/>
    <p:sldId id="542" r:id="rId13"/>
    <p:sldId id="547" r:id="rId14"/>
    <p:sldId id="289" r:id="rId15"/>
    <p:sldId id="290" r:id="rId16"/>
    <p:sldId id="551" r:id="rId17"/>
    <p:sldId id="688" r:id="rId18"/>
    <p:sldId id="546" r:id="rId19"/>
    <p:sldId id="549" r:id="rId20"/>
    <p:sldId id="687" r:id="rId21"/>
    <p:sldId id="686" r:id="rId22"/>
    <p:sldId id="550" r:id="rId23"/>
    <p:sldId id="552" r:id="rId24"/>
    <p:sldId id="265" r:id="rId25"/>
    <p:sldId id="279" r:id="rId26"/>
    <p:sldId id="280" r:id="rId27"/>
    <p:sldId id="553" r:id="rId28"/>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CC9900"/>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AB65BA-FE81-415B-BB9F-2A17DD5C8887}" v="14" dt="2023-01-18T05:15:02.3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4336" autoAdjust="0"/>
    <p:restoredTop sz="96242" autoAdjust="0"/>
  </p:normalViewPr>
  <p:slideViewPr>
    <p:cSldViewPr>
      <p:cViewPr varScale="1">
        <p:scale>
          <a:sx n="110" d="100"/>
          <a:sy n="110" d="100"/>
        </p:scale>
        <p:origin x="2418" y="114"/>
      </p:cViewPr>
      <p:guideLst>
        <p:guide orient="horz" pos="2160"/>
        <p:guide pos="2880"/>
      </p:guideLst>
    </p:cSldViewPr>
  </p:slideViewPr>
  <p:outlineViewPr>
    <p:cViewPr varScale="1">
      <p:scale>
        <a:sx n="170" d="200"/>
        <a:sy n="170" d="200"/>
      </p:scale>
      <p:origin x="0" y="-27852"/>
    </p:cViewPr>
  </p:outlineViewPr>
  <p:notesTextViewPr>
    <p:cViewPr>
      <p:scale>
        <a:sx n="100" d="100"/>
        <a:sy n="100" d="100"/>
      </p:scale>
      <p:origin x="0" y="0"/>
    </p:cViewPr>
  </p:notesTextViewPr>
  <p:sorterViewPr>
    <p:cViewPr varScale="1">
      <p:scale>
        <a:sx n="100" d="100"/>
        <a:sy n="100" d="100"/>
      </p:scale>
      <p:origin x="0" y="-210"/>
    </p:cViewPr>
  </p:sorterViewPr>
  <p:notesViewPr>
    <p:cSldViewPr>
      <p:cViewPr varScale="1">
        <p:scale>
          <a:sx n="94" d="100"/>
          <a:sy n="94" d="100"/>
        </p:scale>
        <p:origin x="3684"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D84B6F-8766-4667-BD8B-9099CBFD0161}"/>
              </a:ext>
            </a:extLst>
          </p:cNvPr>
          <p:cNvSpPr>
            <a:spLocks noGrp="1"/>
          </p:cNvSpPr>
          <p:nvPr>
            <p:ph type="hdr" sz="quarter"/>
          </p:nvPr>
        </p:nvSpPr>
        <p:spPr>
          <a:xfrm>
            <a:off x="0" y="0"/>
            <a:ext cx="297180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4BBB1D5-380E-4F92-8ACD-5DA4B8BA82F6}"/>
              </a:ext>
            </a:extLst>
          </p:cNvPr>
          <p:cNvSpPr>
            <a:spLocks noGrp="1"/>
          </p:cNvSpPr>
          <p:nvPr>
            <p:ph type="dt" sz="quarter" idx="1"/>
          </p:nvPr>
        </p:nvSpPr>
        <p:spPr>
          <a:xfrm>
            <a:off x="3884613" y="0"/>
            <a:ext cx="2971800" cy="463550"/>
          </a:xfrm>
          <a:prstGeom prst="rect">
            <a:avLst/>
          </a:prstGeom>
        </p:spPr>
        <p:txBody>
          <a:bodyPr vert="horz" lIns="91440" tIns="45720" rIns="91440" bIns="45720" rtlCol="0"/>
          <a:lstStyle>
            <a:lvl1pPr algn="r">
              <a:defRPr sz="1200"/>
            </a:lvl1pPr>
          </a:lstStyle>
          <a:p>
            <a:fld id="{B364C99F-B5D5-4C67-92DA-0957628DB9FF}" type="datetimeFigureOut">
              <a:rPr lang="en-US" smtClean="0"/>
              <a:t>1/18/2023</a:t>
            </a:fld>
            <a:endParaRPr lang="en-US" dirty="0"/>
          </a:p>
        </p:txBody>
      </p:sp>
      <p:sp>
        <p:nvSpPr>
          <p:cNvPr id="4" name="Footer Placeholder 3">
            <a:extLst>
              <a:ext uri="{FF2B5EF4-FFF2-40B4-BE49-F238E27FC236}">
                <a16:creationId xmlns:a16="http://schemas.microsoft.com/office/drawing/2014/main" id="{02D07724-8B67-4AAB-9F76-25B4D58049A5}"/>
              </a:ext>
            </a:extLst>
          </p:cNvPr>
          <p:cNvSpPr>
            <a:spLocks noGrp="1"/>
          </p:cNvSpPr>
          <p:nvPr>
            <p:ph type="ftr" sz="quarter" idx="2"/>
          </p:nvPr>
        </p:nvSpPr>
        <p:spPr>
          <a:xfrm>
            <a:off x="0" y="8774113"/>
            <a:ext cx="297180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4CB2FCF8-C17D-43CD-B51B-39A016952A88}"/>
              </a:ext>
            </a:extLst>
          </p:cNvPr>
          <p:cNvSpPr>
            <a:spLocks noGrp="1"/>
          </p:cNvSpPr>
          <p:nvPr>
            <p:ph type="sldNum" sz="quarter" idx="3"/>
          </p:nvPr>
        </p:nvSpPr>
        <p:spPr>
          <a:xfrm>
            <a:off x="3884613" y="8774113"/>
            <a:ext cx="2971800" cy="463550"/>
          </a:xfrm>
          <a:prstGeom prst="rect">
            <a:avLst/>
          </a:prstGeom>
        </p:spPr>
        <p:txBody>
          <a:bodyPr vert="horz" lIns="91440" tIns="45720" rIns="91440" bIns="45720" rtlCol="0" anchor="b"/>
          <a:lstStyle>
            <a:lvl1pPr algn="r">
              <a:defRPr sz="1200"/>
            </a:lvl1pPr>
          </a:lstStyle>
          <a:p>
            <a:fld id="{80A5B33A-9EB0-432D-9764-B8B306DAF2AA}" type="slidenum">
              <a:rPr lang="en-US" smtClean="0"/>
              <a:t>‹#›</a:t>
            </a:fld>
            <a:endParaRPr lang="en-US" dirty="0"/>
          </a:p>
        </p:txBody>
      </p:sp>
    </p:spTree>
    <p:extLst>
      <p:ext uri="{BB962C8B-B14F-4D97-AF65-F5344CB8AC3E}">
        <p14:creationId xmlns:p14="http://schemas.microsoft.com/office/powerpoint/2010/main" val="4090679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c66151d89e_0_1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c66151d89e_0_1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66151d89e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1c66151d89e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FF00FF"/>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1c66151d89e_0_1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g1c66151d89e_0_17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endParaRPr sz="1200" dirty="0">
              <a:solidFill>
                <a:srgbClr val="FF00FF"/>
              </a:solidFill>
            </a:endParaRPr>
          </a:p>
        </p:txBody>
      </p:sp>
    </p:spTree>
    <p:extLst>
      <p:ext uri="{BB962C8B-B14F-4D97-AF65-F5344CB8AC3E}">
        <p14:creationId xmlns:p14="http://schemas.microsoft.com/office/powerpoint/2010/main" val="42101418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cc49740dbd_0_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cc49740db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63" name="Google Shape;163;g1cc49740dbd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7ae48ea1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7ae48ea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extLst>
      <p:ext uri="{BB962C8B-B14F-4D97-AF65-F5344CB8AC3E}">
        <p14:creationId xmlns:p14="http://schemas.microsoft.com/office/powerpoint/2010/main" val="1153559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170f4e1433b_0_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7" name="Google Shape;277;g170f4e1433b_0_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g17ae48ea18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1" name="Google Shape;421;g17ae48ea18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endParaRPr sz="1000" dirty="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7b75fef31e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6" name="Google Shape;426;g17b75fef31e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04800" algn="l" rtl="0">
              <a:lnSpc>
                <a:spcPct val="115000"/>
              </a:lnSpc>
              <a:spcBef>
                <a:spcPts val="0"/>
              </a:spcBef>
              <a:spcAft>
                <a:spcPts val="0"/>
              </a:spcAft>
              <a:buClr>
                <a:srgbClr val="0000FF"/>
              </a:buClr>
              <a:buSzPts val="1200"/>
              <a:buChar char="-"/>
            </a:pPr>
            <a:endParaRPr sz="1200" dirty="0">
              <a:solidFill>
                <a:srgbClr val="0000FF"/>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2" name="Google Shape;92;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c3765eddaf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38" name="Google Shape;138;g1c3765eddaf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207724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1c100187703_0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44" name="Google Shape;144;g1c100187703_0_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47783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d1f269694f_1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0" name="Google Shape;150;g1d1f269694f_1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7097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1c10018770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98" name="Google Shape;98;g1c100187703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1c100187703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9" name="Google Shape;109;g1c100187703_0_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1c3765eddaf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19" name="Google Shape;119;g1c3765eddaf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d1f269694f_1_1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5" name="Google Shape;125;g1d1f269694f_1_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11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dirty="0"/>
              <a:t>Slide </a:t>
            </a:r>
            <a:fld id="{6A68D7BD-EE7B-43EB-BA6B-D7A780E6E7A2}" type="slidenum">
              <a:rPr lang="en-US" altLang="en-US" smtClean="0"/>
              <a:pPr>
                <a:defRPr/>
              </a:pPr>
              <a:t>‹#›</a:t>
            </a:fld>
            <a:endParaRPr lang="en-US" altLang="en-US" dirty="0"/>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dirty="0"/>
              <a:t>Slide </a:t>
            </a:r>
            <a:fld id="{D4FA0C20-D616-47F3-A135-1674C8921168}" type="slidenum">
              <a:rPr lang="en-US" altLang="en-US" smtClean="0"/>
              <a:pPr>
                <a:defRPr/>
              </a:pPr>
              <a:t>‹#›</a:t>
            </a:fld>
            <a:endParaRPr lang="en-US" altLang="en-US" dirty="0"/>
          </a:p>
        </p:txBody>
      </p:sp>
    </p:spTree>
    <p:extLst>
      <p:ext uri="{BB962C8B-B14F-4D97-AF65-F5344CB8AC3E}">
        <p14:creationId xmlns:p14="http://schemas.microsoft.com/office/powerpoint/2010/main" val="25368890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 name="Google Shape;31;p6"/>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1600"/>
              </a:spcBef>
              <a:spcAft>
                <a:spcPts val="0"/>
              </a:spcAft>
              <a:buSzPts val="1400"/>
              <a:buChar char="○"/>
              <a:defRPr/>
            </a:lvl2pPr>
            <a:lvl3pPr marL="1371600" lvl="2" indent="-317500" algn="l">
              <a:lnSpc>
                <a:spcPct val="115000"/>
              </a:lnSpc>
              <a:spcBef>
                <a:spcPts val="1600"/>
              </a:spcBef>
              <a:spcAft>
                <a:spcPts val="0"/>
              </a:spcAft>
              <a:buSzPts val="1400"/>
              <a:buChar char="■"/>
              <a:defRPr/>
            </a:lvl3pPr>
            <a:lvl4pPr marL="1828800" lvl="3" indent="-317500" algn="l">
              <a:lnSpc>
                <a:spcPct val="115000"/>
              </a:lnSpc>
              <a:spcBef>
                <a:spcPts val="1600"/>
              </a:spcBef>
              <a:spcAft>
                <a:spcPts val="0"/>
              </a:spcAft>
              <a:buSzPts val="1400"/>
              <a:buChar char="●"/>
              <a:defRPr/>
            </a:lvl4pPr>
            <a:lvl5pPr marL="2286000" lvl="4" indent="-317500" algn="l">
              <a:lnSpc>
                <a:spcPct val="115000"/>
              </a:lnSpc>
              <a:spcBef>
                <a:spcPts val="1600"/>
              </a:spcBef>
              <a:spcAft>
                <a:spcPts val="0"/>
              </a:spcAft>
              <a:buSzPts val="1400"/>
              <a:buChar char="○"/>
              <a:defRPr/>
            </a:lvl5pPr>
            <a:lvl6pPr marL="2743200" lvl="5" indent="-317500" algn="l">
              <a:lnSpc>
                <a:spcPct val="115000"/>
              </a:lnSpc>
              <a:spcBef>
                <a:spcPts val="1600"/>
              </a:spcBef>
              <a:spcAft>
                <a:spcPts val="0"/>
              </a:spcAft>
              <a:buSzPts val="1400"/>
              <a:buChar char="■"/>
              <a:defRPr/>
            </a:lvl6pPr>
            <a:lvl7pPr marL="3200400" lvl="6" indent="-317500" algn="l">
              <a:lnSpc>
                <a:spcPct val="115000"/>
              </a:lnSpc>
              <a:spcBef>
                <a:spcPts val="1600"/>
              </a:spcBef>
              <a:spcAft>
                <a:spcPts val="0"/>
              </a:spcAft>
              <a:buSzPts val="1400"/>
              <a:buChar char="●"/>
              <a:defRPr/>
            </a:lvl7pPr>
            <a:lvl8pPr marL="3657600" lvl="7" indent="-317500" algn="l">
              <a:lnSpc>
                <a:spcPct val="115000"/>
              </a:lnSpc>
              <a:spcBef>
                <a:spcPts val="1600"/>
              </a:spcBef>
              <a:spcAft>
                <a:spcPts val="0"/>
              </a:spcAft>
              <a:buSzPts val="1400"/>
              <a:buChar char="○"/>
              <a:defRPr/>
            </a:lvl8pPr>
            <a:lvl9pPr marL="4114800" lvl="8" indent="-317500" algn="l">
              <a:lnSpc>
                <a:spcPct val="115000"/>
              </a:lnSpc>
              <a:spcBef>
                <a:spcPts val="1600"/>
              </a:spcBef>
              <a:spcAft>
                <a:spcPts val="1600"/>
              </a:spcAft>
              <a:buSzPts val="1400"/>
              <a:buChar char="■"/>
              <a:defRPr/>
            </a:lvl9pPr>
          </a:lstStyle>
          <a:p>
            <a:endParaRPr/>
          </a:p>
        </p:txBody>
      </p:sp>
      <p:sp>
        <p:nvSpPr>
          <p:cNvPr id="32" name="Google Shape;32;p6"/>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236930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dirty="0"/>
              <a:t>Slid</a:t>
            </a:r>
            <a:fld id="{0F04E8E9-279B-42CA-B6E8-61A287E0027B}"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hasCustomPrompt="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a:t>
            </a:r>
            <a:r>
              <a:rPr lang="en-GB" dirty="0" err="1"/>
              <a:t>te</a:t>
            </a:r>
            <a:r>
              <a:rPr lang="en-GB" dirty="0"/>
              <a: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dirty="0"/>
              <a:t>Slide </a:t>
            </a:r>
            <a:fld id="{48BD2DDC-C4F9-4DA1-A63E-D3965D205843}" type="slidenum">
              <a:rPr lang="en-US" altLang="en-US" smtClean="0"/>
              <a:pPr>
                <a:defRPr/>
              </a:pPr>
              <a:t>‹#›</a:t>
            </a:fld>
            <a:endParaRPr lang="en-US" altLang="en-US" dirty="0"/>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IEEE 15-23-0065-00-04ab</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January 2023</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609600"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
        <p:nvSpPr>
          <p:cNvPr id="4" name="TextBox 3">
            <a:extLst>
              <a:ext uri="{FF2B5EF4-FFF2-40B4-BE49-F238E27FC236}">
                <a16:creationId xmlns:a16="http://schemas.microsoft.com/office/drawing/2014/main" id="{CF9A1B2C-4192-481E-A881-0EFC31D99970}"/>
              </a:ext>
            </a:extLst>
          </p:cNvPr>
          <p:cNvSpPr txBox="1"/>
          <p:nvPr userDrawn="1"/>
        </p:nvSpPr>
        <p:spPr>
          <a:xfrm>
            <a:off x="7092280" y="6517501"/>
            <a:ext cx="1062663" cy="276999"/>
          </a:xfrm>
          <a:prstGeom prst="rect">
            <a:avLst/>
          </a:prstGeom>
          <a:noFill/>
        </p:spPr>
        <p:txBody>
          <a:bodyPr wrap="none" rtlCol="0">
            <a:spAutoFit/>
          </a:bodyPr>
          <a:lstStyle/>
          <a:p>
            <a:r>
              <a:rPr lang="en-US" dirty="0">
                <a:solidFill>
                  <a:schemeClr val="tx1"/>
                </a:solidFill>
              </a:rPr>
              <a:t>Carlos Aldana</a:t>
            </a:r>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 id="2147483828" r:id="rId12"/>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2.xml"/><Relationship Id="rId5" Type="http://schemas.openxmlformats.org/officeDocument/2006/relationships/image" Target="../media/image8.wmf"/><Relationship Id="rId4" Type="http://schemas.openxmlformats.org/officeDocument/2006/relationships/oleObject" Target="../embeddings/oleObject2.bin"/></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533400" y="762000"/>
            <a:ext cx="8001000" cy="4464941"/>
          </a:xfrm>
          <a:prstGeom prst="rect">
            <a:avLst/>
          </a:prstGeom>
          <a:noFill/>
          <a:ln>
            <a:noFill/>
          </a:ln>
          <a:effectLst/>
        </p:spPr>
        <p:txBody>
          <a:bodyPr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eaLnBrk="1" hangingPunct="1">
              <a:spcBef>
                <a:spcPct val="0"/>
              </a:spcBef>
              <a:buClrTx/>
              <a:buFontTx/>
              <a:buNone/>
              <a:defRPr/>
            </a:pPr>
            <a:r>
              <a:rPr lang="en-US" altLang="en-US" sz="2000" b="1" u="sng" dirty="0">
                <a:effectLst>
                  <a:outerShdw blurRad="38100" dist="38100" dir="2700000" algn="tl">
                    <a:srgbClr val="C0C0C0"/>
                  </a:outerShdw>
                </a:effectLst>
                <a:latin typeface="Times New Roman" panose="02020603050405020304" pitchFamily="18" charset="0"/>
              </a:rPr>
              <a:t>Project: IEEE P802.15 Working Group for Wireless Personal Area Networks (WPANs)</a:t>
            </a: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LDPC Results for different PHR designs in 802.15.4ab</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Carlos Aldana (Meta),  Carlos Bocanegra (Meta), Jack Zou (Meta)</a:t>
            </a:r>
          </a:p>
          <a:p>
            <a:pPr eaLnBrk="1" hangingPunct="1">
              <a:spcBef>
                <a:spcPct val="0"/>
              </a:spcBef>
              <a:buClrTx/>
              <a:buFontTx/>
              <a:buNone/>
              <a:defRPr/>
            </a:pPr>
            <a:r>
              <a:rPr lang="en-US" altLang="en-US" sz="1600" b="1" dirty="0">
                <a:latin typeface="Times New Roman" panose="02020603050405020304" pitchFamily="18" charset="0"/>
              </a:rPr>
              <a:t>Address : </a:t>
            </a:r>
            <a:r>
              <a:rPr lang="en-US" altLang="en-US" sz="1600" dirty="0">
                <a:latin typeface="Times New Roman" panose="02020603050405020304" pitchFamily="18" charset="0"/>
                <a:cs typeface="Times New Roman" panose="02020603050405020304" pitchFamily="18" charset="0"/>
              </a:rPr>
              <a:t>[</a:t>
            </a:r>
            <a:r>
              <a:rPr lang="en-US" altLang="en-US" sz="1600" dirty="0">
                <a:solidFill>
                  <a:schemeClr val="tx1"/>
                </a:solidFill>
                <a:latin typeface="Times New Roman" panose="02020603050405020304" pitchFamily="18" charset="0"/>
                <a:cs typeface="Times New Roman" panose="02020603050405020304" pitchFamily="18" charset="0"/>
              </a:rPr>
              <a:t>1 Hacker Way, Menlo Park, CA 94025]</a:t>
            </a:r>
          </a:p>
          <a:p>
            <a:pPr eaLnBrk="1" hangingPunct="1">
              <a:spcBef>
                <a:spcPct val="0"/>
              </a:spcBef>
              <a:buClrTx/>
              <a:buFontTx/>
              <a:buNone/>
              <a:defRPr/>
            </a:pPr>
            <a:r>
              <a:rPr lang="en-US" altLang="en-US" sz="1600" b="1" dirty="0">
                <a:latin typeface="Times New Roman" panose="02020603050405020304" pitchFamily="18" charset="0"/>
              </a:rPr>
              <a:t>E-Mail</a:t>
            </a:r>
            <a:r>
              <a:rPr lang="en-US" altLang="en-US" sz="1600" dirty="0">
                <a:latin typeface="Times New Roman" panose="02020603050405020304" pitchFamily="18" charset="0"/>
              </a:rPr>
              <a:t>:    [caldana (at) meta.com, cbocanegra (at) meta.com, jackzou (at) meta.com]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Study Group 4ab: UWB Next Generation</a:t>
            </a:r>
          </a:p>
          <a:p>
            <a:pPr eaLnBrk="1" hangingPunct="1">
              <a:spcBef>
                <a:spcPct val="0"/>
              </a:spcBef>
              <a:buClrTx/>
              <a:defRPr/>
            </a:pPr>
            <a:r>
              <a:rPr lang="en-US" altLang="en-US" sz="1600" b="1" dirty="0">
                <a:latin typeface="Times New Roman" panose="02020603050405020304" pitchFamily="18" charset="0"/>
              </a:rPr>
              <a:t>Abstract: </a:t>
            </a:r>
            <a:r>
              <a:rPr lang="en-US" altLang="en-US" sz="1600" dirty="0">
                <a:solidFill>
                  <a:srgbClr val="FF0000"/>
                </a:solidFill>
              </a:rPr>
              <a:t> </a:t>
            </a:r>
            <a:r>
              <a:rPr lang="en-US" altLang="en-US" sz="1600" dirty="0">
                <a:solidFill>
                  <a:srgbClr val="FF0000"/>
                </a:solidFill>
                <a:latin typeface="Times New Roman" panose="02020603050405020304" pitchFamily="18" charset="0"/>
                <a:cs typeface="Times New Roman" panose="02020603050405020304" pitchFamily="18" charset="0"/>
              </a:rPr>
              <a:t>[LDPC results for different PHR designs using 7.8 and 1.95 Mbps</a:t>
            </a:r>
            <a:r>
              <a:rPr lang="en-US" altLang="en-US" sz="1600" dirty="0">
                <a:solidFill>
                  <a:schemeClr val="tx2"/>
                </a:solidFill>
                <a:latin typeface="Times New Roman" panose="02020603050405020304" pitchFamily="18" charset="0"/>
                <a:cs typeface="Times New Roman" panose="02020603050405020304" pitchFamily="18" charset="0"/>
              </a:rPr>
              <a:t>]</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g1c100187703_0_6"/>
          <p:cNvGraphicFramePr/>
          <p:nvPr>
            <p:extLst>
              <p:ext uri="{D42A27DB-BD31-4B8C-83A1-F6EECF244321}">
                <p14:modId xmlns:p14="http://schemas.microsoft.com/office/powerpoint/2010/main" val="3523282544"/>
              </p:ext>
            </p:extLst>
          </p:nvPr>
        </p:nvGraphicFramePr>
        <p:xfrm>
          <a:off x="67" y="1796147"/>
          <a:ext cx="9144054" cy="3730759"/>
        </p:xfrm>
        <a:graphic>
          <a:graphicData uri="http://schemas.openxmlformats.org/drawingml/2006/table">
            <a:tbl>
              <a:tblPr>
                <a:noFill/>
              </a:tblPr>
              <a:tblGrid>
                <a:gridCol w="525544">
                  <a:extLst>
                    <a:ext uri="{9D8B030D-6E8A-4147-A177-3AD203B41FA5}">
                      <a16:colId xmlns:a16="http://schemas.microsoft.com/office/drawing/2014/main" val="20000"/>
                    </a:ext>
                  </a:extLst>
                </a:gridCol>
                <a:gridCol w="812081">
                  <a:extLst>
                    <a:ext uri="{9D8B030D-6E8A-4147-A177-3AD203B41FA5}">
                      <a16:colId xmlns:a16="http://schemas.microsoft.com/office/drawing/2014/main" val="20001"/>
                    </a:ext>
                  </a:extLst>
                </a:gridCol>
                <a:gridCol w="812081">
                  <a:extLst>
                    <a:ext uri="{9D8B030D-6E8A-4147-A177-3AD203B41FA5}">
                      <a16:colId xmlns:a16="http://schemas.microsoft.com/office/drawing/2014/main" val="20002"/>
                    </a:ext>
                  </a:extLst>
                </a:gridCol>
                <a:gridCol w="812081">
                  <a:extLst>
                    <a:ext uri="{9D8B030D-6E8A-4147-A177-3AD203B41FA5}">
                      <a16:colId xmlns:a16="http://schemas.microsoft.com/office/drawing/2014/main" val="20003"/>
                    </a:ext>
                  </a:extLst>
                </a:gridCol>
                <a:gridCol w="812081">
                  <a:extLst>
                    <a:ext uri="{9D8B030D-6E8A-4147-A177-3AD203B41FA5}">
                      <a16:colId xmlns:a16="http://schemas.microsoft.com/office/drawing/2014/main" val="20004"/>
                    </a:ext>
                  </a:extLst>
                </a:gridCol>
                <a:gridCol w="895031">
                  <a:extLst>
                    <a:ext uri="{9D8B030D-6E8A-4147-A177-3AD203B41FA5}">
                      <a16:colId xmlns:a16="http://schemas.microsoft.com/office/drawing/2014/main" val="20005"/>
                    </a:ext>
                  </a:extLst>
                </a:gridCol>
                <a:gridCol w="895031">
                  <a:extLst>
                    <a:ext uri="{9D8B030D-6E8A-4147-A177-3AD203B41FA5}">
                      <a16:colId xmlns:a16="http://schemas.microsoft.com/office/drawing/2014/main" val="20006"/>
                    </a:ext>
                  </a:extLst>
                </a:gridCol>
                <a:gridCol w="895031">
                  <a:extLst>
                    <a:ext uri="{9D8B030D-6E8A-4147-A177-3AD203B41FA5}">
                      <a16:colId xmlns:a16="http://schemas.microsoft.com/office/drawing/2014/main" val="20007"/>
                    </a:ext>
                  </a:extLst>
                </a:gridCol>
                <a:gridCol w="895031">
                  <a:extLst>
                    <a:ext uri="{9D8B030D-6E8A-4147-A177-3AD203B41FA5}">
                      <a16:colId xmlns:a16="http://schemas.microsoft.com/office/drawing/2014/main" val="20008"/>
                    </a:ext>
                  </a:extLst>
                </a:gridCol>
                <a:gridCol w="895031">
                  <a:extLst>
                    <a:ext uri="{9D8B030D-6E8A-4147-A177-3AD203B41FA5}">
                      <a16:colId xmlns:a16="http://schemas.microsoft.com/office/drawing/2014/main" val="20009"/>
                    </a:ext>
                  </a:extLst>
                </a:gridCol>
                <a:gridCol w="895031">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(0.975Mb/s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rowSpan="3">
                  <a:txBody>
                    <a:bodyPr/>
                    <a:lstStyle/>
                    <a:p>
                      <a:pPr marL="0" lvl="0" indent="0" algn="ctr" rtl="0">
                        <a:spcBef>
                          <a:spcPts val="0"/>
                        </a:spcBef>
                        <a:spcAft>
                          <a:spcPts val="0"/>
                        </a:spcAft>
                        <a:buNone/>
                      </a:pPr>
                      <a:r>
                        <a:rPr lang="en-US" sz="800" dirty="0"/>
                        <a:t>-28.05dB / 168.14us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-27.93dB / 191.47us </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-26.87dB  / 255.64us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-28.10dB / 237.12us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-27.82dB / 251.99us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-27.63dB / 266.86us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-28.29dB / 231.99us </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-28.00dB / 246.86us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-27.78dB / 261.73us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-28.05dB / 168.14us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-27.93dB / 191.47us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-26.87dB  / 255.64us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-26.76dB / 320.19us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-26.57dB / 335.06us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-26.36dB / 349.94us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-26.84dB / 315.06us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-26.72dB / 329.94us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-26.45dB / 344.81us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-25.81dB / 403.27us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sz="800" dirty="0"/>
                        <a:t>-25.65dB / 418.14us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-25.47dB / 433.01us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-25.82dB / 398.14us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-25.66dB / 413.01us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-25.56dB / 427.88us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-25.58dB / 291.22us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-25.50dB / 314.55us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-24.77dB / 378.72us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-26.08dB / 381.73us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sz="800" dirty="0"/>
                        <a:t>-25.95dB / 396.60us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-25.71dB / 411.47us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-26.11dB / 376.60us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-25.97dB / 391.47us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-25.79dB / 406.35us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-25.58dB / 291.22us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-25.50dB / 314.55us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-24.77dB / 378.72us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-26.11dB / 381.73us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-25.91dB / 396.60us</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-25.74dB / 411.47us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-26.17dB / 376.60us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-25.99dB / 391.47us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-25.79dB / 406.35us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54313">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-25.23dB / 464.81us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-25.06dB / 479.68us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-24.90dB / 494.55us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-25.25dB / 459.68us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-25.15dB / 474.55us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-24.98dB / 489.42us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13" name="Google Shape;113;g1c100187703_0_6"/>
          <p:cNvSpPr txBox="1"/>
          <p:nvPr/>
        </p:nvSpPr>
        <p:spPr>
          <a:xfrm>
            <a:off x="6365400" y="5497144"/>
            <a:ext cx="161820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rgbClr val="FF0000"/>
                </a:solidFill>
                <a:latin typeface="Calibri"/>
                <a:ea typeface="Calibri"/>
                <a:cs typeface="Calibri"/>
                <a:sym typeface="Calibri"/>
              </a:rPr>
              <a:t>1st Best sensitivity SNR</a:t>
            </a:r>
            <a:endParaRPr sz="900" dirty="0">
              <a:solidFill>
                <a:srgbClr val="FF0000"/>
              </a:solidFill>
              <a:latin typeface="Calibri"/>
              <a:ea typeface="Calibri"/>
              <a:cs typeface="Calibri"/>
              <a:sym typeface="Calibri"/>
            </a:endParaRPr>
          </a:p>
        </p:txBody>
      </p:sp>
      <p:sp>
        <p:nvSpPr>
          <p:cNvPr id="114" name="Google Shape;114;g1c100187703_0_6"/>
          <p:cNvSpPr txBox="1"/>
          <p:nvPr/>
        </p:nvSpPr>
        <p:spPr>
          <a:xfrm>
            <a:off x="3557063" y="5497144"/>
            <a:ext cx="161820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rgbClr val="0000FF"/>
                </a:solidFill>
                <a:latin typeface="Calibri"/>
                <a:ea typeface="Calibri"/>
                <a:cs typeface="Calibri"/>
                <a:sym typeface="Calibri"/>
              </a:rPr>
              <a:t>2nd Best sensitivity SNR</a:t>
            </a:r>
            <a:endParaRPr sz="900" dirty="0">
              <a:solidFill>
                <a:srgbClr val="0000FF"/>
              </a:solidFill>
              <a:latin typeface="Calibri"/>
              <a:ea typeface="Calibri"/>
              <a:cs typeface="Calibri"/>
              <a:sym typeface="Calibri"/>
            </a:endParaRPr>
          </a:p>
        </p:txBody>
      </p:sp>
      <p:cxnSp>
        <p:nvCxnSpPr>
          <p:cNvPr id="115" name="Google Shape;115;g1c100187703_0_6"/>
          <p:cNvCxnSpPr/>
          <p:nvPr/>
        </p:nvCxnSpPr>
        <p:spPr>
          <a:xfrm rot="10800000">
            <a:off x="6951525" y="5299013"/>
            <a:ext cx="33075" cy="239400"/>
          </a:xfrm>
          <a:prstGeom prst="straightConnector1">
            <a:avLst/>
          </a:prstGeom>
          <a:noFill/>
          <a:ln w="9525" cap="flat" cmpd="sng">
            <a:solidFill>
              <a:schemeClr val="dk2"/>
            </a:solidFill>
            <a:prstDash val="solid"/>
            <a:round/>
            <a:headEnd type="none" w="med" len="med"/>
            <a:tailEnd type="triangle" w="med" len="med"/>
          </a:ln>
        </p:spPr>
      </p:cxnSp>
      <p:cxnSp>
        <p:nvCxnSpPr>
          <p:cNvPr id="116" name="Google Shape;116;g1c100187703_0_6"/>
          <p:cNvCxnSpPr>
            <a:stCxn id="114" idx="0"/>
          </p:cNvCxnSpPr>
          <p:nvPr/>
        </p:nvCxnSpPr>
        <p:spPr>
          <a:xfrm flipH="1" flipV="1">
            <a:off x="4235438" y="5266069"/>
            <a:ext cx="130725" cy="231075"/>
          </a:xfrm>
          <a:prstGeom prst="straightConnector1">
            <a:avLst/>
          </a:prstGeom>
          <a:noFill/>
          <a:ln w="9525" cap="flat" cmpd="sng">
            <a:solidFill>
              <a:schemeClr val="dk2"/>
            </a:solidFill>
            <a:prstDash val="solid"/>
            <a:round/>
            <a:headEnd type="none" w="med" len="med"/>
            <a:tailEnd type="triangle" w="med" len="med"/>
          </a:ln>
        </p:spPr>
      </p:cxnSp>
      <p:sp>
        <p:nvSpPr>
          <p:cNvPr id="2" name="Google Shape;101;g1c100187703_0_0">
            <a:extLst>
              <a:ext uri="{FF2B5EF4-FFF2-40B4-BE49-F238E27FC236}">
                <a16:creationId xmlns:a16="http://schemas.microsoft.com/office/drawing/2014/main" id="{8F301F1E-8D61-BFAA-322B-9EE1C81B85D6}"/>
              </a:ext>
            </a:extLst>
          </p:cNvPr>
          <p:cNvSpPr txBox="1"/>
          <p:nvPr/>
        </p:nvSpPr>
        <p:spPr>
          <a:xfrm>
            <a:off x="1333981" y="1385542"/>
            <a:ext cx="6476036"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b="1" dirty="0">
                <a:solidFill>
                  <a:schemeClr val="tx1"/>
                </a:solidFill>
                <a:latin typeface="+mj-lt"/>
                <a:ea typeface="Calibri"/>
                <a:cs typeface="Calibri"/>
                <a:sym typeface="Calibri"/>
              </a:rPr>
              <a:t>Data Rate 1.95Mb/s, PHR (BCC vs. LDPC) with (SYNC,SFD) = (64,8) using [2]</a:t>
            </a:r>
            <a:endParaRPr sz="1350" b="1" dirty="0">
              <a:solidFill>
                <a:schemeClr val="tx1"/>
              </a:solidFill>
              <a:latin typeface="+mj-lt"/>
              <a:ea typeface="Calibri"/>
              <a:cs typeface="Calibri"/>
              <a:sym typeface="Calibri"/>
            </a:endParaRPr>
          </a:p>
        </p:txBody>
      </p:sp>
      <p:sp>
        <p:nvSpPr>
          <p:cNvPr id="4" name="TextBox 3">
            <a:extLst>
              <a:ext uri="{FF2B5EF4-FFF2-40B4-BE49-F238E27FC236}">
                <a16:creationId xmlns:a16="http://schemas.microsoft.com/office/drawing/2014/main" id="{1C5A3629-CA0E-9597-A4B4-AFDC934510BF}"/>
              </a:ext>
            </a:extLst>
          </p:cNvPr>
          <p:cNvSpPr txBox="1"/>
          <p:nvPr/>
        </p:nvSpPr>
        <p:spPr>
          <a:xfrm>
            <a:off x="2315617" y="6011613"/>
            <a:ext cx="4631032" cy="338554"/>
          </a:xfrm>
          <a:prstGeom prst="rect">
            <a:avLst/>
          </a:prstGeom>
          <a:noFill/>
        </p:spPr>
        <p:txBody>
          <a:bodyPr wrap="square">
            <a:spAutoFit/>
          </a:bodyPr>
          <a:lstStyle/>
          <a:p>
            <a:r>
              <a:rPr lang="en-US" sz="1600" dirty="0">
                <a:solidFill>
                  <a:schemeClr val="tx1"/>
                </a:solidFill>
                <a:latin typeface="Calibri" panose="020F0502020204030204" pitchFamily="34" charset="0"/>
                <a:cs typeface="Calibri" panose="020F0502020204030204" pitchFamily="34" charset="0"/>
              </a:rPr>
              <a:t>(64,8) combination is </a:t>
            </a:r>
            <a:r>
              <a:rPr lang="en-US" sz="1600" b="1" dirty="0">
                <a:solidFill>
                  <a:schemeClr val="tx1"/>
                </a:solidFill>
                <a:latin typeface="Calibri" panose="020F0502020204030204" pitchFamily="34" charset="0"/>
                <a:cs typeface="Calibri" panose="020F0502020204030204" pitchFamily="34" charset="0"/>
              </a:rPr>
              <a:t>better </a:t>
            </a:r>
            <a:r>
              <a:rPr lang="en-US" sz="1600" dirty="0">
                <a:solidFill>
                  <a:schemeClr val="tx1"/>
                </a:solidFill>
                <a:latin typeface="Calibri" panose="020F0502020204030204" pitchFamily="34" charset="0"/>
                <a:cs typeface="Calibri" panose="020F0502020204030204" pitchFamily="34" charset="0"/>
              </a:rPr>
              <a:t>than (32,8) combination</a:t>
            </a:r>
          </a:p>
        </p:txBody>
      </p:sp>
      <p:sp>
        <p:nvSpPr>
          <p:cNvPr id="3" name="Slide Number Placeholder 3">
            <a:extLst>
              <a:ext uri="{FF2B5EF4-FFF2-40B4-BE49-F238E27FC236}">
                <a16:creationId xmlns:a16="http://schemas.microsoft.com/office/drawing/2014/main" id="{FC5D2A67-2E21-73D4-A61A-8DC0692FBB09}"/>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graphicFrame>
        <p:nvGraphicFramePr>
          <p:cNvPr id="121" name="Google Shape;121;g1c3765eddaf_0_0"/>
          <p:cNvGraphicFramePr/>
          <p:nvPr>
            <p:extLst>
              <p:ext uri="{D42A27DB-BD31-4B8C-83A1-F6EECF244321}">
                <p14:modId xmlns:p14="http://schemas.microsoft.com/office/powerpoint/2010/main" val="651422628"/>
              </p:ext>
            </p:extLst>
          </p:nvPr>
        </p:nvGraphicFramePr>
        <p:xfrm>
          <a:off x="39892" y="1796148"/>
          <a:ext cx="9104086" cy="3730702"/>
        </p:xfrm>
        <a:graphic>
          <a:graphicData uri="http://schemas.openxmlformats.org/drawingml/2006/table">
            <a:tbl>
              <a:tblPr>
                <a:noFill/>
              </a:tblPr>
              <a:tblGrid>
                <a:gridCol w="523256">
                  <a:extLst>
                    <a:ext uri="{9D8B030D-6E8A-4147-A177-3AD203B41FA5}">
                      <a16:colId xmlns:a16="http://schemas.microsoft.com/office/drawing/2014/main" val="20000"/>
                    </a:ext>
                  </a:extLst>
                </a:gridCol>
                <a:gridCol w="808538">
                  <a:extLst>
                    <a:ext uri="{9D8B030D-6E8A-4147-A177-3AD203B41FA5}">
                      <a16:colId xmlns:a16="http://schemas.microsoft.com/office/drawing/2014/main" val="20001"/>
                    </a:ext>
                  </a:extLst>
                </a:gridCol>
                <a:gridCol w="808538">
                  <a:extLst>
                    <a:ext uri="{9D8B030D-6E8A-4147-A177-3AD203B41FA5}">
                      <a16:colId xmlns:a16="http://schemas.microsoft.com/office/drawing/2014/main" val="20002"/>
                    </a:ext>
                  </a:extLst>
                </a:gridCol>
                <a:gridCol w="808538">
                  <a:extLst>
                    <a:ext uri="{9D8B030D-6E8A-4147-A177-3AD203B41FA5}">
                      <a16:colId xmlns:a16="http://schemas.microsoft.com/office/drawing/2014/main" val="20003"/>
                    </a:ext>
                  </a:extLst>
                </a:gridCol>
                <a:gridCol w="808538">
                  <a:extLst>
                    <a:ext uri="{9D8B030D-6E8A-4147-A177-3AD203B41FA5}">
                      <a16:colId xmlns:a16="http://schemas.microsoft.com/office/drawing/2014/main" val="20004"/>
                    </a:ext>
                  </a:extLst>
                </a:gridCol>
                <a:gridCol w="891113">
                  <a:extLst>
                    <a:ext uri="{9D8B030D-6E8A-4147-A177-3AD203B41FA5}">
                      <a16:colId xmlns:a16="http://schemas.microsoft.com/office/drawing/2014/main" val="20005"/>
                    </a:ext>
                  </a:extLst>
                </a:gridCol>
                <a:gridCol w="891113">
                  <a:extLst>
                    <a:ext uri="{9D8B030D-6E8A-4147-A177-3AD203B41FA5}">
                      <a16:colId xmlns:a16="http://schemas.microsoft.com/office/drawing/2014/main" val="20006"/>
                    </a:ext>
                  </a:extLst>
                </a:gridCol>
                <a:gridCol w="891113">
                  <a:extLst>
                    <a:ext uri="{9D8B030D-6E8A-4147-A177-3AD203B41FA5}">
                      <a16:colId xmlns:a16="http://schemas.microsoft.com/office/drawing/2014/main" val="20007"/>
                    </a:ext>
                  </a:extLst>
                </a:gridCol>
                <a:gridCol w="891113">
                  <a:extLst>
                    <a:ext uri="{9D8B030D-6E8A-4147-A177-3AD203B41FA5}">
                      <a16:colId xmlns:a16="http://schemas.microsoft.com/office/drawing/2014/main" val="20008"/>
                    </a:ext>
                  </a:extLst>
                </a:gridCol>
                <a:gridCol w="891113">
                  <a:extLst>
                    <a:ext uri="{9D8B030D-6E8A-4147-A177-3AD203B41FA5}">
                      <a16:colId xmlns:a16="http://schemas.microsoft.com/office/drawing/2014/main" val="20009"/>
                    </a:ext>
                  </a:extLst>
                </a:gridCol>
                <a:gridCol w="891113">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(0.975Mb/s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R w="9525" cap="flat" cmpd="sng">
                      <a:solidFill>
                        <a:srgbClr val="9E9E9E"/>
                      </a:solidFill>
                      <a:prstDash val="solid"/>
                      <a:round/>
                      <a:headEnd type="none" w="sm" len="sm"/>
                      <a:tailEnd type="none" w="sm" len="sm"/>
                    </a:lnR>
                  </a:tcPr>
                </a:tc>
                <a:tc rowSpan="3">
                  <a:txBody>
                    <a:bodyPr/>
                    <a:lstStyle/>
                    <a:p>
                      <a:pPr marL="0" lvl="0" indent="0" algn="ctr" rtl="0">
                        <a:spcBef>
                          <a:spcPts val="0"/>
                        </a:spcBef>
                        <a:spcAft>
                          <a:spcPts val="0"/>
                        </a:spcAft>
                        <a:buNone/>
                      </a:pPr>
                      <a:r>
                        <a:rPr lang="en-US" sz="800" dirty="0"/>
                        <a:t>-28.05dB / 168.14us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-27.93dB / 191.47us </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-26.87dB  / 255.64us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-28.27dB / 301.28us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-28.01dB / 316.15us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-27.81dB / 331.03us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-28.30dB / 296.15us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-28.05dB / 311.03us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-27.84dB / 325.90us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r>
                        <a:rPr lang="en-US" sz="800" dirty="0"/>
                        <a:t>-28.05dB / 168.14us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-27.93dB / 191.47us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-26.87dB  / 255.64us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-27.73dB / 384.36us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-27.57dB / 399.23us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-27.40dB / 414.10us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-27.66dB / 379.23us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-27.57dB / 394.10us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-27.39dB / 408.97us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-26.90dB / 467.44us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sz="800" dirty="0"/>
                        <a:t>-26.77dB / 482.31us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-26.67dB/ 497.18us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-26.84dB / 462.31us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-26.72dB / 477.18us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-26.57dB / 492.05us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R w="9525" cap="flat" cmpd="sng">
                      <a:solidFill>
                        <a:srgbClr val="9E9E9E"/>
                      </a:solidFill>
                      <a:prstDash val="solid"/>
                      <a:round/>
                      <a:headEnd type="none" w="sm" len="sm"/>
                      <a:tailEnd type="none" w="sm" len="sm"/>
                    </a:lnR>
                  </a:tcPr>
                </a:tc>
                <a:tc rowSpan="3">
                  <a:txBody>
                    <a:bodyPr/>
                    <a:lstStyle/>
                    <a:p>
                      <a:pPr marL="0" lvl="0" indent="0" algn="ctr" rtl="0">
                        <a:spcBef>
                          <a:spcPts val="0"/>
                        </a:spcBef>
                        <a:spcAft>
                          <a:spcPts val="0"/>
                        </a:spcAft>
                        <a:buNone/>
                      </a:pPr>
                      <a:r>
                        <a:rPr lang="en-US" sz="800" dirty="0"/>
                        <a:t>-25.58dB / 291.22us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-25.50dB / 314.55us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-24.77dB / 378.72us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-26.38dB / 445.90us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sz="800" dirty="0"/>
                        <a:t>-26.21dB / 460.77us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-26.08dB / 475.64us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-26.38dB / 440.77us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-26.23dB / 455.64us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-26.06dB / 470.51us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r>
                        <a:rPr lang="en-US" sz="800" dirty="0"/>
                        <a:t>-25.58dB / 291.22us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-25.50dB / 314.55us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-24.77dB / 378.72us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-26.84dB / 445.90us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-26.69dB / 460.77us</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-26.53dB / 475.64us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a:t>
                      </a:r>
                      <a:r>
                        <a:rPr lang="en-US" sz="800" dirty="0">
                          <a:solidFill>
                            <a:srgbClr val="0000FF"/>
                          </a:solidFill>
                        </a:rPr>
                        <a:t>26.79dB / 440.77us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-26.65dB / 455.64us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-26.48dB / 470.51us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54256">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–26.30dB / 528.97us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-26.26dB / 543.85us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-26.15dB / 558.72us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26.22dB / 523.85us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-26.07dB / 538.72us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-25.96dB / 553.59us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2" name="Google Shape;101;g1c100187703_0_0">
            <a:extLst>
              <a:ext uri="{FF2B5EF4-FFF2-40B4-BE49-F238E27FC236}">
                <a16:creationId xmlns:a16="http://schemas.microsoft.com/office/drawing/2014/main" id="{EE4013A6-2DD4-517E-F53F-EB4C3EEA52AA}"/>
              </a:ext>
            </a:extLst>
          </p:cNvPr>
          <p:cNvSpPr txBox="1"/>
          <p:nvPr/>
        </p:nvSpPr>
        <p:spPr>
          <a:xfrm>
            <a:off x="1311108" y="1356724"/>
            <a:ext cx="6561654"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b="1" dirty="0">
                <a:solidFill>
                  <a:schemeClr val="tx1"/>
                </a:solidFill>
                <a:latin typeface="+mj-lt"/>
                <a:ea typeface="Calibri"/>
                <a:cs typeface="Calibri"/>
                <a:sym typeface="Calibri"/>
              </a:rPr>
              <a:t>Data Rate 1.95Mb/s, PHR (BCC vs. LDPC) with (SYNC,SFD) = (128,32) using [2]</a:t>
            </a:r>
            <a:endParaRPr sz="1350" b="1" dirty="0">
              <a:solidFill>
                <a:schemeClr val="tx1"/>
              </a:solidFill>
              <a:latin typeface="+mj-lt"/>
              <a:ea typeface="Calibri"/>
              <a:cs typeface="Calibri"/>
              <a:sym typeface="Calibri"/>
            </a:endParaRPr>
          </a:p>
        </p:txBody>
      </p:sp>
      <p:sp>
        <p:nvSpPr>
          <p:cNvPr id="3" name="TextBox 2">
            <a:extLst>
              <a:ext uri="{FF2B5EF4-FFF2-40B4-BE49-F238E27FC236}">
                <a16:creationId xmlns:a16="http://schemas.microsoft.com/office/drawing/2014/main" id="{82C3A6C6-8B40-9E83-EA95-8340B9B2E3B1}"/>
              </a:ext>
            </a:extLst>
          </p:cNvPr>
          <p:cNvSpPr txBox="1"/>
          <p:nvPr/>
        </p:nvSpPr>
        <p:spPr>
          <a:xfrm>
            <a:off x="1331640" y="5629537"/>
            <a:ext cx="6624736" cy="1015663"/>
          </a:xfrm>
          <a:prstGeom prst="rect">
            <a:avLst/>
          </a:prstGeom>
          <a:noFill/>
        </p:spPr>
        <p:txBody>
          <a:bodyPr wrap="square">
            <a:spAutoFit/>
          </a:bodyPr>
          <a:lstStyle/>
          <a:p>
            <a:r>
              <a:rPr lang="en-US" sz="1600" dirty="0">
                <a:solidFill>
                  <a:schemeClr val="tx1"/>
                </a:solidFill>
                <a:latin typeface="Calibri" panose="020F0502020204030204" pitchFamily="34" charset="0"/>
                <a:cs typeface="Calibri" panose="020F0502020204030204" pitchFamily="34" charset="0"/>
              </a:rPr>
              <a:t>(128,32) combination is </a:t>
            </a:r>
            <a:r>
              <a:rPr lang="en-US" sz="1600" b="1" dirty="0">
                <a:solidFill>
                  <a:schemeClr val="tx1"/>
                </a:solidFill>
                <a:latin typeface="Calibri" panose="020F0502020204030204" pitchFamily="34" charset="0"/>
                <a:cs typeface="Calibri" panose="020F0502020204030204" pitchFamily="34" charset="0"/>
              </a:rPr>
              <a:t>better </a:t>
            </a:r>
            <a:r>
              <a:rPr lang="en-US" sz="1600" dirty="0">
                <a:solidFill>
                  <a:schemeClr val="tx1"/>
                </a:solidFill>
                <a:latin typeface="Calibri" panose="020F0502020204030204" pitchFamily="34" charset="0"/>
                <a:cs typeface="Calibri" panose="020F0502020204030204" pitchFamily="34" charset="0"/>
              </a:rPr>
              <a:t>than (64,8) combination</a:t>
            </a:r>
          </a:p>
          <a:p>
            <a:r>
              <a:rPr lang="en-US" sz="1600" dirty="0">
                <a:solidFill>
                  <a:schemeClr val="tx1"/>
                </a:solidFill>
                <a:latin typeface="Calibri" panose="020F0502020204030204" pitchFamily="34" charset="0"/>
                <a:cs typeface="Calibri" panose="020F0502020204030204" pitchFamily="34" charset="0"/>
              </a:rPr>
              <a:t>For 30 bytes and 60 bytes, 2 PHR2 reps is optimal.</a:t>
            </a:r>
          </a:p>
          <a:p>
            <a:r>
              <a:rPr lang="en-US" sz="1600" dirty="0">
                <a:solidFill>
                  <a:schemeClr val="tx1"/>
                </a:solidFill>
                <a:latin typeface="Calibri" panose="020F0502020204030204" pitchFamily="34" charset="0"/>
                <a:cs typeface="Calibri" panose="020F0502020204030204" pitchFamily="34" charset="0"/>
              </a:rPr>
              <a:t>Minimal LDPC gain over BCC seen in 30 bytes and 1.3 dB gain seen in 60 bytes</a:t>
            </a:r>
          </a:p>
          <a:p>
            <a:endParaRPr lang="en-US" dirty="0">
              <a:solidFill>
                <a:schemeClr val="tx1"/>
              </a:solidFill>
            </a:endParaRPr>
          </a:p>
        </p:txBody>
      </p:sp>
      <p:sp>
        <p:nvSpPr>
          <p:cNvPr id="4" name="Slide Number Placeholder 3">
            <a:extLst>
              <a:ext uri="{FF2B5EF4-FFF2-40B4-BE49-F238E27FC236}">
                <a16:creationId xmlns:a16="http://schemas.microsoft.com/office/drawing/2014/main" id="{84134BA4-BBD1-135D-7C4B-33691B664D41}"/>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11</a:t>
            </a:fld>
            <a:endParaRPr lang="en-US" alt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graphicFrame>
        <p:nvGraphicFramePr>
          <p:cNvPr id="127" name="Google Shape;127;g1d1f269694f_1_10"/>
          <p:cNvGraphicFramePr/>
          <p:nvPr>
            <p:extLst>
              <p:ext uri="{D42A27DB-BD31-4B8C-83A1-F6EECF244321}">
                <p14:modId xmlns:p14="http://schemas.microsoft.com/office/powerpoint/2010/main" val="3863258096"/>
              </p:ext>
            </p:extLst>
          </p:nvPr>
        </p:nvGraphicFramePr>
        <p:xfrm>
          <a:off x="39892" y="1796148"/>
          <a:ext cx="9104086" cy="3802204"/>
        </p:xfrm>
        <a:graphic>
          <a:graphicData uri="http://schemas.openxmlformats.org/drawingml/2006/table">
            <a:tbl>
              <a:tblPr>
                <a:noFill/>
              </a:tblPr>
              <a:tblGrid>
                <a:gridCol w="523256">
                  <a:extLst>
                    <a:ext uri="{9D8B030D-6E8A-4147-A177-3AD203B41FA5}">
                      <a16:colId xmlns:a16="http://schemas.microsoft.com/office/drawing/2014/main" val="20000"/>
                    </a:ext>
                  </a:extLst>
                </a:gridCol>
                <a:gridCol w="808538">
                  <a:extLst>
                    <a:ext uri="{9D8B030D-6E8A-4147-A177-3AD203B41FA5}">
                      <a16:colId xmlns:a16="http://schemas.microsoft.com/office/drawing/2014/main" val="20001"/>
                    </a:ext>
                  </a:extLst>
                </a:gridCol>
                <a:gridCol w="808538">
                  <a:extLst>
                    <a:ext uri="{9D8B030D-6E8A-4147-A177-3AD203B41FA5}">
                      <a16:colId xmlns:a16="http://schemas.microsoft.com/office/drawing/2014/main" val="20002"/>
                    </a:ext>
                  </a:extLst>
                </a:gridCol>
                <a:gridCol w="808538">
                  <a:extLst>
                    <a:ext uri="{9D8B030D-6E8A-4147-A177-3AD203B41FA5}">
                      <a16:colId xmlns:a16="http://schemas.microsoft.com/office/drawing/2014/main" val="20003"/>
                    </a:ext>
                  </a:extLst>
                </a:gridCol>
                <a:gridCol w="808538">
                  <a:extLst>
                    <a:ext uri="{9D8B030D-6E8A-4147-A177-3AD203B41FA5}">
                      <a16:colId xmlns:a16="http://schemas.microsoft.com/office/drawing/2014/main" val="20004"/>
                    </a:ext>
                  </a:extLst>
                </a:gridCol>
                <a:gridCol w="891113">
                  <a:extLst>
                    <a:ext uri="{9D8B030D-6E8A-4147-A177-3AD203B41FA5}">
                      <a16:colId xmlns:a16="http://schemas.microsoft.com/office/drawing/2014/main" val="20005"/>
                    </a:ext>
                  </a:extLst>
                </a:gridCol>
                <a:gridCol w="891113">
                  <a:extLst>
                    <a:ext uri="{9D8B030D-6E8A-4147-A177-3AD203B41FA5}">
                      <a16:colId xmlns:a16="http://schemas.microsoft.com/office/drawing/2014/main" val="20006"/>
                    </a:ext>
                  </a:extLst>
                </a:gridCol>
                <a:gridCol w="891113">
                  <a:extLst>
                    <a:ext uri="{9D8B030D-6E8A-4147-A177-3AD203B41FA5}">
                      <a16:colId xmlns:a16="http://schemas.microsoft.com/office/drawing/2014/main" val="20007"/>
                    </a:ext>
                  </a:extLst>
                </a:gridCol>
                <a:gridCol w="891113">
                  <a:extLst>
                    <a:ext uri="{9D8B030D-6E8A-4147-A177-3AD203B41FA5}">
                      <a16:colId xmlns:a16="http://schemas.microsoft.com/office/drawing/2014/main" val="20008"/>
                    </a:ext>
                  </a:extLst>
                </a:gridCol>
                <a:gridCol w="891113">
                  <a:extLst>
                    <a:ext uri="{9D8B030D-6E8A-4147-A177-3AD203B41FA5}">
                      <a16:colId xmlns:a16="http://schemas.microsoft.com/office/drawing/2014/main" val="20009"/>
                    </a:ext>
                  </a:extLst>
                </a:gridCol>
                <a:gridCol w="891113">
                  <a:extLst>
                    <a:ext uri="{9D8B030D-6E8A-4147-A177-3AD203B41FA5}">
                      <a16:colId xmlns:a16="http://schemas.microsoft.com/office/drawing/2014/main" val="20010"/>
                    </a:ext>
                  </a:extLst>
                </a:gridCol>
              </a:tblGrid>
              <a:tr h="1005731">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(28-bit PHR,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endParaRPr sz="800" dirty="0"/>
                    </a:p>
                    <a:p>
                      <a:pPr marL="0" lvl="0" indent="0" algn="l" rtl="0">
                        <a:spcBef>
                          <a:spcPts val="0"/>
                        </a:spcBef>
                        <a:spcAft>
                          <a:spcPts val="0"/>
                        </a:spcAft>
                        <a:buNone/>
                      </a:pPr>
                      <a:r>
                        <a:rPr lang="en-US" sz="800" dirty="0"/>
                        <a:t>        [1]</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(28-bit PHR, 3 rep.)</a:t>
                      </a: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  </a:t>
                      </a:r>
                      <a:endParaRPr sz="800" dirty="0">
                        <a:solidFill>
                          <a:schemeClr val="dk1"/>
                        </a:solidFill>
                      </a:endParaRPr>
                    </a:p>
                    <a:p>
                      <a:pPr marL="0" lvl="0" indent="0" algn="ctr" rtl="0">
                        <a:spcBef>
                          <a:spcPts val="0"/>
                        </a:spcBef>
                        <a:spcAft>
                          <a:spcPts val="0"/>
                        </a:spcAft>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32-bit coded PHR1, 24-bit PHR2 2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[3]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32-bit coded PHR1, 24-bit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[3]</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sync = 128, sfd = 32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R w="9525" cap="flat" cmpd="sng">
                      <a:solidFill>
                        <a:srgbClr val="9E9E9E"/>
                      </a:solidFill>
                      <a:prstDash val="solid"/>
                      <a:round/>
                      <a:headEnd type="none" w="sm" len="sm"/>
                      <a:tailEnd type="none" w="sm" len="sm"/>
                    </a:lnR>
                  </a:tcPr>
                </a:tc>
                <a:tc rowSpan="3">
                  <a:txBody>
                    <a:bodyPr/>
                    <a:lstStyle/>
                    <a:p>
                      <a:pPr marL="0" lvl="0" indent="0" algn="ctr" rtl="0">
                        <a:spcBef>
                          <a:spcPts val="0"/>
                        </a:spcBef>
                        <a:spcAft>
                          <a:spcPts val="0"/>
                        </a:spcAft>
                        <a:buNone/>
                      </a:pPr>
                      <a:r>
                        <a:rPr lang="en-US" sz="800" dirty="0"/>
                        <a:t>-28.05dB / 168.14us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-27.93dB / 191.47us </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-26.87dB  / 255.64us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-28.27dB / 301.28us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-28.30dB / 296.15us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a:t>
                      </a:r>
                      <a:r>
                        <a:rPr lang="en-US" sz="800" b="1" dirty="0">
                          <a:solidFill>
                            <a:srgbClr val="FF0000"/>
                          </a:solidFill>
                        </a:rPr>
                        <a:t>-28.35dB /  296.15us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-28.09dB /    313.59us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-28.26dB /   300.26us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-27.81dB /  331.03us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-27.73dB / 384.36us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-27.66dB / 379.23us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-27.80dB / 379.23us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-27.59dB / 396.67us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 -27.76dB /    383.33us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-27.41dB   414.10us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-26.90dB / 467.44us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-26.84dB / 462.31us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-26.92dB / 462.31us </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-26.84dB / 479.74us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-26.90dB 466.41us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-26.61dB  497.18us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R w="9525" cap="flat" cmpd="sng">
                      <a:solidFill>
                        <a:srgbClr val="9E9E9E"/>
                      </a:solidFill>
                      <a:prstDash val="solid"/>
                      <a:round/>
                      <a:headEnd type="none" w="sm" len="sm"/>
                      <a:tailEnd type="none" w="sm" len="sm"/>
                    </a:lnR>
                  </a:tcPr>
                </a:tc>
                <a:tc rowSpan="3">
                  <a:txBody>
                    <a:bodyPr/>
                    <a:lstStyle/>
                    <a:p>
                      <a:pPr marL="0" lvl="0" indent="0" algn="ctr" rtl="0">
                        <a:spcBef>
                          <a:spcPts val="0"/>
                        </a:spcBef>
                        <a:spcAft>
                          <a:spcPts val="0"/>
                        </a:spcAft>
                        <a:buNone/>
                      </a:pPr>
                      <a:r>
                        <a:rPr lang="en-US" sz="800" dirty="0"/>
                        <a:t>-25.58dB / 291.22us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-25.50dB / 314.55us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-24.77dB / 378.72us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-26.38dB / 445.90us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solidFill>
                            <a:srgbClr val="0000FF"/>
                          </a:solidFill>
                        </a:rPr>
                        <a:t>-26.38dB / 440.77us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-26.45dB /   440.77us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-26.25dB / 458.21us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 -26.39dB /   444.87us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-26.07dB /    475.64us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-26.84dB / 445.90us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-26.79dB / 440.77us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-26.89dB /   440.77us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-26.70dB /   458.21us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-26.81dB /    444.87us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-26.53dB   475.64us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038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–26.30dB / 528.97us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26.22dB / 523.85us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-26.40dB /    523.85us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-26.24dB / 541.28us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FF"/>
                          </a:solidFill>
                        </a:rPr>
                        <a:t>-26.35dB /    527.95us</a:t>
                      </a:r>
                      <a:endParaRPr sz="800" dirty="0">
                        <a:solidFill>
                          <a:srgbClr val="FF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-26.16dB /    558.72us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28" name="Google Shape;128;g1d1f269694f_1_10"/>
          <p:cNvSpPr txBox="1"/>
          <p:nvPr/>
        </p:nvSpPr>
        <p:spPr>
          <a:xfrm>
            <a:off x="799342" y="1298180"/>
            <a:ext cx="7545313" cy="415476"/>
          </a:xfrm>
          <a:prstGeom prst="rect">
            <a:avLst/>
          </a:prstGeom>
          <a:noFill/>
          <a:ln>
            <a:noFill/>
          </a:ln>
        </p:spPr>
        <p:txBody>
          <a:bodyPr spcFirstLastPara="1" wrap="square" lIns="68569" tIns="68569" rIns="68569" bIns="68569" anchor="t" anchorCtr="0">
            <a:spAutoFit/>
          </a:bodyPr>
          <a:lstStyle/>
          <a:p>
            <a:pPr>
              <a:spcBef>
                <a:spcPts val="0"/>
              </a:spcBef>
              <a:spcAft>
                <a:spcPts val="0"/>
              </a:spcAft>
              <a:buClr>
                <a:schemeClr val="dk1"/>
              </a:buClr>
              <a:buSzPts val="1100"/>
            </a:pPr>
            <a:r>
              <a:rPr lang="en-US" sz="1800" b="1" dirty="0">
                <a:solidFill>
                  <a:schemeClr val="dk1"/>
                </a:solidFill>
                <a:latin typeface="+mj-lt"/>
                <a:ea typeface="Calibri"/>
                <a:cs typeface="Calibri"/>
                <a:sym typeface="Calibri"/>
              </a:rPr>
              <a:t>Data Rate 1.95Mb/s, PHR ([1] vs [2] vs [3]) with (SYNC,SFD)=(128,32)</a:t>
            </a:r>
            <a:endParaRPr sz="1800" b="1" dirty="0">
              <a:latin typeface="+mj-lt"/>
              <a:ea typeface="Calibri"/>
              <a:cs typeface="Calibri"/>
              <a:sym typeface="Calibri"/>
            </a:endParaRPr>
          </a:p>
        </p:txBody>
      </p:sp>
      <p:sp>
        <p:nvSpPr>
          <p:cNvPr id="129" name="Google Shape;129;g1d1f269694f_1_10"/>
          <p:cNvSpPr txBox="1"/>
          <p:nvPr/>
        </p:nvSpPr>
        <p:spPr>
          <a:xfrm>
            <a:off x="3888431" y="5539051"/>
            <a:ext cx="1519650" cy="41547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chemeClr val="tx1"/>
                </a:solidFill>
                <a:latin typeface="Calibri"/>
                <a:ea typeface="Calibri"/>
                <a:cs typeface="Calibri"/>
                <a:sym typeface="Calibri"/>
              </a:rPr>
              <a:t>Best configurations from previous slides</a:t>
            </a:r>
            <a:endParaRPr sz="900" dirty="0">
              <a:solidFill>
                <a:schemeClr val="tx1"/>
              </a:solidFill>
              <a:latin typeface="Calibri"/>
              <a:ea typeface="Calibri"/>
              <a:cs typeface="Calibri"/>
              <a:sym typeface="Calibri"/>
            </a:endParaRPr>
          </a:p>
        </p:txBody>
      </p:sp>
      <p:cxnSp>
        <p:nvCxnSpPr>
          <p:cNvPr id="130" name="Google Shape;130;g1d1f269694f_1_10"/>
          <p:cNvCxnSpPr>
            <a:stCxn id="129" idx="0"/>
          </p:cNvCxnSpPr>
          <p:nvPr/>
        </p:nvCxnSpPr>
        <p:spPr>
          <a:xfrm flipH="1" flipV="1">
            <a:off x="4355981" y="5375475"/>
            <a:ext cx="292275" cy="163576"/>
          </a:xfrm>
          <a:prstGeom prst="straightConnector1">
            <a:avLst/>
          </a:prstGeom>
          <a:noFill/>
          <a:ln w="9525" cap="flat" cmpd="sng">
            <a:solidFill>
              <a:schemeClr val="dk2"/>
            </a:solidFill>
            <a:prstDash val="solid"/>
            <a:round/>
            <a:headEnd type="none" w="med" len="med"/>
            <a:tailEnd type="triangle" w="med" len="med"/>
          </a:ln>
        </p:spPr>
      </p:cxnSp>
      <p:cxnSp>
        <p:nvCxnSpPr>
          <p:cNvPr id="131" name="Google Shape;131;g1d1f269694f_1_10"/>
          <p:cNvCxnSpPr>
            <a:stCxn id="129" idx="0"/>
          </p:cNvCxnSpPr>
          <p:nvPr/>
        </p:nvCxnSpPr>
        <p:spPr>
          <a:xfrm flipV="1">
            <a:off x="4648256" y="5375475"/>
            <a:ext cx="245475" cy="163576"/>
          </a:xfrm>
          <a:prstGeom prst="straightConnector1">
            <a:avLst/>
          </a:prstGeom>
          <a:noFill/>
          <a:ln w="9525" cap="flat" cmpd="sng">
            <a:solidFill>
              <a:schemeClr val="dk2"/>
            </a:solidFill>
            <a:prstDash val="solid"/>
            <a:round/>
            <a:headEnd type="none" w="med" len="med"/>
            <a:tailEnd type="triangle" w="med" len="med"/>
          </a:ln>
        </p:spPr>
      </p:cxnSp>
      <p:sp>
        <p:nvSpPr>
          <p:cNvPr id="132" name="Google Shape;132;g1d1f269694f_1_10"/>
          <p:cNvSpPr txBox="1"/>
          <p:nvPr/>
        </p:nvSpPr>
        <p:spPr>
          <a:xfrm>
            <a:off x="7655456" y="5619826"/>
            <a:ext cx="3390075"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chemeClr val="tx1"/>
                </a:solidFill>
                <a:latin typeface="Calibri"/>
                <a:ea typeface="Calibri"/>
                <a:cs typeface="Calibri"/>
                <a:sym typeface="Calibri"/>
              </a:rPr>
              <a:t>Difference is within 0.1dB </a:t>
            </a:r>
            <a:endParaRPr sz="900" dirty="0">
              <a:solidFill>
                <a:schemeClr val="tx1"/>
              </a:solidFill>
              <a:latin typeface="Calibri"/>
              <a:ea typeface="Calibri"/>
              <a:cs typeface="Calibri"/>
              <a:sym typeface="Calibri"/>
            </a:endParaRPr>
          </a:p>
        </p:txBody>
      </p:sp>
      <p:cxnSp>
        <p:nvCxnSpPr>
          <p:cNvPr id="133" name="Google Shape;133;g1d1f269694f_1_10"/>
          <p:cNvCxnSpPr>
            <a:stCxn id="132" idx="1"/>
          </p:cNvCxnSpPr>
          <p:nvPr/>
        </p:nvCxnSpPr>
        <p:spPr>
          <a:xfrm flipH="1" flipV="1">
            <a:off x="4636856" y="5307075"/>
            <a:ext cx="3018600" cy="451240"/>
          </a:xfrm>
          <a:prstGeom prst="straightConnector1">
            <a:avLst/>
          </a:prstGeom>
          <a:noFill/>
          <a:ln w="9525" cap="flat" cmpd="sng">
            <a:solidFill>
              <a:schemeClr val="dk2"/>
            </a:solidFill>
            <a:prstDash val="solid"/>
            <a:round/>
            <a:headEnd type="none" w="med" len="med"/>
            <a:tailEnd type="triangle" w="med" len="med"/>
          </a:ln>
        </p:spPr>
      </p:cxnSp>
      <p:cxnSp>
        <p:nvCxnSpPr>
          <p:cNvPr id="134" name="Google Shape;134;g1d1f269694f_1_10"/>
          <p:cNvCxnSpPr/>
          <p:nvPr/>
        </p:nvCxnSpPr>
        <p:spPr>
          <a:xfrm rot="10800000">
            <a:off x="6351563" y="5283844"/>
            <a:ext cx="1402650" cy="358425"/>
          </a:xfrm>
          <a:prstGeom prst="straightConnector1">
            <a:avLst/>
          </a:prstGeom>
          <a:noFill/>
          <a:ln w="9525" cap="flat" cmpd="sng">
            <a:solidFill>
              <a:schemeClr val="dk2"/>
            </a:solidFill>
            <a:prstDash val="solid"/>
            <a:round/>
            <a:headEnd type="none" w="med" len="med"/>
            <a:tailEnd type="triangle" w="med" len="med"/>
          </a:ln>
        </p:spPr>
      </p:cxnSp>
      <p:cxnSp>
        <p:nvCxnSpPr>
          <p:cNvPr id="135" name="Google Shape;135;g1d1f269694f_1_10"/>
          <p:cNvCxnSpPr/>
          <p:nvPr/>
        </p:nvCxnSpPr>
        <p:spPr>
          <a:xfrm rot="10800000">
            <a:off x="7832213" y="5392819"/>
            <a:ext cx="15525" cy="241650"/>
          </a:xfrm>
          <a:prstGeom prst="straightConnector1">
            <a:avLst/>
          </a:prstGeom>
          <a:noFill/>
          <a:ln w="9525" cap="flat" cmpd="sng">
            <a:solidFill>
              <a:schemeClr val="dk2"/>
            </a:solidFill>
            <a:prstDash val="solid"/>
            <a:round/>
            <a:headEnd type="none" w="med" len="med"/>
            <a:tailEnd type="triangle" w="med" len="med"/>
          </a:ln>
        </p:spPr>
      </p:cxnSp>
      <p:sp>
        <p:nvSpPr>
          <p:cNvPr id="3" name="TextBox 2">
            <a:extLst>
              <a:ext uri="{FF2B5EF4-FFF2-40B4-BE49-F238E27FC236}">
                <a16:creationId xmlns:a16="http://schemas.microsoft.com/office/drawing/2014/main" id="{E8834948-4D83-EA56-760B-E3E80A4E8004}"/>
              </a:ext>
            </a:extLst>
          </p:cNvPr>
          <p:cNvSpPr txBox="1"/>
          <p:nvPr/>
        </p:nvSpPr>
        <p:spPr>
          <a:xfrm>
            <a:off x="1791431" y="5867720"/>
            <a:ext cx="5601007" cy="584775"/>
          </a:xfrm>
          <a:prstGeom prst="rect">
            <a:avLst/>
          </a:prstGeom>
          <a:noFill/>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If parametrized correctly, PHR formats perform roughly the same.</a:t>
            </a:r>
          </a:p>
          <a:p>
            <a:r>
              <a:rPr lang="en-US" sz="1600" dirty="0">
                <a:solidFill>
                  <a:schemeClr val="tx1"/>
                </a:solidFill>
                <a:latin typeface="Calibri" panose="020F0502020204030204" pitchFamily="34" charset="0"/>
                <a:cs typeface="Calibri" panose="020F0502020204030204" pitchFamily="34" charset="0"/>
              </a:rPr>
              <a:t>2 PHR repetitions is best</a:t>
            </a:r>
          </a:p>
        </p:txBody>
      </p:sp>
      <p:sp>
        <p:nvSpPr>
          <p:cNvPr id="2" name="Slide Number Placeholder 3">
            <a:extLst>
              <a:ext uri="{FF2B5EF4-FFF2-40B4-BE49-F238E27FC236}">
                <a16:creationId xmlns:a16="http://schemas.microsoft.com/office/drawing/2014/main" id="{9AB519DD-85B5-A55C-16DB-C2A504CA6478}"/>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12</a:t>
            </a:fld>
            <a:endParaRPr lang="en-US" altLang="en-US" dirty="0"/>
          </a:p>
        </p:txBody>
      </p:sp>
    </p:spTree>
    <p:extLst>
      <p:ext uri="{BB962C8B-B14F-4D97-AF65-F5344CB8AC3E}">
        <p14:creationId xmlns:p14="http://schemas.microsoft.com/office/powerpoint/2010/main" val="3154057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8905F-7E63-0E73-E2A5-5EC5EEA68EE5}"/>
              </a:ext>
            </a:extLst>
          </p:cNvPr>
          <p:cNvSpPr>
            <a:spLocks noGrp="1"/>
          </p:cNvSpPr>
          <p:nvPr>
            <p:ph type="title"/>
          </p:nvPr>
        </p:nvSpPr>
        <p:spPr/>
        <p:txBody>
          <a:bodyPr/>
          <a:lstStyle/>
          <a:p>
            <a:r>
              <a:rPr lang="en-US" dirty="0"/>
              <a:t>[1] vs [2] vs [3] PHR Airtime</a:t>
            </a:r>
          </a:p>
        </p:txBody>
      </p:sp>
      <p:sp>
        <p:nvSpPr>
          <p:cNvPr id="3" name="Content Placeholder 2">
            <a:extLst>
              <a:ext uri="{FF2B5EF4-FFF2-40B4-BE49-F238E27FC236}">
                <a16:creationId xmlns:a16="http://schemas.microsoft.com/office/drawing/2014/main" id="{B080D231-1254-0F24-81BB-5BFCD25EAD62}"/>
              </a:ext>
            </a:extLst>
          </p:cNvPr>
          <p:cNvSpPr>
            <a:spLocks noGrp="1"/>
          </p:cNvSpPr>
          <p:nvPr>
            <p:ph idx="1"/>
          </p:nvPr>
        </p:nvSpPr>
        <p:spPr>
          <a:xfrm>
            <a:off x="609600" y="1371600"/>
            <a:ext cx="8210872" cy="4868863"/>
          </a:xfrm>
        </p:spPr>
        <p:txBody>
          <a:bodyPr/>
          <a:lstStyle/>
          <a:p>
            <a:r>
              <a:rPr lang="en-US" sz="2800" dirty="0"/>
              <a:t>27 total bits in PHR ([1] : 27, [2]: 4+23, [3]: 3+24)</a:t>
            </a:r>
          </a:p>
        </p:txBody>
      </p:sp>
      <p:sp>
        <p:nvSpPr>
          <p:cNvPr id="4" name="Slide Number Placeholder 3">
            <a:extLst>
              <a:ext uri="{FF2B5EF4-FFF2-40B4-BE49-F238E27FC236}">
                <a16:creationId xmlns:a16="http://schemas.microsoft.com/office/drawing/2014/main" id="{ED8C75BB-052E-0583-7EBF-C4C850904C44}"/>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13</a:t>
            </a:fld>
            <a:endParaRPr lang="en-US" altLang="en-US" dirty="0"/>
          </a:p>
        </p:txBody>
      </p:sp>
      <p:pic>
        <p:nvPicPr>
          <p:cNvPr id="10" name="Picture 9">
            <a:extLst>
              <a:ext uri="{FF2B5EF4-FFF2-40B4-BE49-F238E27FC236}">
                <a16:creationId xmlns:a16="http://schemas.microsoft.com/office/drawing/2014/main" id="{866E0CD3-480D-BA6D-7CC4-6B0BD260A402}"/>
              </a:ext>
            </a:extLst>
          </p:cNvPr>
          <p:cNvPicPr>
            <a:picLocks noChangeAspect="1"/>
          </p:cNvPicPr>
          <p:nvPr/>
        </p:nvPicPr>
        <p:blipFill>
          <a:blip r:embed="rId2"/>
          <a:stretch>
            <a:fillRect/>
          </a:stretch>
        </p:blipFill>
        <p:spPr>
          <a:xfrm>
            <a:off x="2179364" y="1965552"/>
            <a:ext cx="4720183" cy="4080827"/>
          </a:xfrm>
          <a:prstGeom prst="rect">
            <a:avLst/>
          </a:prstGeom>
        </p:spPr>
      </p:pic>
      <p:sp>
        <p:nvSpPr>
          <p:cNvPr id="11" name="TextBox 10">
            <a:extLst>
              <a:ext uri="{FF2B5EF4-FFF2-40B4-BE49-F238E27FC236}">
                <a16:creationId xmlns:a16="http://schemas.microsoft.com/office/drawing/2014/main" id="{83835F7F-5031-522B-4971-CE0B9EA2D287}"/>
              </a:ext>
            </a:extLst>
          </p:cNvPr>
          <p:cNvSpPr txBox="1"/>
          <p:nvPr/>
        </p:nvSpPr>
        <p:spPr>
          <a:xfrm>
            <a:off x="955327" y="6119251"/>
            <a:ext cx="7168255" cy="369332"/>
          </a:xfrm>
          <a:prstGeom prst="rect">
            <a:avLst/>
          </a:prstGeom>
          <a:noFill/>
        </p:spPr>
        <p:txBody>
          <a:bodyPr wrap="square" rtlCol="0">
            <a:spAutoFit/>
          </a:bodyPr>
          <a:lstStyle/>
          <a:p>
            <a:r>
              <a:rPr lang="en-US" sz="1800" dirty="0">
                <a:solidFill>
                  <a:schemeClr val="tx1"/>
                </a:solidFill>
                <a:latin typeface="Calibri" panose="020F0502020204030204" pitchFamily="34" charset="0"/>
                <a:cs typeface="Calibri" panose="020F0502020204030204" pitchFamily="34" charset="0"/>
              </a:rPr>
              <a:t>[1] provides 3 static modes where [2] and [3] provide dynamic PHR airtime </a:t>
            </a:r>
          </a:p>
        </p:txBody>
      </p:sp>
    </p:spTree>
    <p:extLst>
      <p:ext uri="{BB962C8B-B14F-4D97-AF65-F5344CB8AC3E}">
        <p14:creationId xmlns:p14="http://schemas.microsoft.com/office/powerpoint/2010/main" val="14617613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1"/>
          <p:cNvSpPr txBox="1"/>
          <p:nvPr/>
        </p:nvSpPr>
        <p:spPr>
          <a:xfrm>
            <a:off x="172800" y="2182520"/>
            <a:ext cx="8798400" cy="2492960"/>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pPr>
            <a:r>
              <a:rPr lang="en" sz="5000" b="1" u="sng" dirty="0">
                <a:solidFill>
                  <a:schemeClr val="dk1"/>
                </a:solidFill>
              </a:rPr>
              <a:t>1.95 (128,32) vs 7.8Mbps (32,8)</a:t>
            </a:r>
            <a:endParaRPr sz="5000" b="1" u="sng" dirty="0">
              <a:solidFill>
                <a:schemeClr val="dk1"/>
              </a:solidFill>
            </a:endParaRPr>
          </a:p>
          <a:p>
            <a:pPr algn="ctr">
              <a:spcBef>
                <a:spcPts val="0"/>
              </a:spcBef>
              <a:spcAft>
                <a:spcPts val="0"/>
              </a:spcAft>
              <a:buClr>
                <a:schemeClr val="dk1"/>
              </a:buClr>
              <a:buSzPts val="1100"/>
            </a:pPr>
            <a:r>
              <a:rPr lang="en" sz="5000" b="1" dirty="0">
                <a:solidFill>
                  <a:schemeClr val="dk1"/>
                </a:solidFill>
              </a:rPr>
              <a:t>PHR [1]</a:t>
            </a:r>
          </a:p>
          <a:p>
            <a:pPr algn="ctr">
              <a:spcBef>
                <a:spcPts val="0"/>
              </a:spcBef>
              <a:spcAft>
                <a:spcPts val="0"/>
              </a:spcAft>
              <a:buClr>
                <a:schemeClr val="dk1"/>
              </a:buClr>
              <a:buSzPts val="1100"/>
            </a:pPr>
            <a:r>
              <a:rPr lang="en" sz="5000" b="1" dirty="0">
                <a:solidFill>
                  <a:schemeClr val="dk1"/>
                </a:solidFill>
              </a:rPr>
              <a:t>LDPC</a:t>
            </a:r>
            <a:endParaRPr sz="5000" b="1" dirty="0">
              <a:solidFill>
                <a:schemeClr val="dk1"/>
              </a:solidFill>
            </a:endParaRPr>
          </a:p>
        </p:txBody>
      </p:sp>
      <p:sp>
        <p:nvSpPr>
          <p:cNvPr id="2" name="Slide Number Placeholder 3">
            <a:extLst>
              <a:ext uri="{FF2B5EF4-FFF2-40B4-BE49-F238E27FC236}">
                <a16:creationId xmlns:a16="http://schemas.microsoft.com/office/drawing/2014/main" id="{6E21D93E-5839-F6E3-6FD5-34C49CB6FC0B}"/>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0" name="Google Shape;330;p52"/>
          <p:cNvPicPr preferRelativeResize="0"/>
          <p:nvPr/>
        </p:nvPicPr>
        <p:blipFill>
          <a:blip r:embed="rId3">
            <a:alphaModFix/>
          </a:blip>
          <a:stretch>
            <a:fillRect/>
          </a:stretch>
        </p:blipFill>
        <p:spPr>
          <a:xfrm>
            <a:off x="151683" y="1672234"/>
            <a:ext cx="4420315" cy="3160269"/>
          </a:xfrm>
          <a:prstGeom prst="rect">
            <a:avLst/>
          </a:prstGeom>
          <a:noFill/>
          <a:ln>
            <a:noFill/>
          </a:ln>
        </p:spPr>
      </p:pic>
      <p:pic>
        <p:nvPicPr>
          <p:cNvPr id="331" name="Google Shape;331;p52"/>
          <p:cNvPicPr preferRelativeResize="0"/>
          <p:nvPr/>
        </p:nvPicPr>
        <p:blipFill>
          <a:blip r:embed="rId4">
            <a:alphaModFix/>
          </a:blip>
          <a:stretch>
            <a:fillRect/>
          </a:stretch>
        </p:blipFill>
        <p:spPr>
          <a:xfrm>
            <a:off x="4571998" y="1571651"/>
            <a:ext cx="4032449" cy="3361437"/>
          </a:xfrm>
          <a:prstGeom prst="rect">
            <a:avLst/>
          </a:prstGeom>
          <a:noFill/>
          <a:ln>
            <a:noFill/>
          </a:ln>
        </p:spPr>
      </p:pic>
      <p:sp>
        <p:nvSpPr>
          <p:cNvPr id="333" name="Google Shape;333;p52"/>
          <p:cNvSpPr txBox="1"/>
          <p:nvPr/>
        </p:nvSpPr>
        <p:spPr>
          <a:xfrm>
            <a:off x="586716" y="844282"/>
            <a:ext cx="7970563" cy="492412"/>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2000" b="1" dirty="0">
                <a:solidFill>
                  <a:schemeClr val="dk1"/>
                </a:solidFill>
                <a:latin typeface="+mj-lt"/>
              </a:rPr>
              <a:t>Non coherent detector for 2 and 3 PHR reps – Short Packets</a:t>
            </a:r>
            <a:endParaRPr sz="2000" dirty="0">
              <a:solidFill>
                <a:schemeClr val="dk1"/>
              </a:solidFill>
              <a:latin typeface="+mj-lt"/>
            </a:endParaRPr>
          </a:p>
        </p:txBody>
      </p:sp>
      <p:sp>
        <p:nvSpPr>
          <p:cNvPr id="334" name="Google Shape;334;p52"/>
          <p:cNvSpPr txBox="1"/>
          <p:nvPr/>
        </p:nvSpPr>
        <p:spPr>
          <a:xfrm>
            <a:off x="156450" y="4653136"/>
            <a:ext cx="8831100" cy="1477297"/>
          </a:xfrm>
          <a:prstGeom prst="rect">
            <a:avLst/>
          </a:prstGeom>
          <a:noFill/>
          <a:ln>
            <a:noFill/>
          </a:ln>
        </p:spPr>
        <p:txBody>
          <a:bodyPr spcFirstLastPara="1" wrap="square" lIns="91425" tIns="91425" rIns="91425" bIns="91425" anchor="t" anchorCtr="0">
            <a:spAutoFit/>
          </a:bodyPr>
          <a:lstStyle/>
          <a:p>
            <a:pPr marL="457200" indent="-292100">
              <a:spcBef>
                <a:spcPts val="0"/>
              </a:spcBef>
              <a:spcAft>
                <a:spcPts val="0"/>
              </a:spcAft>
              <a:buClr>
                <a:srgbClr val="0000FF"/>
              </a:buClr>
              <a:buSzPts val="1000"/>
              <a:buChar char="●"/>
            </a:pPr>
            <a:endParaRPr lang="en" sz="1000" b="1" dirty="0">
              <a:solidFill>
                <a:srgbClr val="0000FF"/>
              </a:solidFill>
            </a:endParaRPr>
          </a:p>
          <a:p>
            <a:pPr marL="457200" indent="-292100">
              <a:spcBef>
                <a:spcPts val="0"/>
              </a:spcBef>
              <a:spcAft>
                <a:spcPts val="0"/>
              </a:spcAft>
              <a:buClr>
                <a:srgbClr val="0000FF"/>
              </a:buClr>
              <a:buSzPts val="1000"/>
              <a:buFont typeface="Arial" panose="020B0604020202020204" pitchFamily="34" charset="0"/>
              <a:buChar char="•"/>
            </a:pPr>
            <a:endParaRPr lang="en" sz="1600" b="1" dirty="0">
              <a:solidFill>
                <a:srgbClr val="0000FF"/>
              </a:solidFill>
              <a:latin typeface="Calibri" panose="020F0502020204030204" pitchFamily="34" charset="0"/>
              <a:cs typeface="Calibri" panose="020F0502020204030204" pitchFamily="34" charset="0"/>
            </a:endParaRPr>
          </a:p>
          <a:p>
            <a:pPr marL="457200" indent="-292100">
              <a:spcBef>
                <a:spcPts val="0"/>
              </a:spcBef>
              <a:spcAft>
                <a:spcPts val="0"/>
              </a:spcAft>
              <a:buClr>
                <a:schemeClr val="tx1"/>
              </a:buClr>
              <a:buSzPts val="1000"/>
              <a:buFont typeface="Arial" panose="020B0604020202020204" pitchFamily="34" charset="0"/>
              <a:buChar char="•"/>
            </a:pPr>
            <a:r>
              <a:rPr lang="en" sz="1600" dirty="0">
                <a:solidFill>
                  <a:schemeClr val="tx1"/>
                </a:solidFill>
                <a:latin typeface="Calibri" panose="020F0502020204030204" pitchFamily="34" charset="0"/>
                <a:cs typeface="Calibri" panose="020F0502020204030204" pitchFamily="34" charset="0"/>
              </a:rPr>
              <a:t>For payloads less than 80 bytes, 1.95 Mbps offers a performance worse or equal than 7.8Mbps </a:t>
            </a:r>
            <a:endParaRPr sz="1600" dirty="0">
              <a:solidFill>
                <a:schemeClr val="tx1"/>
              </a:solidFill>
              <a:latin typeface="Calibri" panose="020F0502020204030204" pitchFamily="34" charset="0"/>
              <a:cs typeface="Calibri" panose="020F0502020204030204" pitchFamily="34" charset="0"/>
            </a:endParaRPr>
          </a:p>
          <a:p>
            <a:pPr marL="742950" indent="-285750">
              <a:spcBef>
                <a:spcPts val="0"/>
              </a:spcBef>
              <a:spcAft>
                <a:spcPts val="0"/>
              </a:spcAft>
              <a:buClr>
                <a:schemeClr val="tx1"/>
              </a:buClr>
              <a:buFont typeface="Arial" panose="020B0604020202020204" pitchFamily="34" charset="0"/>
              <a:buChar char="•"/>
            </a:pPr>
            <a:endParaRPr sz="1600" dirty="0">
              <a:solidFill>
                <a:schemeClr val="tx1"/>
              </a:solidFill>
              <a:latin typeface="Calibri" panose="020F0502020204030204" pitchFamily="34" charset="0"/>
              <a:cs typeface="Calibri" panose="020F0502020204030204" pitchFamily="34" charset="0"/>
            </a:endParaRPr>
          </a:p>
          <a:p>
            <a:pPr marL="457200" indent="-292100">
              <a:spcBef>
                <a:spcPts val="0"/>
              </a:spcBef>
              <a:spcAft>
                <a:spcPts val="0"/>
              </a:spcAft>
              <a:buClr>
                <a:schemeClr val="tx1"/>
              </a:buClr>
              <a:buSzPts val="1000"/>
              <a:buFont typeface="Arial" panose="020B0604020202020204" pitchFamily="34" charset="0"/>
              <a:buChar char="•"/>
            </a:pPr>
            <a:r>
              <a:rPr lang="en" sz="1600" dirty="0">
                <a:solidFill>
                  <a:schemeClr val="tx1"/>
                </a:solidFill>
                <a:latin typeface="Calibri" panose="020F0502020204030204" pitchFamily="34" charset="0"/>
                <a:cs typeface="Calibri" panose="020F0502020204030204" pitchFamily="34" charset="0"/>
              </a:rPr>
              <a:t>The problem stems from deficiencies at preamble detection when operating at a very low SNR</a:t>
            </a:r>
            <a:endParaRPr sz="1600" dirty="0">
              <a:solidFill>
                <a:schemeClr val="tx1"/>
              </a:solidFill>
              <a:latin typeface="Calibri" panose="020F0502020204030204" pitchFamily="34" charset="0"/>
              <a:cs typeface="Calibri" panose="020F0502020204030204" pitchFamily="34" charset="0"/>
            </a:endParaRPr>
          </a:p>
          <a:p>
            <a:pPr marL="457200">
              <a:spcBef>
                <a:spcPts val="0"/>
              </a:spcBef>
              <a:spcAft>
                <a:spcPts val="0"/>
              </a:spcAft>
            </a:pPr>
            <a:endParaRPr sz="1000" b="1" dirty="0">
              <a:solidFill>
                <a:srgbClr val="0000FF"/>
              </a:solidFill>
            </a:endParaRPr>
          </a:p>
        </p:txBody>
      </p:sp>
      <p:sp>
        <p:nvSpPr>
          <p:cNvPr id="2" name="Slide Number Placeholder 3">
            <a:extLst>
              <a:ext uri="{FF2B5EF4-FFF2-40B4-BE49-F238E27FC236}">
                <a16:creationId xmlns:a16="http://schemas.microsoft.com/office/drawing/2014/main" id="{500F46BA-2153-8A27-C1C5-80ED04F95B3B}"/>
              </a:ext>
            </a:extLst>
          </p:cNvPr>
          <p:cNvSpPr txBox="1">
            <a:spLocks/>
          </p:cNvSpPr>
          <p:nvPr/>
        </p:nvSpPr>
        <p:spPr>
          <a:xfrm>
            <a:off x="4244181" y="6525344"/>
            <a:ext cx="831875" cy="239712"/>
          </a:xfrm>
          <a:prstGeom prst="rect">
            <a:avLst/>
          </a:prstGeom>
        </p:spPr>
        <p:txBody>
          <a:bodyPr/>
          <a:ls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dirty="0">
                <a:solidFill>
                  <a:schemeClr val="tx1"/>
                </a:solidFill>
              </a:rPr>
              <a:t>Slide </a:t>
            </a:r>
            <a:fld id="{5DD27314-9434-4B6F-80C2-AAC402118CDA}" type="slidenum">
              <a:rPr lang="en-US" altLang="en-US" smtClean="0">
                <a:solidFill>
                  <a:schemeClr val="tx1"/>
                </a:solidFill>
              </a:rPr>
              <a:pPr>
                <a:defRPr/>
              </a:pPr>
              <a:t>15</a:t>
            </a:fld>
            <a:endParaRPr lang="en-US" alt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4" name="Google Shape;334;p52"/>
          <p:cNvSpPr txBox="1"/>
          <p:nvPr/>
        </p:nvSpPr>
        <p:spPr>
          <a:xfrm>
            <a:off x="156450" y="4653136"/>
            <a:ext cx="8831100" cy="2062073"/>
          </a:xfrm>
          <a:prstGeom prst="rect">
            <a:avLst/>
          </a:prstGeom>
          <a:noFill/>
          <a:ln>
            <a:noFill/>
          </a:ln>
        </p:spPr>
        <p:txBody>
          <a:bodyPr spcFirstLastPara="1" wrap="square" lIns="91425" tIns="91425" rIns="91425" bIns="91425" anchor="t" anchorCtr="0">
            <a:spAutoFit/>
          </a:bodyPr>
          <a:lstStyle/>
          <a:p>
            <a:pPr marL="457200" indent="-292100">
              <a:spcBef>
                <a:spcPts val="0"/>
              </a:spcBef>
              <a:spcAft>
                <a:spcPts val="0"/>
              </a:spcAft>
              <a:buClr>
                <a:srgbClr val="0000FF"/>
              </a:buClr>
              <a:buSzPts val="1000"/>
              <a:buChar char="●"/>
            </a:pPr>
            <a:endParaRPr lang="en" sz="1600" dirty="0">
              <a:solidFill>
                <a:srgbClr val="0000FF"/>
              </a:solidFill>
              <a:latin typeface="Calibri" panose="020F0502020204030204" pitchFamily="34" charset="0"/>
              <a:cs typeface="Calibri" panose="020F0502020204030204" pitchFamily="34" charset="0"/>
            </a:endParaRPr>
          </a:p>
          <a:p>
            <a:pPr marL="457200" indent="-292100">
              <a:spcBef>
                <a:spcPts val="0"/>
              </a:spcBef>
              <a:spcAft>
                <a:spcPts val="0"/>
              </a:spcAft>
              <a:buClr>
                <a:srgbClr val="0000FF"/>
              </a:buClr>
              <a:buSzPts val="1000"/>
              <a:buChar char="●"/>
            </a:pPr>
            <a:endParaRPr lang="en" sz="1600" dirty="0">
              <a:solidFill>
                <a:srgbClr val="0000FF"/>
              </a:solidFill>
              <a:latin typeface="Calibri" panose="020F0502020204030204" pitchFamily="34" charset="0"/>
              <a:cs typeface="Calibri" panose="020F0502020204030204" pitchFamily="34" charset="0"/>
            </a:endParaRPr>
          </a:p>
          <a:p>
            <a:pPr marL="457200" indent="-292100">
              <a:spcBef>
                <a:spcPts val="0"/>
              </a:spcBef>
              <a:spcAft>
                <a:spcPts val="0"/>
              </a:spcAft>
              <a:buSzPts val="1000"/>
              <a:buFont typeface="Arial" panose="020B0604020202020204" pitchFamily="34" charset="0"/>
              <a:buChar char="•"/>
            </a:pPr>
            <a:r>
              <a:rPr lang="en" sz="1600" dirty="0">
                <a:solidFill>
                  <a:schemeClr val="tx1"/>
                </a:solidFill>
                <a:latin typeface="Calibri" panose="020F0502020204030204" pitchFamily="34" charset="0"/>
                <a:cs typeface="Calibri" panose="020F0502020204030204" pitchFamily="34" charset="0"/>
              </a:rPr>
              <a:t>For 3PHR reps and payloads less than 30 bytes, 1.95 Mbps offers a better performance than 7.8Mbps</a:t>
            </a:r>
          </a:p>
          <a:p>
            <a:pPr marL="457200" indent="-292100">
              <a:spcBef>
                <a:spcPts val="0"/>
              </a:spcBef>
              <a:spcAft>
                <a:spcPts val="0"/>
              </a:spcAft>
              <a:buSzPts val="1000"/>
              <a:buFont typeface="Arial" panose="020B0604020202020204" pitchFamily="34" charset="0"/>
              <a:buChar char="•"/>
            </a:pPr>
            <a:r>
              <a:rPr lang="en" sz="1600" dirty="0">
                <a:solidFill>
                  <a:schemeClr val="tx1"/>
                </a:solidFill>
                <a:latin typeface="Calibri" panose="020F0502020204030204" pitchFamily="34" charset="0"/>
                <a:cs typeface="Calibri" panose="020F0502020204030204" pitchFamily="34" charset="0"/>
              </a:rPr>
              <a:t>For 2PHR reps and payloads less than 80 bytes, 1.95 Mbps offers same performance </a:t>
            </a:r>
          </a:p>
          <a:p>
            <a:pPr marL="457200" indent="-292100">
              <a:spcBef>
                <a:spcPts val="0"/>
              </a:spcBef>
              <a:spcAft>
                <a:spcPts val="0"/>
              </a:spcAft>
              <a:buSzPts val="100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Coherent detector improves 1.95 Mbps performance significantly</a:t>
            </a:r>
          </a:p>
          <a:p>
            <a:pPr marL="457200" indent="-292100">
              <a:spcBef>
                <a:spcPts val="0"/>
              </a:spcBef>
              <a:spcAft>
                <a:spcPts val="0"/>
              </a:spcAft>
              <a:buSzPts val="1000"/>
              <a:buFont typeface="Arial" panose="020B0604020202020204" pitchFamily="34" charset="0"/>
              <a:buChar char="•"/>
            </a:pPr>
            <a:r>
              <a:rPr lang="en-US" sz="1600" dirty="0">
                <a:solidFill>
                  <a:schemeClr val="tx1"/>
                </a:solidFill>
                <a:latin typeface="Calibri" panose="020F0502020204030204" pitchFamily="34" charset="0"/>
                <a:cs typeface="Calibri" panose="020F0502020204030204" pitchFamily="34" charset="0"/>
              </a:rPr>
              <a:t>The preamble detector for 1.95 Mbps plays a major role in performance.</a:t>
            </a:r>
            <a:endParaRPr sz="1600" dirty="0">
              <a:solidFill>
                <a:schemeClr val="tx1"/>
              </a:solidFill>
              <a:latin typeface="Calibri" panose="020F0502020204030204" pitchFamily="34" charset="0"/>
              <a:cs typeface="Calibri" panose="020F0502020204030204" pitchFamily="34" charset="0"/>
            </a:endParaRPr>
          </a:p>
          <a:p>
            <a:pPr marL="457200">
              <a:spcBef>
                <a:spcPts val="0"/>
              </a:spcBef>
              <a:spcAft>
                <a:spcPts val="0"/>
              </a:spcAft>
            </a:pPr>
            <a:endParaRPr sz="1000" b="1" dirty="0">
              <a:solidFill>
                <a:srgbClr val="0000FF"/>
              </a:solidFill>
            </a:endParaRPr>
          </a:p>
        </p:txBody>
      </p:sp>
      <p:pic>
        <p:nvPicPr>
          <p:cNvPr id="2" name="Google Shape;339;p53">
            <a:extLst>
              <a:ext uri="{FF2B5EF4-FFF2-40B4-BE49-F238E27FC236}">
                <a16:creationId xmlns:a16="http://schemas.microsoft.com/office/drawing/2014/main" id="{19B99791-760B-4062-4C47-5D3EEA0AED54}"/>
              </a:ext>
            </a:extLst>
          </p:cNvPr>
          <p:cNvPicPr preferRelativeResize="0"/>
          <p:nvPr/>
        </p:nvPicPr>
        <p:blipFill>
          <a:blip r:embed="rId3">
            <a:alphaModFix/>
          </a:blip>
          <a:stretch>
            <a:fillRect/>
          </a:stretch>
        </p:blipFill>
        <p:spPr>
          <a:xfrm>
            <a:off x="156450" y="1527082"/>
            <a:ext cx="4415550" cy="3370810"/>
          </a:xfrm>
          <a:prstGeom prst="rect">
            <a:avLst/>
          </a:prstGeom>
          <a:noFill/>
          <a:ln>
            <a:noFill/>
          </a:ln>
        </p:spPr>
      </p:pic>
      <p:pic>
        <p:nvPicPr>
          <p:cNvPr id="3" name="Google Shape;340;p53">
            <a:extLst>
              <a:ext uri="{FF2B5EF4-FFF2-40B4-BE49-F238E27FC236}">
                <a16:creationId xmlns:a16="http://schemas.microsoft.com/office/drawing/2014/main" id="{91802E25-82DB-BF28-BA81-E85E8CD313E9}"/>
              </a:ext>
            </a:extLst>
          </p:cNvPr>
          <p:cNvPicPr preferRelativeResize="0"/>
          <p:nvPr/>
        </p:nvPicPr>
        <p:blipFill>
          <a:blip r:embed="rId4">
            <a:alphaModFix/>
          </a:blip>
          <a:stretch>
            <a:fillRect/>
          </a:stretch>
        </p:blipFill>
        <p:spPr>
          <a:xfrm>
            <a:off x="4572000" y="1548531"/>
            <a:ext cx="4012726" cy="3270435"/>
          </a:xfrm>
          <a:prstGeom prst="rect">
            <a:avLst/>
          </a:prstGeom>
          <a:noFill/>
          <a:ln>
            <a:noFill/>
          </a:ln>
        </p:spPr>
      </p:pic>
      <p:sp>
        <p:nvSpPr>
          <p:cNvPr id="4" name="Google Shape;333;p52">
            <a:extLst>
              <a:ext uri="{FF2B5EF4-FFF2-40B4-BE49-F238E27FC236}">
                <a16:creationId xmlns:a16="http://schemas.microsoft.com/office/drawing/2014/main" id="{D638C8A3-B28D-4AEC-EDCA-D7A7B798424F}"/>
              </a:ext>
            </a:extLst>
          </p:cNvPr>
          <p:cNvSpPr txBox="1"/>
          <p:nvPr/>
        </p:nvSpPr>
        <p:spPr>
          <a:xfrm>
            <a:off x="995182" y="908720"/>
            <a:ext cx="7153636" cy="492412"/>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2000" b="1" dirty="0">
                <a:solidFill>
                  <a:schemeClr val="dk1"/>
                </a:solidFill>
                <a:latin typeface="+mj-lt"/>
              </a:rPr>
              <a:t>Coherent detector for 2 and 3 PHR reps – Short Packets</a:t>
            </a:r>
            <a:endParaRPr sz="2000" dirty="0">
              <a:solidFill>
                <a:schemeClr val="dk1"/>
              </a:solidFill>
              <a:latin typeface="+mj-lt"/>
            </a:endParaRPr>
          </a:p>
        </p:txBody>
      </p:sp>
      <p:sp>
        <p:nvSpPr>
          <p:cNvPr id="5" name="Slide Number Placeholder 3">
            <a:extLst>
              <a:ext uri="{FF2B5EF4-FFF2-40B4-BE49-F238E27FC236}">
                <a16:creationId xmlns:a16="http://schemas.microsoft.com/office/drawing/2014/main" id="{69D9F572-0CEA-164C-81D6-AB76D5FAD7D9}"/>
              </a:ext>
            </a:extLst>
          </p:cNvPr>
          <p:cNvSpPr txBox="1">
            <a:spLocks/>
          </p:cNvSpPr>
          <p:nvPr/>
        </p:nvSpPr>
        <p:spPr>
          <a:xfrm>
            <a:off x="4244181" y="6525344"/>
            <a:ext cx="831875" cy="239712"/>
          </a:xfrm>
          <a:prstGeom prst="rect">
            <a:avLst/>
          </a:prstGeom>
        </p:spPr>
        <p:txBody>
          <a:bodyPr/>
          <a:ls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dirty="0">
                <a:solidFill>
                  <a:schemeClr val="tx1"/>
                </a:solidFill>
              </a:rPr>
              <a:t>Slide </a:t>
            </a:r>
            <a:fld id="{5DD27314-9434-4B6F-80C2-AAC402118CDA}" type="slidenum">
              <a:rPr lang="en-US" altLang="en-US" smtClean="0">
                <a:solidFill>
                  <a:schemeClr val="tx1"/>
                </a:solidFill>
              </a:rPr>
              <a:pPr>
                <a:defRPr/>
              </a:pPr>
              <a:t>16</a:t>
            </a:fld>
            <a:endParaRPr lang="en-US" altLang="en-US" dirty="0">
              <a:solidFill>
                <a:schemeClr val="tx1"/>
              </a:solidFill>
            </a:endParaRPr>
          </a:p>
        </p:txBody>
      </p:sp>
    </p:spTree>
    <p:extLst>
      <p:ext uri="{BB962C8B-B14F-4D97-AF65-F5344CB8AC3E}">
        <p14:creationId xmlns:p14="http://schemas.microsoft.com/office/powerpoint/2010/main" val="30409694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DCE6A-E32B-A646-609B-5C4C6715671A}"/>
              </a:ext>
            </a:extLst>
          </p:cNvPr>
          <p:cNvSpPr>
            <a:spLocks noGrp="1"/>
          </p:cNvSpPr>
          <p:nvPr>
            <p:ph type="title"/>
          </p:nvPr>
        </p:nvSpPr>
        <p:spPr/>
        <p:txBody>
          <a:bodyPr/>
          <a:lstStyle/>
          <a:p>
            <a:r>
              <a:rPr lang="en-US" sz="2800" dirty="0"/>
              <a:t>1.95 vs 7.8 for Long Packets (2 PHR Reps)</a:t>
            </a:r>
          </a:p>
        </p:txBody>
      </p:sp>
      <p:sp>
        <p:nvSpPr>
          <p:cNvPr id="3" name="Content Placeholder 2">
            <a:extLst>
              <a:ext uri="{FF2B5EF4-FFF2-40B4-BE49-F238E27FC236}">
                <a16:creationId xmlns:a16="http://schemas.microsoft.com/office/drawing/2014/main" id="{A9EC9873-3AE8-9D4A-C511-0CB25ADE7A18}"/>
              </a:ext>
            </a:extLst>
          </p:cNvPr>
          <p:cNvSpPr>
            <a:spLocks noGrp="1"/>
          </p:cNvSpPr>
          <p:nvPr>
            <p:ph idx="1"/>
          </p:nvPr>
        </p:nvSpPr>
        <p:spPr>
          <a:xfrm>
            <a:off x="251520" y="1340768"/>
            <a:ext cx="8640960" cy="4868863"/>
          </a:xfrm>
        </p:spPr>
        <p:txBody>
          <a:bodyPr/>
          <a:lstStyle/>
          <a:p>
            <a:r>
              <a:rPr lang="en-US" sz="1800" dirty="0">
                <a:latin typeface="Calibri" panose="020F0502020204030204" pitchFamily="34" charset="0"/>
                <a:cs typeface="Calibri" panose="020F0502020204030204" pitchFamily="34" charset="0"/>
              </a:rPr>
              <a:t>6dB gain for 1.95 Mbps LDPC vs 7.8 Mbps LDPC can be seen for long packets</a:t>
            </a:r>
          </a:p>
          <a:p>
            <a:r>
              <a:rPr lang="en-US" sz="1800" dirty="0">
                <a:latin typeface="Calibri" panose="020F0502020204030204" pitchFamily="34" charset="0"/>
                <a:cs typeface="Calibri" panose="020F0502020204030204" pitchFamily="34" charset="0"/>
              </a:rPr>
              <a:t>2.8dB gain for LDPC vs BCC can be seen for long packets, for both 7.8 and 1.95</a:t>
            </a:r>
          </a:p>
          <a:p>
            <a:r>
              <a:rPr lang="en-US" sz="1800" dirty="0">
                <a:latin typeface="Calibri" panose="020F0502020204030204" pitchFamily="34" charset="0"/>
                <a:cs typeface="Calibri" panose="020F0502020204030204" pitchFamily="34" charset="0"/>
              </a:rPr>
              <a:t>~8.8dB gain over 7.8 BCC can be expected when both 1.95 and LDPC are enabled</a:t>
            </a:r>
          </a:p>
          <a:p>
            <a:endParaRPr lang="en-US" sz="1800" dirty="0"/>
          </a:p>
        </p:txBody>
      </p:sp>
      <p:sp>
        <p:nvSpPr>
          <p:cNvPr id="4" name="Slide Number Placeholder 3">
            <a:extLst>
              <a:ext uri="{FF2B5EF4-FFF2-40B4-BE49-F238E27FC236}">
                <a16:creationId xmlns:a16="http://schemas.microsoft.com/office/drawing/2014/main" id="{35952EB1-3059-16F3-D5B0-81D13A76453E}"/>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17</a:t>
            </a:fld>
            <a:endParaRPr lang="en-US" altLang="en-US" dirty="0"/>
          </a:p>
        </p:txBody>
      </p:sp>
      <p:pic>
        <p:nvPicPr>
          <p:cNvPr id="6" name="Picture 5">
            <a:extLst>
              <a:ext uri="{FF2B5EF4-FFF2-40B4-BE49-F238E27FC236}">
                <a16:creationId xmlns:a16="http://schemas.microsoft.com/office/drawing/2014/main" id="{12F8275E-95D5-88A5-87DC-16CDE32E9D96}"/>
              </a:ext>
            </a:extLst>
          </p:cNvPr>
          <p:cNvPicPr>
            <a:picLocks noChangeAspect="1"/>
          </p:cNvPicPr>
          <p:nvPr/>
        </p:nvPicPr>
        <p:blipFill>
          <a:blip r:embed="rId2"/>
          <a:stretch>
            <a:fillRect/>
          </a:stretch>
        </p:blipFill>
        <p:spPr>
          <a:xfrm>
            <a:off x="2050041" y="2492896"/>
            <a:ext cx="4978829" cy="3989884"/>
          </a:xfrm>
          <a:prstGeom prst="rect">
            <a:avLst/>
          </a:prstGeom>
        </p:spPr>
      </p:pic>
    </p:spTree>
    <p:extLst>
      <p:ext uri="{BB962C8B-B14F-4D97-AF65-F5344CB8AC3E}">
        <p14:creationId xmlns:p14="http://schemas.microsoft.com/office/powerpoint/2010/main" val="38106056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cc49740dbd_0_15"/>
          <p:cNvSpPr txBox="1">
            <a:spLocks noGrp="1"/>
          </p:cNvSpPr>
          <p:nvPr>
            <p:ph type="title"/>
          </p:nvPr>
        </p:nvSpPr>
        <p:spPr>
          <a:xfrm>
            <a:off x="628650" y="1131094"/>
            <a:ext cx="7886700" cy="994275"/>
          </a:xfrm>
          <a:prstGeom prst="rect">
            <a:avLst/>
          </a:prstGeom>
        </p:spPr>
        <p:txBody>
          <a:bodyPr spcFirstLastPara="1" vert="horz" wrap="square" lIns="68569" tIns="34275" rIns="68569" bIns="34275" numCol="1" anchor="ctr" anchorCtr="0" compatLnSpc="1">
            <a:prstTxWarp prst="textNoShape">
              <a:avLst/>
            </a:prstTxWarp>
            <a:normAutofit/>
          </a:bodyPr>
          <a:lstStyle/>
          <a:p>
            <a:pPr>
              <a:spcBef>
                <a:spcPts val="0"/>
              </a:spcBef>
              <a:spcAft>
                <a:spcPts val="0"/>
              </a:spcAft>
            </a:pPr>
            <a:r>
              <a:rPr lang="en-US" dirty="0"/>
              <a:t>Conclusions</a:t>
            </a:r>
            <a:endParaRPr dirty="0"/>
          </a:p>
        </p:txBody>
      </p:sp>
      <p:sp>
        <p:nvSpPr>
          <p:cNvPr id="166" name="Google Shape;166;g1cc49740dbd_0_15"/>
          <p:cNvSpPr txBox="1">
            <a:spLocks noGrp="1"/>
          </p:cNvSpPr>
          <p:nvPr>
            <p:ph type="body" idx="1"/>
          </p:nvPr>
        </p:nvSpPr>
        <p:spPr>
          <a:xfrm>
            <a:off x="628650" y="1988840"/>
            <a:ext cx="7886700" cy="3263400"/>
          </a:xfrm>
          <a:prstGeom prst="rect">
            <a:avLst/>
          </a:prstGeom>
        </p:spPr>
        <p:txBody>
          <a:bodyPr spcFirstLastPara="1" vert="horz" wrap="square" lIns="68569" tIns="34275" rIns="68569" bIns="34275" numCol="1" anchor="t" anchorCtr="0" compatLnSpc="1">
            <a:prstTxWarp prst="textNoShape">
              <a:avLst/>
            </a:prstTxWarp>
            <a:normAutofit fontScale="25000" lnSpcReduction="20000"/>
          </a:bodyPr>
          <a:lstStyle/>
          <a:p>
            <a:pPr marL="457200"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For low SNR, the performance of 1.95 Mbps LDPC is heavily dependent on preamble detector.  Coherent detector performs much better than non-coherent detector.</a:t>
            </a:r>
          </a:p>
          <a:p>
            <a:pPr marL="457200"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For the data rates 1.95 and 7.8Mb/s, </a:t>
            </a:r>
          </a:p>
          <a:p>
            <a:pPr marL="857250" lvl="1"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2 PHR repetitions seems to be like a good compromise</a:t>
            </a:r>
          </a:p>
          <a:p>
            <a:pPr marL="857250" lvl="1"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PHR performances from [1],[2],and [3] are roughly the same</a:t>
            </a:r>
          </a:p>
          <a:p>
            <a:pPr marL="457200"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If 2 repetitions is agreed on</a:t>
            </a:r>
          </a:p>
          <a:p>
            <a:pPr marL="857250" lvl="1"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the LDPC design is simplified so that we have a PHY rate independent LDPC specification.</a:t>
            </a:r>
          </a:p>
          <a:p>
            <a:pPr marL="857250" lvl="1" indent="-457200">
              <a:spcBef>
                <a:spcPts val="750"/>
              </a:spcBef>
              <a:spcAft>
                <a:spcPts val="0"/>
              </a:spcAft>
              <a:buFont typeface="Arial" panose="020B0604020202020204" pitchFamily="34" charset="0"/>
              <a:buChar char="•"/>
            </a:pPr>
            <a:r>
              <a:rPr lang="en-US" sz="8000" dirty="0">
                <a:latin typeface="Calibri" panose="020F0502020204030204" pitchFamily="34" charset="0"/>
                <a:cs typeface="Calibri" panose="020F0502020204030204" pitchFamily="34" charset="0"/>
              </a:rPr>
              <a:t>the LDPC transition point from 648 to 1296 seems to be between 18-20 bytes and the transition point from 1296 to 1944 seems to be from 40-43 bytes (see Appendix)</a:t>
            </a:r>
            <a:endParaRPr sz="8000" dirty="0">
              <a:latin typeface="Calibri" panose="020F0502020204030204" pitchFamily="34" charset="0"/>
              <a:cs typeface="Calibri" panose="020F0502020204030204" pitchFamily="34" charset="0"/>
            </a:endParaRPr>
          </a:p>
          <a:p>
            <a:pPr marL="0" indent="0">
              <a:spcBef>
                <a:spcPts val="750"/>
              </a:spcBef>
              <a:spcAft>
                <a:spcPts val="0"/>
              </a:spcAft>
            </a:pPr>
            <a:endParaRPr dirty="0"/>
          </a:p>
          <a:p>
            <a:pPr marL="0" indent="0">
              <a:spcBef>
                <a:spcPts val="750"/>
              </a:spcBef>
              <a:spcAft>
                <a:spcPts val="0"/>
              </a:spcAft>
            </a:pPr>
            <a:endParaRPr dirty="0"/>
          </a:p>
        </p:txBody>
      </p:sp>
      <p:sp>
        <p:nvSpPr>
          <p:cNvPr id="2" name="Slide Number Placeholder 3">
            <a:extLst>
              <a:ext uri="{FF2B5EF4-FFF2-40B4-BE49-F238E27FC236}">
                <a16:creationId xmlns:a16="http://schemas.microsoft.com/office/drawing/2014/main" id="{DA07E786-58E6-3413-9BE0-0FDFAF0D3BD2}"/>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F6EDE-75FE-BDAD-DEF2-53F6E271FDCB}"/>
              </a:ext>
            </a:extLst>
          </p:cNvPr>
          <p:cNvSpPr>
            <a:spLocks noGrp="1"/>
          </p:cNvSpPr>
          <p:nvPr>
            <p:ph type="ctrTitle"/>
          </p:nvPr>
        </p:nvSpPr>
        <p:spPr/>
        <p:txBody>
          <a:bodyPr/>
          <a:lstStyle/>
          <a:p>
            <a:r>
              <a:rPr lang="en-US" dirty="0"/>
              <a:t>Appendix</a:t>
            </a:r>
          </a:p>
        </p:txBody>
      </p:sp>
      <p:sp>
        <p:nvSpPr>
          <p:cNvPr id="3" name="Subtitle 2">
            <a:extLst>
              <a:ext uri="{FF2B5EF4-FFF2-40B4-BE49-F238E27FC236}">
                <a16:creationId xmlns:a16="http://schemas.microsoft.com/office/drawing/2014/main" id="{E04315A6-5E3A-D0BA-784B-5C5F29E7179D}"/>
              </a:ext>
            </a:extLst>
          </p:cNvPr>
          <p:cNvSpPr>
            <a:spLocks noGrp="1"/>
          </p:cNvSpPr>
          <p:nvPr>
            <p:ph type="subTitle" idx="1"/>
          </p:nvPr>
        </p:nvSpPr>
        <p:spPr/>
        <p:txBody>
          <a:bodyPr/>
          <a:lstStyle/>
          <a:p>
            <a:endParaRPr lang="en-US" dirty="0"/>
          </a:p>
        </p:txBody>
      </p:sp>
      <p:sp>
        <p:nvSpPr>
          <p:cNvPr id="4" name="Slide Number Placeholder 3">
            <a:extLst>
              <a:ext uri="{FF2B5EF4-FFF2-40B4-BE49-F238E27FC236}">
                <a16:creationId xmlns:a16="http://schemas.microsoft.com/office/drawing/2014/main" id="{87DC5828-B5C3-5491-8033-2D9AE52B7E1E}"/>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19</a:t>
            </a:fld>
            <a:endParaRPr lang="en-US" altLang="en-US" dirty="0"/>
          </a:p>
        </p:txBody>
      </p:sp>
    </p:spTree>
    <p:extLst>
      <p:ext uri="{BB962C8B-B14F-4D97-AF65-F5344CB8AC3E}">
        <p14:creationId xmlns:p14="http://schemas.microsoft.com/office/powerpoint/2010/main" val="3716899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9077ED8-A5EB-4226-82A2-B634F48CEBD4}"/>
              </a:ext>
            </a:extLst>
          </p:cNvPr>
          <p:cNvGraphicFramePr>
            <a:graphicFrameLocks noGrp="1"/>
          </p:cNvGraphicFramePr>
          <p:nvPr>
            <p:ph idx="1"/>
            <p:extLst>
              <p:ext uri="{D42A27DB-BD31-4B8C-83A1-F6EECF244321}">
                <p14:modId xmlns:p14="http://schemas.microsoft.com/office/powerpoint/2010/main" val="4113959659"/>
              </p:ext>
            </p:extLst>
          </p:nvPr>
        </p:nvGraphicFramePr>
        <p:xfrm>
          <a:off x="1577665" y="1439863"/>
          <a:ext cx="5988670" cy="5015711"/>
        </p:xfrm>
        <a:graphic>
          <a:graphicData uri="http://schemas.openxmlformats.org/drawingml/2006/table">
            <a:tbl>
              <a:tblPr firstRow="1" firstCol="1" bandRow="1">
                <a:tableStyleId>{5C22544A-7EE6-4342-B048-85BDC9FD1C3A}</a:tableStyleId>
              </a:tblPr>
              <a:tblGrid>
                <a:gridCol w="2994335">
                  <a:extLst>
                    <a:ext uri="{9D8B030D-6E8A-4147-A177-3AD203B41FA5}">
                      <a16:colId xmlns:a16="http://schemas.microsoft.com/office/drawing/2014/main" val="113863163"/>
                    </a:ext>
                  </a:extLst>
                </a:gridCol>
                <a:gridCol w="2994335">
                  <a:extLst>
                    <a:ext uri="{9D8B030D-6E8A-4147-A177-3AD203B41FA5}">
                      <a16:colId xmlns:a16="http://schemas.microsoft.com/office/drawing/2014/main" val="479806086"/>
                    </a:ext>
                  </a:extLst>
                </a:gridCol>
              </a:tblGrid>
              <a:tr h="168133">
                <a:tc>
                  <a:txBody>
                    <a:bodyPr/>
                    <a:lstStyle/>
                    <a:p>
                      <a:pPr marL="0" marR="0">
                        <a:lnSpc>
                          <a:spcPct val="107000"/>
                        </a:lnSpc>
                        <a:spcBef>
                          <a:spcPts val="0"/>
                        </a:spcBef>
                        <a:spcAft>
                          <a:spcPts val="0"/>
                        </a:spcAft>
                      </a:pPr>
                      <a:r>
                        <a:rPr lang="en-US" sz="1100" dirty="0">
                          <a:effectLst/>
                        </a:rPr>
                        <a:t>PAR Objective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dirty="0">
                          <a:effectLst/>
                        </a:rPr>
                        <a:t>Proposed Solution (how addressed)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0986531"/>
                  </a:ext>
                </a:extLst>
              </a:tr>
              <a:tr h="593493">
                <a:tc>
                  <a:txBody>
                    <a:bodyPr/>
                    <a:lstStyle/>
                    <a:p>
                      <a:pPr marL="0" marR="0">
                        <a:lnSpc>
                          <a:spcPct val="107000"/>
                        </a:lnSpc>
                        <a:spcBef>
                          <a:spcPts val="0"/>
                        </a:spcBef>
                        <a:spcAft>
                          <a:spcPts val="0"/>
                        </a:spcAft>
                      </a:pPr>
                      <a:r>
                        <a:rPr lang="en-US" sz="900" b="0" dirty="0">
                          <a:effectLst/>
                        </a:rPr>
                        <a:t>Safeguards so that the high throughput data use cases will not cause significant disruption to low duty-cycle ranging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81567932"/>
                  </a:ext>
                </a:extLst>
              </a:tr>
              <a:tr h="443233">
                <a:tc>
                  <a:txBody>
                    <a:bodyPr/>
                    <a:lstStyle/>
                    <a:p>
                      <a:pPr marL="0" marR="0">
                        <a:lnSpc>
                          <a:spcPct val="107000"/>
                        </a:lnSpc>
                        <a:spcBef>
                          <a:spcPts val="0"/>
                        </a:spcBef>
                        <a:spcAft>
                          <a:spcPts val="0"/>
                        </a:spcAft>
                      </a:pPr>
                      <a:r>
                        <a:rPr lang="en-US" sz="900" b="0" dirty="0">
                          <a:effectLst/>
                        </a:rPr>
                        <a:t>Interference mitigation techniques to support higher density and higher traffic use cases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20307483"/>
                  </a:ext>
                </a:extLst>
              </a:tr>
              <a:tr h="142709">
                <a:tc>
                  <a:txBody>
                    <a:bodyPr/>
                    <a:lstStyle/>
                    <a:p>
                      <a:pPr marL="0" marR="0">
                        <a:lnSpc>
                          <a:spcPct val="107000"/>
                        </a:lnSpc>
                        <a:spcBef>
                          <a:spcPts val="0"/>
                        </a:spcBef>
                        <a:spcAft>
                          <a:spcPts val="0"/>
                        </a:spcAft>
                      </a:pPr>
                      <a:r>
                        <a:rPr lang="en-US" sz="900" b="0" dirty="0">
                          <a:effectLst/>
                        </a:rPr>
                        <a:t>Other coexistence improvement</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76602030"/>
                  </a:ext>
                </a:extLst>
              </a:tr>
              <a:tr h="292970">
                <a:tc>
                  <a:txBody>
                    <a:bodyPr/>
                    <a:lstStyle/>
                    <a:p>
                      <a:pPr marL="0" marR="0">
                        <a:lnSpc>
                          <a:spcPct val="107000"/>
                        </a:lnSpc>
                        <a:spcBef>
                          <a:spcPts val="0"/>
                        </a:spcBef>
                        <a:spcAft>
                          <a:spcPts val="0"/>
                        </a:spcAft>
                      </a:pPr>
                      <a:r>
                        <a:rPr lang="en-US" sz="900" b="0" dirty="0">
                          <a:effectLst/>
                        </a:rPr>
                        <a:t>Backward compatibility with enhanced ranging capable devices (ERDEVs).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38494273"/>
                  </a:ext>
                </a:extLst>
              </a:tr>
              <a:tr h="292970">
                <a:tc>
                  <a:txBody>
                    <a:bodyPr/>
                    <a:lstStyle/>
                    <a:p>
                      <a:pPr marL="0" marR="0">
                        <a:lnSpc>
                          <a:spcPct val="107000"/>
                        </a:lnSpc>
                        <a:spcBef>
                          <a:spcPts val="0"/>
                        </a:spcBef>
                        <a:spcAft>
                          <a:spcPts val="0"/>
                        </a:spcAft>
                      </a:pPr>
                      <a:r>
                        <a:rPr lang="en-US" sz="900" b="0" dirty="0">
                          <a:effectLst/>
                        </a:rPr>
                        <a:t>Improved link budget and/or reduced air-time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provide improved link budgets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8167276"/>
                  </a:ext>
                </a:extLst>
              </a:tr>
              <a:tr h="292970">
                <a:tc>
                  <a:txBody>
                    <a:bodyPr/>
                    <a:lstStyle/>
                    <a:p>
                      <a:pPr marL="0" marR="0">
                        <a:lnSpc>
                          <a:spcPct val="107000"/>
                        </a:lnSpc>
                        <a:spcBef>
                          <a:spcPts val="0"/>
                        </a:spcBef>
                        <a:spcAft>
                          <a:spcPts val="0"/>
                        </a:spcAft>
                      </a:pPr>
                      <a:r>
                        <a:rPr lang="en-US" sz="900" b="0" dirty="0">
                          <a:effectLst/>
                        </a:rPr>
                        <a:t>Additional channels and operating frequencies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7470706"/>
                  </a:ext>
                </a:extLst>
              </a:tr>
              <a:tr h="443233">
                <a:tc>
                  <a:txBody>
                    <a:bodyPr/>
                    <a:lstStyle/>
                    <a:p>
                      <a:pPr marL="0" marR="0">
                        <a:lnSpc>
                          <a:spcPct val="107000"/>
                        </a:lnSpc>
                        <a:spcBef>
                          <a:spcPts val="0"/>
                        </a:spcBef>
                        <a:spcAft>
                          <a:spcPts val="0"/>
                        </a:spcAft>
                      </a:pPr>
                      <a:r>
                        <a:rPr lang="en-US" sz="900" b="0" dirty="0">
                          <a:effectLst/>
                        </a:rPr>
                        <a:t>Improvements to accuracy / precision / reliability and interoperability for high-integrity ranging;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0662618"/>
                  </a:ext>
                </a:extLst>
              </a:tr>
              <a:tr h="292970">
                <a:tc>
                  <a:txBody>
                    <a:bodyPr/>
                    <a:lstStyle/>
                    <a:p>
                      <a:pPr marL="0" marR="0">
                        <a:lnSpc>
                          <a:spcPct val="107000"/>
                        </a:lnSpc>
                        <a:spcBef>
                          <a:spcPts val="0"/>
                        </a:spcBef>
                        <a:spcAft>
                          <a:spcPts val="0"/>
                        </a:spcAft>
                      </a:pPr>
                      <a:r>
                        <a:rPr lang="en-US" sz="900" b="0" dirty="0">
                          <a:effectLst/>
                        </a:rPr>
                        <a:t>Reduce complexity and power consumption;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3036709"/>
                  </a:ext>
                </a:extLst>
              </a:tr>
              <a:tr h="292970">
                <a:tc>
                  <a:txBody>
                    <a:bodyPr/>
                    <a:lstStyle/>
                    <a:p>
                      <a:pPr marL="0" marR="0">
                        <a:lnSpc>
                          <a:spcPct val="107000"/>
                        </a:lnSpc>
                        <a:spcBef>
                          <a:spcPts val="0"/>
                        </a:spcBef>
                        <a:spcAft>
                          <a:spcPts val="0"/>
                        </a:spcAft>
                      </a:pPr>
                      <a:r>
                        <a:rPr lang="en-US" sz="900" b="0" dirty="0">
                          <a:effectLst/>
                        </a:rPr>
                        <a:t>Hybrid operation with narrowband signaling to assist UWB;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1296273"/>
                  </a:ext>
                </a:extLst>
              </a:tr>
              <a:tr h="292970">
                <a:tc>
                  <a:txBody>
                    <a:bodyPr/>
                    <a:lstStyle/>
                    <a:p>
                      <a:pPr marL="0" marR="0">
                        <a:lnSpc>
                          <a:spcPct val="107000"/>
                        </a:lnSpc>
                        <a:spcBef>
                          <a:spcPts val="0"/>
                        </a:spcBef>
                        <a:spcAft>
                          <a:spcPts val="0"/>
                        </a:spcAft>
                      </a:pPr>
                      <a:r>
                        <a:rPr lang="en-US" sz="900" b="0" dirty="0">
                          <a:effectLst/>
                        </a:rPr>
                        <a:t>Enhanced native discovery and connection setup mechanisms;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7268290"/>
                  </a:ext>
                </a:extLst>
              </a:tr>
              <a:tr h="292970">
                <a:tc>
                  <a:txBody>
                    <a:bodyPr/>
                    <a:lstStyle/>
                    <a:p>
                      <a:pPr marL="0" marR="0">
                        <a:lnSpc>
                          <a:spcPct val="107000"/>
                        </a:lnSpc>
                        <a:spcBef>
                          <a:spcPts val="0"/>
                        </a:spcBef>
                        <a:spcAft>
                          <a:spcPts val="0"/>
                        </a:spcAft>
                      </a:pPr>
                      <a:r>
                        <a:rPr lang="en-US" sz="900" b="0" dirty="0">
                          <a:effectLst/>
                        </a:rPr>
                        <a:t>Sensing capabilities to support presence detection and environment mapping;</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1501901"/>
                  </a:ext>
                </a:extLst>
              </a:tr>
              <a:tr h="142709">
                <a:tc>
                  <a:txBody>
                    <a:bodyPr/>
                    <a:lstStyle/>
                    <a:p>
                      <a:pPr marL="0" marR="0">
                        <a:lnSpc>
                          <a:spcPct val="107000"/>
                        </a:lnSpc>
                        <a:spcBef>
                          <a:spcPts val="0"/>
                        </a:spcBef>
                        <a:spcAft>
                          <a:spcPts val="0"/>
                        </a:spcAft>
                      </a:pPr>
                      <a:r>
                        <a:rPr lang="en-US" sz="900" b="0" dirty="0">
                          <a:effectLst/>
                        </a:rPr>
                        <a:t>Low-power low-latency streaming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could be used for this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3390514"/>
                  </a:ext>
                </a:extLst>
              </a:tr>
              <a:tr h="292970">
                <a:tc>
                  <a:txBody>
                    <a:bodyPr/>
                    <a:lstStyle/>
                    <a:p>
                      <a:pPr marL="0" marR="0">
                        <a:lnSpc>
                          <a:spcPct val="107000"/>
                        </a:lnSpc>
                        <a:spcBef>
                          <a:spcPts val="0"/>
                        </a:spcBef>
                        <a:spcAft>
                          <a:spcPts val="0"/>
                        </a:spcAft>
                      </a:pPr>
                      <a:r>
                        <a:rPr lang="en-US" sz="900" b="0" dirty="0">
                          <a:effectLst/>
                        </a:rPr>
                        <a:t>higher data-rate streaming allowing at least 50 Mbit/s of throughput.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advanced codes will help enable this use case</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3551774"/>
                  </a:ext>
                </a:extLst>
              </a:tr>
              <a:tr h="443233">
                <a:tc>
                  <a:txBody>
                    <a:bodyPr/>
                    <a:lstStyle/>
                    <a:p>
                      <a:pPr marL="0" marR="0">
                        <a:lnSpc>
                          <a:spcPct val="107000"/>
                        </a:lnSpc>
                        <a:spcBef>
                          <a:spcPts val="0"/>
                        </a:spcBef>
                        <a:spcAft>
                          <a:spcPts val="0"/>
                        </a:spcAft>
                      </a:pPr>
                      <a:r>
                        <a:rPr lang="en-US" sz="900" b="0" dirty="0">
                          <a:effectLst/>
                        </a:rPr>
                        <a:t>Support for peer-to-peer, peer-to-multi-peer, and station-to-infrastructure protocols;</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34020965"/>
                  </a:ext>
                </a:extLst>
              </a:tr>
              <a:tr h="292970">
                <a:tc>
                  <a:txBody>
                    <a:bodyPr/>
                    <a:lstStyle/>
                    <a:p>
                      <a:pPr marL="0" marR="0">
                        <a:lnSpc>
                          <a:spcPct val="107000"/>
                        </a:lnSpc>
                        <a:spcBef>
                          <a:spcPts val="0"/>
                        </a:spcBef>
                        <a:spcAft>
                          <a:spcPts val="0"/>
                        </a:spcAft>
                      </a:pPr>
                      <a:r>
                        <a:rPr lang="en-US" sz="900" b="0" dirty="0">
                          <a:effectLst/>
                        </a:rPr>
                        <a:t>Infrastructure synchronization mechanisms.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900" b="0" dirty="0">
                          <a:effectLst/>
                        </a:rPr>
                        <a:t> </a:t>
                      </a:r>
                      <a:endParaRPr lang="en-US" sz="9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51965075"/>
                  </a:ext>
                </a:extLst>
              </a:tr>
            </a:tbl>
          </a:graphicData>
        </a:graphic>
      </p:graphicFrame>
      <p:sp>
        <p:nvSpPr>
          <p:cNvPr id="4" name="Slide Number Placeholder 3">
            <a:extLst>
              <a:ext uri="{FF2B5EF4-FFF2-40B4-BE49-F238E27FC236}">
                <a16:creationId xmlns:a16="http://schemas.microsoft.com/office/drawing/2014/main" id="{88C1BCC9-89BA-47A0-A79D-AA3DA825104D}"/>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a:t>
            </a:fld>
            <a:endParaRPr lang="en-US" altLang="en-US" dirty="0"/>
          </a:p>
        </p:txBody>
      </p:sp>
      <p:sp>
        <p:nvSpPr>
          <p:cNvPr id="6" name="Title 5">
            <a:extLst>
              <a:ext uri="{FF2B5EF4-FFF2-40B4-BE49-F238E27FC236}">
                <a16:creationId xmlns:a16="http://schemas.microsoft.com/office/drawing/2014/main" id="{0F701439-06F4-4CF3-B54D-0A93D70A277F}"/>
              </a:ext>
            </a:extLst>
          </p:cNvPr>
          <p:cNvSpPr>
            <a:spLocks noGrp="1"/>
          </p:cNvSpPr>
          <p:nvPr>
            <p:ph type="title"/>
          </p:nvPr>
        </p:nvSpPr>
        <p:spPr/>
        <p:txBody>
          <a:bodyPr/>
          <a:lstStyle/>
          <a:p>
            <a:r>
              <a:rPr lang="en-US" dirty="0"/>
              <a:t>Technical Guidance</a:t>
            </a:r>
          </a:p>
        </p:txBody>
      </p:sp>
    </p:spTree>
    <p:extLst>
      <p:ext uri="{BB962C8B-B14F-4D97-AF65-F5344CB8AC3E}">
        <p14:creationId xmlns:p14="http://schemas.microsoft.com/office/powerpoint/2010/main" val="2709052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F17ED-002B-01AF-7E2D-298EED2B40BA}"/>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F83803BB-00E8-450B-EB73-8FEDA64A7BE3}"/>
              </a:ext>
            </a:extLst>
          </p:cNvPr>
          <p:cNvSpPr>
            <a:spLocks noGrp="1"/>
          </p:cNvSpPr>
          <p:nvPr>
            <p:ph idx="1"/>
          </p:nvPr>
        </p:nvSpPr>
        <p:spPr/>
        <p:txBody>
          <a:bodyPr/>
          <a:lstStyle/>
          <a:p>
            <a:r>
              <a:rPr lang="en-US" dirty="0">
                <a:solidFill>
                  <a:schemeClr val="tx1"/>
                </a:solidFill>
                <a:latin typeface="Calibri" panose="020F0502020204030204" pitchFamily="34" charset="0"/>
                <a:cs typeface="Calibri" panose="020F0502020204030204" pitchFamily="34" charset="0"/>
              </a:rPr>
              <a:t>[1] 475-01 PHR Content and rate</a:t>
            </a:r>
          </a:p>
          <a:p>
            <a:r>
              <a:rPr lang="en-US" dirty="0">
                <a:solidFill>
                  <a:schemeClr val="tx1"/>
                </a:solidFill>
                <a:latin typeface="Calibri" panose="020F0502020204030204" pitchFamily="34" charset="0"/>
                <a:cs typeface="Calibri" panose="020F0502020204030204" pitchFamily="34" charset="0"/>
              </a:rPr>
              <a:t>[2] 653-00 </a:t>
            </a:r>
            <a:r>
              <a:rPr lang="en-IE" sz="3200" dirty="0">
                <a:solidFill>
                  <a:schemeClr val="tx1"/>
                </a:solidFill>
                <a:latin typeface="Calibri" panose="020F0502020204030204" pitchFamily="34" charset="0"/>
                <a:ea typeface="ＭＳ Ｐゴシック" pitchFamily="-65" charset="-128"/>
                <a:cs typeface="Calibri" panose="020F0502020204030204" pitchFamily="34" charset="0"/>
              </a:rPr>
              <a:t>An updated PHY Header Proposal</a:t>
            </a:r>
            <a:endParaRPr lang="en-US" dirty="0">
              <a:solidFill>
                <a:schemeClr val="tx1"/>
              </a:solidFill>
              <a:latin typeface="Calibri" panose="020F0502020204030204" pitchFamily="34" charset="0"/>
              <a:cs typeface="Calibri" panose="020F0502020204030204" pitchFamily="34" charset="0"/>
            </a:endParaRPr>
          </a:p>
          <a:p>
            <a:r>
              <a:rPr lang="en-US" dirty="0">
                <a:solidFill>
                  <a:schemeClr val="tx1"/>
                </a:solidFill>
                <a:latin typeface="Calibri" panose="020F0502020204030204" pitchFamily="34" charset="0"/>
                <a:cs typeface="Calibri" panose="020F0502020204030204" pitchFamily="34" charset="0"/>
              </a:rPr>
              <a:t>[3] 691-00 </a:t>
            </a:r>
            <a:r>
              <a:rPr lang="en-US" altLang="en-US" sz="3200" dirty="0">
                <a:solidFill>
                  <a:schemeClr val="tx1"/>
                </a:solidFill>
                <a:latin typeface="Calibri" panose="020F0502020204030204" pitchFamily="34" charset="0"/>
                <a:cs typeface="Calibri" panose="020F0502020204030204" pitchFamily="34" charset="0"/>
              </a:rPr>
              <a:t>More on PHR considerations </a:t>
            </a:r>
            <a:endParaRPr lang="en-US" dirty="0">
              <a:solidFill>
                <a:schemeClr val="tx1"/>
              </a:solidFill>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965C8CDE-642D-0A34-0725-0EEFA6B75E4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20</a:t>
            </a:fld>
            <a:endParaRPr lang="en-US" altLang="en-US" dirty="0"/>
          </a:p>
        </p:txBody>
      </p:sp>
    </p:spTree>
    <p:extLst>
      <p:ext uri="{BB962C8B-B14F-4D97-AF65-F5344CB8AC3E}">
        <p14:creationId xmlns:p14="http://schemas.microsoft.com/office/powerpoint/2010/main" val="27073470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57760-C656-452F-9B71-6B3915BBBD59}"/>
              </a:ext>
            </a:extLst>
          </p:cNvPr>
          <p:cNvSpPr>
            <a:spLocks noGrp="1"/>
          </p:cNvSpPr>
          <p:nvPr>
            <p:ph type="title"/>
          </p:nvPr>
        </p:nvSpPr>
        <p:spPr/>
        <p:txBody>
          <a:bodyPr/>
          <a:lstStyle/>
          <a:p>
            <a:r>
              <a:rPr lang="en-US" dirty="0"/>
              <a:t>Preamble Detection</a:t>
            </a:r>
          </a:p>
        </p:txBody>
      </p:sp>
      <p:sp>
        <p:nvSpPr>
          <p:cNvPr id="4" name="Slide Number Placeholder 3">
            <a:extLst>
              <a:ext uri="{FF2B5EF4-FFF2-40B4-BE49-F238E27FC236}">
                <a16:creationId xmlns:a16="http://schemas.microsoft.com/office/drawing/2014/main" id="{BD15E2E9-3D0B-4599-B2D0-8FB7861F66CC}"/>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21</a:t>
            </a:fld>
            <a:endParaRPr lang="en-US" altLang="en-US" dirty="0"/>
          </a:p>
        </p:txBody>
      </p:sp>
      <p:sp>
        <p:nvSpPr>
          <p:cNvPr id="6" name="Content Placeholder 2">
            <a:extLst>
              <a:ext uri="{FF2B5EF4-FFF2-40B4-BE49-F238E27FC236}">
                <a16:creationId xmlns:a16="http://schemas.microsoft.com/office/drawing/2014/main" id="{46AFF31B-FDBE-4D23-85E6-9A77B876D085}"/>
              </a:ext>
            </a:extLst>
          </p:cNvPr>
          <p:cNvSpPr>
            <a:spLocks noGrp="1"/>
          </p:cNvSpPr>
          <p:nvPr>
            <p:ph idx="1"/>
          </p:nvPr>
        </p:nvSpPr>
        <p:spPr>
          <a:xfrm>
            <a:off x="657224" y="1569384"/>
            <a:ext cx="7764463" cy="4868863"/>
          </a:xfrm>
        </p:spPr>
        <p:txBody>
          <a:bodyPr/>
          <a:lstStyle/>
          <a:p>
            <a:pPr marL="457200" indent="-457200">
              <a:buFont typeface="Arial" panose="020B0604020202020204" pitchFamily="34" charset="0"/>
              <a:buChar char="•"/>
            </a:pPr>
            <a:r>
              <a:rPr lang="en-US" sz="2000" dirty="0"/>
              <a:t>Consider the following 2 preamble detection methods </a:t>
            </a:r>
          </a:p>
          <a:p>
            <a:pPr marL="457200" indent="-457200">
              <a:buFont typeface="Arial" panose="020B0604020202020204" pitchFamily="34" charset="0"/>
              <a:buChar char="•"/>
            </a:pPr>
            <a:endParaRPr lang="en-US" sz="2000" dirty="0"/>
          </a:p>
          <a:p>
            <a:pPr marL="685800" lvl="1">
              <a:buFont typeface="Arial" panose="020B0604020202020204" pitchFamily="34" charset="0"/>
              <a:buChar char="•"/>
            </a:pPr>
            <a:r>
              <a:rPr lang="en-US" sz="1600" dirty="0"/>
              <a:t>“</a:t>
            </a:r>
            <a:r>
              <a:rPr lang="en-US" sz="1600" b="1" dirty="0"/>
              <a:t>Coherent Detection</a:t>
            </a:r>
            <a:r>
              <a:rPr lang="en-US" sz="1600" dirty="0"/>
              <a:t>” - Long (multi-symbol) correlation </a:t>
            </a:r>
          </a:p>
          <a:p>
            <a:pPr marL="857250" lvl="1" indent="-457200">
              <a:buFont typeface="Arial" panose="020B0604020202020204" pitchFamily="34" charset="0"/>
              <a:buChar char="•"/>
            </a:pPr>
            <a:endParaRPr lang="en-US" sz="1600" dirty="0"/>
          </a:p>
          <a:p>
            <a:pPr marL="857250" lvl="1" indent="-457200">
              <a:buFont typeface="Arial" panose="020B0604020202020204" pitchFamily="34" charset="0"/>
              <a:buChar char="•"/>
            </a:pPr>
            <a:endParaRPr lang="en-US" sz="1600" dirty="0"/>
          </a:p>
          <a:p>
            <a:pPr marL="685800" lvl="1">
              <a:buFont typeface="Arial" panose="020B0604020202020204" pitchFamily="34" charset="0"/>
              <a:buChar char="•"/>
            </a:pPr>
            <a:endParaRPr lang="en-US" sz="1600" dirty="0"/>
          </a:p>
          <a:p>
            <a:pPr marL="685800" lvl="1">
              <a:buFont typeface="Arial" panose="020B0604020202020204" pitchFamily="34" charset="0"/>
              <a:buChar char="•"/>
            </a:pPr>
            <a:r>
              <a:rPr lang="en-US" sz="1600" dirty="0"/>
              <a:t>“</a:t>
            </a:r>
            <a:r>
              <a:rPr lang="en-US" sz="1600" b="1" dirty="0"/>
              <a:t>Non-Coherent Detection</a:t>
            </a:r>
            <a:r>
              <a:rPr lang="en-US" sz="1600" dirty="0"/>
              <a:t>”  Sum of absolute values (p=1) (or its squared with p=2) of symbol correlator outputs</a:t>
            </a:r>
          </a:p>
          <a:p>
            <a:pPr marL="857250" lvl="1" indent="-457200">
              <a:buFont typeface="Arial" panose="020B0604020202020204" pitchFamily="34" charset="0"/>
              <a:buChar char="•"/>
            </a:pPr>
            <a:endParaRPr lang="en-US" sz="1600" dirty="0"/>
          </a:p>
          <a:p>
            <a:pPr marL="857250" lvl="1" indent="-457200">
              <a:buFont typeface="Arial" panose="020B0604020202020204" pitchFamily="34" charset="0"/>
              <a:buChar char="•"/>
            </a:pPr>
            <a:endParaRPr lang="en-US" sz="1600" dirty="0"/>
          </a:p>
          <a:p>
            <a:pPr marL="857250" lvl="1" indent="-457200">
              <a:buFont typeface="Arial" panose="020B0604020202020204" pitchFamily="34" charset="0"/>
              <a:buChar char="•"/>
            </a:pPr>
            <a:endParaRPr lang="en-US" sz="1600" dirty="0"/>
          </a:p>
          <a:p>
            <a:pPr marL="400050" lvl="1" indent="0"/>
            <a:r>
              <a:rPr lang="en-US" sz="1600" dirty="0"/>
              <a:t>      The 2</a:t>
            </a:r>
            <a:r>
              <a:rPr lang="en-US" sz="1600" baseline="30000" dirty="0"/>
              <a:t>nd</a:t>
            </a:r>
            <a:r>
              <a:rPr lang="en-US" sz="1600" dirty="0"/>
              <a:t> detector is more </a:t>
            </a:r>
            <a:r>
              <a:rPr lang="en-US" sz="1600" dirty="0">
                <a:solidFill>
                  <a:schemeClr val="tx1"/>
                </a:solidFill>
              </a:rPr>
              <a:t>robust to carrier frequency offset </a:t>
            </a:r>
          </a:p>
          <a:p>
            <a:pPr marL="857250" lvl="1" indent="-457200">
              <a:buFont typeface="Arial" panose="020B0604020202020204" pitchFamily="34" charset="0"/>
              <a:buChar char="•"/>
            </a:pPr>
            <a:endParaRPr lang="en-US" sz="2000" dirty="0"/>
          </a:p>
        </p:txBody>
      </p:sp>
      <p:graphicFrame>
        <p:nvGraphicFramePr>
          <p:cNvPr id="8" name="Object 7">
            <a:extLst>
              <a:ext uri="{FF2B5EF4-FFF2-40B4-BE49-F238E27FC236}">
                <a16:creationId xmlns:a16="http://schemas.microsoft.com/office/drawing/2014/main" id="{0EE5FABD-3592-4566-9530-CC6F86611380}"/>
              </a:ext>
            </a:extLst>
          </p:cNvPr>
          <p:cNvGraphicFramePr>
            <a:graphicFrameLocks noChangeAspect="1"/>
          </p:cNvGraphicFramePr>
          <p:nvPr/>
        </p:nvGraphicFramePr>
        <p:xfrm>
          <a:off x="1939621" y="2845678"/>
          <a:ext cx="4273550" cy="757237"/>
        </p:xfrm>
        <a:graphic>
          <a:graphicData uri="http://schemas.openxmlformats.org/presentationml/2006/ole">
            <mc:AlternateContent xmlns:mc="http://schemas.openxmlformats.org/markup-compatibility/2006">
              <mc:Choice xmlns:v="urn:schemas-microsoft-com:vml" Requires="v">
                <p:oleObj name="公式" r:id="rId2" imgW="2514600" imgH="444240" progId="Equation.KSEE3">
                  <p:embed/>
                </p:oleObj>
              </mc:Choice>
              <mc:Fallback>
                <p:oleObj name="公式" r:id="rId2" imgW="2514600" imgH="444240" progId="Equation.KSEE3">
                  <p:embed/>
                  <p:pic>
                    <p:nvPicPr>
                      <p:cNvPr id="8" name="Object 7">
                        <a:extLst>
                          <a:ext uri="{FF2B5EF4-FFF2-40B4-BE49-F238E27FC236}">
                            <a16:creationId xmlns:a16="http://schemas.microsoft.com/office/drawing/2014/main" id="{0EE5FABD-3592-4566-9530-CC6F86611380}"/>
                          </a:ext>
                        </a:extLst>
                      </p:cNvPr>
                      <p:cNvPicPr/>
                      <p:nvPr/>
                    </p:nvPicPr>
                    <p:blipFill>
                      <a:blip r:embed="rId3"/>
                      <a:stretch>
                        <a:fillRect/>
                      </a:stretch>
                    </p:blipFill>
                    <p:spPr>
                      <a:xfrm>
                        <a:off x="1939621" y="2845678"/>
                        <a:ext cx="4273550" cy="757237"/>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141D2AC5-BA4F-40D7-9863-F14AFD55001C}"/>
              </a:ext>
            </a:extLst>
          </p:cNvPr>
          <p:cNvGraphicFramePr>
            <a:graphicFrameLocks noChangeAspect="1"/>
          </p:cNvGraphicFramePr>
          <p:nvPr>
            <p:extLst>
              <p:ext uri="{D42A27DB-BD31-4B8C-83A1-F6EECF244321}">
                <p14:modId xmlns:p14="http://schemas.microsoft.com/office/powerpoint/2010/main" val="1511492436"/>
              </p:ext>
            </p:extLst>
          </p:nvPr>
        </p:nvGraphicFramePr>
        <p:xfrm>
          <a:off x="2555776" y="4365104"/>
          <a:ext cx="4337050" cy="779462"/>
        </p:xfrm>
        <a:graphic>
          <a:graphicData uri="http://schemas.openxmlformats.org/presentationml/2006/ole">
            <mc:AlternateContent xmlns:mc="http://schemas.openxmlformats.org/markup-compatibility/2006">
              <mc:Choice xmlns:v="urn:schemas-microsoft-com:vml" Requires="v">
                <p:oleObj name="公式" r:id="rId4" imgW="2552400" imgH="457200" progId="Equation.KSEE3">
                  <p:embed/>
                </p:oleObj>
              </mc:Choice>
              <mc:Fallback>
                <p:oleObj name="公式" r:id="rId4" imgW="2552400" imgH="457200" progId="Equation.KSEE3">
                  <p:embed/>
                  <p:pic>
                    <p:nvPicPr>
                      <p:cNvPr id="10" name="Object 9">
                        <a:extLst>
                          <a:ext uri="{FF2B5EF4-FFF2-40B4-BE49-F238E27FC236}">
                            <a16:creationId xmlns:a16="http://schemas.microsoft.com/office/drawing/2014/main" id="{141D2AC5-BA4F-40D7-9863-F14AFD55001C}"/>
                          </a:ext>
                        </a:extLst>
                      </p:cNvPr>
                      <p:cNvPicPr/>
                      <p:nvPr/>
                    </p:nvPicPr>
                    <p:blipFill>
                      <a:blip r:embed="rId5"/>
                      <a:stretch>
                        <a:fillRect/>
                      </a:stretch>
                    </p:blipFill>
                    <p:spPr>
                      <a:xfrm>
                        <a:off x="2555776" y="4365104"/>
                        <a:ext cx="4337050" cy="779462"/>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F921CA68-C5CE-4571-AF8A-EAE904E24A9E}"/>
              </a:ext>
            </a:extLst>
          </p:cNvPr>
          <p:cNvSpPr txBox="1"/>
          <p:nvPr/>
        </p:nvSpPr>
        <p:spPr>
          <a:xfrm>
            <a:off x="6804248" y="2060848"/>
            <a:ext cx="2232248" cy="1569660"/>
          </a:xfrm>
          <a:prstGeom prst="rect">
            <a:avLst/>
          </a:prstGeom>
          <a:noFill/>
        </p:spPr>
        <p:txBody>
          <a:bodyPr wrap="square" rtlCol="0">
            <a:spAutoFit/>
          </a:bodyPr>
          <a:lstStyle/>
          <a:p>
            <a:r>
              <a:rPr lang="en-US" sz="1200" i="1" dirty="0">
                <a:solidFill>
                  <a:schemeClr val="tx1"/>
                </a:solidFill>
              </a:rPr>
              <a:t>s[n]</a:t>
            </a:r>
            <a:r>
              <a:rPr lang="en-US" sz="1200" dirty="0">
                <a:solidFill>
                  <a:schemeClr val="tx1"/>
                </a:solidFill>
              </a:rPr>
              <a:t>, </a:t>
            </a:r>
            <a:r>
              <a:rPr lang="en-US" sz="1200" i="1" dirty="0">
                <a:solidFill>
                  <a:schemeClr val="tx1"/>
                </a:solidFill>
              </a:rPr>
              <a:t>n = 0</a:t>
            </a:r>
            <a:r>
              <a:rPr lang="en-US" sz="1200" dirty="0">
                <a:solidFill>
                  <a:schemeClr val="tx1"/>
                </a:solidFill>
              </a:rPr>
              <a:t>,</a:t>
            </a:r>
            <a:r>
              <a:rPr lang="en-US" sz="1200" i="1" dirty="0">
                <a:solidFill>
                  <a:schemeClr val="tx1"/>
                </a:solidFill>
              </a:rPr>
              <a:t> 1, …</a:t>
            </a:r>
            <a:r>
              <a:rPr lang="en-US" sz="1200" dirty="0">
                <a:solidFill>
                  <a:schemeClr val="tx1"/>
                </a:solidFill>
              </a:rPr>
              <a:t>,</a:t>
            </a:r>
            <a:r>
              <a:rPr lang="en-US" sz="1200" i="1" dirty="0">
                <a:solidFill>
                  <a:schemeClr val="tx1"/>
                </a:solidFill>
              </a:rPr>
              <a:t> KL-1</a:t>
            </a:r>
            <a:r>
              <a:rPr lang="en-US" sz="1200" dirty="0">
                <a:solidFill>
                  <a:schemeClr val="tx1"/>
                </a:solidFill>
              </a:rPr>
              <a:t>,</a:t>
            </a:r>
            <a:r>
              <a:rPr lang="en-US" sz="1200" i="1" dirty="0">
                <a:solidFill>
                  <a:schemeClr val="tx1"/>
                </a:solidFill>
              </a:rPr>
              <a:t> </a:t>
            </a:r>
            <a:r>
              <a:rPr lang="en-US" sz="1200" dirty="0">
                <a:solidFill>
                  <a:schemeClr val="tx1"/>
                </a:solidFill>
              </a:rPr>
              <a:t>is the preamble symbol sequence</a:t>
            </a:r>
          </a:p>
          <a:p>
            <a:r>
              <a:rPr lang="en-US" dirty="0">
                <a:solidFill>
                  <a:schemeClr val="tx1"/>
                </a:solidFill>
              </a:rPr>
              <a:t>K – preamble code length </a:t>
            </a:r>
          </a:p>
          <a:p>
            <a:r>
              <a:rPr lang="en-US" dirty="0">
                <a:solidFill>
                  <a:schemeClr val="tx1"/>
                </a:solidFill>
              </a:rPr>
              <a:t>L – spreading factor </a:t>
            </a:r>
          </a:p>
          <a:p>
            <a:r>
              <a:rPr lang="en-US" dirty="0">
                <a:solidFill>
                  <a:schemeClr val="tx1"/>
                </a:solidFill>
              </a:rPr>
              <a:t>J – number of preamble symbols   </a:t>
            </a:r>
          </a:p>
          <a:p>
            <a:r>
              <a:rPr lang="en-US" dirty="0">
                <a:solidFill>
                  <a:schemeClr val="tx1"/>
                </a:solidFill>
              </a:rPr>
              <a:t>      used for detection </a:t>
            </a:r>
          </a:p>
          <a:p>
            <a:endParaRPr lang="en-US" dirty="0">
              <a:solidFill>
                <a:schemeClr val="tx1"/>
              </a:solidFill>
            </a:endParaRPr>
          </a:p>
          <a:p>
            <a:r>
              <a:rPr lang="en-US" i="1" dirty="0">
                <a:solidFill>
                  <a:schemeClr val="tx1"/>
                </a:solidFill>
              </a:rPr>
              <a:t>x[n]</a:t>
            </a:r>
            <a:r>
              <a:rPr lang="en-US" dirty="0">
                <a:solidFill>
                  <a:schemeClr val="tx1"/>
                </a:solidFill>
              </a:rPr>
              <a:t> is the received signal </a:t>
            </a:r>
          </a:p>
        </p:txBody>
      </p:sp>
      <p:sp>
        <p:nvSpPr>
          <p:cNvPr id="5" name="TextBox 4">
            <a:extLst>
              <a:ext uri="{FF2B5EF4-FFF2-40B4-BE49-F238E27FC236}">
                <a16:creationId xmlns:a16="http://schemas.microsoft.com/office/drawing/2014/main" id="{0192D418-B571-7BE5-5DBA-ECC1038E800F}"/>
              </a:ext>
            </a:extLst>
          </p:cNvPr>
          <p:cNvSpPr txBox="1"/>
          <p:nvPr/>
        </p:nvSpPr>
        <p:spPr>
          <a:xfrm>
            <a:off x="6804248" y="4254197"/>
            <a:ext cx="360040" cy="276999"/>
          </a:xfrm>
          <a:prstGeom prst="rect">
            <a:avLst/>
          </a:prstGeom>
          <a:noFill/>
        </p:spPr>
        <p:txBody>
          <a:bodyPr wrap="square" rtlCol="0">
            <a:spAutoFit/>
          </a:bodyPr>
          <a:lstStyle/>
          <a:p>
            <a:r>
              <a:rPr lang="en-US" dirty="0">
                <a:solidFill>
                  <a:schemeClr val="tx1"/>
                </a:solidFill>
              </a:rPr>
              <a:t>p</a:t>
            </a:r>
          </a:p>
        </p:txBody>
      </p:sp>
    </p:spTree>
    <p:extLst>
      <p:ext uri="{BB962C8B-B14F-4D97-AF65-F5344CB8AC3E}">
        <p14:creationId xmlns:p14="http://schemas.microsoft.com/office/powerpoint/2010/main" val="3911172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1846-5979-9797-A4D3-DC480666833A}"/>
              </a:ext>
            </a:extLst>
          </p:cNvPr>
          <p:cNvSpPr>
            <a:spLocks noGrp="1"/>
          </p:cNvSpPr>
          <p:nvPr>
            <p:ph type="title"/>
          </p:nvPr>
        </p:nvSpPr>
        <p:spPr/>
        <p:txBody>
          <a:bodyPr/>
          <a:lstStyle/>
          <a:p>
            <a:r>
              <a:rPr lang="en-US" dirty="0"/>
              <a:t>LDPC Results with (32,8)</a:t>
            </a:r>
          </a:p>
        </p:txBody>
      </p:sp>
      <p:sp>
        <p:nvSpPr>
          <p:cNvPr id="3" name="Content Placeholder 2">
            <a:extLst>
              <a:ext uri="{FF2B5EF4-FFF2-40B4-BE49-F238E27FC236}">
                <a16:creationId xmlns:a16="http://schemas.microsoft.com/office/drawing/2014/main" id="{7763B2EF-C8D0-4CA9-406A-89A6755DA290}"/>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76E25214-BBB9-83DF-843E-07DEF53FB6E8}"/>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22</a:t>
            </a:fld>
            <a:endParaRPr lang="en-US" altLang="en-US" dirty="0"/>
          </a:p>
        </p:txBody>
      </p:sp>
      <p:pic>
        <p:nvPicPr>
          <p:cNvPr id="1026" name="Picture 2">
            <a:extLst>
              <a:ext uri="{FF2B5EF4-FFF2-40B4-BE49-F238E27FC236}">
                <a16:creationId xmlns:a16="http://schemas.microsoft.com/office/drawing/2014/main" id="{B30EC317-EFC3-5530-5556-5D9403B406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8187" y="1369517"/>
            <a:ext cx="6787625" cy="5090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3272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p:nvPr/>
        </p:nvSpPr>
        <p:spPr>
          <a:xfrm>
            <a:off x="378036" y="2204864"/>
            <a:ext cx="8798400" cy="2031295"/>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7.8 Mbps when PHR reps =2 with perfect preamble detection?</a:t>
            </a:r>
          </a:p>
        </p:txBody>
      </p:sp>
      <p:sp>
        <p:nvSpPr>
          <p:cNvPr id="2" name="Slide Number Placeholder 3">
            <a:extLst>
              <a:ext uri="{FF2B5EF4-FFF2-40B4-BE49-F238E27FC236}">
                <a16:creationId xmlns:a16="http://schemas.microsoft.com/office/drawing/2014/main" id="{C7C338AE-9BEE-659F-D2B8-12E9433D2DE8}"/>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23</a:t>
            </a:fld>
            <a:endParaRPr lang="en-US" altLang="en-US" dirty="0"/>
          </a:p>
        </p:txBody>
      </p:sp>
    </p:spTree>
    <p:extLst>
      <p:ext uri="{BB962C8B-B14F-4D97-AF65-F5344CB8AC3E}">
        <p14:creationId xmlns:p14="http://schemas.microsoft.com/office/powerpoint/2010/main" val="26557280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pic>
        <p:nvPicPr>
          <p:cNvPr id="279" name="Google Shape;279;p52"/>
          <p:cNvPicPr preferRelativeResize="0"/>
          <p:nvPr/>
        </p:nvPicPr>
        <p:blipFill>
          <a:blip r:embed="rId3">
            <a:alphaModFix/>
          </a:blip>
          <a:stretch>
            <a:fillRect/>
          </a:stretch>
        </p:blipFill>
        <p:spPr>
          <a:xfrm>
            <a:off x="77000" y="1649837"/>
            <a:ext cx="3200400" cy="2402434"/>
          </a:xfrm>
          <a:prstGeom prst="rect">
            <a:avLst/>
          </a:prstGeom>
          <a:noFill/>
          <a:ln>
            <a:noFill/>
          </a:ln>
        </p:spPr>
      </p:pic>
      <p:cxnSp>
        <p:nvCxnSpPr>
          <p:cNvPr id="280" name="Google Shape;280;p52"/>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281" name="Google Shape;281;p52"/>
          <p:cNvSpPr txBox="1"/>
          <p:nvPr/>
        </p:nvSpPr>
        <p:spPr>
          <a:xfrm>
            <a:off x="117925" y="1038025"/>
            <a:ext cx="9028200" cy="461700"/>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800" b="1" dirty="0">
                <a:solidFill>
                  <a:schemeClr val="dk1"/>
                </a:solidFill>
              </a:rPr>
              <a:t>648 vs 1296 vs 1944 - 2 reps - genie ON (SYNC,SFD)</a:t>
            </a:r>
            <a:endParaRPr sz="1800" b="1" dirty="0">
              <a:solidFill>
                <a:schemeClr val="dk1"/>
              </a:solidFill>
            </a:endParaRPr>
          </a:p>
        </p:txBody>
      </p:sp>
      <p:sp>
        <p:nvSpPr>
          <p:cNvPr id="283" name="Google Shape;283;p52"/>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18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[19,39]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40 Bytes</a:t>
            </a:r>
            <a:endParaRPr sz="1000" dirty="0">
              <a:solidFill>
                <a:srgbClr val="0000FF"/>
              </a:solidFill>
            </a:endParaRPr>
          </a:p>
        </p:txBody>
      </p:sp>
      <p:graphicFrame>
        <p:nvGraphicFramePr>
          <p:cNvPr id="284" name="Google Shape;284;p52"/>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-29.0321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-29.8689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-28.0685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-28.9038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-28.0964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-29.6645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-28.0497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-28.2144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-29.2771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-28.8193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-29.1679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-28.8643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-28.0783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-29.0817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-28.7651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-28.8971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-28.7334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-27.9539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-28.0067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-28.7525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-28.3298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-28.7151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-28.1704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-27.8825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-27.8701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-27.6674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-27.8737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-28.4672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-28.3974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-27.7763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-28.2891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-27.6989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285" name="Google Shape;285;p52"/>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-27.6979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-27.0452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-26.9616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-28.1192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-27.7499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-28.0393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-27.9998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-27.5822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-26.6746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-27.9312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-27.6372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-26.4176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-26.2886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-27.5077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-27.5187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-27.2921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-27.4796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-27.2563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-27.3939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-27.1511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-27.3867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-27.0926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-27.3141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-27.2779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-26.8315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-27.2326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-27.2127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-27.0821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-27.1052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-27.0022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-26.4299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-26.4087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-26.9531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286" name="Google Shape;286;p52"/>
          <p:cNvGraphicFramePr/>
          <p:nvPr/>
        </p:nvGraphicFramePr>
        <p:xfrm>
          <a:off x="7205700" y="1673150"/>
          <a:ext cx="1828800" cy="3550300"/>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-26.3681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-26.8604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-26.2905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-26.8135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-26.2258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-26.7629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-26.6456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-26.0303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-26.6162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-26.0079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-26.5167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-25.9436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-26.4706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-26.4045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-26.2395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-26.1992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-25.5866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-26.1214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-25.5361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-26.1025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-25.4731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-26.0296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-25.4138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-25.9922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-25.3619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-25.3082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-25.8245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-25.2618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-25.8048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-25.1888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-25.6957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-25.1036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-25.6502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-25.0526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-25.6076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bl>
          </a:graphicData>
        </a:graphic>
      </p:graphicFrame>
      <p:sp>
        <p:nvSpPr>
          <p:cNvPr id="2" name="Slide Number Placeholder 3">
            <a:extLst>
              <a:ext uri="{FF2B5EF4-FFF2-40B4-BE49-F238E27FC236}">
                <a16:creationId xmlns:a16="http://schemas.microsoft.com/office/drawing/2014/main" id="{C6ECF461-5ADF-6493-4067-F71CF0FFB195}"/>
              </a:ext>
            </a:extLst>
          </p:cNvPr>
          <p:cNvSpPr txBox="1">
            <a:spLocks/>
          </p:cNvSpPr>
          <p:nvPr/>
        </p:nvSpPr>
        <p:spPr>
          <a:xfrm>
            <a:off x="4244181" y="6525344"/>
            <a:ext cx="903883" cy="239712"/>
          </a:xfrm>
          <a:prstGeom prst="rect">
            <a:avLst/>
          </a:prstGeom>
        </p:spPr>
        <p:txBody>
          <a:bodyPr/>
          <a:ls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dirty="0">
                <a:solidFill>
                  <a:schemeClr val="tx1"/>
                </a:solidFill>
              </a:rPr>
              <a:t>Slide </a:t>
            </a:r>
            <a:fld id="{5DD27314-9434-4B6F-80C2-AAC402118CDA}" type="slidenum">
              <a:rPr lang="en-US" altLang="en-US" smtClean="0">
                <a:solidFill>
                  <a:schemeClr val="tx1"/>
                </a:solidFill>
              </a:rPr>
              <a:pPr>
                <a:defRPr/>
              </a:pPr>
              <a:t>24</a:t>
            </a:fld>
            <a:endParaRPr lang="en-US" altLang="en-US" dirty="0">
              <a:solidFill>
                <a:schemeClr val="tx1"/>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66"/>
          <p:cNvSpPr txBox="1"/>
          <p:nvPr/>
        </p:nvSpPr>
        <p:spPr>
          <a:xfrm>
            <a:off x="172799" y="2492896"/>
            <a:ext cx="8798400" cy="2031295"/>
          </a:xfrm>
          <a:prstGeom prst="rect">
            <a:avLst/>
          </a:prstGeom>
          <a:noFill/>
          <a:ln>
            <a:noFill/>
          </a:ln>
        </p:spPr>
        <p:txBody>
          <a:bodyPr spcFirstLastPara="1" wrap="square" lIns="91425" tIns="91425" rIns="91425" bIns="91425" anchor="t" anchorCtr="0">
            <a:spAutoFit/>
          </a:bodyPr>
          <a:lstStyle/>
          <a:p>
            <a:pPr algn="ctr">
              <a:spcBef>
                <a:spcPts val="0"/>
              </a:spcBef>
              <a:spcAft>
                <a:spcPts val="0"/>
              </a:spcAft>
              <a:buClr>
                <a:schemeClr val="dk1"/>
              </a:buClr>
              <a:buSzPts val="1100"/>
            </a:pPr>
            <a:r>
              <a:rPr lang="en-US" sz="4000" dirty="0">
                <a:solidFill>
                  <a:schemeClr val="dk1"/>
                </a:solidFill>
                <a:latin typeface="+mj-lt"/>
              </a:rPr>
              <a:t>What does performance look like for 1.95 Mbps when PHR reps =2 with perfect preamble detection?</a:t>
            </a:r>
          </a:p>
        </p:txBody>
      </p:sp>
      <p:sp>
        <p:nvSpPr>
          <p:cNvPr id="2" name="Slide Number Placeholder 3">
            <a:extLst>
              <a:ext uri="{FF2B5EF4-FFF2-40B4-BE49-F238E27FC236}">
                <a16:creationId xmlns:a16="http://schemas.microsoft.com/office/drawing/2014/main" id="{C4C86887-5883-9B34-5ECF-7CAF73F4578A}"/>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pic>
        <p:nvPicPr>
          <p:cNvPr id="3" name="Picture 2" descr="Chart, line chart&#10;&#10;Description automatically generated">
            <a:extLst>
              <a:ext uri="{FF2B5EF4-FFF2-40B4-BE49-F238E27FC236}">
                <a16:creationId xmlns:a16="http://schemas.microsoft.com/office/drawing/2014/main" id="{1FF97D3C-60A7-D45A-61AF-2339AF527488}"/>
              </a:ext>
            </a:extLst>
          </p:cNvPr>
          <p:cNvPicPr>
            <a:picLocks noChangeAspect="1"/>
          </p:cNvPicPr>
          <p:nvPr/>
        </p:nvPicPr>
        <p:blipFill>
          <a:blip r:embed="rId3"/>
          <a:stretch>
            <a:fillRect/>
          </a:stretch>
        </p:blipFill>
        <p:spPr>
          <a:xfrm>
            <a:off x="0" y="1642167"/>
            <a:ext cx="3325377" cy="2494033"/>
          </a:xfrm>
          <a:prstGeom prst="rect">
            <a:avLst/>
          </a:prstGeom>
        </p:spPr>
      </p:pic>
      <p:cxnSp>
        <p:nvCxnSpPr>
          <p:cNvPr id="429" name="Google Shape;429;p67"/>
          <p:cNvCxnSpPr/>
          <p:nvPr/>
        </p:nvCxnSpPr>
        <p:spPr>
          <a:xfrm>
            <a:off x="150" y="1498343"/>
            <a:ext cx="9146100" cy="0"/>
          </a:xfrm>
          <a:prstGeom prst="straightConnector1">
            <a:avLst/>
          </a:prstGeom>
          <a:noFill/>
          <a:ln w="19050" cap="flat" cmpd="sng">
            <a:solidFill>
              <a:schemeClr val="dk1"/>
            </a:solidFill>
            <a:prstDash val="solid"/>
            <a:round/>
            <a:headEnd type="none" w="med" len="med"/>
            <a:tailEnd type="none" w="med" len="med"/>
          </a:ln>
        </p:spPr>
      </p:cxnSp>
      <p:sp>
        <p:nvSpPr>
          <p:cNvPr id="430" name="Google Shape;430;p67"/>
          <p:cNvSpPr txBox="1"/>
          <p:nvPr/>
        </p:nvSpPr>
        <p:spPr>
          <a:xfrm>
            <a:off x="117925" y="1038025"/>
            <a:ext cx="9028200" cy="738633"/>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fr-FR" sz="1800" b="1" dirty="0">
                <a:solidFill>
                  <a:schemeClr val="dk1"/>
                </a:solidFill>
              </a:rPr>
              <a:t>648 vs 1296 vs 1944 - 2 reps - genie ON (SYNC,SFD)</a:t>
            </a:r>
          </a:p>
          <a:p>
            <a:pPr>
              <a:spcBef>
                <a:spcPts val="0"/>
              </a:spcBef>
              <a:spcAft>
                <a:spcPts val="0"/>
              </a:spcAft>
            </a:pPr>
            <a:endParaRPr sz="1800" b="1" dirty="0">
              <a:solidFill>
                <a:schemeClr val="dk1"/>
              </a:solidFill>
            </a:endParaRPr>
          </a:p>
        </p:txBody>
      </p:sp>
      <p:graphicFrame>
        <p:nvGraphicFramePr>
          <p:cNvPr id="432" name="Google Shape;432;p67"/>
          <p:cNvGraphicFramePr/>
          <p:nvPr/>
        </p:nvGraphicFramePr>
        <p:xfrm>
          <a:off x="32241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0">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-31.3199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-31.3613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-30.0328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-29.0164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-31.2956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-29.9765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-28.9662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-31.2003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-29.8886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-28.8844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-31.3299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-31.1562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-29.9667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-30.8881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-30.7426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-30.5777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-28.8503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-30.4156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-29.8102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-30.316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-28.8026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-30.2857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-29.7469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-30.1965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-29.5952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-30.0553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-28.7727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4"/>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19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-29.8277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-29.6373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5"/>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-29.7208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-29.6248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-28.6848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6"/>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-29.5625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-28.6281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7"/>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-29.3439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8"/>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-29.1158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-29.5798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-28.6932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9"/>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-29.5344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-28.6586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0"/>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-28.8343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-29.4367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-28.5522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1"/>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-28.7049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-29.3702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2"/>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-28.5645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-29.3515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-28.6194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3"/>
                  </a:ext>
                </a:extLst>
              </a:tr>
              <a:tr h="85875">
                <a:tc>
                  <a:txBody>
                    <a:bodyPr/>
                    <a:lstStyle/>
                    <a:p>
                      <a:pPr marL="0" marR="0" lvl="0" indent="0" algn="ctr" rtl="0">
                        <a:lnSpc>
                          <a:spcPct val="115000"/>
                        </a:lnSpc>
                        <a:spcBef>
                          <a:spcPts val="0"/>
                        </a:spcBef>
                        <a:spcAft>
                          <a:spcPts val="0"/>
                        </a:spcAft>
                        <a:buNone/>
                      </a:pPr>
                      <a:r>
                        <a:rPr lang="en" sz="750">
                          <a:latin typeface="Calibri"/>
                          <a:ea typeface="Calibri"/>
                          <a:cs typeface="Calibri"/>
                          <a:sym typeface="Calibri"/>
                        </a:rPr>
                        <a:t>28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-28.5067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-28.5665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4"/>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-29.2262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5"/>
                  </a:ext>
                </a:extLst>
              </a:tr>
              <a:tr h="85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-29.2065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-28.4981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26"/>
                  </a:ext>
                </a:extLst>
              </a:tr>
            </a:tbl>
          </a:graphicData>
        </a:graphic>
      </p:graphicFrame>
      <p:graphicFrame>
        <p:nvGraphicFramePr>
          <p:cNvPr id="433" name="Google Shape;433;p67"/>
          <p:cNvGraphicFramePr/>
          <p:nvPr/>
        </p:nvGraphicFramePr>
        <p:xfrm>
          <a:off x="5214900" y="1673150"/>
          <a:ext cx="1828800" cy="3834324"/>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6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-28.2555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-29.1253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-28.3884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-28.1513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-29.0449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-28.4314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-28.0344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-29.0216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-28.4432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-28.9715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-28.5772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-27.8417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-28.8402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-28.3177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-27.7533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-28.7864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-28.286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-27.5319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-28.606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-28.3366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39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-27.4455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-28.5216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-28.3027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0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-28.4165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-28.2005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-28.3447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-28.2392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-28.2681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-28.2282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extLst>
                  <a:ext uri="{0D108BD9-81ED-4DB2-BD59-A6C34878D82A}">
                    <a16:rowId xmlns:a16="http://schemas.microsoft.com/office/drawing/2014/main" val="1001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-28.1638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-28.1679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-28.0822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-27.9808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-28.0378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-27.8925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-28.0697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-27.829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-28.0184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-27.7224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-27.9689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49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-27.961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-27.5756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-27.9006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-27.5407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-27.8506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-27.4309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-27.8046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-27.7923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-27.2842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-27.6891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-27.2443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-27.6535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r h="1406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-27.1751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-27.5685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6"/>
                  </a:ext>
                </a:extLst>
              </a:tr>
            </a:tbl>
          </a:graphicData>
        </a:graphic>
      </p:graphicFrame>
      <p:graphicFrame>
        <p:nvGraphicFramePr>
          <p:cNvPr id="434" name="Google Shape;434;p67"/>
          <p:cNvGraphicFramePr/>
          <p:nvPr/>
        </p:nvGraphicFramePr>
        <p:xfrm>
          <a:off x="7205700" y="1673150"/>
          <a:ext cx="1828800" cy="3692312"/>
        </p:xfrm>
        <a:graphic>
          <a:graphicData uri="http://schemas.openxmlformats.org/drawingml/2006/table">
            <a:tbl>
              <a:tblPr>
                <a:noFill/>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140875">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PSDU</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648</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1296</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ctr" rtl="0">
                        <a:lnSpc>
                          <a:spcPct val="115000"/>
                        </a:lnSpc>
                        <a:spcBef>
                          <a:spcPts val="0"/>
                        </a:spcBef>
                        <a:spcAft>
                          <a:spcPts val="0"/>
                        </a:spcAft>
                        <a:buNone/>
                      </a:pPr>
                      <a:r>
                        <a:rPr lang="en" sz="750" b="1">
                          <a:solidFill>
                            <a:srgbClr val="0000FF"/>
                          </a:solidFill>
                          <a:latin typeface="Calibri"/>
                          <a:ea typeface="Calibri"/>
                          <a:cs typeface="Calibri"/>
                          <a:sym typeface="Calibri"/>
                        </a:rPr>
                        <a:t>1944</a:t>
                      </a:r>
                      <a:endParaRPr sz="750" b="1" dirty="0">
                        <a:solidFill>
                          <a:srgbClr val="0000FF"/>
                        </a:solidFill>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-27.133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-27.5214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-27.0616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-27.4806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59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-27.0352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-27.4159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-26.9416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-27.3668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-26.869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-27.2873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-26.8043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-27.2295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-26.7734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-27.1916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-26.6883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-27.1216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-26.5858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-27.0594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0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-26.5657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-26.9905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-26.4855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-26.9371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-26.4321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-26.8599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69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-26.3898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-26.8253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-26.3312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-26.7494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-26.2636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-26.7085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5"/>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72</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-26.2092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-26.6375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6"/>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73</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-26.1571</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-26.5992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7"/>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74</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-26.0937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-26.5404</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8"/>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75</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-26.0457</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-26.4906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19"/>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76</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-25.9852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-26.4425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0"/>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77</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-25.9232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-26.3565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1"/>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78</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-25.8832</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-26.3019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2"/>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79</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-25.8143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-26.2588</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3"/>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80</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-25.7605</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-26.2156</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4"/>
                  </a:ext>
                </a:extLst>
              </a:tr>
              <a:tr h="140875">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81</a:t>
                      </a:r>
                      <a:endParaRPr sz="750" dirty="0">
                        <a:latin typeface="Calibri"/>
                        <a:ea typeface="Calibri"/>
                        <a:cs typeface="Calibri"/>
                        <a:sym typeface="Calibri"/>
                      </a:endParaRPr>
                    </a:p>
                  </a:txBody>
                  <a:tcPr marL="9125" marR="912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spcBef>
                          <a:spcPts val="0"/>
                        </a:spcBef>
                        <a:spcAft>
                          <a:spcPts val="0"/>
                        </a:spcAft>
                        <a:buNone/>
                      </a:pPr>
                      <a:endParaRPr sz="750" dirty="0"/>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-25.7293</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tcPr>
                </a:tc>
                <a:tc>
                  <a:txBody>
                    <a:bodyPr/>
                    <a:lstStyle/>
                    <a:p>
                      <a:pPr marL="0" lvl="0" indent="0" algn="ctr" rtl="0">
                        <a:lnSpc>
                          <a:spcPct val="115000"/>
                        </a:lnSpc>
                        <a:spcBef>
                          <a:spcPts val="0"/>
                        </a:spcBef>
                        <a:spcAft>
                          <a:spcPts val="0"/>
                        </a:spcAft>
                        <a:buNone/>
                      </a:pPr>
                      <a:r>
                        <a:rPr lang="en" sz="750">
                          <a:latin typeface="Calibri"/>
                          <a:ea typeface="Calibri"/>
                          <a:cs typeface="Calibri"/>
                          <a:sym typeface="Calibri"/>
                        </a:rPr>
                        <a:t>-26.1509</a:t>
                      </a:r>
                      <a:endParaRPr sz="750" dirty="0">
                        <a:latin typeface="Calibri"/>
                        <a:ea typeface="Calibri"/>
                        <a:cs typeface="Calibri"/>
                        <a:sym typeface="Calibri"/>
                      </a:endParaRPr>
                    </a:p>
                  </a:txBody>
                  <a:tcPr marL="28575" marR="28575" marT="9125" marB="9125" anchor="b">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00FF00"/>
                    </a:solidFill>
                  </a:tcPr>
                </a:tc>
                <a:extLst>
                  <a:ext uri="{0D108BD9-81ED-4DB2-BD59-A6C34878D82A}">
                    <a16:rowId xmlns:a16="http://schemas.microsoft.com/office/drawing/2014/main" val="10025"/>
                  </a:ext>
                </a:extLst>
              </a:tr>
            </a:tbl>
          </a:graphicData>
        </a:graphic>
      </p:graphicFrame>
      <p:sp>
        <p:nvSpPr>
          <p:cNvPr id="435" name="Google Shape;435;p67"/>
          <p:cNvSpPr txBox="1"/>
          <p:nvPr/>
        </p:nvSpPr>
        <p:spPr>
          <a:xfrm>
            <a:off x="169900" y="4136200"/>
            <a:ext cx="2962800" cy="954077"/>
          </a:xfrm>
          <a:prstGeom prst="rect">
            <a:avLst/>
          </a:prstGeom>
          <a:noFill/>
          <a:ln>
            <a:noFill/>
          </a:ln>
        </p:spPr>
        <p:txBody>
          <a:bodyPr spcFirstLastPara="1" wrap="square" lIns="91425" tIns="91425" rIns="91425" bIns="91425" anchor="t" anchorCtr="0">
            <a:spAutoFit/>
          </a:bodyPr>
          <a:lstStyle/>
          <a:p>
            <a:pPr>
              <a:spcBef>
                <a:spcPts val="0"/>
              </a:spcBef>
              <a:spcAft>
                <a:spcPts val="0"/>
              </a:spcAft>
            </a:pPr>
            <a:r>
              <a:rPr lang="en" sz="1000" dirty="0">
                <a:solidFill>
                  <a:srgbClr val="0000FF"/>
                </a:solidFill>
              </a:rPr>
              <a:t>Through sims, we have found that the best combination is: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648 CBS when PSDU &lt;= 20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1296 CBS when PSDU in [21,42] Bytes</a:t>
            </a:r>
            <a:endParaRPr sz="1000" dirty="0">
              <a:solidFill>
                <a:srgbClr val="0000FF"/>
              </a:solidFill>
            </a:endParaRPr>
          </a:p>
          <a:p>
            <a:pPr marL="457200" indent="-292100">
              <a:spcBef>
                <a:spcPts val="0"/>
              </a:spcBef>
              <a:spcAft>
                <a:spcPts val="0"/>
              </a:spcAft>
              <a:buClr>
                <a:srgbClr val="0000FF"/>
              </a:buClr>
              <a:buSzPts val="1000"/>
              <a:buChar char="-"/>
            </a:pPr>
            <a:r>
              <a:rPr lang="en" sz="1000" dirty="0">
                <a:solidFill>
                  <a:srgbClr val="0000FF"/>
                </a:solidFill>
              </a:rPr>
              <a:t>1944 CBS when PSDU &gt;= 43 Bytes</a:t>
            </a:r>
            <a:endParaRPr sz="1000" dirty="0">
              <a:solidFill>
                <a:srgbClr val="0000FF"/>
              </a:solidFill>
            </a:endParaRPr>
          </a:p>
        </p:txBody>
      </p:sp>
      <p:sp>
        <p:nvSpPr>
          <p:cNvPr id="2" name="Slide Number Placeholder 3">
            <a:extLst>
              <a:ext uri="{FF2B5EF4-FFF2-40B4-BE49-F238E27FC236}">
                <a16:creationId xmlns:a16="http://schemas.microsoft.com/office/drawing/2014/main" id="{4C2E2A63-432E-413A-FA4F-84197ED4C024}"/>
              </a:ext>
            </a:extLst>
          </p:cNvPr>
          <p:cNvSpPr txBox="1">
            <a:spLocks/>
          </p:cNvSpPr>
          <p:nvPr/>
        </p:nvSpPr>
        <p:spPr>
          <a:xfrm>
            <a:off x="4244181" y="6525344"/>
            <a:ext cx="903883" cy="239712"/>
          </a:xfrm>
          <a:prstGeom prst="rect">
            <a:avLst/>
          </a:prstGeom>
        </p:spPr>
        <p:txBody>
          <a:bodyPr/>
          <a:ls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a:lstStyle>
          <a:p>
            <a:pPr>
              <a:defRPr/>
            </a:pPr>
            <a:r>
              <a:rPr lang="en-US" altLang="en-US" dirty="0">
                <a:solidFill>
                  <a:schemeClr val="tx1"/>
                </a:solidFill>
              </a:rPr>
              <a:t>Slide </a:t>
            </a:r>
            <a:fld id="{5DD27314-9434-4B6F-80C2-AAC402118CDA}" type="slidenum">
              <a:rPr lang="en-US" altLang="en-US" smtClean="0">
                <a:solidFill>
                  <a:schemeClr val="tx1"/>
                </a:solidFill>
              </a:rPr>
              <a:pPr>
                <a:defRPr/>
              </a:pPr>
              <a:t>26</a:t>
            </a:fld>
            <a:endParaRPr lang="en-US" altLang="en-US"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865CB-CCC3-5049-14FA-8FC3784FDDCE}"/>
              </a:ext>
            </a:extLst>
          </p:cNvPr>
          <p:cNvSpPr>
            <a:spLocks noGrp="1"/>
          </p:cNvSpPr>
          <p:nvPr>
            <p:ph type="title"/>
          </p:nvPr>
        </p:nvSpPr>
        <p:spPr/>
        <p:txBody>
          <a:bodyPr/>
          <a:lstStyle/>
          <a:p>
            <a:r>
              <a:rPr lang="en-US" sz="3200" dirty="0"/>
              <a:t>Genie on vs off with coherent detector</a:t>
            </a:r>
          </a:p>
        </p:txBody>
      </p:sp>
      <p:sp>
        <p:nvSpPr>
          <p:cNvPr id="3" name="Content Placeholder 2">
            <a:extLst>
              <a:ext uri="{FF2B5EF4-FFF2-40B4-BE49-F238E27FC236}">
                <a16:creationId xmlns:a16="http://schemas.microsoft.com/office/drawing/2014/main" id="{D21C45AD-7C81-91C8-CAF7-D7A870BB42DB}"/>
              </a:ext>
            </a:extLst>
          </p:cNvPr>
          <p:cNvSpPr>
            <a:spLocks noGrp="1"/>
          </p:cNvSpPr>
          <p:nvPr>
            <p:ph idx="1"/>
          </p:nvPr>
        </p:nvSpPr>
        <p:spPr/>
        <p:txBody>
          <a:bodyPr/>
          <a:lstStyle/>
          <a:p>
            <a:endParaRPr lang="en-US" dirty="0"/>
          </a:p>
        </p:txBody>
      </p:sp>
      <p:sp>
        <p:nvSpPr>
          <p:cNvPr id="4" name="Slide Number Placeholder 3">
            <a:extLst>
              <a:ext uri="{FF2B5EF4-FFF2-40B4-BE49-F238E27FC236}">
                <a16:creationId xmlns:a16="http://schemas.microsoft.com/office/drawing/2014/main" id="{30096AC5-28C3-C71D-6A5D-D382A71A6E4A}"/>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27</a:t>
            </a:fld>
            <a:endParaRPr lang="en-US" altLang="en-US" dirty="0"/>
          </a:p>
        </p:txBody>
      </p:sp>
      <p:pic>
        <p:nvPicPr>
          <p:cNvPr id="1026" name="Picture 2">
            <a:extLst>
              <a:ext uri="{FF2B5EF4-FFF2-40B4-BE49-F238E27FC236}">
                <a16:creationId xmlns:a16="http://schemas.microsoft.com/office/drawing/2014/main" id="{69264FF5-D4F9-477A-81EC-A38EB16D2F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3281" y="1371600"/>
            <a:ext cx="6377437" cy="478307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F0656D9-CEEE-2199-F58E-B045DE242397}"/>
              </a:ext>
            </a:extLst>
          </p:cNvPr>
          <p:cNvSpPr txBox="1"/>
          <p:nvPr/>
        </p:nvSpPr>
        <p:spPr>
          <a:xfrm>
            <a:off x="1151620" y="6154678"/>
            <a:ext cx="6840760" cy="400110"/>
          </a:xfrm>
          <a:prstGeom prst="rect">
            <a:avLst/>
          </a:prstGeom>
          <a:noFill/>
        </p:spPr>
        <p:txBody>
          <a:bodyPr wrap="square">
            <a:spAutoFit/>
          </a:bodyPr>
          <a:lstStyle/>
          <a:p>
            <a:r>
              <a:rPr lang="en-US" sz="2000" dirty="0">
                <a:solidFill>
                  <a:schemeClr val="tx1"/>
                </a:solidFill>
              </a:rPr>
              <a:t>We see similar transition regions between genie on and genie off </a:t>
            </a:r>
          </a:p>
        </p:txBody>
      </p:sp>
    </p:spTree>
    <p:extLst>
      <p:ext uri="{BB962C8B-B14F-4D97-AF65-F5344CB8AC3E}">
        <p14:creationId xmlns:p14="http://schemas.microsoft.com/office/powerpoint/2010/main" val="1614050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D416-4B60-47BB-8237-8009DFB23F38}"/>
              </a:ext>
            </a:extLst>
          </p:cNvPr>
          <p:cNvSpPr>
            <a:spLocks noGrp="1"/>
          </p:cNvSpPr>
          <p:nvPr>
            <p:ph type="title"/>
          </p:nvPr>
        </p:nvSpPr>
        <p:spPr/>
        <p:txBody>
          <a:bodyPr/>
          <a:lstStyle/>
          <a:p>
            <a:r>
              <a:rPr lang="en-US" dirty="0"/>
              <a:t>Background</a:t>
            </a:r>
          </a:p>
        </p:txBody>
      </p:sp>
      <p:sp>
        <p:nvSpPr>
          <p:cNvPr id="3" name="Content Placeholder 2">
            <a:extLst>
              <a:ext uri="{FF2B5EF4-FFF2-40B4-BE49-F238E27FC236}">
                <a16:creationId xmlns:a16="http://schemas.microsoft.com/office/drawing/2014/main" id="{89F1EEA7-7ECC-450F-A066-09F3E51C8DFF}"/>
              </a:ext>
            </a:extLst>
          </p:cNvPr>
          <p:cNvSpPr>
            <a:spLocks noGrp="1"/>
          </p:cNvSpPr>
          <p:nvPr>
            <p:ph idx="1"/>
          </p:nvPr>
        </p:nvSpPr>
        <p:spPr>
          <a:xfrm>
            <a:off x="355096" y="1371600"/>
            <a:ext cx="8681400" cy="4868863"/>
          </a:xfrm>
        </p:spPr>
        <p:txBody>
          <a:bodyPr/>
          <a:lstStyle/>
          <a:p>
            <a:pPr>
              <a:buFont typeface="Arial" panose="020B0604020202020204" pitchFamily="34" charset="0"/>
              <a:buChar char="•"/>
            </a:pPr>
            <a:r>
              <a:rPr lang="en-US" sz="1600" dirty="0"/>
              <a:t>In 15-21-506-05 we described the latest LDPC results using 802.11n codes and provided</a:t>
            </a:r>
          </a:p>
          <a:p>
            <a:r>
              <a:rPr lang="en-US" sz="1600" dirty="0"/>
              <a:t>	an initial set of results for joint PHR and LDPC using genie preamble, SYNC detection and perfect chanest</a:t>
            </a:r>
          </a:p>
          <a:p>
            <a:pPr>
              <a:buFont typeface="Arial" panose="020B0604020202020204" pitchFamily="34" charset="0"/>
              <a:buChar char="•"/>
            </a:pPr>
            <a:r>
              <a:rPr lang="en-US" sz="1600" dirty="0"/>
              <a:t>Various works have been devoted to PHR</a:t>
            </a:r>
          </a:p>
          <a:p>
            <a:pPr lvl="1">
              <a:buFont typeface="Arial" panose="020B0604020202020204" pitchFamily="34" charset="0"/>
              <a:buChar char="•"/>
            </a:pPr>
            <a:r>
              <a:rPr lang="en-US" sz="1200" dirty="0"/>
              <a:t>In 15-21-475-01 we described a possible PHR for data communications where we discussed having a PHR having fixed data rates of either 7.8 Mbps, 1.95 Mbps, or 0.975 Mbps</a:t>
            </a:r>
          </a:p>
          <a:p>
            <a:pPr lvl="1">
              <a:buFont typeface="Arial" panose="020B0604020202020204" pitchFamily="34" charset="0"/>
              <a:buChar char="•"/>
            </a:pPr>
            <a:r>
              <a:rPr lang="en-US" sz="1200" dirty="0"/>
              <a:t>In 15-22-653-00, an updated PHR proposal was made, where PHR is split into PHR1 and PHR2, with PHR1 being transmitted at 1.95 Mbps</a:t>
            </a:r>
          </a:p>
          <a:p>
            <a:pPr lvl="1">
              <a:buFont typeface="Arial" panose="020B0604020202020204" pitchFamily="34" charset="0"/>
              <a:buChar char="•"/>
            </a:pPr>
            <a:r>
              <a:rPr lang="en-US" sz="1200" dirty="0"/>
              <a:t>In 15-22-691-00, PHR1, composed of 3 bits is mapped to a table and remaining bits are sent in PHR2.</a:t>
            </a:r>
          </a:p>
          <a:p>
            <a:pPr>
              <a:buFont typeface="Arial" panose="020B0604020202020204" pitchFamily="34" charset="0"/>
              <a:buChar char="•"/>
            </a:pPr>
            <a:r>
              <a:rPr lang="en-US" sz="1600" dirty="0"/>
              <a:t>In this work, we look at simulation results how 802.11n LDPC codes behave for 1.95 and 7.8 Mbps under various conditions for AWGN channels</a:t>
            </a:r>
          </a:p>
          <a:p>
            <a:pPr>
              <a:buFont typeface="Arial" panose="020B0604020202020204" pitchFamily="34" charset="0"/>
              <a:buChar char="•"/>
            </a:pPr>
            <a:r>
              <a:rPr lang="en-US" sz="1600" dirty="0"/>
              <a:t>Goal is to make a recommendation on PHR rate and LDPC transition points as well as examine the tradeoff of various SYNC repetition values.</a:t>
            </a:r>
          </a:p>
        </p:txBody>
      </p:sp>
      <p:sp>
        <p:nvSpPr>
          <p:cNvPr id="4" name="Slide Number Placeholder 3">
            <a:extLst>
              <a:ext uri="{FF2B5EF4-FFF2-40B4-BE49-F238E27FC236}">
                <a16:creationId xmlns:a16="http://schemas.microsoft.com/office/drawing/2014/main" id="{DEF234E7-AF4E-455F-B624-DE200588813F}"/>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3</a:t>
            </a:fld>
            <a:endParaRPr lang="en-US" altLang="en-US" dirty="0"/>
          </a:p>
        </p:txBody>
      </p:sp>
    </p:spTree>
    <p:extLst>
      <p:ext uri="{BB962C8B-B14F-4D97-AF65-F5344CB8AC3E}">
        <p14:creationId xmlns:p14="http://schemas.microsoft.com/office/powerpoint/2010/main" val="35978551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body" idx="1"/>
          </p:nvPr>
        </p:nvSpPr>
        <p:spPr>
          <a:xfrm>
            <a:off x="628650" y="2226469"/>
            <a:ext cx="8104803" cy="3263504"/>
          </a:xfrm>
          <a:prstGeom prst="rect">
            <a:avLst/>
          </a:prstGeom>
          <a:noFill/>
          <a:ln>
            <a:noFill/>
          </a:ln>
        </p:spPr>
        <p:txBody>
          <a:bodyPr spcFirstLastPara="1" vert="horz" wrap="square" lIns="68569" tIns="34275" rIns="68569" bIns="34275" numCol="1" anchor="t" anchorCtr="0" compatLnSpc="1">
            <a:prstTxWarp prst="textNoShape">
              <a:avLst/>
            </a:prstTxWarp>
            <a:normAutofit fontScale="70000" lnSpcReduction="20000"/>
          </a:bodyPr>
          <a:lstStyle/>
          <a:p>
            <a:pPr marL="171450" indent="-151448">
              <a:lnSpc>
                <a:spcPct val="90000"/>
              </a:lnSpc>
              <a:spcBef>
                <a:spcPts val="750"/>
              </a:spcBef>
              <a:spcAft>
                <a:spcPts val="0"/>
              </a:spcAft>
              <a:buClr>
                <a:schemeClr val="dk1"/>
              </a:buClr>
              <a:buChar char="•"/>
            </a:pPr>
            <a:r>
              <a:rPr lang="en-US" dirty="0"/>
              <a:t>475-01 [1] PHR proposal  </a:t>
            </a:r>
          </a:p>
          <a:p>
            <a:pPr marL="514350" lvl="1" indent="-154305">
              <a:lnSpc>
                <a:spcPct val="90000"/>
              </a:lnSpc>
              <a:spcBef>
                <a:spcPts val="375"/>
              </a:spcBef>
              <a:spcAft>
                <a:spcPts val="0"/>
              </a:spcAft>
              <a:buClr>
                <a:schemeClr val="dk1"/>
              </a:buClr>
              <a:buChar char="•"/>
            </a:pPr>
            <a:r>
              <a:rPr lang="en-US" dirty="0"/>
              <a:t>28 bits (including 8 CRC bits) using the same modulation as data, but with 2/3/4 repetitions for each symbol </a:t>
            </a:r>
          </a:p>
          <a:p>
            <a:pPr marL="171450" indent="-151448">
              <a:lnSpc>
                <a:spcPct val="90000"/>
              </a:lnSpc>
              <a:spcBef>
                <a:spcPts val="0"/>
              </a:spcBef>
              <a:spcAft>
                <a:spcPts val="0"/>
              </a:spcAft>
              <a:buClr>
                <a:schemeClr val="dk1"/>
              </a:buClr>
              <a:buChar char="•"/>
            </a:pPr>
            <a:endParaRPr lang="en-US" dirty="0"/>
          </a:p>
          <a:p>
            <a:pPr marL="171450" indent="-151448">
              <a:lnSpc>
                <a:spcPct val="90000"/>
              </a:lnSpc>
              <a:spcBef>
                <a:spcPts val="0"/>
              </a:spcBef>
              <a:spcAft>
                <a:spcPts val="0"/>
              </a:spcAft>
              <a:buClr>
                <a:schemeClr val="dk1"/>
              </a:buClr>
              <a:buChar char="•"/>
            </a:pPr>
            <a:r>
              <a:rPr lang="en-US" dirty="0"/>
              <a:t>653-0 [2] PHR proposal </a:t>
            </a:r>
            <a:endParaRPr dirty="0"/>
          </a:p>
          <a:p>
            <a:pPr marL="514350" lvl="1" indent="-154305">
              <a:lnSpc>
                <a:spcPct val="90000"/>
              </a:lnSpc>
              <a:spcBef>
                <a:spcPts val="375"/>
              </a:spcBef>
              <a:spcAft>
                <a:spcPts val="0"/>
              </a:spcAft>
              <a:buClr>
                <a:schemeClr val="dk1"/>
              </a:buClr>
              <a:buChar char="•"/>
            </a:pPr>
            <a:r>
              <a:rPr lang="en-US" dirty="0"/>
              <a:t>PHR1 – 4 bits at rate 1.95Mb/s </a:t>
            </a:r>
            <a:endParaRPr dirty="0"/>
          </a:p>
          <a:p>
            <a:pPr marL="514350" lvl="1" indent="-154305">
              <a:lnSpc>
                <a:spcPct val="90000"/>
              </a:lnSpc>
              <a:spcBef>
                <a:spcPts val="375"/>
              </a:spcBef>
              <a:spcAft>
                <a:spcPts val="0"/>
              </a:spcAft>
              <a:buClr>
                <a:schemeClr val="dk1"/>
              </a:buClr>
              <a:buChar char="•"/>
            </a:pPr>
            <a:r>
              <a:rPr lang="en-US" dirty="0"/>
              <a:t>PHR2 – 23 bits using the same modulation as data, but with 2/3/4 repetitions for each symbol </a:t>
            </a:r>
          </a:p>
          <a:p>
            <a:pPr marL="360045" lvl="1" indent="0">
              <a:lnSpc>
                <a:spcPct val="90000"/>
              </a:lnSpc>
              <a:spcBef>
                <a:spcPts val="375"/>
              </a:spcBef>
              <a:spcAft>
                <a:spcPts val="0"/>
              </a:spcAft>
              <a:buClr>
                <a:schemeClr val="dk1"/>
              </a:buClr>
            </a:pPr>
            <a:endParaRPr dirty="0"/>
          </a:p>
          <a:p>
            <a:pPr marL="171450" indent="-158591">
              <a:lnSpc>
                <a:spcPct val="90000"/>
              </a:lnSpc>
              <a:spcBef>
                <a:spcPts val="375"/>
              </a:spcBef>
              <a:spcAft>
                <a:spcPts val="0"/>
              </a:spcAft>
              <a:buSzPct val="64285"/>
              <a:buChar char="•"/>
            </a:pPr>
            <a:r>
              <a:rPr lang="en-US" dirty="0"/>
              <a:t>691-0 [3] PHR proposal </a:t>
            </a:r>
            <a:endParaRPr dirty="0"/>
          </a:p>
          <a:p>
            <a:pPr marL="514350" indent="-182880">
              <a:spcBef>
                <a:spcPts val="375"/>
              </a:spcBef>
              <a:spcAft>
                <a:spcPts val="0"/>
              </a:spcAft>
              <a:buChar char="•"/>
            </a:pPr>
            <a:r>
              <a:rPr lang="en-US" sz="2900" dirty="0"/>
              <a:t>PHR1 – 3 bits mapped to 32 “coded” bits at rate 1.95Mb/s </a:t>
            </a:r>
            <a:endParaRPr sz="2900" dirty="0"/>
          </a:p>
          <a:p>
            <a:pPr marL="514350" indent="-182880">
              <a:spcBef>
                <a:spcPts val="375"/>
              </a:spcBef>
              <a:spcAft>
                <a:spcPts val="0"/>
              </a:spcAft>
              <a:buChar char="•"/>
            </a:pPr>
            <a:r>
              <a:rPr lang="en-US" sz="2900" dirty="0"/>
              <a:t>PHR2 – 24 remaining bits are sent at either 2 or 4 repetitions</a:t>
            </a:r>
            <a:endParaRPr sz="2900" dirty="0"/>
          </a:p>
        </p:txBody>
      </p:sp>
      <p:sp>
        <p:nvSpPr>
          <p:cNvPr id="2" name="Slide Number Placeholder 3">
            <a:extLst>
              <a:ext uri="{FF2B5EF4-FFF2-40B4-BE49-F238E27FC236}">
                <a16:creationId xmlns:a16="http://schemas.microsoft.com/office/drawing/2014/main" id="{1807B713-D0E1-DC65-FAB8-1E845652CFEA}"/>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4</a:t>
            </a:fld>
            <a:endParaRPr lang="en-US" altLang="en-US" dirty="0"/>
          </a:p>
        </p:txBody>
      </p:sp>
      <p:sp>
        <p:nvSpPr>
          <p:cNvPr id="4" name="Title 1">
            <a:extLst>
              <a:ext uri="{FF2B5EF4-FFF2-40B4-BE49-F238E27FC236}">
                <a16:creationId xmlns:a16="http://schemas.microsoft.com/office/drawing/2014/main" id="{82A5DE4F-3956-E5CF-6591-251E727AE152}"/>
              </a:ext>
            </a:extLst>
          </p:cNvPr>
          <p:cNvSpPr txBox="1">
            <a:spLocks/>
          </p:cNvSpPr>
          <p:nvPr/>
        </p:nvSpPr>
        <p:spPr bwMode="auto">
          <a:xfrm>
            <a:off x="762000"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kern="0" dirty="0"/>
              <a:t>Background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DD416-4B60-47BB-8237-8009DFB23F38}"/>
              </a:ext>
            </a:extLst>
          </p:cNvPr>
          <p:cNvSpPr>
            <a:spLocks noGrp="1"/>
          </p:cNvSpPr>
          <p:nvPr>
            <p:ph type="title"/>
          </p:nvPr>
        </p:nvSpPr>
        <p:spPr/>
        <p:txBody>
          <a:bodyPr/>
          <a:lstStyle/>
          <a:p>
            <a:r>
              <a:rPr lang="en-US" dirty="0"/>
              <a:t>Simulation Assumptions</a:t>
            </a:r>
          </a:p>
        </p:txBody>
      </p:sp>
      <p:sp>
        <p:nvSpPr>
          <p:cNvPr id="3" name="Content Placeholder 2">
            <a:extLst>
              <a:ext uri="{FF2B5EF4-FFF2-40B4-BE49-F238E27FC236}">
                <a16:creationId xmlns:a16="http://schemas.microsoft.com/office/drawing/2014/main" id="{89F1EEA7-7ECC-450F-A066-09F3E51C8DFF}"/>
              </a:ext>
            </a:extLst>
          </p:cNvPr>
          <p:cNvSpPr>
            <a:spLocks noGrp="1"/>
          </p:cNvSpPr>
          <p:nvPr>
            <p:ph idx="1"/>
          </p:nvPr>
        </p:nvSpPr>
        <p:spPr>
          <a:xfrm>
            <a:off x="355096" y="1371600"/>
            <a:ext cx="8681400" cy="4868863"/>
          </a:xfrm>
        </p:spPr>
        <p:txBody>
          <a:bodyPr/>
          <a:lstStyle/>
          <a:p>
            <a:pPr>
              <a:spcBef>
                <a:spcPts val="0"/>
              </a:spcBef>
              <a:spcAft>
                <a:spcPts val="0"/>
              </a:spcAft>
            </a:pPr>
            <a:endParaRPr lang="en-US" sz="1600" dirty="0">
              <a:solidFill>
                <a:schemeClr val="tx1"/>
              </a:solidFill>
            </a:endParaRPr>
          </a:p>
          <a:p>
            <a:pPr>
              <a:spcBef>
                <a:spcPts val="0"/>
              </a:spcBef>
              <a:spcAft>
                <a:spcPts val="0"/>
              </a:spcAft>
            </a:pPr>
            <a:r>
              <a:rPr lang="en-US" sz="1600" dirty="0">
                <a:solidFill>
                  <a:schemeClr val="tx1"/>
                </a:solidFill>
              </a:rPr>
              <a:t>AWGN channel</a:t>
            </a:r>
          </a:p>
          <a:p>
            <a:pPr>
              <a:spcBef>
                <a:spcPts val="0"/>
              </a:spcBef>
              <a:spcAft>
                <a:spcPts val="0"/>
              </a:spcAft>
            </a:pPr>
            <a:r>
              <a:rPr lang="en-US" sz="1600" dirty="0">
                <a:solidFill>
                  <a:schemeClr val="tx1"/>
                </a:solidFill>
              </a:rPr>
              <a:t>Nsync preamble symbols using length 91 code</a:t>
            </a:r>
          </a:p>
          <a:p>
            <a:pPr>
              <a:spcBef>
                <a:spcPts val="0"/>
              </a:spcBef>
              <a:spcAft>
                <a:spcPts val="0"/>
              </a:spcAft>
            </a:pPr>
            <a:r>
              <a:rPr lang="en-US" sz="1600" b="1" dirty="0">
                <a:solidFill>
                  <a:schemeClr val="tx1"/>
                </a:solidFill>
              </a:rPr>
              <a:t>Non-coherent</a:t>
            </a:r>
            <a:r>
              <a:rPr lang="en-US" sz="1600" dirty="0">
                <a:solidFill>
                  <a:schemeClr val="tx1"/>
                </a:solidFill>
              </a:rPr>
              <a:t> SYNC detector with half of the symbols used for preamble detection</a:t>
            </a:r>
          </a:p>
          <a:p>
            <a:pPr>
              <a:spcBef>
                <a:spcPts val="0"/>
              </a:spcBef>
              <a:spcAft>
                <a:spcPts val="0"/>
              </a:spcAft>
            </a:pPr>
            <a:r>
              <a:rPr lang="en-US" sz="1600" dirty="0">
                <a:solidFill>
                  <a:schemeClr val="tx1"/>
                </a:solidFill>
              </a:rPr>
              <a:t>No CFO and no phase noise</a:t>
            </a:r>
          </a:p>
          <a:p>
            <a:pPr>
              <a:spcBef>
                <a:spcPts val="0"/>
              </a:spcBef>
              <a:spcAft>
                <a:spcPts val="0"/>
              </a:spcAft>
            </a:pPr>
            <a:r>
              <a:rPr lang="en-US" sz="1600" dirty="0">
                <a:solidFill>
                  <a:schemeClr val="tx1"/>
                </a:solidFill>
              </a:rPr>
              <a:t>Perfect chanest</a:t>
            </a:r>
          </a:p>
          <a:p>
            <a:pPr>
              <a:spcBef>
                <a:spcPts val="0"/>
              </a:spcBef>
              <a:spcAft>
                <a:spcPts val="0"/>
              </a:spcAft>
            </a:pPr>
            <a:r>
              <a:rPr lang="en-US" sz="1600" dirty="0">
                <a:solidFill>
                  <a:schemeClr val="tx1"/>
                </a:solidFill>
              </a:rPr>
              <a:t>Imperfect SFD and PHR</a:t>
            </a:r>
          </a:p>
          <a:p>
            <a:pPr>
              <a:spcBef>
                <a:spcPts val="0"/>
              </a:spcBef>
              <a:spcAft>
                <a:spcPts val="0"/>
              </a:spcAft>
            </a:pPr>
            <a:r>
              <a:rPr lang="en-US" sz="1600" dirty="0">
                <a:solidFill>
                  <a:schemeClr val="tx1"/>
                </a:solidFill>
              </a:rPr>
              <a:t>Various SYNC reps are considered </a:t>
            </a:r>
          </a:p>
          <a:p>
            <a:pPr>
              <a:spcBef>
                <a:spcPts val="0"/>
              </a:spcBef>
              <a:spcAft>
                <a:spcPts val="0"/>
              </a:spcAft>
            </a:pPr>
            <a:r>
              <a:rPr lang="en-US" sz="1600" dirty="0">
                <a:solidFill>
                  <a:schemeClr val="tx1"/>
                </a:solidFill>
              </a:rPr>
              <a:t>Results are the 1% SNR point after gating gain has been taken into account</a:t>
            </a:r>
          </a:p>
          <a:p>
            <a:pPr>
              <a:spcBef>
                <a:spcPts val="0"/>
              </a:spcBef>
              <a:spcAft>
                <a:spcPts val="0"/>
              </a:spcAft>
            </a:pPr>
            <a:r>
              <a:rPr lang="en-US" sz="1600" dirty="0">
                <a:solidFill>
                  <a:schemeClr val="tx1"/>
                </a:solidFill>
              </a:rPr>
              <a:t>We consider 2,3, and 4 PHR reps, per the table below</a:t>
            </a:r>
          </a:p>
          <a:p>
            <a:pPr>
              <a:spcBef>
                <a:spcPts val="0"/>
              </a:spcBef>
              <a:spcAft>
                <a:spcPts val="0"/>
              </a:spcAft>
            </a:pPr>
            <a:endParaRPr lang="en-US" sz="1600" dirty="0">
              <a:solidFill>
                <a:schemeClr val="tx1"/>
              </a:solidFill>
            </a:endParaRPr>
          </a:p>
          <a:p>
            <a:pPr>
              <a:spcBef>
                <a:spcPts val="0"/>
              </a:spcBef>
              <a:spcAft>
                <a:spcPts val="0"/>
              </a:spcAft>
            </a:pPr>
            <a:endParaRPr lang="en-US" sz="1600" dirty="0">
              <a:solidFill>
                <a:schemeClr val="tx1"/>
              </a:solidFill>
            </a:endParaRPr>
          </a:p>
          <a:p>
            <a:endParaRPr lang="en-US" sz="1600" dirty="0"/>
          </a:p>
        </p:txBody>
      </p:sp>
      <p:sp>
        <p:nvSpPr>
          <p:cNvPr id="4" name="Slide Number Placeholder 3">
            <a:extLst>
              <a:ext uri="{FF2B5EF4-FFF2-40B4-BE49-F238E27FC236}">
                <a16:creationId xmlns:a16="http://schemas.microsoft.com/office/drawing/2014/main" id="{DEF234E7-AF4E-455F-B624-DE200588813F}"/>
              </a:ext>
            </a:extLst>
          </p:cNvPr>
          <p:cNvSpPr>
            <a:spLocks noGrp="1"/>
          </p:cNvSpPr>
          <p:nvPr>
            <p:ph type="sldNum" idx="10"/>
          </p:nvPr>
        </p:nvSpPr>
        <p:spPr/>
        <p:txBody>
          <a:bodyPr/>
          <a:lstStyle/>
          <a:p>
            <a:pPr>
              <a:defRPr/>
            </a:pPr>
            <a:r>
              <a:rPr lang="en-US" altLang="en-US" dirty="0"/>
              <a:t>Slide </a:t>
            </a:r>
            <a:fld id="{5DD27314-9434-4B6F-80C2-AAC402118CDA}" type="slidenum">
              <a:rPr lang="en-US" altLang="en-US" smtClean="0"/>
              <a:pPr>
                <a:defRPr/>
              </a:pPr>
              <a:t>5</a:t>
            </a:fld>
            <a:endParaRPr lang="en-US" altLang="en-US" dirty="0"/>
          </a:p>
        </p:txBody>
      </p:sp>
      <p:graphicFrame>
        <p:nvGraphicFramePr>
          <p:cNvPr id="5" name="Table 5">
            <a:extLst>
              <a:ext uri="{FF2B5EF4-FFF2-40B4-BE49-F238E27FC236}">
                <a16:creationId xmlns:a16="http://schemas.microsoft.com/office/drawing/2014/main" id="{1530244B-2906-2490-5875-A9D78BF0919A}"/>
              </a:ext>
            </a:extLst>
          </p:cNvPr>
          <p:cNvGraphicFramePr>
            <a:graphicFrameLocks noGrp="1"/>
          </p:cNvGraphicFramePr>
          <p:nvPr>
            <p:extLst>
              <p:ext uri="{D42A27DB-BD31-4B8C-83A1-F6EECF244321}">
                <p14:modId xmlns:p14="http://schemas.microsoft.com/office/powerpoint/2010/main" val="3683626066"/>
              </p:ext>
            </p:extLst>
          </p:nvPr>
        </p:nvGraphicFramePr>
        <p:xfrm>
          <a:off x="467543" y="4688840"/>
          <a:ext cx="7920879" cy="1483360"/>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val="320973305"/>
                    </a:ext>
                  </a:extLst>
                </a:gridCol>
                <a:gridCol w="2640293">
                  <a:extLst>
                    <a:ext uri="{9D8B030D-6E8A-4147-A177-3AD203B41FA5}">
                      <a16:colId xmlns:a16="http://schemas.microsoft.com/office/drawing/2014/main" val="738007737"/>
                    </a:ext>
                  </a:extLst>
                </a:gridCol>
                <a:gridCol w="2640293">
                  <a:extLst>
                    <a:ext uri="{9D8B030D-6E8A-4147-A177-3AD203B41FA5}">
                      <a16:colId xmlns:a16="http://schemas.microsoft.com/office/drawing/2014/main" val="3418957148"/>
                    </a:ext>
                  </a:extLst>
                </a:gridCol>
              </a:tblGrid>
              <a:tr h="370840">
                <a:tc>
                  <a:txBody>
                    <a:bodyPr/>
                    <a:lstStyle/>
                    <a:p>
                      <a:r>
                        <a:rPr lang="en-US" sz="1400" dirty="0"/>
                        <a:t>Num PHR reps/PHY data rate</a:t>
                      </a:r>
                    </a:p>
                  </a:txBody>
                  <a:tcPr/>
                </a:tc>
                <a:tc>
                  <a:txBody>
                    <a:bodyPr/>
                    <a:lstStyle/>
                    <a:p>
                      <a:r>
                        <a:rPr lang="en-US" dirty="0"/>
                        <a:t>1.95 Mbps PHY rate</a:t>
                      </a:r>
                    </a:p>
                  </a:txBody>
                  <a:tcPr/>
                </a:tc>
                <a:tc>
                  <a:txBody>
                    <a:bodyPr/>
                    <a:lstStyle/>
                    <a:p>
                      <a:r>
                        <a:rPr lang="en-US" dirty="0"/>
                        <a:t>7.8 Mbps PHY rate</a:t>
                      </a:r>
                    </a:p>
                  </a:txBody>
                  <a:tcPr/>
                </a:tc>
                <a:extLst>
                  <a:ext uri="{0D108BD9-81ED-4DB2-BD59-A6C34878D82A}">
                    <a16:rowId xmlns:a16="http://schemas.microsoft.com/office/drawing/2014/main" val="4125347368"/>
                  </a:ext>
                </a:extLst>
              </a:tr>
              <a:tr h="370840">
                <a:tc>
                  <a:txBody>
                    <a:bodyPr/>
                    <a:lstStyle/>
                    <a:p>
                      <a:r>
                        <a:rPr lang="en-US" dirty="0"/>
                        <a:t>2 reps</a:t>
                      </a:r>
                    </a:p>
                  </a:txBody>
                  <a:tcPr/>
                </a:tc>
                <a:tc>
                  <a:txBody>
                    <a:bodyPr/>
                    <a:lstStyle/>
                    <a:p>
                      <a:r>
                        <a:rPr lang="en-US" dirty="0"/>
                        <a:t>0.975 Mbps</a:t>
                      </a:r>
                    </a:p>
                  </a:txBody>
                  <a:tcPr/>
                </a:tc>
                <a:tc>
                  <a:txBody>
                    <a:bodyPr/>
                    <a:lstStyle/>
                    <a:p>
                      <a:r>
                        <a:rPr lang="en-US" dirty="0"/>
                        <a:t>3.9 Mbps</a:t>
                      </a:r>
                    </a:p>
                  </a:txBody>
                  <a:tcPr/>
                </a:tc>
                <a:extLst>
                  <a:ext uri="{0D108BD9-81ED-4DB2-BD59-A6C34878D82A}">
                    <a16:rowId xmlns:a16="http://schemas.microsoft.com/office/drawing/2014/main" val="1573735642"/>
                  </a:ext>
                </a:extLst>
              </a:tr>
              <a:tr h="370840">
                <a:tc>
                  <a:txBody>
                    <a:bodyPr/>
                    <a:lstStyle/>
                    <a:p>
                      <a:r>
                        <a:rPr lang="en-US" dirty="0"/>
                        <a:t>3 reps</a:t>
                      </a:r>
                    </a:p>
                  </a:txBody>
                  <a:tcPr/>
                </a:tc>
                <a:tc>
                  <a:txBody>
                    <a:bodyPr/>
                    <a:lstStyle/>
                    <a:p>
                      <a:r>
                        <a:rPr lang="en-US" dirty="0"/>
                        <a:t>0.65 Mbps</a:t>
                      </a:r>
                    </a:p>
                  </a:txBody>
                  <a:tcPr/>
                </a:tc>
                <a:tc>
                  <a:txBody>
                    <a:bodyPr/>
                    <a:lstStyle/>
                    <a:p>
                      <a:r>
                        <a:rPr lang="en-US" dirty="0"/>
                        <a:t>2.6 Mbps</a:t>
                      </a:r>
                    </a:p>
                  </a:txBody>
                  <a:tcPr/>
                </a:tc>
                <a:extLst>
                  <a:ext uri="{0D108BD9-81ED-4DB2-BD59-A6C34878D82A}">
                    <a16:rowId xmlns:a16="http://schemas.microsoft.com/office/drawing/2014/main" val="4173446864"/>
                  </a:ext>
                </a:extLst>
              </a:tr>
              <a:tr h="370840">
                <a:tc>
                  <a:txBody>
                    <a:bodyPr/>
                    <a:lstStyle/>
                    <a:p>
                      <a:r>
                        <a:rPr lang="en-US" dirty="0"/>
                        <a:t>4 reps</a:t>
                      </a:r>
                    </a:p>
                  </a:txBody>
                  <a:tcPr/>
                </a:tc>
                <a:tc>
                  <a:txBody>
                    <a:bodyPr/>
                    <a:lstStyle/>
                    <a:p>
                      <a:r>
                        <a:rPr lang="en-US" dirty="0"/>
                        <a:t>0.4875 Mbps</a:t>
                      </a:r>
                    </a:p>
                  </a:txBody>
                  <a:tcPr/>
                </a:tc>
                <a:tc>
                  <a:txBody>
                    <a:bodyPr/>
                    <a:lstStyle/>
                    <a:p>
                      <a:r>
                        <a:rPr lang="en-US" dirty="0"/>
                        <a:t>1.95 Mbps</a:t>
                      </a:r>
                    </a:p>
                  </a:txBody>
                  <a:tcPr/>
                </a:tc>
                <a:extLst>
                  <a:ext uri="{0D108BD9-81ED-4DB2-BD59-A6C34878D82A}">
                    <a16:rowId xmlns:a16="http://schemas.microsoft.com/office/drawing/2014/main" val="2829854884"/>
                  </a:ext>
                </a:extLst>
              </a:tr>
            </a:tbl>
          </a:graphicData>
        </a:graphic>
      </p:graphicFrame>
      <p:sp>
        <p:nvSpPr>
          <p:cNvPr id="6" name="TextBox 5">
            <a:extLst>
              <a:ext uri="{FF2B5EF4-FFF2-40B4-BE49-F238E27FC236}">
                <a16:creationId xmlns:a16="http://schemas.microsoft.com/office/drawing/2014/main" id="{D8D9BCD1-268A-D537-8459-CA0735FE074D}"/>
              </a:ext>
            </a:extLst>
          </p:cNvPr>
          <p:cNvSpPr txBox="1"/>
          <p:nvPr/>
        </p:nvSpPr>
        <p:spPr>
          <a:xfrm>
            <a:off x="3090116" y="4288730"/>
            <a:ext cx="2675732" cy="400110"/>
          </a:xfrm>
          <a:prstGeom prst="rect">
            <a:avLst/>
          </a:prstGeom>
          <a:noFill/>
        </p:spPr>
        <p:txBody>
          <a:bodyPr wrap="none" rtlCol="0">
            <a:spAutoFit/>
          </a:bodyPr>
          <a:lstStyle/>
          <a:p>
            <a:r>
              <a:rPr lang="en-US" sz="2000" dirty="0">
                <a:solidFill>
                  <a:schemeClr val="tx1"/>
                </a:solidFill>
                <a:latin typeface="+mn-lt"/>
              </a:rPr>
              <a:t>PHR data rate (Mbps)</a:t>
            </a:r>
          </a:p>
        </p:txBody>
      </p:sp>
    </p:spTree>
    <p:extLst>
      <p:ext uri="{BB962C8B-B14F-4D97-AF65-F5344CB8AC3E}">
        <p14:creationId xmlns:p14="http://schemas.microsoft.com/office/powerpoint/2010/main" val="18531271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graphicFrame>
        <p:nvGraphicFramePr>
          <p:cNvPr id="140" name="Google Shape;140;g1c3765eddaf_0_6"/>
          <p:cNvGraphicFramePr/>
          <p:nvPr>
            <p:extLst>
              <p:ext uri="{D42A27DB-BD31-4B8C-83A1-F6EECF244321}">
                <p14:modId xmlns:p14="http://schemas.microsoft.com/office/powerpoint/2010/main" val="3141347521"/>
              </p:ext>
            </p:extLst>
          </p:nvPr>
        </p:nvGraphicFramePr>
        <p:xfrm>
          <a:off x="10" y="1796148"/>
          <a:ext cx="9143965" cy="3731790"/>
        </p:xfrm>
        <a:graphic>
          <a:graphicData uri="http://schemas.openxmlformats.org/drawingml/2006/table">
            <a:tbl>
              <a:tblPr>
                <a:noFill/>
              </a:tblPr>
              <a:tblGrid>
                <a:gridCol w="525563">
                  <a:extLst>
                    <a:ext uri="{9D8B030D-6E8A-4147-A177-3AD203B41FA5}">
                      <a16:colId xmlns:a16="http://schemas.microsoft.com/office/drawing/2014/main" val="20000"/>
                    </a:ext>
                  </a:extLst>
                </a:gridCol>
                <a:gridCol w="812081">
                  <a:extLst>
                    <a:ext uri="{9D8B030D-6E8A-4147-A177-3AD203B41FA5}">
                      <a16:colId xmlns:a16="http://schemas.microsoft.com/office/drawing/2014/main" val="20001"/>
                    </a:ext>
                  </a:extLst>
                </a:gridCol>
                <a:gridCol w="812081">
                  <a:extLst>
                    <a:ext uri="{9D8B030D-6E8A-4147-A177-3AD203B41FA5}">
                      <a16:colId xmlns:a16="http://schemas.microsoft.com/office/drawing/2014/main" val="20002"/>
                    </a:ext>
                  </a:extLst>
                </a:gridCol>
                <a:gridCol w="812081">
                  <a:extLst>
                    <a:ext uri="{9D8B030D-6E8A-4147-A177-3AD203B41FA5}">
                      <a16:colId xmlns:a16="http://schemas.microsoft.com/office/drawing/2014/main" val="20003"/>
                    </a:ext>
                  </a:extLst>
                </a:gridCol>
                <a:gridCol w="812081">
                  <a:extLst>
                    <a:ext uri="{9D8B030D-6E8A-4147-A177-3AD203B41FA5}">
                      <a16:colId xmlns:a16="http://schemas.microsoft.com/office/drawing/2014/main" val="20004"/>
                    </a:ext>
                  </a:extLst>
                </a:gridCol>
                <a:gridCol w="895013">
                  <a:extLst>
                    <a:ext uri="{9D8B030D-6E8A-4147-A177-3AD203B41FA5}">
                      <a16:colId xmlns:a16="http://schemas.microsoft.com/office/drawing/2014/main" val="20005"/>
                    </a:ext>
                  </a:extLst>
                </a:gridCol>
                <a:gridCol w="895013">
                  <a:extLst>
                    <a:ext uri="{9D8B030D-6E8A-4147-A177-3AD203B41FA5}">
                      <a16:colId xmlns:a16="http://schemas.microsoft.com/office/drawing/2014/main" val="20006"/>
                    </a:ext>
                  </a:extLst>
                </a:gridCol>
                <a:gridCol w="895013">
                  <a:extLst>
                    <a:ext uri="{9D8B030D-6E8A-4147-A177-3AD203B41FA5}">
                      <a16:colId xmlns:a16="http://schemas.microsoft.com/office/drawing/2014/main" val="20007"/>
                    </a:ext>
                  </a:extLst>
                </a:gridCol>
                <a:gridCol w="895013">
                  <a:extLst>
                    <a:ext uri="{9D8B030D-6E8A-4147-A177-3AD203B41FA5}">
                      <a16:colId xmlns:a16="http://schemas.microsoft.com/office/drawing/2014/main" val="20008"/>
                    </a:ext>
                  </a:extLst>
                </a:gridCol>
                <a:gridCol w="895013">
                  <a:extLst>
                    <a:ext uri="{9D8B030D-6E8A-4147-A177-3AD203B41FA5}">
                      <a16:colId xmlns:a16="http://schemas.microsoft.com/office/drawing/2014/main" val="20009"/>
                    </a:ext>
                  </a:extLst>
                </a:gridCol>
                <a:gridCol w="895013">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3 rep.)</a:t>
                      </a:r>
                      <a:endParaRPr sz="800" dirty="0">
                        <a:solidFill>
                          <a:schemeClr val="dk1"/>
                        </a:solidFill>
                      </a:endParaRPr>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endParaRPr lang="en-US" sz="800" dirty="0"/>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r>
                        <a:rPr lang="en-US" sz="800" dirty="0"/>
                        <a:t>[2]</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(0.975Mb/s 4-bit PHR1, 23-bit PHR2 4 rep.)</a:t>
                      </a:r>
                      <a:endParaRPr sz="800" dirty="0"/>
                    </a:p>
                    <a:p>
                      <a:pPr marL="0" lvl="0" indent="0" algn="ctr" rtl="0">
                        <a:spcBef>
                          <a:spcPts val="0"/>
                        </a:spcBef>
                        <a:spcAft>
                          <a:spcPts val="0"/>
                        </a:spcAft>
                        <a:buNone/>
                      </a:pPr>
                      <a:r>
                        <a:rPr lang="en-US" sz="800" dirty="0"/>
                        <a:t>  </a:t>
                      </a: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[2]</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2 rep.)</a:t>
                      </a: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 </a:t>
                      </a:r>
                    </a:p>
                    <a:p>
                      <a:pPr marL="0" lvl="0" indent="0" algn="ctr" rtl="0">
                        <a:spcBef>
                          <a:spcPts val="0"/>
                        </a:spcBef>
                        <a:spcAft>
                          <a:spcPts val="0"/>
                        </a:spcAft>
                        <a:buNone/>
                      </a:pPr>
                      <a:r>
                        <a:rPr lang="en-US" sz="800" dirty="0"/>
                        <a:t> [2]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3 rep.)</a:t>
                      </a:r>
                      <a:endParaRPr sz="800" dirty="0">
                        <a:solidFill>
                          <a:schemeClr val="dk1"/>
                        </a:solidFill>
                      </a:endParaRPr>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endParaRPr sz="800" dirty="0">
                        <a:solidFill>
                          <a:schemeClr val="dk1"/>
                        </a:solidFill>
                      </a:endParaRPr>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r>
                        <a:rPr lang="en-US" sz="800" dirty="0"/>
                        <a:t>[2]</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4 rep.)</a:t>
                      </a:r>
                      <a:endParaRPr sz="800" dirty="0"/>
                    </a:p>
                    <a:p>
                      <a:pPr marL="0" lvl="0" indent="0" algn="ctr" rtl="0">
                        <a:spcBef>
                          <a:spcPts val="0"/>
                        </a:spcBef>
                        <a:spcAft>
                          <a:spcPts val="0"/>
                        </a:spcAft>
                        <a:buNone/>
                      </a:pPr>
                      <a:r>
                        <a:rPr lang="en-US" sz="800" dirty="0"/>
                        <a:t>  </a:t>
                      </a: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[2]</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-26.80dB / 63.91us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-25.48dB / 87.24us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-23.23dB / 151.41us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-27.84dB / 83.01us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-27.65dB / 86.73us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-27.47dB / 90.45us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-28.08dB / 77.88us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-27.90dB / 81.60us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-27.75dB / 85.32us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-26.80dB / 63.91us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-25.48dB / 87.24us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-23.23dB / 151.41us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-28.77dB / 103.78us</a:t>
                      </a:r>
                      <a:endParaRPr sz="800" dirty="0"/>
                    </a:p>
                  </a:txBody>
                  <a:tcPr marL="68569" marR="68569" marT="68569" marB="68569">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-28.78dB / 107.50us</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-28.63dB / 111.22us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-28.95dB / 98.65us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-29.02dB / 102.37us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-28.84dB / 106.09us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-28.23dB / 124.55us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-28.95dB / 128.27us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-28.84dB / 131.99us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-28.38dB / 119.42us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-29.11dB / 123.14us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-29.06dB / 126.86us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-24.79dB / 94.68us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-23.86dB / 118.01us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-22.11dB / 182.18us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-26.11dB / 119.17us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-25.96dB / 122.88us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-25.83dB / 126.60us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-26.26dB / 114.04us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-26.15dB / 117.76us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-26.01dB / 121.47us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-24.79dB / 94.68us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-23.86dB / 118.01us</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-22.11dB / 182.18us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-26.61dB / 119.17us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-26.47dB /  122.88us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-26.34dB / 126.60us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-26.74dB / 114.04us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-26.63dB / 117.76us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-26.51dB / 121.47us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55344">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-27.00dB / 139.94us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-27.02dB / 143.65us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-26.91dB / 147.37us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-27.20dB / 134.81us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a:t>
                      </a:r>
                      <a:r>
                        <a:rPr lang="en-US" sz="800" dirty="0">
                          <a:solidFill>
                            <a:srgbClr val="0000FF"/>
                          </a:solidFill>
                        </a:rPr>
                        <a:t>27.13dB / 138.53us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-27.02dB / 142.24us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1" name="Google Shape;141;g1c3765eddaf_0_6"/>
          <p:cNvSpPr txBox="1"/>
          <p:nvPr/>
        </p:nvSpPr>
        <p:spPr>
          <a:xfrm>
            <a:off x="1572434" y="1487631"/>
            <a:ext cx="5999116"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b="1" dirty="0">
                <a:solidFill>
                  <a:schemeClr val="tx1"/>
                </a:solidFill>
                <a:latin typeface="+mj-lt"/>
                <a:ea typeface="Calibri"/>
                <a:cs typeface="Calibri"/>
                <a:sym typeface="Calibri"/>
              </a:rPr>
              <a:t>Data Rate 7.8 Mb/s, </a:t>
            </a:r>
            <a:r>
              <a:rPr lang="en-US" sz="1350" b="1" dirty="0">
                <a:solidFill>
                  <a:schemeClr val="dk1"/>
                </a:solidFill>
                <a:latin typeface="+mj-lt"/>
                <a:ea typeface="Calibri"/>
                <a:cs typeface="Calibri"/>
                <a:sym typeface="Calibri"/>
              </a:rPr>
              <a:t>PHR (BCC vs. LDPC) w (SYNC,SFD)=(32,8) using [2]</a:t>
            </a:r>
            <a:endParaRPr sz="1350" b="1" dirty="0">
              <a:latin typeface="+mj-lt"/>
              <a:ea typeface="Calibri"/>
              <a:cs typeface="Calibri"/>
              <a:sym typeface="Calibri"/>
            </a:endParaRPr>
          </a:p>
        </p:txBody>
      </p:sp>
      <p:sp>
        <p:nvSpPr>
          <p:cNvPr id="2" name="TextBox 1">
            <a:extLst>
              <a:ext uri="{FF2B5EF4-FFF2-40B4-BE49-F238E27FC236}">
                <a16:creationId xmlns:a16="http://schemas.microsoft.com/office/drawing/2014/main" id="{DFEC2737-94D9-FB1A-F5A8-DC7B42A7BD29}"/>
              </a:ext>
            </a:extLst>
          </p:cNvPr>
          <p:cNvSpPr txBox="1"/>
          <p:nvPr/>
        </p:nvSpPr>
        <p:spPr>
          <a:xfrm>
            <a:off x="1115616" y="5506414"/>
            <a:ext cx="7164288" cy="1261884"/>
          </a:xfrm>
          <a:prstGeom prst="rect">
            <a:avLst/>
          </a:prstGeom>
          <a:noFill/>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Both 30 and 60 bytes are optimized by 1944 LDPC.  </a:t>
            </a:r>
          </a:p>
          <a:p>
            <a:r>
              <a:rPr lang="en-US" sz="1600" dirty="0">
                <a:solidFill>
                  <a:schemeClr val="tx1"/>
                </a:solidFill>
                <a:latin typeface="Calibri" panose="020F0502020204030204" pitchFamily="34" charset="0"/>
                <a:cs typeface="Calibri" panose="020F0502020204030204" pitchFamily="34" charset="0"/>
              </a:rPr>
              <a:t>For 30 bytes, 3 PHR reps is optimal and for 60 bytes, 2 PHR reps is optimal.</a:t>
            </a:r>
          </a:p>
          <a:p>
            <a:r>
              <a:rPr lang="en-US" sz="1600" dirty="0">
                <a:solidFill>
                  <a:schemeClr val="tx1"/>
                </a:solidFill>
                <a:latin typeface="Calibri" panose="020F0502020204030204" pitchFamily="34" charset="0"/>
                <a:cs typeface="Calibri" panose="020F0502020204030204" pitchFamily="34" charset="0"/>
              </a:rPr>
              <a:t>2.3 dB  LDPC gain (over BCC) seen in 30 bytes and 2.4 dB seen in 60 bytes</a:t>
            </a:r>
          </a:p>
          <a:p>
            <a:r>
              <a:rPr lang="en-US" sz="1600" dirty="0">
                <a:solidFill>
                  <a:schemeClr val="tx1"/>
                </a:solidFill>
                <a:latin typeface="Calibri" panose="020F0502020204030204" pitchFamily="34" charset="0"/>
                <a:cs typeface="Calibri" panose="020F0502020204030204" pitchFamily="34" charset="0"/>
              </a:rPr>
              <a:t>Note that 0.16 dB loss is seen if we go from 3 PHR reps to 2 PHR reps in 30 bytes.</a:t>
            </a:r>
          </a:p>
          <a:p>
            <a:endParaRPr lang="en-US" dirty="0">
              <a:solidFill>
                <a:schemeClr val="tx1"/>
              </a:solidFill>
            </a:endParaRPr>
          </a:p>
        </p:txBody>
      </p:sp>
      <p:sp>
        <p:nvSpPr>
          <p:cNvPr id="3" name="TextBox 2">
            <a:extLst>
              <a:ext uri="{FF2B5EF4-FFF2-40B4-BE49-F238E27FC236}">
                <a16:creationId xmlns:a16="http://schemas.microsoft.com/office/drawing/2014/main" id="{ED863CF9-FC8C-B9AF-C027-C31438865AA6}"/>
              </a:ext>
            </a:extLst>
          </p:cNvPr>
          <p:cNvSpPr txBox="1"/>
          <p:nvPr/>
        </p:nvSpPr>
        <p:spPr>
          <a:xfrm>
            <a:off x="7164288" y="835342"/>
            <a:ext cx="1513556" cy="646331"/>
          </a:xfrm>
          <a:prstGeom prst="rect">
            <a:avLst/>
          </a:prstGeom>
          <a:noFill/>
        </p:spPr>
        <p:txBody>
          <a:bodyPr wrap="none" rtlCol="0">
            <a:spAutoFit/>
          </a:bodyPr>
          <a:lstStyle/>
          <a:p>
            <a:r>
              <a:rPr lang="en-US" dirty="0">
                <a:solidFill>
                  <a:schemeClr val="tx1"/>
                </a:solidFill>
              </a:rPr>
              <a:t>Note : Red is </a:t>
            </a:r>
            <a:r>
              <a:rPr lang="en-US" dirty="0">
                <a:solidFill>
                  <a:srgbClr val="FF0000"/>
                </a:solidFill>
              </a:rPr>
              <a:t>best</a:t>
            </a:r>
            <a:r>
              <a:rPr lang="en-US" dirty="0">
                <a:solidFill>
                  <a:schemeClr val="tx1"/>
                </a:solidFill>
              </a:rPr>
              <a:t>, </a:t>
            </a:r>
          </a:p>
          <a:p>
            <a:r>
              <a:rPr lang="en-US" dirty="0">
                <a:solidFill>
                  <a:schemeClr val="tx1"/>
                </a:solidFill>
              </a:rPr>
              <a:t>blue is </a:t>
            </a:r>
            <a:r>
              <a:rPr lang="en-US" dirty="0">
                <a:solidFill>
                  <a:srgbClr val="0000FF"/>
                </a:solidFill>
              </a:rPr>
              <a:t>second best</a:t>
            </a:r>
          </a:p>
          <a:p>
            <a:r>
              <a:rPr lang="en-US" dirty="0">
                <a:solidFill>
                  <a:schemeClr val="tx1"/>
                </a:solidFill>
              </a:rPr>
              <a:t>Bold is </a:t>
            </a:r>
            <a:r>
              <a:rPr lang="en-US" b="1" dirty="0">
                <a:solidFill>
                  <a:srgbClr val="FF0000"/>
                </a:solidFill>
              </a:rPr>
              <a:t>absolute best</a:t>
            </a:r>
          </a:p>
        </p:txBody>
      </p:sp>
      <p:sp>
        <p:nvSpPr>
          <p:cNvPr id="4" name="Slide Number Placeholder 3">
            <a:extLst>
              <a:ext uri="{FF2B5EF4-FFF2-40B4-BE49-F238E27FC236}">
                <a16:creationId xmlns:a16="http://schemas.microsoft.com/office/drawing/2014/main" id="{EDDA22BC-217E-1876-61C7-517430BE170D}"/>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6</a:t>
            </a:fld>
            <a:endParaRPr lang="en-US" altLang="en-US" dirty="0"/>
          </a:p>
        </p:txBody>
      </p:sp>
    </p:spTree>
    <p:extLst>
      <p:ext uri="{BB962C8B-B14F-4D97-AF65-F5344CB8AC3E}">
        <p14:creationId xmlns:p14="http://schemas.microsoft.com/office/powerpoint/2010/main" val="555720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aphicFrame>
        <p:nvGraphicFramePr>
          <p:cNvPr id="146" name="Google Shape;146;g1c100187703_0_12"/>
          <p:cNvGraphicFramePr/>
          <p:nvPr>
            <p:extLst>
              <p:ext uri="{D42A27DB-BD31-4B8C-83A1-F6EECF244321}">
                <p14:modId xmlns:p14="http://schemas.microsoft.com/office/powerpoint/2010/main" val="3731899389"/>
              </p:ext>
            </p:extLst>
          </p:nvPr>
        </p:nvGraphicFramePr>
        <p:xfrm>
          <a:off x="108797" y="1796147"/>
          <a:ext cx="8981849" cy="3732896"/>
        </p:xfrm>
        <a:graphic>
          <a:graphicData uri="http://schemas.openxmlformats.org/drawingml/2006/table">
            <a:tbl>
              <a:tblPr>
                <a:noFill/>
              </a:tblPr>
              <a:tblGrid>
                <a:gridCol w="516225">
                  <a:extLst>
                    <a:ext uri="{9D8B030D-6E8A-4147-A177-3AD203B41FA5}">
                      <a16:colId xmlns:a16="http://schemas.microsoft.com/office/drawing/2014/main" val="20000"/>
                    </a:ext>
                  </a:extLst>
                </a:gridCol>
                <a:gridCol w="797681">
                  <a:extLst>
                    <a:ext uri="{9D8B030D-6E8A-4147-A177-3AD203B41FA5}">
                      <a16:colId xmlns:a16="http://schemas.microsoft.com/office/drawing/2014/main" val="20001"/>
                    </a:ext>
                  </a:extLst>
                </a:gridCol>
                <a:gridCol w="797681">
                  <a:extLst>
                    <a:ext uri="{9D8B030D-6E8A-4147-A177-3AD203B41FA5}">
                      <a16:colId xmlns:a16="http://schemas.microsoft.com/office/drawing/2014/main" val="20002"/>
                    </a:ext>
                  </a:extLst>
                </a:gridCol>
                <a:gridCol w="797681">
                  <a:extLst>
                    <a:ext uri="{9D8B030D-6E8A-4147-A177-3AD203B41FA5}">
                      <a16:colId xmlns:a16="http://schemas.microsoft.com/office/drawing/2014/main" val="20003"/>
                    </a:ext>
                  </a:extLst>
                </a:gridCol>
                <a:gridCol w="797681">
                  <a:extLst>
                    <a:ext uri="{9D8B030D-6E8A-4147-A177-3AD203B41FA5}">
                      <a16:colId xmlns:a16="http://schemas.microsoft.com/office/drawing/2014/main" val="20004"/>
                    </a:ext>
                  </a:extLst>
                </a:gridCol>
                <a:gridCol w="879150">
                  <a:extLst>
                    <a:ext uri="{9D8B030D-6E8A-4147-A177-3AD203B41FA5}">
                      <a16:colId xmlns:a16="http://schemas.microsoft.com/office/drawing/2014/main" val="20005"/>
                    </a:ext>
                  </a:extLst>
                </a:gridCol>
                <a:gridCol w="879150">
                  <a:extLst>
                    <a:ext uri="{9D8B030D-6E8A-4147-A177-3AD203B41FA5}">
                      <a16:colId xmlns:a16="http://schemas.microsoft.com/office/drawing/2014/main" val="20006"/>
                    </a:ext>
                  </a:extLst>
                </a:gridCol>
                <a:gridCol w="879150">
                  <a:extLst>
                    <a:ext uri="{9D8B030D-6E8A-4147-A177-3AD203B41FA5}">
                      <a16:colId xmlns:a16="http://schemas.microsoft.com/office/drawing/2014/main" val="20007"/>
                    </a:ext>
                  </a:extLst>
                </a:gridCol>
                <a:gridCol w="879150">
                  <a:extLst>
                    <a:ext uri="{9D8B030D-6E8A-4147-A177-3AD203B41FA5}">
                      <a16:colId xmlns:a16="http://schemas.microsoft.com/office/drawing/2014/main" val="20008"/>
                    </a:ext>
                  </a:extLst>
                </a:gridCol>
                <a:gridCol w="879150">
                  <a:extLst>
                    <a:ext uri="{9D8B030D-6E8A-4147-A177-3AD203B41FA5}">
                      <a16:colId xmlns:a16="http://schemas.microsoft.com/office/drawing/2014/main" val="20009"/>
                    </a:ext>
                  </a:extLst>
                </a:gridCol>
                <a:gridCol w="879150">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legacy PHR)</a:t>
                      </a: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endParaRPr lang="en-US"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
                          <a:schemeClr val="dk1"/>
                        </a:buClr>
                        <a:buSzPts val="1100"/>
                        <a:buFont typeface="Arial"/>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marR="0" lvl="0" indent="0" algn="ctr" defTabSz="457200" rtl="0" eaLnBrk="1" fontAlgn="auto" latinLnBrk="0" hangingPunct="1">
                        <a:lnSpc>
                          <a:spcPct val="100000"/>
                        </a:lnSpc>
                        <a:spcBef>
                          <a:spcPts val="0"/>
                        </a:spcBef>
                        <a:spcAft>
                          <a:spcPts val="0"/>
                        </a:spcAft>
                        <a:buClrTx/>
                        <a:buSzTx/>
                        <a:buFontTx/>
                        <a:buNone/>
                        <a:tabLst/>
                        <a:defRPr/>
                      </a:pPr>
                      <a:r>
                        <a:rPr lang="en-US" sz="800" dirty="0"/>
                        <a:t>(Legacy)</a:t>
                      </a: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(0.975Mb/s PHR1,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1944-LDPC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(0.975Mb/s PHR1,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(0.975Mb/s PHR1,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PHR1,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1944-LDPC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PHR1,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PHR1,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-26.80dB / 63.91us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-25.48dB / 87.24us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-23.23dB / 151.41us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-26.83dB / 106.35us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-26.70dB / 110.06us</a:t>
                      </a:r>
                      <a:endParaRPr sz="800" baseline="300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-26.56dB / 113.78us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-27.06dB / 101.22us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-26.86dB / 104.94us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-26.76dB / 108.65us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vMerge="1">
                  <a:txBody>
                    <a:bodyPr/>
                    <a:lstStyle/>
                    <a:p>
                      <a:pPr marL="0" lvl="0" indent="0" algn="ctr" rtl="0">
                        <a:spcBef>
                          <a:spcPts val="0"/>
                        </a:spcBef>
                        <a:spcAft>
                          <a:spcPts val="0"/>
                        </a:spcAft>
                        <a:buNone/>
                      </a:pPr>
                      <a:r>
                        <a:rPr lang="en-US" sz="800" dirty="0"/>
                        <a:t>-26.80dB / 63.91us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-25.48dB / 87.24us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-23.23dB / 151.41us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-27.98dB / 127.12us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-27.99dB / 130.83us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-27.89dB / 134.55us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-28.11dB / 121.99us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-28.16dB / 125.71us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-28.07dB / 129.42us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Clr>
                          <a:schemeClr val="dk1"/>
                        </a:buClr>
                        <a:buSzPts val="1100"/>
                        <a:buFont typeface="Arial"/>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-27.58dB / 147.88us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-28.34dB / 151.60us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-28.28dB / 155.32us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-27.71dB / 142.76us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-28.49dB / 146.47us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-28.46dB / 150.19dB </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-24.79dB / 94.68us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-23.86dB / 118.01us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-22.11dB / 182.18us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-25.37dB / 142.50us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-25.25dB / 146.22us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-25.15dB / 149.94us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-25.54dB / 137.37us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-25.44dB / 141.09us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-25.28dB / 144.81us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-24.79dB / 94.68us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-23.86dB / 118.01us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-22.11dB / 182.18us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-25.85dB / 142.50us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-25.75dB / 146.22us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-25.64dB / 149.94us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-26.05dB / 137.37us </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-25.90dB / 141.09us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-25.83dB / 144.81us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56450">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-26.44dB / 163.27us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-26.43dB / 166.99dB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-26.26dB / 170.71us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-26.59dB / 158.14us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-26.50dB / 161.86us </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-26.39dB / 165.58us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47" name="Google Shape;147;g1c100187703_0_12"/>
          <p:cNvSpPr txBox="1"/>
          <p:nvPr/>
        </p:nvSpPr>
        <p:spPr>
          <a:xfrm>
            <a:off x="1575385" y="1402683"/>
            <a:ext cx="6048672"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b="1" dirty="0">
                <a:solidFill>
                  <a:schemeClr val="tx1"/>
                </a:solidFill>
                <a:latin typeface="+mj-lt"/>
                <a:ea typeface="Calibri"/>
                <a:cs typeface="Calibri"/>
                <a:sym typeface="Calibri"/>
              </a:rPr>
              <a:t>Data Rate 7.8 Mb/s, </a:t>
            </a:r>
            <a:r>
              <a:rPr lang="en-US" sz="1350" b="1" dirty="0">
                <a:solidFill>
                  <a:schemeClr val="dk1"/>
                </a:solidFill>
                <a:latin typeface="+mj-lt"/>
                <a:ea typeface="Calibri"/>
                <a:cs typeface="Calibri"/>
                <a:sym typeface="Calibri"/>
              </a:rPr>
              <a:t>PHR (BCC vs. LDPC) w (SYNC,SFD)=(64,8) using [2]</a:t>
            </a:r>
            <a:endParaRPr sz="1350" b="1" dirty="0">
              <a:latin typeface="+mj-lt"/>
              <a:ea typeface="Calibri"/>
              <a:cs typeface="Calibri"/>
              <a:sym typeface="Calibri"/>
            </a:endParaRPr>
          </a:p>
        </p:txBody>
      </p:sp>
      <p:sp>
        <p:nvSpPr>
          <p:cNvPr id="2" name="TextBox 1">
            <a:extLst>
              <a:ext uri="{FF2B5EF4-FFF2-40B4-BE49-F238E27FC236}">
                <a16:creationId xmlns:a16="http://schemas.microsoft.com/office/drawing/2014/main" id="{65AF10FC-0D69-0D81-F484-BEC69876060A}"/>
              </a:ext>
            </a:extLst>
          </p:cNvPr>
          <p:cNvSpPr txBox="1"/>
          <p:nvPr/>
        </p:nvSpPr>
        <p:spPr>
          <a:xfrm>
            <a:off x="2135518" y="5702155"/>
            <a:ext cx="4928406" cy="1015663"/>
          </a:xfrm>
          <a:prstGeom prst="rect">
            <a:avLst/>
          </a:prstGeom>
          <a:noFill/>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(64,8) combination is </a:t>
            </a:r>
            <a:r>
              <a:rPr lang="en-US" sz="1600" b="1" dirty="0">
                <a:solidFill>
                  <a:schemeClr val="tx1"/>
                </a:solidFill>
                <a:latin typeface="Calibri" panose="020F0502020204030204" pitchFamily="34" charset="0"/>
                <a:cs typeface="Calibri" panose="020F0502020204030204" pitchFamily="34" charset="0"/>
              </a:rPr>
              <a:t>worse </a:t>
            </a:r>
            <a:r>
              <a:rPr lang="en-US" sz="1600" dirty="0">
                <a:solidFill>
                  <a:schemeClr val="tx1"/>
                </a:solidFill>
                <a:latin typeface="Calibri" panose="020F0502020204030204" pitchFamily="34" charset="0"/>
                <a:cs typeface="Calibri" panose="020F0502020204030204" pitchFamily="34" charset="0"/>
              </a:rPr>
              <a:t>than (32,8) combination</a:t>
            </a:r>
          </a:p>
          <a:p>
            <a:r>
              <a:rPr lang="en-US" sz="1600" dirty="0">
                <a:solidFill>
                  <a:schemeClr val="tx1"/>
                </a:solidFill>
                <a:latin typeface="Calibri" panose="020F0502020204030204" pitchFamily="34" charset="0"/>
                <a:cs typeface="Calibri" panose="020F0502020204030204" pitchFamily="34" charset="0"/>
              </a:rPr>
              <a:t>Both 30 and 60 bytes are optimized by 1944 LDPC</a:t>
            </a:r>
          </a:p>
          <a:p>
            <a:r>
              <a:rPr lang="en-US" sz="1600" dirty="0">
                <a:solidFill>
                  <a:schemeClr val="tx1"/>
                </a:solidFill>
                <a:latin typeface="Calibri" panose="020F0502020204030204" pitchFamily="34" charset="0"/>
                <a:cs typeface="Calibri" panose="020F0502020204030204" pitchFamily="34" charset="0"/>
              </a:rPr>
              <a:t>3 dB gain seen in 30 bytes and 2.7 dB seen in 60 bytes</a:t>
            </a:r>
          </a:p>
          <a:p>
            <a:r>
              <a:rPr lang="en-US" dirty="0"/>
              <a:t>h</a:t>
            </a:r>
          </a:p>
        </p:txBody>
      </p:sp>
      <p:sp>
        <p:nvSpPr>
          <p:cNvPr id="5" name="TextBox 4">
            <a:extLst>
              <a:ext uri="{FF2B5EF4-FFF2-40B4-BE49-F238E27FC236}">
                <a16:creationId xmlns:a16="http://schemas.microsoft.com/office/drawing/2014/main" id="{3954948F-ECEB-9664-8D15-BBB521441D45}"/>
              </a:ext>
            </a:extLst>
          </p:cNvPr>
          <p:cNvSpPr txBox="1"/>
          <p:nvPr/>
        </p:nvSpPr>
        <p:spPr>
          <a:xfrm>
            <a:off x="7236296" y="833180"/>
            <a:ext cx="1513556" cy="646331"/>
          </a:xfrm>
          <a:prstGeom prst="rect">
            <a:avLst/>
          </a:prstGeom>
          <a:noFill/>
        </p:spPr>
        <p:txBody>
          <a:bodyPr wrap="none" rtlCol="0">
            <a:spAutoFit/>
          </a:bodyPr>
          <a:lstStyle/>
          <a:p>
            <a:r>
              <a:rPr lang="en-US" dirty="0">
                <a:solidFill>
                  <a:schemeClr val="tx1"/>
                </a:solidFill>
              </a:rPr>
              <a:t>Note : Red is </a:t>
            </a:r>
            <a:r>
              <a:rPr lang="en-US" dirty="0">
                <a:solidFill>
                  <a:srgbClr val="FF0000"/>
                </a:solidFill>
              </a:rPr>
              <a:t>best</a:t>
            </a:r>
            <a:r>
              <a:rPr lang="en-US" dirty="0">
                <a:solidFill>
                  <a:schemeClr val="tx1"/>
                </a:solidFill>
              </a:rPr>
              <a:t>, </a:t>
            </a:r>
          </a:p>
          <a:p>
            <a:r>
              <a:rPr lang="en-US" dirty="0">
                <a:solidFill>
                  <a:schemeClr val="tx1"/>
                </a:solidFill>
              </a:rPr>
              <a:t>blue is </a:t>
            </a:r>
            <a:r>
              <a:rPr lang="en-US" dirty="0">
                <a:solidFill>
                  <a:srgbClr val="0000FF"/>
                </a:solidFill>
              </a:rPr>
              <a:t>second best</a:t>
            </a:r>
          </a:p>
          <a:p>
            <a:r>
              <a:rPr lang="en-US" dirty="0">
                <a:solidFill>
                  <a:schemeClr val="tx1"/>
                </a:solidFill>
              </a:rPr>
              <a:t>Bold is </a:t>
            </a:r>
            <a:r>
              <a:rPr lang="en-US" b="1" dirty="0">
                <a:solidFill>
                  <a:srgbClr val="FF0000"/>
                </a:solidFill>
              </a:rPr>
              <a:t>absolute best</a:t>
            </a:r>
          </a:p>
        </p:txBody>
      </p:sp>
      <p:sp>
        <p:nvSpPr>
          <p:cNvPr id="3" name="Slide Number Placeholder 3">
            <a:extLst>
              <a:ext uri="{FF2B5EF4-FFF2-40B4-BE49-F238E27FC236}">
                <a16:creationId xmlns:a16="http://schemas.microsoft.com/office/drawing/2014/main" id="{5058C756-E995-A4B2-EE10-BE0D85114111}"/>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7</a:t>
            </a:fld>
            <a:endParaRPr lang="en-US" altLang="en-US" dirty="0"/>
          </a:p>
        </p:txBody>
      </p:sp>
    </p:spTree>
    <p:extLst>
      <p:ext uri="{BB962C8B-B14F-4D97-AF65-F5344CB8AC3E}">
        <p14:creationId xmlns:p14="http://schemas.microsoft.com/office/powerpoint/2010/main" val="1434174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graphicFrame>
        <p:nvGraphicFramePr>
          <p:cNvPr id="152" name="Google Shape;152;g1d1f269694f_1_43"/>
          <p:cNvGraphicFramePr/>
          <p:nvPr>
            <p:extLst>
              <p:ext uri="{D42A27DB-BD31-4B8C-83A1-F6EECF244321}">
                <p14:modId xmlns:p14="http://schemas.microsoft.com/office/powerpoint/2010/main" val="3713565801"/>
              </p:ext>
            </p:extLst>
          </p:nvPr>
        </p:nvGraphicFramePr>
        <p:xfrm>
          <a:off x="10" y="1796148"/>
          <a:ext cx="9143965" cy="3853710"/>
        </p:xfrm>
        <a:graphic>
          <a:graphicData uri="http://schemas.openxmlformats.org/drawingml/2006/table">
            <a:tbl>
              <a:tblPr>
                <a:noFill/>
              </a:tblPr>
              <a:tblGrid>
                <a:gridCol w="525563">
                  <a:extLst>
                    <a:ext uri="{9D8B030D-6E8A-4147-A177-3AD203B41FA5}">
                      <a16:colId xmlns:a16="http://schemas.microsoft.com/office/drawing/2014/main" val="20000"/>
                    </a:ext>
                  </a:extLst>
                </a:gridCol>
                <a:gridCol w="812081">
                  <a:extLst>
                    <a:ext uri="{9D8B030D-6E8A-4147-A177-3AD203B41FA5}">
                      <a16:colId xmlns:a16="http://schemas.microsoft.com/office/drawing/2014/main" val="20001"/>
                    </a:ext>
                  </a:extLst>
                </a:gridCol>
                <a:gridCol w="812081">
                  <a:extLst>
                    <a:ext uri="{9D8B030D-6E8A-4147-A177-3AD203B41FA5}">
                      <a16:colId xmlns:a16="http://schemas.microsoft.com/office/drawing/2014/main" val="20002"/>
                    </a:ext>
                  </a:extLst>
                </a:gridCol>
                <a:gridCol w="812081">
                  <a:extLst>
                    <a:ext uri="{9D8B030D-6E8A-4147-A177-3AD203B41FA5}">
                      <a16:colId xmlns:a16="http://schemas.microsoft.com/office/drawing/2014/main" val="20003"/>
                    </a:ext>
                  </a:extLst>
                </a:gridCol>
                <a:gridCol w="812081">
                  <a:extLst>
                    <a:ext uri="{9D8B030D-6E8A-4147-A177-3AD203B41FA5}">
                      <a16:colId xmlns:a16="http://schemas.microsoft.com/office/drawing/2014/main" val="20004"/>
                    </a:ext>
                  </a:extLst>
                </a:gridCol>
                <a:gridCol w="895013">
                  <a:extLst>
                    <a:ext uri="{9D8B030D-6E8A-4147-A177-3AD203B41FA5}">
                      <a16:colId xmlns:a16="http://schemas.microsoft.com/office/drawing/2014/main" val="20005"/>
                    </a:ext>
                  </a:extLst>
                </a:gridCol>
                <a:gridCol w="895013">
                  <a:extLst>
                    <a:ext uri="{9D8B030D-6E8A-4147-A177-3AD203B41FA5}">
                      <a16:colId xmlns:a16="http://schemas.microsoft.com/office/drawing/2014/main" val="20006"/>
                    </a:ext>
                  </a:extLst>
                </a:gridCol>
                <a:gridCol w="895013">
                  <a:extLst>
                    <a:ext uri="{9D8B030D-6E8A-4147-A177-3AD203B41FA5}">
                      <a16:colId xmlns:a16="http://schemas.microsoft.com/office/drawing/2014/main" val="20007"/>
                    </a:ext>
                  </a:extLst>
                </a:gridCol>
                <a:gridCol w="895013">
                  <a:extLst>
                    <a:ext uri="{9D8B030D-6E8A-4147-A177-3AD203B41FA5}">
                      <a16:colId xmlns:a16="http://schemas.microsoft.com/office/drawing/2014/main" val="20008"/>
                    </a:ext>
                  </a:extLst>
                </a:gridCol>
                <a:gridCol w="895013">
                  <a:extLst>
                    <a:ext uri="{9D8B030D-6E8A-4147-A177-3AD203B41FA5}">
                      <a16:colId xmlns:a16="http://schemas.microsoft.com/office/drawing/2014/main" val="20009"/>
                    </a:ext>
                  </a:extLst>
                </a:gridCol>
                <a:gridCol w="895013">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(28-bit PHR,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endParaRPr sz="800" dirty="0"/>
                    </a:p>
                    <a:p>
                      <a:pPr marL="0" lvl="0" indent="0" algn="l" rtl="0">
                        <a:spcBef>
                          <a:spcPts val="0"/>
                        </a:spcBef>
                        <a:spcAft>
                          <a:spcPts val="0"/>
                        </a:spcAft>
                        <a:buNone/>
                      </a:pPr>
                      <a:r>
                        <a:rPr lang="en-US" sz="800" dirty="0"/>
                        <a:t>        [1]</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None/>
                      </a:pPr>
                      <a:endParaRPr sz="800" dirty="0">
                        <a:solidFill>
                          <a:schemeClr val="dk1"/>
                        </a:solidFill>
                      </a:endParaRPr>
                    </a:p>
                    <a:p>
                      <a:pPr marL="0" lvl="0" indent="0" algn="ctr" rtl="0">
                        <a:spcBef>
                          <a:spcPts val="0"/>
                        </a:spcBef>
                        <a:spcAft>
                          <a:spcPts val="0"/>
                        </a:spcAft>
                        <a:buNone/>
                      </a:pPr>
                      <a:r>
                        <a:rPr lang="en-US" sz="800" dirty="0">
                          <a:solidFill>
                            <a:schemeClr val="dk1"/>
                          </a:solidFill>
                        </a:rPr>
                        <a:t>(28-bit PHR, 3 rep.)</a:t>
                      </a:r>
                      <a:endParaRPr sz="800" dirty="0">
                        <a:solidFill>
                          <a:schemeClr val="dk1"/>
                        </a:solidFill>
                      </a:endParaRPr>
                    </a:p>
                    <a:p>
                      <a:pPr marL="0" lvl="0" indent="0" algn="ctr" rtl="0">
                        <a:spcBef>
                          <a:spcPts val="0"/>
                        </a:spcBef>
                        <a:spcAft>
                          <a:spcPts val="0"/>
                        </a:spcAft>
                        <a:buNone/>
                      </a:pPr>
                      <a:r>
                        <a:rPr lang="en-US" sz="800" dirty="0">
                          <a:solidFill>
                            <a:schemeClr val="dk1"/>
                          </a:solidFill>
                        </a:rPr>
                        <a:t>  </a:t>
                      </a:r>
                      <a:endParaRPr sz="800" dirty="0">
                        <a:solidFill>
                          <a:schemeClr val="dk1"/>
                        </a:solidFill>
                      </a:endParaRPr>
                    </a:p>
                    <a:p>
                      <a:pPr marL="0" lvl="0" indent="0" algn="ctr" rtl="0">
                        <a:spcBef>
                          <a:spcPts val="0"/>
                        </a:spcBef>
                        <a:spcAft>
                          <a:spcPts val="0"/>
                        </a:spcAft>
                        <a:buNone/>
                      </a:pPr>
                      <a:endParaRPr sz="800" dirty="0">
                        <a:solidFill>
                          <a:schemeClr val="dk1"/>
                        </a:solidFill>
                      </a:endParaRPr>
                    </a:p>
                    <a:p>
                      <a:pPr marL="0" lvl="0" indent="0" algn="ctr" rtl="0">
                        <a:spcBef>
                          <a:spcPts val="0"/>
                        </a:spcBef>
                        <a:spcAft>
                          <a:spcPts val="0"/>
                        </a:spcAft>
                        <a:buNone/>
                      </a:pPr>
                      <a:r>
                        <a:rPr lang="en-US" sz="800" dirty="0">
                          <a:solidFill>
                            <a:schemeClr val="dk1"/>
                          </a:solidFill>
                        </a:rPr>
                        <a:t>[1]</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32-bit coded PHR1, 24-bit PHR2 2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[3]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solidFill>
                            <a:schemeClr val="dk1"/>
                          </a:solidFill>
                        </a:rPr>
                        <a:t>(1.95Mb/s 32-bit coded PHR1, 24-bit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[3]</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-26.80dB / 63.91us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-25.48dB / 87.24us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-23.23dB / 151.41us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-28.08dB / 77.88us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-27.90dB / 81.60us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-28.36dB /    74.04us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-28.11dB /    78.40us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  -27.96dB /     81.22us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-27.51dB    88.91us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-28.95dB / 98.65us</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-29.02dB / 102.37us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-29.09dB /     94.81us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-29.15dB /    99.17us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-28.86dB /   101.99us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-28.69dB /   109.68us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-28.38dB / 119.42us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-29.11dB / 123.14us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-28.38dB  115.58us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-29.21dB /   119.94us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-28.15dB /    122.76us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  -28.90dB /    130.45us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-24.79dB / 94.68us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-23.86dB / 118.01us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-22.11dB / 182.18us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-26.26dB / 114.04us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-26.15dB / 117.76us</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-26.45dB /   110.19us </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-26.22dB /    114.55us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  -26.16dB /   117.37us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-25.88dB /   125.06us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-26.74dB / 114.04us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-26.63dB / 117.76us</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 -26.95dB /   110.19us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-26.74dB /   114.55us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 -26.64dB /   117.37us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-26.39dB /   125.06us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55344">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lvl="0" indent="0" algn="ctr" rtl="0">
                        <a:spcBef>
                          <a:spcPts val="0"/>
                        </a:spcBef>
                        <a:spcAft>
                          <a:spcPts val="0"/>
                        </a:spcAft>
                        <a:buNone/>
                      </a:pPr>
                      <a:r>
                        <a:rPr lang="en-US" sz="800" dirty="0">
                          <a:solidFill>
                            <a:schemeClr val="dk1"/>
                          </a:solidFill>
                        </a:rPr>
                        <a:t>1944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-27.20dB / 134.81us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-27.13dB / 138.53us</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b="1" dirty="0">
                          <a:solidFill>
                            <a:srgbClr val="FF0000"/>
                          </a:solidFill>
                        </a:rPr>
                        <a:t>-27.32dB /   130.96us</a:t>
                      </a:r>
                      <a:endParaRPr sz="800" b="1"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-27.25dB /   135.32us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7030A0"/>
                          </a:solidFill>
                        </a:rPr>
                        <a:t> -27.10dB /   138.14us</a:t>
                      </a:r>
                      <a:endParaRPr sz="800" dirty="0">
                        <a:solidFill>
                          <a:srgbClr val="7030A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 -26.90dB /   145.83us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53" name="Google Shape;153;g1d1f269694f_1_43"/>
          <p:cNvSpPr txBox="1"/>
          <p:nvPr/>
        </p:nvSpPr>
        <p:spPr>
          <a:xfrm>
            <a:off x="2041871" y="1326410"/>
            <a:ext cx="5073735" cy="446254"/>
          </a:xfrm>
          <a:prstGeom prst="rect">
            <a:avLst/>
          </a:prstGeom>
          <a:noFill/>
          <a:ln>
            <a:noFill/>
          </a:ln>
        </p:spPr>
        <p:txBody>
          <a:bodyPr spcFirstLastPara="1" wrap="square" lIns="68569" tIns="68569" rIns="68569" bIns="68569" anchor="t" anchorCtr="0">
            <a:spAutoFit/>
          </a:bodyPr>
          <a:lstStyle/>
          <a:p>
            <a:pPr>
              <a:spcBef>
                <a:spcPts val="0"/>
              </a:spcBef>
              <a:spcAft>
                <a:spcPts val="0"/>
              </a:spcAft>
              <a:buClr>
                <a:schemeClr val="dk1"/>
              </a:buClr>
              <a:buSzPts val="1100"/>
            </a:pPr>
            <a:r>
              <a:rPr lang="en-US" sz="2000" b="1" dirty="0">
                <a:solidFill>
                  <a:schemeClr val="dk1"/>
                </a:solidFill>
                <a:latin typeface="+mj-lt"/>
                <a:ea typeface="Calibri"/>
                <a:cs typeface="Calibri"/>
                <a:sym typeface="Calibri"/>
              </a:rPr>
              <a:t>Data Rate 7.8Mb/s, PHR ([1] vs. [2] vs [3])</a:t>
            </a:r>
            <a:endParaRPr sz="2000" b="1" dirty="0">
              <a:latin typeface="+mj-lt"/>
              <a:ea typeface="Calibri"/>
              <a:cs typeface="Calibri"/>
              <a:sym typeface="Calibri"/>
            </a:endParaRPr>
          </a:p>
        </p:txBody>
      </p:sp>
      <p:sp>
        <p:nvSpPr>
          <p:cNvPr id="154" name="Google Shape;154;g1d1f269694f_1_43"/>
          <p:cNvSpPr txBox="1"/>
          <p:nvPr/>
        </p:nvSpPr>
        <p:spPr>
          <a:xfrm>
            <a:off x="6214594" y="5637282"/>
            <a:ext cx="1802025"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chemeClr val="tx1"/>
                </a:solidFill>
                <a:latin typeface="Calibri"/>
                <a:ea typeface="Calibri"/>
                <a:cs typeface="Calibri"/>
                <a:sym typeface="Calibri"/>
              </a:rPr>
              <a:t>3 PHR repetitions are better  </a:t>
            </a:r>
            <a:endParaRPr sz="900" dirty="0">
              <a:solidFill>
                <a:schemeClr val="tx1"/>
              </a:solidFill>
              <a:latin typeface="Calibri"/>
              <a:ea typeface="Calibri"/>
              <a:cs typeface="Calibri"/>
              <a:sym typeface="Calibri"/>
            </a:endParaRPr>
          </a:p>
        </p:txBody>
      </p:sp>
      <p:cxnSp>
        <p:nvCxnSpPr>
          <p:cNvPr id="155" name="Google Shape;155;g1d1f269694f_1_43"/>
          <p:cNvCxnSpPr/>
          <p:nvPr/>
        </p:nvCxnSpPr>
        <p:spPr>
          <a:xfrm rot="10800000">
            <a:off x="5370544" y="4193063"/>
            <a:ext cx="1528200" cy="1397250"/>
          </a:xfrm>
          <a:prstGeom prst="straightConnector1">
            <a:avLst/>
          </a:prstGeom>
          <a:noFill/>
          <a:ln w="9525" cap="flat" cmpd="sng">
            <a:solidFill>
              <a:schemeClr val="dk2"/>
            </a:solidFill>
            <a:prstDash val="solid"/>
            <a:round/>
            <a:headEnd type="none" w="med" len="med"/>
            <a:tailEnd type="triangle" w="med" len="med"/>
          </a:ln>
        </p:spPr>
      </p:cxnSp>
      <p:cxnSp>
        <p:nvCxnSpPr>
          <p:cNvPr id="156" name="Google Shape;156;g1d1f269694f_1_43"/>
          <p:cNvCxnSpPr>
            <a:stCxn id="154" idx="0"/>
          </p:cNvCxnSpPr>
          <p:nvPr/>
        </p:nvCxnSpPr>
        <p:spPr>
          <a:xfrm flipH="1" flipV="1">
            <a:off x="6994781" y="4210556"/>
            <a:ext cx="120826" cy="1426726"/>
          </a:xfrm>
          <a:prstGeom prst="straightConnector1">
            <a:avLst/>
          </a:prstGeom>
          <a:noFill/>
          <a:ln w="9525" cap="flat" cmpd="sng">
            <a:solidFill>
              <a:schemeClr val="dk2"/>
            </a:solidFill>
            <a:prstDash val="solid"/>
            <a:round/>
            <a:headEnd type="none" w="med" len="med"/>
            <a:tailEnd type="triangle" w="med" len="med"/>
          </a:ln>
        </p:spPr>
      </p:cxnSp>
      <p:sp>
        <p:nvSpPr>
          <p:cNvPr id="157" name="Google Shape;157;g1d1f269694f_1_43"/>
          <p:cNvSpPr txBox="1"/>
          <p:nvPr/>
        </p:nvSpPr>
        <p:spPr>
          <a:xfrm>
            <a:off x="4014750" y="5637282"/>
            <a:ext cx="1802025"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chemeClr val="tx1"/>
                </a:solidFill>
                <a:latin typeface="Calibri"/>
                <a:ea typeface="Calibri"/>
                <a:cs typeface="Calibri"/>
                <a:sym typeface="Calibri"/>
              </a:rPr>
              <a:t>2 PHR repetitions are better  </a:t>
            </a:r>
            <a:endParaRPr sz="900" dirty="0">
              <a:solidFill>
                <a:schemeClr val="tx1"/>
              </a:solidFill>
              <a:latin typeface="Calibri"/>
              <a:ea typeface="Calibri"/>
              <a:cs typeface="Calibri"/>
              <a:sym typeface="Calibri"/>
            </a:endParaRPr>
          </a:p>
        </p:txBody>
      </p:sp>
      <p:cxnSp>
        <p:nvCxnSpPr>
          <p:cNvPr id="158" name="Google Shape;158;g1d1f269694f_1_43"/>
          <p:cNvCxnSpPr/>
          <p:nvPr/>
        </p:nvCxnSpPr>
        <p:spPr>
          <a:xfrm rot="10800000">
            <a:off x="4523475" y="5267119"/>
            <a:ext cx="139725" cy="297000"/>
          </a:xfrm>
          <a:prstGeom prst="straightConnector1">
            <a:avLst/>
          </a:prstGeom>
          <a:noFill/>
          <a:ln w="9525" cap="flat" cmpd="sng">
            <a:solidFill>
              <a:schemeClr val="dk2"/>
            </a:solidFill>
            <a:prstDash val="solid"/>
            <a:round/>
            <a:headEnd type="none" w="med" len="med"/>
            <a:tailEnd type="triangle" w="med" len="med"/>
          </a:ln>
        </p:spPr>
      </p:cxnSp>
      <p:cxnSp>
        <p:nvCxnSpPr>
          <p:cNvPr id="159" name="Google Shape;159;g1d1f269694f_1_43"/>
          <p:cNvCxnSpPr>
            <a:stCxn id="157" idx="0"/>
          </p:cNvCxnSpPr>
          <p:nvPr/>
        </p:nvCxnSpPr>
        <p:spPr>
          <a:xfrm flipV="1">
            <a:off x="4915763" y="5214731"/>
            <a:ext cx="751725" cy="422551"/>
          </a:xfrm>
          <a:prstGeom prst="straightConnector1">
            <a:avLst/>
          </a:prstGeom>
          <a:noFill/>
          <a:ln w="9525" cap="flat" cmpd="sng">
            <a:solidFill>
              <a:schemeClr val="dk2"/>
            </a:solidFill>
            <a:prstDash val="solid"/>
            <a:round/>
            <a:headEnd type="none" w="med" len="med"/>
            <a:tailEnd type="triangle" w="med" len="med"/>
          </a:ln>
        </p:spPr>
      </p:cxnSp>
      <p:sp>
        <p:nvSpPr>
          <p:cNvPr id="2" name="TextBox 1">
            <a:extLst>
              <a:ext uri="{FF2B5EF4-FFF2-40B4-BE49-F238E27FC236}">
                <a16:creationId xmlns:a16="http://schemas.microsoft.com/office/drawing/2014/main" id="{6975CA62-47A3-BD16-A2D6-C52119779972}"/>
              </a:ext>
            </a:extLst>
          </p:cNvPr>
          <p:cNvSpPr txBox="1"/>
          <p:nvPr/>
        </p:nvSpPr>
        <p:spPr>
          <a:xfrm>
            <a:off x="7164288" y="976704"/>
            <a:ext cx="1358064" cy="646331"/>
          </a:xfrm>
          <a:prstGeom prst="rect">
            <a:avLst/>
          </a:prstGeom>
          <a:noFill/>
        </p:spPr>
        <p:txBody>
          <a:bodyPr wrap="none" rtlCol="0">
            <a:spAutoFit/>
          </a:bodyPr>
          <a:lstStyle/>
          <a:p>
            <a:r>
              <a:rPr lang="en-US" dirty="0">
                <a:solidFill>
                  <a:schemeClr val="tx1"/>
                </a:solidFill>
              </a:rPr>
              <a:t>Note : Red is </a:t>
            </a:r>
            <a:r>
              <a:rPr lang="en-US" dirty="0">
                <a:solidFill>
                  <a:srgbClr val="FF0000"/>
                </a:solidFill>
              </a:rPr>
              <a:t>best</a:t>
            </a:r>
            <a:r>
              <a:rPr lang="en-US" dirty="0">
                <a:solidFill>
                  <a:schemeClr val="tx1"/>
                </a:solidFill>
              </a:rPr>
              <a:t>, </a:t>
            </a:r>
          </a:p>
          <a:p>
            <a:r>
              <a:rPr lang="en-US" dirty="0">
                <a:solidFill>
                  <a:schemeClr val="tx1"/>
                </a:solidFill>
              </a:rPr>
              <a:t>blue is </a:t>
            </a:r>
            <a:r>
              <a:rPr lang="en-US" dirty="0">
                <a:solidFill>
                  <a:srgbClr val="0000FF"/>
                </a:solidFill>
              </a:rPr>
              <a:t>second best</a:t>
            </a:r>
          </a:p>
          <a:p>
            <a:r>
              <a:rPr lang="en-US" dirty="0">
                <a:solidFill>
                  <a:schemeClr val="tx1"/>
                </a:solidFill>
              </a:rPr>
              <a:t>purple is </a:t>
            </a:r>
            <a:r>
              <a:rPr lang="en-US" dirty="0">
                <a:solidFill>
                  <a:srgbClr val="7030A0"/>
                </a:solidFill>
              </a:rPr>
              <a:t>third best</a:t>
            </a:r>
            <a:endParaRPr lang="en-US" b="1" dirty="0">
              <a:solidFill>
                <a:srgbClr val="7030A0"/>
              </a:solidFill>
            </a:endParaRPr>
          </a:p>
        </p:txBody>
      </p:sp>
      <p:sp>
        <p:nvSpPr>
          <p:cNvPr id="3" name="TextBox 2">
            <a:extLst>
              <a:ext uri="{FF2B5EF4-FFF2-40B4-BE49-F238E27FC236}">
                <a16:creationId xmlns:a16="http://schemas.microsoft.com/office/drawing/2014/main" id="{4FD6DA7E-74E5-CCAE-72CD-081DCE5D6BD1}"/>
              </a:ext>
            </a:extLst>
          </p:cNvPr>
          <p:cNvSpPr txBox="1"/>
          <p:nvPr/>
        </p:nvSpPr>
        <p:spPr>
          <a:xfrm>
            <a:off x="1715500" y="5952086"/>
            <a:ext cx="5712981" cy="830997"/>
          </a:xfrm>
          <a:prstGeom prst="rect">
            <a:avLst/>
          </a:prstGeom>
          <a:noFill/>
        </p:spPr>
        <p:txBody>
          <a:bodyPr wrap="square" rtlCol="0">
            <a:spAutoFit/>
          </a:bodyPr>
          <a:lstStyle/>
          <a:p>
            <a:r>
              <a:rPr lang="en-US" sz="1600" dirty="0">
                <a:solidFill>
                  <a:schemeClr val="tx1"/>
                </a:solidFill>
                <a:latin typeface="Calibri" panose="020F0502020204030204" pitchFamily="34" charset="0"/>
                <a:cs typeface="Calibri" panose="020F0502020204030204" pitchFamily="34" charset="0"/>
              </a:rPr>
              <a:t>If parametrized correctly, PHR formats perform roughly the same.</a:t>
            </a:r>
          </a:p>
          <a:p>
            <a:r>
              <a:rPr lang="en-US" sz="1600" dirty="0">
                <a:solidFill>
                  <a:schemeClr val="tx1"/>
                </a:solidFill>
                <a:latin typeface="Calibri" panose="020F0502020204030204" pitchFamily="34" charset="0"/>
                <a:cs typeface="Calibri" panose="020F0502020204030204" pitchFamily="34" charset="0"/>
              </a:rPr>
              <a:t>2 or 3 PHR repetitions  is best.</a:t>
            </a:r>
          </a:p>
          <a:p>
            <a:r>
              <a:rPr lang="en-US" sz="1600" dirty="0">
                <a:solidFill>
                  <a:schemeClr val="tx1"/>
                </a:solidFill>
              </a:rPr>
              <a:t>.</a:t>
            </a:r>
          </a:p>
        </p:txBody>
      </p:sp>
      <p:sp>
        <p:nvSpPr>
          <p:cNvPr id="4" name="Slide Number Placeholder 3">
            <a:extLst>
              <a:ext uri="{FF2B5EF4-FFF2-40B4-BE49-F238E27FC236}">
                <a16:creationId xmlns:a16="http://schemas.microsoft.com/office/drawing/2014/main" id="{6426DEB4-3332-6AC0-D711-0D15F9EF16C9}"/>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8</a:t>
            </a:fld>
            <a:endParaRPr lang="en-US" altLang="en-US" dirty="0"/>
          </a:p>
        </p:txBody>
      </p:sp>
    </p:spTree>
    <p:extLst>
      <p:ext uri="{BB962C8B-B14F-4D97-AF65-F5344CB8AC3E}">
        <p14:creationId xmlns:p14="http://schemas.microsoft.com/office/powerpoint/2010/main" val="3112567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graphicFrame>
        <p:nvGraphicFramePr>
          <p:cNvPr id="100" name="Google Shape;100;g1c100187703_0_0"/>
          <p:cNvGraphicFramePr/>
          <p:nvPr>
            <p:extLst>
              <p:ext uri="{D42A27DB-BD31-4B8C-83A1-F6EECF244321}">
                <p14:modId xmlns:p14="http://schemas.microsoft.com/office/powerpoint/2010/main" val="386498047"/>
              </p:ext>
            </p:extLst>
          </p:nvPr>
        </p:nvGraphicFramePr>
        <p:xfrm>
          <a:off x="-11752" y="1788394"/>
          <a:ext cx="9143965" cy="3724365"/>
        </p:xfrm>
        <a:graphic>
          <a:graphicData uri="http://schemas.openxmlformats.org/drawingml/2006/table">
            <a:tbl>
              <a:tblPr>
                <a:noFill/>
              </a:tblPr>
              <a:tblGrid>
                <a:gridCol w="525563">
                  <a:extLst>
                    <a:ext uri="{9D8B030D-6E8A-4147-A177-3AD203B41FA5}">
                      <a16:colId xmlns:a16="http://schemas.microsoft.com/office/drawing/2014/main" val="20000"/>
                    </a:ext>
                  </a:extLst>
                </a:gridCol>
                <a:gridCol w="812081">
                  <a:extLst>
                    <a:ext uri="{9D8B030D-6E8A-4147-A177-3AD203B41FA5}">
                      <a16:colId xmlns:a16="http://schemas.microsoft.com/office/drawing/2014/main" val="20001"/>
                    </a:ext>
                  </a:extLst>
                </a:gridCol>
                <a:gridCol w="812081">
                  <a:extLst>
                    <a:ext uri="{9D8B030D-6E8A-4147-A177-3AD203B41FA5}">
                      <a16:colId xmlns:a16="http://schemas.microsoft.com/office/drawing/2014/main" val="20002"/>
                    </a:ext>
                  </a:extLst>
                </a:gridCol>
                <a:gridCol w="812081">
                  <a:extLst>
                    <a:ext uri="{9D8B030D-6E8A-4147-A177-3AD203B41FA5}">
                      <a16:colId xmlns:a16="http://schemas.microsoft.com/office/drawing/2014/main" val="20003"/>
                    </a:ext>
                  </a:extLst>
                </a:gridCol>
                <a:gridCol w="812081">
                  <a:extLst>
                    <a:ext uri="{9D8B030D-6E8A-4147-A177-3AD203B41FA5}">
                      <a16:colId xmlns:a16="http://schemas.microsoft.com/office/drawing/2014/main" val="20004"/>
                    </a:ext>
                  </a:extLst>
                </a:gridCol>
                <a:gridCol w="895013">
                  <a:extLst>
                    <a:ext uri="{9D8B030D-6E8A-4147-A177-3AD203B41FA5}">
                      <a16:colId xmlns:a16="http://schemas.microsoft.com/office/drawing/2014/main" val="20005"/>
                    </a:ext>
                  </a:extLst>
                </a:gridCol>
                <a:gridCol w="895013">
                  <a:extLst>
                    <a:ext uri="{9D8B030D-6E8A-4147-A177-3AD203B41FA5}">
                      <a16:colId xmlns:a16="http://schemas.microsoft.com/office/drawing/2014/main" val="20006"/>
                    </a:ext>
                  </a:extLst>
                </a:gridCol>
                <a:gridCol w="895013">
                  <a:extLst>
                    <a:ext uri="{9D8B030D-6E8A-4147-A177-3AD203B41FA5}">
                      <a16:colId xmlns:a16="http://schemas.microsoft.com/office/drawing/2014/main" val="20007"/>
                    </a:ext>
                  </a:extLst>
                </a:gridCol>
                <a:gridCol w="895013">
                  <a:extLst>
                    <a:ext uri="{9D8B030D-6E8A-4147-A177-3AD203B41FA5}">
                      <a16:colId xmlns:a16="http://schemas.microsoft.com/office/drawing/2014/main" val="20008"/>
                    </a:ext>
                  </a:extLst>
                </a:gridCol>
                <a:gridCol w="895013">
                  <a:extLst>
                    <a:ext uri="{9D8B030D-6E8A-4147-A177-3AD203B41FA5}">
                      <a16:colId xmlns:a16="http://schemas.microsoft.com/office/drawing/2014/main" val="20009"/>
                    </a:ext>
                  </a:extLst>
                </a:gridCol>
                <a:gridCol w="895013">
                  <a:extLst>
                    <a:ext uri="{9D8B030D-6E8A-4147-A177-3AD203B41FA5}">
                      <a16:colId xmlns:a16="http://schemas.microsoft.com/office/drawing/2014/main" val="20010"/>
                    </a:ext>
                  </a:extLst>
                </a:gridCol>
              </a:tblGrid>
              <a:tr h="937238">
                <a:tc rowSpan="2">
                  <a:txBody>
                    <a:bodyPr/>
                    <a:lstStyle/>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Payload Size (bytes)  </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Legacy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(BCC, 19-bit legacy PHR)</a:t>
                      </a: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endParaRPr sz="800" dirty="0"/>
                    </a:p>
                    <a:p>
                      <a:pPr marL="0" lvl="0" indent="0" algn="ctr" rtl="0">
                        <a:spcBef>
                          <a:spcPts val="0"/>
                        </a:spcBef>
                        <a:spcAft>
                          <a:spcPts val="0"/>
                        </a:spcAft>
                        <a:buNone/>
                      </a:pPr>
                      <a:r>
                        <a:rPr lang="en-US" sz="800" dirty="0"/>
                        <a:t>(Legacy)</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(0.975Mb/s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2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LDPC </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3 rep.)</a:t>
                      </a:r>
                      <a:endParaRPr sz="800" dirty="0">
                        <a:solidFill>
                          <a:schemeClr val="dk1"/>
                        </a:solidFill>
                      </a:endParaRPr>
                    </a:p>
                    <a:p>
                      <a:pPr marL="0" lvl="0" indent="0" algn="ctr" rtl="0">
                        <a:spcBef>
                          <a:spcPts val="0"/>
                        </a:spcBef>
                        <a:spcAft>
                          <a:spcPts val="0"/>
                        </a:spcAft>
                        <a:buClr>
                          <a:schemeClr val="dk1"/>
                        </a:buClr>
                        <a:buSzPts val="1100"/>
                        <a:buFont typeface="Arial"/>
                        <a:buNone/>
                      </a:pPr>
                      <a:endParaRPr sz="800" dirty="0">
                        <a:solidFill>
                          <a:schemeClr val="dk1"/>
                        </a:solidFill>
                      </a:endParaRPr>
                    </a:p>
                    <a:p>
                      <a:pPr marL="0" lvl="0" indent="0" algn="ctr" rtl="0">
                        <a:spcBef>
                          <a:spcPts val="0"/>
                        </a:spcBef>
                        <a:spcAft>
                          <a:spcPts val="0"/>
                        </a:spcAft>
                        <a:buClr>
                          <a:schemeClr val="dk1"/>
                        </a:buClr>
                        <a:buSzPts val="1100"/>
                        <a:buFont typeface="Arial"/>
                        <a:buNone/>
                      </a:pPr>
                      <a:r>
                        <a:rPr lang="en-US" sz="800" dirty="0">
                          <a:solidFill>
                            <a:schemeClr val="dk1"/>
                          </a:solidFill>
                        </a:rPr>
                        <a:t>[2]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LDPC </a:t>
                      </a:r>
                      <a:endParaRPr sz="800" dirty="0"/>
                    </a:p>
                    <a:p>
                      <a:pPr marL="0" lvl="0" indent="0" algn="ctr" rtl="0">
                        <a:spcBef>
                          <a:spcPts val="0"/>
                        </a:spcBef>
                        <a:spcAft>
                          <a:spcPts val="0"/>
                        </a:spcAft>
                        <a:buNone/>
                      </a:pPr>
                      <a:endParaRPr sz="800" dirty="0"/>
                    </a:p>
                    <a:p>
                      <a:pPr marL="0" lvl="0" indent="0" algn="ctr" rtl="0">
                        <a:spcBef>
                          <a:spcPts val="0"/>
                        </a:spcBef>
                        <a:spcAft>
                          <a:spcPts val="0"/>
                        </a:spcAft>
                        <a:buClr>
                          <a:schemeClr val="dk1"/>
                        </a:buClr>
                        <a:buSzPts val="1100"/>
                        <a:buFont typeface="Arial"/>
                        <a:buNone/>
                      </a:pPr>
                      <a:r>
                        <a:rPr lang="en-US" sz="800" dirty="0">
                          <a:solidFill>
                            <a:schemeClr val="dk1"/>
                          </a:solidFill>
                        </a:rPr>
                        <a:t>(1.95Mb/s 4-bit PHR1, 23-bit PHR2 4 rep.)</a:t>
                      </a:r>
                      <a:endParaRPr sz="800" dirty="0"/>
                    </a:p>
                    <a:p>
                      <a:pPr marL="0" lvl="0" indent="0" algn="ctr" rtl="0">
                        <a:spcBef>
                          <a:spcPts val="0"/>
                        </a:spcBef>
                        <a:spcAft>
                          <a:spcPts val="0"/>
                        </a:spcAft>
                        <a:buNone/>
                      </a:pPr>
                      <a:r>
                        <a:rPr lang="en-US" sz="800" dirty="0"/>
                        <a:t>  </a:t>
                      </a:r>
                      <a:endParaRPr sz="800" dirty="0"/>
                    </a:p>
                    <a:p>
                      <a:pPr marL="0" lvl="0" indent="0" algn="ctr" rtl="0">
                        <a:spcBef>
                          <a:spcPts val="0"/>
                        </a:spcBef>
                        <a:spcAft>
                          <a:spcPts val="0"/>
                        </a:spcAft>
                        <a:buNone/>
                      </a:pPr>
                      <a:r>
                        <a:rPr lang="en-US" sz="800" dirty="0"/>
                        <a:t>[2]</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365738">
                <a:tc vMerge="1">
                  <a:txBody>
                    <a:bodyPr/>
                    <a:lstStyle/>
                    <a:p>
                      <a:endParaRPr lang="en-US"/>
                    </a:p>
                  </a:txBody>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64,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128, sfd = 32</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chemeClr val="dk1"/>
                          </a:solidFill>
                        </a:rPr>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sync = 32, sfd = 8</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365738">
                <a:tc rowSpan="3">
                  <a:txBody>
                    <a:bodyPr/>
                    <a:lstStyle/>
                    <a:p>
                      <a:pPr marL="0" lvl="0" indent="0" algn="ctr" rtl="0">
                        <a:spcBef>
                          <a:spcPts val="0"/>
                        </a:spcBef>
                        <a:spcAft>
                          <a:spcPts val="0"/>
                        </a:spcAft>
                        <a:buNone/>
                      </a:pPr>
                      <a:r>
                        <a:rPr lang="en-US" sz="800" dirty="0"/>
                        <a:t>30</a:t>
                      </a:r>
                      <a:endParaRPr sz="800" dirty="0"/>
                    </a:p>
                  </a:txBody>
                  <a:tcPr marL="68569" marR="68569" marT="68569" marB="68569" anchor="ctr">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-28.05dB / 168.14us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-27.93dB / 191.47us </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-26.87dB  / 255.64us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648 LDPC</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-27.06dB / 213.78us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-26.80dB / 228.65us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-26.49dB / 243.53us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-27.19dB / 208.65us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-26.87dB / 223.53us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-26.61dB / 238.40us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r h="365738">
                <a:tc vMerge="1">
                  <a:txBody>
                    <a:bodyPr/>
                    <a:lstStyle/>
                    <a:p>
                      <a:pPr marL="0" lvl="0" indent="0" algn="ctr" rtl="0">
                        <a:spcBef>
                          <a:spcPts val="0"/>
                        </a:spcBef>
                        <a:spcAft>
                          <a:spcPts val="0"/>
                        </a:spcAft>
                        <a:buNone/>
                      </a:pPr>
                      <a:r>
                        <a:rPr lang="en-US" sz="800" dirty="0"/>
                        <a:t>30</a:t>
                      </a: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r>
                        <a:rPr lang="en-US" sz="800" dirty="0"/>
                        <a:t>-28.05dB / 168.14us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-27.93dB / 191.47us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-26.87dB  / 255.64us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1296 LDPC</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solidFill>
                            <a:srgbClr val="0000FF"/>
                          </a:solidFill>
                        </a:rPr>
                        <a:t>-25.68dB / 296.86us</a:t>
                      </a:r>
                      <a:endParaRPr sz="800" dirty="0">
                        <a:solidFill>
                          <a:srgbClr val="0000FF"/>
                        </a:solidFill>
                      </a:endParaRPr>
                    </a:p>
                  </a:txBody>
                  <a:tcPr marL="68569" marR="68569" marT="68569" marB="68569">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-25.39dB / 311.73us</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-25.17dB / 326.60dB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-25.68dB / 291.73us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-25.48dB / 306.50us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-25.26dB / 321.47us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365738">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1944LDPC</a:t>
                      </a:r>
                      <a:endParaRPr sz="800" dirty="0"/>
                    </a:p>
                  </a:txBody>
                  <a:tcPr marL="68569" marR="68569" marT="68569" marB="68569">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-24.54dB / 379.94us</a:t>
                      </a:r>
                      <a:endParaRPr sz="800" dirty="0">
                        <a:solidFill>
                          <a:srgbClr val="0000FF"/>
                        </a:solidFill>
                      </a:endParaRPr>
                    </a:p>
                  </a:txBody>
                  <a:tcPr marL="68569" marR="68569" marT="68569" marB="68569"/>
                </a:tc>
                <a:tc>
                  <a:txBody>
                    <a:bodyPr/>
                    <a:lstStyle/>
                    <a:p>
                      <a:pPr marL="0" lvl="0" indent="0" algn="ctr" rtl="0">
                        <a:spcBef>
                          <a:spcPts val="0"/>
                        </a:spcBef>
                        <a:spcAft>
                          <a:spcPts val="0"/>
                        </a:spcAft>
                        <a:buNone/>
                      </a:pPr>
                      <a:r>
                        <a:rPr lang="en-US" sz="800" dirty="0"/>
                        <a:t>-24.39dB / 394.81us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-24.20dB / 409.68us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-24.62dB / 374.81us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-24.45dB / 389.68us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-24.30dB / 404.55us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365738">
                <a:tc rowSpan="3">
                  <a:txBody>
                    <a:bodyPr/>
                    <a:lstStyle/>
                    <a:p>
                      <a:pPr marL="0" lvl="0" indent="0" algn="ctr" rtl="0">
                        <a:spcBef>
                          <a:spcPts val="0"/>
                        </a:spcBef>
                        <a:spcAft>
                          <a:spcPts val="0"/>
                        </a:spcAft>
                        <a:buNone/>
                      </a:pPr>
                      <a:r>
                        <a:rPr lang="en-US" sz="800" dirty="0"/>
                        <a:t>60</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rowSpan="3">
                  <a:txBody>
                    <a:bodyPr/>
                    <a:lstStyle/>
                    <a:p>
                      <a:pPr marL="0" lvl="0" indent="0" algn="ctr" rtl="0">
                        <a:spcBef>
                          <a:spcPts val="0"/>
                        </a:spcBef>
                        <a:spcAft>
                          <a:spcPts val="0"/>
                        </a:spcAft>
                        <a:buNone/>
                      </a:pPr>
                      <a:r>
                        <a:rPr lang="en-US" sz="800" dirty="0"/>
                        <a:t>-25.58dB / 291.22us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rowSpan="3">
                  <a:txBody>
                    <a:bodyPr/>
                    <a:lstStyle/>
                    <a:p>
                      <a:pPr marL="0" lvl="0" indent="0" algn="ctr" rtl="0">
                        <a:spcBef>
                          <a:spcPts val="0"/>
                        </a:spcBef>
                        <a:spcAft>
                          <a:spcPts val="0"/>
                        </a:spcAft>
                        <a:buNone/>
                      </a:pPr>
                      <a:r>
                        <a:rPr lang="en-US" sz="800" dirty="0"/>
                        <a:t>-25.50dB / 314.55us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rowSpan="3">
                  <a:txBody>
                    <a:bodyPr/>
                    <a:lstStyle/>
                    <a:p>
                      <a:pPr marL="0" lvl="0" indent="0" algn="ctr" rtl="0">
                        <a:spcBef>
                          <a:spcPts val="0"/>
                        </a:spcBef>
                        <a:spcAft>
                          <a:spcPts val="0"/>
                        </a:spcAft>
                        <a:buNone/>
                      </a:pPr>
                      <a:r>
                        <a:rPr lang="en-US" sz="800" dirty="0"/>
                        <a:t>-24.77dB / 378.72us</a:t>
                      </a:r>
                      <a:endParaRPr sz="800" dirty="0"/>
                    </a:p>
                  </a:txBody>
                  <a:tcPr marL="68569" marR="68569" marT="68569" marB="68569"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648 LDPC</a:t>
                      </a:r>
                      <a:endParaRPr sz="800" dirty="0">
                        <a:solidFill>
                          <a:schemeClr val="dk1"/>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0000FF"/>
                          </a:solidFill>
                        </a:rPr>
                        <a:t>-24.74dB / 358.40us</a:t>
                      </a:r>
                      <a:endParaRPr sz="800" dirty="0">
                        <a:solidFill>
                          <a:srgbClr val="0000FF"/>
                        </a:solidFill>
                      </a:endParaRPr>
                    </a:p>
                  </a:txBody>
                  <a:tcPr marL="68569" marR="68569" marT="68569" marB="68569">
                    <a:lnL w="9525" cap="flat" cmpd="sng">
                      <a:solidFill>
                        <a:srgbClr val="9E9E9E"/>
                      </a:solidFill>
                      <a:prstDash val="solid"/>
                      <a:round/>
                      <a:headEnd type="none" w="sm" len="sm"/>
                      <a:tailEnd type="none" w="sm" len="sm"/>
                    </a:lnL>
                  </a:tcPr>
                </a:tc>
                <a:tc>
                  <a:txBody>
                    <a:bodyPr/>
                    <a:lstStyle/>
                    <a:p>
                      <a:pPr marL="0" lvl="0" indent="0" algn="ctr" rtl="0">
                        <a:spcBef>
                          <a:spcPts val="0"/>
                        </a:spcBef>
                        <a:spcAft>
                          <a:spcPts val="0"/>
                        </a:spcAft>
                        <a:buNone/>
                      </a:pPr>
                      <a:r>
                        <a:rPr lang="en-US" sz="800" dirty="0"/>
                        <a:t>-24.61dB / 373.27us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-24.48dB / 388.14us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-24.93dB / 353.27us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-24.68dB / 368.14us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-24.50dB / 383.01us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r h="365738">
                <a:tc vMerge="1">
                  <a:txBody>
                    <a:bodyPr/>
                    <a:lstStyle/>
                    <a:p>
                      <a:pPr marL="0" lvl="0" indent="0" algn="ctr" rtl="0">
                        <a:spcBef>
                          <a:spcPts val="0"/>
                        </a:spcBef>
                        <a:spcAft>
                          <a:spcPts val="0"/>
                        </a:spcAft>
                        <a:buNone/>
                      </a:pPr>
                      <a:r>
                        <a:rPr lang="en-US" sz="800" dirty="0"/>
                        <a:t>60</a:t>
                      </a:r>
                      <a:endParaRPr sz="800" dirty="0"/>
                    </a:p>
                  </a:txBody>
                  <a:tcPr marL="68569" marR="68569" marT="68569" marB="68569">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tcPr>
                </a:tc>
                <a:tc vMerge="1">
                  <a:txBody>
                    <a:bodyPr/>
                    <a:lstStyle/>
                    <a:p>
                      <a:pPr marL="0" lvl="0" indent="0" algn="ctr" rtl="0">
                        <a:spcBef>
                          <a:spcPts val="0"/>
                        </a:spcBef>
                        <a:spcAft>
                          <a:spcPts val="0"/>
                        </a:spcAft>
                        <a:buNone/>
                      </a:pPr>
                      <a:r>
                        <a:rPr lang="en-US" sz="800" dirty="0"/>
                        <a:t>-25.58dB / 291.22us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-25.50dB / 314.55us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r>
                        <a:rPr lang="en-US" sz="800" dirty="0"/>
                        <a:t>-24.77dB / 378.72us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Clr>
                          <a:schemeClr val="dk1"/>
                        </a:buClr>
                        <a:buSzPts val="1100"/>
                        <a:buFont typeface="Arial"/>
                        <a:buNone/>
                      </a:pPr>
                      <a:r>
                        <a:rPr lang="en-US" sz="800" dirty="0">
                          <a:solidFill>
                            <a:schemeClr val="dk1"/>
                          </a:solidFill>
                        </a:rPr>
                        <a:t>1296 LDPC</a:t>
                      </a: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solidFill>
                            <a:srgbClr val="0000FF"/>
                          </a:solidFill>
                        </a:rPr>
                        <a:t>-24.83dB / 358.40us</a:t>
                      </a:r>
                      <a:endParaRPr sz="800" dirty="0">
                        <a:solidFill>
                          <a:srgbClr val="0000FF"/>
                        </a:solidFill>
                      </a:endParaRPr>
                    </a:p>
                  </a:txBody>
                  <a:tcPr marL="68569" marR="68569" marT="68569" marB="68569"/>
                </a:tc>
                <a:tc>
                  <a:txBody>
                    <a:bodyPr/>
                    <a:lstStyle/>
                    <a:p>
                      <a:pPr marL="0" lvl="0" indent="0" algn="ctr" rtl="0">
                        <a:spcBef>
                          <a:spcPts val="0"/>
                        </a:spcBef>
                        <a:spcAft>
                          <a:spcPts val="0"/>
                        </a:spcAft>
                        <a:buNone/>
                      </a:pPr>
                      <a:r>
                        <a:rPr lang="en-US" sz="800" dirty="0"/>
                        <a:t>-24.67dB / 373.27us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-24.49dB / 388.14us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-24.87dB / 353.27us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-24.66dB / 368.14us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-24.52dB / 383.01dB </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6"/>
                  </a:ext>
                </a:extLst>
              </a:tr>
              <a:tr h="447919">
                <a:tc vMerge="1">
                  <a:txBody>
                    <a:bodyPr/>
                    <a:lstStyle/>
                    <a:p>
                      <a:pPr marL="0" lvl="0" indent="0" algn="ctr" rtl="0">
                        <a:spcBef>
                          <a:spcPts val="0"/>
                        </a:spcBef>
                        <a:spcAft>
                          <a:spcPts val="0"/>
                        </a:spcAft>
                        <a:buNone/>
                      </a:pPr>
                      <a:endParaRPr sz="800" dirty="0"/>
                    </a:p>
                  </a:txBody>
                  <a:tcPr marL="68569" marR="68569" marT="68569" marB="68569">
                    <a:lnR w="9525" cap="flat" cmpd="sng">
                      <a:solidFill>
                        <a:srgbClr val="9E9E9E"/>
                      </a:solidFill>
                      <a:prstDash val="solid"/>
                      <a:round/>
                      <a:headEnd type="none" w="sm" len="sm"/>
                      <a:tailEnd type="none" w="sm" len="sm"/>
                    </a:lnR>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vMerge="1">
                  <a:txBody>
                    <a:bodyPr/>
                    <a:lstStyle/>
                    <a:p>
                      <a:pPr marL="0" lvl="0" indent="0" algn="ctr" rtl="0">
                        <a:spcBef>
                          <a:spcPts val="0"/>
                        </a:spcBef>
                        <a:spcAft>
                          <a:spcPts val="0"/>
                        </a:spcAft>
                        <a:buNone/>
                      </a:pPr>
                      <a:endParaRPr sz="800" dirty="0"/>
                    </a:p>
                  </a:txBody>
                  <a:tcPr marL="68569" marR="68569" marT="68569" marB="68569">
                    <a:lnL w="9525" cap="flat" cmpd="sng">
                      <a:solidFill>
                        <a:srgbClr val="9E9E9E"/>
                      </a:solidFill>
                      <a:prstDash val="solid"/>
                      <a:round/>
                      <a:headEnd type="none" w="sm" len="sm"/>
                      <a:tailEnd type="none" w="sm" len="sm"/>
                    </a:lnL>
                    <a:lnT w="9525" cap="flat" cmpd="sng">
                      <a:solidFill>
                        <a:srgbClr val="9E9E9E"/>
                      </a:solidFill>
                      <a:prstDash val="solid"/>
                      <a:round/>
                      <a:headEnd type="none" w="sm" len="sm"/>
                      <a:tailEnd type="none" w="sm" len="sm"/>
                    </a:lnT>
                  </a:tcPr>
                </a:tc>
                <a:tc vMerge="1">
                  <a:txBody>
                    <a:bodyPr/>
                    <a:lstStyle/>
                    <a:p>
                      <a:pPr marL="0" lvl="0" indent="0" algn="ctr" rtl="0">
                        <a:spcBef>
                          <a:spcPts val="0"/>
                        </a:spcBef>
                        <a:spcAft>
                          <a:spcPts val="0"/>
                        </a:spcAft>
                        <a:buNone/>
                      </a:pPr>
                      <a:endParaRPr sz="800" dirty="0"/>
                    </a:p>
                  </a:txBody>
                  <a:tcPr marL="68569" marR="68569" marT="68569" marB="68569">
                    <a:lnT w="9525" cap="flat" cmpd="sng">
                      <a:solidFill>
                        <a:srgbClr val="9E9E9E"/>
                      </a:solidFill>
                      <a:prstDash val="solid"/>
                      <a:round/>
                      <a:headEnd type="none" w="sm" len="sm"/>
                      <a:tailEnd type="none" w="sm" len="sm"/>
                    </a:lnT>
                  </a:tcPr>
                </a:tc>
                <a:tc>
                  <a:txBody>
                    <a:bodyPr/>
                    <a:lstStyle/>
                    <a:p>
                      <a:pPr marL="0" lvl="0" indent="0" algn="ctr" rtl="0">
                        <a:spcBef>
                          <a:spcPts val="0"/>
                        </a:spcBef>
                        <a:spcAft>
                          <a:spcPts val="0"/>
                        </a:spcAft>
                        <a:buNone/>
                      </a:pPr>
                      <a:r>
                        <a:rPr lang="en-US" sz="800" dirty="0"/>
                        <a:t>1944 LDPC</a:t>
                      </a:r>
                      <a:endParaRPr sz="800" dirty="0"/>
                    </a:p>
                  </a:txBody>
                  <a:tcPr marL="68569" marR="68569" marT="68569" marB="68569"/>
                </a:tc>
                <a:tc>
                  <a:txBody>
                    <a:bodyPr/>
                    <a:lstStyle/>
                    <a:p>
                      <a:pPr marL="0" lvl="0" indent="0" algn="ctr" rtl="0">
                        <a:spcBef>
                          <a:spcPts val="0"/>
                        </a:spcBef>
                        <a:spcAft>
                          <a:spcPts val="0"/>
                        </a:spcAft>
                        <a:buNone/>
                      </a:pPr>
                      <a:r>
                        <a:rPr lang="en-US" sz="800" dirty="0">
                          <a:solidFill>
                            <a:srgbClr val="0000FF"/>
                          </a:solidFill>
                        </a:rPr>
                        <a:t>-23.91dB / 441.47us</a:t>
                      </a:r>
                      <a:endParaRPr sz="800" dirty="0">
                        <a:solidFill>
                          <a:srgbClr val="0000FF"/>
                        </a:solidFill>
                      </a:endParaRPr>
                    </a:p>
                  </a:txBody>
                  <a:tcPr marL="68569" marR="68569" marT="68569" marB="68569"/>
                </a:tc>
                <a:tc>
                  <a:txBody>
                    <a:bodyPr/>
                    <a:lstStyle/>
                    <a:p>
                      <a:pPr marL="0" lvl="0" indent="0" algn="ctr" rtl="0">
                        <a:spcBef>
                          <a:spcPts val="0"/>
                        </a:spcBef>
                        <a:spcAft>
                          <a:spcPts val="0"/>
                        </a:spcAft>
                        <a:buNone/>
                      </a:pPr>
                      <a:r>
                        <a:rPr lang="en-US" sz="800" dirty="0"/>
                        <a:t>-23.82dB / 456.35us</a:t>
                      </a:r>
                      <a:endParaRPr sz="800" dirty="0"/>
                    </a:p>
                  </a:txBody>
                  <a:tcPr marL="68569" marR="68569" marT="68569" marB="68569">
                    <a:lnR w="9525" cap="flat" cmpd="sng">
                      <a:solidFill>
                        <a:srgbClr val="9E9E9E"/>
                      </a:solidFill>
                      <a:prstDash val="solid"/>
                      <a:round/>
                      <a:headEnd type="none" w="sm" len="sm"/>
                      <a:tailEnd type="none" w="sm" len="sm"/>
                    </a:lnR>
                  </a:tcPr>
                </a:tc>
                <a:tc>
                  <a:txBody>
                    <a:bodyPr/>
                    <a:lstStyle/>
                    <a:p>
                      <a:pPr marL="0" lvl="0" indent="0" algn="ctr" rtl="0">
                        <a:spcBef>
                          <a:spcPts val="0"/>
                        </a:spcBef>
                        <a:spcAft>
                          <a:spcPts val="0"/>
                        </a:spcAft>
                        <a:buNone/>
                      </a:pPr>
                      <a:r>
                        <a:rPr lang="en-US" sz="800" dirty="0"/>
                        <a:t>-23.58dB / 471.22us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solidFill>
                            <a:srgbClr val="FF0000"/>
                          </a:solidFill>
                        </a:rPr>
                        <a:t>-23.98dB / 436.35us</a:t>
                      </a:r>
                      <a:endParaRPr sz="800" dirty="0">
                        <a:solidFill>
                          <a:srgbClr val="FF0000"/>
                        </a:solidFill>
                      </a:endParaRPr>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-23.83dB / 451.22us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algn="ctr" rtl="0">
                        <a:spcBef>
                          <a:spcPts val="0"/>
                        </a:spcBef>
                        <a:spcAft>
                          <a:spcPts val="0"/>
                        </a:spcAft>
                        <a:buNone/>
                      </a:pPr>
                      <a:r>
                        <a:rPr lang="en-US" sz="800" dirty="0"/>
                        <a:t>-23.67dB / 466.09us</a:t>
                      </a:r>
                      <a:endParaRPr sz="800" dirty="0"/>
                    </a:p>
                  </a:txBody>
                  <a:tcPr marL="68569" marR="68569" marT="68569" marB="68569">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101" name="Google Shape;101;g1c100187703_0_0"/>
          <p:cNvSpPr txBox="1"/>
          <p:nvPr/>
        </p:nvSpPr>
        <p:spPr>
          <a:xfrm>
            <a:off x="1399180" y="1426959"/>
            <a:ext cx="6345637" cy="34622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1350" b="1" dirty="0">
                <a:solidFill>
                  <a:schemeClr val="tx1"/>
                </a:solidFill>
                <a:latin typeface="+mj-lt"/>
                <a:ea typeface="Calibri"/>
                <a:cs typeface="Calibri"/>
                <a:sym typeface="Calibri"/>
              </a:rPr>
              <a:t>Data Rate 1.95Mb/s, PHR (BCC vs. LDPC) with (SYNC,SFD) = (32,8) using [2]</a:t>
            </a:r>
            <a:endParaRPr sz="1350" b="1" dirty="0">
              <a:solidFill>
                <a:schemeClr val="tx1"/>
              </a:solidFill>
              <a:latin typeface="+mj-lt"/>
              <a:ea typeface="Calibri"/>
              <a:cs typeface="Calibri"/>
              <a:sym typeface="Calibri"/>
            </a:endParaRPr>
          </a:p>
        </p:txBody>
      </p:sp>
      <p:sp>
        <p:nvSpPr>
          <p:cNvPr id="102" name="Google Shape;102;g1c100187703_0_0"/>
          <p:cNvSpPr txBox="1"/>
          <p:nvPr/>
        </p:nvSpPr>
        <p:spPr>
          <a:xfrm>
            <a:off x="6347352" y="883260"/>
            <a:ext cx="1815525" cy="415476"/>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rgbClr val="FF0000"/>
                </a:solidFill>
                <a:latin typeface="Calibri"/>
                <a:ea typeface="Calibri"/>
                <a:cs typeface="Calibri"/>
                <a:sym typeface="Calibri"/>
              </a:rPr>
              <a:t>The LDPC performance is limited by preamble performance. </a:t>
            </a:r>
            <a:endParaRPr sz="900" dirty="0">
              <a:solidFill>
                <a:srgbClr val="FF0000"/>
              </a:solidFill>
              <a:latin typeface="Calibri"/>
              <a:ea typeface="Calibri"/>
              <a:cs typeface="Calibri"/>
              <a:sym typeface="Calibri"/>
            </a:endParaRPr>
          </a:p>
        </p:txBody>
      </p:sp>
      <p:sp>
        <p:nvSpPr>
          <p:cNvPr id="103" name="Google Shape;103;g1c100187703_0_0"/>
          <p:cNvSpPr txBox="1"/>
          <p:nvPr/>
        </p:nvSpPr>
        <p:spPr>
          <a:xfrm>
            <a:off x="6365400" y="5497144"/>
            <a:ext cx="161820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rgbClr val="FF0000"/>
                </a:solidFill>
                <a:latin typeface="Calibri"/>
                <a:ea typeface="Calibri"/>
                <a:cs typeface="Calibri"/>
                <a:sym typeface="Calibri"/>
              </a:rPr>
              <a:t>1st Best sensitivity SNR</a:t>
            </a:r>
            <a:endParaRPr sz="900" dirty="0">
              <a:solidFill>
                <a:srgbClr val="FF0000"/>
              </a:solidFill>
              <a:latin typeface="Calibri"/>
              <a:ea typeface="Calibri"/>
              <a:cs typeface="Calibri"/>
              <a:sym typeface="Calibri"/>
            </a:endParaRPr>
          </a:p>
        </p:txBody>
      </p:sp>
      <p:sp>
        <p:nvSpPr>
          <p:cNvPr id="104" name="Google Shape;104;g1c100187703_0_0"/>
          <p:cNvSpPr txBox="1"/>
          <p:nvPr/>
        </p:nvSpPr>
        <p:spPr>
          <a:xfrm>
            <a:off x="3557063" y="5497144"/>
            <a:ext cx="1618200" cy="276977"/>
          </a:xfrm>
          <a:prstGeom prst="rect">
            <a:avLst/>
          </a:prstGeom>
          <a:noFill/>
          <a:ln>
            <a:noFill/>
          </a:ln>
        </p:spPr>
        <p:txBody>
          <a:bodyPr spcFirstLastPara="1" wrap="square" lIns="68569" tIns="68569" rIns="68569" bIns="68569" anchor="t" anchorCtr="0">
            <a:spAutoFit/>
          </a:bodyPr>
          <a:lstStyle/>
          <a:p>
            <a:pPr>
              <a:spcBef>
                <a:spcPts val="0"/>
              </a:spcBef>
              <a:spcAft>
                <a:spcPts val="0"/>
              </a:spcAft>
            </a:pPr>
            <a:r>
              <a:rPr lang="en-US" sz="900" dirty="0">
                <a:solidFill>
                  <a:srgbClr val="0000FF"/>
                </a:solidFill>
                <a:latin typeface="Calibri"/>
                <a:ea typeface="Calibri"/>
                <a:cs typeface="Calibri"/>
                <a:sym typeface="Calibri"/>
              </a:rPr>
              <a:t>2nd Best sensitivity SNR</a:t>
            </a:r>
            <a:endParaRPr sz="900" dirty="0">
              <a:solidFill>
                <a:srgbClr val="0000FF"/>
              </a:solidFill>
              <a:latin typeface="Calibri"/>
              <a:ea typeface="Calibri"/>
              <a:cs typeface="Calibri"/>
              <a:sym typeface="Calibri"/>
            </a:endParaRPr>
          </a:p>
        </p:txBody>
      </p:sp>
      <p:cxnSp>
        <p:nvCxnSpPr>
          <p:cNvPr id="105" name="Google Shape;105;g1c100187703_0_0"/>
          <p:cNvCxnSpPr>
            <a:stCxn id="103" idx="0"/>
          </p:cNvCxnSpPr>
          <p:nvPr/>
        </p:nvCxnSpPr>
        <p:spPr>
          <a:xfrm flipH="1" flipV="1">
            <a:off x="6885600" y="5282494"/>
            <a:ext cx="288900" cy="214650"/>
          </a:xfrm>
          <a:prstGeom prst="straightConnector1">
            <a:avLst/>
          </a:prstGeom>
          <a:noFill/>
          <a:ln w="9525" cap="flat" cmpd="sng">
            <a:solidFill>
              <a:schemeClr val="dk2"/>
            </a:solidFill>
            <a:prstDash val="solid"/>
            <a:round/>
            <a:headEnd type="none" w="med" len="med"/>
            <a:tailEnd type="triangle" w="med" len="med"/>
          </a:ln>
        </p:spPr>
      </p:cxnSp>
      <p:cxnSp>
        <p:nvCxnSpPr>
          <p:cNvPr id="106" name="Google Shape;106;g1c100187703_0_0"/>
          <p:cNvCxnSpPr>
            <a:stCxn id="104" idx="0"/>
          </p:cNvCxnSpPr>
          <p:nvPr/>
        </p:nvCxnSpPr>
        <p:spPr>
          <a:xfrm flipH="1" flipV="1">
            <a:off x="4210688" y="5290819"/>
            <a:ext cx="155475" cy="206325"/>
          </a:xfrm>
          <a:prstGeom prst="straightConnector1">
            <a:avLst/>
          </a:prstGeom>
          <a:noFill/>
          <a:ln w="9525" cap="flat" cmpd="sng">
            <a:solidFill>
              <a:schemeClr val="dk2"/>
            </a:solidFill>
            <a:prstDash val="solid"/>
            <a:round/>
            <a:headEnd type="none" w="med" len="med"/>
            <a:tailEnd type="triangle" w="med" len="med"/>
          </a:ln>
        </p:spPr>
      </p:cxnSp>
      <p:sp>
        <p:nvSpPr>
          <p:cNvPr id="4" name="TextBox 3">
            <a:extLst>
              <a:ext uri="{FF2B5EF4-FFF2-40B4-BE49-F238E27FC236}">
                <a16:creationId xmlns:a16="http://schemas.microsoft.com/office/drawing/2014/main" id="{4E257DF9-016F-7409-3AAC-B62EE413A13E}"/>
              </a:ext>
            </a:extLst>
          </p:cNvPr>
          <p:cNvSpPr txBox="1"/>
          <p:nvPr/>
        </p:nvSpPr>
        <p:spPr>
          <a:xfrm>
            <a:off x="2315617" y="5861528"/>
            <a:ext cx="4569983" cy="584775"/>
          </a:xfrm>
          <a:prstGeom prst="rect">
            <a:avLst/>
          </a:prstGeom>
          <a:noFill/>
        </p:spPr>
        <p:txBody>
          <a:bodyPr wrap="square">
            <a:spAutoFit/>
          </a:bodyPr>
          <a:lstStyle/>
          <a:p>
            <a:r>
              <a:rPr lang="en-US" sz="1600" dirty="0">
                <a:solidFill>
                  <a:schemeClr val="tx1"/>
                </a:solidFill>
                <a:latin typeface="Calibri" panose="020F0502020204030204" pitchFamily="34" charset="0"/>
                <a:cs typeface="Calibri" panose="020F0502020204030204" pitchFamily="34" charset="0"/>
              </a:rPr>
              <a:t>PHR1 at 1.95 Mbps PHR1 is better than 0.975 Mbps</a:t>
            </a:r>
          </a:p>
          <a:p>
            <a:r>
              <a:rPr lang="en-US" sz="1600" dirty="0">
                <a:solidFill>
                  <a:schemeClr val="tx1"/>
                </a:solidFill>
                <a:latin typeface="Calibri" panose="020F0502020204030204" pitchFamily="34" charset="0"/>
                <a:cs typeface="Calibri" panose="020F0502020204030204" pitchFamily="34" charset="0"/>
              </a:rPr>
              <a:t>For this case, 2 repetitions is the best</a:t>
            </a:r>
          </a:p>
        </p:txBody>
      </p:sp>
      <p:sp>
        <p:nvSpPr>
          <p:cNvPr id="5" name="Slide Number Placeholder 3">
            <a:extLst>
              <a:ext uri="{FF2B5EF4-FFF2-40B4-BE49-F238E27FC236}">
                <a16:creationId xmlns:a16="http://schemas.microsoft.com/office/drawing/2014/main" id="{ECFC7205-B670-AEF6-DE0F-E4B3D1DD68DA}"/>
              </a:ext>
            </a:extLst>
          </p:cNvPr>
          <p:cNvSpPr>
            <a:spLocks noGrp="1"/>
          </p:cNvSpPr>
          <p:nvPr>
            <p:ph type="sldNum" idx="10"/>
          </p:nvPr>
        </p:nvSpPr>
        <p:spPr>
          <a:xfrm>
            <a:off x="4244181" y="6525344"/>
            <a:ext cx="655637" cy="239712"/>
          </a:xfrm>
        </p:spPr>
        <p:txBody>
          <a:bodyPr/>
          <a:lstStyle/>
          <a:p>
            <a:pPr>
              <a:defRPr/>
            </a:pPr>
            <a:r>
              <a:rPr lang="en-US" altLang="en-US" dirty="0"/>
              <a:t>Slide </a:t>
            </a:r>
            <a:fld id="{5DD27314-9434-4B6F-80C2-AAC402118CDA}" type="slidenum">
              <a:rPr lang="en-US" altLang="en-US" smtClean="0"/>
              <a:pPr>
                <a:defRPr/>
              </a:pPr>
              <a:t>9</a:t>
            </a:fld>
            <a:endParaRPr lang="en-US" altLang="en-US" dirty="0"/>
          </a:p>
        </p:txBody>
      </p:sp>
    </p:spTree>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5553</Words>
  <Application>Microsoft Office PowerPoint</Application>
  <PresentationFormat>On-screen Show (4:3)</PresentationFormat>
  <Paragraphs>1585</Paragraphs>
  <Slides>27</Slides>
  <Notes>17</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Times New Roman</vt:lpstr>
      <vt:lpstr>Office Theme</vt:lpstr>
      <vt:lpstr>公式</vt:lpstr>
      <vt:lpstr>PowerPoint Presentation</vt:lpstr>
      <vt:lpstr>Technical Guidance</vt:lpstr>
      <vt:lpstr>Background</vt:lpstr>
      <vt:lpstr>PowerPoint Presentation</vt:lpstr>
      <vt:lpstr>Simulation Assumptions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vs [2] vs [3] PHR Airtime</vt:lpstr>
      <vt:lpstr>PowerPoint Presentation</vt:lpstr>
      <vt:lpstr>PowerPoint Presentation</vt:lpstr>
      <vt:lpstr>PowerPoint Presentation</vt:lpstr>
      <vt:lpstr>1.95 vs 7.8 for Long Packets (2 PHR Reps)</vt:lpstr>
      <vt:lpstr>Conclusions</vt:lpstr>
      <vt:lpstr>Appendix</vt:lpstr>
      <vt:lpstr>References</vt:lpstr>
      <vt:lpstr>Preamble Detection</vt:lpstr>
      <vt:lpstr>LDPC Results with (32,8)</vt:lpstr>
      <vt:lpstr>PowerPoint Presentation</vt:lpstr>
      <vt:lpstr>PowerPoint Presentation</vt:lpstr>
      <vt:lpstr>PowerPoint Presentation</vt:lpstr>
      <vt:lpstr>PowerPoint Presentation</vt:lpstr>
      <vt:lpstr>Genie on vs off with coherent detector</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2021-07-16T06:01:58Z</dcterms:created>
  <dcterms:modified xsi:type="dcterms:W3CDTF">2023-01-18T05:15:17Z</dcterms:modified>
  <cp:category/>
</cp:coreProperties>
</file>