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700" r:id="rId2"/>
  </p:sldMasterIdLst>
  <p:notesMasterIdLst>
    <p:notesMasterId r:id="rId8"/>
  </p:notesMasterIdLst>
  <p:sldIdLst>
    <p:sldId id="256" r:id="rId3"/>
    <p:sldId id="270" r:id="rId4"/>
    <p:sldId id="271" r:id="rId5"/>
    <p:sldId id="272" r:id="rId6"/>
    <p:sldId id="273" r:id="rId7"/>
  </p:sldIdLst>
  <p:sldSz cx="9144000" cy="6858000" type="screen4x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0" d="100"/>
          <a:sy n="110" d="100"/>
        </p:scale>
        <p:origin x="110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1" name="PlaceHolder 1"/>
          <p:cNvSpPr>
            <a:spLocks noGrp="1" noRot="1" noChangeAspect="1"/>
          </p:cNvSpPr>
          <p:nvPr>
            <p:ph type="sldImg"/>
          </p:nvPr>
        </p:nvSpPr>
        <p:spPr>
          <a:xfrm>
            <a:off x="533520" y="764280"/>
            <a:ext cx="6704640" cy="3771360"/>
          </a:xfrm>
          <a:prstGeom prst="rect">
            <a:avLst/>
          </a:prstGeom>
        </p:spPr>
        <p:txBody>
          <a:bodyPr lIns="0" tIns="0" rIns="0" bIns="0" anchor="ctr">
            <a:noAutofit/>
          </a:bodyPr>
          <a:lstStyle/>
          <a:p>
            <a:pPr algn="ctr"/>
            <a:r>
              <a:rPr lang="en-US" sz="4400" b="0" strike="noStrike" spc="-1">
                <a:latin typeface="Arial"/>
              </a:rPr>
              <a:t>Click to move the slide</a:t>
            </a:r>
          </a:p>
        </p:txBody>
      </p:sp>
      <p:sp>
        <p:nvSpPr>
          <p:cNvPr id="232" name="PlaceHolder 2"/>
          <p:cNvSpPr>
            <a:spLocks noGrp="1"/>
          </p:cNvSpPr>
          <p:nvPr>
            <p:ph type="body"/>
          </p:nvPr>
        </p:nvSpPr>
        <p:spPr>
          <a:xfrm>
            <a:off x="777240" y="4777560"/>
            <a:ext cx="6217560" cy="4525920"/>
          </a:xfrm>
          <a:prstGeom prst="rect">
            <a:avLst/>
          </a:prstGeom>
        </p:spPr>
        <p:txBody>
          <a:bodyPr lIns="0" tIns="0" rIns="0" bIns="0">
            <a:noAutofit/>
          </a:bodyPr>
          <a:lstStyle/>
          <a:p>
            <a:r>
              <a:rPr lang="en-US" sz="2000" b="0" strike="noStrike" spc="-1">
                <a:latin typeface="Arial"/>
              </a:rPr>
              <a:t>Click to edit the notes format</a:t>
            </a:r>
          </a:p>
        </p:txBody>
      </p:sp>
      <p:sp>
        <p:nvSpPr>
          <p:cNvPr id="233" name="PlaceHolder 3"/>
          <p:cNvSpPr>
            <a:spLocks noGrp="1"/>
          </p:cNvSpPr>
          <p:nvPr>
            <p:ph type="hdr"/>
          </p:nvPr>
        </p:nvSpPr>
        <p:spPr>
          <a:xfrm>
            <a:off x="0" y="0"/>
            <a:ext cx="3372840" cy="502560"/>
          </a:xfrm>
          <a:prstGeom prst="rect">
            <a:avLst/>
          </a:prstGeom>
        </p:spPr>
        <p:txBody>
          <a:bodyPr lIns="0" tIns="0" rIns="0" bIns="0">
            <a:noAutofit/>
          </a:bodyPr>
          <a:lstStyle/>
          <a:p>
            <a:r>
              <a:rPr lang="en-US" sz="1400" b="0" strike="noStrike" spc="-1">
                <a:latin typeface="Times New Roman"/>
              </a:rPr>
              <a:t>&lt;header&gt;</a:t>
            </a:r>
          </a:p>
        </p:txBody>
      </p:sp>
      <p:sp>
        <p:nvSpPr>
          <p:cNvPr id="234" name="PlaceHolder 4"/>
          <p:cNvSpPr>
            <a:spLocks noGrp="1"/>
          </p:cNvSpPr>
          <p:nvPr>
            <p:ph type="dt"/>
          </p:nvPr>
        </p:nvSpPr>
        <p:spPr>
          <a:xfrm>
            <a:off x="4399200" y="0"/>
            <a:ext cx="3372840" cy="502560"/>
          </a:xfrm>
          <a:prstGeom prst="rect">
            <a:avLst/>
          </a:prstGeom>
        </p:spPr>
        <p:txBody>
          <a:bodyPr lIns="0" tIns="0" rIns="0" bIns="0">
            <a:noAutofit/>
          </a:bodyPr>
          <a:lstStyle/>
          <a:p>
            <a:pPr algn="r"/>
            <a:r>
              <a:rPr lang="en-US" sz="1400" b="0" strike="noStrike" spc="-1">
                <a:latin typeface="Times New Roman"/>
              </a:rPr>
              <a:t>&lt;date/time&gt;</a:t>
            </a:r>
          </a:p>
        </p:txBody>
      </p:sp>
      <p:sp>
        <p:nvSpPr>
          <p:cNvPr id="235" name="PlaceHolder 5"/>
          <p:cNvSpPr>
            <a:spLocks noGrp="1"/>
          </p:cNvSpPr>
          <p:nvPr>
            <p:ph type="ftr"/>
          </p:nvPr>
        </p:nvSpPr>
        <p:spPr>
          <a:xfrm>
            <a:off x="0" y="9555480"/>
            <a:ext cx="3372840" cy="502560"/>
          </a:xfrm>
          <a:prstGeom prst="rect">
            <a:avLst/>
          </a:prstGeom>
        </p:spPr>
        <p:txBody>
          <a:bodyPr lIns="0" tIns="0" rIns="0" bIns="0" anchor="b">
            <a:noAutofit/>
          </a:bodyPr>
          <a:lstStyle/>
          <a:p>
            <a:r>
              <a:rPr lang="en-US" sz="1400" b="0" strike="noStrike" spc="-1">
                <a:latin typeface="Times New Roman"/>
              </a:rPr>
              <a:t>&lt;footer&gt;</a:t>
            </a:r>
          </a:p>
        </p:txBody>
      </p:sp>
      <p:sp>
        <p:nvSpPr>
          <p:cNvPr id="236" name="PlaceHolder 6"/>
          <p:cNvSpPr>
            <a:spLocks noGrp="1"/>
          </p:cNvSpPr>
          <p:nvPr>
            <p:ph type="sldNum"/>
          </p:nvPr>
        </p:nvSpPr>
        <p:spPr>
          <a:xfrm>
            <a:off x="4399200" y="9555480"/>
            <a:ext cx="3372840" cy="502560"/>
          </a:xfrm>
          <a:prstGeom prst="rect">
            <a:avLst/>
          </a:prstGeom>
        </p:spPr>
        <p:txBody>
          <a:bodyPr lIns="0" tIns="0" rIns="0" bIns="0" anchor="b">
            <a:noAutofit/>
          </a:bodyPr>
          <a:lstStyle/>
          <a:p>
            <a:pPr algn="r"/>
            <a:fld id="{1233BCF3-1F1B-41CD-96A4-25B0F9CA38FF}" type="slidenum">
              <a:rPr lang="en-US" sz="1400" b="0" strike="noStrike" spc="-1">
                <a:latin typeface="Times New Roman"/>
              </a:rPr>
              <a:t>‹#›</a:t>
            </a:fld>
            <a:endParaRPr lang="en-US"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32" name="PlaceHolder 2"/>
          <p:cNvSpPr>
            <a:spLocks noGrp="1"/>
          </p:cNvSpPr>
          <p:nvPr>
            <p:ph type="body"/>
          </p:nvPr>
        </p:nvSpPr>
        <p:spPr>
          <a:xfrm>
            <a:off x="457200" y="1604520"/>
            <a:ext cx="8228880" cy="1896840"/>
          </a:xfrm>
          <a:prstGeom prst="rect">
            <a:avLst/>
          </a:prstGeom>
        </p:spPr>
        <p:txBody>
          <a:bodyPr lIns="0" tIns="0" rIns="0" bIns="0">
            <a:normAutofit/>
          </a:bodyPr>
          <a:lstStyle/>
          <a:p>
            <a:endParaRPr lang="en-US" sz="3200" b="0" strike="noStrike" spc="-1">
              <a:latin typeface="Arial"/>
            </a:endParaRPr>
          </a:p>
        </p:txBody>
      </p:sp>
      <p:sp>
        <p:nvSpPr>
          <p:cNvPr id="33" name="PlaceHolder 3"/>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35"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36"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37"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
        <p:nvSpPr>
          <p:cNvPr id="38" name="PlaceHolder 5"/>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82AEC-1E35-6D5B-0023-7C67F8152014}"/>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196" name="PlaceHolder 2"/>
          <p:cNvSpPr>
            <a:spLocks noGrp="1"/>
          </p:cNvSpPr>
          <p:nvPr>
            <p:ph type="subTitle"/>
          </p:nvPr>
        </p:nvSpPr>
        <p:spPr>
          <a:xfrm>
            <a:off x="457200" y="1604520"/>
            <a:ext cx="8228880" cy="397692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198" name="PlaceHolder 2"/>
          <p:cNvSpPr>
            <a:spLocks noGrp="1"/>
          </p:cNvSpPr>
          <p:nvPr>
            <p:ph type="body"/>
          </p:nvPr>
        </p:nvSpPr>
        <p:spPr>
          <a:xfrm>
            <a:off x="457200" y="1604520"/>
            <a:ext cx="822888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00"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201"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8880" cy="530640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05"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06"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
        <p:nvSpPr>
          <p:cNvPr id="207"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11" name="PlaceHolder 2"/>
          <p:cNvSpPr>
            <a:spLocks noGrp="1"/>
          </p:cNvSpPr>
          <p:nvPr>
            <p:ph type="subTitle"/>
          </p:nvPr>
        </p:nvSpPr>
        <p:spPr>
          <a:xfrm>
            <a:off x="457200" y="1604520"/>
            <a:ext cx="8228880" cy="397692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09"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210"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11" name="PlaceHolder 4"/>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13"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14"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15" name="PlaceHolder 4"/>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17" name="PlaceHolder 2"/>
          <p:cNvSpPr>
            <a:spLocks noGrp="1"/>
          </p:cNvSpPr>
          <p:nvPr>
            <p:ph type="body"/>
          </p:nvPr>
        </p:nvSpPr>
        <p:spPr>
          <a:xfrm>
            <a:off x="457200" y="1604520"/>
            <a:ext cx="8228880" cy="1896840"/>
          </a:xfrm>
          <a:prstGeom prst="rect">
            <a:avLst/>
          </a:prstGeom>
        </p:spPr>
        <p:txBody>
          <a:bodyPr lIns="0" tIns="0" rIns="0" bIns="0">
            <a:normAutofit/>
          </a:bodyPr>
          <a:lstStyle/>
          <a:p>
            <a:endParaRPr lang="en-US" sz="3200" b="0" strike="noStrike" spc="-1">
              <a:latin typeface="Arial"/>
            </a:endParaRPr>
          </a:p>
        </p:txBody>
      </p:sp>
      <p:sp>
        <p:nvSpPr>
          <p:cNvPr id="218" name="PlaceHolder 3"/>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20"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21"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22"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
        <p:nvSpPr>
          <p:cNvPr id="223" name="PlaceHolder 5"/>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25"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226"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227"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228"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229"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230"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13" name="PlaceHolder 2"/>
          <p:cNvSpPr>
            <a:spLocks noGrp="1"/>
          </p:cNvSpPr>
          <p:nvPr>
            <p:ph type="body"/>
          </p:nvPr>
        </p:nvSpPr>
        <p:spPr>
          <a:xfrm>
            <a:off x="457200" y="1604520"/>
            <a:ext cx="822888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15"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16"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8880" cy="530640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0"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1"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
        <p:nvSpPr>
          <p:cNvPr id="22"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4"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25"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6" name="PlaceHolder 4"/>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8"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9"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30" name="PlaceHolder 4"/>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CustomShape 1"/>
          <p:cNvSpPr/>
          <p:nvPr/>
        </p:nvSpPr>
        <p:spPr>
          <a:xfrm>
            <a:off x="3095640" y="396000"/>
            <a:ext cx="5351760" cy="2026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marL="1828800" algn="r">
              <a:lnSpc>
                <a:spcPct val="100000"/>
              </a:lnSpc>
            </a:pPr>
            <a:r>
              <a:rPr lang="en-IE" sz="1400" b="1" strike="noStrike" spc="-1" dirty="0">
                <a:solidFill>
                  <a:srgbClr val="000000"/>
                </a:solidFill>
                <a:latin typeface="Times New Roman"/>
                <a:ea typeface="DejaVu Sans"/>
              </a:rPr>
              <a:t>doc.: 15-23-0064-00-wng0</a:t>
            </a:r>
            <a:endParaRPr lang="en-US" sz="1400" b="0" strike="noStrike" spc="-1" dirty="0">
              <a:latin typeface="Arial"/>
            </a:endParaRPr>
          </a:p>
        </p:txBody>
      </p:sp>
      <p:sp>
        <p:nvSpPr>
          <p:cNvPr id="11" name="Line 2"/>
          <p:cNvSpPr/>
          <p:nvPr/>
        </p:nvSpPr>
        <p:spPr>
          <a:xfrm>
            <a:off x="685800" y="609480"/>
            <a:ext cx="777240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2" name="CustomShape 3"/>
          <p:cNvSpPr/>
          <p:nvPr/>
        </p:nvSpPr>
        <p:spPr>
          <a:xfrm>
            <a:off x="685800" y="647532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IE" sz="2000" b="0" strike="noStrike" spc="-1">
                <a:solidFill>
                  <a:srgbClr val="000000"/>
                </a:solidFill>
                <a:latin typeface="Times New Roman"/>
                <a:ea typeface="DejaVu Sans"/>
              </a:rPr>
              <a:t>Submission</a:t>
            </a:r>
            <a:endParaRPr lang="en-US" sz="2000" b="0" strike="noStrike" spc="-1">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4" name="Line 5"/>
          <p:cNvSpPr/>
          <p:nvPr/>
        </p:nvSpPr>
        <p:spPr>
          <a:xfrm>
            <a:off x="685800" y="647496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5" name="CustomShape 6"/>
          <p:cNvSpPr/>
          <p:nvPr/>
        </p:nvSpPr>
        <p:spPr>
          <a:xfrm>
            <a:off x="3749040" y="647532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en-IE" sz="2000" b="0" strike="noStrike" spc="-1">
                <a:solidFill>
                  <a:srgbClr val="000000"/>
                </a:solidFill>
                <a:latin typeface="Times New Roman"/>
                <a:ea typeface="DejaVu Sans"/>
              </a:rPr>
              <a:t>Page </a:t>
            </a:r>
            <a:fld id="{FF8E5A29-8A3D-4BC2-ABCA-6601AD122F95}" type="slidenum">
              <a:rPr lang="en-IE" sz="2000" b="0" strike="noStrike" spc="-1">
                <a:solidFill>
                  <a:srgbClr val="000000"/>
                </a:solidFill>
                <a:latin typeface="Times New Roman"/>
                <a:ea typeface="DejaVu Sans"/>
              </a:rPr>
              <a:t>‹#›</a:t>
            </a:fld>
            <a:r>
              <a:rPr lang="en-IE" sz="2000" b="0" strike="noStrike" spc="-1">
                <a:solidFill>
                  <a:srgbClr val="000000"/>
                </a:solidFill>
                <a:latin typeface="Times New Roman"/>
                <a:ea typeface="DejaVu Sans"/>
              </a:rPr>
              <a:t> </a:t>
            </a:r>
            <a:endParaRPr lang="en-US" sz="2000" b="0" strike="noStrike" spc="-1">
              <a:latin typeface="Arial"/>
            </a:endParaRPr>
          </a:p>
        </p:txBody>
      </p:sp>
      <p:sp>
        <p:nvSpPr>
          <p:cNvPr id="6" name="CustomShape 7"/>
          <p:cNvSpPr/>
          <p:nvPr/>
        </p:nvSpPr>
        <p:spPr>
          <a:xfrm>
            <a:off x="7040160" y="649008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IE" sz="2000" b="0" strike="noStrike" spc="-1" dirty="0">
                <a:solidFill>
                  <a:srgbClr val="000000"/>
                </a:solidFill>
                <a:latin typeface="Times New Roman"/>
                <a:ea typeface="DejaVu Sans"/>
              </a:rPr>
              <a:t>Philip Orlik</a:t>
            </a:r>
            <a:endParaRPr lang="en-US" sz="2000" b="0" strike="noStrike" spc="-1" dirty="0">
              <a:latin typeface="Arial"/>
            </a:endParaRPr>
          </a:p>
        </p:txBody>
      </p:sp>
      <p:sp>
        <p:nvSpPr>
          <p:cNvPr id="7" name="CustomShape 8"/>
          <p:cNvSpPr/>
          <p:nvPr/>
        </p:nvSpPr>
        <p:spPr>
          <a:xfrm>
            <a:off x="685800" y="365760"/>
            <a:ext cx="2563560" cy="2026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IE" sz="1400" b="1" strike="noStrike" spc="-1" dirty="0">
                <a:solidFill>
                  <a:srgbClr val="000000"/>
                </a:solidFill>
                <a:latin typeface="Times New Roman"/>
              </a:rPr>
              <a:t>Jan 2023</a:t>
            </a:r>
            <a:endParaRPr lang="en-US" sz="1400" b="0" strike="noStrike" spc="-1" dirty="0">
              <a:latin typeface="Arial"/>
            </a:endParaRPr>
          </a:p>
        </p:txBody>
      </p:sp>
      <p:sp>
        <p:nvSpPr>
          <p:cNvPr id="8" name="PlaceHolder 9"/>
          <p:cNvSpPr>
            <a:spLocks noGrp="1"/>
          </p:cNvSpPr>
          <p:nvPr>
            <p:ph type="title"/>
          </p:nvPr>
        </p:nvSpPr>
        <p:spPr>
          <a:xfrm>
            <a:off x="457200" y="458600"/>
            <a:ext cx="8229240" cy="1144800"/>
          </a:xfrm>
          <a:prstGeom prst="rect">
            <a:avLst/>
          </a:prstGeom>
        </p:spPr>
        <p:txBody>
          <a:bodyPr lIns="0" tIns="0" rIns="0" bIns="0" anchor="ctr">
            <a:noAutofit/>
          </a:bodyPr>
          <a:lstStyle/>
          <a:p>
            <a:pPr algn="ctr"/>
            <a:r>
              <a:rPr lang="en-US" sz="4400" b="0" strike="noStrike" spc="-1" dirty="0">
                <a:latin typeface="Arial"/>
              </a:rPr>
              <a:t>Click to edit the title text format</a:t>
            </a:r>
          </a:p>
        </p:txBody>
      </p:sp>
      <p:sp>
        <p:nvSpPr>
          <p:cNvPr id="9" name="PlaceHolder 10"/>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5" name="CustomShape 1"/>
          <p:cNvSpPr/>
          <p:nvPr/>
        </p:nvSpPr>
        <p:spPr>
          <a:xfrm>
            <a:off x="3095640" y="396000"/>
            <a:ext cx="5351760" cy="2026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marL="1828800" algn="r">
              <a:lnSpc>
                <a:spcPct val="100000"/>
              </a:lnSpc>
            </a:pPr>
            <a:r>
              <a:rPr lang="en-IE" sz="1400" b="1" strike="noStrike" spc="-1" dirty="0">
                <a:solidFill>
                  <a:srgbClr val="000000"/>
                </a:solidFill>
                <a:latin typeface="Times New Roman"/>
                <a:ea typeface="DejaVu Sans"/>
              </a:rPr>
              <a:t>doc.: 15-23-0064-00-wng0</a:t>
            </a:r>
            <a:endParaRPr lang="en-US" sz="1400" b="0" strike="noStrike" spc="-1" dirty="0">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187" name="CustomShape 3"/>
          <p:cNvSpPr/>
          <p:nvPr/>
        </p:nvSpPr>
        <p:spPr>
          <a:xfrm>
            <a:off x="685800" y="647532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IE" sz="2000" b="0" strike="noStrike" spc="-1">
                <a:solidFill>
                  <a:srgbClr val="000000"/>
                </a:solidFill>
                <a:latin typeface="Times New Roman"/>
                <a:ea typeface="DejaVu Sans"/>
              </a:rPr>
              <a:t>Submission</a:t>
            </a:r>
            <a:endParaRPr lang="en-US" sz="2000" b="0" strike="noStrike" spc="-1">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189" name="Line 5"/>
          <p:cNvSpPr/>
          <p:nvPr/>
        </p:nvSpPr>
        <p:spPr>
          <a:xfrm>
            <a:off x="685800" y="647496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190" name="CustomShape 6"/>
          <p:cNvSpPr/>
          <p:nvPr/>
        </p:nvSpPr>
        <p:spPr>
          <a:xfrm>
            <a:off x="3749040" y="647532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en-IE" sz="2000" b="0" strike="noStrike" spc="-1">
                <a:solidFill>
                  <a:srgbClr val="000000"/>
                </a:solidFill>
                <a:latin typeface="Times New Roman"/>
                <a:ea typeface="DejaVu Sans"/>
              </a:rPr>
              <a:t>Page </a:t>
            </a:r>
            <a:fld id="{5A97E133-2380-418A-9D9F-5265B5545B1F}" type="slidenum">
              <a:rPr lang="en-IE" sz="2000" b="0" strike="noStrike" spc="-1">
                <a:solidFill>
                  <a:srgbClr val="000000"/>
                </a:solidFill>
                <a:latin typeface="Times New Roman"/>
                <a:ea typeface="DejaVu Sans"/>
              </a:rPr>
              <a:t>‹#›</a:t>
            </a:fld>
            <a:r>
              <a:rPr lang="en-IE" sz="2000" b="0" strike="noStrike" spc="-1">
                <a:solidFill>
                  <a:srgbClr val="000000"/>
                </a:solidFill>
                <a:latin typeface="Times New Roman"/>
                <a:ea typeface="DejaVu Sans"/>
              </a:rPr>
              <a:t> </a:t>
            </a:r>
            <a:endParaRPr lang="en-US" sz="2000" b="0" strike="noStrike" spc="-1">
              <a:latin typeface="Arial"/>
            </a:endParaRPr>
          </a:p>
        </p:txBody>
      </p:sp>
      <p:sp>
        <p:nvSpPr>
          <p:cNvPr id="191" name="CustomShape 7"/>
          <p:cNvSpPr/>
          <p:nvPr/>
        </p:nvSpPr>
        <p:spPr>
          <a:xfrm>
            <a:off x="7040160" y="649008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IE" sz="2000" b="0" strike="noStrike" spc="-1" dirty="0">
                <a:solidFill>
                  <a:srgbClr val="000000"/>
                </a:solidFill>
                <a:latin typeface="Times New Roman"/>
              </a:rPr>
              <a:t>Philip Orlik</a:t>
            </a:r>
            <a:endParaRPr lang="en-US" sz="2000" b="0" strike="noStrike" spc="-1" dirty="0">
              <a:latin typeface="Arial"/>
            </a:endParaRPr>
          </a:p>
        </p:txBody>
      </p:sp>
      <p:sp>
        <p:nvSpPr>
          <p:cNvPr id="192" name="CustomShape 8"/>
          <p:cNvSpPr/>
          <p:nvPr/>
        </p:nvSpPr>
        <p:spPr>
          <a:xfrm>
            <a:off x="685800" y="365760"/>
            <a:ext cx="2563560" cy="2026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IE" sz="1400" b="1" strike="noStrike" spc="-1" dirty="0" err="1">
                <a:solidFill>
                  <a:srgbClr val="000000"/>
                </a:solidFill>
                <a:latin typeface="Times New Roman"/>
                <a:ea typeface="DejaVu Sans"/>
              </a:rPr>
              <a:t>Njan</a:t>
            </a:r>
            <a:r>
              <a:rPr lang="en-IE" sz="1400" b="1" strike="noStrike" spc="-1" dirty="0">
                <a:solidFill>
                  <a:srgbClr val="000000"/>
                </a:solidFill>
                <a:latin typeface="Times New Roman"/>
                <a:ea typeface="DejaVu Sans"/>
              </a:rPr>
              <a:t> 2023</a:t>
            </a:r>
            <a:endParaRPr lang="en-US" sz="1400" b="0" strike="noStrike" spc="-1" dirty="0">
              <a:latin typeface="Arial"/>
            </a:endParaRPr>
          </a:p>
        </p:txBody>
      </p:sp>
      <p:sp>
        <p:nvSpPr>
          <p:cNvPr id="193" name="PlaceHolder 9"/>
          <p:cNvSpPr>
            <a:spLocks noGrp="1"/>
          </p:cNvSpPr>
          <p:nvPr>
            <p:ph type="title"/>
          </p:nvPr>
        </p:nvSpPr>
        <p:spPr>
          <a:xfrm>
            <a:off x="457200" y="620640"/>
            <a:ext cx="8228880" cy="1144440"/>
          </a:xfrm>
          <a:prstGeom prst="rect">
            <a:avLst/>
          </a:prstGeom>
        </p:spPr>
        <p:txBody>
          <a:bodyPr lIns="0" tIns="0" rIns="0" bIns="0" anchor="ctr">
            <a:noAutofit/>
          </a:bodyPr>
          <a:lstStyle/>
          <a:p>
            <a:r>
              <a:rPr lang="en-US" sz="1800" b="0" strike="noStrike" spc="-1" dirty="0">
                <a:latin typeface="Arial"/>
              </a:rPr>
              <a:t>Click to edit the title text format</a:t>
            </a:r>
          </a:p>
        </p:txBody>
      </p:sp>
      <p:sp>
        <p:nvSpPr>
          <p:cNvPr id="194" name="PlaceHolder 10"/>
          <p:cNvSpPr>
            <a:spLocks noGrp="1"/>
          </p:cNvSpPr>
          <p:nvPr>
            <p:ph type="body"/>
          </p:nvPr>
        </p:nvSpPr>
        <p:spPr>
          <a:xfrm>
            <a:off x="457200" y="1604520"/>
            <a:ext cx="822888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18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1800" b="0" strike="noStrike" spc="-1">
                <a:latin typeface="Arial"/>
              </a:rPr>
              <a:t>Second Outline Level</a:t>
            </a:r>
          </a:p>
          <a:p>
            <a:pPr marL="1296000" lvl="2" indent="-288000">
              <a:spcBef>
                <a:spcPts val="850"/>
              </a:spcBef>
              <a:buClr>
                <a:srgbClr val="000000"/>
              </a:buClr>
              <a:buSzPct val="45000"/>
              <a:buFont typeface="Wingdings" charset="2"/>
              <a:buChar char=""/>
            </a:pPr>
            <a:r>
              <a:rPr lang="en-US" sz="1800" b="0" strike="noStrike" spc="-1">
                <a:latin typeface="Arial"/>
              </a:rPr>
              <a:t>Third Outline Level</a:t>
            </a:r>
          </a:p>
          <a:p>
            <a:pPr marL="1728000" lvl="3" indent="-216000">
              <a:spcBef>
                <a:spcPts val="567"/>
              </a:spcBef>
              <a:buClr>
                <a:srgbClr val="000000"/>
              </a:buClr>
              <a:buSzPct val="75000"/>
              <a:buFont typeface="Symbol" charset="2"/>
              <a:buChar char=""/>
            </a:pPr>
            <a:r>
              <a:rPr lang="en-US" sz="1800" b="0" strike="noStrike" spc="-1">
                <a:latin typeface="Arial"/>
              </a:rPr>
              <a:t>Fourth Outline Level</a:t>
            </a:r>
          </a:p>
          <a:p>
            <a:pPr marL="2160000" lvl="4" indent="-216000">
              <a:spcBef>
                <a:spcPts val="283"/>
              </a:spcBef>
              <a:buClr>
                <a:srgbClr val="000000"/>
              </a:buClr>
              <a:buSzPct val="45000"/>
              <a:buFont typeface="Wingdings" charset="2"/>
              <a:buChar char=""/>
            </a:pPr>
            <a:r>
              <a:rPr lang="en-US" sz="1800" b="0" strike="noStrike" spc="-1">
                <a:latin typeface="Arial"/>
              </a:rPr>
              <a:t>Fifth Outline Level</a:t>
            </a:r>
          </a:p>
          <a:p>
            <a:pPr marL="2592000" lvl="5" indent="-216000">
              <a:spcBef>
                <a:spcPts val="283"/>
              </a:spcBef>
              <a:buClr>
                <a:srgbClr val="000000"/>
              </a:buClr>
              <a:buSzPct val="45000"/>
              <a:buFont typeface="Wingdings" charset="2"/>
              <a:buChar char=""/>
            </a:pPr>
            <a:r>
              <a:rPr lang="en-US" sz="1800" b="0" strike="noStrike" spc="-1">
                <a:latin typeface="Arial"/>
              </a:rPr>
              <a:t>Sixth Outline Level</a:t>
            </a:r>
          </a:p>
          <a:p>
            <a:pPr marL="3024000" lvl="6" indent="-216000">
              <a:spcBef>
                <a:spcPts val="283"/>
              </a:spcBef>
              <a:buClr>
                <a:srgbClr val="000000"/>
              </a:buClr>
              <a:buSzPct val="45000"/>
              <a:buFont typeface="Wingdings" charset="2"/>
              <a:buChar char=""/>
            </a:pPr>
            <a:r>
              <a:rPr lang="en-US" sz="18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arib.or.jp/english/html/overview/doc/5-STD-T108v1_4-E1.pdf"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ttc.or.jp/application/files/2315/5443/0462/JJ-300.10Ev2.2.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7" name="CustomShape 1"/>
          <p:cNvSpPr/>
          <p:nvPr/>
        </p:nvSpPr>
        <p:spPr>
          <a:xfrm>
            <a:off x="152280" y="609480"/>
            <a:ext cx="8980920" cy="46155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algn="ctr">
              <a:lnSpc>
                <a:spcPct val="100000"/>
              </a:lnSpc>
            </a:pPr>
            <a:r>
              <a:rPr lang="en-IE" sz="1800" b="1" u="sng" strike="noStrike" spc="-1" dirty="0">
                <a:solidFill>
                  <a:srgbClr val="000000"/>
                </a:solidFill>
                <a:uFill>
                  <a:solidFill>
                    <a:srgbClr val="FFFFFF"/>
                  </a:solidFill>
                </a:uFill>
                <a:latin typeface="Times New Roman"/>
                <a:ea typeface="DejaVu Sans"/>
              </a:rPr>
              <a:t>Project: IEEE P802.15 Working Group for Wireless Personal Area Networks (WPANs)</a:t>
            </a: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r>
              <a:rPr lang="en-IE" sz="1600" b="1" strike="noStrike" spc="-1" dirty="0">
                <a:solidFill>
                  <a:srgbClr val="000000"/>
                </a:solidFill>
                <a:latin typeface="Times New Roman"/>
                <a:ea typeface="DejaVu Sans"/>
              </a:rPr>
              <a:t>Submission Title:</a:t>
            </a:r>
            <a:r>
              <a:rPr lang="en-IE" sz="1600" b="0" strike="noStrike" spc="-1" dirty="0">
                <a:solidFill>
                  <a:srgbClr val="000000"/>
                </a:solidFill>
                <a:latin typeface="Times New Roman"/>
                <a:ea typeface="DejaVu Sans"/>
              </a:rPr>
              <a:t> Channel </a:t>
            </a:r>
            <a:r>
              <a:rPr lang="en-IE" sz="1600" spc="-1" dirty="0">
                <a:solidFill>
                  <a:srgbClr val="000000"/>
                </a:solidFill>
                <a:latin typeface="Times New Roman"/>
                <a:ea typeface="DejaVu Sans"/>
              </a:rPr>
              <a:t>Considerations for Next Generation Japanese Metering Applications</a:t>
            </a:r>
            <a:endParaRPr lang="en-US" sz="1600" b="0" strike="noStrike" spc="-1" dirty="0">
              <a:latin typeface="Arial"/>
            </a:endParaRPr>
          </a:p>
          <a:p>
            <a:pPr>
              <a:lnSpc>
                <a:spcPct val="100000"/>
              </a:lnSpc>
            </a:pPr>
            <a:r>
              <a:rPr lang="en-IE" sz="1600" b="1" strike="noStrike" spc="-1" dirty="0">
                <a:solidFill>
                  <a:srgbClr val="000000"/>
                </a:solidFill>
                <a:latin typeface="Times New Roman"/>
                <a:ea typeface="DejaVu Sans"/>
              </a:rPr>
              <a:t>Date Submitted: 17</a:t>
            </a:r>
            <a:r>
              <a:rPr lang="en-IE" sz="1600" b="1" strike="noStrike" spc="-1" baseline="30000" dirty="0">
                <a:solidFill>
                  <a:srgbClr val="000000"/>
                </a:solidFill>
                <a:latin typeface="Times New Roman"/>
                <a:ea typeface="DejaVu Sans"/>
              </a:rPr>
              <a:t>th</a:t>
            </a:r>
            <a:r>
              <a:rPr lang="en-IE" sz="1600" b="1" strike="noStrike" spc="-1" dirty="0">
                <a:solidFill>
                  <a:srgbClr val="000000"/>
                </a:solidFill>
                <a:latin typeface="Times New Roman"/>
                <a:ea typeface="DejaVu Sans"/>
              </a:rPr>
              <a:t> January, 2023</a:t>
            </a:r>
            <a:endParaRPr lang="en-US" sz="1600" b="0" strike="noStrike" spc="-1" dirty="0">
              <a:latin typeface="Arial"/>
            </a:endParaRPr>
          </a:p>
          <a:p>
            <a:pPr>
              <a:lnSpc>
                <a:spcPct val="100000"/>
              </a:lnSpc>
            </a:pPr>
            <a:r>
              <a:rPr lang="en-IE" sz="1600" b="1" strike="noStrike" spc="-1" dirty="0">
                <a:solidFill>
                  <a:srgbClr val="000000"/>
                </a:solidFill>
                <a:latin typeface="Times New Roman"/>
                <a:ea typeface="DejaVu Sans"/>
              </a:rPr>
              <a:t>Source:</a:t>
            </a:r>
            <a:r>
              <a:rPr lang="en-IE" sz="1600" b="0" strike="noStrike" spc="-1" dirty="0">
                <a:solidFill>
                  <a:srgbClr val="000000"/>
                </a:solidFill>
                <a:latin typeface="Times New Roman"/>
                <a:ea typeface="DejaVu Sans"/>
              </a:rPr>
              <a:t> Philip Orlik, </a:t>
            </a:r>
            <a:r>
              <a:rPr lang="en-IE" sz="1600" b="0" strike="noStrike" spc="-1" dirty="0" err="1">
                <a:solidFill>
                  <a:srgbClr val="000000"/>
                </a:solidFill>
                <a:latin typeface="Times New Roman"/>
                <a:ea typeface="DejaVu Sans"/>
              </a:rPr>
              <a:t>Yukimasa</a:t>
            </a:r>
            <a:r>
              <a:rPr lang="en-IE" sz="1600" b="0" strike="noStrike" spc="-1" dirty="0">
                <a:solidFill>
                  <a:srgbClr val="000000"/>
                </a:solidFill>
                <a:latin typeface="Times New Roman"/>
                <a:ea typeface="DejaVu Sans"/>
              </a:rPr>
              <a:t> Nagai, </a:t>
            </a:r>
            <a:r>
              <a:rPr lang="en-IE" sz="1600" b="0" strike="noStrike" spc="-1" dirty="0" err="1">
                <a:solidFill>
                  <a:srgbClr val="000000"/>
                </a:solidFill>
                <a:latin typeface="Times New Roman"/>
                <a:ea typeface="DejaVu Sans"/>
              </a:rPr>
              <a:t>Takenori</a:t>
            </a:r>
            <a:r>
              <a:rPr lang="en-IE" sz="1600" b="0" strike="noStrike" spc="-1" dirty="0">
                <a:solidFill>
                  <a:srgbClr val="000000"/>
                </a:solidFill>
                <a:latin typeface="Times New Roman"/>
                <a:ea typeface="DejaVu Sans"/>
              </a:rPr>
              <a:t> Sumi, </a:t>
            </a:r>
            <a:r>
              <a:rPr lang="en-IE" sz="1600" b="0" strike="noStrike" spc="-1" dirty="0" err="1">
                <a:solidFill>
                  <a:srgbClr val="000000"/>
                </a:solidFill>
                <a:latin typeface="Times New Roman"/>
                <a:ea typeface="DejaVu Sans"/>
              </a:rPr>
              <a:t>Naotaka</a:t>
            </a:r>
            <a:r>
              <a:rPr lang="en-IE" sz="1600" b="0" strike="noStrike" spc="-1" dirty="0">
                <a:solidFill>
                  <a:srgbClr val="000000"/>
                </a:solidFill>
                <a:latin typeface="Times New Roman"/>
                <a:ea typeface="DejaVu Sans"/>
              </a:rPr>
              <a:t> </a:t>
            </a:r>
            <a:r>
              <a:rPr lang="en-IE" sz="1600" b="0" strike="noStrike" spc="-1" dirty="0" err="1">
                <a:solidFill>
                  <a:srgbClr val="000000"/>
                </a:solidFill>
                <a:latin typeface="Times New Roman"/>
                <a:ea typeface="DejaVu Sans"/>
              </a:rPr>
              <a:t>Sakaguchi</a:t>
            </a:r>
            <a:r>
              <a:rPr lang="en-IE" sz="1600" b="0" strike="noStrike" spc="-1" dirty="0">
                <a:solidFill>
                  <a:srgbClr val="000000"/>
                </a:solidFill>
                <a:latin typeface="Times New Roman"/>
                <a:ea typeface="DejaVu Sans"/>
              </a:rPr>
              <a:t>, </a:t>
            </a:r>
            <a:r>
              <a:rPr lang="en-IE" sz="1600" b="0" strike="noStrike" spc="-1" dirty="0" err="1">
                <a:solidFill>
                  <a:srgbClr val="000000"/>
                </a:solidFill>
                <a:latin typeface="Times New Roman"/>
                <a:ea typeface="DejaVu Sans"/>
              </a:rPr>
              <a:t>Benjiman</a:t>
            </a:r>
            <a:r>
              <a:rPr lang="en-IE" sz="1600" b="0" strike="noStrike" spc="-1" dirty="0">
                <a:solidFill>
                  <a:srgbClr val="000000"/>
                </a:solidFill>
                <a:latin typeface="Times New Roman"/>
                <a:ea typeface="DejaVu Sans"/>
              </a:rPr>
              <a:t> Rolfe (Mitsubishi Electric) </a:t>
            </a:r>
          </a:p>
          <a:p>
            <a:pPr>
              <a:lnSpc>
                <a:spcPct val="100000"/>
              </a:lnSpc>
            </a:pPr>
            <a:r>
              <a:rPr lang="en-IE" sz="1600" b="0" strike="noStrike" spc="-1" dirty="0">
                <a:solidFill>
                  <a:srgbClr val="000000"/>
                </a:solidFill>
                <a:latin typeface="Times New Roman"/>
                <a:ea typeface="DejaVu Sans"/>
              </a:rPr>
              <a:t>E-Mail: </a:t>
            </a:r>
            <a:r>
              <a:rPr lang="en-IE" sz="1600" spc="-1" dirty="0">
                <a:solidFill>
                  <a:srgbClr val="000000"/>
                </a:solidFill>
                <a:latin typeface="Times New Roman"/>
                <a:ea typeface="DejaVu Sans"/>
              </a:rPr>
              <a:t>porlik@merl.com</a:t>
            </a:r>
            <a:r>
              <a:rPr lang="en-IE" sz="1600" b="0" strike="noStrike" spc="-1" dirty="0">
                <a:solidFill>
                  <a:srgbClr val="000000"/>
                </a:solidFill>
                <a:latin typeface="Times New Roman"/>
                <a:ea typeface="DejaVu Sans"/>
              </a:rPr>
              <a:t>	</a:t>
            </a:r>
            <a:endParaRPr lang="en-US" sz="1600" b="0" strike="noStrike" spc="-1" dirty="0">
              <a:latin typeface="Arial"/>
            </a:endParaRPr>
          </a:p>
          <a:p>
            <a:pPr>
              <a:lnSpc>
                <a:spcPct val="100000"/>
              </a:lnSpc>
              <a:spcBef>
                <a:spcPts val="598"/>
              </a:spcBef>
              <a:spcAft>
                <a:spcPts val="598"/>
              </a:spcAft>
            </a:pPr>
            <a:r>
              <a:rPr lang="en-IE" sz="1600" b="1" strike="noStrike" spc="-1" dirty="0">
                <a:solidFill>
                  <a:srgbClr val="000000"/>
                </a:solidFill>
                <a:latin typeface="Times New Roman"/>
                <a:ea typeface="DejaVu Sans"/>
              </a:rPr>
              <a:t>Re:</a:t>
            </a:r>
            <a:r>
              <a:rPr lang="en-IE" sz="1600" b="0" strike="noStrike" spc="-1" dirty="0">
                <a:solidFill>
                  <a:srgbClr val="000000"/>
                </a:solidFill>
                <a:latin typeface="Times New Roman"/>
                <a:ea typeface="DejaVu Sans"/>
              </a:rPr>
              <a:t> </a:t>
            </a:r>
            <a:endParaRPr lang="en-US" sz="1600" b="0" strike="noStrike" spc="-1" dirty="0">
              <a:latin typeface="Arial"/>
            </a:endParaRPr>
          </a:p>
          <a:p>
            <a:pPr>
              <a:lnSpc>
                <a:spcPct val="100000"/>
              </a:lnSpc>
              <a:spcBef>
                <a:spcPts val="598"/>
              </a:spcBef>
              <a:spcAft>
                <a:spcPts val="598"/>
              </a:spcAft>
            </a:pPr>
            <a:r>
              <a:rPr lang="en-IE" sz="1600" b="1" strike="noStrike" spc="-1" dirty="0">
                <a:solidFill>
                  <a:srgbClr val="000000"/>
                </a:solidFill>
                <a:latin typeface="Times New Roman"/>
                <a:ea typeface="DejaVu Sans"/>
              </a:rPr>
              <a:t>Abstract:</a:t>
            </a:r>
            <a:r>
              <a:rPr lang="en-IE" sz="1600" b="0" strike="noStrike" spc="-1" dirty="0">
                <a:solidFill>
                  <a:srgbClr val="000000"/>
                </a:solidFill>
                <a:latin typeface="Times New Roman"/>
                <a:ea typeface="DejaVu Sans"/>
              </a:rPr>
              <a:t>	Discusses concerns about the ability of existing 802.15 standards to support the expected metering application needs in Japan’s sub-1GHz frequency bands.</a:t>
            </a:r>
            <a:endParaRPr lang="en-US" sz="1600" b="0" strike="noStrike" spc="-1" dirty="0">
              <a:latin typeface="Arial"/>
            </a:endParaRPr>
          </a:p>
          <a:p>
            <a:pPr>
              <a:lnSpc>
                <a:spcPct val="100000"/>
              </a:lnSpc>
              <a:spcBef>
                <a:spcPts val="598"/>
              </a:spcBef>
              <a:spcAft>
                <a:spcPts val="598"/>
              </a:spcAft>
            </a:pPr>
            <a:r>
              <a:rPr lang="en-IE" sz="1600" b="1" strike="noStrike" spc="-1" dirty="0">
                <a:solidFill>
                  <a:srgbClr val="000000"/>
                </a:solidFill>
                <a:latin typeface="Times New Roman"/>
                <a:ea typeface="DejaVu Sans"/>
              </a:rPr>
              <a:t>Purpose:</a:t>
            </a:r>
            <a:r>
              <a:rPr lang="en-IE" sz="1600" b="0" strike="noStrike" spc="-1" dirty="0">
                <a:solidFill>
                  <a:srgbClr val="000000"/>
                </a:solidFill>
                <a:latin typeface="Times New Roman"/>
                <a:ea typeface="DejaVu Sans"/>
              </a:rPr>
              <a:t>	Discuss issues unique to Japanese sub1-GHz frequency regulations and existing metering systems.</a:t>
            </a:r>
            <a:endParaRPr lang="en-US" sz="1600" b="0" strike="noStrike" spc="-1" dirty="0">
              <a:latin typeface="Arial"/>
            </a:endParaRPr>
          </a:p>
          <a:p>
            <a:pPr>
              <a:lnSpc>
                <a:spcPct val="100000"/>
              </a:lnSpc>
            </a:pPr>
            <a:r>
              <a:rPr lang="en-IE" sz="1600" b="1" strike="noStrike" spc="-1" dirty="0">
                <a:solidFill>
                  <a:srgbClr val="000000"/>
                </a:solidFill>
                <a:latin typeface="Times New Roman"/>
                <a:ea typeface="DejaVu Sans"/>
              </a:rPr>
              <a:t>Notice:</a:t>
            </a:r>
            <a:r>
              <a:rPr lang="en-IE" sz="1600" b="0" strike="noStrike" spc="-1" dirty="0">
                <a:solidFill>
                  <a:srgbClr val="000000"/>
                </a:solidFill>
                <a:latin typeface="Times New Roman"/>
                <a:ea typeface="DejaVu San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600" b="0" strike="noStrike" spc="-1" dirty="0">
              <a:latin typeface="Arial"/>
            </a:endParaRPr>
          </a:p>
          <a:p>
            <a:pPr>
              <a:lnSpc>
                <a:spcPct val="100000"/>
              </a:lnSpc>
            </a:pPr>
            <a:r>
              <a:rPr lang="en-IE" sz="1600" b="1" strike="noStrike" spc="-1" dirty="0">
                <a:solidFill>
                  <a:srgbClr val="000000"/>
                </a:solidFill>
                <a:latin typeface="Times New Roman"/>
                <a:ea typeface="DejaVu Sans"/>
              </a:rPr>
              <a:t>Release:</a:t>
            </a:r>
            <a:r>
              <a:rPr lang="en-IE" sz="1600" b="0" strike="noStrike" spc="-1" dirty="0">
                <a:solidFill>
                  <a:srgbClr val="000000"/>
                </a:solidFill>
                <a:latin typeface="Times New Roman"/>
                <a:ea typeface="DejaVu Sans"/>
              </a:rPr>
              <a:t>	The contributor acknowledges and accepts that this contribution becomes the property of IEEE and may be made publicly available by P802.15.	</a:t>
            </a:r>
            <a:endParaRPr lang="en-US" sz="1600" b="0" strike="noStrike" spc="-1" dirty="0">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CustomShape 1"/>
          <p:cNvSpPr/>
          <p:nvPr/>
        </p:nvSpPr>
        <p:spPr>
          <a:xfrm>
            <a:off x="457200" y="273600"/>
            <a:ext cx="8228880" cy="11444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4400" b="0" strike="noStrike" spc="-1" dirty="0">
                <a:latin typeface="Arial"/>
              </a:rPr>
              <a:t>Background (I)</a:t>
            </a:r>
          </a:p>
        </p:txBody>
      </p:sp>
      <p:sp>
        <p:nvSpPr>
          <p:cNvPr id="269" name="CustomShape 2"/>
          <p:cNvSpPr/>
          <p:nvPr/>
        </p:nvSpPr>
        <p:spPr>
          <a:xfrm>
            <a:off x="457200" y="1604520"/>
            <a:ext cx="8229240" cy="397656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2500" lnSpcReduction="10000"/>
          </a:bodyPr>
          <a:lstStyle/>
          <a:p>
            <a:pPr marL="432000" indent="-323640">
              <a:lnSpc>
                <a:spcPct val="100000"/>
              </a:lnSpc>
              <a:spcBef>
                <a:spcPts val="1417"/>
              </a:spcBef>
              <a:buClr>
                <a:srgbClr val="000000"/>
              </a:buClr>
              <a:buSzPct val="45000"/>
              <a:buFont typeface="Wingdings" charset="2"/>
              <a:buChar char=""/>
            </a:pPr>
            <a:r>
              <a:rPr lang="en-US" sz="2400" b="0" strike="noStrike" spc="-1" dirty="0">
                <a:latin typeface="Arial"/>
              </a:rPr>
              <a:t>Sub-1GHz device deployment and standard development continue to grow (802.15.4g, 802.11ah, …)</a:t>
            </a:r>
          </a:p>
          <a:p>
            <a:pPr marL="432000" indent="-323640">
              <a:lnSpc>
                <a:spcPct val="100000"/>
              </a:lnSpc>
              <a:spcBef>
                <a:spcPts val="1417"/>
              </a:spcBef>
              <a:buClr>
                <a:srgbClr val="000000"/>
              </a:buClr>
              <a:buSzPct val="45000"/>
              <a:buFont typeface="Wingdings" charset="2"/>
              <a:buChar char=""/>
            </a:pPr>
            <a:r>
              <a:rPr lang="en-US" sz="2400" b="0" strike="noStrike" spc="-1" dirty="0">
                <a:latin typeface="Arial"/>
              </a:rPr>
              <a:t>In Japan,</a:t>
            </a:r>
            <a:r>
              <a:rPr lang="en-US" sz="2400" spc="-1" dirty="0">
                <a:latin typeface="Arial"/>
              </a:rPr>
              <a:t> sub-1GHz spectrum is scarce: at most 2.9MHz</a:t>
            </a:r>
            <a:r>
              <a:rPr lang="en-US" sz="2400" spc="-1" baseline="30000" dirty="0">
                <a:latin typeface="Arial"/>
              </a:rPr>
              <a:t>*</a:t>
            </a:r>
            <a:r>
              <a:rPr lang="en-US" sz="2400" spc="-1" dirty="0">
                <a:latin typeface="Arial"/>
              </a:rPr>
              <a:t> is optimized for metering applications using carrier sense channel access</a:t>
            </a:r>
          </a:p>
          <a:p>
            <a:pPr marL="889200" lvl="1" indent="-323640">
              <a:spcBef>
                <a:spcPts val="1417"/>
              </a:spcBef>
              <a:buClr>
                <a:srgbClr val="000000"/>
              </a:buClr>
              <a:buSzPct val="45000"/>
              <a:buFont typeface="Wingdings" charset="2"/>
              <a:buChar char=""/>
            </a:pPr>
            <a:r>
              <a:rPr lang="en-US" sz="2400" spc="-1" dirty="0">
                <a:latin typeface="Arial"/>
              </a:rPr>
              <a:t>leads to congestion issues and interoperability issues as more devices with different protocols exists in narrower bandwidth</a:t>
            </a:r>
          </a:p>
          <a:p>
            <a:pPr marL="889200" lvl="1" indent="-323640">
              <a:spcBef>
                <a:spcPts val="1417"/>
              </a:spcBef>
              <a:buClr>
                <a:srgbClr val="000000"/>
              </a:buClr>
              <a:buSzPct val="45000"/>
              <a:buFont typeface="Wingdings" charset="2"/>
              <a:buChar char=""/>
            </a:pPr>
            <a:r>
              <a:rPr lang="en-US" sz="2400" b="0" strike="noStrike" spc="-1" dirty="0">
                <a:latin typeface="Arial"/>
              </a:rPr>
              <a:t>See IEEE</a:t>
            </a:r>
            <a:r>
              <a:rPr lang="en-US" sz="2400" spc="-1" dirty="0">
                <a:latin typeface="Arial"/>
              </a:rPr>
              <a:t>802.19.3 for issues arising from limited spectrum availability and protocol differences among 802.15.4g and 802.11ah </a:t>
            </a:r>
            <a:endParaRPr lang="en-US" sz="2400" b="0" strike="noStrike" spc="-1" dirty="0">
              <a:latin typeface="Arial"/>
            </a:endParaRPr>
          </a:p>
        </p:txBody>
      </p:sp>
      <p:sp>
        <p:nvSpPr>
          <p:cNvPr id="3" name="TextBox 2">
            <a:extLst>
              <a:ext uri="{FF2B5EF4-FFF2-40B4-BE49-F238E27FC236}">
                <a16:creationId xmlns:a16="http://schemas.microsoft.com/office/drawing/2014/main" id="{3E821728-25B4-B30D-0BC0-0A43D11C71DE}"/>
              </a:ext>
            </a:extLst>
          </p:cNvPr>
          <p:cNvSpPr txBox="1"/>
          <p:nvPr/>
        </p:nvSpPr>
        <p:spPr>
          <a:xfrm>
            <a:off x="1415607" y="6120183"/>
            <a:ext cx="7483899" cy="261610"/>
          </a:xfrm>
          <a:prstGeom prst="rect">
            <a:avLst/>
          </a:prstGeom>
          <a:noFill/>
        </p:spPr>
        <p:txBody>
          <a:bodyPr wrap="square">
            <a:spAutoFit/>
          </a:bodyPr>
          <a:lstStyle/>
          <a:p>
            <a:r>
              <a:rPr lang="en-US" sz="1100" b="0" i="0" u="none" strike="noStrike" dirty="0">
                <a:solidFill>
                  <a:srgbClr val="4F52B2"/>
                </a:solidFill>
                <a:effectLst/>
                <a:latin typeface="-apple-system"/>
              </a:rPr>
              <a:t>* See pg. 113: </a:t>
            </a:r>
            <a:r>
              <a:rPr lang="en-US" sz="1100" b="0" i="0" u="none" strike="noStrike" dirty="0">
                <a:solidFill>
                  <a:srgbClr val="4F52B2"/>
                </a:solidFill>
                <a:effectLst/>
                <a:latin typeface="-apple-system"/>
                <a:hlinkClick r:id="rId2" tooltip="https://www.arib.or.jp/english/html/overview/doc/5-STD-T108v1_4-E1.pdf"/>
              </a:rPr>
              <a:t>920MHz-BAND TELEMETER, TELECONTROL AND DATA TRANSMISSION RADIO EQUIPMENT ARIB STANDARD</a:t>
            </a:r>
            <a:r>
              <a:rPr lang="en-US" sz="1100" b="0" i="0" u="none" strike="noStrike" dirty="0">
                <a:solidFill>
                  <a:srgbClr val="4F52B2"/>
                </a:solidFill>
                <a:effectLst/>
                <a:latin typeface="-apple-system"/>
              </a:rPr>
              <a:t> </a:t>
            </a:r>
            <a:endParaRPr lang="en-US" sz="11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CustomShape 1"/>
          <p:cNvSpPr/>
          <p:nvPr/>
        </p:nvSpPr>
        <p:spPr>
          <a:xfrm>
            <a:off x="457200" y="273600"/>
            <a:ext cx="8228880" cy="11444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4400" b="0" strike="noStrike" spc="-1" dirty="0">
                <a:latin typeface="Arial"/>
              </a:rPr>
              <a:t>Background (II)</a:t>
            </a:r>
          </a:p>
        </p:txBody>
      </p:sp>
      <p:sp>
        <p:nvSpPr>
          <p:cNvPr id="269" name="CustomShape 2"/>
          <p:cNvSpPr/>
          <p:nvPr/>
        </p:nvSpPr>
        <p:spPr>
          <a:xfrm>
            <a:off x="457200" y="1604520"/>
            <a:ext cx="8229240" cy="397656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2500" lnSpcReduction="10000"/>
          </a:bodyPr>
          <a:lstStyle/>
          <a:p>
            <a:pPr marL="432000" indent="-323640">
              <a:lnSpc>
                <a:spcPct val="100000"/>
              </a:lnSpc>
              <a:spcBef>
                <a:spcPts val="1417"/>
              </a:spcBef>
              <a:buClr>
                <a:srgbClr val="000000"/>
              </a:buClr>
              <a:buSzPct val="45000"/>
              <a:buFont typeface="Wingdings" charset="2"/>
              <a:buChar char=""/>
            </a:pPr>
            <a:r>
              <a:rPr lang="en-US" sz="2400" b="0" strike="noStrike" spc="-1" dirty="0">
                <a:latin typeface="Arial"/>
              </a:rPr>
              <a:t>Japanese electric utilities </a:t>
            </a:r>
            <a:r>
              <a:rPr lang="en-US" sz="2400" spc="-1" dirty="0">
                <a:latin typeface="Arial"/>
              </a:rPr>
              <a:t>are</a:t>
            </a:r>
            <a:r>
              <a:rPr lang="en-US" sz="2400" b="0" strike="noStrike" spc="-1" dirty="0">
                <a:latin typeface="Arial"/>
              </a:rPr>
              <a:t> updating their first-generation smart metering infrastructure </a:t>
            </a:r>
          </a:p>
          <a:p>
            <a:pPr marL="889200" lvl="1" indent="-323640">
              <a:spcBef>
                <a:spcPts val="1417"/>
              </a:spcBef>
              <a:buClr>
                <a:srgbClr val="000000"/>
              </a:buClr>
              <a:buSzPct val="45000"/>
              <a:buFont typeface="Wingdings" charset="2"/>
              <a:buChar char=""/>
            </a:pPr>
            <a:r>
              <a:rPr lang="en-US" sz="2400" b="0" strike="noStrike" spc="-1" dirty="0">
                <a:latin typeface="Arial"/>
              </a:rPr>
              <a:t>New requirements are coming to light:</a:t>
            </a:r>
          </a:p>
          <a:p>
            <a:pPr marL="1346400" lvl="2" indent="-323640">
              <a:spcBef>
                <a:spcPts val="1417"/>
              </a:spcBef>
              <a:buClr>
                <a:srgbClr val="000000"/>
              </a:buClr>
              <a:buSzPct val="45000"/>
              <a:buFont typeface="Wingdings" charset="2"/>
              <a:buChar char=""/>
            </a:pPr>
            <a:r>
              <a:rPr lang="en-US" sz="2400" spc="-1" dirty="0">
                <a:latin typeface="Arial"/>
              </a:rPr>
              <a:t>Meter reporting duty cycles are expected to decrease from 30 minutes to 5 minutes -&gt; at least a 6x increase in throughput will be needed, latency reduced by factor of 6 as well.</a:t>
            </a:r>
          </a:p>
          <a:p>
            <a:pPr marL="1346400" lvl="2" indent="-323640">
              <a:spcBef>
                <a:spcPts val="1417"/>
              </a:spcBef>
              <a:buClr>
                <a:srgbClr val="000000"/>
              </a:buClr>
              <a:buSzPct val="45000"/>
              <a:buFont typeface="Wingdings" charset="2"/>
              <a:buChar char=""/>
            </a:pPr>
            <a:r>
              <a:rPr lang="en-US" sz="2400" spc="-1" dirty="0">
                <a:latin typeface="Arial"/>
              </a:rPr>
              <a:t>Likely need for multi-metering functionality on single radio</a:t>
            </a:r>
          </a:p>
          <a:p>
            <a:pPr marL="1346400" lvl="2" indent="-323640">
              <a:spcBef>
                <a:spcPts val="1417"/>
              </a:spcBef>
              <a:buClr>
                <a:srgbClr val="000000"/>
              </a:buClr>
              <a:buSzPct val="45000"/>
              <a:buFont typeface="Wingdings" charset="2"/>
              <a:buChar char=""/>
            </a:pPr>
            <a:r>
              <a:rPr lang="en-US" sz="2400" spc="-1" dirty="0">
                <a:latin typeface="Arial"/>
              </a:rPr>
              <a:t>OTA firmware/software capability needed</a:t>
            </a:r>
          </a:p>
          <a:p>
            <a:pPr marL="1022760" lvl="2">
              <a:spcBef>
                <a:spcPts val="1417"/>
              </a:spcBef>
              <a:buClr>
                <a:srgbClr val="000000"/>
              </a:buClr>
              <a:buSzPct val="45000"/>
            </a:pPr>
            <a:endParaRPr lang="en-US" sz="2400" b="0" strike="noStrike" spc="-1" dirty="0">
              <a:latin typeface="Arial"/>
            </a:endParaRPr>
          </a:p>
        </p:txBody>
      </p:sp>
    </p:spTree>
    <p:extLst>
      <p:ext uri="{BB962C8B-B14F-4D97-AF65-F5344CB8AC3E}">
        <p14:creationId xmlns:p14="http://schemas.microsoft.com/office/powerpoint/2010/main" val="807159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54D45-CC18-7180-CE55-38BC54CE62BB}"/>
              </a:ext>
            </a:extLst>
          </p:cNvPr>
          <p:cNvSpPr>
            <a:spLocks noGrp="1"/>
          </p:cNvSpPr>
          <p:nvPr>
            <p:ph type="title"/>
          </p:nvPr>
        </p:nvSpPr>
        <p:spPr/>
        <p:txBody>
          <a:bodyPr/>
          <a:lstStyle/>
          <a:p>
            <a:pPr algn="ctr"/>
            <a:r>
              <a:rPr lang="en-US" dirty="0"/>
              <a:t>Japanese Metering Environment</a:t>
            </a:r>
          </a:p>
        </p:txBody>
      </p:sp>
      <p:sp>
        <p:nvSpPr>
          <p:cNvPr id="3" name="Subtitle 2">
            <a:extLst>
              <a:ext uri="{FF2B5EF4-FFF2-40B4-BE49-F238E27FC236}">
                <a16:creationId xmlns:a16="http://schemas.microsoft.com/office/drawing/2014/main" id="{98DD227C-5727-52C5-8CFB-95F3B600B52D}"/>
              </a:ext>
            </a:extLst>
          </p:cNvPr>
          <p:cNvSpPr>
            <a:spLocks noGrp="1"/>
          </p:cNvSpPr>
          <p:nvPr>
            <p:ph type="subTitle"/>
          </p:nvPr>
        </p:nvSpPr>
        <p:spPr>
          <a:xfrm>
            <a:off x="239602" y="1239520"/>
            <a:ext cx="8855500" cy="4341920"/>
          </a:xfrm>
        </p:spPr>
        <p:txBody>
          <a:bodyPr anchor="t"/>
          <a:lstStyle/>
          <a:p>
            <a:r>
              <a:rPr lang="en-US" sz="2000" dirty="0" err="1"/>
              <a:t>Echonet</a:t>
            </a:r>
            <a:r>
              <a:rPr lang="en-US" sz="2000" dirty="0"/>
              <a:t> protocols (based on JJ.300.10) are supported in Japan.</a:t>
            </a:r>
          </a:p>
          <a:p>
            <a:r>
              <a:rPr lang="en-US" sz="2000" dirty="0"/>
              <a:t>Some MAC layer behavioral differences are present.</a:t>
            </a:r>
          </a:p>
          <a:p>
            <a:r>
              <a:rPr lang="en-US" sz="2000" dirty="0"/>
              <a:t>EX. Treatment of channel access failures: consider congestion in the behavior of the channel access, (</a:t>
            </a:r>
            <a:r>
              <a:rPr lang="en-US" altLang="ja-JP" sz="1400" dirty="0">
                <a:hlinkClick r:id="rId2">
                  <a:extLst>
                    <a:ext uri="{A12FA001-AC4F-418D-AE19-62706E023703}">
                      <ahyp:hlinkClr xmlns:ahyp="http://schemas.microsoft.com/office/drawing/2018/hyperlinkcolor" val="tx"/>
                    </a:ext>
                  </a:extLst>
                </a:hlinkClick>
              </a:rPr>
              <a:t>https://www.ttc.or.jp/application/files/2315/5443/0462/JJ-300.10Ev2.2.pdf </a:t>
            </a:r>
            <a:r>
              <a:rPr lang="en-US" sz="2000" dirty="0"/>
              <a:t>)</a:t>
            </a:r>
          </a:p>
          <a:p>
            <a:pPr lvl="1"/>
            <a:r>
              <a:rPr lang="en-US" altLang="ja-JP" sz="1800" dirty="0"/>
              <a:t>JJ.300-10 CSMA/CA performs CCA during Backoff periods in addition to the traditional CCA period and will suspend back-off during other nodes’ transmissions. Reduces probability of transmission failures.</a:t>
            </a:r>
          </a:p>
          <a:p>
            <a:pPr lvl="1"/>
            <a:endParaRPr lang="en-US" sz="1800" dirty="0"/>
          </a:p>
        </p:txBody>
      </p:sp>
      <p:pic>
        <p:nvPicPr>
          <p:cNvPr id="10" name="Picture 9">
            <a:extLst>
              <a:ext uri="{FF2B5EF4-FFF2-40B4-BE49-F238E27FC236}">
                <a16:creationId xmlns:a16="http://schemas.microsoft.com/office/drawing/2014/main" id="{AB295835-FAB0-D1D8-C500-B8DB3CA45980}"/>
              </a:ext>
            </a:extLst>
          </p:cNvPr>
          <p:cNvPicPr>
            <a:picLocks noChangeAspect="1"/>
          </p:cNvPicPr>
          <p:nvPr/>
        </p:nvPicPr>
        <p:blipFill rotWithShape="1">
          <a:blip r:embed="rId3"/>
          <a:srcRect t="8396" r="10193"/>
          <a:stretch/>
        </p:blipFill>
        <p:spPr>
          <a:xfrm>
            <a:off x="2068402" y="3843414"/>
            <a:ext cx="6205206" cy="2531762"/>
          </a:xfrm>
          <a:prstGeom prst="rect">
            <a:avLst/>
          </a:prstGeom>
        </p:spPr>
      </p:pic>
      <p:sp>
        <p:nvSpPr>
          <p:cNvPr id="11" name="Rectangle 10">
            <a:extLst>
              <a:ext uri="{FF2B5EF4-FFF2-40B4-BE49-F238E27FC236}">
                <a16:creationId xmlns:a16="http://schemas.microsoft.com/office/drawing/2014/main" id="{BA2E5206-2BCE-F604-994B-18B59101FA7A}"/>
              </a:ext>
            </a:extLst>
          </p:cNvPr>
          <p:cNvSpPr/>
          <p:nvPr/>
        </p:nvSpPr>
        <p:spPr>
          <a:xfrm>
            <a:off x="3241964" y="5388603"/>
            <a:ext cx="2498708" cy="753036"/>
          </a:xfrm>
          <a:custGeom>
            <a:avLst/>
            <a:gdLst>
              <a:gd name="connsiteX0" fmla="*/ 0 w 2498708"/>
              <a:gd name="connsiteY0" fmla="*/ 0 h 753036"/>
              <a:gd name="connsiteX1" fmla="*/ 449767 w 2498708"/>
              <a:gd name="connsiteY1" fmla="*/ 0 h 753036"/>
              <a:gd name="connsiteX2" fmla="*/ 999483 w 2498708"/>
              <a:gd name="connsiteY2" fmla="*/ 0 h 753036"/>
              <a:gd name="connsiteX3" fmla="*/ 1424264 w 2498708"/>
              <a:gd name="connsiteY3" fmla="*/ 0 h 753036"/>
              <a:gd name="connsiteX4" fmla="*/ 1849044 w 2498708"/>
              <a:gd name="connsiteY4" fmla="*/ 0 h 753036"/>
              <a:gd name="connsiteX5" fmla="*/ 2498708 w 2498708"/>
              <a:gd name="connsiteY5" fmla="*/ 0 h 753036"/>
              <a:gd name="connsiteX6" fmla="*/ 2498708 w 2498708"/>
              <a:gd name="connsiteY6" fmla="*/ 368988 h 753036"/>
              <a:gd name="connsiteX7" fmla="*/ 2498708 w 2498708"/>
              <a:gd name="connsiteY7" fmla="*/ 753036 h 753036"/>
              <a:gd name="connsiteX8" fmla="*/ 1948992 w 2498708"/>
              <a:gd name="connsiteY8" fmla="*/ 753036 h 753036"/>
              <a:gd name="connsiteX9" fmla="*/ 1424264 w 2498708"/>
              <a:gd name="connsiteY9" fmla="*/ 753036 h 753036"/>
              <a:gd name="connsiteX10" fmla="*/ 999483 w 2498708"/>
              <a:gd name="connsiteY10" fmla="*/ 753036 h 753036"/>
              <a:gd name="connsiteX11" fmla="*/ 549716 w 2498708"/>
              <a:gd name="connsiteY11" fmla="*/ 753036 h 753036"/>
              <a:gd name="connsiteX12" fmla="*/ 0 w 2498708"/>
              <a:gd name="connsiteY12" fmla="*/ 753036 h 753036"/>
              <a:gd name="connsiteX13" fmla="*/ 0 w 2498708"/>
              <a:gd name="connsiteY13" fmla="*/ 376518 h 753036"/>
              <a:gd name="connsiteX14" fmla="*/ 0 w 2498708"/>
              <a:gd name="connsiteY14" fmla="*/ 0 h 753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98708" h="753036" extrusionOk="0">
                <a:moveTo>
                  <a:pt x="0" y="0"/>
                </a:moveTo>
                <a:cubicBezTo>
                  <a:pt x="121340" y="-23380"/>
                  <a:pt x="258774" y="9717"/>
                  <a:pt x="449767" y="0"/>
                </a:cubicBezTo>
                <a:cubicBezTo>
                  <a:pt x="640760" y="-9717"/>
                  <a:pt x="727410" y="31509"/>
                  <a:pt x="999483" y="0"/>
                </a:cubicBezTo>
                <a:cubicBezTo>
                  <a:pt x="1271556" y="-31509"/>
                  <a:pt x="1241526" y="31956"/>
                  <a:pt x="1424264" y="0"/>
                </a:cubicBezTo>
                <a:cubicBezTo>
                  <a:pt x="1607002" y="-31956"/>
                  <a:pt x="1727349" y="15031"/>
                  <a:pt x="1849044" y="0"/>
                </a:cubicBezTo>
                <a:cubicBezTo>
                  <a:pt x="1970739" y="-15031"/>
                  <a:pt x="2283331" y="39526"/>
                  <a:pt x="2498708" y="0"/>
                </a:cubicBezTo>
                <a:cubicBezTo>
                  <a:pt x="2506175" y="80337"/>
                  <a:pt x="2475265" y="287507"/>
                  <a:pt x="2498708" y="368988"/>
                </a:cubicBezTo>
                <a:cubicBezTo>
                  <a:pt x="2522151" y="450469"/>
                  <a:pt x="2464158" y="591904"/>
                  <a:pt x="2498708" y="753036"/>
                </a:cubicBezTo>
                <a:cubicBezTo>
                  <a:pt x="2291200" y="805430"/>
                  <a:pt x="2077678" y="752219"/>
                  <a:pt x="1948992" y="753036"/>
                </a:cubicBezTo>
                <a:cubicBezTo>
                  <a:pt x="1820306" y="753853"/>
                  <a:pt x="1612566" y="707800"/>
                  <a:pt x="1424264" y="753036"/>
                </a:cubicBezTo>
                <a:cubicBezTo>
                  <a:pt x="1235962" y="798272"/>
                  <a:pt x="1101184" y="724304"/>
                  <a:pt x="999483" y="753036"/>
                </a:cubicBezTo>
                <a:cubicBezTo>
                  <a:pt x="897782" y="781768"/>
                  <a:pt x="734659" y="745936"/>
                  <a:pt x="549716" y="753036"/>
                </a:cubicBezTo>
                <a:cubicBezTo>
                  <a:pt x="364773" y="760136"/>
                  <a:pt x="258435" y="693701"/>
                  <a:pt x="0" y="753036"/>
                </a:cubicBezTo>
                <a:cubicBezTo>
                  <a:pt x="-11669" y="625230"/>
                  <a:pt x="37895" y="492523"/>
                  <a:pt x="0" y="376518"/>
                </a:cubicBezTo>
                <a:cubicBezTo>
                  <a:pt x="-37895" y="260513"/>
                  <a:pt x="5692" y="127876"/>
                  <a:pt x="0" y="0"/>
                </a:cubicBezTo>
                <a:close/>
              </a:path>
            </a:pathLst>
          </a:custGeom>
          <a:noFill/>
          <a:ln>
            <a:solidFill>
              <a:srgbClr val="FF0000"/>
            </a:solidFill>
            <a:extLst>
              <a:ext uri="{C807C97D-BFC1-408E-A445-0C87EB9F89A2}">
                <ask:lineSketchStyleProps xmlns:ask="http://schemas.microsoft.com/office/drawing/2018/sketchyshapes" sd="123258072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81646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374C-BA98-E0DB-025D-5355D49B616D}"/>
              </a:ext>
            </a:extLst>
          </p:cNvPr>
          <p:cNvSpPr>
            <a:spLocks noGrp="1"/>
          </p:cNvSpPr>
          <p:nvPr>
            <p:ph type="title"/>
          </p:nvPr>
        </p:nvSpPr>
        <p:spPr/>
        <p:txBody>
          <a:bodyPr/>
          <a:lstStyle/>
          <a:p>
            <a:pPr algn="ctr"/>
            <a:r>
              <a:rPr lang="en-US" dirty="0"/>
              <a:t>Summary</a:t>
            </a:r>
          </a:p>
        </p:txBody>
      </p:sp>
      <p:sp>
        <p:nvSpPr>
          <p:cNvPr id="3" name="Text Placeholder 2">
            <a:extLst>
              <a:ext uri="{FF2B5EF4-FFF2-40B4-BE49-F238E27FC236}">
                <a16:creationId xmlns:a16="http://schemas.microsoft.com/office/drawing/2014/main" id="{0344A406-103E-6842-4AC4-6BB993C88418}"/>
              </a:ext>
            </a:extLst>
          </p:cNvPr>
          <p:cNvSpPr>
            <a:spLocks noGrp="1"/>
          </p:cNvSpPr>
          <p:nvPr>
            <p:ph type="body"/>
          </p:nvPr>
        </p:nvSpPr>
        <p:spPr/>
        <p:txBody>
          <a:bodyPr>
            <a:normAutofit lnSpcReduction="10000"/>
          </a:bodyPr>
          <a:lstStyle/>
          <a:p>
            <a:r>
              <a:rPr lang="en-US" dirty="0"/>
              <a:t>Existing sub-1GHz protocols may suffer performance degradation in very dense, higher throughput deployments like those expected in Japan.</a:t>
            </a:r>
          </a:p>
          <a:p>
            <a:r>
              <a:rPr lang="en-US" dirty="0"/>
              <a:t>Some existing protocols deployed in Japan have different MAC behavior then that described in 802.15.</a:t>
            </a:r>
          </a:p>
          <a:p>
            <a:r>
              <a:rPr lang="en-US" dirty="0"/>
              <a:t>It is suggested that we form an interest group to further evaluate impact of spectrum availability in Japan and alignment of CSMA behavior.</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886142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1300</TotalTime>
  <Words>525</Words>
  <Application>Microsoft Office PowerPoint</Application>
  <PresentationFormat>On-screen Show (4:3)</PresentationFormat>
  <Paragraphs>33</Paragraphs>
  <Slides>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-apple-system</vt:lpstr>
      <vt:lpstr>Arial</vt:lpstr>
      <vt:lpstr>Symbol</vt:lpstr>
      <vt:lpstr>Times New Roman</vt:lpstr>
      <vt:lpstr>Wingdings</vt:lpstr>
      <vt:lpstr>Office Theme</vt:lpstr>
      <vt:lpstr>Office Theme</vt:lpstr>
      <vt:lpstr>PowerPoint Presentation</vt:lpstr>
      <vt:lpstr>PowerPoint Presentation</vt:lpstr>
      <vt:lpstr>PowerPoint Presentation</vt:lpstr>
      <vt:lpstr>Japanese Metering Environment</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Opening for November</dc:title>
  <dc:subject>IEEE 802.15.9ma</dc:subject>
  <dc:creator>Tero Kivinen</dc:creator>
  <dc:description>&lt;doc#&gt;</dc:description>
  <cp:lastModifiedBy>Phil Orlik/Phil Orlik(ＭＥＲＬ/EX)</cp:lastModifiedBy>
  <cp:revision>106</cp:revision>
  <dcterms:created xsi:type="dcterms:W3CDTF">2018-03-05T16:39:13Z</dcterms:created>
  <dcterms:modified xsi:type="dcterms:W3CDTF">2023-01-18T00:02:46Z</dcterms:modified>
  <dc:language>en-US</dc:language>
</cp:coreProperties>
</file>