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59" r:id="rId2"/>
    <p:sldId id="260" r:id="rId3"/>
    <p:sldId id="273" r:id="rId4"/>
    <p:sldId id="271" r:id="rId5"/>
    <p:sldId id="272" r:id="rId6"/>
    <p:sldId id="275" r:id="rId7"/>
    <p:sldId id="274" r:id="rId8"/>
    <p:sldId id="276"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5FF"/>
    <a:srgbClr val="0432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255"/>
    <p:restoredTop sz="95915"/>
  </p:normalViewPr>
  <p:slideViewPr>
    <p:cSldViewPr>
      <p:cViewPr varScale="1">
        <p:scale>
          <a:sx n="116" d="100"/>
          <a:sy n="116" d="100"/>
        </p:scale>
        <p:origin x="2127" y="54"/>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dirty="0"/>
              <a:t>January 2023</a:t>
            </a:r>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dirty="0"/>
              <a:t>YOUNGWAN SO, </a:t>
            </a:r>
            <a:r>
              <a:rPr lang="en-US" altLang="en-US" i="1" dirty="0"/>
              <a:t>et al.</a:t>
            </a:r>
            <a:r>
              <a:rPr lang="en-US" altLang="en-US" dirty="0"/>
              <a:t> (SAMSUNG Elec.)</a:t>
            </a:r>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dirty="0"/>
              <a:t>January 2023</a:t>
            </a:r>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dirty="0"/>
              <a:t>Jinjing Jiang (Apple Inc.)</a:t>
            </a:r>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dirty="0"/>
              <a:t>January 2023</a:t>
            </a:r>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dirty="0"/>
              <a:t>Jinjing Jiang (Apple Inc.)</a:t>
            </a:r>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dirty="0"/>
              <a:t>January 2023</a:t>
            </a:r>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dirty="0"/>
              <a:t>YOUNGWAN SO, </a:t>
            </a:r>
            <a:r>
              <a:rPr lang="en-US" altLang="en-US" i="1" dirty="0"/>
              <a:t>et al.</a:t>
            </a:r>
            <a:r>
              <a:rPr lang="en-US" altLang="en-US" dirty="0"/>
              <a:t> (SAMSUNG Elec.)</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dirty="0"/>
              <a:t>January 2023</a:t>
            </a:r>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dirty="0"/>
              <a:t>YOUNGWAN SO, </a:t>
            </a:r>
            <a:r>
              <a:rPr lang="en-US" altLang="en-US" i="1" dirty="0"/>
              <a:t>et al.</a:t>
            </a:r>
            <a:r>
              <a:rPr lang="en-US" altLang="en-US" dirty="0"/>
              <a:t> (SAMSUNG Elec.)</a:t>
            </a:r>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dirty="0"/>
              <a:t>January 2023</a:t>
            </a:r>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dirty="0"/>
              <a:t>Jinjing Jiang (Apple Inc.)</a:t>
            </a:r>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dirty="0"/>
              <a:t>January 2023</a:t>
            </a:r>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dirty="0"/>
              <a:t>Jinjing Jiang (Apple Inc.)</a:t>
            </a:r>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dirty="0"/>
              <a:t>January 2023</a:t>
            </a:r>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dirty="0"/>
              <a:t>Jinjing Jiang (Apple Inc.)</a:t>
            </a:r>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dirty="0"/>
              <a:t>January 2023</a:t>
            </a:r>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a:t>Jinjing Jiang (Apple Inc.)</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dirty="0"/>
              <a:t>January 2023</a:t>
            </a:r>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dirty="0"/>
              <a:t>Jinjing Jiang (Apple Inc.)</a:t>
            </a:r>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dirty="0"/>
              <a:t>January 2023</a:t>
            </a:r>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dirty="0"/>
              <a:t>Jinjing Jiang (Apple Inc.)</a:t>
            </a:r>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YOUNGWAN SO, </a:t>
            </a:r>
            <a:r>
              <a:rPr lang="en-US" altLang="en-US" i="1" dirty="0"/>
              <a:t>et al.</a:t>
            </a:r>
            <a:r>
              <a:rPr lang="en-US" altLang="en-US" dirty="0"/>
              <a:t> (SAMSUNG Elec.)</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200" b="1" i="0" u="none" strike="noStrike" kern="1200" dirty="0">
                <a:solidFill>
                  <a:schemeClr val="tx1"/>
                </a:solidFill>
                <a:effectLst/>
                <a:latin typeface="Times New Roman" panose="02020603050405020304" pitchFamily="18" charset="0"/>
                <a:ea typeface="+mn-ea"/>
                <a:cs typeface="+mn-cs"/>
              </a:rPr>
              <a:t>15-23-0059-00-04ab</a:t>
            </a:r>
            <a:endParaRPr lang="en-US" altLang="en-US" sz="1400" b="1" dirty="0"/>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Submission</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8.wmf"/><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package" Target="../embeddings/Microsoft_Word_Document1.docx"/><Relationship Id="rId5" Type="http://schemas.openxmlformats.org/officeDocument/2006/relationships/image" Target="../media/image7.emf"/><Relationship Id="rId4" Type="http://schemas.openxmlformats.org/officeDocument/2006/relationships/package" Target="../embeddings/Microsoft_Word_Document.doc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January 2023</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t>YOUNGWAN SO, </a:t>
            </a:r>
            <a:r>
              <a:rPr lang="en-US" altLang="en-US" i="1" dirty="0"/>
              <a:t>et al.</a:t>
            </a:r>
            <a:r>
              <a:rPr lang="en-US" altLang="en-US" dirty="0"/>
              <a:t> (SAMSUNG Elec.)</a:t>
            </a:r>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152400" y="609600"/>
            <a:ext cx="8839200" cy="56015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Hyper block concept for use of </a:t>
            </a:r>
            <a:r>
              <a:rPr lang="en-US" sz="1600" dirty="0"/>
              <a:t>NBA-MMS </a:t>
            </a:r>
            <a:endParaRPr lang="en-US" altLang="en-US" sz="1600" dirty="0"/>
          </a:p>
          <a:p>
            <a:r>
              <a:rPr lang="en-US" altLang="en-US" sz="1600" b="1" dirty="0"/>
              <a:t>Date Submitted: </a:t>
            </a:r>
            <a:r>
              <a:rPr lang="en-US" altLang="en-US" sz="1600" dirty="0"/>
              <a:t>JANUARY 17, 2023	</a:t>
            </a:r>
          </a:p>
          <a:p>
            <a:endParaRPr lang="en-US" altLang="en-US" sz="1600" dirty="0"/>
          </a:p>
          <a:p>
            <a:r>
              <a:rPr lang="en-US" altLang="en-US" sz="1600" b="1" dirty="0"/>
              <a:t>Source:</a:t>
            </a:r>
            <a:r>
              <a:rPr lang="en-US" altLang="en-US" sz="1600" dirty="0"/>
              <a:t> Youngwan So, </a:t>
            </a:r>
            <a:r>
              <a:rPr lang="en-US" altLang="en-US" sz="1600" dirty="0" err="1"/>
              <a:t>Mingyu</a:t>
            </a:r>
            <a:r>
              <a:rPr lang="en-US" altLang="en-US" sz="1600" dirty="0"/>
              <a:t> Lee, </a:t>
            </a:r>
            <a:r>
              <a:rPr lang="en-US" altLang="en-US" sz="1600" dirty="0" err="1">
                <a:solidFill>
                  <a:schemeClr val="tx2"/>
                </a:solidFill>
              </a:rPr>
              <a:t>Aniruddh</a:t>
            </a:r>
            <a:r>
              <a:rPr lang="en-US" altLang="en-US" sz="1600" dirty="0">
                <a:solidFill>
                  <a:schemeClr val="tx2"/>
                </a:solidFill>
              </a:rPr>
              <a:t> Rao </a:t>
            </a:r>
            <a:r>
              <a:rPr lang="en-US" altLang="en-US" sz="1600" dirty="0" err="1">
                <a:solidFill>
                  <a:schemeClr val="tx2"/>
                </a:solidFill>
              </a:rPr>
              <a:t>Kabbinale</a:t>
            </a:r>
            <a:r>
              <a:rPr lang="en-US" altLang="en-US" sz="1600" dirty="0">
                <a:solidFill>
                  <a:schemeClr val="tx2"/>
                </a:solidFill>
              </a:rPr>
              <a:t>, </a:t>
            </a:r>
            <a:r>
              <a:rPr lang="en-US" altLang="en-US" sz="1600" dirty="0" err="1">
                <a:solidFill>
                  <a:schemeClr val="tx2"/>
                </a:solidFill>
              </a:rPr>
              <a:t>Taeyoung</a:t>
            </a:r>
            <a:r>
              <a:rPr lang="en-US" altLang="en-US" sz="1600" dirty="0">
                <a:solidFill>
                  <a:schemeClr val="tx2"/>
                </a:solidFill>
              </a:rPr>
              <a:t> Ha, Karthik Srinivasa Gopalan, Ankur Bansal and Clint Chaplin</a:t>
            </a:r>
            <a:r>
              <a:rPr lang="en-US" altLang="en-US" sz="1600" dirty="0"/>
              <a:t> (SAMSUNG ELEC.), </a:t>
            </a:r>
            <a:r>
              <a:rPr lang="en-US" altLang="ko-KR" sz="1600" dirty="0" err="1"/>
              <a:t>Jinjing</a:t>
            </a:r>
            <a:r>
              <a:rPr lang="en-US" altLang="ko-KR" sz="1600" dirty="0"/>
              <a:t> Jiang, Alexander Krebs (Apple)</a:t>
            </a:r>
            <a:endParaRPr lang="en-US" altLang="en-US" sz="1600" dirty="0"/>
          </a:p>
          <a:p>
            <a:r>
              <a:rPr lang="en-US" altLang="en-US" sz="1600" dirty="0" err="1"/>
              <a:t>Kuan</a:t>
            </a:r>
            <a:r>
              <a:rPr lang="en-US" altLang="en-US" sz="1600" dirty="0"/>
              <a:t> Wu, Lei Huang, </a:t>
            </a:r>
            <a:r>
              <a:rPr lang="en-US" altLang="en-US" sz="1600" dirty="0" err="1"/>
              <a:t>Rojan</a:t>
            </a:r>
            <a:r>
              <a:rPr lang="en-US" altLang="en-US" sz="1600" dirty="0"/>
              <a:t> </a:t>
            </a:r>
            <a:r>
              <a:rPr lang="en-US" altLang="en-US" sz="1600" dirty="0" err="1"/>
              <a:t>Chitrakar</a:t>
            </a:r>
            <a:r>
              <a:rPr lang="en-US" altLang="en-US" sz="1600" dirty="0"/>
              <a:t>, Bin Qian, David </a:t>
            </a:r>
            <a:r>
              <a:rPr lang="en-US" altLang="en-US" sz="1600" dirty="0" err="1"/>
              <a:t>Xun</a:t>
            </a:r>
            <a:r>
              <a:rPr lang="en-US" altLang="en-US" sz="1600" dirty="0"/>
              <a:t> Yang (</a:t>
            </a:r>
            <a:r>
              <a:rPr lang="en-US" altLang="ko-KR" sz="1600" dirty="0"/>
              <a:t>Huawei), </a:t>
            </a:r>
            <a:r>
              <a:rPr lang="en-US" altLang="ko-KR" sz="1600" dirty="0" err="1"/>
              <a:t>Kangjin</a:t>
            </a:r>
            <a:r>
              <a:rPr lang="en-US" altLang="ko-KR" sz="1600" dirty="0"/>
              <a:t> Yoon (Meta)</a:t>
            </a:r>
          </a:p>
          <a:p>
            <a:endParaRPr lang="en-US" altLang="en-US" sz="1600" dirty="0"/>
          </a:p>
          <a:p>
            <a:r>
              <a:rPr lang="en-US" altLang="en-US" sz="1600" b="1" dirty="0">
                <a:solidFill>
                  <a:schemeClr val="tx2"/>
                </a:solidFill>
              </a:rPr>
              <a:t>Address</a:t>
            </a:r>
            <a:r>
              <a:rPr lang="en-US" altLang="en-US" sz="1600" dirty="0">
                <a:solidFill>
                  <a:schemeClr val="tx2"/>
                </a:solidFill>
              </a:rPr>
              <a:t>: Seoul R&amp;D Campus, 34, </a:t>
            </a:r>
            <a:r>
              <a:rPr lang="en-US" altLang="en-US" sz="1600" dirty="0" err="1">
                <a:solidFill>
                  <a:schemeClr val="tx2"/>
                </a:solidFill>
              </a:rPr>
              <a:t>Seongchon-gil</a:t>
            </a:r>
            <a:r>
              <a:rPr lang="en-US" altLang="en-US" sz="1600" dirty="0">
                <a:solidFill>
                  <a:schemeClr val="tx2"/>
                </a:solidFill>
              </a:rPr>
              <a:t>, </a:t>
            </a:r>
            <a:r>
              <a:rPr lang="en-US" altLang="en-US" sz="1600" dirty="0" err="1">
                <a:solidFill>
                  <a:schemeClr val="tx2"/>
                </a:solidFill>
              </a:rPr>
              <a:t>Seocho-gu</a:t>
            </a:r>
            <a:r>
              <a:rPr lang="en-US" altLang="en-US" sz="1600" dirty="0">
                <a:solidFill>
                  <a:schemeClr val="tx2"/>
                </a:solidFill>
              </a:rPr>
              <a:t>, Seoul, 06765, South Korea</a:t>
            </a:r>
          </a:p>
          <a:p>
            <a:endParaRPr lang="en-US" altLang="en-US" sz="1600" dirty="0">
              <a:solidFill>
                <a:schemeClr val="tx2"/>
              </a:solidFill>
            </a:endParaRP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a:solidFill>
                  <a:schemeClr val="tx2"/>
                </a:solidFill>
              </a:rPr>
              <a:t>youngwan.so@samsung.com</a:t>
            </a:r>
            <a:endParaRPr lang="en-US" altLang="en-US" sz="1400" dirty="0">
              <a:solidFill>
                <a:schemeClr val="tx2"/>
              </a:solidFill>
            </a:endParaRPr>
          </a:p>
          <a:p>
            <a:endParaRPr lang="en-US" altLang="en-US" sz="1600" dirty="0">
              <a:solidFill>
                <a:schemeClr val="tx2"/>
              </a:solidFill>
            </a:endParaRPr>
          </a:p>
          <a:p>
            <a:pPr>
              <a:spcBef>
                <a:spcPts val="600"/>
              </a:spcBef>
              <a:spcAft>
                <a:spcPts val="600"/>
              </a:spcAft>
            </a:pPr>
            <a:r>
              <a:rPr lang="en-US" altLang="en-US" sz="1600" b="1" dirty="0"/>
              <a:t>Abstract:</a:t>
            </a:r>
            <a:r>
              <a:rPr lang="en-US" altLang="en-US" sz="1600" dirty="0"/>
              <a:t>	</a:t>
            </a:r>
            <a:r>
              <a:rPr lang="en-US" altLang="en-US" sz="1600" dirty="0">
                <a:solidFill>
                  <a:schemeClr val="tx2"/>
                </a:solidFill>
              </a:rPr>
              <a:t>Usage of Hyper block-based mode for NBA-MMS</a:t>
            </a:r>
            <a:endParaRPr lang="en-US" altLang="en-US" sz="1600" dirty="0"/>
          </a:p>
          <a:p>
            <a:pPr>
              <a:spcBef>
                <a:spcPts val="600"/>
              </a:spcBef>
              <a:spcAft>
                <a:spcPts val="600"/>
              </a:spcAft>
            </a:pPr>
            <a:r>
              <a:rPr lang="en-US" altLang="en-US" sz="1600" b="1" dirty="0"/>
              <a:t>Purpose:   </a:t>
            </a:r>
            <a:r>
              <a:rPr lang="en-US" altLang="en-US" sz="1600" dirty="0"/>
              <a:t>To show how hyper block-based mode can play a role for NBA-MMS.</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B4E300-EC9B-453B-A79E-E37A8775323E}"/>
              </a:ext>
            </a:extLst>
          </p:cNvPr>
          <p:cNvSpPr>
            <a:spLocks noGrp="1"/>
          </p:cNvSpPr>
          <p:nvPr>
            <p:ph type="dt" sz="half" idx="10"/>
          </p:nvPr>
        </p:nvSpPr>
        <p:spPr/>
        <p:txBody>
          <a:bodyPr/>
          <a:lstStyle/>
          <a:p>
            <a:r>
              <a:rPr lang="en-US" altLang="en-US" dirty="0"/>
              <a:t>January 2023</a:t>
            </a:r>
          </a:p>
        </p:txBody>
      </p:sp>
      <p:sp>
        <p:nvSpPr>
          <p:cNvPr id="4" name="Slide Number Placeholder 3">
            <a:extLst>
              <a:ext uri="{FF2B5EF4-FFF2-40B4-BE49-F238E27FC236}">
                <a16:creationId xmlns:a16="http://schemas.microsoft.com/office/drawing/2014/main" id="{2984CCF9-F94B-9EBD-BB35-B25617014E6A}"/>
              </a:ext>
            </a:extLst>
          </p:cNvPr>
          <p:cNvSpPr>
            <a:spLocks noGrp="1"/>
          </p:cNvSpPr>
          <p:nvPr>
            <p:ph type="sldNum" sz="quarter" idx="12"/>
          </p:nvPr>
        </p:nvSpPr>
        <p:spPr/>
        <p:txBody>
          <a:bodyPr/>
          <a:lstStyle/>
          <a:p>
            <a:r>
              <a:rPr lang="en-US" altLang="en-US"/>
              <a:t>Slide </a:t>
            </a:r>
            <a:fld id="{D63F0650-F2B3-6741-A45C-FCE309717EFE}" type="slidenum">
              <a:rPr lang="en-US" altLang="en-US" smtClean="0"/>
              <a:pPr/>
              <a:t>2</a:t>
            </a:fld>
            <a:endParaRPr lang="en-US" altLang="en-US"/>
          </a:p>
        </p:txBody>
      </p:sp>
      <p:graphicFrame>
        <p:nvGraphicFramePr>
          <p:cNvPr id="7" name="Table 6">
            <a:extLst>
              <a:ext uri="{FF2B5EF4-FFF2-40B4-BE49-F238E27FC236}">
                <a16:creationId xmlns:a16="http://schemas.microsoft.com/office/drawing/2014/main" id="{E8909261-3673-B8EE-A443-50AA2BC22486}"/>
              </a:ext>
            </a:extLst>
          </p:cNvPr>
          <p:cNvGraphicFramePr>
            <a:graphicFrameLocks noGrp="1"/>
          </p:cNvGraphicFramePr>
          <p:nvPr>
            <p:extLst>
              <p:ext uri="{D42A27DB-BD31-4B8C-83A1-F6EECF244321}">
                <p14:modId xmlns:p14="http://schemas.microsoft.com/office/powerpoint/2010/main" val="2844046859"/>
              </p:ext>
            </p:extLst>
          </p:nvPr>
        </p:nvGraphicFramePr>
        <p:xfrm>
          <a:off x="685800" y="908720"/>
          <a:ext cx="7774632" cy="5259681"/>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rPr>
                        <a:t>PAR Objective</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b="1" dirty="0">
                          <a:effectLst/>
                        </a:rPr>
                        <a:t>Proposed Solution (how addressed)</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Hyper block-based</a:t>
                      </a: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 mode to s</a:t>
                      </a:r>
                      <a:r>
                        <a:rPr lang="en-US" sz="1200" dirty="0">
                          <a:effectLst/>
                          <a:latin typeface="Calibri" panose="020F0502020204030204" pitchFamily="34" charset="0"/>
                          <a:ea typeface="Calibri" panose="020F0502020204030204" pitchFamily="34" charset="0"/>
                          <a:cs typeface="Times New Roman" panose="02020603050405020304" pitchFamily="18" charset="0"/>
                        </a:rPr>
                        <a:t>upport </a:t>
                      </a: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usage of </a:t>
                      </a:r>
                      <a:r>
                        <a:rPr lang="en-US" sz="1200" dirty="0">
                          <a:effectLst/>
                          <a:latin typeface="Calibri" panose="020F0502020204030204" pitchFamily="34" charset="0"/>
                          <a:ea typeface="Calibri" panose="020F0502020204030204" pitchFamily="34" charset="0"/>
                          <a:cs typeface="Times New Roman" panose="02020603050405020304" pitchFamily="18" charset="0"/>
                        </a:rPr>
                        <a:t>NBA-MMS mode</a:t>
                      </a: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6" name="Footer Placeholder 2"/>
          <p:cNvSpPr>
            <a:spLocks noGrp="1"/>
          </p:cNvSpPr>
          <p:nvPr>
            <p:ph type="ftr" sz="quarter" idx="11"/>
          </p:nvPr>
        </p:nvSpPr>
        <p:spPr>
          <a:xfrm>
            <a:off x="5004048" y="6475413"/>
            <a:ext cx="3606552" cy="184666"/>
          </a:xfrm>
        </p:spPr>
        <p:txBody>
          <a:bodyPr/>
          <a:lstStyle/>
          <a:p>
            <a:r>
              <a:rPr lang="en-US" altLang="en-US" dirty="0"/>
              <a:t>YOUNGWAN SO, </a:t>
            </a:r>
            <a:r>
              <a:rPr lang="en-US" altLang="en-US" i="1" dirty="0"/>
              <a:t>et al.</a:t>
            </a:r>
            <a:r>
              <a:rPr lang="en-US" altLang="en-US" dirty="0"/>
              <a:t> (SAMSUNG Elec.)</a:t>
            </a:r>
          </a:p>
        </p:txBody>
      </p:sp>
    </p:spTree>
    <p:extLst>
      <p:ext uri="{BB962C8B-B14F-4D97-AF65-F5344CB8AC3E}">
        <p14:creationId xmlns:p14="http://schemas.microsoft.com/office/powerpoint/2010/main" val="3362196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94EC8-B087-258F-8F03-BAC00E96197B}"/>
              </a:ext>
            </a:extLst>
          </p:cNvPr>
          <p:cNvSpPr>
            <a:spLocks noGrp="1"/>
          </p:cNvSpPr>
          <p:nvPr>
            <p:ph type="title"/>
          </p:nvPr>
        </p:nvSpPr>
        <p:spPr>
          <a:xfrm>
            <a:off x="533400" y="685800"/>
            <a:ext cx="8077200" cy="915987"/>
          </a:xfrm>
        </p:spPr>
        <p:txBody>
          <a:bodyPr/>
          <a:lstStyle/>
          <a:p>
            <a:r>
              <a:rPr lang="en-US" sz="2800" dirty="0"/>
              <a:t>Recap and Background</a:t>
            </a:r>
          </a:p>
        </p:txBody>
      </p:sp>
      <p:sp>
        <p:nvSpPr>
          <p:cNvPr id="3" name="Content Placeholder 2">
            <a:extLst>
              <a:ext uri="{FF2B5EF4-FFF2-40B4-BE49-F238E27FC236}">
                <a16:creationId xmlns:a16="http://schemas.microsoft.com/office/drawing/2014/main" id="{5EB64202-5F5B-FEA6-7D1A-B48133C3B2E5}"/>
              </a:ext>
            </a:extLst>
          </p:cNvPr>
          <p:cNvSpPr>
            <a:spLocks noGrp="1"/>
          </p:cNvSpPr>
          <p:nvPr>
            <p:ph idx="1"/>
          </p:nvPr>
        </p:nvSpPr>
        <p:spPr>
          <a:xfrm>
            <a:off x="693174" y="1693862"/>
            <a:ext cx="8298426" cy="4114800"/>
          </a:xfrm>
        </p:spPr>
        <p:txBody>
          <a:bodyPr/>
          <a:lstStyle/>
          <a:p>
            <a:r>
              <a:rPr lang="en-US" sz="1800" dirty="0"/>
              <a:t>NBA-MMS is one of enhancement in 4ab to extend coverage and reliability.</a:t>
            </a:r>
          </a:p>
          <a:p>
            <a:pPr lvl="3"/>
            <a:endParaRPr lang="en-US" sz="600" dirty="0"/>
          </a:p>
          <a:p>
            <a:r>
              <a:rPr lang="en-US" sz="1800" dirty="0"/>
              <a:t>Fundamentally, it gains performance improvement by transmitting  preamble multiple times, which means it may occupy more slots than legacy. Moreover, the number of preamble transmission will be varying according to many factors such as channel condition,</a:t>
            </a:r>
            <a:r>
              <a:rPr lang="en-US" altLang="ko-KR" sz="1800" dirty="0"/>
              <a:t> </a:t>
            </a:r>
            <a:r>
              <a:rPr lang="en-US" sz="1800" dirty="0"/>
              <a:t>etc.</a:t>
            </a:r>
          </a:p>
          <a:p>
            <a:pPr lvl="3"/>
            <a:endParaRPr lang="en-US" sz="600" dirty="0"/>
          </a:p>
          <a:p>
            <a:r>
              <a:rPr lang="en-US" sz="1800" dirty="0"/>
              <a:t>This trade-off may necessitates efficient use of slot resources in MMS, especially in dense area where slot resource may be scarce.</a:t>
            </a:r>
          </a:p>
          <a:p>
            <a:pPr lvl="3"/>
            <a:endParaRPr lang="en-US" sz="600" dirty="0"/>
          </a:p>
          <a:p>
            <a:r>
              <a:rPr lang="en-US" sz="1800" dirty="0"/>
              <a:t>Hyper block configuration is being defined by HBS IE [1].</a:t>
            </a:r>
          </a:p>
          <a:p>
            <a:pPr lvl="1"/>
            <a:r>
              <a:rPr lang="en-US" sz="1400" dirty="0"/>
              <a:t>Each  block can be configured by the legacy IEs (e.g. ARC IE, RIU IE) or new IEs like AC IE.</a:t>
            </a:r>
          </a:p>
          <a:p>
            <a:pPr lvl="3"/>
            <a:r>
              <a:rPr lang="en-US" sz="600" dirty="0">
                <a:highlight>
                  <a:srgbClr val="FFFF00"/>
                </a:highlight>
              </a:rPr>
              <a:t> </a:t>
            </a:r>
          </a:p>
          <a:p>
            <a:r>
              <a:rPr lang="en-US" sz="1800" dirty="0"/>
              <a:t> We thought about hyper block-based mode as one of way to contribute efficient usage of slot resources in MMS.</a:t>
            </a:r>
          </a:p>
          <a:p>
            <a:endParaRPr lang="en-US" sz="1400" dirty="0"/>
          </a:p>
          <a:p>
            <a:pPr lvl="1"/>
            <a:endParaRPr lang="en-US" sz="1400" dirty="0"/>
          </a:p>
        </p:txBody>
      </p:sp>
      <p:sp>
        <p:nvSpPr>
          <p:cNvPr id="4" name="Date Placeholder 3">
            <a:extLst>
              <a:ext uri="{FF2B5EF4-FFF2-40B4-BE49-F238E27FC236}">
                <a16:creationId xmlns:a16="http://schemas.microsoft.com/office/drawing/2014/main" id="{C2425B2F-9194-1119-0529-D9B99B71BB0B}"/>
              </a:ext>
            </a:extLst>
          </p:cNvPr>
          <p:cNvSpPr>
            <a:spLocks noGrp="1"/>
          </p:cNvSpPr>
          <p:nvPr>
            <p:ph type="dt" sz="half" idx="10"/>
          </p:nvPr>
        </p:nvSpPr>
        <p:spPr/>
        <p:txBody>
          <a:bodyPr/>
          <a:lstStyle/>
          <a:p>
            <a:r>
              <a:rPr lang="en-US" altLang="en-US" dirty="0"/>
              <a:t>January 2023</a:t>
            </a:r>
          </a:p>
        </p:txBody>
      </p:sp>
      <p:sp>
        <p:nvSpPr>
          <p:cNvPr id="6" name="Slide Number Placeholder 5">
            <a:extLst>
              <a:ext uri="{FF2B5EF4-FFF2-40B4-BE49-F238E27FC236}">
                <a16:creationId xmlns:a16="http://schemas.microsoft.com/office/drawing/2014/main" id="{9F595DFF-FE66-77C2-DF68-2CE343D551E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
        <p:nvSpPr>
          <p:cNvPr id="8" name="Footer Placeholder 2"/>
          <p:cNvSpPr>
            <a:spLocks noGrp="1"/>
          </p:cNvSpPr>
          <p:nvPr>
            <p:ph type="ftr" sz="quarter" idx="11"/>
          </p:nvPr>
        </p:nvSpPr>
        <p:spPr>
          <a:xfrm>
            <a:off x="5004048" y="6475413"/>
            <a:ext cx="3606552" cy="184666"/>
          </a:xfrm>
        </p:spPr>
        <p:txBody>
          <a:bodyPr/>
          <a:lstStyle/>
          <a:p>
            <a:r>
              <a:rPr lang="en-US" altLang="en-US" dirty="0"/>
              <a:t>YOUNGWAN SO, </a:t>
            </a:r>
            <a:r>
              <a:rPr lang="en-US" altLang="en-US" i="1" dirty="0"/>
              <a:t>et al.</a:t>
            </a:r>
            <a:r>
              <a:rPr lang="en-US" altLang="en-US" dirty="0"/>
              <a:t> (SAMSUNG Elec.)</a:t>
            </a:r>
          </a:p>
        </p:txBody>
      </p:sp>
      <p:sp>
        <p:nvSpPr>
          <p:cNvPr id="5" name="Google Shape;116;p3">
            <a:extLst>
              <a:ext uri="{FF2B5EF4-FFF2-40B4-BE49-F238E27FC236}">
                <a16:creationId xmlns:a16="http://schemas.microsoft.com/office/drawing/2014/main" id="{C9815B68-8D29-9097-ADAE-D5C1F2F942F1}"/>
              </a:ext>
            </a:extLst>
          </p:cNvPr>
          <p:cNvSpPr txBox="1">
            <a:spLocks/>
          </p:cNvSpPr>
          <p:nvPr/>
        </p:nvSpPr>
        <p:spPr bwMode="auto">
          <a:xfrm>
            <a:off x="320452" y="6096000"/>
            <a:ext cx="8503096" cy="491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2075" tIns="46025" rIns="92075" bIns="46025" numCol="1" anchor="ctr"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spcBef>
                <a:spcPts val="0"/>
              </a:spcBef>
              <a:spcAft>
                <a:spcPts val="0"/>
              </a:spcAft>
              <a:buClr>
                <a:schemeClr val="dk1"/>
              </a:buClr>
              <a:buSzPct val="100000"/>
              <a:buNone/>
            </a:pPr>
            <a:r>
              <a:rPr lang="en-US" altLang="zh-CN" sz="1200" kern="0" dirty="0">
                <a:latin typeface="Times New Roman" panose="02020603050405020304" pitchFamily="18" charset="0"/>
                <a:cs typeface="Times New Roman" panose="02020603050405020304" pitchFamily="18" charset="0"/>
              </a:rPr>
              <a:t>[1] 15-22-0591-00-04ab-Proposed Text for 4ab MAC - Hyper Block-based Mode (November, 2022)</a:t>
            </a:r>
            <a:endParaRPr lang="en-US" altLang="zh-CN" sz="1200" i="1"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5073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94EC8-B087-258F-8F03-BAC00E96197B}"/>
              </a:ext>
            </a:extLst>
          </p:cNvPr>
          <p:cNvSpPr>
            <a:spLocks noGrp="1"/>
          </p:cNvSpPr>
          <p:nvPr>
            <p:ph type="title"/>
          </p:nvPr>
        </p:nvSpPr>
        <p:spPr>
          <a:xfrm>
            <a:off x="533400" y="685800"/>
            <a:ext cx="8077200" cy="915987"/>
          </a:xfrm>
        </p:spPr>
        <p:txBody>
          <a:bodyPr/>
          <a:lstStyle/>
          <a:p>
            <a:r>
              <a:rPr lang="en-US" sz="2800" dirty="0"/>
              <a:t>Motivation</a:t>
            </a:r>
          </a:p>
        </p:txBody>
      </p:sp>
      <p:sp>
        <p:nvSpPr>
          <p:cNvPr id="3" name="Content Placeholder 2">
            <a:extLst>
              <a:ext uri="{FF2B5EF4-FFF2-40B4-BE49-F238E27FC236}">
                <a16:creationId xmlns:a16="http://schemas.microsoft.com/office/drawing/2014/main" id="{5EB64202-5F5B-FEA6-7D1A-B48133C3B2E5}"/>
              </a:ext>
            </a:extLst>
          </p:cNvPr>
          <p:cNvSpPr>
            <a:spLocks noGrp="1"/>
          </p:cNvSpPr>
          <p:nvPr>
            <p:ph idx="1"/>
          </p:nvPr>
        </p:nvSpPr>
        <p:spPr>
          <a:xfrm>
            <a:off x="693174" y="1693862"/>
            <a:ext cx="8298426" cy="4114800"/>
          </a:xfrm>
        </p:spPr>
        <p:txBody>
          <a:bodyPr/>
          <a:lstStyle/>
          <a:p>
            <a:r>
              <a:rPr lang="en-US" sz="1800" dirty="0"/>
              <a:t>MMS transmits the same signal multiple times which may differ per devices.</a:t>
            </a:r>
          </a:p>
          <a:p>
            <a:pPr lvl="1"/>
            <a:endParaRPr lang="en-US" sz="1400" dirty="0"/>
          </a:p>
          <a:p>
            <a:pPr lvl="1"/>
            <a:r>
              <a:rPr lang="en-US" sz="1400" dirty="0"/>
              <a:t>The number of transmission in MMS can be determined based on link channel condition [2].</a:t>
            </a:r>
          </a:p>
          <a:p>
            <a:pPr lvl="1"/>
            <a:r>
              <a:rPr lang="en-US" sz="1400" dirty="0"/>
              <a:t>It means every block/rounds may have different lengths each other upon channel condition.</a:t>
            </a:r>
          </a:p>
          <a:p>
            <a:pPr lvl="1"/>
            <a:endParaRPr lang="en-US" sz="1400" dirty="0"/>
          </a:p>
        </p:txBody>
      </p:sp>
      <p:sp>
        <p:nvSpPr>
          <p:cNvPr id="4" name="Date Placeholder 3">
            <a:extLst>
              <a:ext uri="{FF2B5EF4-FFF2-40B4-BE49-F238E27FC236}">
                <a16:creationId xmlns:a16="http://schemas.microsoft.com/office/drawing/2014/main" id="{C2425B2F-9194-1119-0529-D9B99B71BB0B}"/>
              </a:ext>
            </a:extLst>
          </p:cNvPr>
          <p:cNvSpPr>
            <a:spLocks noGrp="1"/>
          </p:cNvSpPr>
          <p:nvPr>
            <p:ph type="dt" sz="half" idx="10"/>
          </p:nvPr>
        </p:nvSpPr>
        <p:spPr/>
        <p:txBody>
          <a:bodyPr/>
          <a:lstStyle/>
          <a:p>
            <a:r>
              <a:rPr lang="en-US" altLang="en-US" dirty="0"/>
              <a:t>January 2023</a:t>
            </a:r>
          </a:p>
        </p:txBody>
      </p:sp>
      <p:sp>
        <p:nvSpPr>
          <p:cNvPr id="6" name="Slide Number Placeholder 5">
            <a:extLst>
              <a:ext uri="{FF2B5EF4-FFF2-40B4-BE49-F238E27FC236}">
                <a16:creationId xmlns:a16="http://schemas.microsoft.com/office/drawing/2014/main" id="{9F595DFF-FE66-77C2-DF68-2CE343D551E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sp>
        <p:nvSpPr>
          <p:cNvPr id="7" name="Google Shape;116;p3">
            <a:extLst>
              <a:ext uri="{FF2B5EF4-FFF2-40B4-BE49-F238E27FC236}">
                <a16:creationId xmlns:a16="http://schemas.microsoft.com/office/drawing/2014/main" id="{77D64416-60F2-41E0-8CFD-DF263027B1A2}"/>
              </a:ext>
            </a:extLst>
          </p:cNvPr>
          <p:cNvSpPr txBox="1">
            <a:spLocks/>
          </p:cNvSpPr>
          <p:nvPr/>
        </p:nvSpPr>
        <p:spPr bwMode="auto">
          <a:xfrm>
            <a:off x="323228" y="6100567"/>
            <a:ext cx="8503096" cy="491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2075" tIns="46025" rIns="92075" bIns="46025" numCol="1" anchor="ctr"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spcBef>
                <a:spcPts val="0"/>
              </a:spcBef>
              <a:spcAft>
                <a:spcPts val="0"/>
              </a:spcAft>
              <a:buClr>
                <a:schemeClr val="dk1"/>
              </a:buClr>
              <a:buSzPct val="100000"/>
              <a:buNone/>
            </a:pPr>
            <a:r>
              <a:rPr lang="en-US" altLang="zh-CN" sz="1200" kern="0" dirty="0">
                <a:latin typeface="Times New Roman" panose="02020603050405020304" pitchFamily="18" charset="0"/>
                <a:cs typeface="Times New Roman" panose="02020603050405020304" pitchFamily="18" charset="0"/>
              </a:rPr>
              <a:t>[2] 15-22-0378-00-04ab-On the selection of number of fragments in MMS UWB (July 22, 2022)</a:t>
            </a:r>
            <a:endParaRPr lang="en-US" altLang="zh-CN" sz="1200" i="1" kern="0" dirty="0">
              <a:latin typeface="Times New Roman" panose="02020603050405020304" pitchFamily="18" charset="0"/>
              <a:cs typeface="Times New Roman" panose="02020603050405020304" pitchFamily="18" charset="0"/>
            </a:endParaRPr>
          </a:p>
        </p:txBody>
      </p:sp>
      <p:sp>
        <p:nvSpPr>
          <p:cNvPr id="92" name="모서리가 둥근 직사각형 91"/>
          <p:cNvSpPr/>
          <p:nvPr/>
        </p:nvSpPr>
        <p:spPr bwMode="auto">
          <a:xfrm>
            <a:off x="4509159" y="3946798"/>
            <a:ext cx="3046040" cy="1121783"/>
          </a:xfrm>
          <a:prstGeom prst="roundRect">
            <a:avLst/>
          </a:prstGeom>
          <a:solidFill>
            <a:schemeClr val="accent5">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3200" b="0" i="0" u="none" strike="noStrike" cap="none" normalizeH="0" baseline="0">
              <a:ln>
                <a:noFill/>
              </a:ln>
              <a:solidFill>
                <a:schemeClr val="bg1"/>
              </a:solidFill>
              <a:effectLst/>
              <a:latin typeface="Times New Roman" pitchFamily="16" charset="0"/>
            </a:endParaRPr>
          </a:p>
        </p:txBody>
      </p:sp>
      <p:sp>
        <p:nvSpPr>
          <p:cNvPr id="93" name="모서리가 둥근 직사각형 92"/>
          <p:cNvSpPr/>
          <p:nvPr/>
        </p:nvSpPr>
        <p:spPr bwMode="auto">
          <a:xfrm>
            <a:off x="4489626" y="5132779"/>
            <a:ext cx="3046040" cy="1065519"/>
          </a:xfrm>
          <a:prstGeom prst="roundRect">
            <a:avLst/>
          </a:prstGeom>
          <a:solidFill>
            <a:schemeClr val="accent5">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3200" b="0" i="0" u="none" strike="noStrike" cap="none" normalizeH="0" baseline="0">
              <a:ln>
                <a:noFill/>
              </a:ln>
              <a:solidFill>
                <a:schemeClr val="bg1"/>
              </a:solidFill>
              <a:effectLst/>
              <a:latin typeface="Times New Roman" pitchFamily="16" charset="0"/>
            </a:endParaRPr>
          </a:p>
        </p:txBody>
      </p:sp>
      <p:sp>
        <p:nvSpPr>
          <p:cNvPr id="94" name="모서리가 둥근 직사각형 93"/>
          <p:cNvSpPr/>
          <p:nvPr/>
        </p:nvSpPr>
        <p:spPr bwMode="auto">
          <a:xfrm>
            <a:off x="4495800" y="2849492"/>
            <a:ext cx="3046040" cy="1065519"/>
          </a:xfrm>
          <a:prstGeom prst="roundRect">
            <a:avLst/>
          </a:prstGeom>
          <a:solidFill>
            <a:schemeClr val="accent5">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3200" b="0" i="0" u="none" strike="noStrike" cap="none" normalizeH="0" baseline="0">
              <a:ln>
                <a:noFill/>
              </a:ln>
              <a:solidFill>
                <a:schemeClr val="bg1"/>
              </a:solidFill>
              <a:effectLst/>
              <a:latin typeface="Times New Roman" pitchFamily="16" charset="0"/>
            </a:endParaRPr>
          </a:p>
        </p:txBody>
      </p:sp>
      <p:cxnSp>
        <p:nvCxnSpPr>
          <p:cNvPr id="95" name="직선 화살표 연결선 94"/>
          <p:cNvCxnSpPr/>
          <p:nvPr/>
        </p:nvCxnSpPr>
        <p:spPr>
          <a:xfrm flipV="1">
            <a:off x="1484617" y="3525387"/>
            <a:ext cx="1400163" cy="632281"/>
          </a:xfrm>
          <a:prstGeom prst="straightConnector1">
            <a:avLst/>
          </a:prstGeom>
          <a:ln w="9525">
            <a:solidFill>
              <a:schemeClr val="bg2">
                <a:lumMod val="75000"/>
              </a:schemeClr>
            </a:solidFill>
            <a:headEnd type="none" w="med" len="med"/>
            <a:tailEnd type="stealth" w="sm" len="sm"/>
          </a:ln>
        </p:spPr>
        <p:style>
          <a:lnRef idx="1">
            <a:schemeClr val="accent1"/>
          </a:lnRef>
          <a:fillRef idx="0">
            <a:schemeClr val="accent1"/>
          </a:fillRef>
          <a:effectRef idx="0">
            <a:schemeClr val="accent1"/>
          </a:effectRef>
          <a:fontRef idx="minor">
            <a:schemeClr val="tx1"/>
          </a:fontRef>
        </p:style>
      </p:cxnSp>
      <p:pic>
        <p:nvPicPr>
          <p:cNvPr id="96" name="Picture 2" descr="New Samsung Galaxy Phones, Watches &amp; Tablets | AT&amp;T"/>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16482" b="18859"/>
          <a:stretch/>
        </p:blipFill>
        <p:spPr bwMode="auto">
          <a:xfrm>
            <a:off x="3010603" y="3343221"/>
            <a:ext cx="290044" cy="364331"/>
          </a:xfrm>
          <a:prstGeom prst="rect">
            <a:avLst/>
          </a:prstGeom>
          <a:noFill/>
          <a:extLst>
            <a:ext uri="{909E8E84-426E-40DD-AFC4-6F175D3DCCD1}">
              <a14:hiddenFill xmlns:a14="http://schemas.microsoft.com/office/drawing/2010/main">
                <a:solidFill>
                  <a:srgbClr val="FFFFFF"/>
                </a:solidFill>
              </a14:hiddenFill>
            </a:ext>
          </a:extLst>
        </p:spPr>
      </p:pic>
      <p:pic>
        <p:nvPicPr>
          <p:cNvPr id="97" name="Picture 2" descr="New Samsung Galaxy Phones, Watches &amp; Tablets | AT&amp;T"/>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16482" b="18859"/>
          <a:stretch/>
        </p:blipFill>
        <p:spPr bwMode="auto">
          <a:xfrm>
            <a:off x="3350127" y="4284021"/>
            <a:ext cx="290044" cy="364331"/>
          </a:xfrm>
          <a:prstGeom prst="rect">
            <a:avLst/>
          </a:prstGeom>
          <a:noFill/>
          <a:extLst>
            <a:ext uri="{909E8E84-426E-40DD-AFC4-6F175D3DCCD1}">
              <a14:hiddenFill xmlns:a14="http://schemas.microsoft.com/office/drawing/2010/main">
                <a:solidFill>
                  <a:srgbClr val="FFFFFF"/>
                </a:solidFill>
              </a14:hiddenFill>
            </a:ext>
          </a:extLst>
        </p:spPr>
      </p:pic>
      <p:pic>
        <p:nvPicPr>
          <p:cNvPr id="98" name="Picture 2" descr="New Samsung Galaxy Phones, Watches &amp; Tablets | AT&amp;T"/>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16482" b="18859"/>
          <a:stretch/>
        </p:blipFill>
        <p:spPr bwMode="auto">
          <a:xfrm>
            <a:off x="3052604" y="5171836"/>
            <a:ext cx="290044" cy="364331"/>
          </a:xfrm>
          <a:prstGeom prst="rect">
            <a:avLst/>
          </a:prstGeom>
          <a:noFill/>
          <a:extLst>
            <a:ext uri="{909E8E84-426E-40DD-AFC4-6F175D3DCCD1}">
              <a14:hiddenFill xmlns:a14="http://schemas.microsoft.com/office/drawing/2010/main">
                <a:solidFill>
                  <a:srgbClr val="FFFFFF"/>
                </a:solidFill>
              </a14:hiddenFill>
            </a:ext>
          </a:extLst>
        </p:spPr>
      </p:pic>
      <p:pic>
        <p:nvPicPr>
          <p:cNvPr id="99" name="Picture 10" descr="Ubiquiti UniFi WiFi BaseStationXG - Wireless Access Point - Wi-Fi 5 - UWB-X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7306" y="4026706"/>
            <a:ext cx="441504" cy="441504"/>
          </a:xfrm>
          <a:prstGeom prst="rect">
            <a:avLst/>
          </a:prstGeom>
          <a:noFill/>
          <a:extLst>
            <a:ext uri="{909E8E84-426E-40DD-AFC4-6F175D3DCCD1}">
              <a14:hiddenFill xmlns:a14="http://schemas.microsoft.com/office/drawing/2010/main">
                <a:solidFill>
                  <a:srgbClr val="FFFFFF"/>
                </a:solidFill>
              </a14:hiddenFill>
            </a:ext>
          </a:extLst>
        </p:spPr>
      </p:pic>
      <p:cxnSp>
        <p:nvCxnSpPr>
          <p:cNvPr id="100" name="직선 화살표 연결선 99"/>
          <p:cNvCxnSpPr/>
          <p:nvPr/>
        </p:nvCxnSpPr>
        <p:spPr>
          <a:xfrm>
            <a:off x="1508381" y="4288878"/>
            <a:ext cx="1735114" cy="179332"/>
          </a:xfrm>
          <a:prstGeom prst="straightConnector1">
            <a:avLst/>
          </a:prstGeom>
          <a:ln w="9525">
            <a:solidFill>
              <a:schemeClr val="bg2">
                <a:lumMod val="75000"/>
              </a:schemeClr>
            </a:solidFill>
            <a:headEnd type="none" w="med" len="med"/>
            <a:tailEnd type="stealth" w="sm" len="sm"/>
          </a:ln>
        </p:spPr>
        <p:style>
          <a:lnRef idx="1">
            <a:schemeClr val="accent1"/>
          </a:lnRef>
          <a:fillRef idx="0">
            <a:schemeClr val="accent1"/>
          </a:fillRef>
          <a:effectRef idx="0">
            <a:schemeClr val="accent1"/>
          </a:effectRef>
          <a:fontRef idx="minor">
            <a:schemeClr val="tx1"/>
          </a:fontRef>
        </p:style>
      </p:cxnSp>
      <p:cxnSp>
        <p:nvCxnSpPr>
          <p:cNvPr id="101" name="직선 화살표 연결선 100"/>
          <p:cNvCxnSpPr/>
          <p:nvPr/>
        </p:nvCxnSpPr>
        <p:spPr>
          <a:xfrm>
            <a:off x="1427372" y="4401509"/>
            <a:ext cx="1512366" cy="885761"/>
          </a:xfrm>
          <a:prstGeom prst="straightConnector1">
            <a:avLst/>
          </a:prstGeom>
          <a:ln w="9525">
            <a:solidFill>
              <a:schemeClr val="bg2">
                <a:lumMod val="75000"/>
              </a:schemeClr>
            </a:solidFill>
            <a:headEnd type="none" w="med" len="med"/>
            <a:tailEnd type="stealth" w="sm" len="sm"/>
          </a:ln>
        </p:spPr>
        <p:style>
          <a:lnRef idx="1">
            <a:schemeClr val="accent1"/>
          </a:lnRef>
          <a:fillRef idx="0">
            <a:schemeClr val="accent1"/>
          </a:fillRef>
          <a:effectRef idx="0">
            <a:schemeClr val="accent1"/>
          </a:effectRef>
          <a:fontRef idx="minor">
            <a:schemeClr val="tx1"/>
          </a:fontRef>
        </p:style>
      </p:cxnSp>
      <p:sp>
        <p:nvSpPr>
          <p:cNvPr id="102" name="TextBox 99"/>
          <p:cNvSpPr txBox="1">
            <a:spLocks noChangeArrowheads="1"/>
          </p:cNvSpPr>
          <p:nvPr/>
        </p:nvSpPr>
        <p:spPr bwMode="auto">
          <a:xfrm>
            <a:off x="6516527" y="4208083"/>
            <a:ext cx="519820" cy="244288"/>
          </a:xfrm>
          <a:prstGeom prst="rect">
            <a:avLst/>
          </a:prstGeom>
          <a:noFill/>
          <a:ln w="9525">
            <a:noFill/>
            <a:miter lim="800000"/>
            <a:headEnd/>
            <a:tailEnd/>
          </a:ln>
        </p:spPr>
        <p:txBody>
          <a:bodyPr lIns="36000" tIns="36000" rIns="36000" bIns="36000"/>
          <a:lstStyle/>
          <a:p>
            <a:r>
              <a:rPr lang="en-US" altLang="ko-KR" sz="1000" b="1" dirty="0">
                <a:solidFill>
                  <a:schemeClr val="tx1"/>
                </a:solidFill>
                <a:ea typeface="굴림" panose="020B0600000101010101" pitchFamily="50" charset="-127"/>
              </a:rPr>
              <a:t>……</a:t>
            </a:r>
            <a:endParaRPr lang="ko-KR" altLang="en-US" sz="1000" b="1" dirty="0">
              <a:solidFill>
                <a:schemeClr val="tx1"/>
              </a:solidFill>
              <a:ea typeface="굴림" panose="020B0600000101010101" pitchFamily="50" charset="-127"/>
            </a:endParaRPr>
          </a:p>
        </p:txBody>
      </p:sp>
      <p:sp>
        <p:nvSpPr>
          <p:cNvPr id="103" name="직사각형 102"/>
          <p:cNvSpPr/>
          <p:nvPr/>
        </p:nvSpPr>
        <p:spPr>
          <a:xfrm>
            <a:off x="5114329" y="4004622"/>
            <a:ext cx="77249" cy="44516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POLL</a:t>
            </a:r>
            <a:endParaRPr lang="ko-KR" altLang="en-US" sz="600" dirty="0">
              <a:solidFill>
                <a:schemeClr val="tx1"/>
              </a:solidFill>
              <a:ea typeface="굴림" panose="020B0600000101010101" pitchFamily="50" charset="-127"/>
            </a:endParaRPr>
          </a:p>
        </p:txBody>
      </p:sp>
      <p:sp>
        <p:nvSpPr>
          <p:cNvPr id="104" name="TextBox 99"/>
          <p:cNvSpPr txBox="1">
            <a:spLocks noChangeArrowheads="1"/>
          </p:cNvSpPr>
          <p:nvPr/>
        </p:nvSpPr>
        <p:spPr bwMode="auto">
          <a:xfrm>
            <a:off x="1805006" y="3348275"/>
            <a:ext cx="708543" cy="229229"/>
          </a:xfrm>
          <a:prstGeom prst="rect">
            <a:avLst/>
          </a:prstGeom>
          <a:noFill/>
          <a:ln>
            <a:noFill/>
          </a:ln>
        </p:spPr>
        <p:txBody>
          <a:bodyPr lIns="36000" tIns="36000" rIns="36000" bIns="36000" anchor="ctr" anchorCtr="0"/>
          <a:lstStyle/>
          <a:p>
            <a:pPr algn="ctr"/>
            <a:r>
              <a:rPr lang="en-US" altLang="ko-KR" sz="800" dirty="0">
                <a:solidFill>
                  <a:schemeClr val="tx1"/>
                </a:solidFill>
                <a:latin typeface="+mn-lt"/>
                <a:ea typeface="굴림" panose="020B0600000101010101" pitchFamily="50" charset="-127"/>
              </a:rPr>
              <a:t>Good Channel Condition</a:t>
            </a:r>
            <a:endParaRPr lang="ko-KR" altLang="en-US" sz="800" dirty="0">
              <a:solidFill>
                <a:schemeClr val="tx1"/>
              </a:solidFill>
              <a:latin typeface="+mn-lt"/>
              <a:ea typeface="굴림" panose="020B0600000101010101" pitchFamily="50" charset="-127"/>
            </a:endParaRPr>
          </a:p>
        </p:txBody>
      </p:sp>
      <p:sp>
        <p:nvSpPr>
          <p:cNvPr id="105" name="TextBox 99"/>
          <p:cNvSpPr txBox="1">
            <a:spLocks noChangeArrowheads="1"/>
          </p:cNvSpPr>
          <p:nvPr/>
        </p:nvSpPr>
        <p:spPr bwMode="auto">
          <a:xfrm>
            <a:off x="2356600" y="4039050"/>
            <a:ext cx="708543" cy="229229"/>
          </a:xfrm>
          <a:prstGeom prst="rect">
            <a:avLst/>
          </a:prstGeom>
          <a:noFill/>
          <a:ln>
            <a:noFill/>
          </a:ln>
        </p:spPr>
        <p:txBody>
          <a:bodyPr lIns="36000" tIns="36000" rIns="36000" bIns="36000" anchor="ctr" anchorCtr="0"/>
          <a:lstStyle/>
          <a:p>
            <a:pPr algn="ctr"/>
            <a:r>
              <a:rPr lang="en-US" altLang="ko-KR" sz="800" dirty="0">
                <a:solidFill>
                  <a:schemeClr val="tx1"/>
                </a:solidFill>
                <a:latin typeface="+mn-lt"/>
                <a:ea typeface="굴림" panose="020B0600000101010101" pitchFamily="50" charset="-127"/>
              </a:rPr>
              <a:t>Bad Channel Condition</a:t>
            </a:r>
            <a:endParaRPr lang="ko-KR" altLang="en-US" sz="800" dirty="0">
              <a:solidFill>
                <a:schemeClr val="tx1"/>
              </a:solidFill>
              <a:latin typeface="+mn-lt"/>
              <a:ea typeface="굴림" panose="020B0600000101010101" pitchFamily="50" charset="-127"/>
            </a:endParaRPr>
          </a:p>
        </p:txBody>
      </p:sp>
      <p:sp>
        <p:nvSpPr>
          <p:cNvPr id="106" name="TextBox 99"/>
          <p:cNvSpPr txBox="1">
            <a:spLocks noChangeArrowheads="1"/>
          </p:cNvSpPr>
          <p:nvPr/>
        </p:nvSpPr>
        <p:spPr bwMode="auto">
          <a:xfrm>
            <a:off x="2146383" y="4698741"/>
            <a:ext cx="806341" cy="229229"/>
          </a:xfrm>
          <a:prstGeom prst="rect">
            <a:avLst/>
          </a:prstGeom>
          <a:noFill/>
          <a:ln>
            <a:noFill/>
          </a:ln>
        </p:spPr>
        <p:txBody>
          <a:bodyPr lIns="36000" tIns="36000" rIns="36000" bIns="36000" anchor="ctr" anchorCtr="0"/>
          <a:lstStyle/>
          <a:p>
            <a:pPr algn="ctr"/>
            <a:r>
              <a:rPr lang="en-US" altLang="ko-KR" sz="800" dirty="0">
                <a:solidFill>
                  <a:schemeClr val="tx1"/>
                </a:solidFill>
                <a:latin typeface="+mn-lt"/>
                <a:ea typeface="굴림" panose="020B0600000101010101" pitchFamily="50" charset="-127"/>
              </a:rPr>
              <a:t>Worse Channel Condition</a:t>
            </a:r>
            <a:endParaRPr lang="ko-KR" altLang="en-US" sz="800" dirty="0">
              <a:solidFill>
                <a:schemeClr val="tx1"/>
              </a:solidFill>
              <a:latin typeface="+mn-lt"/>
              <a:ea typeface="굴림" panose="020B0600000101010101" pitchFamily="50" charset="-127"/>
            </a:endParaRPr>
          </a:p>
        </p:txBody>
      </p:sp>
      <p:sp>
        <p:nvSpPr>
          <p:cNvPr id="107" name="직사각형 106"/>
          <p:cNvSpPr/>
          <p:nvPr/>
        </p:nvSpPr>
        <p:spPr>
          <a:xfrm>
            <a:off x="5223583" y="4005562"/>
            <a:ext cx="77249" cy="44516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RESPONSE</a:t>
            </a:r>
            <a:endParaRPr lang="ko-KR" altLang="en-US" sz="600" dirty="0">
              <a:solidFill>
                <a:schemeClr val="tx1"/>
              </a:solidFill>
              <a:ea typeface="굴림" panose="020B0600000101010101" pitchFamily="50" charset="-127"/>
            </a:endParaRPr>
          </a:p>
        </p:txBody>
      </p:sp>
      <p:sp>
        <p:nvSpPr>
          <p:cNvPr id="108" name="직사각형 107"/>
          <p:cNvSpPr/>
          <p:nvPr/>
        </p:nvSpPr>
        <p:spPr>
          <a:xfrm>
            <a:off x="5408408" y="4457870"/>
            <a:ext cx="45719" cy="308933"/>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109" name="직사각형 108"/>
          <p:cNvSpPr/>
          <p:nvPr/>
        </p:nvSpPr>
        <p:spPr>
          <a:xfrm>
            <a:off x="5473417" y="4457870"/>
            <a:ext cx="45719" cy="308933"/>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110" name="직사각형 109"/>
          <p:cNvSpPr/>
          <p:nvPr/>
        </p:nvSpPr>
        <p:spPr>
          <a:xfrm>
            <a:off x="5541518" y="4457870"/>
            <a:ext cx="45719" cy="308933"/>
          </a:xfrm>
          <a:prstGeom prst="rect">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2</a:t>
            </a:r>
            <a:endParaRPr lang="ko-KR" altLang="en-US" sz="600" dirty="0">
              <a:solidFill>
                <a:schemeClr val="tx1"/>
              </a:solidFill>
              <a:ea typeface="굴림" panose="020B0600000101010101" pitchFamily="50" charset="-127"/>
            </a:endParaRPr>
          </a:p>
        </p:txBody>
      </p:sp>
      <p:sp>
        <p:nvSpPr>
          <p:cNvPr id="111" name="직사각형 110"/>
          <p:cNvSpPr/>
          <p:nvPr/>
        </p:nvSpPr>
        <p:spPr>
          <a:xfrm>
            <a:off x="5606527" y="4457870"/>
            <a:ext cx="45719" cy="308933"/>
          </a:xfrm>
          <a:prstGeom prst="rect">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2</a:t>
            </a:r>
            <a:endParaRPr lang="ko-KR" altLang="en-US" sz="600" dirty="0">
              <a:solidFill>
                <a:schemeClr val="tx1"/>
              </a:solidFill>
              <a:ea typeface="굴림" panose="020B0600000101010101" pitchFamily="50" charset="-127"/>
            </a:endParaRPr>
          </a:p>
        </p:txBody>
      </p:sp>
      <p:sp>
        <p:nvSpPr>
          <p:cNvPr id="112" name="직사각형 111"/>
          <p:cNvSpPr/>
          <p:nvPr/>
        </p:nvSpPr>
        <p:spPr>
          <a:xfrm>
            <a:off x="5672688" y="4457870"/>
            <a:ext cx="45719" cy="308933"/>
          </a:xfrm>
          <a:prstGeom prst="rect">
            <a:avLst/>
          </a:prstGeom>
          <a:solidFill>
            <a:schemeClr val="accent6">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3</a:t>
            </a:r>
            <a:endParaRPr lang="ko-KR" altLang="en-US" sz="600" dirty="0">
              <a:solidFill>
                <a:schemeClr val="tx1"/>
              </a:solidFill>
              <a:ea typeface="굴림" panose="020B0600000101010101" pitchFamily="50" charset="-127"/>
            </a:endParaRPr>
          </a:p>
        </p:txBody>
      </p:sp>
      <p:sp>
        <p:nvSpPr>
          <p:cNvPr id="113" name="직사각형 112"/>
          <p:cNvSpPr/>
          <p:nvPr/>
        </p:nvSpPr>
        <p:spPr>
          <a:xfrm>
            <a:off x="5737697" y="4457870"/>
            <a:ext cx="45719" cy="308933"/>
          </a:xfrm>
          <a:prstGeom prst="rect">
            <a:avLst/>
          </a:prstGeom>
          <a:solidFill>
            <a:schemeClr val="accent6">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3</a:t>
            </a:r>
            <a:endParaRPr lang="ko-KR" altLang="en-US" sz="600" dirty="0">
              <a:solidFill>
                <a:schemeClr val="tx1"/>
              </a:solidFill>
              <a:ea typeface="굴림" panose="020B0600000101010101" pitchFamily="50" charset="-127"/>
            </a:endParaRPr>
          </a:p>
        </p:txBody>
      </p:sp>
      <p:sp>
        <p:nvSpPr>
          <p:cNvPr id="114" name="직사각형 113"/>
          <p:cNvSpPr/>
          <p:nvPr/>
        </p:nvSpPr>
        <p:spPr>
          <a:xfrm>
            <a:off x="5805798" y="4457870"/>
            <a:ext cx="45719" cy="308933"/>
          </a:xfrm>
          <a:prstGeom prst="rect">
            <a:avLst/>
          </a:prstGeom>
          <a:solidFill>
            <a:srgbClr val="FFC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4</a:t>
            </a:r>
            <a:endParaRPr lang="ko-KR" altLang="en-US" sz="600" dirty="0">
              <a:solidFill>
                <a:schemeClr val="tx1"/>
              </a:solidFill>
              <a:ea typeface="굴림" panose="020B0600000101010101" pitchFamily="50" charset="-127"/>
            </a:endParaRPr>
          </a:p>
        </p:txBody>
      </p:sp>
      <p:sp>
        <p:nvSpPr>
          <p:cNvPr id="115" name="직사각형 114"/>
          <p:cNvSpPr/>
          <p:nvPr/>
        </p:nvSpPr>
        <p:spPr>
          <a:xfrm>
            <a:off x="5870807" y="4457870"/>
            <a:ext cx="45719" cy="308933"/>
          </a:xfrm>
          <a:prstGeom prst="rect">
            <a:avLst/>
          </a:prstGeom>
          <a:solidFill>
            <a:srgbClr val="FFC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4</a:t>
            </a:r>
            <a:endParaRPr lang="ko-KR" altLang="en-US" sz="600" dirty="0">
              <a:solidFill>
                <a:schemeClr val="tx1"/>
              </a:solidFill>
              <a:ea typeface="굴림" panose="020B0600000101010101" pitchFamily="50" charset="-127"/>
            </a:endParaRPr>
          </a:p>
        </p:txBody>
      </p:sp>
      <p:sp>
        <p:nvSpPr>
          <p:cNvPr id="116" name="직사각형 115"/>
          <p:cNvSpPr/>
          <p:nvPr/>
        </p:nvSpPr>
        <p:spPr>
          <a:xfrm>
            <a:off x="5988506" y="4012534"/>
            <a:ext cx="77249" cy="44516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REPORT</a:t>
            </a:r>
            <a:endParaRPr lang="ko-KR" altLang="en-US" sz="600" dirty="0">
              <a:solidFill>
                <a:schemeClr val="tx1"/>
              </a:solidFill>
              <a:ea typeface="굴림" panose="020B0600000101010101" pitchFamily="50" charset="-127"/>
            </a:endParaRPr>
          </a:p>
        </p:txBody>
      </p:sp>
      <p:sp>
        <p:nvSpPr>
          <p:cNvPr id="119" name="TextBox 99"/>
          <p:cNvSpPr txBox="1">
            <a:spLocks noChangeArrowheads="1"/>
          </p:cNvSpPr>
          <p:nvPr/>
        </p:nvSpPr>
        <p:spPr bwMode="auto">
          <a:xfrm>
            <a:off x="4606688" y="4225635"/>
            <a:ext cx="384346" cy="138214"/>
          </a:xfrm>
          <a:prstGeom prst="rect">
            <a:avLst/>
          </a:prstGeom>
          <a:noFill/>
          <a:ln>
            <a:noFill/>
          </a:ln>
        </p:spPr>
        <p:txBody>
          <a:bodyPr lIns="0" tIns="0" rIns="0" bIns="0" anchor="ctr" anchorCtr="0"/>
          <a:lstStyle/>
          <a:p>
            <a:pPr algn="ctr"/>
            <a:r>
              <a:rPr lang="en-US" altLang="ko-KR" sz="800" b="1" dirty="0">
                <a:solidFill>
                  <a:schemeClr val="tx1"/>
                </a:solidFill>
                <a:latin typeface="+mn-lt"/>
                <a:ea typeface="굴림" panose="020B0600000101010101" pitchFamily="50" charset="-127"/>
              </a:rPr>
              <a:t>[NB] :</a:t>
            </a:r>
            <a:endParaRPr lang="ko-KR" altLang="en-US" sz="800" b="1" dirty="0">
              <a:solidFill>
                <a:schemeClr val="tx1"/>
              </a:solidFill>
              <a:latin typeface="+mn-lt"/>
              <a:ea typeface="굴림" panose="020B0600000101010101" pitchFamily="50" charset="-127"/>
            </a:endParaRPr>
          </a:p>
        </p:txBody>
      </p:sp>
      <p:sp>
        <p:nvSpPr>
          <p:cNvPr id="120" name="TextBox 99"/>
          <p:cNvSpPr txBox="1">
            <a:spLocks noChangeArrowheads="1"/>
          </p:cNvSpPr>
          <p:nvPr/>
        </p:nvSpPr>
        <p:spPr bwMode="auto">
          <a:xfrm>
            <a:off x="4572000" y="4561269"/>
            <a:ext cx="384346" cy="138214"/>
          </a:xfrm>
          <a:prstGeom prst="rect">
            <a:avLst/>
          </a:prstGeom>
          <a:noFill/>
          <a:ln>
            <a:noFill/>
          </a:ln>
        </p:spPr>
        <p:txBody>
          <a:bodyPr lIns="0" tIns="0" rIns="0" bIns="0" anchor="ctr" anchorCtr="0"/>
          <a:lstStyle/>
          <a:p>
            <a:pPr algn="ctr"/>
            <a:r>
              <a:rPr lang="en-US" altLang="ko-KR" sz="800" b="1" dirty="0">
                <a:solidFill>
                  <a:schemeClr val="tx1"/>
                </a:solidFill>
                <a:latin typeface="+mn-lt"/>
                <a:ea typeface="굴림" panose="020B0600000101010101" pitchFamily="50" charset="-127"/>
              </a:rPr>
              <a:t>[UWB] :</a:t>
            </a:r>
            <a:endParaRPr lang="ko-KR" altLang="en-US" sz="800" b="1" dirty="0">
              <a:solidFill>
                <a:schemeClr val="tx1"/>
              </a:solidFill>
              <a:latin typeface="+mn-lt"/>
              <a:ea typeface="굴림" panose="020B0600000101010101" pitchFamily="50" charset="-127"/>
            </a:endParaRPr>
          </a:p>
        </p:txBody>
      </p:sp>
      <p:cxnSp>
        <p:nvCxnSpPr>
          <p:cNvPr id="121" name="직선 화살표 연결선 120"/>
          <p:cNvCxnSpPr/>
          <p:nvPr/>
        </p:nvCxnSpPr>
        <p:spPr>
          <a:xfrm>
            <a:off x="4969289" y="4457335"/>
            <a:ext cx="2422111" cy="0"/>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2" name="오른쪽 화살표 121"/>
          <p:cNvSpPr/>
          <p:nvPr/>
        </p:nvSpPr>
        <p:spPr bwMode="auto">
          <a:xfrm>
            <a:off x="3925057" y="4330227"/>
            <a:ext cx="505696" cy="324986"/>
          </a:xfrm>
          <a:prstGeom prst="rightArrow">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Clr>
                <a:srgbClr val="000000"/>
              </a:buClr>
              <a:buSzPct val="100000"/>
              <a:buFont typeface="Times New Roman" pitchFamily="16" charset="0"/>
              <a:buNone/>
            </a:pPr>
            <a:endParaRPr lang="ko-KR" altLang="en-US" sz="3200">
              <a:latin typeface="Times New Roman" pitchFamily="16" charset="0"/>
            </a:endParaRPr>
          </a:p>
        </p:txBody>
      </p:sp>
      <p:sp>
        <p:nvSpPr>
          <p:cNvPr id="123" name="오른쪽 화살표 122"/>
          <p:cNvSpPr/>
          <p:nvPr/>
        </p:nvSpPr>
        <p:spPr bwMode="auto">
          <a:xfrm>
            <a:off x="3749110" y="5319284"/>
            <a:ext cx="505696" cy="324986"/>
          </a:xfrm>
          <a:prstGeom prst="rightArrow">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Clr>
                <a:srgbClr val="000000"/>
              </a:buClr>
              <a:buSzPct val="100000"/>
              <a:buFont typeface="Times New Roman" pitchFamily="16" charset="0"/>
              <a:buNone/>
            </a:pPr>
            <a:endParaRPr lang="ko-KR" altLang="en-US" sz="3200">
              <a:latin typeface="Times New Roman" pitchFamily="16" charset="0"/>
            </a:endParaRPr>
          </a:p>
        </p:txBody>
      </p:sp>
      <p:sp>
        <p:nvSpPr>
          <p:cNvPr id="124" name="오른쪽 화살표 123"/>
          <p:cNvSpPr/>
          <p:nvPr/>
        </p:nvSpPr>
        <p:spPr bwMode="auto">
          <a:xfrm>
            <a:off x="3856302" y="3302855"/>
            <a:ext cx="505696" cy="324986"/>
          </a:xfrm>
          <a:prstGeom prst="rightArrow">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Clr>
                <a:srgbClr val="000000"/>
              </a:buClr>
              <a:buSzPct val="100000"/>
              <a:buFont typeface="Times New Roman" pitchFamily="16" charset="0"/>
              <a:buNone/>
            </a:pPr>
            <a:endParaRPr lang="ko-KR" altLang="en-US" sz="3200">
              <a:latin typeface="Times New Roman" pitchFamily="16" charset="0"/>
            </a:endParaRPr>
          </a:p>
        </p:txBody>
      </p:sp>
      <p:sp>
        <p:nvSpPr>
          <p:cNvPr id="125" name="TextBox 99"/>
          <p:cNvSpPr txBox="1">
            <a:spLocks noChangeArrowheads="1"/>
          </p:cNvSpPr>
          <p:nvPr/>
        </p:nvSpPr>
        <p:spPr bwMode="auto">
          <a:xfrm>
            <a:off x="6782129" y="5275268"/>
            <a:ext cx="519820" cy="243248"/>
          </a:xfrm>
          <a:prstGeom prst="rect">
            <a:avLst/>
          </a:prstGeom>
          <a:noFill/>
          <a:ln w="9525">
            <a:noFill/>
            <a:miter lim="800000"/>
            <a:headEnd/>
            <a:tailEnd/>
          </a:ln>
        </p:spPr>
        <p:txBody>
          <a:bodyPr lIns="36000" tIns="36000" rIns="36000" bIns="36000"/>
          <a:lstStyle/>
          <a:p>
            <a:r>
              <a:rPr lang="en-US" altLang="ko-KR" sz="1000" b="1" dirty="0">
                <a:solidFill>
                  <a:schemeClr val="tx1"/>
                </a:solidFill>
                <a:ea typeface="굴림" panose="020B0600000101010101" pitchFamily="50" charset="-127"/>
              </a:rPr>
              <a:t>……</a:t>
            </a:r>
            <a:endParaRPr lang="ko-KR" altLang="en-US" sz="1000" b="1" dirty="0">
              <a:solidFill>
                <a:schemeClr val="tx1"/>
              </a:solidFill>
              <a:ea typeface="굴림" panose="020B0600000101010101" pitchFamily="50" charset="-127"/>
            </a:endParaRPr>
          </a:p>
        </p:txBody>
      </p:sp>
      <p:sp>
        <p:nvSpPr>
          <p:cNvPr id="126" name="직사각형 125"/>
          <p:cNvSpPr/>
          <p:nvPr/>
        </p:nvSpPr>
        <p:spPr>
          <a:xfrm>
            <a:off x="5136695" y="5096960"/>
            <a:ext cx="77249" cy="448271"/>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POLL</a:t>
            </a:r>
            <a:endParaRPr lang="ko-KR" altLang="en-US" sz="600" dirty="0">
              <a:solidFill>
                <a:schemeClr val="tx1"/>
              </a:solidFill>
              <a:ea typeface="굴림" panose="020B0600000101010101" pitchFamily="50" charset="-127"/>
            </a:endParaRPr>
          </a:p>
        </p:txBody>
      </p:sp>
      <p:sp>
        <p:nvSpPr>
          <p:cNvPr id="127" name="직사각형 126"/>
          <p:cNvSpPr/>
          <p:nvPr/>
        </p:nvSpPr>
        <p:spPr>
          <a:xfrm>
            <a:off x="5245949" y="5092398"/>
            <a:ext cx="77249" cy="453773"/>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RESPONSE</a:t>
            </a:r>
            <a:endParaRPr lang="ko-KR" altLang="en-US" sz="600" dirty="0">
              <a:solidFill>
                <a:schemeClr val="tx1"/>
              </a:solidFill>
              <a:ea typeface="굴림" panose="020B0600000101010101" pitchFamily="50" charset="-127"/>
            </a:endParaRPr>
          </a:p>
        </p:txBody>
      </p:sp>
      <p:sp>
        <p:nvSpPr>
          <p:cNvPr id="128" name="직사각형 127"/>
          <p:cNvSpPr/>
          <p:nvPr/>
        </p:nvSpPr>
        <p:spPr>
          <a:xfrm>
            <a:off x="5430774" y="5553314"/>
            <a:ext cx="45719" cy="308933"/>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129" name="직사각형 128"/>
          <p:cNvSpPr/>
          <p:nvPr/>
        </p:nvSpPr>
        <p:spPr>
          <a:xfrm>
            <a:off x="5495783" y="5553314"/>
            <a:ext cx="45719" cy="308933"/>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130" name="직사각형 129"/>
          <p:cNvSpPr/>
          <p:nvPr/>
        </p:nvSpPr>
        <p:spPr>
          <a:xfrm>
            <a:off x="5563884" y="5553314"/>
            <a:ext cx="45719" cy="308933"/>
          </a:xfrm>
          <a:prstGeom prst="rect">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2</a:t>
            </a:r>
            <a:endParaRPr lang="ko-KR" altLang="en-US" sz="600" dirty="0">
              <a:solidFill>
                <a:schemeClr val="tx1"/>
              </a:solidFill>
              <a:ea typeface="굴림" panose="020B0600000101010101" pitchFamily="50" charset="-127"/>
            </a:endParaRPr>
          </a:p>
        </p:txBody>
      </p:sp>
      <p:sp>
        <p:nvSpPr>
          <p:cNvPr id="131" name="직사각형 130"/>
          <p:cNvSpPr/>
          <p:nvPr/>
        </p:nvSpPr>
        <p:spPr>
          <a:xfrm>
            <a:off x="5628893" y="5553314"/>
            <a:ext cx="45719" cy="308933"/>
          </a:xfrm>
          <a:prstGeom prst="rect">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2</a:t>
            </a:r>
            <a:endParaRPr lang="ko-KR" altLang="en-US" sz="600" dirty="0">
              <a:solidFill>
                <a:schemeClr val="tx1"/>
              </a:solidFill>
              <a:ea typeface="굴림" panose="020B0600000101010101" pitchFamily="50" charset="-127"/>
            </a:endParaRPr>
          </a:p>
        </p:txBody>
      </p:sp>
      <p:sp>
        <p:nvSpPr>
          <p:cNvPr id="132" name="직사각형 131"/>
          <p:cNvSpPr/>
          <p:nvPr/>
        </p:nvSpPr>
        <p:spPr>
          <a:xfrm>
            <a:off x="5695054" y="5553314"/>
            <a:ext cx="45719" cy="308933"/>
          </a:xfrm>
          <a:prstGeom prst="rect">
            <a:avLst/>
          </a:prstGeom>
          <a:solidFill>
            <a:schemeClr val="accent6">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3</a:t>
            </a:r>
            <a:endParaRPr lang="ko-KR" altLang="en-US" sz="600" dirty="0">
              <a:solidFill>
                <a:schemeClr val="tx1"/>
              </a:solidFill>
              <a:ea typeface="굴림" panose="020B0600000101010101" pitchFamily="50" charset="-127"/>
            </a:endParaRPr>
          </a:p>
        </p:txBody>
      </p:sp>
      <p:sp>
        <p:nvSpPr>
          <p:cNvPr id="133" name="직사각형 132"/>
          <p:cNvSpPr/>
          <p:nvPr/>
        </p:nvSpPr>
        <p:spPr>
          <a:xfrm>
            <a:off x="5760063" y="5553314"/>
            <a:ext cx="45719" cy="308933"/>
          </a:xfrm>
          <a:prstGeom prst="rect">
            <a:avLst/>
          </a:prstGeom>
          <a:solidFill>
            <a:schemeClr val="accent6">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3</a:t>
            </a:r>
            <a:endParaRPr lang="ko-KR" altLang="en-US" sz="600" dirty="0">
              <a:solidFill>
                <a:schemeClr val="tx1"/>
              </a:solidFill>
              <a:ea typeface="굴림" panose="020B0600000101010101" pitchFamily="50" charset="-127"/>
            </a:endParaRPr>
          </a:p>
        </p:txBody>
      </p:sp>
      <p:sp>
        <p:nvSpPr>
          <p:cNvPr id="134" name="직사각형 133"/>
          <p:cNvSpPr/>
          <p:nvPr/>
        </p:nvSpPr>
        <p:spPr>
          <a:xfrm>
            <a:off x="5828164" y="5553314"/>
            <a:ext cx="45719" cy="308933"/>
          </a:xfrm>
          <a:prstGeom prst="rect">
            <a:avLst/>
          </a:prstGeom>
          <a:solidFill>
            <a:srgbClr val="FFC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4</a:t>
            </a:r>
            <a:endParaRPr lang="ko-KR" altLang="en-US" sz="600" dirty="0">
              <a:solidFill>
                <a:schemeClr val="tx1"/>
              </a:solidFill>
              <a:ea typeface="굴림" panose="020B0600000101010101" pitchFamily="50" charset="-127"/>
            </a:endParaRPr>
          </a:p>
        </p:txBody>
      </p:sp>
      <p:sp>
        <p:nvSpPr>
          <p:cNvPr id="135" name="직사각형 134"/>
          <p:cNvSpPr/>
          <p:nvPr/>
        </p:nvSpPr>
        <p:spPr>
          <a:xfrm>
            <a:off x="5893173" y="5553314"/>
            <a:ext cx="45719" cy="308933"/>
          </a:xfrm>
          <a:prstGeom prst="rect">
            <a:avLst/>
          </a:prstGeom>
          <a:solidFill>
            <a:srgbClr val="FFC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4</a:t>
            </a:r>
            <a:endParaRPr lang="ko-KR" altLang="en-US" sz="600" dirty="0">
              <a:solidFill>
                <a:schemeClr val="tx1"/>
              </a:solidFill>
              <a:ea typeface="굴림" panose="020B0600000101010101" pitchFamily="50" charset="-127"/>
            </a:endParaRPr>
          </a:p>
        </p:txBody>
      </p:sp>
      <p:sp>
        <p:nvSpPr>
          <p:cNvPr id="136" name="직사각형 135"/>
          <p:cNvSpPr/>
          <p:nvPr/>
        </p:nvSpPr>
        <p:spPr>
          <a:xfrm>
            <a:off x="6629400" y="5093398"/>
            <a:ext cx="77249" cy="453773"/>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REPORT</a:t>
            </a:r>
            <a:endParaRPr lang="ko-KR" altLang="en-US" sz="600" dirty="0">
              <a:solidFill>
                <a:schemeClr val="tx1"/>
              </a:solidFill>
              <a:ea typeface="굴림" panose="020B0600000101010101" pitchFamily="50" charset="-127"/>
            </a:endParaRPr>
          </a:p>
        </p:txBody>
      </p:sp>
      <p:sp>
        <p:nvSpPr>
          <p:cNvPr id="139" name="TextBox 99"/>
          <p:cNvSpPr txBox="1">
            <a:spLocks noChangeArrowheads="1"/>
          </p:cNvSpPr>
          <p:nvPr/>
        </p:nvSpPr>
        <p:spPr bwMode="auto">
          <a:xfrm>
            <a:off x="4629054" y="5321079"/>
            <a:ext cx="384346" cy="138214"/>
          </a:xfrm>
          <a:prstGeom prst="rect">
            <a:avLst/>
          </a:prstGeom>
          <a:noFill/>
          <a:ln>
            <a:noFill/>
          </a:ln>
        </p:spPr>
        <p:txBody>
          <a:bodyPr lIns="0" tIns="0" rIns="0" bIns="0" anchor="ctr" anchorCtr="0"/>
          <a:lstStyle/>
          <a:p>
            <a:pPr algn="ctr"/>
            <a:r>
              <a:rPr lang="en-US" altLang="ko-KR" sz="800" b="1" dirty="0">
                <a:solidFill>
                  <a:schemeClr val="tx1"/>
                </a:solidFill>
                <a:latin typeface="+mn-lt"/>
                <a:ea typeface="굴림" panose="020B0600000101010101" pitchFamily="50" charset="-127"/>
              </a:rPr>
              <a:t>[NB] :</a:t>
            </a:r>
            <a:endParaRPr lang="ko-KR" altLang="en-US" sz="800" b="1" dirty="0">
              <a:solidFill>
                <a:schemeClr val="tx1"/>
              </a:solidFill>
              <a:latin typeface="+mn-lt"/>
              <a:ea typeface="굴림" panose="020B0600000101010101" pitchFamily="50" charset="-127"/>
            </a:endParaRPr>
          </a:p>
        </p:txBody>
      </p:sp>
      <p:sp>
        <p:nvSpPr>
          <p:cNvPr id="140" name="TextBox 99"/>
          <p:cNvSpPr txBox="1">
            <a:spLocks noChangeArrowheads="1"/>
          </p:cNvSpPr>
          <p:nvPr/>
        </p:nvSpPr>
        <p:spPr bwMode="auto">
          <a:xfrm>
            <a:off x="4594366" y="5656713"/>
            <a:ext cx="384346" cy="138214"/>
          </a:xfrm>
          <a:prstGeom prst="rect">
            <a:avLst/>
          </a:prstGeom>
          <a:noFill/>
          <a:ln>
            <a:noFill/>
          </a:ln>
        </p:spPr>
        <p:txBody>
          <a:bodyPr lIns="0" tIns="0" rIns="0" bIns="0" anchor="ctr" anchorCtr="0"/>
          <a:lstStyle/>
          <a:p>
            <a:pPr algn="ctr"/>
            <a:r>
              <a:rPr lang="en-US" altLang="ko-KR" sz="800" b="1" dirty="0">
                <a:solidFill>
                  <a:schemeClr val="tx1"/>
                </a:solidFill>
                <a:latin typeface="+mn-lt"/>
                <a:ea typeface="굴림" panose="020B0600000101010101" pitchFamily="50" charset="-127"/>
              </a:rPr>
              <a:t>[UWB] :</a:t>
            </a:r>
            <a:endParaRPr lang="ko-KR" altLang="en-US" sz="800" b="1" dirty="0">
              <a:solidFill>
                <a:schemeClr val="tx1"/>
              </a:solidFill>
              <a:latin typeface="+mn-lt"/>
              <a:ea typeface="굴림" panose="020B0600000101010101" pitchFamily="50" charset="-127"/>
            </a:endParaRPr>
          </a:p>
        </p:txBody>
      </p:sp>
      <p:cxnSp>
        <p:nvCxnSpPr>
          <p:cNvPr id="141" name="직선 화살표 연결선 140"/>
          <p:cNvCxnSpPr/>
          <p:nvPr/>
        </p:nvCxnSpPr>
        <p:spPr>
          <a:xfrm>
            <a:off x="4991655" y="5552779"/>
            <a:ext cx="2399745" cy="0"/>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2" name="직사각형 141"/>
          <p:cNvSpPr/>
          <p:nvPr/>
        </p:nvSpPr>
        <p:spPr>
          <a:xfrm>
            <a:off x="5962607" y="5555332"/>
            <a:ext cx="45719" cy="308933"/>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5</a:t>
            </a:r>
            <a:endParaRPr lang="ko-KR" altLang="en-US" sz="600" dirty="0">
              <a:solidFill>
                <a:schemeClr val="tx1"/>
              </a:solidFill>
              <a:ea typeface="굴림" panose="020B0600000101010101" pitchFamily="50" charset="-127"/>
            </a:endParaRPr>
          </a:p>
        </p:txBody>
      </p:sp>
      <p:sp>
        <p:nvSpPr>
          <p:cNvPr id="143" name="직사각형 142"/>
          <p:cNvSpPr/>
          <p:nvPr/>
        </p:nvSpPr>
        <p:spPr>
          <a:xfrm>
            <a:off x="6027616" y="5555332"/>
            <a:ext cx="45719" cy="308933"/>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5</a:t>
            </a:r>
            <a:endParaRPr lang="ko-KR" altLang="en-US" sz="600" dirty="0">
              <a:solidFill>
                <a:schemeClr val="tx1"/>
              </a:solidFill>
              <a:ea typeface="굴림" panose="020B0600000101010101" pitchFamily="50" charset="-127"/>
            </a:endParaRPr>
          </a:p>
        </p:txBody>
      </p:sp>
      <p:sp>
        <p:nvSpPr>
          <p:cNvPr id="144" name="직사각형 143"/>
          <p:cNvSpPr/>
          <p:nvPr/>
        </p:nvSpPr>
        <p:spPr>
          <a:xfrm>
            <a:off x="6095717" y="5555332"/>
            <a:ext cx="45719" cy="308933"/>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6</a:t>
            </a:r>
            <a:endParaRPr lang="ko-KR" altLang="en-US" sz="600" dirty="0">
              <a:solidFill>
                <a:schemeClr val="tx1"/>
              </a:solidFill>
              <a:ea typeface="굴림" panose="020B0600000101010101" pitchFamily="50" charset="-127"/>
            </a:endParaRPr>
          </a:p>
        </p:txBody>
      </p:sp>
      <p:sp>
        <p:nvSpPr>
          <p:cNvPr id="145" name="직사각형 144"/>
          <p:cNvSpPr/>
          <p:nvPr/>
        </p:nvSpPr>
        <p:spPr>
          <a:xfrm>
            <a:off x="6160726" y="5555332"/>
            <a:ext cx="45719" cy="308933"/>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6</a:t>
            </a:r>
            <a:endParaRPr lang="ko-KR" altLang="en-US" sz="600" dirty="0">
              <a:solidFill>
                <a:schemeClr val="tx1"/>
              </a:solidFill>
              <a:ea typeface="굴림" panose="020B0600000101010101" pitchFamily="50" charset="-127"/>
            </a:endParaRPr>
          </a:p>
        </p:txBody>
      </p:sp>
      <p:sp>
        <p:nvSpPr>
          <p:cNvPr id="146" name="직사각형 145"/>
          <p:cNvSpPr/>
          <p:nvPr/>
        </p:nvSpPr>
        <p:spPr>
          <a:xfrm>
            <a:off x="6226887" y="5555332"/>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7</a:t>
            </a:r>
            <a:endParaRPr lang="ko-KR" altLang="en-US" sz="600" dirty="0">
              <a:solidFill>
                <a:schemeClr val="tx1"/>
              </a:solidFill>
              <a:ea typeface="굴림" panose="020B0600000101010101" pitchFamily="50" charset="-127"/>
            </a:endParaRPr>
          </a:p>
        </p:txBody>
      </p:sp>
      <p:sp>
        <p:nvSpPr>
          <p:cNvPr id="147" name="직사각형 146"/>
          <p:cNvSpPr/>
          <p:nvPr/>
        </p:nvSpPr>
        <p:spPr>
          <a:xfrm>
            <a:off x="6291896" y="5555332"/>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7</a:t>
            </a:r>
            <a:endParaRPr lang="ko-KR" altLang="en-US" sz="600" dirty="0">
              <a:solidFill>
                <a:schemeClr val="tx1"/>
              </a:solidFill>
              <a:ea typeface="굴림" panose="020B0600000101010101" pitchFamily="50" charset="-127"/>
            </a:endParaRPr>
          </a:p>
        </p:txBody>
      </p:sp>
      <p:sp>
        <p:nvSpPr>
          <p:cNvPr id="148" name="직사각형 147"/>
          <p:cNvSpPr/>
          <p:nvPr/>
        </p:nvSpPr>
        <p:spPr>
          <a:xfrm>
            <a:off x="6359997" y="5555332"/>
            <a:ext cx="45719" cy="308933"/>
          </a:xfrm>
          <a:prstGeom prst="rect">
            <a:avLst/>
          </a:prstGeom>
          <a:solidFill>
            <a:srgbClr val="E088C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8</a:t>
            </a:r>
            <a:endParaRPr lang="ko-KR" altLang="en-US" sz="600" dirty="0">
              <a:solidFill>
                <a:schemeClr val="tx1"/>
              </a:solidFill>
              <a:ea typeface="굴림" panose="020B0600000101010101" pitchFamily="50" charset="-127"/>
            </a:endParaRPr>
          </a:p>
        </p:txBody>
      </p:sp>
      <p:sp>
        <p:nvSpPr>
          <p:cNvPr id="233" name="직사각형 232"/>
          <p:cNvSpPr/>
          <p:nvPr/>
        </p:nvSpPr>
        <p:spPr>
          <a:xfrm>
            <a:off x="6425006" y="5555332"/>
            <a:ext cx="45719" cy="308933"/>
          </a:xfrm>
          <a:prstGeom prst="rect">
            <a:avLst/>
          </a:prstGeom>
          <a:solidFill>
            <a:srgbClr val="E088C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8</a:t>
            </a:r>
            <a:endParaRPr lang="ko-KR" altLang="en-US" sz="600" dirty="0">
              <a:solidFill>
                <a:schemeClr val="tx1"/>
              </a:solidFill>
              <a:ea typeface="굴림" panose="020B0600000101010101" pitchFamily="50" charset="-127"/>
            </a:endParaRPr>
          </a:p>
        </p:txBody>
      </p:sp>
      <p:sp>
        <p:nvSpPr>
          <p:cNvPr id="234" name="TextBox 99"/>
          <p:cNvSpPr txBox="1">
            <a:spLocks noChangeArrowheads="1"/>
          </p:cNvSpPr>
          <p:nvPr/>
        </p:nvSpPr>
        <p:spPr bwMode="auto">
          <a:xfrm>
            <a:off x="6095717" y="3086673"/>
            <a:ext cx="519820" cy="245852"/>
          </a:xfrm>
          <a:prstGeom prst="rect">
            <a:avLst/>
          </a:prstGeom>
          <a:noFill/>
          <a:ln w="9525">
            <a:noFill/>
            <a:miter lim="800000"/>
            <a:headEnd/>
            <a:tailEnd/>
          </a:ln>
        </p:spPr>
        <p:txBody>
          <a:bodyPr lIns="36000" tIns="36000" rIns="36000" bIns="36000"/>
          <a:lstStyle/>
          <a:p>
            <a:r>
              <a:rPr lang="en-US" altLang="ko-KR" sz="1000" b="1" dirty="0">
                <a:solidFill>
                  <a:schemeClr val="tx1"/>
                </a:solidFill>
                <a:ea typeface="굴림" panose="020B0600000101010101" pitchFamily="50" charset="-127"/>
              </a:rPr>
              <a:t>……</a:t>
            </a:r>
            <a:endParaRPr lang="ko-KR" altLang="en-US" sz="1000" b="1" dirty="0">
              <a:solidFill>
                <a:schemeClr val="tx1"/>
              </a:solidFill>
              <a:ea typeface="굴림" panose="020B0600000101010101" pitchFamily="50" charset="-127"/>
            </a:endParaRPr>
          </a:p>
        </p:txBody>
      </p:sp>
      <p:sp>
        <p:nvSpPr>
          <p:cNvPr id="235" name="직사각형 234"/>
          <p:cNvSpPr/>
          <p:nvPr/>
        </p:nvSpPr>
        <p:spPr>
          <a:xfrm>
            <a:off x="5149017" y="2857527"/>
            <a:ext cx="77249" cy="453298"/>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POLL</a:t>
            </a:r>
            <a:endParaRPr lang="ko-KR" altLang="en-US" sz="600" dirty="0">
              <a:solidFill>
                <a:schemeClr val="tx1"/>
              </a:solidFill>
              <a:ea typeface="굴림" panose="020B0600000101010101" pitchFamily="50" charset="-127"/>
            </a:endParaRPr>
          </a:p>
        </p:txBody>
      </p:sp>
      <p:sp>
        <p:nvSpPr>
          <p:cNvPr id="236" name="직사각형 235"/>
          <p:cNvSpPr/>
          <p:nvPr/>
        </p:nvSpPr>
        <p:spPr>
          <a:xfrm>
            <a:off x="5258271" y="2853910"/>
            <a:ext cx="77249" cy="45785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RESPONSE</a:t>
            </a:r>
            <a:endParaRPr lang="ko-KR" altLang="en-US" sz="600" dirty="0">
              <a:solidFill>
                <a:schemeClr val="tx1"/>
              </a:solidFill>
              <a:ea typeface="굴림" panose="020B0600000101010101" pitchFamily="50" charset="-127"/>
            </a:endParaRPr>
          </a:p>
        </p:txBody>
      </p:sp>
      <p:sp>
        <p:nvSpPr>
          <p:cNvPr id="237" name="직사각형 236"/>
          <p:cNvSpPr/>
          <p:nvPr/>
        </p:nvSpPr>
        <p:spPr>
          <a:xfrm>
            <a:off x="5443096" y="3318908"/>
            <a:ext cx="45719" cy="308933"/>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238" name="직사각형 237"/>
          <p:cNvSpPr/>
          <p:nvPr/>
        </p:nvSpPr>
        <p:spPr>
          <a:xfrm>
            <a:off x="5508105" y="3318908"/>
            <a:ext cx="45719" cy="308933"/>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239" name="직사각형 238"/>
          <p:cNvSpPr/>
          <p:nvPr/>
        </p:nvSpPr>
        <p:spPr>
          <a:xfrm>
            <a:off x="5637305" y="2857527"/>
            <a:ext cx="77249" cy="466109"/>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REPORT</a:t>
            </a:r>
            <a:endParaRPr lang="ko-KR" altLang="en-US" sz="600" dirty="0">
              <a:solidFill>
                <a:schemeClr val="tx1"/>
              </a:solidFill>
              <a:ea typeface="굴림" panose="020B0600000101010101" pitchFamily="50" charset="-127"/>
            </a:endParaRPr>
          </a:p>
        </p:txBody>
      </p:sp>
      <p:sp>
        <p:nvSpPr>
          <p:cNvPr id="242" name="TextBox 99"/>
          <p:cNvSpPr txBox="1">
            <a:spLocks noChangeArrowheads="1"/>
          </p:cNvSpPr>
          <p:nvPr/>
        </p:nvSpPr>
        <p:spPr bwMode="auto">
          <a:xfrm>
            <a:off x="4641376" y="3086673"/>
            <a:ext cx="384346" cy="138214"/>
          </a:xfrm>
          <a:prstGeom prst="rect">
            <a:avLst/>
          </a:prstGeom>
          <a:noFill/>
          <a:ln>
            <a:noFill/>
          </a:ln>
        </p:spPr>
        <p:txBody>
          <a:bodyPr lIns="0" tIns="0" rIns="0" bIns="0" anchor="ctr" anchorCtr="0"/>
          <a:lstStyle/>
          <a:p>
            <a:pPr algn="ctr"/>
            <a:r>
              <a:rPr lang="en-US" altLang="ko-KR" sz="800" b="1" dirty="0">
                <a:solidFill>
                  <a:schemeClr val="tx1"/>
                </a:solidFill>
                <a:latin typeface="+mn-lt"/>
                <a:ea typeface="굴림" panose="020B0600000101010101" pitchFamily="50" charset="-127"/>
              </a:rPr>
              <a:t>[NB] :</a:t>
            </a:r>
            <a:endParaRPr lang="ko-KR" altLang="en-US" sz="800" b="1" dirty="0">
              <a:solidFill>
                <a:schemeClr val="tx1"/>
              </a:solidFill>
              <a:latin typeface="+mn-lt"/>
              <a:ea typeface="굴림" panose="020B0600000101010101" pitchFamily="50" charset="-127"/>
            </a:endParaRPr>
          </a:p>
        </p:txBody>
      </p:sp>
      <p:sp>
        <p:nvSpPr>
          <p:cNvPr id="243" name="TextBox 99"/>
          <p:cNvSpPr txBox="1">
            <a:spLocks noChangeArrowheads="1"/>
          </p:cNvSpPr>
          <p:nvPr/>
        </p:nvSpPr>
        <p:spPr bwMode="auto">
          <a:xfrm>
            <a:off x="4606688" y="3422307"/>
            <a:ext cx="384346" cy="138214"/>
          </a:xfrm>
          <a:prstGeom prst="rect">
            <a:avLst/>
          </a:prstGeom>
          <a:noFill/>
          <a:ln>
            <a:noFill/>
          </a:ln>
        </p:spPr>
        <p:txBody>
          <a:bodyPr lIns="0" tIns="0" rIns="0" bIns="0" anchor="ctr" anchorCtr="0"/>
          <a:lstStyle/>
          <a:p>
            <a:pPr algn="ctr"/>
            <a:r>
              <a:rPr lang="en-US" altLang="ko-KR" sz="800" b="1" dirty="0">
                <a:solidFill>
                  <a:schemeClr val="tx1"/>
                </a:solidFill>
                <a:latin typeface="+mn-lt"/>
                <a:ea typeface="굴림" panose="020B0600000101010101" pitchFamily="50" charset="-127"/>
              </a:rPr>
              <a:t>[UWB] :</a:t>
            </a:r>
            <a:endParaRPr lang="ko-KR" altLang="en-US" sz="800" b="1" dirty="0">
              <a:solidFill>
                <a:schemeClr val="tx1"/>
              </a:solidFill>
              <a:latin typeface="+mn-lt"/>
              <a:ea typeface="굴림" panose="020B0600000101010101" pitchFamily="50" charset="-127"/>
            </a:endParaRPr>
          </a:p>
        </p:txBody>
      </p:sp>
      <p:cxnSp>
        <p:nvCxnSpPr>
          <p:cNvPr id="244" name="직선 화살표 연결선 243"/>
          <p:cNvCxnSpPr/>
          <p:nvPr/>
        </p:nvCxnSpPr>
        <p:spPr>
          <a:xfrm>
            <a:off x="5003977" y="3318373"/>
            <a:ext cx="2325086" cy="0"/>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245" name="Picture 12" descr="Smiley Images – Browse 1,235,220 Stock Photos, Vectors, and Video | Adobe  Stock"/>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66103"/>
          <a:stretch/>
        </p:blipFill>
        <p:spPr bwMode="auto">
          <a:xfrm>
            <a:off x="2443851" y="4938623"/>
            <a:ext cx="251828" cy="275156"/>
          </a:xfrm>
          <a:prstGeom prst="rect">
            <a:avLst/>
          </a:prstGeom>
          <a:noFill/>
          <a:extLst>
            <a:ext uri="{909E8E84-426E-40DD-AFC4-6F175D3DCCD1}">
              <a14:hiddenFill xmlns:a14="http://schemas.microsoft.com/office/drawing/2010/main">
                <a:solidFill>
                  <a:srgbClr val="FFFFFF"/>
                </a:solidFill>
              </a14:hiddenFill>
            </a:ext>
          </a:extLst>
        </p:spPr>
      </p:pic>
      <p:pic>
        <p:nvPicPr>
          <p:cNvPr id="246" name="Picture 12" descr="Smiley Images – Browse 1,235,220 Stock Photos, Vectors, and Video | Adobe  Stock"/>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r="65883"/>
          <a:stretch/>
        </p:blipFill>
        <p:spPr bwMode="auto">
          <a:xfrm>
            <a:off x="2032548" y="3685963"/>
            <a:ext cx="253461" cy="275156"/>
          </a:xfrm>
          <a:prstGeom prst="rect">
            <a:avLst/>
          </a:prstGeom>
          <a:noFill/>
          <a:extLst>
            <a:ext uri="{909E8E84-426E-40DD-AFC4-6F175D3DCCD1}">
              <a14:hiddenFill xmlns:a14="http://schemas.microsoft.com/office/drawing/2010/main">
                <a:solidFill>
                  <a:srgbClr val="FFFFFF"/>
                </a:solidFill>
              </a14:hiddenFill>
            </a:ext>
          </a:extLst>
        </p:spPr>
      </p:pic>
      <p:pic>
        <p:nvPicPr>
          <p:cNvPr id="247" name="Picture 12" descr="Smiley Images – Browse 1,235,220 Stock Photos, Vectors, and Video | Adobe  Stock"/>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34269" r="33453"/>
          <a:stretch/>
        </p:blipFill>
        <p:spPr bwMode="auto">
          <a:xfrm>
            <a:off x="2559689" y="4295699"/>
            <a:ext cx="239799" cy="275156"/>
          </a:xfrm>
          <a:prstGeom prst="rect">
            <a:avLst/>
          </a:prstGeom>
          <a:noFill/>
          <a:extLst>
            <a:ext uri="{909E8E84-426E-40DD-AFC4-6F175D3DCCD1}">
              <a14:hiddenFill xmlns:a14="http://schemas.microsoft.com/office/drawing/2010/main">
                <a:solidFill>
                  <a:srgbClr val="FFFFFF"/>
                </a:solidFill>
              </a14:hiddenFill>
            </a:ext>
          </a:extLst>
        </p:spPr>
      </p:pic>
      <p:cxnSp>
        <p:nvCxnSpPr>
          <p:cNvPr id="248" name="직선 화살표 연결선 247"/>
          <p:cNvCxnSpPr/>
          <p:nvPr/>
        </p:nvCxnSpPr>
        <p:spPr>
          <a:xfrm>
            <a:off x="5038571" y="3835797"/>
            <a:ext cx="782857" cy="0"/>
          </a:xfrm>
          <a:prstGeom prst="straightConnector1">
            <a:avLst/>
          </a:prstGeom>
          <a:ln w="9525">
            <a:solidFill>
              <a:srgbClr val="FF0000"/>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249" name="TextBox 99"/>
          <p:cNvSpPr txBox="1">
            <a:spLocks noChangeArrowheads="1"/>
          </p:cNvSpPr>
          <p:nvPr/>
        </p:nvSpPr>
        <p:spPr bwMode="auto">
          <a:xfrm>
            <a:off x="5235623" y="3810962"/>
            <a:ext cx="414946" cy="160408"/>
          </a:xfrm>
          <a:prstGeom prst="rect">
            <a:avLst/>
          </a:prstGeom>
          <a:noFill/>
          <a:ln>
            <a:noFill/>
          </a:ln>
        </p:spPr>
        <p:txBody>
          <a:bodyPr lIns="36000" tIns="36000" rIns="36000" bIns="36000" anchor="ctr" anchorCtr="0"/>
          <a:lstStyle/>
          <a:p>
            <a:pPr algn="ctr"/>
            <a:r>
              <a:rPr lang="en-US" altLang="ko-KR" sz="800" dirty="0">
                <a:solidFill>
                  <a:srgbClr val="FF0000"/>
                </a:solidFill>
                <a:latin typeface="+mn-lt"/>
                <a:ea typeface="굴림" panose="020B0600000101010101" pitchFamily="50" charset="-127"/>
              </a:rPr>
              <a:t>Round</a:t>
            </a:r>
            <a:endParaRPr lang="ko-KR" altLang="en-US" sz="800" dirty="0">
              <a:solidFill>
                <a:srgbClr val="FF0000"/>
              </a:solidFill>
              <a:latin typeface="+mn-lt"/>
              <a:ea typeface="굴림" panose="020B0600000101010101" pitchFamily="50" charset="-127"/>
            </a:endParaRPr>
          </a:p>
        </p:txBody>
      </p:sp>
      <p:cxnSp>
        <p:nvCxnSpPr>
          <p:cNvPr id="250" name="직선 연결선 249"/>
          <p:cNvCxnSpPr/>
          <p:nvPr/>
        </p:nvCxnSpPr>
        <p:spPr>
          <a:xfrm>
            <a:off x="5821428" y="3241337"/>
            <a:ext cx="0" cy="154072"/>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251" name="직선 연결선 250"/>
          <p:cNvCxnSpPr/>
          <p:nvPr/>
        </p:nvCxnSpPr>
        <p:spPr>
          <a:xfrm>
            <a:off x="6635070" y="3233789"/>
            <a:ext cx="0" cy="154072"/>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252" name="직선 화살표 연결선 251"/>
          <p:cNvCxnSpPr/>
          <p:nvPr/>
        </p:nvCxnSpPr>
        <p:spPr>
          <a:xfrm>
            <a:off x="5057182" y="4844389"/>
            <a:ext cx="1061394" cy="0"/>
          </a:xfrm>
          <a:prstGeom prst="straightConnector1">
            <a:avLst/>
          </a:prstGeom>
          <a:ln w="9525">
            <a:solidFill>
              <a:srgbClr val="FF0000"/>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253" name="TextBox 99"/>
          <p:cNvSpPr txBox="1">
            <a:spLocks noChangeArrowheads="1"/>
          </p:cNvSpPr>
          <p:nvPr/>
        </p:nvSpPr>
        <p:spPr bwMode="auto">
          <a:xfrm>
            <a:off x="5407405" y="4871119"/>
            <a:ext cx="414946" cy="160408"/>
          </a:xfrm>
          <a:prstGeom prst="rect">
            <a:avLst/>
          </a:prstGeom>
          <a:noFill/>
          <a:ln>
            <a:noFill/>
          </a:ln>
        </p:spPr>
        <p:txBody>
          <a:bodyPr lIns="36000" tIns="36000" rIns="36000" bIns="36000" anchor="ctr" anchorCtr="0"/>
          <a:lstStyle/>
          <a:p>
            <a:pPr algn="ctr"/>
            <a:r>
              <a:rPr lang="en-US" altLang="ko-KR" sz="800" dirty="0">
                <a:solidFill>
                  <a:srgbClr val="FF0000"/>
                </a:solidFill>
                <a:latin typeface="+mn-lt"/>
                <a:ea typeface="굴림" panose="020B0600000101010101" pitchFamily="50" charset="-127"/>
              </a:rPr>
              <a:t>Round</a:t>
            </a:r>
            <a:endParaRPr lang="ko-KR" altLang="en-US" sz="800" dirty="0">
              <a:solidFill>
                <a:srgbClr val="FF0000"/>
              </a:solidFill>
              <a:latin typeface="+mn-lt"/>
              <a:ea typeface="굴림" panose="020B0600000101010101" pitchFamily="50" charset="-127"/>
            </a:endParaRPr>
          </a:p>
        </p:txBody>
      </p:sp>
      <p:cxnSp>
        <p:nvCxnSpPr>
          <p:cNvPr id="254" name="직선 연결선 253"/>
          <p:cNvCxnSpPr/>
          <p:nvPr/>
        </p:nvCxnSpPr>
        <p:spPr>
          <a:xfrm>
            <a:off x="6141436" y="4380299"/>
            <a:ext cx="0" cy="154072"/>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255" name="직선 연결선 254"/>
          <p:cNvCxnSpPr/>
          <p:nvPr/>
        </p:nvCxnSpPr>
        <p:spPr>
          <a:xfrm>
            <a:off x="6972300" y="4372751"/>
            <a:ext cx="0" cy="154072"/>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256" name="TextBox 99"/>
          <p:cNvSpPr txBox="1">
            <a:spLocks noChangeArrowheads="1"/>
          </p:cNvSpPr>
          <p:nvPr/>
        </p:nvSpPr>
        <p:spPr bwMode="auto">
          <a:xfrm>
            <a:off x="5754238" y="6070999"/>
            <a:ext cx="414946" cy="160408"/>
          </a:xfrm>
          <a:prstGeom prst="rect">
            <a:avLst/>
          </a:prstGeom>
          <a:noFill/>
          <a:ln>
            <a:noFill/>
          </a:ln>
        </p:spPr>
        <p:txBody>
          <a:bodyPr lIns="36000" tIns="36000" rIns="36000" bIns="36000" anchor="ctr" anchorCtr="0"/>
          <a:lstStyle/>
          <a:p>
            <a:pPr algn="ctr"/>
            <a:r>
              <a:rPr lang="en-US" altLang="ko-KR" sz="800" dirty="0">
                <a:solidFill>
                  <a:srgbClr val="FF0000"/>
                </a:solidFill>
                <a:latin typeface="+mn-lt"/>
                <a:ea typeface="굴림" panose="020B0600000101010101" pitchFamily="50" charset="-127"/>
              </a:rPr>
              <a:t>Round</a:t>
            </a:r>
            <a:endParaRPr lang="ko-KR" altLang="en-US" sz="800" dirty="0">
              <a:solidFill>
                <a:srgbClr val="FF0000"/>
              </a:solidFill>
              <a:latin typeface="+mn-lt"/>
              <a:ea typeface="굴림" panose="020B0600000101010101" pitchFamily="50" charset="-127"/>
            </a:endParaRPr>
          </a:p>
        </p:txBody>
      </p:sp>
      <p:cxnSp>
        <p:nvCxnSpPr>
          <p:cNvPr id="257" name="직선 화살표 연결선 256"/>
          <p:cNvCxnSpPr/>
          <p:nvPr/>
        </p:nvCxnSpPr>
        <p:spPr>
          <a:xfrm>
            <a:off x="5916526" y="6059341"/>
            <a:ext cx="913539" cy="0"/>
          </a:xfrm>
          <a:prstGeom prst="straightConnector1">
            <a:avLst/>
          </a:prstGeom>
          <a:ln w="9525">
            <a:solidFill>
              <a:srgbClr val="FF0000"/>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8" name="직선 화살표 연결선 257"/>
          <p:cNvCxnSpPr/>
          <p:nvPr/>
        </p:nvCxnSpPr>
        <p:spPr>
          <a:xfrm flipV="1">
            <a:off x="5018382" y="6059686"/>
            <a:ext cx="898144" cy="8672"/>
          </a:xfrm>
          <a:prstGeom prst="straightConnector1">
            <a:avLst/>
          </a:prstGeom>
          <a:ln w="9525">
            <a:solidFill>
              <a:srgbClr val="FF0000"/>
            </a:solidFill>
            <a:headEnd type="triangle" w="sm" len="med"/>
            <a:tailEnd type="none" w="med" len="med"/>
          </a:ln>
        </p:spPr>
        <p:style>
          <a:lnRef idx="1">
            <a:schemeClr val="accent1"/>
          </a:lnRef>
          <a:fillRef idx="0">
            <a:schemeClr val="accent1"/>
          </a:fillRef>
          <a:effectRef idx="0">
            <a:schemeClr val="accent1"/>
          </a:effectRef>
          <a:fontRef idx="minor">
            <a:schemeClr val="tx1"/>
          </a:fontRef>
        </p:style>
      </p:cxnSp>
      <p:cxnSp>
        <p:nvCxnSpPr>
          <p:cNvPr id="259" name="직선 화살표 연결선 258"/>
          <p:cNvCxnSpPr/>
          <p:nvPr/>
        </p:nvCxnSpPr>
        <p:spPr>
          <a:xfrm flipH="1">
            <a:off x="6776437" y="6058598"/>
            <a:ext cx="5037" cy="0"/>
          </a:xfrm>
          <a:prstGeom prst="straightConnector1">
            <a:avLst/>
          </a:prstGeom>
          <a:ln w="9525">
            <a:solidFill>
              <a:srgbClr val="FF0000"/>
            </a:solidFill>
            <a:headEnd type="none" w="med" len="med"/>
            <a:tailEnd type="triangle" w="sm" len="med"/>
          </a:ln>
        </p:spPr>
        <p:style>
          <a:lnRef idx="1">
            <a:schemeClr val="accent1"/>
          </a:lnRef>
          <a:fillRef idx="0">
            <a:schemeClr val="accent1"/>
          </a:fillRef>
          <a:effectRef idx="0">
            <a:schemeClr val="accent1"/>
          </a:effectRef>
          <a:fontRef idx="minor">
            <a:schemeClr val="tx1"/>
          </a:fontRef>
        </p:style>
      </p:cxnSp>
      <p:sp>
        <p:nvSpPr>
          <p:cNvPr id="260" name="Footer Placeholder 2"/>
          <p:cNvSpPr>
            <a:spLocks noGrp="1"/>
          </p:cNvSpPr>
          <p:nvPr>
            <p:ph type="ftr" sz="quarter" idx="11"/>
          </p:nvPr>
        </p:nvSpPr>
        <p:spPr>
          <a:xfrm>
            <a:off x="5004048" y="6475413"/>
            <a:ext cx="3606552" cy="184666"/>
          </a:xfrm>
        </p:spPr>
        <p:txBody>
          <a:bodyPr/>
          <a:lstStyle/>
          <a:p>
            <a:r>
              <a:rPr lang="en-US" altLang="en-US" dirty="0"/>
              <a:t>YOUNGWAN SO, </a:t>
            </a:r>
            <a:r>
              <a:rPr lang="en-US" altLang="en-US" i="1" dirty="0"/>
              <a:t>et al.</a:t>
            </a:r>
            <a:r>
              <a:rPr lang="en-US" altLang="en-US" dirty="0"/>
              <a:t> (SAMSUNG Elec.)</a:t>
            </a:r>
          </a:p>
        </p:txBody>
      </p:sp>
    </p:spTree>
    <p:extLst>
      <p:ext uri="{BB962C8B-B14F-4D97-AF65-F5344CB8AC3E}">
        <p14:creationId xmlns:p14="http://schemas.microsoft.com/office/powerpoint/2010/main" val="966860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94EC8-B087-258F-8F03-BAC00E96197B}"/>
              </a:ext>
            </a:extLst>
          </p:cNvPr>
          <p:cNvSpPr>
            <a:spLocks noGrp="1"/>
          </p:cNvSpPr>
          <p:nvPr>
            <p:ph type="title"/>
          </p:nvPr>
        </p:nvSpPr>
        <p:spPr>
          <a:xfrm>
            <a:off x="533400" y="685800"/>
            <a:ext cx="8077200" cy="915987"/>
          </a:xfrm>
        </p:spPr>
        <p:txBody>
          <a:bodyPr/>
          <a:lstStyle/>
          <a:p>
            <a:r>
              <a:rPr lang="en-US" sz="2800" dirty="0"/>
              <a:t>Example of Hyper block-based mode for NBA-MMS</a:t>
            </a:r>
          </a:p>
        </p:txBody>
      </p:sp>
      <p:sp>
        <p:nvSpPr>
          <p:cNvPr id="3" name="Content Placeholder 2">
            <a:extLst>
              <a:ext uri="{FF2B5EF4-FFF2-40B4-BE49-F238E27FC236}">
                <a16:creationId xmlns:a16="http://schemas.microsoft.com/office/drawing/2014/main" id="{5EB64202-5F5B-FEA6-7D1A-B48133C3B2E5}"/>
              </a:ext>
            </a:extLst>
          </p:cNvPr>
          <p:cNvSpPr>
            <a:spLocks noGrp="1"/>
          </p:cNvSpPr>
          <p:nvPr>
            <p:ph idx="1"/>
          </p:nvPr>
        </p:nvSpPr>
        <p:spPr>
          <a:xfrm>
            <a:off x="693174" y="1693862"/>
            <a:ext cx="8146026" cy="4114800"/>
          </a:xfrm>
        </p:spPr>
        <p:txBody>
          <a:bodyPr/>
          <a:lstStyle/>
          <a:p>
            <a:r>
              <a:rPr lang="en-US" sz="1800" dirty="0"/>
              <a:t>Use Case : Supporting v</a:t>
            </a:r>
            <a:r>
              <a:rPr lang="en-US" altLang="ko-KR" sz="1800" dirty="0"/>
              <a:t>arious</a:t>
            </a:r>
            <a:r>
              <a:rPr lang="ko-KR" altLang="en-US" sz="1800" dirty="0"/>
              <a:t> </a:t>
            </a:r>
            <a:r>
              <a:rPr lang="en-US" altLang="ko-KR" sz="1800" dirty="0"/>
              <a:t>ranging modes within a session.</a:t>
            </a:r>
            <a:endParaRPr lang="en-US" sz="1800" dirty="0"/>
          </a:p>
          <a:p>
            <a:pPr lvl="1"/>
            <a:endParaRPr lang="en-US" sz="1400" dirty="0"/>
          </a:p>
          <a:p>
            <a:pPr lvl="1"/>
            <a:r>
              <a:rPr lang="en-US" sz="1400" dirty="0"/>
              <a:t>A session may be comprised of a concatenation of multiple different ranging modes. </a:t>
            </a:r>
          </a:p>
          <a:p>
            <a:pPr lvl="1"/>
            <a:r>
              <a:rPr lang="en-US" sz="1400" dirty="0"/>
              <a:t>For example, a certain round may be comprised of a few one-to-one ranging, while another certain rounds are </a:t>
            </a:r>
            <a:r>
              <a:rPr lang="en-US" altLang="ko-KR" sz="1400" dirty="0"/>
              <a:t>one-to-Many or Many-to-one ranging. That implies every round may require different length to do a certain ranging.</a:t>
            </a:r>
          </a:p>
          <a:p>
            <a:pPr lvl="1"/>
            <a:r>
              <a:rPr lang="en-US" altLang="ko-KR" sz="1400" dirty="0"/>
              <a:t>MMS improves ranging performance such as link budget and reliability enhancement, but consumes more slots, which is a trade-off.</a:t>
            </a:r>
          </a:p>
        </p:txBody>
      </p:sp>
      <p:sp>
        <p:nvSpPr>
          <p:cNvPr id="4" name="Date Placeholder 3">
            <a:extLst>
              <a:ext uri="{FF2B5EF4-FFF2-40B4-BE49-F238E27FC236}">
                <a16:creationId xmlns:a16="http://schemas.microsoft.com/office/drawing/2014/main" id="{C2425B2F-9194-1119-0529-D9B99B71BB0B}"/>
              </a:ext>
            </a:extLst>
          </p:cNvPr>
          <p:cNvSpPr>
            <a:spLocks noGrp="1"/>
          </p:cNvSpPr>
          <p:nvPr>
            <p:ph type="dt" sz="half" idx="10"/>
          </p:nvPr>
        </p:nvSpPr>
        <p:spPr/>
        <p:txBody>
          <a:bodyPr/>
          <a:lstStyle/>
          <a:p>
            <a:r>
              <a:rPr lang="en-US" altLang="en-US" dirty="0"/>
              <a:t>January 2023</a:t>
            </a:r>
          </a:p>
        </p:txBody>
      </p:sp>
      <p:sp>
        <p:nvSpPr>
          <p:cNvPr id="6" name="Slide Number Placeholder 5">
            <a:extLst>
              <a:ext uri="{FF2B5EF4-FFF2-40B4-BE49-F238E27FC236}">
                <a16:creationId xmlns:a16="http://schemas.microsoft.com/office/drawing/2014/main" id="{9F595DFF-FE66-77C2-DF68-2CE343D551E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
        <p:nvSpPr>
          <p:cNvPr id="87" name="모서리가 둥근 직사각형 86"/>
          <p:cNvSpPr/>
          <p:nvPr/>
        </p:nvSpPr>
        <p:spPr bwMode="auto">
          <a:xfrm>
            <a:off x="533400" y="4191000"/>
            <a:ext cx="8001000" cy="1828800"/>
          </a:xfrm>
          <a:prstGeom prst="roundRect">
            <a:avLst>
              <a:gd name="adj" fmla="val 11241"/>
            </a:avLst>
          </a:prstGeom>
          <a:solidFill>
            <a:schemeClr val="accent5">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ndParaRPr>
          </a:p>
        </p:txBody>
      </p:sp>
      <p:sp>
        <p:nvSpPr>
          <p:cNvPr id="88" name="TextBox 99"/>
          <p:cNvSpPr txBox="1">
            <a:spLocks noChangeArrowheads="1"/>
          </p:cNvSpPr>
          <p:nvPr/>
        </p:nvSpPr>
        <p:spPr bwMode="auto">
          <a:xfrm>
            <a:off x="6678033" y="4761011"/>
            <a:ext cx="520064" cy="245852"/>
          </a:xfrm>
          <a:prstGeom prst="rect">
            <a:avLst/>
          </a:prstGeom>
          <a:noFill/>
          <a:ln w="9525">
            <a:noFill/>
            <a:miter lim="800000"/>
            <a:headEnd/>
            <a:tailEnd/>
          </a:ln>
        </p:spPr>
        <p:txBody>
          <a:bodyPr lIns="36000" tIns="36000" rIns="36000" bIns="36000"/>
          <a:lstStyle/>
          <a:p>
            <a:r>
              <a:rPr lang="en-US" altLang="ko-KR" sz="1000" b="1" dirty="0">
                <a:solidFill>
                  <a:schemeClr val="tx1"/>
                </a:solidFill>
                <a:ea typeface="굴림" panose="020B0600000101010101" pitchFamily="50" charset="-127"/>
              </a:rPr>
              <a:t>……</a:t>
            </a:r>
            <a:endParaRPr lang="ko-KR" altLang="en-US" sz="1000" b="1" dirty="0">
              <a:solidFill>
                <a:schemeClr val="tx1"/>
              </a:solidFill>
              <a:ea typeface="굴림" panose="020B0600000101010101" pitchFamily="50" charset="-127"/>
            </a:endParaRPr>
          </a:p>
        </p:txBody>
      </p:sp>
      <p:sp>
        <p:nvSpPr>
          <p:cNvPr id="89" name="직사각형 88"/>
          <p:cNvSpPr/>
          <p:nvPr/>
        </p:nvSpPr>
        <p:spPr>
          <a:xfrm>
            <a:off x="2065033" y="4661719"/>
            <a:ext cx="77249" cy="457890"/>
          </a:xfrm>
          <a:prstGeom prst="rect">
            <a:avLst/>
          </a:prstGeom>
          <a:solidFill>
            <a:schemeClr val="accent2">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POLL</a:t>
            </a:r>
            <a:endParaRPr lang="ko-KR" altLang="en-US" sz="600" dirty="0">
              <a:solidFill>
                <a:schemeClr val="tx1"/>
              </a:solidFill>
              <a:ea typeface="굴림" panose="020B0600000101010101" pitchFamily="50" charset="-127"/>
            </a:endParaRPr>
          </a:p>
        </p:txBody>
      </p:sp>
      <p:sp>
        <p:nvSpPr>
          <p:cNvPr id="90" name="직사각형 89"/>
          <p:cNvSpPr/>
          <p:nvPr/>
        </p:nvSpPr>
        <p:spPr>
          <a:xfrm>
            <a:off x="2174287" y="4662659"/>
            <a:ext cx="77249" cy="457890"/>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RESPONSE</a:t>
            </a:r>
            <a:endParaRPr lang="ko-KR" altLang="en-US" sz="600" dirty="0">
              <a:solidFill>
                <a:schemeClr val="tx1"/>
              </a:solidFill>
              <a:ea typeface="굴림" panose="020B0600000101010101" pitchFamily="50" charset="-127"/>
            </a:endParaRPr>
          </a:p>
        </p:txBody>
      </p:sp>
      <p:sp>
        <p:nvSpPr>
          <p:cNvPr id="91" name="직사각형 90"/>
          <p:cNvSpPr/>
          <p:nvPr/>
        </p:nvSpPr>
        <p:spPr>
          <a:xfrm>
            <a:off x="2284268" y="5127691"/>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92" name="직사각형 91"/>
          <p:cNvSpPr/>
          <p:nvPr/>
        </p:nvSpPr>
        <p:spPr>
          <a:xfrm>
            <a:off x="2349277" y="5127691"/>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93" name="직사각형 92"/>
          <p:cNvSpPr/>
          <p:nvPr/>
        </p:nvSpPr>
        <p:spPr>
          <a:xfrm>
            <a:off x="2470771" y="4674530"/>
            <a:ext cx="77249" cy="45789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REPORT</a:t>
            </a:r>
            <a:endParaRPr lang="ko-KR" altLang="en-US" sz="600" dirty="0">
              <a:solidFill>
                <a:schemeClr val="tx1"/>
              </a:solidFill>
              <a:ea typeface="굴림" panose="020B0600000101010101" pitchFamily="50" charset="-127"/>
            </a:endParaRPr>
          </a:p>
        </p:txBody>
      </p:sp>
      <p:sp>
        <p:nvSpPr>
          <p:cNvPr id="96" name="TextBox 99"/>
          <p:cNvSpPr txBox="1">
            <a:spLocks noChangeArrowheads="1"/>
          </p:cNvSpPr>
          <p:nvPr/>
        </p:nvSpPr>
        <p:spPr bwMode="auto">
          <a:xfrm>
            <a:off x="1416050" y="4888259"/>
            <a:ext cx="384346" cy="138214"/>
          </a:xfrm>
          <a:prstGeom prst="rect">
            <a:avLst/>
          </a:prstGeom>
          <a:noFill/>
          <a:ln>
            <a:noFill/>
          </a:ln>
        </p:spPr>
        <p:txBody>
          <a:bodyPr lIns="0" tIns="0" rIns="0" bIns="0" anchor="ctr" anchorCtr="0"/>
          <a:lstStyle/>
          <a:p>
            <a:pPr algn="ctr"/>
            <a:r>
              <a:rPr lang="en-US" altLang="ko-KR" sz="800" b="1" dirty="0">
                <a:solidFill>
                  <a:schemeClr val="tx1"/>
                </a:solidFill>
                <a:latin typeface="+mn-lt"/>
                <a:ea typeface="굴림" panose="020B0600000101010101" pitchFamily="50" charset="-127"/>
              </a:rPr>
              <a:t>[NB] :</a:t>
            </a:r>
            <a:endParaRPr lang="ko-KR" altLang="en-US" sz="800" b="1" dirty="0">
              <a:solidFill>
                <a:schemeClr val="tx1"/>
              </a:solidFill>
              <a:latin typeface="+mn-lt"/>
              <a:ea typeface="굴림" panose="020B0600000101010101" pitchFamily="50" charset="-127"/>
            </a:endParaRPr>
          </a:p>
        </p:txBody>
      </p:sp>
      <p:sp>
        <p:nvSpPr>
          <p:cNvPr id="97" name="TextBox 99"/>
          <p:cNvSpPr txBox="1">
            <a:spLocks noChangeArrowheads="1"/>
          </p:cNvSpPr>
          <p:nvPr/>
        </p:nvSpPr>
        <p:spPr bwMode="auto">
          <a:xfrm>
            <a:off x="1365481" y="5231090"/>
            <a:ext cx="384346" cy="138214"/>
          </a:xfrm>
          <a:prstGeom prst="rect">
            <a:avLst/>
          </a:prstGeom>
          <a:noFill/>
          <a:ln>
            <a:noFill/>
          </a:ln>
        </p:spPr>
        <p:txBody>
          <a:bodyPr lIns="0" tIns="0" rIns="0" bIns="0" anchor="ctr" anchorCtr="0"/>
          <a:lstStyle/>
          <a:p>
            <a:pPr algn="ctr"/>
            <a:r>
              <a:rPr lang="en-US" altLang="ko-KR" sz="800" b="1" dirty="0">
                <a:solidFill>
                  <a:schemeClr val="tx1"/>
                </a:solidFill>
                <a:latin typeface="+mn-lt"/>
                <a:ea typeface="굴림" panose="020B0600000101010101" pitchFamily="50" charset="-127"/>
              </a:rPr>
              <a:t>[UWB] :</a:t>
            </a:r>
            <a:endParaRPr lang="ko-KR" altLang="en-US" sz="800" b="1" dirty="0">
              <a:solidFill>
                <a:schemeClr val="tx1"/>
              </a:solidFill>
              <a:latin typeface="+mn-lt"/>
              <a:ea typeface="굴림" panose="020B0600000101010101" pitchFamily="50" charset="-127"/>
            </a:endParaRPr>
          </a:p>
        </p:txBody>
      </p:sp>
      <p:cxnSp>
        <p:nvCxnSpPr>
          <p:cNvPr id="98" name="직선 화살표 연결선 97"/>
          <p:cNvCxnSpPr/>
          <p:nvPr/>
        </p:nvCxnSpPr>
        <p:spPr>
          <a:xfrm>
            <a:off x="3753896" y="5576655"/>
            <a:ext cx="2881750" cy="0"/>
          </a:xfrm>
          <a:prstGeom prst="straightConnector1">
            <a:avLst/>
          </a:prstGeom>
          <a:ln w="9525">
            <a:solidFill>
              <a:srgbClr val="FF0000"/>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99" name="TextBox 99"/>
          <p:cNvSpPr txBox="1">
            <a:spLocks noChangeArrowheads="1"/>
          </p:cNvSpPr>
          <p:nvPr/>
        </p:nvSpPr>
        <p:spPr bwMode="auto">
          <a:xfrm>
            <a:off x="4759727" y="5631845"/>
            <a:ext cx="859840" cy="143806"/>
          </a:xfrm>
          <a:prstGeom prst="rect">
            <a:avLst/>
          </a:prstGeom>
          <a:noFill/>
          <a:ln>
            <a:noFill/>
          </a:ln>
        </p:spPr>
        <p:txBody>
          <a:bodyPr lIns="36000" tIns="36000" rIns="36000" bIns="36000" anchor="ctr" anchorCtr="0"/>
          <a:lstStyle/>
          <a:p>
            <a:pPr algn="ctr"/>
            <a:r>
              <a:rPr lang="en-US" altLang="ko-KR" sz="800" dirty="0">
                <a:solidFill>
                  <a:srgbClr val="FF0000"/>
                </a:solidFill>
                <a:latin typeface="+mn-lt"/>
                <a:ea typeface="굴림" panose="020B0600000101010101" pitchFamily="50" charset="-127"/>
              </a:rPr>
              <a:t>One Ranging Round</a:t>
            </a:r>
            <a:endParaRPr lang="ko-KR" altLang="en-US" sz="800" dirty="0">
              <a:solidFill>
                <a:srgbClr val="FF0000"/>
              </a:solidFill>
              <a:latin typeface="+mn-lt"/>
              <a:ea typeface="굴림" panose="020B0600000101010101" pitchFamily="50" charset="-127"/>
            </a:endParaRPr>
          </a:p>
        </p:txBody>
      </p:sp>
      <p:cxnSp>
        <p:nvCxnSpPr>
          <p:cNvPr id="100" name="직선 연결선 99"/>
          <p:cNvCxnSpPr/>
          <p:nvPr/>
        </p:nvCxnSpPr>
        <p:spPr>
          <a:xfrm>
            <a:off x="2648996" y="5050120"/>
            <a:ext cx="0" cy="154072"/>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01" name="직사각형 100"/>
          <p:cNvSpPr/>
          <p:nvPr/>
        </p:nvSpPr>
        <p:spPr>
          <a:xfrm>
            <a:off x="2707042" y="4660883"/>
            <a:ext cx="77249" cy="457890"/>
          </a:xfrm>
          <a:prstGeom prst="rect">
            <a:avLst/>
          </a:prstGeom>
          <a:solidFill>
            <a:schemeClr val="accent2">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POLL</a:t>
            </a:r>
            <a:endParaRPr lang="ko-KR" altLang="en-US" sz="600" dirty="0">
              <a:solidFill>
                <a:schemeClr val="tx1"/>
              </a:solidFill>
              <a:ea typeface="굴림" panose="020B0600000101010101" pitchFamily="50" charset="-127"/>
            </a:endParaRPr>
          </a:p>
        </p:txBody>
      </p:sp>
      <p:sp>
        <p:nvSpPr>
          <p:cNvPr id="102" name="직사각형 101"/>
          <p:cNvSpPr/>
          <p:nvPr/>
        </p:nvSpPr>
        <p:spPr>
          <a:xfrm>
            <a:off x="2816296" y="4661823"/>
            <a:ext cx="77249" cy="457890"/>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RESPONSE</a:t>
            </a:r>
            <a:endParaRPr lang="ko-KR" altLang="en-US" sz="600" dirty="0">
              <a:solidFill>
                <a:schemeClr val="tx1"/>
              </a:solidFill>
              <a:ea typeface="굴림" panose="020B0600000101010101" pitchFamily="50" charset="-127"/>
            </a:endParaRPr>
          </a:p>
        </p:txBody>
      </p:sp>
      <p:sp>
        <p:nvSpPr>
          <p:cNvPr id="103" name="직사각형 102"/>
          <p:cNvSpPr/>
          <p:nvPr/>
        </p:nvSpPr>
        <p:spPr>
          <a:xfrm>
            <a:off x="2926277" y="5126855"/>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104" name="직사각형 103"/>
          <p:cNvSpPr/>
          <p:nvPr/>
        </p:nvSpPr>
        <p:spPr>
          <a:xfrm>
            <a:off x="2991286" y="5126855"/>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105" name="직사각형 104"/>
          <p:cNvSpPr/>
          <p:nvPr/>
        </p:nvSpPr>
        <p:spPr>
          <a:xfrm>
            <a:off x="3524247" y="4668638"/>
            <a:ext cx="77249" cy="45789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REPORT</a:t>
            </a:r>
            <a:endParaRPr lang="ko-KR" altLang="en-US" sz="600" dirty="0">
              <a:solidFill>
                <a:schemeClr val="tx1"/>
              </a:solidFill>
              <a:ea typeface="굴림" panose="020B0600000101010101" pitchFamily="50" charset="-127"/>
            </a:endParaRPr>
          </a:p>
        </p:txBody>
      </p:sp>
      <p:cxnSp>
        <p:nvCxnSpPr>
          <p:cNvPr id="108" name="직선 연결선 107"/>
          <p:cNvCxnSpPr/>
          <p:nvPr/>
        </p:nvCxnSpPr>
        <p:spPr>
          <a:xfrm>
            <a:off x="3715796" y="5050120"/>
            <a:ext cx="0" cy="154072"/>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09" name="직사각형 108"/>
          <p:cNvSpPr/>
          <p:nvPr/>
        </p:nvSpPr>
        <p:spPr>
          <a:xfrm>
            <a:off x="3062598" y="5127648"/>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2</a:t>
            </a:r>
            <a:endParaRPr lang="ko-KR" altLang="en-US" sz="600" dirty="0">
              <a:solidFill>
                <a:schemeClr val="tx1"/>
              </a:solidFill>
              <a:ea typeface="굴림" panose="020B0600000101010101" pitchFamily="50" charset="-127"/>
            </a:endParaRPr>
          </a:p>
        </p:txBody>
      </p:sp>
      <p:sp>
        <p:nvSpPr>
          <p:cNvPr id="110" name="직사각형 109"/>
          <p:cNvSpPr/>
          <p:nvPr/>
        </p:nvSpPr>
        <p:spPr>
          <a:xfrm>
            <a:off x="3127607" y="5127648"/>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2</a:t>
            </a:r>
            <a:endParaRPr lang="ko-KR" altLang="en-US" sz="600" dirty="0">
              <a:solidFill>
                <a:schemeClr val="tx1"/>
              </a:solidFill>
              <a:ea typeface="굴림" panose="020B0600000101010101" pitchFamily="50" charset="-127"/>
            </a:endParaRPr>
          </a:p>
        </p:txBody>
      </p:sp>
      <p:sp>
        <p:nvSpPr>
          <p:cNvPr id="111" name="직사각형 110"/>
          <p:cNvSpPr/>
          <p:nvPr/>
        </p:nvSpPr>
        <p:spPr>
          <a:xfrm>
            <a:off x="3205747" y="5129382"/>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3</a:t>
            </a:r>
            <a:endParaRPr lang="ko-KR" altLang="en-US" sz="600" dirty="0">
              <a:solidFill>
                <a:schemeClr val="tx1"/>
              </a:solidFill>
              <a:ea typeface="굴림" panose="020B0600000101010101" pitchFamily="50" charset="-127"/>
            </a:endParaRPr>
          </a:p>
        </p:txBody>
      </p:sp>
      <p:sp>
        <p:nvSpPr>
          <p:cNvPr id="112" name="직사각형 111"/>
          <p:cNvSpPr/>
          <p:nvPr/>
        </p:nvSpPr>
        <p:spPr>
          <a:xfrm>
            <a:off x="3270756" y="5129382"/>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3</a:t>
            </a:r>
            <a:endParaRPr lang="ko-KR" altLang="en-US" sz="600" dirty="0">
              <a:solidFill>
                <a:schemeClr val="tx1"/>
              </a:solidFill>
              <a:ea typeface="굴림" panose="020B0600000101010101" pitchFamily="50" charset="-127"/>
            </a:endParaRPr>
          </a:p>
        </p:txBody>
      </p:sp>
      <p:sp>
        <p:nvSpPr>
          <p:cNvPr id="113" name="직사각형 112"/>
          <p:cNvSpPr/>
          <p:nvPr/>
        </p:nvSpPr>
        <p:spPr>
          <a:xfrm>
            <a:off x="3345987" y="5126855"/>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4</a:t>
            </a:r>
            <a:endParaRPr lang="ko-KR" altLang="en-US" sz="600" dirty="0">
              <a:solidFill>
                <a:schemeClr val="tx1"/>
              </a:solidFill>
              <a:ea typeface="굴림" panose="020B0600000101010101" pitchFamily="50" charset="-127"/>
            </a:endParaRPr>
          </a:p>
        </p:txBody>
      </p:sp>
      <p:sp>
        <p:nvSpPr>
          <p:cNvPr id="114" name="직사각형 113"/>
          <p:cNvSpPr/>
          <p:nvPr/>
        </p:nvSpPr>
        <p:spPr>
          <a:xfrm>
            <a:off x="3410996" y="5126855"/>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4</a:t>
            </a:r>
            <a:endParaRPr lang="ko-KR" altLang="en-US" sz="600" dirty="0">
              <a:solidFill>
                <a:schemeClr val="tx1"/>
              </a:solidFill>
              <a:ea typeface="굴림" panose="020B0600000101010101" pitchFamily="50" charset="-127"/>
            </a:endParaRPr>
          </a:p>
        </p:txBody>
      </p:sp>
      <p:sp>
        <p:nvSpPr>
          <p:cNvPr id="115" name="직사각형 114"/>
          <p:cNvSpPr/>
          <p:nvPr/>
        </p:nvSpPr>
        <p:spPr>
          <a:xfrm>
            <a:off x="3835614" y="4517741"/>
            <a:ext cx="82617" cy="609165"/>
          </a:xfrm>
          <a:prstGeom prst="rect">
            <a:avLst/>
          </a:prstGeom>
          <a:solidFill>
            <a:schemeClr val="accent2">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POLL</a:t>
            </a:r>
            <a:endParaRPr lang="ko-KR" altLang="en-US" sz="600" dirty="0">
              <a:solidFill>
                <a:schemeClr val="tx1"/>
              </a:solidFill>
              <a:ea typeface="굴림" panose="020B0600000101010101" pitchFamily="50" charset="-127"/>
            </a:endParaRPr>
          </a:p>
        </p:txBody>
      </p:sp>
      <p:sp>
        <p:nvSpPr>
          <p:cNvPr id="116" name="직사각형 115"/>
          <p:cNvSpPr/>
          <p:nvPr/>
        </p:nvSpPr>
        <p:spPr>
          <a:xfrm>
            <a:off x="3944868" y="4669957"/>
            <a:ext cx="77249" cy="457890"/>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RESPONSE</a:t>
            </a:r>
            <a:endParaRPr lang="ko-KR" altLang="en-US" sz="600" dirty="0">
              <a:solidFill>
                <a:schemeClr val="tx1"/>
              </a:solidFill>
              <a:ea typeface="굴림" panose="020B0600000101010101" pitchFamily="50" charset="-127"/>
            </a:endParaRPr>
          </a:p>
        </p:txBody>
      </p:sp>
      <p:sp>
        <p:nvSpPr>
          <p:cNvPr id="117" name="직사각형 116"/>
          <p:cNvSpPr/>
          <p:nvPr/>
        </p:nvSpPr>
        <p:spPr>
          <a:xfrm>
            <a:off x="4054849" y="5134989"/>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118" name="직사각형 117"/>
          <p:cNvSpPr/>
          <p:nvPr/>
        </p:nvSpPr>
        <p:spPr>
          <a:xfrm>
            <a:off x="4119858" y="5134989"/>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119" name="직사각형 118"/>
          <p:cNvSpPr/>
          <p:nvPr/>
        </p:nvSpPr>
        <p:spPr>
          <a:xfrm>
            <a:off x="4652819" y="4669267"/>
            <a:ext cx="77249" cy="457890"/>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r>
              <a:rPr lang="en-US" altLang="ko-KR" sz="600" dirty="0">
                <a:solidFill>
                  <a:schemeClr val="tx1"/>
                </a:solidFill>
                <a:ea typeface="굴림" panose="020B0600000101010101" pitchFamily="50" charset="-127"/>
              </a:rPr>
              <a:t>REPORT</a:t>
            </a:r>
            <a:endParaRPr lang="ko-KR" altLang="en-US" sz="600" dirty="0">
              <a:solidFill>
                <a:schemeClr val="tx1"/>
              </a:solidFill>
              <a:ea typeface="굴림" panose="020B0600000101010101" pitchFamily="50" charset="-127"/>
            </a:endParaRPr>
          </a:p>
        </p:txBody>
      </p:sp>
      <p:cxnSp>
        <p:nvCxnSpPr>
          <p:cNvPr id="122" name="직선 연결선 121"/>
          <p:cNvCxnSpPr/>
          <p:nvPr/>
        </p:nvCxnSpPr>
        <p:spPr>
          <a:xfrm>
            <a:off x="4763414" y="5058254"/>
            <a:ext cx="0" cy="154072"/>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23" name="직사각형 122"/>
          <p:cNvSpPr/>
          <p:nvPr/>
        </p:nvSpPr>
        <p:spPr>
          <a:xfrm>
            <a:off x="4191170" y="5135782"/>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2</a:t>
            </a:r>
            <a:endParaRPr lang="ko-KR" altLang="en-US" sz="600" dirty="0">
              <a:solidFill>
                <a:schemeClr val="tx1"/>
              </a:solidFill>
              <a:ea typeface="굴림" panose="020B0600000101010101" pitchFamily="50" charset="-127"/>
            </a:endParaRPr>
          </a:p>
        </p:txBody>
      </p:sp>
      <p:sp>
        <p:nvSpPr>
          <p:cNvPr id="124" name="직사각형 123"/>
          <p:cNvSpPr/>
          <p:nvPr/>
        </p:nvSpPr>
        <p:spPr>
          <a:xfrm>
            <a:off x="4256179" y="5135782"/>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2</a:t>
            </a:r>
            <a:endParaRPr lang="ko-KR" altLang="en-US" sz="600" dirty="0">
              <a:solidFill>
                <a:schemeClr val="tx1"/>
              </a:solidFill>
              <a:ea typeface="굴림" panose="020B0600000101010101" pitchFamily="50" charset="-127"/>
            </a:endParaRPr>
          </a:p>
        </p:txBody>
      </p:sp>
      <p:sp>
        <p:nvSpPr>
          <p:cNvPr id="125" name="직사각형 124"/>
          <p:cNvSpPr/>
          <p:nvPr/>
        </p:nvSpPr>
        <p:spPr>
          <a:xfrm>
            <a:off x="4334319" y="5137516"/>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3</a:t>
            </a:r>
            <a:endParaRPr lang="ko-KR" altLang="en-US" sz="600" dirty="0">
              <a:solidFill>
                <a:schemeClr val="tx1"/>
              </a:solidFill>
              <a:ea typeface="굴림" panose="020B0600000101010101" pitchFamily="50" charset="-127"/>
            </a:endParaRPr>
          </a:p>
        </p:txBody>
      </p:sp>
      <p:sp>
        <p:nvSpPr>
          <p:cNvPr id="126" name="직사각형 125"/>
          <p:cNvSpPr/>
          <p:nvPr/>
        </p:nvSpPr>
        <p:spPr>
          <a:xfrm>
            <a:off x="4399328" y="5137516"/>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3</a:t>
            </a:r>
            <a:endParaRPr lang="ko-KR" altLang="en-US" sz="600" dirty="0">
              <a:solidFill>
                <a:schemeClr val="tx1"/>
              </a:solidFill>
              <a:ea typeface="굴림" panose="020B0600000101010101" pitchFamily="50" charset="-127"/>
            </a:endParaRPr>
          </a:p>
        </p:txBody>
      </p:sp>
      <p:sp>
        <p:nvSpPr>
          <p:cNvPr id="127" name="직사각형 126"/>
          <p:cNvSpPr/>
          <p:nvPr/>
        </p:nvSpPr>
        <p:spPr>
          <a:xfrm>
            <a:off x="4474559" y="5134989"/>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4</a:t>
            </a:r>
            <a:endParaRPr lang="ko-KR" altLang="en-US" sz="600" dirty="0">
              <a:solidFill>
                <a:schemeClr val="tx1"/>
              </a:solidFill>
              <a:ea typeface="굴림" panose="020B0600000101010101" pitchFamily="50" charset="-127"/>
            </a:endParaRPr>
          </a:p>
        </p:txBody>
      </p:sp>
      <p:sp>
        <p:nvSpPr>
          <p:cNvPr id="128" name="직사각형 127"/>
          <p:cNvSpPr/>
          <p:nvPr/>
        </p:nvSpPr>
        <p:spPr>
          <a:xfrm>
            <a:off x="4539568" y="5134989"/>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4</a:t>
            </a:r>
            <a:endParaRPr lang="ko-KR" altLang="en-US" sz="600" dirty="0">
              <a:solidFill>
                <a:schemeClr val="tx1"/>
              </a:solidFill>
              <a:ea typeface="굴림" panose="020B0600000101010101" pitchFamily="50" charset="-127"/>
            </a:endParaRPr>
          </a:p>
        </p:txBody>
      </p:sp>
      <p:sp>
        <p:nvSpPr>
          <p:cNvPr id="129" name="직사각형 128"/>
          <p:cNvSpPr/>
          <p:nvPr/>
        </p:nvSpPr>
        <p:spPr>
          <a:xfrm>
            <a:off x="4812412" y="4668454"/>
            <a:ext cx="67365" cy="458452"/>
          </a:xfrm>
          <a:prstGeom prst="rect">
            <a:avLst/>
          </a:prstGeom>
          <a:solidFill>
            <a:schemeClr val="accent2">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POLL</a:t>
            </a:r>
            <a:endParaRPr lang="ko-KR" altLang="en-US" sz="600" dirty="0">
              <a:solidFill>
                <a:schemeClr val="tx1"/>
              </a:solidFill>
              <a:ea typeface="굴림" panose="020B0600000101010101" pitchFamily="50" charset="-127"/>
            </a:endParaRPr>
          </a:p>
        </p:txBody>
      </p:sp>
      <p:sp>
        <p:nvSpPr>
          <p:cNvPr id="130" name="직사각형 129"/>
          <p:cNvSpPr/>
          <p:nvPr/>
        </p:nvSpPr>
        <p:spPr>
          <a:xfrm>
            <a:off x="4921666" y="4669957"/>
            <a:ext cx="77249" cy="457890"/>
          </a:xfrm>
          <a:prstGeom prst="rect">
            <a:avLst/>
          </a:prstGeom>
          <a:solidFill>
            <a:srgbClr val="FFC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RESPONSE</a:t>
            </a:r>
            <a:endParaRPr lang="ko-KR" altLang="en-US" sz="600" dirty="0">
              <a:solidFill>
                <a:schemeClr val="tx1"/>
              </a:solidFill>
              <a:ea typeface="굴림" panose="020B0600000101010101" pitchFamily="50" charset="-127"/>
            </a:endParaRPr>
          </a:p>
        </p:txBody>
      </p:sp>
      <p:sp>
        <p:nvSpPr>
          <p:cNvPr id="131" name="직사각형 130"/>
          <p:cNvSpPr/>
          <p:nvPr/>
        </p:nvSpPr>
        <p:spPr>
          <a:xfrm>
            <a:off x="5031647" y="5134989"/>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132" name="직사각형 131"/>
          <p:cNvSpPr/>
          <p:nvPr/>
        </p:nvSpPr>
        <p:spPr>
          <a:xfrm>
            <a:off x="5096656" y="5134989"/>
            <a:ext cx="45719" cy="308933"/>
          </a:xfrm>
          <a:prstGeom prst="rect">
            <a:avLst/>
          </a:prstGeom>
          <a:solidFill>
            <a:srgbClr val="FFC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133" name="직사각형 132"/>
          <p:cNvSpPr/>
          <p:nvPr/>
        </p:nvSpPr>
        <p:spPr>
          <a:xfrm>
            <a:off x="5187846" y="4673400"/>
            <a:ext cx="77249" cy="457890"/>
          </a:xfrm>
          <a:prstGeom prst="rect">
            <a:avLst/>
          </a:prstGeom>
          <a:solidFill>
            <a:srgbClr val="FFC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r>
              <a:rPr lang="en-US" altLang="ko-KR" sz="600" dirty="0">
                <a:solidFill>
                  <a:schemeClr val="tx1"/>
                </a:solidFill>
                <a:ea typeface="굴림" panose="020B0600000101010101" pitchFamily="50" charset="-127"/>
              </a:rPr>
              <a:t>REPORT</a:t>
            </a:r>
            <a:endParaRPr lang="ko-KR" altLang="en-US" sz="600" dirty="0">
              <a:solidFill>
                <a:schemeClr val="tx1"/>
              </a:solidFill>
              <a:ea typeface="굴림" panose="020B0600000101010101" pitchFamily="50" charset="-127"/>
            </a:endParaRPr>
          </a:p>
        </p:txBody>
      </p:sp>
      <p:cxnSp>
        <p:nvCxnSpPr>
          <p:cNvPr id="136" name="직선 연결선 135"/>
          <p:cNvCxnSpPr/>
          <p:nvPr/>
        </p:nvCxnSpPr>
        <p:spPr>
          <a:xfrm>
            <a:off x="5340246" y="5049491"/>
            <a:ext cx="0" cy="154072"/>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37" name="직사각형 136"/>
          <p:cNvSpPr/>
          <p:nvPr/>
        </p:nvSpPr>
        <p:spPr>
          <a:xfrm>
            <a:off x="5414618" y="4669956"/>
            <a:ext cx="77249" cy="462805"/>
          </a:xfrm>
          <a:prstGeom prst="rect">
            <a:avLst/>
          </a:prstGeom>
          <a:solidFill>
            <a:schemeClr val="accent2">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POLL</a:t>
            </a:r>
            <a:endParaRPr lang="ko-KR" altLang="en-US" sz="600" dirty="0">
              <a:solidFill>
                <a:schemeClr val="tx1"/>
              </a:solidFill>
              <a:ea typeface="굴림" panose="020B0600000101010101" pitchFamily="50" charset="-127"/>
            </a:endParaRPr>
          </a:p>
        </p:txBody>
      </p:sp>
      <p:sp>
        <p:nvSpPr>
          <p:cNvPr id="138" name="직사각형 137"/>
          <p:cNvSpPr/>
          <p:nvPr/>
        </p:nvSpPr>
        <p:spPr>
          <a:xfrm>
            <a:off x="5523872" y="4672894"/>
            <a:ext cx="77249" cy="457890"/>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RESPONSE</a:t>
            </a:r>
            <a:endParaRPr lang="ko-KR" altLang="en-US" sz="600" dirty="0">
              <a:solidFill>
                <a:schemeClr val="tx1"/>
              </a:solidFill>
              <a:ea typeface="굴림" panose="020B0600000101010101" pitchFamily="50" charset="-127"/>
            </a:endParaRPr>
          </a:p>
        </p:txBody>
      </p:sp>
      <p:sp>
        <p:nvSpPr>
          <p:cNvPr id="139" name="직사각형 138"/>
          <p:cNvSpPr/>
          <p:nvPr/>
        </p:nvSpPr>
        <p:spPr>
          <a:xfrm>
            <a:off x="5633853" y="5137926"/>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140" name="직사각형 139"/>
          <p:cNvSpPr/>
          <p:nvPr/>
        </p:nvSpPr>
        <p:spPr>
          <a:xfrm>
            <a:off x="5698862" y="5137926"/>
            <a:ext cx="45719" cy="308933"/>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141" name="직사각형 140"/>
          <p:cNvSpPr/>
          <p:nvPr/>
        </p:nvSpPr>
        <p:spPr>
          <a:xfrm>
            <a:off x="6488292" y="4669017"/>
            <a:ext cx="77249" cy="457890"/>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r>
              <a:rPr lang="en-US" altLang="ko-KR" sz="600" dirty="0">
                <a:solidFill>
                  <a:schemeClr val="tx1"/>
                </a:solidFill>
                <a:ea typeface="굴림" panose="020B0600000101010101" pitchFamily="50" charset="-127"/>
              </a:rPr>
              <a:t>REPORT</a:t>
            </a:r>
            <a:endParaRPr lang="ko-KR" altLang="en-US" sz="600" dirty="0">
              <a:solidFill>
                <a:schemeClr val="tx1"/>
              </a:solidFill>
              <a:ea typeface="굴림" panose="020B0600000101010101" pitchFamily="50" charset="-127"/>
            </a:endParaRPr>
          </a:p>
        </p:txBody>
      </p:sp>
      <p:cxnSp>
        <p:nvCxnSpPr>
          <p:cNvPr id="144" name="직선 연결선 143"/>
          <p:cNvCxnSpPr/>
          <p:nvPr/>
        </p:nvCxnSpPr>
        <p:spPr>
          <a:xfrm>
            <a:off x="6597546" y="5057953"/>
            <a:ext cx="0" cy="154072"/>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45" name="직사각형 144"/>
          <p:cNvSpPr/>
          <p:nvPr/>
        </p:nvSpPr>
        <p:spPr>
          <a:xfrm>
            <a:off x="5770174" y="5138719"/>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2</a:t>
            </a:r>
            <a:endParaRPr lang="ko-KR" altLang="en-US" sz="600" dirty="0">
              <a:solidFill>
                <a:schemeClr val="tx1"/>
              </a:solidFill>
              <a:ea typeface="굴림" panose="020B0600000101010101" pitchFamily="50" charset="-127"/>
            </a:endParaRPr>
          </a:p>
        </p:txBody>
      </p:sp>
      <p:sp>
        <p:nvSpPr>
          <p:cNvPr id="146" name="직사각형 145"/>
          <p:cNvSpPr/>
          <p:nvPr/>
        </p:nvSpPr>
        <p:spPr>
          <a:xfrm>
            <a:off x="5835183" y="5138719"/>
            <a:ext cx="45719" cy="308933"/>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2</a:t>
            </a:r>
            <a:endParaRPr lang="ko-KR" altLang="en-US" sz="600" dirty="0">
              <a:solidFill>
                <a:schemeClr val="tx1"/>
              </a:solidFill>
              <a:ea typeface="굴림" panose="020B0600000101010101" pitchFamily="50" charset="-127"/>
            </a:endParaRPr>
          </a:p>
        </p:txBody>
      </p:sp>
      <p:sp>
        <p:nvSpPr>
          <p:cNvPr id="147" name="직사각형 146"/>
          <p:cNvSpPr/>
          <p:nvPr/>
        </p:nvSpPr>
        <p:spPr>
          <a:xfrm>
            <a:off x="5913323" y="5140453"/>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3</a:t>
            </a:r>
            <a:endParaRPr lang="ko-KR" altLang="en-US" sz="600" dirty="0">
              <a:solidFill>
                <a:schemeClr val="tx1"/>
              </a:solidFill>
              <a:ea typeface="굴림" panose="020B0600000101010101" pitchFamily="50" charset="-127"/>
            </a:endParaRPr>
          </a:p>
        </p:txBody>
      </p:sp>
      <p:sp>
        <p:nvSpPr>
          <p:cNvPr id="148" name="직사각형 147"/>
          <p:cNvSpPr/>
          <p:nvPr/>
        </p:nvSpPr>
        <p:spPr>
          <a:xfrm>
            <a:off x="5978332" y="5140453"/>
            <a:ext cx="45719" cy="308933"/>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3</a:t>
            </a:r>
            <a:endParaRPr lang="ko-KR" altLang="en-US" sz="600" dirty="0">
              <a:solidFill>
                <a:schemeClr val="tx1"/>
              </a:solidFill>
              <a:ea typeface="굴림" panose="020B0600000101010101" pitchFamily="50" charset="-127"/>
            </a:endParaRPr>
          </a:p>
        </p:txBody>
      </p:sp>
      <p:sp>
        <p:nvSpPr>
          <p:cNvPr id="149" name="직사각형 148"/>
          <p:cNvSpPr/>
          <p:nvPr/>
        </p:nvSpPr>
        <p:spPr>
          <a:xfrm>
            <a:off x="6053563" y="5137926"/>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4</a:t>
            </a:r>
            <a:endParaRPr lang="ko-KR" altLang="en-US" sz="600" dirty="0">
              <a:solidFill>
                <a:schemeClr val="tx1"/>
              </a:solidFill>
              <a:ea typeface="굴림" panose="020B0600000101010101" pitchFamily="50" charset="-127"/>
            </a:endParaRPr>
          </a:p>
        </p:txBody>
      </p:sp>
      <p:sp>
        <p:nvSpPr>
          <p:cNvPr id="150" name="직사각형 149"/>
          <p:cNvSpPr/>
          <p:nvPr/>
        </p:nvSpPr>
        <p:spPr>
          <a:xfrm>
            <a:off x="6118572" y="5137926"/>
            <a:ext cx="45719" cy="308933"/>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4</a:t>
            </a:r>
            <a:endParaRPr lang="ko-KR" altLang="en-US" sz="600" dirty="0">
              <a:solidFill>
                <a:schemeClr val="tx1"/>
              </a:solidFill>
              <a:ea typeface="굴림" panose="020B0600000101010101" pitchFamily="50" charset="-127"/>
            </a:endParaRPr>
          </a:p>
        </p:txBody>
      </p:sp>
      <p:sp>
        <p:nvSpPr>
          <p:cNvPr id="151" name="직사각형 150"/>
          <p:cNvSpPr/>
          <p:nvPr/>
        </p:nvSpPr>
        <p:spPr>
          <a:xfrm>
            <a:off x="6192793" y="5136631"/>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5</a:t>
            </a:r>
            <a:endParaRPr lang="ko-KR" altLang="en-US" sz="600" dirty="0">
              <a:solidFill>
                <a:schemeClr val="tx1"/>
              </a:solidFill>
              <a:ea typeface="굴림" panose="020B0600000101010101" pitchFamily="50" charset="-127"/>
            </a:endParaRPr>
          </a:p>
        </p:txBody>
      </p:sp>
      <p:sp>
        <p:nvSpPr>
          <p:cNvPr id="152" name="직사각형 151"/>
          <p:cNvSpPr/>
          <p:nvPr/>
        </p:nvSpPr>
        <p:spPr>
          <a:xfrm>
            <a:off x="6257802" y="5136631"/>
            <a:ext cx="45719" cy="308933"/>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5</a:t>
            </a:r>
            <a:endParaRPr lang="ko-KR" altLang="en-US" sz="600" dirty="0">
              <a:solidFill>
                <a:schemeClr val="tx1"/>
              </a:solidFill>
              <a:ea typeface="굴림" panose="020B0600000101010101" pitchFamily="50" charset="-127"/>
            </a:endParaRPr>
          </a:p>
        </p:txBody>
      </p:sp>
      <p:sp>
        <p:nvSpPr>
          <p:cNvPr id="153" name="직사각형 152"/>
          <p:cNvSpPr/>
          <p:nvPr/>
        </p:nvSpPr>
        <p:spPr>
          <a:xfrm>
            <a:off x="6333033" y="5134104"/>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6</a:t>
            </a:r>
            <a:endParaRPr lang="ko-KR" altLang="en-US" sz="600" dirty="0">
              <a:solidFill>
                <a:schemeClr val="tx1"/>
              </a:solidFill>
              <a:ea typeface="굴림" panose="020B0600000101010101" pitchFamily="50" charset="-127"/>
            </a:endParaRPr>
          </a:p>
        </p:txBody>
      </p:sp>
      <p:sp>
        <p:nvSpPr>
          <p:cNvPr id="154" name="직사각형 153"/>
          <p:cNvSpPr/>
          <p:nvPr/>
        </p:nvSpPr>
        <p:spPr>
          <a:xfrm>
            <a:off x="6398042" y="5134104"/>
            <a:ext cx="45719" cy="308933"/>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6</a:t>
            </a:r>
            <a:endParaRPr lang="ko-KR" altLang="en-US" sz="600" dirty="0">
              <a:solidFill>
                <a:schemeClr val="tx1"/>
              </a:solidFill>
              <a:ea typeface="굴림" panose="020B0600000101010101" pitchFamily="50" charset="-127"/>
            </a:endParaRPr>
          </a:p>
        </p:txBody>
      </p:sp>
      <p:cxnSp>
        <p:nvCxnSpPr>
          <p:cNvPr id="155" name="직선 화살표 연결선 154"/>
          <p:cNvCxnSpPr/>
          <p:nvPr/>
        </p:nvCxnSpPr>
        <p:spPr>
          <a:xfrm>
            <a:off x="716024" y="5127156"/>
            <a:ext cx="7777503" cy="0"/>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56" name="직선 화살표 연결선 155"/>
          <p:cNvCxnSpPr/>
          <p:nvPr/>
        </p:nvCxnSpPr>
        <p:spPr>
          <a:xfrm>
            <a:off x="2682962" y="5571735"/>
            <a:ext cx="1017319" cy="5559"/>
          </a:xfrm>
          <a:prstGeom prst="straightConnector1">
            <a:avLst/>
          </a:prstGeom>
          <a:ln w="9525">
            <a:solidFill>
              <a:srgbClr val="FF0000"/>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157" name="TextBox 99"/>
          <p:cNvSpPr txBox="1">
            <a:spLocks noChangeArrowheads="1"/>
          </p:cNvSpPr>
          <p:nvPr/>
        </p:nvSpPr>
        <p:spPr bwMode="auto">
          <a:xfrm>
            <a:off x="2772034" y="5631845"/>
            <a:ext cx="859840" cy="143806"/>
          </a:xfrm>
          <a:prstGeom prst="rect">
            <a:avLst/>
          </a:prstGeom>
          <a:noFill/>
          <a:ln>
            <a:noFill/>
          </a:ln>
        </p:spPr>
        <p:txBody>
          <a:bodyPr lIns="36000" tIns="36000" rIns="36000" bIns="36000" anchor="ctr" anchorCtr="0"/>
          <a:lstStyle/>
          <a:p>
            <a:pPr algn="ctr"/>
            <a:r>
              <a:rPr lang="en-US" altLang="ko-KR" sz="800" dirty="0">
                <a:solidFill>
                  <a:srgbClr val="FF0000"/>
                </a:solidFill>
                <a:latin typeface="+mn-lt"/>
                <a:ea typeface="굴림" panose="020B0600000101010101" pitchFamily="50" charset="-127"/>
              </a:rPr>
              <a:t>One Ranging Round</a:t>
            </a:r>
            <a:endParaRPr lang="ko-KR" altLang="en-US" sz="800" dirty="0">
              <a:solidFill>
                <a:srgbClr val="FF0000"/>
              </a:solidFill>
              <a:latin typeface="+mn-lt"/>
              <a:ea typeface="굴림" panose="020B0600000101010101" pitchFamily="50" charset="-127"/>
            </a:endParaRPr>
          </a:p>
        </p:txBody>
      </p:sp>
      <p:cxnSp>
        <p:nvCxnSpPr>
          <p:cNvPr id="158" name="직선 화살표 연결선 157"/>
          <p:cNvCxnSpPr/>
          <p:nvPr/>
        </p:nvCxnSpPr>
        <p:spPr>
          <a:xfrm>
            <a:off x="1913886" y="5562600"/>
            <a:ext cx="758728" cy="9774"/>
          </a:xfrm>
          <a:prstGeom prst="straightConnector1">
            <a:avLst/>
          </a:prstGeom>
          <a:ln w="9525">
            <a:solidFill>
              <a:srgbClr val="FF0000"/>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159" name="TextBox 99"/>
          <p:cNvSpPr txBox="1">
            <a:spLocks noChangeArrowheads="1"/>
          </p:cNvSpPr>
          <p:nvPr/>
        </p:nvSpPr>
        <p:spPr bwMode="auto">
          <a:xfrm>
            <a:off x="1862446" y="5631845"/>
            <a:ext cx="859840" cy="143806"/>
          </a:xfrm>
          <a:prstGeom prst="rect">
            <a:avLst/>
          </a:prstGeom>
          <a:noFill/>
          <a:ln>
            <a:noFill/>
          </a:ln>
        </p:spPr>
        <p:txBody>
          <a:bodyPr lIns="36000" tIns="36000" rIns="36000" bIns="36000" anchor="ctr" anchorCtr="0"/>
          <a:lstStyle/>
          <a:p>
            <a:pPr algn="ctr"/>
            <a:r>
              <a:rPr lang="en-US" altLang="ko-KR" sz="800" dirty="0">
                <a:solidFill>
                  <a:srgbClr val="FF0000"/>
                </a:solidFill>
                <a:latin typeface="+mn-lt"/>
                <a:ea typeface="굴림" panose="020B0600000101010101" pitchFamily="50" charset="-127"/>
              </a:rPr>
              <a:t>One Ranging</a:t>
            </a:r>
          </a:p>
          <a:p>
            <a:pPr algn="ctr"/>
            <a:r>
              <a:rPr lang="en-US" altLang="ko-KR" sz="800" dirty="0">
                <a:solidFill>
                  <a:srgbClr val="FF0000"/>
                </a:solidFill>
                <a:latin typeface="+mn-lt"/>
                <a:ea typeface="굴림" panose="020B0600000101010101" pitchFamily="50" charset="-127"/>
              </a:rPr>
              <a:t>Round</a:t>
            </a:r>
            <a:endParaRPr lang="ko-KR" altLang="en-US" sz="800" dirty="0">
              <a:solidFill>
                <a:srgbClr val="FF0000"/>
              </a:solidFill>
              <a:latin typeface="+mn-lt"/>
              <a:ea typeface="굴림" panose="020B0600000101010101" pitchFamily="50" charset="-127"/>
            </a:endParaRPr>
          </a:p>
        </p:txBody>
      </p:sp>
      <p:cxnSp>
        <p:nvCxnSpPr>
          <p:cNvPr id="160" name="직선 화살표 연결선 159"/>
          <p:cNvCxnSpPr/>
          <p:nvPr/>
        </p:nvCxnSpPr>
        <p:spPr>
          <a:xfrm>
            <a:off x="3835614" y="4477815"/>
            <a:ext cx="2881750" cy="0"/>
          </a:xfrm>
          <a:prstGeom prst="straightConnector1">
            <a:avLst/>
          </a:prstGeom>
          <a:ln w="9525">
            <a:solidFill>
              <a:schemeClr val="tx1"/>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61" name="직선 화살표 연결선 160"/>
          <p:cNvCxnSpPr/>
          <p:nvPr/>
        </p:nvCxnSpPr>
        <p:spPr>
          <a:xfrm>
            <a:off x="2764680" y="4472895"/>
            <a:ext cx="1017319" cy="5559"/>
          </a:xfrm>
          <a:prstGeom prst="straightConnector1">
            <a:avLst/>
          </a:prstGeom>
          <a:ln w="9525">
            <a:solidFill>
              <a:schemeClr val="tx1"/>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cxnSp>
        <p:nvCxnSpPr>
          <p:cNvPr id="162" name="직선 화살표 연결선 161"/>
          <p:cNvCxnSpPr/>
          <p:nvPr/>
        </p:nvCxnSpPr>
        <p:spPr>
          <a:xfrm>
            <a:off x="1995604" y="4463760"/>
            <a:ext cx="758728" cy="9774"/>
          </a:xfrm>
          <a:prstGeom prst="straightConnector1">
            <a:avLst/>
          </a:prstGeom>
          <a:ln w="9525">
            <a:solidFill>
              <a:schemeClr val="tx1"/>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163" name="TextBox 99"/>
          <p:cNvSpPr txBox="1">
            <a:spLocks noChangeArrowheads="1"/>
          </p:cNvSpPr>
          <p:nvPr/>
        </p:nvSpPr>
        <p:spPr bwMode="auto">
          <a:xfrm>
            <a:off x="1926161" y="4274228"/>
            <a:ext cx="859840" cy="143806"/>
          </a:xfrm>
          <a:prstGeom prst="rect">
            <a:avLst/>
          </a:prstGeom>
          <a:noFill/>
          <a:ln>
            <a:noFill/>
          </a:ln>
        </p:spPr>
        <p:txBody>
          <a:bodyPr lIns="36000" tIns="36000" rIns="36000" bIns="36000" anchor="ctr" anchorCtr="0"/>
          <a:lstStyle/>
          <a:p>
            <a:pPr algn="ctr"/>
            <a:r>
              <a:rPr lang="en-US" altLang="ko-KR" sz="800" dirty="0">
                <a:solidFill>
                  <a:schemeClr val="tx1">
                    <a:lumMod val="65000"/>
                    <a:lumOff val="35000"/>
                  </a:schemeClr>
                </a:solidFill>
                <a:latin typeface="+mn-lt"/>
                <a:ea typeface="굴림" panose="020B0600000101010101" pitchFamily="50" charset="-127"/>
              </a:rPr>
              <a:t>One-to-One Ranging</a:t>
            </a:r>
            <a:endParaRPr lang="ko-KR" altLang="en-US" sz="800" dirty="0">
              <a:solidFill>
                <a:schemeClr val="tx1">
                  <a:lumMod val="65000"/>
                  <a:lumOff val="35000"/>
                </a:schemeClr>
              </a:solidFill>
              <a:latin typeface="+mn-lt"/>
              <a:ea typeface="굴림" panose="020B0600000101010101" pitchFamily="50" charset="-127"/>
            </a:endParaRPr>
          </a:p>
        </p:txBody>
      </p:sp>
      <p:sp>
        <p:nvSpPr>
          <p:cNvPr id="164" name="TextBox 99"/>
          <p:cNvSpPr txBox="1">
            <a:spLocks noChangeArrowheads="1"/>
          </p:cNvSpPr>
          <p:nvPr/>
        </p:nvSpPr>
        <p:spPr bwMode="auto">
          <a:xfrm>
            <a:off x="2886555" y="4274228"/>
            <a:ext cx="859840" cy="143806"/>
          </a:xfrm>
          <a:prstGeom prst="rect">
            <a:avLst/>
          </a:prstGeom>
          <a:noFill/>
          <a:ln>
            <a:noFill/>
          </a:ln>
        </p:spPr>
        <p:txBody>
          <a:bodyPr lIns="36000" tIns="36000" rIns="36000" bIns="36000" anchor="ctr" anchorCtr="0"/>
          <a:lstStyle/>
          <a:p>
            <a:pPr algn="ctr"/>
            <a:r>
              <a:rPr lang="en-US" altLang="ko-KR" sz="800" dirty="0">
                <a:solidFill>
                  <a:schemeClr val="tx1">
                    <a:lumMod val="65000"/>
                    <a:lumOff val="35000"/>
                  </a:schemeClr>
                </a:solidFill>
                <a:latin typeface="+mn-lt"/>
                <a:ea typeface="굴림" panose="020B0600000101010101" pitchFamily="50" charset="-127"/>
              </a:rPr>
              <a:t>One-to-One Ranging</a:t>
            </a:r>
            <a:endParaRPr lang="ko-KR" altLang="en-US" sz="800" dirty="0">
              <a:solidFill>
                <a:schemeClr val="tx1">
                  <a:lumMod val="65000"/>
                  <a:lumOff val="35000"/>
                </a:schemeClr>
              </a:solidFill>
              <a:latin typeface="+mn-lt"/>
              <a:ea typeface="굴림" panose="020B0600000101010101" pitchFamily="50" charset="-127"/>
            </a:endParaRPr>
          </a:p>
        </p:txBody>
      </p:sp>
      <p:sp>
        <p:nvSpPr>
          <p:cNvPr id="165" name="TextBox 99"/>
          <p:cNvSpPr txBox="1">
            <a:spLocks noChangeArrowheads="1"/>
          </p:cNvSpPr>
          <p:nvPr/>
        </p:nvSpPr>
        <p:spPr bwMode="auto">
          <a:xfrm>
            <a:off x="4846094" y="4259450"/>
            <a:ext cx="859840" cy="143806"/>
          </a:xfrm>
          <a:prstGeom prst="rect">
            <a:avLst/>
          </a:prstGeom>
          <a:noFill/>
          <a:ln>
            <a:noFill/>
          </a:ln>
        </p:spPr>
        <p:txBody>
          <a:bodyPr lIns="36000" tIns="36000" rIns="36000" bIns="36000" anchor="ctr" anchorCtr="0"/>
          <a:lstStyle/>
          <a:p>
            <a:pPr algn="ctr"/>
            <a:r>
              <a:rPr lang="en-US" altLang="ko-KR" sz="800" dirty="0">
                <a:solidFill>
                  <a:schemeClr val="tx1">
                    <a:lumMod val="65000"/>
                    <a:lumOff val="35000"/>
                  </a:schemeClr>
                </a:solidFill>
                <a:latin typeface="+mn-lt"/>
                <a:ea typeface="굴림" panose="020B0600000101010101" pitchFamily="50" charset="-127"/>
              </a:rPr>
              <a:t>One-to-M Ranging</a:t>
            </a:r>
            <a:endParaRPr lang="ko-KR" altLang="en-US" sz="800" dirty="0">
              <a:solidFill>
                <a:schemeClr val="tx1">
                  <a:lumMod val="65000"/>
                  <a:lumOff val="35000"/>
                </a:schemeClr>
              </a:solidFill>
              <a:latin typeface="+mn-lt"/>
              <a:ea typeface="굴림" panose="020B0600000101010101" pitchFamily="50" charset="-127"/>
            </a:endParaRPr>
          </a:p>
        </p:txBody>
      </p:sp>
      <p:sp>
        <p:nvSpPr>
          <p:cNvPr id="166" name="Footer Placeholder 2"/>
          <p:cNvSpPr>
            <a:spLocks noGrp="1"/>
          </p:cNvSpPr>
          <p:nvPr>
            <p:ph type="ftr" sz="quarter" idx="11"/>
          </p:nvPr>
        </p:nvSpPr>
        <p:spPr>
          <a:xfrm>
            <a:off x="5004048" y="6475413"/>
            <a:ext cx="3606552" cy="184666"/>
          </a:xfrm>
        </p:spPr>
        <p:txBody>
          <a:bodyPr/>
          <a:lstStyle/>
          <a:p>
            <a:r>
              <a:rPr lang="en-US" altLang="en-US" dirty="0"/>
              <a:t>YOUNGWAN SO, </a:t>
            </a:r>
            <a:r>
              <a:rPr lang="en-US" altLang="en-US" i="1" dirty="0"/>
              <a:t>et al.</a:t>
            </a:r>
            <a:r>
              <a:rPr lang="en-US" altLang="en-US" dirty="0"/>
              <a:t> (SAMSUNG Elec.)</a:t>
            </a:r>
          </a:p>
        </p:txBody>
      </p:sp>
    </p:spTree>
    <p:extLst>
      <p:ext uri="{BB962C8B-B14F-4D97-AF65-F5344CB8AC3E}">
        <p14:creationId xmlns:p14="http://schemas.microsoft.com/office/powerpoint/2010/main" val="1334602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94EC8-B087-258F-8F03-BAC00E96197B}"/>
              </a:ext>
            </a:extLst>
          </p:cNvPr>
          <p:cNvSpPr>
            <a:spLocks noGrp="1"/>
          </p:cNvSpPr>
          <p:nvPr>
            <p:ph type="title"/>
          </p:nvPr>
        </p:nvSpPr>
        <p:spPr>
          <a:xfrm>
            <a:off x="533400" y="685800"/>
            <a:ext cx="8077200" cy="915987"/>
          </a:xfrm>
        </p:spPr>
        <p:txBody>
          <a:bodyPr/>
          <a:lstStyle/>
          <a:p>
            <a:r>
              <a:rPr lang="en-US" sz="2800" dirty="0"/>
              <a:t>Example of Hyper block-based mode for NBA-MMS</a:t>
            </a:r>
          </a:p>
        </p:txBody>
      </p:sp>
      <p:sp>
        <p:nvSpPr>
          <p:cNvPr id="4" name="Date Placeholder 3">
            <a:extLst>
              <a:ext uri="{FF2B5EF4-FFF2-40B4-BE49-F238E27FC236}">
                <a16:creationId xmlns:a16="http://schemas.microsoft.com/office/drawing/2014/main" id="{C2425B2F-9194-1119-0529-D9B99B71BB0B}"/>
              </a:ext>
            </a:extLst>
          </p:cNvPr>
          <p:cNvSpPr>
            <a:spLocks noGrp="1"/>
          </p:cNvSpPr>
          <p:nvPr>
            <p:ph type="dt" sz="half" idx="10"/>
          </p:nvPr>
        </p:nvSpPr>
        <p:spPr/>
        <p:txBody>
          <a:bodyPr/>
          <a:lstStyle/>
          <a:p>
            <a:r>
              <a:rPr lang="en-US" altLang="en-US" dirty="0"/>
              <a:t>January 2023</a:t>
            </a:r>
          </a:p>
        </p:txBody>
      </p:sp>
      <p:sp>
        <p:nvSpPr>
          <p:cNvPr id="6" name="Slide Number Placeholder 5">
            <a:extLst>
              <a:ext uri="{FF2B5EF4-FFF2-40B4-BE49-F238E27FC236}">
                <a16:creationId xmlns:a16="http://schemas.microsoft.com/office/drawing/2014/main" id="{9F595DFF-FE66-77C2-DF68-2CE343D551E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sp>
        <p:nvSpPr>
          <p:cNvPr id="166" name="Footer Placeholder 2"/>
          <p:cNvSpPr>
            <a:spLocks noGrp="1"/>
          </p:cNvSpPr>
          <p:nvPr>
            <p:ph type="ftr" sz="quarter" idx="11"/>
          </p:nvPr>
        </p:nvSpPr>
        <p:spPr>
          <a:xfrm>
            <a:off x="5004048" y="6475413"/>
            <a:ext cx="3606552" cy="184666"/>
          </a:xfrm>
        </p:spPr>
        <p:txBody>
          <a:bodyPr/>
          <a:lstStyle/>
          <a:p>
            <a:r>
              <a:rPr lang="en-US" altLang="en-US" dirty="0"/>
              <a:t>YOUNGWAN SO, </a:t>
            </a:r>
            <a:r>
              <a:rPr lang="en-US" altLang="en-US" i="1" dirty="0"/>
              <a:t>et al.</a:t>
            </a:r>
            <a:r>
              <a:rPr lang="en-US" altLang="en-US" dirty="0"/>
              <a:t> (SAMSUNG Elec.)</a:t>
            </a:r>
          </a:p>
        </p:txBody>
      </p:sp>
      <p:cxnSp>
        <p:nvCxnSpPr>
          <p:cNvPr id="347" name="직선 화살표 연결선 346"/>
          <p:cNvCxnSpPr/>
          <p:nvPr/>
        </p:nvCxnSpPr>
        <p:spPr>
          <a:xfrm>
            <a:off x="2187575" y="2740025"/>
            <a:ext cx="4229100" cy="0"/>
          </a:xfrm>
          <a:prstGeom prst="straightConnector1">
            <a:avLst/>
          </a:pr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48" name="그룹 347"/>
          <p:cNvGrpSpPr/>
          <p:nvPr/>
        </p:nvGrpSpPr>
        <p:grpSpPr>
          <a:xfrm>
            <a:off x="2171700" y="3201988"/>
            <a:ext cx="1231902" cy="320674"/>
            <a:chOff x="323850" y="5397319"/>
            <a:chExt cx="827088" cy="325438"/>
          </a:xfrm>
          <a:solidFill>
            <a:schemeClr val="bg1">
              <a:lumMod val="85000"/>
            </a:schemeClr>
          </a:solidFill>
        </p:grpSpPr>
        <p:sp>
          <p:nvSpPr>
            <p:cNvPr id="349" name="직사각형 348"/>
            <p:cNvSpPr/>
            <p:nvPr/>
          </p:nvSpPr>
          <p:spPr>
            <a:xfrm>
              <a:off x="323850" y="5397319"/>
              <a:ext cx="407988" cy="325438"/>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800" dirty="0">
                  <a:solidFill>
                    <a:schemeClr val="tx1"/>
                  </a:solidFill>
                  <a:ea typeface="굴림" panose="020B0600000101010101" pitchFamily="50" charset="-127"/>
                </a:rPr>
                <a:t>Round </a:t>
              </a:r>
            </a:p>
            <a:p>
              <a:pPr algn="ctr">
                <a:defRPr/>
              </a:pPr>
              <a:r>
                <a:rPr lang="en-US" altLang="ko-KR" sz="800" dirty="0">
                  <a:solidFill>
                    <a:schemeClr val="tx1"/>
                  </a:solidFill>
                  <a:ea typeface="굴림" panose="020B0600000101010101" pitchFamily="50" charset="-127"/>
                </a:rPr>
                <a:t>0</a:t>
              </a:r>
              <a:endParaRPr lang="ko-KR" altLang="en-US" sz="800" dirty="0">
                <a:solidFill>
                  <a:schemeClr val="tx1"/>
                </a:solidFill>
                <a:ea typeface="굴림" panose="020B0600000101010101" pitchFamily="50" charset="-127"/>
              </a:endParaRPr>
            </a:p>
          </p:txBody>
        </p:sp>
        <p:sp>
          <p:nvSpPr>
            <p:cNvPr id="350" name="직사각형 349"/>
            <p:cNvSpPr/>
            <p:nvPr/>
          </p:nvSpPr>
          <p:spPr>
            <a:xfrm>
              <a:off x="742950" y="5397319"/>
              <a:ext cx="407988" cy="325438"/>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800" dirty="0">
                  <a:solidFill>
                    <a:schemeClr val="tx1"/>
                  </a:solidFill>
                  <a:ea typeface="굴림" panose="020B0600000101010101" pitchFamily="50" charset="-127"/>
                </a:rPr>
                <a:t>Round </a:t>
              </a:r>
            </a:p>
            <a:p>
              <a:pPr algn="ctr">
                <a:defRPr/>
              </a:pPr>
              <a:r>
                <a:rPr lang="en-US" altLang="ko-KR" sz="800" dirty="0">
                  <a:solidFill>
                    <a:schemeClr val="tx1"/>
                  </a:solidFill>
                  <a:ea typeface="굴림" panose="020B0600000101010101" pitchFamily="50" charset="-127"/>
                </a:rPr>
                <a:t>1</a:t>
              </a:r>
              <a:endParaRPr lang="ko-KR" altLang="en-US" sz="800" dirty="0">
                <a:solidFill>
                  <a:schemeClr val="tx1"/>
                </a:solidFill>
                <a:ea typeface="굴림" panose="020B0600000101010101" pitchFamily="50" charset="-127"/>
              </a:endParaRPr>
            </a:p>
          </p:txBody>
        </p:sp>
      </p:grpSp>
      <p:sp>
        <p:nvSpPr>
          <p:cNvPr id="351" name="직사각형 350"/>
          <p:cNvSpPr/>
          <p:nvPr/>
        </p:nvSpPr>
        <p:spPr>
          <a:xfrm>
            <a:off x="3421063" y="3200401"/>
            <a:ext cx="406400" cy="322262"/>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800" dirty="0">
                <a:solidFill>
                  <a:schemeClr val="tx1"/>
                </a:solidFill>
                <a:ea typeface="굴림" panose="020B0600000101010101" pitchFamily="50" charset="-127"/>
              </a:rPr>
              <a:t>Round </a:t>
            </a:r>
          </a:p>
          <a:p>
            <a:pPr algn="ctr">
              <a:defRPr/>
            </a:pPr>
            <a:r>
              <a:rPr lang="en-US" altLang="ko-KR" sz="800" dirty="0">
                <a:solidFill>
                  <a:schemeClr val="tx1"/>
                </a:solidFill>
                <a:ea typeface="굴림" panose="020B0600000101010101" pitchFamily="50" charset="-127"/>
              </a:rPr>
              <a:t>0</a:t>
            </a:r>
            <a:endParaRPr lang="ko-KR" altLang="en-US" sz="800" dirty="0">
              <a:solidFill>
                <a:schemeClr val="tx1"/>
              </a:solidFill>
              <a:ea typeface="굴림" panose="020B0600000101010101" pitchFamily="50" charset="-127"/>
            </a:endParaRPr>
          </a:p>
        </p:txBody>
      </p:sp>
      <p:sp>
        <p:nvSpPr>
          <p:cNvPr id="352" name="직사각형 351"/>
          <p:cNvSpPr/>
          <p:nvPr/>
        </p:nvSpPr>
        <p:spPr>
          <a:xfrm>
            <a:off x="3827463" y="3200400"/>
            <a:ext cx="406400" cy="325437"/>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800" dirty="0">
                <a:solidFill>
                  <a:schemeClr val="tx1"/>
                </a:solidFill>
                <a:ea typeface="굴림" panose="020B0600000101010101" pitchFamily="50" charset="-127"/>
              </a:rPr>
              <a:t>Round </a:t>
            </a:r>
          </a:p>
          <a:p>
            <a:pPr algn="ctr">
              <a:defRPr/>
            </a:pPr>
            <a:r>
              <a:rPr lang="en-US" altLang="ko-KR" sz="800" dirty="0">
                <a:solidFill>
                  <a:schemeClr val="tx1"/>
                </a:solidFill>
                <a:ea typeface="굴림" panose="020B0600000101010101" pitchFamily="50" charset="-127"/>
              </a:rPr>
              <a:t>1</a:t>
            </a:r>
            <a:endParaRPr lang="ko-KR" altLang="en-US" sz="800" dirty="0">
              <a:solidFill>
                <a:schemeClr val="tx1"/>
              </a:solidFill>
              <a:ea typeface="굴림" panose="020B0600000101010101" pitchFamily="50" charset="-127"/>
            </a:endParaRPr>
          </a:p>
        </p:txBody>
      </p:sp>
      <p:sp>
        <p:nvSpPr>
          <p:cNvPr id="353" name="직사각형 352"/>
          <p:cNvSpPr/>
          <p:nvPr/>
        </p:nvSpPr>
        <p:spPr>
          <a:xfrm>
            <a:off x="4227513" y="3200401"/>
            <a:ext cx="409575" cy="322262"/>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800" dirty="0">
                <a:solidFill>
                  <a:schemeClr val="tx1"/>
                </a:solidFill>
                <a:ea typeface="굴림" panose="020B0600000101010101" pitchFamily="50" charset="-127"/>
              </a:rPr>
              <a:t>Round </a:t>
            </a:r>
          </a:p>
          <a:p>
            <a:pPr algn="ctr">
              <a:defRPr/>
            </a:pPr>
            <a:r>
              <a:rPr lang="en-US" altLang="ko-KR" sz="800" dirty="0">
                <a:solidFill>
                  <a:schemeClr val="tx1"/>
                </a:solidFill>
                <a:ea typeface="굴림" panose="020B0600000101010101" pitchFamily="50" charset="-127"/>
              </a:rPr>
              <a:t>2</a:t>
            </a:r>
            <a:endParaRPr lang="ko-KR" altLang="en-US" sz="800" dirty="0">
              <a:solidFill>
                <a:schemeClr val="tx1"/>
              </a:solidFill>
              <a:ea typeface="굴림" panose="020B0600000101010101" pitchFamily="50" charset="-127"/>
            </a:endParaRPr>
          </a:p>
        </p:txBody>
      </p:sp>
      <p:sp>
        <p:nvSpPr>
          <p:cNvPr id="354" name="직사각형 353"/>
          <p:cNvSpPr/>
          <p:nvPr/>
        </p:nvSpPr>
        <p:spPr>
          <a:xfrm>
            <a:off x="5045075" y="3197225"/>
            <a:ext cx="368300" cy="325437"/>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800" dirty="0">
                <a:solidFill>
                  <a:schemeClr val="tx1"/>
                </a:solidFill>
                <a:ea typeface="굴림" panose="020B0600000101010101" pitchFamily="50" charset="-127"/>
              </a:rPr>
              <a:t>Round 5</a:t>
            </a:r>
            <a:endParaRPr lang="ko-KR" altLang="en-US" sz="800" dirty="0">
              <a:solidFill>
                <a:schemeClr val="tx1"/>
              </a:solidFill>
              <a:ea typeface="굴림" panose="020B0600000101010101" pitchFamily="50" charset="-127"/>
            </a:endParaRPr>
          </a:p>
        </p:txBody>
      </p:sp>
      <p:cxnSp>
        <p:nvCxnSpPr>
          <p:cNvPr id="355" name="직선 화살표 연결선 354"/>
          <p:cNvCxnSpPr/>
          <p:nvPr/>
        </p:nvCxnSpPr>
        <p:spPr>
          <a:xfrm>
            <a:off x="2171700" y="3082925"/>
            <a:ext cx="1249363" cy="0"/>
          </a:xfrm>
          <a:prstGeom prst="straightConnector1">
            <a:avLst/>
          </a:prstGeom>
          <a:ln w="952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6" name="직선 화살표 연결선 355"/>
          <p:cNvCxnSpPr/>
          <p:nvPr/>
        </p:nvCxnSpPr>
        <p:spPr>
          <a:xfrm>
            <a:off x="3421063" y="3082925"/>
            <a:ext cx="1987550" cy="7938"/>
          </a:xfrm>
          <a:prstGeom prst="straightConnector1">
            <a:avLst/>
          </a:prstGeom>
          <a:ln w="952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7" name="직선 화살표 연결선 356"/>
          <p:cNvCxnSpPr/>
          <p:nvPr/>
        </p:nvCxnSpPr>
        <p:spPr>
          <a:xfrm>
            <a:off x="5408613" y="3082925"/>
            <a:ext cx="1008062" cy="0"/>
          </a:xfrm>
          <a:prstGeom prst="straightConnector1">
            <a:avLst/>
          </a:prstGeom>
          <a:ln w="952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58" name="TextBox 99"/>
          <p:cNvSpPr txBox="1">
            <a:spLocks noChangeArrowheads="1"/>
          </p:cNvSpPr>
          <p:nvPr/>
        </p:nvSpPr>
        <p:spPr bwMode="auto">
          <a:xfrm>
            <a:off x="2287587" y="2847975"/>
            <a:ext cx="1065213" cy="273050"/>
          </a:xfrm>
          <a:prstGeom prst="rect">
            <a:avLst/>
          </a:prstGeom>
          <a:noFill/>
          <a:ln>
            <a:noFill/>
          </a:ln>
        </p:spPr>
        <p:txBody>
          <a:bodyPr lIns="36000" tIns="36000" rIns="36000" bIns="36000" anchor="ctr"/>
          <a:lstStyle/>
          <a:p>
            <a:pPr algn="ctr"/>
            <a:r>
              <a:rPr lang="en-US" altLang="ko-KR" sz="900" dirty="0">
                <a:solidFill>
                  <a:schemeClr val="tx1"/>
                </a:solidFill>
                <a:ea typeface="굴림" panose="020B0600000101010101" pitchFamily="50" charset="-127"/>
              </a:rPr>
              <a:t>Block 0</a:t>
            </a:r>
          </a:p>
        </p:txBody>
      </p:sp>
      <p:sp>
        <p:nvSpPr>
          <p:cNvPr id="359" name="TextBox 100"/>
          <p:cNvSpPr txBox="1">
            <a:spLocks noChangeArrowheads="1"/>
          </p:cNvSpPr>
          <p:nvPr/>
        </p:nvSpPr>
        <p:spPr bwMode="auto">
          <a:xfrm>
            <a:off x="3870325" y="2913062"/>
            <a:ext cx="1250950" cy="207963"/>
          </a:xfrm>
          <a:prstGeom prst="rect">
            <a:avLst/>
          </a:prstGeom>
          <a:noFill/>
          <a:ln>
            <a:noFill/>
          </a:ln>
        </p:spPr>
        <p:txBody>
          <a:bodyPr lIns="36000" tIns="36000" rIns="36000" bIns="36000" anchor="ctr"/>
          <a:lstStyle/>
          <a:p>
            <a:pPr algn="ctr"/>
            <a:r>
              <a:rPr lang="en-US" altLang="ko-KR" sz="900" dirty="0">
                <a:solidFill>
                  <a:schemeClr val="tx1"/>
                </a:solidFill>
                <a:ea typeface="굴림" panose="020B0600000101010101" pitchFamily="50" charset="-127"/>
              </a:rPr>
              <a:t>Block 1</a:t>
            </a:r>
            <a:endParaRPr lang="ko-KR" altLang="en-US" sz="900" dirty="0">
              <a:solidFill>
                <a:schemeClr val="tx1"/>
              </a:solidFill>
              <a:ea typeface="굴림" panose="020B0600000101010101" pitchFamily="50" charset="-127"/>
            </a:endParaRPr>
          </a:p>
        </p:txBody>
      </p:sp>
      <p:sp>
        <p:nvSpPr>
          <p:cNvPr id="360" name="TextBox 109"/>
          <p:cNvSpPr txBox="1">
            <a:spLocks noChangeArrowheads="1"/>
          </p:cNvSpPr>
          <p:nvPr/>
        </p:nvSpPr>
        <p:spPr bwMode="auto">
          <a:xfrm>
            <a:off x="5411788" y="2881312"/>
            <a:ext cx="1033462" cy="239713"/>
          </a:xfrm>
          <a:prstGeom prst="rect">
            <a:avLst/>
          </a:prstGeom>
          <a:noFill/>
          <a:ln>
            <a:noFill/>
          </a:ln>
        </p:spPr>
        <p:txBody>
          <a:bodyPr lIns="36000" tIns="36000" rIns="36000" bIns="36000" anchor="ctr"/>
          <a:lstStyle/>
          <a:p>
            <a:pPr algn="ctr"/>
            <a:r>
              <a:rPr lang="en-US" altLang="ko-KR" sz="900" dirty="0">
                <a:solidFill>
                  <a:schemeClr val="tx1"/>
                </a:solidFill>
                <a:ea typeface="굴림" panose="020B0600000101010101" pitchFamily="50" charset="-127"/>
              </a:rPr>
              <a:t>Block 2</a:t>
            </a:r>
            <a:endParaRPr lang="ko-KR" altLang="en-US" sz="900" dirty="0">
              <a:solidFill>
                <a:schemeClr val="tx1"/>
              </a:solidFill>
              <a:ea typeface="굴림" panose="020B0600000101010101" pitchFamily="50" charset="-127"/>
            </a:endParaRPr>
          </a:p>
        </p:txBody>
      </p:sp>
      <p:sp>
        <p:nvSpPr>
          <p:cNvPr id="361" name="TextBox 114"/>
          <p:cNvSpPr txBox="1">
            <a:spLocks noChangeArrowheads="1"/>
          </p:cNvSpPr>
          <p:nvPr/>
        </p:nvSpPr>
        <p:spPr bwMode="auto">
          <a:xfrm>
            <a:off x="3827463" y="2476500"/>
            <a:ext cx="920749" cy="339725"/>
          </a:xfrm>
          <a:prstGeom prst="rect">
            <a:avLst/>
          </a:prstGeom>
          <a:noFill/>
          <a:ln>
            <a:noFill/>
          </a:ln>
        </p:spPr>
        <p:txBody>
          <a:bodyPr anchor="ctr"/>
          <a:lstStyle/>
          <a:p>
            <a:pPr algn="ctr"/>
            <a:r>
              <a:rPr lang="en-US" altLang="ko-KR" sz="900" dirty="0">
                <a:solidFill>
                  <a:schemeClr val="tx1"/>
                </a:solidFill>
                <a:ea typeface="굴림" panose="020B0600000101010101" pitchFamily="50" charset="-127"/>
              </a:rPr>
              <a:t>Hyper Block K</a:t>
            </a:r>
            <a:endParaRPr lang="ko-KR" altLang="en-US" sz="900" dirty="0">
              <a:solidFill>
                <a:schemeClr val="tx1"/>
              </a:solidFill>
              <a:ea typeface="굴림" panose="020B0600000101010101" pitchFamily="50" charset="-127"/>
            </a:endParaRPr>
          </a:p>
        </p:txBody>
      </p:sp>
      <p:sp>
        <p:nvSpPr>
          <p:cNvPr id="362" name="직사각형 361"/>
          <p:cNvSpPr/>
          <p:nvPr/>
        </p:nvSpPr>
        <p:spPr>
          <a:xfrm>
            <a:off x="3827463" y="3200401"/>
            <a:ext cx="406400" cy="3222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ko-KR" altLang="en-US" sz="800" dirty="0">
              <a:solidFill>
                <a:schemeClr val="tx1"/>
              </a:solidFill>
              <a:ea typeface="굴림" panose="020B0600000101010101" pitchFamily="50" charset="-127"/>
            </a:endParaRPr>
          </a:p>
        </p:txBody>
      </p:sp>
      <p:sp>
        <p:nvSpPr>
          <p:cNvPr id="363" name="직사각형 362"/>
          <p:cNvSpPr/>
          <p:nvPr/>
        </p:nvSpPr>
        <p:spPr>
          <a:xfrm>
            <a:off x="5410200" y="3197225"/>
            <a:ext cx="1009650" cy="325437"/>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800" dirty="0">
                <a:solidFill>
                  <a:schemeClr val="tx1"/>
                </a:solidFill>
                <a:ea typeface="굴림" panose="020B0600000101010101" pitchFamily="50" charset="-127"/>
              </a:rPr>
              <a:t>Round</a:t>
            </a:r>
          </a:p>
          <a:p>
            <a:pPr algn="ctr">
              <a:defRPr/>
            </a:pPr>
            <a:r>
              <a:rPr lang="en-US" altLang="ko-KR" sz="800" dirty="0">
                <a:solidFill>
                  <a:schemeClr val="tx1"/>
                </a:solidFill>
                <a:ea typeface="굴림" panose="020B0600000101010101" pitchFamily="50" charset="-127"/>
              </a:rPr>
              <a:t>0</a:t>
            </a:r>
            <a:endParaRPr lang="ko-KR" altLang="en-US" sz="800" dirty="0">
              <a:solidFill>
                <a:schemeClr val="tx1"/>
              </a:solidFill>
              <a:ea typeface="굴림" panose="020B0600000101010101" pitchFamily="50" charset="-127"/>
            </a:endParaRPr>
          </a:p>
        </p:txBody>
      </p:sp>
      <p:cxnSp>
        <p:nvCxnSpPr>
          <p:cNvPr id="364" name="직선 연결선 363"/>
          <p:cNvCxnSpPr/>
          <p:nvPr/>
        </p:nvCxnSpPr>
        <p:spPr>
          <a:xfrm>
            <a:off x="2171700" y="2579419"/>
            <a:ext cx="0" cy="100198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5" name="직선 연결선 364"/>
          <p:cNvCxnSpPr/>
          <p:nvPr/>
        </p:nvCxnSpPr>
        <p:spPr>
          <a:xfrm>
            <a:off x="3421063" y="2766872"/>
            <a:ext cx="0" cy="77435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6" name="직선 연결선 365"/>
          <p:cNvCxnSpPr/>
          <p:nvPr/>
        </p:nvCxnSpPr>
        <p:spPr>
          <a:xfrm>
            <a:off x="5410200" y="2770219"/>
            <a:ext cx="0" cy="77435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7" name="직선 연결선 366"/>
          <p:cNvCxnSpPr/>
          <p:nvPr/>
        </p:nvCxnSpPr>
        <p:spPr>
          <a:xfrm>
            <a:off x="6427788" y="2579419"/>
            <a:ext cx="0" cy="100198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68" name="TextBox 99"/>
          <p:cNvSpPr txBox="1">
            <a:spLocks noChangeArrowheads="1"/>
          </p:cNvSpPr>
          <p:nvPr/>
        </p:nvSpPr>
        <p:spPr bwMode="auto">
          <a:xfrm>
            <a:off x="4600181" y="3235325"/>
            <a:ext cx="375046" cy="273050"/>
          </a:xfrm>
          <a:prstGeom prst="rect">
            <a:avLst/>
          </a:prstGeom>
          <a:noFill/>
          <a:ln w="9525">
            <a:noFill/>
            <a:miter lim="800000"/>
            <a:headEnd/>
            <a:tailEnd/>
          </a:ln>
        </p:spPr>
        <p:txBody>
          <a:bodyPr lIns="0" tIns="0" rIns="0" bIns="0"/>
          <a:lstStyle/>
          <a:p>
            <a:pPr algn="r"/>
            <a:r>
              <a:rPr lang="en-US" altLang="ko-KR" sz="1000" b="1" dirty="0">
                <a:solidFill>
                  <a:schemeClr val="tx1"/>
                </a:solidFill>
                <a:ea typeface="굴림" panose="020B0600000101010101" pitchFamily="50" charset="-127"/>
              </a:rPr>
              <a:t>……</a:t>
            </a:r>
            <a:endParaRPr lang="ko-KR" altLang="en-US" sz="1000" b="1" dirty="0">
              <a:solidFill>
                <a:schemeClr val="tx1"/>
              </a:solidFill>
              <a:ea typeface="굴림" panose="020B0600000101010101" pitchFamily="50" charset="-127"/>
            </a:endParaRPr>
          </a:p>
        </p:txBody>
      </p:sp>
      <p:cxnSp>
        <p:nvCxnSpPr>
          <p:cNvPr id="369" name="직선 화살표 연결선 368"/>
          <p:cNvCxnSpPr/>
          <p:nvPr/>
        </p:nvCxnSpPr>
        <p:spPr>
          <a:xfrm flipV="1">
            <a:off x="1474469" y="1714222"/>
            <a:ext cx="1911350" cy="16510"/>
          </a:xfrm>
          <a:prstGeom prst="straightConnector1">
            <a:avLst/>
          </a:pr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70" name="직사각형 369"/>
          <p:cNvSpPr/>
          <p:nvPr/>
        </p:nvSpPr>
        <p:spPr>
          <a:xfrm>
            <a:off x="1453831" y="1905724"/>
            <a:ext cx="607676" cy="320674"/>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800" dirty="0">
                <a:solidFill>
                  <a:schemeClr val="tx1"/>
                </a:solidFill>
                <a:ea typeface="굴림" panose="020B0600000101010101" pitchFamily="50" charset="-127"/>
              </a:rPr>
              <a:t>Block 0</a:t>
            </a:r>
            <a:endParaRPr lang="ko-KR" altLang="en-US" sz="800" dirty="0">
              <a:solidFill>
                <a:schemeClr val="tx1"/>
              </a:solidFill>
              <a:ea typeface="굴림" panose="020B0600000101010101" pitchFamily="50" charset="-127"/>
            </a:endParaRPr>
          </a:p>
        </p:txBody>
      </p:sp>
      <p:sp>
        <p:nvSpPr>
          <p:cNvPr id="371" name="직사각형 370"/>
          <p:cNvSpPr/>
          <p:nvPr/>
        </p:nvSpPr>
        <p:spPr>
          <a:xfrm>
            <a:off x="2063430" y="1905724"/>
            <a:ext cx="915195" cy="320674"/>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800" dirty="0">
                <a:solidFill>
                  <a:schemeClr val="tx1"/>
                </a:solidFill>
                <a:ea typeface="굴림" panose="020B0600000101010101" pitchFamily="50" charset="-127"/>
              </a:rPr>
              <a:t>Block 1</a:t>
            </a:r>
            <a:endParaRPr lang="ko-KR" altLang="en-US" sz="800" dirty="0">
              <a:solidFill>
                <a:schemeClr val="tx1"/>
              </a:solidFill>
              <a:ea typeface="굴림" panose="020B0600000101010101" pitchFamily="50" charset="-127"/>
            </a:endParaRPr>
          </a:p>
        </p:txBody>
      </p:sp>
      <p:sp>
        <p:nvSpPr>
          <p:cNvPr id="372" name="TextBox 114"/>
          <p:cNvSpPr txBox="1">
            <a:spLocks noChangeArrowheads="1"/>
          </p:cNvSpPr>
          <p:nvPr/>
        </p:nvSpPr>
        <p:spPr bwMode="auto">
          <a:xfrm>
            <a:off x="1881663" y="1543725"/>
            <a:ext cx="1096962" cy="3397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altLang="ko-KR" sz="900" dirty="0">
                <a:solidFill>
                  <a:schemeClr val="tx1"/>
                </a:solidFill>
                <a:ea typeface="굴림" panose="020B0600000101010101" pitchFamily="50" charset="-127"/>
              </a:rPr>
              <a:t>Hyper Block K-1</a:t>
            </a:r>
            <a:endParaRPr lang="ko-KR" altLang="en-US" sz="900" dirty="0">
              <a:solidFill>
                <a:schemeClr val="tx1"/>
              </a:solidFill>
              <a:ea typeface="굴림" panose="020B0600000101010101" pitchFamily="50" charset="-127"/>
            </a:endParaRPr>
          </a:p>
        </p:txBody>
      </p:sp>
      <p:sp>
        <p:nvSpPr>
          <p:cNvPr id="373" name="직사각형 372"/>
          <p:cNvSpPr/>
          <p:nvPr/>
        </p:nvSpPr>
        <p:spPr>
          <a:xfrm>
            <a:off x="2978625" y="1905838"/>
            <a:ext cx="400846" cy="320674"/>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800" dirty="0">
                <a:solidFill>
                  <a:schemeClr val="tx1"/>
                </a:solidFill>
                <a:ea typeface="굴림" panose="020B0600000101010101" pitchFamily="50" charset="-127"/>
              </a:rPr>
              <a:t>Block 2</a:t>
            </a:r>
            <a:endParaRPr lang="ko-KR" altLang="en-US" sz="800" dirty="0">
              <a:solidFill>
                <a:schemeClr val="tx1"/>
              </a:solidFill>
              <a:ea typeface="굴림" panose="020B0600000101010101" pitchFamily="50" charset="-127"/>
            </a:endParaRPr>
          </a:p>
        </p:txBody>
      </p:sp>
      <p:cxnSp>
        <p:nvCxnSpPr>
          <p:cNvPr id="374" name="직선 화살표 연결선 373"/>
          <p:cNvCxnSpPr/>
          <p:nvPr/>
        </p:nvCxnSpPr>
        <p:spPr>
          <a:xfrm flipV="1">
            <a:off x="3399471" y="1706751"/>
            <a:ext cx="1911350" cy="16510"/>
          </a:xfrm>
          <a:prstGeom prst="straightConnector1">
            <a:avLst/>
          </a:pr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75" name="직사각형 374"/>
          <p:cNvSpPr/>
          <p:nvPr/>
        </p:nvSpPr>
        <p:spPr>
          <a:xfrm>
            <a:off x="3378833" y="1905873"/>
            <a:ext cx="607676" cy="320674"/>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800" dirty="0">
                <a:solidFill>
                  <a:schemeClr val="tx1"/>
                </a:solidFill>
                <a:ea typeface="굴림" panose="020B0600000101010101" pitchFamily="50" charset="-127"/>
              </a:rPr>
              <a:t>Block 0</a:t>
            </a:r>
            <a:endParaRPr lang="ko-KR" altLang="en-US" sz="800" dirty="0">
              <a:solidFill>
                <a:schemeClr val="tx1"/>
              </a:solidFill>
              <a:ea typeface="굴림" panose="020B0600000101010101" pitchFamily="50" charset="-127"/>
            </a:endParaRPr>
          </a:p>
        </p:txBody>
      </p:sp>
      <p:sp>
        <p:nvSpPr>
          <p:cNvPr id="376" name="직사각형 375"/>
          <p:cNvSpPr/>
          <p:nvPr/>
        </p:nvSpPr>
        <p:spPr>
          <a:xfrm>
            <a:off x="3988432" y="1905873"/>
            <a:ext cx="915195" cy="320674"/>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800" dirty="0">
                <a:solidFill>
                  <a:schemeClr val="tx1"/>
                </a:solidFill>
                <a:ea typeface="굴림" panose="020B0600000101010101" pitchFamily="50" charset="-127"/>
              </a:rPr>
              <a:t>Block 1</a:t>
            </a:r>
            <a:endParaRPr lang="ko-KR" altLang="en-US" sz="800" dirty="0">
              <a:solidFill>
                <a:schemeClr val="tx1"/>
              </a:solidFill>
              <a:ea typeface="굴림" panose="020B0600000101010101" pitchFamily="50" charset="-127"/>
            </a:endParaRPr>
          </a:p>
        </p:txBody>
      </p:sp>
      <p:sp>
        <p:nvSpPr>
          <p:cNvPr id="377" name="TextBox 114"/>
          <p:cNvSpPr txBox="1">
            <a:spLocks noChangeArrowheads="1"/>
          </p:cNvSpPr>
          <p:nvPr/>
        </p:nvSpPr>
        <p:spPr bwMode="auto">
          <a:xfrm>
            <a:off x="3806665" y="1536254"/>
            <a:ext cx="1096962" cy="3397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altLang="ko-KR" sz="900" dirty="0">
                <a:solidFill>
                  <a:schemeClr val="tx1"/>
                </a:solidFill>
                <a:ea typeface="굴림" panose="020B0600000101010101" pitchFamily="50" charset="-127"/>
              </a:rPr>
              <a:t>Hyper Block K</a:t>
            </a:r>
            <a:endParaRPr lang="ko-KR" altLang="en-US" sz="900" dirty="0">
              <a:solidFill>
                <a:schemeClr val="tx1"/>
              </a:solidFill>
              <a:ea typeface="굴림" panose="020B0600000101010101" pitchFamily="50" charset="-127"/>
            </a:endParaRPr>
          </a:p>
        </p:txBody>
      </p:sp>
      <p:sp>
        <p:nvSpPr>
          <p:cNvPr id="378" name="직사각형 377"/>
          <p:cNvSpPr/>
          <p:nvPr/>
        </p:nvSpPr>
        <p:spPr>
          <a:xfrm>
            <a:off x="4903627" y="1905987"/>
            <a:ext cx="400846" cy="320674"/>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800" dirty="0">
                <a:solidFill>
                  <a:schemeClr val="tx1"/>
                </a:solidFill>
                <a:ea typeface="굴림" panose="020B0600000101010101" pitchFamily="50" charset="-127"/>
              </a:rPr>
              <a:t>Block 2</a:t>
            </a:r>
            <a:endParaRPr lang="ko-KR" altLang="en-US" sz="800" dirty="0">
              <a:solidFill>
                <a:schemeClr val="tx1"/>
              </a:solidFill>
              <a:ea typeface="굴림" panose="020B0600000101010101" pitchFamily="50" charset="-127"/>
            </a:endParaRPr>
          </a:p>
        </p:txBody>
      </p:sp>
      <p:cxnSp>
        <p:nvCxnSpPr>
          <p:cNvPr id="379" name="직선 화살표 연결선 378"/>
          <p:cNvCxnSpPr/>
          <p:nvPr/>
        </p:nvCxnSpPr>
        <p:spPr>
          <a:xfrm flipV="1">
            <a:off x="5320347" y="1694497"/>
            <a:ext cx="1911350" cy="16510"/>
          </a:xfrm>
          <a:prstGeom prst="straightConnector1">
            <a:avLst/>
          </a:pr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0" name="직사각형 379"/>
          <p:cNvSpPr/>
          <p:nvPr/>
        </p:nvSpPr>
        <p:spPr>
          <a:xfrm>
            <a:off x="5299709" y="1901239"/>
            <a:ext cx="607676" cy="320674"/>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800" dirty="0">
                <a:solidFill>
                  <a:schemeClr val="tx1"/>
                </a:solidFill>
                <a:ea typeface="굴림" panose="020B0600000101010101" pitchFamily="50" charset="-127"/>
              </a:rPr>
              <a:t>Block 0</a:t>
            </a:r>
            <a:endParaRPr lang="ko-KR" altLang="en-US" sz="800" dirty="0">
              <a:solidFill>
                <a:schemeClr val="tx1"/>
              </a:solidFill>
              <a:ea typeface="굴림" panose="020B0600000101010101" pitchFamily="50" charset="-127"/>
            </a:endParaRPr>
          </a:p>
        </p:txBody>
      </p:sp>
      <p:sp>
        <p:nvSpPr>
          <p:cNvPr id="381" name="직사각형 380"/>
          <p:cNvSpPr/>
          <p:nvPr/>
        </p:nvSpPr>
        <p:spPr>
          <a:xfrm>
            <a:off x="5909308" y="1901239"/>
            <a:ext cx="915195" cy="320674"/>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800" dirty="0">
                <a:solidFill>
                  <a:schemeClr val="tx1"/>
                </a:solidFill>
                <a:ea typeface="굴림" panose="020B0600000101010101" pitchFamily="50" charset="-127"/>
              </a:rPr>
              <a:t>Block 1</a:t>
            </a:r>
            <a:endParaRPr lang="ko-KR" altLang="en-US" sz="800" dirty="0">
              <a:solidFill>
                <a:schemeClr val="tx1"/>
              </a:solidFill>
              <a:ea typeface="굴림" panose="020B0600000101010101" pitchFamily="50" charset="-127"/>
            </a:endParaRPr>
          </a:p>
        </p:txBody>
      </p:sp>
      <p:sp>
        <p:nvSpPr>
          <p:cNvPr id="382" name="TextBox 114"/>
          <p:cNvSpPr txBox="1">
            <a:spLocks noChangeArrowheads="1"/>
          </p:cNvSpPr>
          <p:nvPr/>
        </p:nvSpPr>
        <p:spPr bwMode="auto">
          <a:xfrm>
            <a:off x="5727541" y="1524000"/>
            <a:ext cx="1096962" cy="3397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altLang="ko-KR" sz="900" dirty="0">
                <a:solidFill>
                  <a:schemeClr val="tx1"/>
                </a:solidFill>
                <a:ea typeface="굴림" panose="020B0600000101010101" pitchFamily="50" charset="-127"/>
              </a:rPr>
              <a:t>Hyper Block K+1</a:t>
            </a:r>
            <a:endParaRPr lang="ko-KR" altLang="en-US" sz="900" dirty="0">
              <a:solidFill>
                <a:schemeClr val="tx1"/>
              </a:solidFill>
              <a:ea typeface="굴림" panose="020B0600000101010101" pitchFamily="50" charset="-127"/>
            </a:endParaRPr>
          </a:p>
        </p:txBody>
      </p:sp>
      <p:grpSp>
        <p:nvGrpSpPr>
          <p:cNvPr id="383" name="그룹 382"/>
          <p:cNvGrpSpPr/>
          <p:nvPr/>
        </p:nvGrpSpPr>
        <p:grpSpPr>
          <a:xfrm>
            <a:off x="1458594" y="1524000"/>
            <a:ext cx="5766754" cy="724624"/>
            <a:chOff x="1534794" y="955724"/>
            <a:chExt cx="5766754" cy="873800"/>
          </a:xfrm>
        </p:grpSpPr>
        <p:cxnSp>
          <p:nvCxnSpPr>
            <p:cNvPr id="384" name="직선 연결선 383"/>
            <p:cNvCxnSpPr/>
            <p:nvPr/>
          </p:nvCxnSpPr>
          <p:spPr>
            <a:xfrm>
              <a:off x="1534794" y="1013549"/>
              <a:ext cx="0" cy="8159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5" name="직선 연결선 384"/>
            <p:cNvCxnSpPr/>
            <p:nvPr/>
          </p:nvCxnSpPr>
          <p:spPr>
            <a:xfrm>
              <a:off x="3459796" y="1006078"/>
              <a:ext cx="0" cy="8159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6" name="직선 연결선 385"/>
            <p:cNvCxnSpPr/>
            <p:nvPr/>
          </p:nvCxnSpPr>
          <p:spPr>
            <a:xfrm>
              <a:off x="5380672" y="993824"/>
              <a:ext cx="0" cy="8159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7" name="직선 연결선 386"/>
            <p:cNvCxnSpPr/>
            <p:nvPr/>
          </p:nvCxnSpPr>
          <p:spPr>
            <a:xfrm>
              <a:off x="7301548" y="955724"/>
              <a:ext cx="0" cy="8540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88" name="직사각형 387"/>
          <p:cNvSpPr/>
          <p:nvPr/>
        </p:nvSpPr>
        <p:spPr>
          <a:xfrm>
            <a:off x="6824503" y="1901353"/>
            <a:ext cx="400846" cy="320674"/>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US" altLang="ko-KR" sz="800" dirty="0">
                <a:solidFill>
                  <a:schemeClr val="tx1"/>
                </a:solidFill>
                <a:ea typeface="굴림" panose="020B0600000101010101" pitchFamily="50" charset="-127"/>
              </a:rPr>
              <a:t>Block 2</a:t>
            </a:r>
            <a:endParaRPr lang="ko-KR" altLang="en-US" sz="800" dirty="0">
              <a:solidFill>
                <a:schemeClr val="tx1"/>
              </a:solidFill>
              <a:ea typeface="굴림" panose="020B0600000101010101" pitchFamily="50" charset="-127"/>
            </a:endParaRPr>
          </a:p>
        </p:txBody>
      </p:sp>
      <p:cxnSp>
        <p:nvCxnSpPr>
          <p:cNvPr id="389" name="직선 연결선 388"/>
          <p:cNvCxnSpPr/>
          <p:nvPr/>
        </p:nvCxnSpPr>
        <p:spPr>
          <a:xfrm flipH="1">
            <a:off x="2152788" y="2222156"/>
            <a:ext cx="1245733" cy="354762"/>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0" name="직선 연결선 389"/>
          <p:cNvCxnSpPr/>
          <p:nvPr/>
        </p:nvCxnSpPr>
        <p:spPr>
          <a:xfrm>
            <a:off x="5319396" y="2236315"/>
            <a:ext cx="1125854" cy="354689"/>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91" name="TextBox 99"/>
          <p:cNvSpPr txBox="1">
            <a:spLocks noChangeArrowheads="1"/>
          </p:cNvSpPr>
          <p:nvPr/>
        </p:nvSpPr>
        <p:spPr bwMode="auto">
          <a:xfrm>
            <a:off x="4517537" y="4306796"/>
            <a:ext cx="520064" cy="245852"/>
          </a:xfrm>
          <a:prstGeom prst="rect">
            <a:avLst/>
          </a:prstGeom>
          <a:noFill/>
          <a:ln w="9525">
            <a:noFill/>
            <a:miter lim="800000"/>
            <a:headEnd/>
            <a:tailEnd/>
          </a:ln>
        </p:spPr>
        <p:txBody>
          <a:bodyPr lIns="36000" tIns="36000" rIns="36000" bIns="36000"/>
          <a:lstStyle/>
          <a:p>
            <a:r>
              <a:rPr lang="en-US" altLang="ko-KR" sz="1000" b="1" dirty="0">
                <a:solidFill>
                  <a:schemeClr val="tx1"/>
                </a:solidFill>
                <a:ea typeface="굴림" panose="020B0600000101010101" pitchFamily="50" charset="-127"/>
              </a:rPr>
              <a:t>……</a:t>
            </a:r>
            <a:endParaRPr lang="ko-KR" altLang="en-US" sz="1000" b="1" dirty="0">
              <a:solidFill>
                <a:schemeClr val="tx1"/>
              </a:solidFill>
              <a:ea typeface="굴림" panose="020B0600000101010101" pitchFamily="50" charset="-127"/>
            </a:endParaRPr>
          </a:p>
        </p:txBody>
      </p:sp>
      <p:sp>
        <p:nvSpPr>
          <p:cNvPr id="392" name="직사각형 391"/>
          <p:cNvSpPr/>
          <p:nvPr/>
        </p:nvSpPr>
        <p:spPr>
          <a:xfrm>
            <a:off x="5149148" y="4101499"/>
            <a:ext cx="77249" cy="457890"/>
          </a:xfrm>
          <a:prstGeom prst="rect">
            <a:avLst/>
          </a:prstGeom>
          <a:solidFill>
            <a:schemeClr val="accent2">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POLL</a:t>
            </a:r>
            <a:endParaRPr lang="ko-KR" altLang="en-US" sz="600" dirty="0">
              <a:solidFill>
                <a:schemeClr val="tx1"/>
              </a:solidFill>
              <a:ea typeface="굴림" panose="020B0600000101010101" pitchFamily="50" charset="-127"/>
            </a:endParaRPr>
          </a:p>
        </p:txBody>
      </p:sp>
      <p:sp>
        <p:nvSpPr>
          <p:cNvPr id="393" name="직사각형 392"/>
          <p:cNvSpPr/>
          <p:nvPr/>
        </p:nvSpPr>
        <p:spPr>
          <a:xfrm>
            <a:off x="5258402" y="4102439"/>
            <a:ext cx="77249" cy="457890"/>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RESPONSE</a:t>
            </a:r>
            <a:endParaRPr lang="ko-KR" altLang="en-US" sz="600" dirty="0">
              <a:solidFill>
                <a:schemeClr val="tx1"/>
              </a:solidFill>
              <a:ea typeface="굴림" panose="020B0600000101010101" pitchFamily="50" charset="-127"/>
            </a:endParaRPr>
          </a:p>
        </p:txBody>
      </p:sp>
      <p:sp>
        <p:nvSpPr>
          <p:cNvPr id="394" name="직사각형 393"/>
          <p:cNvSpPr/>
          <p:nvPr/>
        </p:nvSpPr>
        <p:spPr>
          <a:xfrm>
            <a:off x="5368383" y="4567471"/>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395" name="직사각형 394"/>
          <p:cNvSpPr/>
          <p:nvPr/>
        </p:nvSpPr>
        <p:spPr>
          <a:xfrm>
            <a:off x="5433392" y="4567471"/>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396" name="직사각형 395"/>
          <p:cNvSpPr/>
          <p:nvPr/>
        </p:nvSpPr>
        <p:spPr>
          <a:xfrm>
            <a:off x="5554886" y="4114310"/>
            <a:ext cx="77249" cy="457890"/>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r>
              <a:rPr lang="en-US" altLang="ko-KR" sz="600" dirty="0">
                <a:solidFill>
                  <a:schemeClr val="tx1"/>
                </a:solidFill>
                <a:ea typeface="굴림" panose="020B0600000101010101" pitchFamily="50" charset="-127"/>
              </a:rPr>
              <a:t>REPORT</a:t>
            </a:r>
            <a:endParaRPr lang="ko-KR" altLang="en-US" sz="600" dirty="0">
              <a:solidFill>
                <a:schemeClr val="tx1"/>
              </a:solidFill>
              <a:ea typeface="굴림" panose="020B0600000101010101" pitchFamily="50" charset="-127"/>
            </a:endParaRPr>
          </a:p>
        </p:txBody>
      </p:sp>
      <p:sp>
        <p:nvSpPr>
          <p:cNvPr id="397" name="TextBox 99"/>
          <p:cNvSpPr txBox="1">
            <a:spLocks noChangeArrowheads="1"/>
          </p:cNvSpPr>
          <p:nvPr/>
        </p:nvSpPr>
        <p:spPr bwMode="auto">
          <a:xfrm>
            <a:off x="660169" y="4328039"/>
            <a:ext cx="384346" cy="138214"/>
          </a:xfrm>
          <a:prstGeom prst="rect">
            <a:avLst/>
          </a:prstGeom>
          <a:noFill/>
          <a:ln>
            <a:noFill/>
          </a:ln>
        </p:spPr>
        <p:txBody>
          <a:bodyPr lIns="0" tIns="0" rIns="0" bIns="0" anchor="ctr" anchorCtr="0"/>
          <a:lstStyle/>
          <a:p>
            <a:pPr algn="ctr"/>
            <a:r>
              <a:rPr lang="en-US" altLang="ko-KR" sz="800" b="1" dirty="0">
                <a:solidFill>
                  <a:schemeClr val="tx1"/>
                </a:solidFill>
                <a:latin typeface="+mn-lt"/>
                <a:ea typeface="굴림" panose="020B0600000101010101" pitchFamily="50" charset="-127"/>
              </a:rPr>
              <a:t>[NB] :</a:t>
            </a:r>
            <a:endParaRPr lang="ko-KR" altLang="en-US" sz="800" b="1" dirty="0">
              <a:solidFill>
                <a:schemeClr val="tx1"/>
              </a:solidFill>
              <a:latin typeface="+mn-lt"/>
              <a:ea typeface="굴림" panose="020B0600000101010101" pitchFamily="50" charset="-127"/>
            </a:endParaRPr>
          </a:p>
        </p:txBody>
      </p:sp>
      <p:sp>
        <p:nvSpPr>
          <p:cNvPr id="398" name="TextBox 99"/>
          <p:cNvSpPr txBox="1">
            <a:spLocks noChangeArrowheads="1"/>
          </p:cNvSpPr>
          <p:nvPr/>
        </p:nvSpPr>
        <p:spPr bwMode="auto">
          <a:xfrm>
            <a:off x="609600" y="4670870"/>
            <a:ext cx="384346" cy="138214"/>
          </a:xfrm>
          <a:prstGeom prst="rect">
            <a:avLst/>
          </a:prstGeom>
          <a:noFill/>
          <a:ln>
            <a:noFill/>
          </a:ln>
        </p:spPr>
        <p:txBody>
          <a:bodyPr lIns="0" tIns="0" rIns="0" bIns="0" anchor="ctr" anchorCtr="0"/>
          <a:lstStyle/>
          <a:p>
            <a:pPr algn="ctr"/>
            <a:r>
              <a:rPr lang="en-US" altLang="ko-KR" sz="800" b="1" dirty="0">
                <a:solidFill>
                  <a:schemeClr val="tx1"/>
                </a:solidFill>
                <a:latin typeface="+mn-lt"/>
                <a:ea typeface="굴림" panose="020B0600000101010101" pitchFamily="50" charset="-127"/>
              </a:rPr>
              <a:t>[UWB] :</a:t>
            </a:r>
            <a:endParaRPr lang="ko-KR" altLang="en-US" sz="800" b="1" dirty="0">
              <a:solidFill>
                <a:schemeClr val="tx1"/>
              </a:solidFill>
              <a:latin typeface="+mn-lt"/>
              <a:ea typeface="굴림" panose="020B0600000101010101" pitchFamily="50" charset="-127"/>
            </a:endParaRPr>
          </a:p>
        </p:txBody>
      </p:sp>
      <p:cxnSp>
        <p:nvCxnSpPr>
          <p:cNvPr id="399" name="직선 화살표 연결선 398"/>
          <p:cNvCxnSpPr/>
          <p:nvPr/>
        </p:nvCxnSpPr>
        <p:spPr>
          <a:xfrm>
            <a:off x="5715000" y="4919251"/>
            <a:ext cx="2819400" cy="0"/>
          </a:xfrm>
          <a:prstGeom prst="straightConnector1">
            <a:avLst/>
          </a:prstGeom>
          <a:ln w="9525">
            <a:solidFill>
              <a:srgbClr val="FF0000"/>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400" name="TextBox 99"/>
          <p:cNvSpPr txBox="1">
            <a:spLocks noChangeArrowheads="1"/>
          </p:cNvSpPr>
          <p:nvPr/>
        </p:nvSpPr>
        <p:spPr bwMode="auto">
          <a:xfrm>
            <a:off x="6664332" y="5007219"/>
            <a:ext cx="859840" cy="143806"/>
          </a:xfrm>
          <a:prstGeom prst="rect">
            <a:avLst/>
          </a:prstGeom>
          <a:noFill/>
          <a:ln>
            <a:noFill/>
          </a:ln>
        </p:spPr>
        <p:txBody>
          <a:bodyPr lIns="36000" tIns="36000" rIns="36000" bIns="36000" anchor="ctr" anchorCtr="0"/>
          <a:lstStyle/>
          <a:p>
            <a:pPr algn="ctr"/>
            <a:r>
              <a:rPr lang="en-US" altLang="ko-KR" sz="800" dirty="0">
                <a:solidFill>
                  <a:srgbClr val="FF0000"/>
                </a:solidFill>
                <a:latin typeface="+mn-lt"/>
                <a:ea typeface="굴림" panose="020B0600000101010101" pitchFamily="50" charset="-127"/>
              </a:rPr>
              <a:t>One Ranging Round</a:t>
            </a:r>
            <a:endParaRPr lang="ko-KR" altLang="en-US" sz="800" dirty="0">
              <a:solidFill>
                <a:srgbClr val="FF0000"/>
              </a:solidFill>
              <a:latin typeface="+mn-lt"/>
              <a:ea typeface="굴림" panose="020B0600000101010101" pitchFamily="50" charset="-127"/>
            </a:endParaRPr>
          </a:p>
        </p:txBody>
      </p:sp>
      <p:cxnSp>
        <p:nvCxnSpPr>
          <p:cNvPr id="401" name="직선 연결선 400"/>
          <p:cNvCxnSpPr/>
          <p:nvPr/>
        </p:nvCxnSpPr>
        <p:spPr>
          <a:xfrm>
            <a:off x="1116190" y="4489900"/>
            <a:ext cx="0" cy="154072"/>
          </a:xfrm>
          <a:prstGeom prst="line">
            <a:avLst/>
          </a:prstGeom>
          <a:ln w="317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402" name="직사각형 401"/>
          <p:cNvSpPr/>
          <p:nvPr/>
        </p:nvSpPr>
        <p:spPr>
          <a:xfrm>
            <a:off x="1148836" y="4100663"/>
            <a:ext cx="77249" cy="457890"/>
          </a:xfrm>
          <a:prstGeom prst="rect">
            <a:avLst/>
          </a:prstGeom>
          <a:solidFill>
            <a:schemeClr val="accent2">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POLL</a:t>
            </a:r>
            <a:endParaRPr lang="ko-KR" altLang="en-US" sz="600" dirty="0">
              <a:solidFill>
                <a:schemeClr val="tx1"/>
              </a:solidFill>
              <a:ea typeface="굴림" panose="020B0600000101010101" pitchFamily="50" charset="-127"/>
            </a:endParaRPr>
          </a:p>
        </p:txBody>
      </p:sp>
      <p:sp>
        <p:nvSpPr>
          <p:cNvPr id="403" name="직사각형 402"/>
          <p:cNvSpPr/>
          <p:nvPr/>
        </p:nvSpPr>
        <p:spPr>
          <a:xfrm>
            <a:off x="1258090" y="4101603"/>
            <a:ext cx="77249" cy="457890"/>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RESPONSE</a:t>
            </a:r>
            <a:endParaRPr lang="ko-KR" altLang="en-US" sz="600" dirty="0">
              <a:solidFill>
                <a:schemeClr val="tx1"/>
              </a:solidFill>
              <a:ea typeface="굴림" panose="020B0600000101010101" pitchFamily="50" charset="-127"/>
            </a:endParaRPr>
          </a:p>
        </p:txBody>
      </p:sp>
      <p:sp>
        <p:nvSpPr>
          <p:cNvPr id="404" name="직사각형 403"/>
          <p:cNvSpPr/>
          <p:nvPr/>
        </p:nvSpPr>
        <p:spPr>
          <a:xfrm>
            <a:off x="1355371" y="4566635"/>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405" name="직사각형 404"/>
          <p:cNvSpPr/>
          <p:nvPr/>
        </p:nvSpPr>
        <p:spPr>
          <a:xfrm>
            <a:off x="1420380" y="4566635"/>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406" name="직사각형 405"/>
          <p:cNvSpPr/>
          <p:nvPr/>
        </p:nvSpPr>
        <p:spPr>
          <a:xfrm>
            <a:off x="1922860" y="4108418"/>
            <a:ext cx="77249" cy="457890"/>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r>
              <a:rPr lang="en-US" altLang="ko-KR" sz="600" dirty="0">
                <a:solidFill>
                  <a:schemeClr val="tx1"/>
                </a:solidFill>
                <a:ea typeface="굴림" panose="020B0600000101010101" pitchFamily="50" charset="-127"/>
              </a:rPr>
              <a:t>REPORT</a:t>
            </a:r>
            <a:endParaRPr lang="ko-KR" altLang="en-US" sz="600" dirty="0">
              <a:solidFill>
                <a:schemeClr val="tx1"/>
              </a:solidFill>
              <a:ea typeface="굴림" panose="020B0600000101010101" pitchFamily="50" charset="-127"/>
            </a:endParaRPr>
          </a:p>
        </p:txBody>
      </p:sp>
      <p:cxnSp>
        <p:nvCxnSpPr>
          <p:cNvPr id="407" name="직선 연결선 406"/>
          <p:cNvCxnSpPr/>
          <p:nvPr/>
        </p:nvCxnSpPr>
        <p:spPr>
          <a:xfrm>
            <a:off x="5715000" y="4489900"/>
            <a:ext cx="0" cy="154072"/>
          </a:xfrm>
          <a:prstGeom prst="line">
            <a:avLst/>
          </a:prstGeom>
          <a:ln w="317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408" name="직사각형 407"/>
          <p:cNvSpPr/>
          <p:nvPr/>
        </p:nvSpPr>
        <p:spPr>
          <a:xfrm>
            <a:off x="1491692" y="4567428"/>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2</a:t>
            </a:r>
            <a:endParaRPr lang="ko-KR" altLang="en-US" sz="600" dirty="0">
              <a:solidFill>
                <a:schemeClr val="tx1"/>
              </a:solidFill>
              <a:ea typeface="굴림" panose="020B0600000101010101" pitchFamily="50" charset="-127"/>
            </a:endParaRPr>
          </a:p>
        </p:txBody>
      </p:sp>
      <p:sp>
        <p:nvSpPr>
          <p:cNvPr id="409" name="직사각형 408"/>
          <p:cNvSpPr/>
          <p:nvPr/>
        </p:nvSpPr>
        <p:spPr>
          <a:xfrm>
            <a:off x="1556701" y="4567428"/>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2</a:t>
            </a:r>
            <a:endParaRPr lang="ko-KR" altLang="en-US" sz="600" dirty="0">
              <a:solidFill>
                <a:schemeClr val="tx1"/>
              </a:solidFill>
              <a:ea typeface="굴림" panose="020B0600000101010101" pitchFamily="50" charset="-127"/>
            </a:endParaRPr>
          </a:p>
        </p:txBody>
      </p:sp>
      <p:sp>
        <p:nvSpPr>
          <p:cNvPr id="410" name="직사각형 409"/>
          <p:cNvSpPr/>
          <p:nvPr/>
        </p:nvSpPr>
        <p:spPr>
          <a:xfrm>
            <a:off x="1634841" y="4569162"/>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3</a:t>
            </a:r>
            <a:endParaRPr lang="ko-KR" altLang="en-US" sz="600" dirty="0">
              <a:solidFill>
                <a:schemeClr val="tx1"/>
              </a:solidFill>
              <a:ea typeface="굴림" panose="020B0600000101010101" pitchFamily="50" charset="-127"/>
            </a:endParaRPr>
          </a:p>
        </p:txBody>
      </p:sp>
      <p:sp>
        <p:nvSpPr>
          <p:cNvPr id="411" name="직사각형 410"/>
          <p:cNvSpPr/>
          <p:nvPr/>
        </p:nvSpPr>
        <p:spPr>
          <a:xfrm>
            <a:off x="1699850" y="4569162"/>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3</a:t>
            </a:r>
            <a:endParaRPr lang="ko-KR" altLang="en-US" sz="600" dirty="0">
              <a:solidFill>
                <a:schemeClr val="tx1"/>
              </a:solidFill>
              <a:ea typeface="굴림" panose="020B0600000101010101" pitchFamily="50" charset="-127"/>
            </a:endParaRPr>
          </a:p>
        </p:txBody>
      </p:sp>
      <p:sp>
        <p:nvSpPr>
          <p:cNvPr id="412" name="직사각형 411"/>
          <p:cNvSpPr/>
          <p:nvPr/>
        </p:nvSpPr>
        <p:spPr>
          <a:xfrm>
            <a:off x="1775081" y="4566635"/>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4</a:t>
            </a:r>
            <a:endParaRPr lang="ko-KR" altLang="en-US" sz="600" dirty="0">
              <a:solidFill>
                <a:schemeClr val="tx1"/>
              </a:solidFill>
              <a:ea typeface="굴림" panose="020B0600000101010101" pitchFamily="50" charset="-127"/>
            </a:endParaRPr>
          </a:p>
        </p:txBody>
      </p:sp>
      <p:sp>
        <p:nvSpPr>
          <p:cNvPr id="413" name="직사각형 412"/>
          <p:cNvSpPr/>
          <p:nvPr/>
        </p:nvSpPr>
        <p:spPr>
          <a:xfrm>
            <a:off x="1840090" y="4566635"/>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4</a:t>
            </a:r>
            <a:endParaRPr lang="ko-KR" altLang="en-US" sz="600" dirty="0">
              <a:solidFill>
                <a:schemeClr val="tx1"/>
              </a:solidFill>
              <a:ea typeface="굴림" panose="020B0600000101010101" pitchFamily="50" charset="-127"/>
            </a:endParaRPr>
          </a:p>
        </p:txBody>
      </p:sp>
      <p:sp>
        <p:nvSpPr>
          <p:cNvPr id="414" name="직사각형 413"/>
          <p:cNvSpPr/>
          <p:nvPr/>
        </p:nvSpPr>
        <p:spPr>
          <a:xfrm>
            <a:off x="5772468" y="3957521"/>
            <a:ext cx="82617" cy="609165"/>
          </a:xfrm>
          <a:prstGeom prst="rect">
            <a:avLst/>
          </a:prstGeom>
          <a:solidFill>
            <a:schemeClr val="accent2">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POLL</a:t>
            </a:r>
            <a:endParaRPr lang="ko-KR" altLang="en-US" sz="600" dirty="0">
              <a:solidFill>
                <a:schemeClr val="tx1"/>
              </a:solidFill>
              <a:ea typeface="굴림" panose="020B0600000101010101" pitchFamily="50" charset="-127"/>
            </a:endParaRPr>
          </a:p>
        </p:txBody>
      </p:sp>
      <p:sp>
        <p:nvSpPr>
          <p:cNvPr id="415" name="직사각형 414"/>
          <p:cNvSpPr/>
          <p:nvPr/>
        </p:nvSpPr>
        <p:spPr>
          <a:xfrm>
            <a:off x="5881722" y="4109737"/>
            <a:ext cx="77249" cy="457890"/>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RESPONSE</a:t>
            </a:r>
            <a:endParaRPr lang="ko-KR" altLang="en-US" sz="600" dirty="0">
              <a:solidFill>
                <a:schemeClr val="tx1"/>
              </a:solidFill>
              <a:ea typeface="굴림" panose="020B0600000101010101" pitchFamily="50" charset="-127"/>
            </a:endParaRPr>
          </a:p>
        </p:txBody>
      </p:sp>
      <p:sp>
        <p:nvSpPr>
          <p:cNvPr id="416" name="직사각형 415"/>
          <p:cNvSpPr/>
          <p:nvPr/>
        </p:nvSpPr>
        <p:spPr>
          <a:xfrm>
            <a:off x="5991703" y="4574769"/>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417" name="직사각형 416"/>
          <p:cNvSpPr/>
          <p:nvPr/>
        </p:nvSpPr>
        <p:spPr>
          <a:xfrm>
            <a:off x="6056712" y="4574769"/>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418" name="직사각형 417"/>
          <p:cNvSpPr/>
          <p:nvPr/>
        </p:nvSpPr>
        <p:spPr>
          <a:xfrm>
            <a:off x="6589673" y="4109047"/>
            <a:ext cx="77249" cy="457890"/>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r>
              <a:rPr lang="en-US" altLang="ko-KR" sz="600" dirty="0">
                <a:solidFill>
                  <a:schemeClr val="tx1"/>
                </a:solidFill>
                <a:ea typeface="굴림" panose="020B0600000101010101" pitchFamily="50" charset="-127"/>
              </a:rPr>
              <a:t>REPORT</a:t>
            </a:r>
            <a:endParaRPr lang="ko-KR" altLang="en-US" sz="600" dirty="0">
              <a:solidFill>
                <a:schemeClr val="tx1"/>
              </a:solidFill>
              <a:ea typeface="굴림" panose="020B0600000101010101" pitchFamily="50" charset="-127"/>
            </a:endParaRPr>
          </a:p>
        </p:txBody>
      </p:sp>
      <p:cxnSp>
        <p:nvCxnSpPr>
          <p:cNvPr id="419" name="직선 연결선 418"/>
          <p:cNvCxnSpPr/>
          <p:nvPr/>
        </p:nvCxnSpPr>
        <p:spPr>
          <a:xfrm>
            <a:off x="6700268" y="4498034"/>
            <a:ext cx="0" cy="15407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20" name="직사각형 419"/>
          <p:cNvSpPr/>
          <p:nvPr/>
        </p:nvSpPr>
        <p:spPr>
          <a:xfrm>
            <a:off x="6128024" y="4575562"/>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2</a:t>
            </a:r>
            <a:endParaRPr lang="ko-KR" altLang="en-US" sz="600" dirty="0">
              <a:solidFill>
                <a:schemeClr val="tx1"/>
              </a:solidFill>
              <a:ea typeface="굴림" panose="020B0600000101010101" pitchFamily="50" charset="-127"/>
            </a:endParaRPr>
          </a:p>
        </p:txBody>
      </p:sp>
      <p:sp>
        <p:nvSpPr>
          <p:cNvPr id="421" name="직사각형 420"/>
          <p:cNvSpPr/>
          <p:nvPr/>
        </p:nvSpPr>
        <p:spPr>
          <a:xfrm>
            <a:off x="6193033" y="4575562"/>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2</a:t>
            </a:r>
            <a:endParaRPr lang="ko-KR" altLang="en-US" sz="600" dirty="0">
              <a:solidFill>
                <a:schemeClr val="tx1"/>
              </a:solidFill>
              <a:ea typeface="굴림" panose="020B0600000101010101" pitchFamily="50" charset="-127"/>
            </a:endParaRPr>
          </a:p>
        </p:txBody>
      </p:sp>
      <p:sp>
        <p:nvSpPr>
          <p:cNvPr id="422" name="직사각형 421"/>
          <p:cNvSpPr/>
          <p:nvPr/>
        </p:nvSpPr>
        <p:spPr>
          <a:xfrm>
            <a:off x="6271173" y="4577296"/>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3</a:t>
            </a:r>
            <a:endParaRPr lang="ko-KR" altLang="en-US" sz="600" dirty="0">
              <a:solidFill>
                <a:schemeClr val="tx1"/>
              </a:solidFill>
              <a:ea typeface="굴림" panose="020B0600000101010101" pitchFamily="50" charset="-127"/>
            </a:endParaRPr>
          </a:p>
        </p:txBody>
      </p:sp>
      <p:sp>
        <p:nvSpPr>
          <p:cNvPr id="423" name="직사각형 422"/>
          <p:cNvSpPr/>
          <p:nvPr/>
        </p:nvSpPr>
        <p:spPr>
          <a:xfrm>
            <a:off x="6336182" y="4577296"/>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3</a:t>
            </a:r>
            <a:endParaRPr lang="ko-KR" altLang="en-US" sz="600" dirty="0">
              <a:solidFill>
                <a:schemeClr val="tx1"/>
              </a:solidFill>
              <a:ea typeface="굴림" panose="020B0600000101010101" pitchFamily="50" charset="-127"/>
            </a:endParaRPr>
          </a:p>
        </p:txBody>
      </p:sp>
      <p:sp>
        <p:nvSpPr>
          <p:cNvPr id="424" name="직사각형 423"/>
          <p:cNvSpPr/>
          <p:nvPr/>
        </p:nvSpPr>
        <p:spPr>
          <a:xfrm>
            <a:off x="6411413" y="4574769"/>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4</a:t>
            </a:r>
            <a:endParaRPr lang="ko-KR" altLang="en-US" sz="600" dirty="0">
              <a:solidFill>
                <a:schemeClr val="tx1"/>
              </a:solidFill>
              <a:ea typeface="굴림" panose="020B0600000101010101" pitchFamily="50" charset="-127"/>
            </a:endParaRPr>
          </a:p>
        </p:txBody>
      </p:sp>
      <p:sp>
        <p:nvSpPr>
          <p:cNvPr id="425" name="직사각형 424"/>
          <p:cNvSpPr/>
          <p:nvPr/>
        </p:nvSpPr>
        <p:spPr>
          <a:xfrm>
            <a:off x="6476422" y="4574769"/>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4</a:t>
            </a:r>
            <a:endParaRPr lang="ko-KR" altLang="en-US" sz="600" dirty="0">
              <a:solidFill>
                <a:schemeClr val="tx1"/>
              </a:solidFill>
              <a:ea typeface="굴림" panose="020B0600000101010101" pitchFamily="50" charset="-127"/>
            </a:endParaRPr>
          </a:p>
        </p:txBody>
      </p:sp>
      <p:sp>
        <p:nvSpPr>
          <p:cNvPr id="426" name="직사각형 425"/>
          <p:cNvSpPr/>
          <p:nvPr/>
        </p:nvSpPr>
        <p:spPr>
          <a:xfrm>
            <a:off x="6749266" y="4108234"/>
            <a:ext cx="67365" cy="458452"/>
          </a:xfrm>
          <a:prstGeom prst="rect">
            <a:avLst/>
          </a:prstGeom>
          <a:solidFill>
            <a:schemeClr val="accent2">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POLL</a:t>
            </a:r>
            <a:endParaRPr lang="ko-KR" altLang="en-US" sz="600" dirty="0">
              <a:solidFill>
                <a:schemeClr val="tx1"/>
              </a:solidFill>
              <a:ea typeface="굴림" panose="020B0600000101010101" pitchFamily="50" charset="-127"/>
            </a:endParaRPr>
          </a:p>
        </p:txBody>
      </p:sp>
      <p:sp>
        <p:nvSpPr>
          <p:cNvPr id="427" name="직사각형 426"/>
          <p:cNvSpPr/>
          <p:nvPr/>
        </p:nvSpPr>
        <p:spPr>
          <a:xfrm>
            <a:off x="6858520" y="4109737"/>
            <a:ext cx="77249" cy="457890"/>
          </a:xfrm>
          <a:prstGeom prst="rect">
            <a:avLst/>
          </a:prstGeom>
          <a:solidFill>
            <a:srgbClr val="FFC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RESPONSE</a:t>
            </a:r>
            <a:endParaRPr lang="ko-KR" altLang="en-US" sz="600" dirty="0">
              <a:solidFill>
                <a:schemeClr val="tx1"/>
              </a:solidFill>
              <a:ea typeface="굴림" panose="020B0600000101010101" pitchFamily="50" charset="-127"/>
            </a:endParaRPr>
          </a:p>
        </p:txBody>
      </p:sp>
      <p:sp>
        <p:nvSpPr>
          <p:cNvPr id="428" name="직사각형 427"/>
          <p:cNvSpPr/>
          <p:nvPr/>
        </p:nvSpPr>
        <p:spPr>
          <a:xfrm>
            <a:off x="6968501" y="4574769"/>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429" name="직사각형 428"/>
          <p:cNvSpPr/>
          <p:nvPr/>
        </p:nvSpPr>
        <p:spPr>
          <a:xfrm>
            <a:off x="7033510" y="4574769"/>
            <a:ext cx="45719" cy="308933"/>
          </a:xfrm>
          <a:prstGeom prst="rect">
            <a:avLst/>
          </a:prstGeom>
          <a:solidFill>
            <a:srgbClr val="FFC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430" name="직사각형 429"/>
          <p:cNvSpPr/>
          <p:nvPr/>
        </p:nvSpPr>
        <p:spPr>
          <a:xfrm>
            <a:off x="7124700" y="4113180"/>
            <a:ext cx="77249" cy="457890"/>
          </a:xfrm>
          <a:prstGeom prst="rect">
            <a:avLst/>
          </a:prstGeom>
          <a:solidFill>
            <a:srgbClr val="FFC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r>
              <a:rPr lang="en-US" altLang="ko-KR" sz="600" dirty="0">
                <a:solidFill>
                  <a:schemeClr val="tx1"/>
                </a:solidFill>
                <a:ea typeface="굴림" panose="020B0600000101010101" pitchFamily="50" charset="-127"/>
              </a:rPr>
              <a:t>REPORT</a:t>
            </a:r>
            <a:endParaRPr lang="ko-KR" altLang="en-US" sz="600" dirty="0">
              <a:solidFill>
                <a:schemeClr val="tx1"/>
              </a:solidFill>
              <a:ea typeface="굴림" panose="020B0600000101010101" pitchFamily="50" charset="-127"/>
            </a:endParaRPr>
          </a:p>
        </p:txBody>
      </p:sp>
      <p:cxnSp>
        <p:nvCxnSpPr>
          <p:cNvPr id="431" name="직선 연결선 430"/>
          <p:cNvCxnSpPr/>
          <p:nvPr/>
        </p:nvCxnSpPr>
        <p:spPr>
          <a:xfrm>
            <a:off x="7277100" y="4489271"/>
            <a:ext cx="0" cy="15407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32" name="직사각형 431"/>
          <p:cNvSpPr/>
          <p:nvPr/>
        </p:nvSpPr>
        <p:spPr>
          <a:xfrm>
            <a:off x="7351472" y="4109736"/>
            <a:ext cx="77249" cy="462805"/>
          </a:xfrm>
          <a:prstGeom prst="rect">
            <a:avLst/>
          </a:prstGeom>
          <a:solidFill>
            <a:schemeClr val="accent2">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POLL</a:t>
            </a:r>
            <a:endParaRPr lang="ko-KR" altLang="en-US" sz="600" dirty="0">
              <a:solidFill>
                <a:schemeClr val="tx1"/>
              </a:solidFill>
              <a:ea typeface="굴림" panose="020B0600000101010101" pitchFamily="50" charset="-127"/>
            </a:endParaRPr>
          </a:p>
        </p:txBody>
      </p:sp>
      <p:sp>
        <p:nvSpPr>
          <p:cNvPr id="433" name="직사각형 432"/>
          <p:cNvSpPr/>
          <p:nvPr/>
        </p:nvSpPr>
        <p:spPr>
          <a:xfrm>
            <a:off x="7460726" y="4112674"/>
            <a:ext cx="77249" cy="457890"/>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RESPONSE</a:t>
            </a:r>
            <a:endParaRPr lang="ko-KR" altLang="en-US" sz="600" dirty="0">
              <a:solidFill>
                <a:schemeClr val="tx1"/>
              </a:solidFill>
              <a:ea typeface="굴림" panose="020B0600000101010101" pitchFamily="50" charset="-127"/>
            </a:endParaRPr>
          </a:p>
        </p:txBody>
      </p:sp>
      <p:sp>
        <p:nvSpPr>
          <p:cNvPr id="434" name="직사각형 433"/>
          <p:cNvSpPr/>
          <p:nvPr/>
        </p:nvSpPr>
        <p:spPr>
          <a:xfrm>
            <a:off x="7570707" y="4577706"/>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435" name="직사각형 434"/>
          <p:cNvSpPr/>
          <p:nvPr/>
        </p:nvSpPr>
        <p:spPr>
          <a:xfrm>
            <a:off x="7635716" y="4577706"/>
            <a:ext cx="45719" cy="308933"/>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436" name="직사각형 435"/>
          <p:cNvSpPr/>
          <p:nvPr/>
        </p:nvSpPr>
        <p:spPr>
          <a:xfrm>
            <a:off x="8425146" y="4108797"/>
            <a:ext cx="77249" cy="457890"/>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r>
              <a:rPr lang="en-US" altLang="ko-KR" sz="600" dirty="0">
                <a:solidFill>
                  <a:schemeClr val="tx1"/>
                </a:solidFill>
                <a:ea typeface="굴림" panose="020B0600000101010101" pitchFamily="50" charset="-127"/>
              </a:rPr>
              <a:t>REPORT</a:t>
            </a:r>
            <a:endParaRPr lang="ko-KR" altLang="en-US" sz="600" dirty="0">
              <a:solidFill>
                <a:schemeClr val="tx1"/>
              </a:solidFill>
              <a:ea typeface="굴림" panose="020B0600000101010101" pitchFamily="50" charset="-127"/>
            </a:endParaRPr>
          </a:p>
        </p:txBody>
      </p:sp>
      <p:cxnSp>
        <p:nvCxnSpPr>
          <p:cNvPr id="437" name="직선 연결선 436"/>
          <p:cNvCxnSpPr/>
          <p:nvPr/>
        </p:nvCxnSpPr>
        <p:spPr>
          <a:xfrm>
            <a:off x="8534400" y="4497733"/>
            <a:ext cx="0" cy="154072"/>
          </a:xfrm>
          <a:prstGeom prst="line">
            <a:avLst/>
          </a:prstGeom>
          <a:ln w="317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438" name="직사각형 437"/>
          <p:cNvSpPr/>
          <p:nvPr/>
        </p:nvSpPr>
        <p:spPr>
          <a:xfrm>
            <a:off x="7707028" y="4578499"/>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2</a:t>
            </a:r>
            <a:endParaRPr lang="ko-KR" altLang="en-US" sz="600" dirty="0">
              <a:solidFill>
                <a:schemeClr val="tx1"/>
              </a:solidFill>
              <a:ea typeface="굴림" panose="020B0600000101010101" pitchFamily="50" charset="-127"/>
            </a:endParaRPr>
          </a:p>
        </p:txBody>
      </p:sp>
      <p:sp>
        <p:nvSpPr>
          <p:cNvPr id="439" name="직사각형 438"/>
          <p:cNvSpPr/>
          <p:nvPr/>
        </p:nvSpPr>
        <p:spPr>
          <a:xfrm>
            <a:off x="7772037" y="4578499"/>
            <a:ext cx="45719" cy="308933"/>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2</a:t>
            </a:r>
            <a:endParaRPr lang="ko-KR" altLang="en-US" sz="600" dirty="0">
              <a:solidFill>
                <a:schemeClr val="tx1"/>
              </a:solidFill>
              <a:ea typeface="굴림" panose="020B0600000101010101" pitchFamily="50" charset="-127"/>
            </a:endParaRPr>
          </a:p>
        </p:txBody>
      </p:sp>
      <p:sp>
        <p:nvSpPr>
          <p:cNvPr id="440" name="직사각형 439"/>
          <p:cNvSpPr/>
          <p:nvPr/>
        </p:nvSpPr>
        <p:spPr>
          <a:xfrm>
            <a:off x="7850177" y="4580233"/>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3</a:t>
            </a:r>
            <a:endParaRPr lang="ko-KR" altLang="en-US" sz="600" dirty="0">
              <a:solidFill>
                <a:schemeClr val="tx1"/>
              </a:solidFill>
              <a:ea typeface="굴림" panose="020B0600000101010101" pitchFamily="50" charset="-127"/>
            </a:endParaRPr>
          </a:p>
        </p:txBody>
      </p:sp>
      <p:sp>
        <p:nvSpPr>
          <p:cNvPr id="441" name="직사각형 440"/>
          <p:cNvSpPr/>
          <p:nvPr/>
        </p:nvSpPr>
        <p:spPr>
          <a:xfrm>
            <a:off x="7915186" y="4580233"/>
            <a:ext cx="45719" cy="308933"/>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3</a:t>
            </a:r>
            <a:endParaRPr lang="ko-KR" altLang="en-US" sz="600" dirty="0">
              <a:solidFill>
                <a:schemeClr val="tx1"/>
              </a:solidFill>
              <a:ea typeface="굴림" panose="020B0600000101010101" pitchFamily="50" charset="-127"/>
            </a:endParaRPr>
          </a:p>
        </p:txBody>
      </p:sp>
      <p:sp>
        <p:nvSpPr>
          <p:cNvPr id="442" name="직사각형 441"/>
          <p:cNvSpPr/>
          <p:nvPr/>
        </p:nvSpPr>
        <p:spPr>
          <a:xfrm>
            <a:off x="7990417" y="4577706"/>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4</a:t>
            </a:r>
            <a:endParaRPr lang="ko-KR" altLang="en-US" sz="600" dirty="0">
              <a:solidFill>
                <a:schemeClr val="tx1"/>
              </a:solidFill>
              <a:ea typeface="굴림" panose="020B0600000101010101" pitchFamily="50" charset="-127"/>
            </a:endParaRPr>
          </a:p>
        </p:txBody>
      </p:sp>
      <p:sp>
        <p:nvSpPr>
          <p:cNvPr id="443" name="직사각형 442"/>
          <p:cNvSpPr/>
          <p:nvPr/>
        </p:nvSpPr>
        <p:spPr>
          <a:xfrm>
            <a:off x="8055426" y="4577706"/>
            <a:ext cx="45719" cy="308933"/>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4</a:t>
            </a:r>
            <a:endParaRPr lang="ko-KR" altLang="en-US" sz="600" dirty="0">
              <a:solidFill>
                <a:schemeClr val="tx1"/>
              </a:solidFill>
              <a:ea typeface="굴림" panose="020B0600000101010101" pitchFamily="50" charset="-127"/>
            </a:endParaRPr>
          </a:p>
        </p:txBody>
      </p:sp>
      <p:sp>
        <p:nvSpPr>
          <p:cNvPr id="444" name="직사각형 443"/>
          <p:cNvSpPr/>
          <p:nvPr/>
        </p:nvSpPr>
        <p:spPr>
          <a:xfrm>
            <a:off x="8129647" y="4576411"/>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5</a:t>
            </a:r>
            <a:endParaRPr lang="ko-KR" altLang="en-US" sz="600" dirty="0">
              <a:solidFill>
                <a:schemeClr val="tx1"/>
              </a:solidFill>
              <a:ea typeface="굴림" panose="020B0600000101010101" pitchFamily="50" charset="-127"/>
            </a:endParaRPr>
          </a:p>
        </p:txBody>
      </p:sp>
      <p:sp>
        <p:nvSpPr>
          <p:cNvPr id="445" name="직사각형 444"/>
          <p:cNvSpPr/>
          <p:nvPr/>
        </p:nvSpPr>
        <p:spPr>
          <a:xfrm>
            <a:off x="8194656" y="4576411"/>
            <a:ext cx="45719" cy="308933"/>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5</a:t>
            </a:r>
            <a:endParaRPr lang="ko-KR" altLang="en-US" sz="600" dirty="0">
              <a:solidFill>
                <a:schemeClr val="tx1"/>
              </a:solidFill>
              <a:ea typeface="굴림" panose="020B0600000101010101" pitchFamily="50" charset="-127"/>
            </a:endParaRPr>
          </a:p>
        </p:txBody>
      </p:sp>
      <p:sp>
        <p:nvSpPr>
          <p:cNvPr id="446" name="직사각형 445"/>
          <p:cNvSpPr/>
          <p:nvPr/>
        </p:nvSpPr>
        <p:spPr>
          <a:xfrm>
            <a:off x="8269887" y="4573884"/>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6</a:t>
            </a:r>
            <a:endParaRPr lang="ko-KR" altLang="en-US" sz="600" dirty="0">
              <a:solidFill>
                <a:schemeClr val="tx1"/>
              </a:solidFill>
              <a:ea typeface="굴림" panose="020B0600000101010101" pitchFamily="50" charset="-127"/>
            </a:endParaRPr>
          </a:p>
        </p:txBody>
      </p:sp>
      <p:sp>
        <p:nvSpPr>
          <p:cNvPr id="447" name="직사각형 446"/>
          <p:cNvSpPr/>
          <p:nvPr/>
        </p:nvSpPr>
        <p:spPr>
          <a:xfrm>
            <a:off x="8334896" y="4573884"/>
            <a:ext cx="45719" cy="308933"/>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6</a:t>
            </a:r>
            <a:endParaRPr lang="ko-KR" altLang="en-US" sz="600" dirty="0">
              <a:solidFill>
                <a:schemeClr val="tx1"/>
              </a:solidFill>
              <a:ea typeface="굴림" panose="020B0600000101010101" pitchFamily="50" charset="-127"/>
            </a:endParaRPr>
          </a:p>
        </p:txBody>
      </p:sp>
      <p:cxnSp>
        <p:nvCxnSpPr>
          <p:cNvPr id="448" name="직선 화살표 연결선 447"/>
          <p:cNvCxnSpPr/>
          <p:nvPr/>
        </p:nvCxnSpPr>
        <p:spPr>
          <a:xfrm>
            <a:off x="1114425" y="4923385"/>
            <a:ext cx="918722" cy="0"/>
          </a:xfrm>
          <a:prstGeom prst="straightConnector1">
            <a:avLst/>
          </a:prstGeom>
          <a:ln w="9525">
            <a:solidFill>
              <a:srgbClr val="FF0000"/>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449" name="TextBox 99"/>
          <p:cNvSpPr txBox="1">
            <a:spLocks noChangeArrowheads="1"/>
          </p:cNvSpPr>
          <p:nvPr/>
        </p:nvSpPr>
        <p:spPr bwMode="auto">
          <a:xfrm>
            <a:off x="1140269" y="4973801"/>
            <a:ext cx="859840" cy="193759"/>
          </a:xfrm>
          <a:prstGeom prst="rect">
            <a:avLst/>
          </a:prstGeom>
          <a:noFill/>
          <a:ln>
            <a:noFill/>
          </a:ln>
        </p:spPr>
        <p:txBody>
          <a:bodyPr lIns="36000" tIns="36000" rIns="36000" bIns="36000" anchor="ctr" anchorCtr="0"/>
          <a:lstStyle/>
          <a:p>
            <a:pPr algn="ctr"/>
            <a:r>
              <a:rPr lang="en-US" altLang="ko-KR" sz="800" dirty="0">
                <a:solidFill>
                  <a:srgbClr val="FF0000"/>
                </a:solidFill>
                <a:latin typeface="+mn-lt"/>
                <a:ea typeface="굴림" panose="020B0600000101010101" pitchFamily="50" charset="-127"/>
              </a:rPr>
              <a:t>One Ranging Round</a:t>
            </a:r>
            <a:endParaRPr lang="ko-KR" altLang="en-US" sz="800" dirty="0">
              <a:solidFill>
                <a:srgbClr val="FF0000"/>
              </a:solidFill>
              <a:latin typeface="+mn-lt"/>
              <a:ea typeface="굴림" panose="020B0600000101010101" pitchFamily="50" charset="-127"/>
            </a:endParaRPr>
          </a:p>
        </p:txBody>
      </p:sp>
      <p:cxnSp>
        <p:nvCxnSpPr>
          <p:cNvPr id="450" name="직선 화살표 연결선 449"/>
          <p:cNvCxnSpPr/>
          <p:nvPr/>
        </p:nvCxnSpPr>
        <p:spPr>
          <a:xfrm>
            <a:off x="3047847" y="4924653"/>
            <a:ext cx="599985" cy="1"/>
          </a:xfrm>
          <a:prstGeom prst="straightConnector1">
            <a:avLst/>
          </a:prstGeom>
          <a:ln w="9525">
            <a:solidFill>
              <a:srgbClr val="FF0000"/>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451" name="TextBox 99"/>
          <p:cNvSpPr txBox="1">
            <a:spLocks noChangeArrowheads="1"/>
          </p:cNvSpPr>
          <p:nvPr/>
        </p:nvSpPr>
        <p:spPr bwMode="auto">
          <a:xfrm>
            <a:off x="2895600" y="4996425"/>
            <a:ext cx="859840" cy="203184"/>
          </a:xfrm>
          <a:prstGeom prst="rect">
            <a:avLst/>
          </a:prstGeom>
          <a:noFill/>
          <a:ln>
            <a:noFill/>
          </a:ln>
        </p:spPr>
        <p:txBody>
          <a:bodyPr lIns="36000" tIns="36000" rIns="36000" bIns="36000" anchor="ctr" anchorCtr="0"/>
          <a:lstStyle/>
          <a:p>
            <a:pPr algn="ctr"/>
            <a:r>
              <a:rPr lang="en-US" altLang="ko-KR" sz="800" dirty="0">
                <a:solidFill>
                  <a:srgbClr val="FF0000"/>
                </a:solidFill>
                <a:latin typeface="+mn-lt"/>
                <a:ea typeface="굴림" panose="020B0600000101010101" pitchFamily="50" charset="-127"/>
              </a:rPr>
              <a:t>One Ranging</a:t>
            </a:r>
          </a:p>
          <a:p>
            <a:pPr algn="ctr"/>
            <a:r>
              <a:rPr lang="en-US" altLang="ko-KR" sz="800" dirty="0">
                <a:solidFill>
                  <a:srgbClr val="FF0000"/>
                </a:solidFill>
                <a:latin typeface="+mn-lt"/>
                <a:ea typeface="굴림" panose="020B0600000101010101" pitchFamily="50" charset="-127"/>
              </a:rPr>
              <a:t>Round</a:t>
            </a:r>
            <a:endParaRPr lang="ko-KR" altLang="en-US" sz="800" dirty="0">
              <a:solidFill>
                <a:srgbClr val="FF0000"/>
              </a:solidFill>
              <a:latin typeface="+mn-lt"/>
              <a:ea typeface="굴림" panose="020B0600000101010101" pitchFamily="50" charset="-127"/>
            </a:endParaRPr>
          </a:p>
        </p:txBody>
      </p:sp>
      <p:cxnSp>
        <p:nvCxnSpPr>
          <p:cNvPr id="452" name="직선 연결선 451"/>
          <p:cNvCxnSpPr/>
          <p:nvPr/>
        </p:nvCxnSpPr>
        <p:spPr>
          <a:xfrm>
            <a:off x="2038209" y="4489762"/>
            <a:ext cx="0" cy="154072"/>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453" name="직사각형 452"/>
          <p:cNvSpPr/>
          <p:nvPr/>
        </p:nvSpPr>
        <p:spPr>
          <a:xfrm>
            <a:off x="2076309" y="4100663"/>
            <a:ext cx="77249" cy="457890"/>
          </a:xfrm>
          <a:prstGeom prst="rect">
            <a:avLst/>
          </a:prstGeom>
          <a:solidFill>
            <a:schemeClr val="accent2">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POLL</a:t>
            </a:r>
            <a:endParaRPr lang="ko-KR" altLang="en-US" sz="600" dirty="0">
              <a:solidFill>
                <a:schemeClr val="tx1"/>
              </a:solidFill>
              <a:ea typeface="굴림" panose="020B0600000101010101" pitchFamily="50" charset="-127"/>
            </a:endParaRPr>
          </a:p>
        </p:txBody>
      </p:sp>
      <p:sp>
        <p:nvSpPr>
          <p:cNvPr id="454" name="직사각형 453"/>
          <p:cNvSpPr/>
          <p:nvPr/>
        </p:nvSpPr>
        <p:spPr>
          <a:xfrm>
            <a:off x="2185563" y="4101603"/>
            <a:ext cx="77249" cy="457890"/>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RESPONSE</a:t>
            </a:r>
            <a:endParaRPr lang="ko-KR" altLang="en-US" sz="600" dirty="0">
              <a:solidFill>
                <a:schemeClr val="tx1"/>
              </a:solidFill>
              <a:ea typeface="굴림" panose="020B0600000101010101" pitchFamily="50" charset="-127"/>
            </a:endParaRPr>
          </a:p>
        </p:txBody>
      </p:sp>
      <p:sp>
        <p:nvSpPr>
          <p:cNvPr id="455" name="직사각형 454"/>
          <p:cNvSpPr/>
          <p:nvPr/>
        </p:nvSpPr>
        <p:spPr>
          <a:xfrm>
            <a:off x="2295544" y="4566635"/>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456" name="직사각형 455"/>
          <p:cNvSpPr/>
          <p:nvPr/>
        </p:nvSpPr>
        <p:spPr>
          <a:xfrm>
            <a:off x="2360553" y="4566635"/>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457" name="직사각형 456"/>
          <p:cNvSpPr/>
          <p:nvPr/>
        </p:nvSpPr>
        <p:spPr>
          <a:xfrm>
            <a:off x="2893514" y="4108418"/>
            <a:ext cx="77249" cy="457890"/>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r>
              <a:rPr lang="en-US" altLang="ko-KR" sz="600" dirty="0">
                <a:solidFill>
                  <a:schemeClr val="tx1"/>
                </a:solidFill>
                <a:ea typeface="굴림" panose="020B0600000101010101" pitchFamily="50" charset="-127"/>
              </a:rPr>
              <a:t>REPORT</a:t>
            </a:r>
            <a:endParaRPr lang="ko-KR" altLang="en-US" sz="600" dirty="0">
              <a:solidFill>
                <a:schemeClr val="tx1"/>
              </a:solidFill>
              <a:ea typeface="굴림" panose="020B0600000101010101" pitchFamily="50" charset="-127"/>
            </a:endParaRPr>
          </a:p>
        </p:txBody>
      </p:sp>
      <p:sp>
        <p:nvSpPr>
          <p:cNvPr id="458" name="직사각형 457"/>
          <p:cNvSpPr/>
          <p:nvPr/>
        </p:nvSpPr>
        <p:spPr>
          <a:xfrm>
            <a:off x="2431865" y="4567428"/>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2</a:t>
            </a:r>
            <a:endParaRPr lang="ko-KR" altLang="en-US" sz="600" dirty="0">
              <a:solidFill>
                <a:schemeClr val="tx1"/>
              </a:solidFill>
              <a:ea typeface="굴림" panose="020B0600000101010101" pitchFamily="50" charset="-127"/>
            </a:endParaRPr>
          </a:p>
        </p:txBody>
      </p:sp>
      <p:sp>
        <p:nvSpPr>
          <p:cNvPr id="459" name="직사각형 458"/>
          <p:cNvSpPr/>
          <p:nvPr/>
        </p:nvSpPr>
        <p:spPr>
          <a:xfrm>
            <a:off x="2496874" y="4567428"/>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2</a:t>
            </a:r>
            <a:endParaRPr lang="ko-KR" altLang="en-US" sz="600" dirty="0">
              <a:solidFill>
                <a:schemeClr val="tx1"/>
              </a:solidFill>
              <a:ea typeface="굴림" panose="020B0600000101010101" pitchFamily="50" charset="-127"/>
            </a:endParaRPr>
          </a:p>
        </p:txBody>
      </p:sp>
      <p:sp>
        <p:nvSpPr>
          <p:cNvPr id="460" name="직사각형 459"/>
          <p:cNvSpPr/>
          <p:nvPr/>
        </p:nvSpPr>
        <p:spPr>
          <a:xfrm>
            <a:off x="2575014" y="4569162"/>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3</a:t>
            </a:r>
            <a:endParaRPr lang="ko-KR" altLang="en-US" sz="600" dirty="0">
              <a:solidFill>
                <a:schemeClr val="tx1"/>
              </a:solidFill>
              <a:ea typeface="굴림" panose="020B0600000101010101" pitchFamily="50" charset="-127"/>
            </a:endParaRPr>
          </a:p>
        </p:txBody>
      </p:sp>
      <p:sp>
        <p:nvSpPr>
          <p:cNvPr id="461" name="직사각형 460"/>
          <p:cNvSpPr/>
          <p:nvPr/>
        </p:nvSpPr>
        <p:spPr>
          <a:xfrm>
            <a:off x="2640023" y="4569162"/>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3</a:t>
            </a:r>
            <a:endParaRPr lang="ko-KR" altLang="en-US" sz="600" dirty="0">
              <a:solidFill>
                <a:schemeClr val="tx1"/>
              </a:solidFill>
              <a:ea typeface="굴림" panose="020B0600000101010101" pitchFamily="50" charset="-127"/>
            </a:endParaRPr>
          </a:p>
        </p:txBody>
      </p:sp>
      <p:sp>
        <p:nvSpPr>
          <p:cNvPr id="462" name="직사각형 461"/>
          <p:cNvSpPr/>
          <p:nvPr/>
        </p:nvSpPr>
        <p:spPr>
          <a:xfrm>
            <a:off x="2715254" y="4566635"/>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4</a:t>
            </a:r>
            <a:endParaRPr lang="ko-KR" altLang="en-US" sz="600" dirty="0">
              <a:solidFill>
                <a:schemeClr val="tx1"/>
              </a:solidFill>
              <a:ea typeface="굴림" panose="020B0600000101010101" pitchFamily="50" charset="-127"/>
            </a:endParaRPr>
          </a:p>
        </p:txBody>
      </p:sp>
      <p:sp>
        <p:nvSpPr>
          <p:cNvPr id="463" name="직사각형 462"/>
          <p:cNvSpPr/>
          <p:nvPr/>
        </p:nvSpPr>
        <p:spPr>
          <a:xfrm>
            <a:off x="2780263" y="4566635"/>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4</a:t>
            </a:r>
            <a:endParaRPr lang="ko-KR" altLang="en-US" sz="600" dirty="0">
              <a:solidFill>
                <a:schemeClr val="tx1"/>
              </a:solidFill>
              <a:ea typeface="굴림" panose="020B0600000101010101" pitchFamily="50" charset="-127"/>
            </a:endParaRPr>
          </a:p>
        </p:txBody>
      </p:sp>
      <p:cxnSp>
        <p:nvCxnSpPr>
          <p:cNvPr id="464" name="직선 연결선 463"/>
          <p:cNvCxnSpPr/>
          <p:nvPr/>
        </p:nvCxnSpPr>
        <p:spPr>
          <a:xfrm>
            <a:off x="3024094" y="4489762"/>
            <a:ext cx="0" cy="154072"/>
          </a:xfrm>
          <a:prstGeom prst="line">
            <a:avLst/>
          </a:prstGeom>
          <a:ln w="317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465" name="직선 화살표 연결선 464"/>
          <p:cNvCxnSpPr/>
          <p:nvPr/>
        </p:nvCxnSpPr>
        <p:spPr>
          <a:xfrm>
            <a:off x="2062462" y="4925589"/>
            <a:ext cx="945964" cy="0"/>
          </a:xfrm>
          <a:prstGeom prst="straightConnector1">
            <a:avLst/>
          </a:prstGeom>
          <a:ln w="9525">
            <a:solidFill>
              <a:srgbClr val="FF0000"/>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466" name="TextBox 99"/>
          <p:cNvSpPr txBox="1">
            <a:spLocks noChangeArrowheads="1"/>
          </p:cNvSpPr>
          <p:nvPr/>
        </p:nvSpPr>
        <p:spPr bwMode="auto">
          <a:xfrm>
            <a:off x="2097831" y="4980139"/>
            <a:ext cx="859840" cy="193759"/>
          </a:xfrm>
          <a:prstGeom prst="rect">
            <a:avLst/>
          </a:prstGeom>
          <a:noFill/>
          <a:ln>
            <a:noFill/>
          </a:ln>
        </p:spPr>
        <p:txBody>
          <a:bodyPr lIns="36000" tIns="36000" rIns="36000" bIns="36000" anchor="ctr" anchorCtr="0"/>
          <a:lstStyle/>
          <a:p>
            <a:pPr algn="ctr"/>
            <a:r>
              <a:rPr lang="en-US" altLang="ko-KR" sz="800" dirty="0">
                <a:solidFill>
                  <a:srgbClr val="FF0000"/>
                </a:solidFill>
                <a:latin typeface="+mn-lt"/>
                <a:ea typeface="굴림" panose="020B0600000101010101" pitchFamily="50" charset="-127"/>
              </a:rPr>
              <a:t>One Ranging Round</a:t>
            </a:r>
            <a:endParaRPr lang="ko-KR" altLang="en-US" sz="800" dirty="0">
              <a:solidFill>
                <a:srgbClr val="FF0000"/>
              </a:solidFill>
              <a:latin typeface="+mn-lt"/>
              <a:ea typeface="굴림" panose="020B0600000101010101" pitchFamily="50" charset="-127"/>
            </a:endParaRPr>
          </a:p>
        </p:txBody>
      </p:sp>
      <p:sp>
        <p:nvSpPr>
          <p:cNvPr id="467" name="직사각형 466"/>
          <p:cNvSpPr/>
          <p:nvPr/>
        </p:nvSpPr>
        <p:spPr>
          <a:xfrm>
            <a:off x="3081980" y="4099094"/>
            <a:ext cx="77249" cy="457890"/>
          </a:xfrm>
          <a:prstGeom prst="rect">
            <a:avLst/>
          </a:prstGeom>
          <a:solidFill>
            <a:schemeClr val="accent2">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POLL</a:t>
            </a:r>
            <a:endParaRPr lang="ko-KR" altLang="en-US" sz="600" dirty="0">
              <a:solidFill>
                <a:schemeClr val="tx1"/>
              </a:solidFill>
              <a:ea typeface="굴림" panose="020B0600000101010101" pitchFamily="50" charset="-127"/>
            </a:endParaRPr>
          </a:p>
        </p:txBody>
      </p:sp>
      <p:sp>
        <p:nvSpPr>
          <p:cNvPr id="468" name="직사각형 467"/>
          <p:cNvSpPr/>
          <p:nvPr/>
        </p:nvSpPr>
        <p:spPr>
          <a:xfrm>
            <a:off x="3191234" y="4100034"/>
            <a:ext cx="77249" cy="457890"/>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RESPONSE</a:t>
            </a:r>
            <a:endParaRPr lang="ko-KR" altLang="en-US" sz="600" dirty="0">
              <a:solidFill>
                <a:schemeClr val="tx1"/>
              </a:solidFill>
              <a:ea typeface="굴림" panose="020B0600000101010101" pitchFamily="50" charset="-127"/>
            </a:endParaRPr>
          </a:p>
        </p:txBody>
      </p:sp>
      <p:sp>
        <p:nvSpPr>
          <p:cNvPr id="469" name="직사각형 468"/>
          <p:cNvSpPr/>
          <p:nvPr/>
        </p:nvSpPr>
        <p:spPr>
          <a:xfrm>
            <a:off x="3301215" y="4565066"/>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470" name="직사각형 469"/>
          <p:cNvSpPr/>
          <p:nvPr/>
        </p:nvSpPr>
        <p:spPr>
          <a:xfrm>
            <a:off x="3366224" y="4565066"/>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471" name="직사각형 470"/>
          <p:cNvSpPr/>
          <p:nvPr/>
        </p:nvSpPr>
        <p:spPr>
          <a:xfrm>
            <a:off x="3487718" y="4111905"/>
            <a:ext cx="77249" cy="457890"/>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r>
              <a:rPr lang="en-US" altLang="ko-KR" sz="600" dirty="0">
                <a:solidFill>
                  <a:schemeClr val="tx1"/>
                </a:solidFill>
                <a:ea typeface="굴림" panose="020B0600000101010101" pitchFamily="50" charset="-127"/>
              </a:rPr>
              <a:t>REPORT</a:t>
            </a:r>
            <a:endParaRPr lang="ko-KR" altLang="en-US" sz="600" dirty="0">
              <a:solidFill>
                <a:schemeClr val="tx1"/>
              </a:solidFill>
              <a:ea typeface="굴림" panose="020B0600000101010101" pitchFamily="50" charset="-127"/>
            </a:endParaRPr>
          </a:p>
        </p:txBody>
      </p:sp>
      <p:cxnSp>
        <p:nvCxnSpPr>
          <p:cNvPr id="472" name="직선 연결선 471"/>
          <p:cNvCxnSpPr/>
          <p:nvPr/>
        </p:nvCxnSpPr>
        <p:spPr>
          <a:xfrm>
            <a:off x="3647832" y="4487495"/>
            <a:ext cx="0" cy="154072"/>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473" name="직사각형 472"/>
          <p:cNvSpPr/>
          <p:nvPr/>
        </p:nvSpPr>
        <p:spPr>
          <a:xfrm>
            <a:off x="3714609" y="4101142"/>
            <a:ext cx="77249" cy="457890"/>
          </a:xfrm>
          <a:prstGeom prst="rect">
            <a:avLst/>
          </a:prstGeom>
          <a:solidFill>
            <a:schemeClr val="accent2">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POLL</a:t>
            </a:r>
            <a:endParaRPr lang="ko-KR" altLang="en-US" sz="600" dirty="0">
              <a:solidFill>
                <a:schemeClr val="tx1"/>
              </a:solidFill>
              <a:ea typeface="굴림" panose="020B0600000101010101" pitchFamily="50" charset="-127"/>
            </a:endParaRPr>
          </a:p>
        </p:txBody>
      </p:sp>
      <p:sp>
        <p:nvSpPr>
          <p:cNvPr id="474" name="직사각형 473"/>
          <p:cNvSpPr/>
          <p:nvPr/>
        </p:nvSpPr>
        <p:spPr>
          <a:xfrm>
            <a:off x="3823863" y="4102082"/>
            <a:ext cx="77249" cy="457890"/>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RESPONSE</a:t>
            </a:r>
            <a:endParaRPr lang="ko-KR" altLang="en-US" sz="600" dirty="0">
              <a:solidFill>
                <a:schemeClr val="tx1"/>
              </a:solidFill>
              <a:ea typeface="굴림" panose="020B0600000101010101" pitchFamily="50" charset="-127"/>
            </a:endParaRPr>
          </a:p>
        </p:txBody>
      </p:sp>
      <p:sp>
        <p:nvSpPr>
          <p:cNvPr id="475" name="직사각형 474"/>
          <p:cNvSpPr/>
          <p:nvPr/>
        </p:nvSpPr>
        <p:spPr>
          <a:xfrm>
            <a:off x="3933844" y="4567114"/>
            <a:ext cx="45719"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476" name="직사각형 475"/>
          <p:cNvSpPr/>
          <p:nvPr/>
        </p:nvSpPr>
        <p:spPr>
          <a:xfrm>
            <a:off x="3998853" y="4567114"/>
            <a:ext cx="45719"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477" name="직사각형 476"/>
          <p:cNvSpPr/>
          <p:nvPr/>
        </p:nvSpPr>
        <p:spPr>
          <a:xfrm>
            <a:off x="4120347" y="4113953"/>
            <a:ext cx="77249" cy="457890"/>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r>
              <a:rPr lang="en-US" altLang="ko-KR" sz="600" dirty="0">
                <a:solidFill>
                  <a:schemeClr val="tx1"/>
                </a:solidFill>
                <a:ea typeface="굴림" panose="020B0600000101010101" pitchFamily="50" charset="-127"/>
              </a:rPr>
              <a:t>REPORT</a:t>
            </a:r>
            <a:endParaRPr lang="ko-KR" altLang="en-US" sz="600" dirty="0">
              <a:solidFill>
                <a:schemeClr val="tx1"/>
              </a:solidFill>
              <a:ea typeface="굴림" panose="020B0600000101010101" pitchFamily="50" charset="-127"/>
            </a:endParaRPr>
          </a:p>
        </p:txBody>
      </p:sp>
      <p:cxnSp>
        <p:nvCxnSpPr>
          <p:cNvPr id="478" name="직선 연결선 477"/>
          <p:cNvCxnSpPr/>
          <p:nvPr/>
        </p:nvCxnSpPr>
        <p:spPr>
          <a:xfrm>
            <a:off x="4280461" y="4489543"/>
            <a:ext cx="0" cy="154072"/>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479" name="직선 화살표 연결선 478"/>
          <p:cNvCxnSpPr/>
          <p:nvPr/>
        </p:nvCxnSpPr>
        <p:spPr>
          <a:xfrm flipV="1">
            <a:off x="3640036" y="4924102"/>
            <a:ext cx="643835" cy="2527"/>
          </a:xfrm>
          <a:prstGeom prst="straightConnector1">
            <a:avLst/>
          </a:prstGeom>
          <a:ln w="9525">
            <a:solidFill>
              <a:srgbClr val="FF0000"/>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480" name="TextBox 99"/>
          <p:cNvSpPr txBox="1">
            <a:spLocks noChangeArrowheads="1"/>
          </p:cNvSpPr>
          <p:nvPr/>
        </p:nvSpPr>
        <p:spPr bwMode="auto">
          <a:xfrm>
            <a:off x="3531639" y="4991112"/>
            <a:ext cx="859840" cy="203184"/>
          </a:xfrm>
          <a:prstGeom prst="rect">
            <a:avLst/>
          </a:prstGeom>
          <a:noFill/>
          <a:ln>
            <a:noFill/>
          </a:ln>
        </p:spPr>
        <p:txBody>
          <a:bodyPr lIns="36000" tIns="36000" rIns="36000" bIns="36000" anchor="ctr" anchorCtr="0"/>
          <a:lstStyle/>
          <a:p>
            <a:pPr algn="ctr"/>
            <a:r>
              <a:rPr lang="en-US" altLang="ko-KR" sz="800" dirty="0">
                <a:solidFill>
                  <a:srgbClr val="FF0000"/>
                </a:solidFill>
                <a:latin typeface="+mn-lt"/>
                <a:ea typeface="굴림" panose="020B0600000101010101" pitchFamily="50" charset="-127"/>
              </a:rPr>
              <a:t>One Ranging</a:t>
            </a:r>
          </a:p>
          <a:p>
            <a:pPr algn="ctr"/>
            <a:r>
              <a:rPr lang="en-US" altLang="ko-KR" sz="800" dirty="0">
                <a:solidFill>
                  <a:srgbClr val="FF0000"/>
                </a:solidFill>
                <a:latin typeface="+mn-lt"/>
                <a:ea typeface="굴림" panose="020B0600000101010101" pitchFamily="50" charset="-127"/>
              </a:rPr>
              <a:t>Round</a:t>
            </a:r>
            <a:endParaRPr lang="ko-KR" altLang="en-US" sz="800" dirty="0">
              <a:solidFill>
                <a:srgbClr val="FF0000"/>
              </a:solidFill>
              <a:latin typeface="+mn-lt"/>
              <a:ea typeface="굴림" panose="020B0600000101010101" pitchFamily="50" charset="-127"/>
            </a:endParaRPr>
          </a:p>
        </p:txBody>
      </p:sp>
      <p:cxnSp>
        <p:nvCxnSpPr>
          <p:cNvPr id="481" name="직선 화살표 연결선 480"/>
          <p:cNvCxnSpPr/>
          <p:nvPr/>
        </p:nvCxnSpPr>
        <p:spPr>
          <a:xfrm flipV="1">
            <a:off x="5077857" y="4919251"/>
            <a:ext cx="643835" cy="2527"/>
          </a:xfrm>
          <a:prstGeom prst="straightConnector1">
            <a:avLst/>
          </a:prstGeom>
          <a:ln w="9525">
            <a:solidFill>
              <a:srgbClr val="FF0000"/>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482" name="TextBox 99"/>
          <p:cNvSpPr txBox="1">
            <a:spLocks noChangeArrowheads="1"/>
          </p:cNvSpPr>
          <p:nvPr/>
        </p:nvSpPr>
        <p:spPr bwMode="auto">
          <a:xfrm>
            <a:off x="4969460" y="4991023"/>
            <a:ext cx="859840" cy="203184"/>
          </a:xfrm>
          <a:prstGeom prst="rect">
            <a:avLst/>
          </a:prstGeom>
          <a:noFill/>
          <a:ln>
            <a:noFill/>
          </a:ln>
        </p:spPr>
        <p:txBody>
          <a:bodyPr lIns="36000" tIns="36000" rIns="36000" bIns="36000" anchor="ctr" anchorCtr="0"/>
          <a:lstStyle/>
          <a:p>
            <a:pPr algn="ctr"/>
            <a:r>
              <a:rPr lang="en-US" altLang="ko-KR" sz="800" dirty="0">
                <a:solidFill>
                  <a:srgbClr val="FF0000"/>
                </a:solidFill>
                <a:latin typeface="+mn-lt"/>
                <a:ea typeface="굴림" panose="020B0600000101010101" pitchFamily="50" charset="-127"/>
              </a:rPr>
              <a:t>One Ranging</a:t>
            </a:r>
          </a:p>
          <a:p>
            <a:pPr algn="ctr"/>
            <a:r>
              <a:rPr lang="en-US" altLang="ko-KR" sz="800" dirty="0">
                <a:solidFill>
                  <a:srgbClr val="FF0000"/>
                </a:solidFill>
                <a:latin typeface="+mn-lt"/>
                <a:ea typeface="굴림" panose="020B0600000101010101" pitchFamily="50" charset="-127"/>
              </a:rPr>
              <a:t>Round</a:t>
            </a:r>
            <a:endParaRPr lang="ko-KR" altLang="en-US" sz="800" dirty="0">
              <a:solidFill>
                <a:srgbClr val="FF0000"/>
              </a:solidFill>
              <a:latin typeface="+mn-lt"/>
              <a:ea typeface="굴림" panose="020B0600000101010101" pitchFamily="50" charset="-127"/>
            </a:endParaRPr>
          </a:p>
        </p:txBody>
      </p:sp>
      <p:cxnSp>
        <p:nvCxnSpPr>
          <p:cNvPr id="483" name="직선 연결선 482"/>
          <p:cNvCxnSpPr/>
          <p:nvPr/>
        </p:nvCxnSpPr>
        <p:spPr>
          <a:xfrm>
            <a:off x="5067300" y="4482142"/>
            <a:ext cx="0" cy="154072"/>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484" name="직선 연결선 483"/>
          <p:cNvCxnSpPr/>
          <p:nvPr/>
        </p:nvCxnSpPr>
        <p:spPr>
          <a:xfrm flipH="1">
            <a:off x="1114425" y="3556135"/>
            <a:ext cx="1038364" cy="525328"/>
          </a:xfrm>
          <a:prstGeom prst="line">
            <a:avLst/>
          </a:prstGeom>
          <a:ln w="127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485" name="직선 연결선 484"/>
          <p:cNvCxnSpPr/>
          <p:nvPr/>
        </p:nvCxnSpPr>
        <p:spPr>
          <a:xfrm flipH="1">
            <a:off x="2033147" y="3552842"/>
            <a:ext cx="750861" cy="537992"/>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86" name="직선 연결선 485"/>
          <p:cNvCxnSpPr/>
          <p:nvPr/>
        </p:nvCxnSpPr>
        <p:spPr>
          <a:xfrm flipH="1">
            <a:off x="3024094" y="3568949"/>
            <a:ext cx="374427" cy="552457"/>
          </a:xfrm>
          <a:prstGeom prst="line">
            <a:avLst/>
          </a:prstGeom>
          <a:ln w="127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487" name="직선 연결선 486"/>
          <p:cNvCxnSpPr/>
          <p:nvPr/>
        </p:nvCxnSpPr>
        <p:spPr>
          <a:xfrm>
            <a:off x="6434272" y="3544578"/>
            <a:ext cx="2100128" cy="511338"/>
          </a:xfrm>
          <a:prstGeom prst="line">
            <a:avLst/>
          </a:prstGeom>
          <a:ln w="127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488" name="직선 연결선 487"/>
          <p:cNvCxnSpPr/>
          <p:nvPr/>
        </p:nvCxnSpPr>
        <p:spPr>
          <a:xfrm flipH="1">
            <a:off x="3646814" y="3564111"/>
            <a:ext cx="176139" cy="55861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89" name="직선 연결선 488"/>
          <p:cNvCxnSpPr/>
          <p:nvPr/>
        </p:nvCxnSpPr>
        <p:spPr>
          <a:xfrm>
            <a:off x="5413375" y="3551185"/>
            <a:ext cx="305545" cy="638326"/>
          </a:xfrm>
          <a:prstGeom prst="line">
            <a:avLst/>
          </a:prstGeom>
          <a:ln w="127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490" name="직선 연결선 489"/>
          <p:cNvCxnSpPr/>
          <p:nvPr/>
        </p:nvCxnSpPr>
        <p:spPr>
          <a:xfrm>
            <a:off x="4242653" y="3551261"/>
            <a:ext cx="40243" cy="614037"/>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91" name="직선 연결선 490"/>
          <p:cNvCxnSpPr/>
          <p:nvPr/>
        </p:nvCxnSpPr>
        <p:spPr>
          <a:xfrm>
            <a:off x="5042601" y="3557471"/>
            <a:ext cx="30590" cy="839154"/>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92" name="직선 연결선 491"/>
          <p:cNvCxnSpPr/>
          <p:nvPr/>
        </p:nvCxnSpPr>
        <p:spPr>
          <a:xfrm>
            <a:off x="3024094" y="4994067"/>
            <a:ext cx="454107" cy="510342"/>
          </a:xfrm>
          <a:prstGeom prst="line">
            <a:avLst/>
          </a:prstGeom>
          <a:ln w="127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493" name="직선 연결선 492"/>
          <p:cNvCxnSpPr/>
          <p:nvPr/>
        </p:nvCxnSpPr>
        <p:spPr>
          <a:xfrm flipH="1">
            <a:off x="1474469" y="5007219"/>
            <a:ext cx="572048" cy="497190"/>
          </a:xfrm>
          <a:prstGeom prst="line">
            <a:avLst/>
          </a:prstGeom>
          <a:ln w="127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494" name="직선 연결선 493"/>
          <p:cNvCxnSpPr/>
          <p:nvPr/>
        </p:nvCxnSpPr>
        <p:spPr>
          <a:xfrm>
            <a:off x="1471221" y="5987226"/>
            <a:ext cx="0" cy="154072"/>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495" name="직사각형 494"/>
          <p:cNvSpPr/>
          <p:nvPr/>
        </p:nvSpPr>
        <p:spPr>
          <a:xfrm>
            <a:off x="1524458" y="5597989"/>
            <a:ext cx="187739" cy="457890"/>
          </a:xfrm>
          <a:prstGeom prst="rect">
            <a:avLst/>
          </a:prstGeom>
          <a:solidFill>
            <a:schemeClr val="accent2">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POLL</a:t>
            </a:r>
            <a:endParaRPr lang="ko-KR" altLang="en-US" sz="600" dirty="0">
              <a:solidFill>
                <a:schemeClr val="tx1"/>
              </a:solidFill>
              <a:ea typeface="굴림" panose="020B0600000101010101" pitchFamily="50" charset="-127"/>
            </a:endParaRPr>
          </a:p>
        </p:txBody>
      </p:sp>
      <p:sp>
        <p:nvSpPr>
          <p:cNvPr id="496" name="직사각형 495"/>
          <p:cNvSpPr/>
          <p:nvPr/>
        </p:nvSpPr>
        <p:spPr>
          <a:xfrm>
            <a:off x="1789980" y="5598929"/>
            <a:ext cx="187739" cy="457890"/>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RESPONSE</a:t>
            </a:r>
            <a:endParaRPr lang="ko-KR" altLang="en-US" sz="600" dirty="0">
              <a:solidFill>
                <a:schemeClr val="tx1"/>
              </a:solidFill>
              <a:ea typeface="굴림" panose="020B0600000101010101" pitchFamily="50" charset="-127"/>
            </a:endParaRPr>
          </a:p>
        </p:txBody>
      </p:sp>
      <p:sp>
        <p:nvSpPr>
          <p:cNvPr id="497" name="직사각형 496"/>
          <p:cNvSpPr/>
          <p:nvPr/>
        </p:nvSpPr>
        <p:spPr>
          <a:xfrm>
            <a:off x="3207345" y="5592073"/>
            <a:ext cx="187739" cy="457890"/>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r>
              <a:rPr lang="en-US" altLang="ko-KR" sz="600" dirty="0">
                <a:solidFill>
                  <a:schemeClr val="tx1"/>
                </a:solidFill>
                <a:ea typeface="굴림" panose="020B0600000101010101" pitchFamily="50" charset="-127"/>
              </a:rPr>
              <a:t>REPORT</a:t>
            </a:r>
            <a:endParaRPr lang="ko-KR" altLang="en-US" sz="600" dirty="0">
              <a:solidFill>
                <a:schemeClr val="tx1"/>
              </a:solidFill>
              <a:ea typeface="굴림" panose="020B0600000101010101" pitchFamily="50" charset="-127"/>
            </a:endParaRPr>
          </a:p>
        </p:txBody>
      </p:sp>
      <p:grpSp>
        <p:nvGrpSpPr>
          <p:cNvPr id="498" name="그룹 497"/>
          <p:cNvGrpSpPr/>
          <p:nvPr/>
        </p:nvGrpSpPr>
        <p:grpSpPr>
          <a:xfrm>
            <a:off x="2057268" y="6063961"/>
            <a:ext cx="1084011" cy="311460"/>
            <a:chOff x="2808167" y="5963051"/>
            <a:chExt cx="1289132" cy="311460"/>
          </a:xfrm>
        </p:grpSpPr>
        <p:sp>
          <p:nvSpPr>
            <p:cNvPr id="499" name="직사각형 498"/>
            <p:cNvSpPr/>
            <p:nvPr/>
          </p:nvSpPr>
          <p:spPr>
            <a:xfrm>
              <a:off x="2808167" y="5963051"/>
              <a:ext cx="111112"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500" name="직사각형 499"/>
            <p:cNvSpPr/>
            <p:nvPr/>
          </p:nvSpPr>
          <p:spPr>
            <a:xfrm>
              <a:off x="2966160" y="5963051"/>
              <a:ext cx="111112"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1</a:t>
              </a:r>
              <a:endParaRPr lang="ko-KR" altLang="en-US" sz="600" dirty="0">
                <a:solidFill>
                  <a:schemeClr val="tx1"/>
                </a:solidFill>
                <a:ea typeface="굴림" panose="020B0600000101010101" pitchFamily="50" charset="-127"/>
              </a:endParaRPr>
            </a:p>
          </p:txBody>
        </p:sp>
        <p:sp>
          <p:nvSpPr>
            <p:cNvPr id="501" name="직사각형 500"/>
            <p:cNvSpPr/>
            <p:nvPr/>
          </p:nvSpPr>
          <p:spPr>
            <a:xfrm>
              <a:off x="3139470" y="5963844"/>
              <a:ext cx="111112"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2</a:t>
              </a:r>
              <a:endParaRPr lang="ko-KR" altLang="en-US" sz="600" dirty="0">
                <a:solidFill>
                  <a:schemeClr val="tx1"/>
                </a:solidFill>
                <a:ea typeface="굴림" panose="020B0600000101010101" pitchFamily="50" charset="-127"/>
              </a:endParaRPr>
            </a:p>
          </p:txBody>
        </p:sp>
        <p:sp>
          <p:nvSpPr>
            <p:cNvPr id="502" name="직사각형 501"/>
            <p:cNvSpPr/>
            <p:nvPr/>
          </p:nvSpPr>
          <p:spPr>
            <a:xfrm>
              <a:off x="3297463" y="5963844"/>
              <a:ext cx="111112"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2</a:t>
              </a:r>
              <a:endParaRPr lang="ko-KR" altLang="en-US" sz="600" dirty="0">
                <a:solidFill>
                  <a:schemeClr val="tx1"/>
                </a:solidFill>
                <a:ea typeface="굴림" panose="020B0600000101010101" pitchFamily="50" charset="-127"/>
              </a:endParaRPr>
            </a:p>
          </p:txBody>
        </p:sp>
        <p:sp>
          <p:nvSpPr>
            <p:cNvPr id="503" name="직사각형 502"/>
            <p:cNvSpPr/>
            <p:nvPr/>
          </p:nvSpPr>
          <p:spPr>
            <a:xfrm>
              <a:off x="3487368" y="5965578"/>
              <a:ext cx="111112"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3</a:t>
              </a:r>
              <a:endParaRPr lang="ko-KR" altLang="en-US" sz="600" dirty="0">
                <a:solidFill>
                  <a:schemeClr val="tx1"/>
                </a:solidFill>
                <a:ea typeface="굴림" panose="020B0600000101010101" pitchFamily="50" charset="-127"/>
              </a:endParaRPr>
            </a:p>
          </p:txBody>
        </p:sp>
        <p:sp>
          <p:nvSpPr>
            <p:cNvPr id="504" name="직사각형 503"/>
            <p:cNvSpPr/>
            <p:nvPr/>
          </p:nvSpPr>
          <p:spPr>
            <a:xfrm>
              <a:off x="3645360" y="5965578"/>
              <a:ext cx="111112"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3</a:t>
              </a:r>
              <a:endParaRPr lang="ko-KR" altLang="en-US" sz="600" dirty="0">
                <a:solidFill>
                  <a:schemeClr val="tx1"/>
                </a:solidFill>
                <a:ea typeface="굴림" panose="020B0600000101010101" pitchFamily="50" charset="-127"/>
              </a:endParaRPr>
            </a:p>
          </p:txBody>
        </p:sp>
        <p:sp>
          <p:nvSpPr>
            <p:cNvPr id="505" name="직사각형 504"/>
            <p:cNvSpPr/>
            <p:nvPr/>
          </p:nvSpPr>
          <p:spPr>
            <a:xfrm>
              <a:off x="3828195" y="5963051"/>
              <a:ext cx="111112" cy="308933"/>
            </a:xfrm>
            <a:prstGeom prst="rect">
              <a:avLst/>
            </a:prstGeom>
            <a:solidFill>
              <a:schemeClr val="accent6">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4</a:t>
              </a:r>
              <a:endParaRPr lang="ko-KR" altLang="en-US" sz="600" dirty="0">
                <a:solidFill>
                  <a:schemeClr val="tx1"/>
                </a:solidFill>
                <a:ea typeface="굴림" panose="020B0600000101010101" pitchFamily="50" charset="-127"/>
              </a:endParaRPr>
            </a:p>
          </p:txBody>
        </p:sp>
        <p:sp>
          <p:nvSpPr>
            <p:cNvPr id="506" name="직사각형 505"/>
            <p:cNvSpPr/>
            <p:nvPr/>
          </p:nvSpPr>
          <p:spPr>
            <a:xfrm>
              <a:off x="3986187" y="5963051"/>
              <a:ext cx="111112" cy="308933"/>
            </a:xfrm>
            <a:prstGeom prst="rect">
              <a:avLst/>
            </a:prstGeom>
            <a:solidFill>
              <a:srgbClr val="FF99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anchor="ctr"/>
            <a:lstStyle/>
            <a:p>
              <a:pPr algn="ctr">
                <a:defRPr/>
              </a:pPr>
              <a:r>
                <a:rPr lang="en-US" altLang="ko-KR" sz="600" dirty="0">
                  <a:solidFill>
                    <a:schemeClr val="tx1"/>
                  </a:solidFill>
                  <a:ea typeface="굴림" panose="020B0600000101010101" pitchFamily="50" charset="-127"/>
                </a:rPr>
                <a:t>4</a:t>
              </a:r>
              <a:endParaRPr lang="ko-KR" altLang="en-US" sz="600" dirty="0">
                <a:solidFill>
                  <a:schemeClr val="tx1"/>
                </a:solidFill>
                <a:ea typeface="굴림" panose="020B0600000101010101" pitchFamily="50" charset="-127"/>
              </a:endParaRPr>
            </a:p>
          </p:txBody>
        </p:sp>
      </p:grpSp>
      <p:cxnSp>
        <p:nvCxnSpPr>
          <p:cNvPr id="507" name="직선 연결선 506"/>
          <p:cNvCxnSpPr/>
          <p:nvPr/>
        </p:nvCxnSpPr>
        <p:spPr>
          <a:xfrm>
            <a:off x="3478201" y="5987088"/>
            <a:ext cx="0" cy="154072"/>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508" name="직선 화살표 연결선 507"/>
          <p:cNvCxnSpPr/>
          <p:nvPr/>
        </p:nvCxnSpPr>
        <p:spPr>
          <a:xfrm flipV="1">
            <a:off x="1483697" y="6187385"/>
            <a:ext cx="265717" cy="4790"/>
          </a:xfrm>
          <a:prstGeom prst="straightConnector1">
            <a:avLst/>
          </a:prstGeom>
          <a:ln w="9525">
            <a:solidFill>
              <a:schemeClr val="tx1"/>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509" name="TextBox 99"/>
          <p:cNvSpPr txBox="1">
            <a:spLocks noChangeArrowheads="1"/>
          </p:cNvSpPr>
          <p:nvPr/>
        </p:nvSpPr>
        <p:spPr bwMode="auto">
          <a:xfrm>
            <a:off x="1483536" y="6214418"/>
            <a:ext cx="248038" cy="134892"/>
          </a:xfrm>
          <a:prstGeom prst="rect">
            <a:avLst/>
          </a:prstGeom>
          <a:noFill/>
          <a:ln>
            <a:noFill/>
          </a:ln>
        </p:spPr>
        <p:txBody>
          <a:bodyPr lIns="36000" tIns="36000" rIns="36000" bIns="36000" anchor="ctr" anchorCtr="0"/>
          <a:lstStyle/>
          <a:p>
            <a:pPr algn="ctr"/>
            <a:r>
              <a:rPr lang="en-US" altLang="ko-KR" sz="600" dirty="0">
                <a:solidFill>
                  <a:schemeClr val="tx1"/>
                </a:solidFill>
                <a:latin typeface="+mn-lt"/>
                <a:ea typeface="굴림" panose="020B0600000101010101" pitchFamily="50" charset="-127"/>
              </a:rPr>
              <a:t>1ms</a:t>
            </a:r>
            <a:endParaRPr lang="ko-KR" altLang="en-US" sz="600" dirty="0">
              <a:solidFill>
                <a:schemeClr val="tx1"/>
              </a:solidFill>
              <a:latin typeface="+mn-lt"/>
              <a:ea typeface="굴림" panose="020B0600000101010101" pitchFamily="50" charset="-127"/>
            </a:endParaRPr>
          </a:p>
        </p:txBody>
      </p:sp>
      <p:cxnSp>
        <p:nvCxnSpPr>
          <p:cNvPr id="510" name="직선 화살표 연결선 509"/>
          <p:cNvCxnSpPr/>
          <p:nvPr/>
        </p:nvCxnSpPr>
        <p:spPr>
          <a:xfrm flipV="1">
            <a:off x="1763835" y="6182595"/>
            <a:ext cx="265717" cy="4790"/>
          </a:xfrm>
          <a:prstGeom prst="straightConnector1">
            <a:avLst/>
          </a:prstGeom>
          <a:ln w="9525">
            <a:solidFill>
              <a:schemeClr val="tx1"/>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511" name="TextBox 99"/>
          <p:cNvSpPr txBox="1">
            <a:spLocks noChangeArrowheads="1"/>
          </p:cNvSpPr>
          <p:nvPr/>
        </p:nvSpPr>
        <p:spPr bwMode="auto">
          <a:xfrm>
            <a:off x="1763674" y="6209628"/>
            <a:ext cx="248038" cy="134892"/>
          </a:xfrm>
          <a:prstGeom prst="rect">
            <a:avLst/>
          </a:prstGeom>
          <a:noFill/>
          <a:ln>
            <a:noFill/>
          </a:ln>
        </p:spPr>
        <p:txBody>
          <a:bodyPr lIns="36000" tIns="36000" rIns="36000" bIns="36000" anchor="ctr" anchorCtr="0"/>
          <a:lstStyle/>
          <a:p>
            <a:pPr algn="ctr"/>
            <a:r>
              <a:rPr lang="en-US" altLang="ko-KR" sz="600" dirty="0">
                <a:solidFill>
                  <a:schemeClr val="tx1"/>
                </a:solidFill>
                <a:latin typeface="+mn-lt"/>
                <a:ea typeface="굴림" panose="020B0600000101010101" pitchFamily="50" charset="-127"/>
              </a:rPr>
              <a:t>1ms</a:t>
            </a:r>
            <a:endParaRPr lang="ko-KR" altLang="en-US" sz="600" dirty="0">
              <a:solidFill>
                <a:schemeClr val="tx1"/>
              </a:solidFill>
              <a:latin typeface="+mn-lt"/>
              <a:ea typeface="굴림" panose="020B0600000101010101" pitchFamily="50" charset="-127"/>
            </a:endParaRPr>
          </a:p>
        </p:txBody>
      </p:sp>
      <p:cxnSp>
        <p:nvCxnSpPr>
          <p:cNvPr id="512" name="직선 화살표 연결선 511"/>
          <p:cNvCxnSpPr/>
          <p:nvPr/>
        </p:nvCxnSpPr>
        <p:spPr>
          <a:xfrm flipV="1">
            <a:off x="2034019" y="5987060"/>
            <a:ext cx="265717" cy="4790"/>
          </a:xfrm>
          <a:prstGeom prst="straightConnector1">
            <a:avLst/>
          </a:prstGeom>
          <a:ln w="9525">
            <a:solidFill>
              <a:schemeClr val="tx1"/>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513" name="TextBox 99"/>
          <p:cNvSpPr txBox="1">
            <a:spLocks noChangeArrowheads="1"/>
          </p:cNvSpPr>
          <p:nvPr/>
        </p:nvSpPr>
        <p:spPr bwMode="auto">
          <a:xfrm>
            <a:off x="2046515" y="5815910"/>
            <a:ext cx="248038" cy="134892"/>
          </a:xfrm>
          <a:prstGeom prst="rect">
            <a:avLst/>
          </a:prstGeom>
          <a:noFill/>
          <a:ln>
            <a:noFill/>
          </a:ln>
        </p:spPr>
        <p:txBody>
          <a:bodyPr lIns="36000" tIns="36000" rIns="36000" bIns="36000" anchor="ctr" anchorCtr="0"/>
          <a:lstStyle/>
          <a:p>
            <a:pPr algn="ctr"/>
            <a:r>
              <a:rPr lang="en-US" altLang="ko-KR" sz="600" dirty="0">
                <a:solidFill>
                  <a:schemeClr val="tx1"/>
                </a:solidFill>
                <a:latin typeface="+mn-lt"/>
                <a:ea typeface="굴림" panose="020B0600000101010101" pitchFamily="50" charset="-127"/>
              </a:rPr>
              <a:t>1ms</a:t>
            </a:r>
            <a:endParaRPr lang="ko-KR" altLang="en-US" sz="600" dirty="0">
              <a:solidFill>
                <a:schemeClr val="tx1"/>
              </a:solidFill>
              <a:latin typeface="+mn-lt"/>
              <a:ea typeface="굴림" panose="020B0600000101010101" pitchFamily="50" charset="-127"/>
            </a:endParaRPr>
          </a:p>
        </p:txBody>
      </p:sp>
      <p:cxnSp>
        <p:nvCxnSpPr>
          <p:cNvPr id="514" name="직선 화살표 연결선 513"/>
          <p:cNvCxnSpPr/>
          <p:nvPr/>
        </p:nvCxnSpPr>
        <p:spPr>
          <a:xfrm flipV="1">
            <a:off x="2334707" y="5982298"/>
            <a:ext cx="265717" cy="4790"/>
          </a:xfrm>
          <a:prstGeom prst="straightConnector1">
            <a:avLst/>
          </a:prstGeom>
          <a:ln w="9525">
            <a:solidFill>
              <a:schemeClr val="tx1"/>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515" name="TextBox 99"/>
          <p:cNvSpPr txBox="1">
            <a:spLocks noChangeArrowheads="1"/>
          </p:cNvSpPr>
          <p:nvPr/>
        </p:nvSpPr>
        <p:spPr bwMode="auto">
          <a:xfrm>
            <a:off x="2340060" y="5815910"/>
            <a:ext cx="248038" cy="134892"/>
          </a:xfrm>
          <a:prstGeom prst="rect">
            <a:avLst/>
          </a:prstGeom>
          <a:noFill/>
          <a:ln>
            <a:noFill/>
          </a:ln>
        </p:spPr>
        <p:txBody>
          <a:bodyPr lIns="36000" tIns="36000" rIns="36000" bIns="36000" anchor="ctr" anchorCtr="0"/>
          <a:lstStyle/>
          <a:p>
            <a:pPr algn="ctr"/>
            <a:r>
              <a:rPr lang="en-US" altLang="ko-KR" sz="600" dirty="0">
                <a:solidFill>
                  <a:schemeClr val="tx1"/>
                </a:solidFill>
                <a:latin typeface="+mn-lt"/>
                <a:ea typeface="굴림" panose="020B0600000101010101" pitchFamily="50" charset="-127"/>
              </a:rPr>
              <a:t>1ms</a:t>
            </a:r>
            <a:endParaRPr lang="ko-KR" altLang="en-US" sz="600" dirty="0">
              <a:solidFill>
                <a:schemeClr val="tx1"/>
              </a:solidFill>
              <a:latin typeface="+mn-lt"/>
              <a:ea typeface="굴림" panose="020B0600000101010101" pitchFamily="50" charset="-127"/>
            </a:endParaRPr>
          </a:p>
        </p:txBody>
      </p:sp>
      <p:cxnSp>
        <p:nvCxnSpPr>
          <p:cNvPr id="516" name="직선 화살표 연결선 515"/>
          <p:cNvCxnSpPr/>
          <p:nvPr/>
        </p:nvCxnSpPr>
        <p:spPr>
          <a:xfrm flipV="1">
            <a:off x="2612880" y="5977536"/>
            <a:ext cx="265717" cy="4790"/>
          </a:xfrm>
          <a:prstGeom prst="straightConnector1">
            <a:avLst/>
          </a:prstGeom>
          <a:ln w="9525">
            <a:solidFill>
              <a:schemeClr val="tx1"/>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517" name="TextBox 99"/>
          <p:cNvSpPr txBox="1">
            <a:spLocks noChangeArrowheads="1"/>
          </p:cNvSpPr>
          <p:nvPr/>
        </p:nvSpPr>
        <p:spPr bwMode="auto">
          <a:xfrm>
            <a:off x="2622995" y="5815910"/>
            <a:ext cx="248038" cy="134892"/>
          </a:xfrm>
          <a:prstGeom prst="rect">
            <a:avLst/>
          </a:prstGeom>
          <a:noFill/>
          <a:ln>
            <a:noFill/>
          </a:ln>
        </p:spPr>
        <p:txBody>
          <a:bodyPr lIns="36000" tIns="36000" rIns="36000" bIns="36000" anchor="ctr" anchorCtr="0"/>
          <a:lstStyle/>
          <a:p>
            <a:pPr algn="ctr"/>
            <a:r>
              <a:rPr lang="en-US" altLang="ko-KR" sz="600" dirty="0">
                <a:solidFill>
                  <a:schemeClr val="tx1"/>
                </a:solidFill>
                <a:latin typeface="+mn-lt"/>
                <a:ea typeface="굴림" panose="020B0600000101010101" pitchFamily="50" charset="-127"/>
              </a:rPr>
              <a:t>1ms</a:t>
            </a:r>
            <a:endParaRPr lang="ko-KR" altLang="en-US" sz="600" dirty="0">
              <a:solidFill>
                <a:schemeClr val="tx1"/>
              </a:solidFill>
              <a:latin typeface="+mn-lt"/>
              <a:ea typeface="굴림" panose="020B0600000101010101" pitchFamily="50" charset="-127"/>
            </a:endParaRPr>
          </a:p>
        </p:txBody>
      </p:sp>
      <p:cxnSp>
        <p:nvCxnSpPr>
          <p:cNvPr id="518" name="직선 화살표 연결선 517"/>
          <p:cNvCxnSpPr/>
          <p:nvPr/>
        </p:nvCxnSpPr>
        <p:spPr>
          <a:xfrm flipV="1">
            <a:off x="2897672" y="5977800"/>
            <a:ext cx="265717" cy="4790"/>
          </a:xfrm>
          <a:prstGeom prst="straightConnector1">
            <a:avLst/>
          </a:prstGeom>
          <a:ln w="9525">
            <a:solidFill>
              <a:schemeClr val="tx1"/>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519" name="TextBox 99"/>
          <p:cNvSpPr txBox="1">
            <a:spLocks noChangeArrowheads="1"/>
          </p:cNvSpPr>
          <p:nvPr/>
        </p:nvSpPr>
        <p:spPr bwMode="auto">
          <a:xfrm>
            <a:off x="2903025" y="5811412"/>
            <a:ext cx="248038" cy="134892"/>
          </a:xfrm>
          <a:prstGeom prst="rect">
            <a:avLst/>
          </a:prstGeom>
          <a:noFill/>
          <a:ln>
            <a:noFill/>
          </a:ln>
        </p:spPr>
        <p:txBody>
          <a:bodyPr lIns="36000" tIns="36000" rIns="36000" bIns="36000" anchor="ctr" anchorCtr="0"/>
          <a:lstStyle/>
          <a:p>
            <a:pPr algn="ctr"/>
            <a:r>
              <a:rPr lang="en-US" altLang="ko-KR" sz="600" dirty="0">
                <a:solidFill>
                  <a:schemeClr val="tx1"/>
                </a:solidFill>
                <a:latin typeface="+mn-lt"/>
                <a:ea typeface="굴림" panose="020B0600000101010101" pitchFamily="50" charset="-127"/>
              </a:rPr>
              <a:t>1ms</a:t>
            </a:r>
            <a:endParaRPr lang="ko-KR" altLang="en-US" sz="600" dirty="0">
              <a:solidFill>
                <a:schemeClr val="tx1"/>
              </a:solidFill>
              <a:latin typeface="+mn-lt"/>
              <a:ea typeface="굴림" panose="020B0600000101010101" pitchFamily="50" charset="-127"/>
            </a:endParaRPr>
          </a:p>
        </p:txBody>
      </p:sp>
      <p:cxnSp>
        <p:nvCxnSpPr>
          <p:cNvPr id="520" name="직선 화살표 연결선 519"/>
          <p:cNvCxnSpPr/>
          <p:nvPr/>
        </p:nvCxnSpPr>
        <p:spPr>
          <a:xfrm flipV="1">
            <a:off x="3196043" y="6120250"/>
            <a:ext cx="265717" cy="4790"/>
          </a:xfrm>
          <a:prstGeom prst="straightConnector1">
            <a:avLst/>
          </a:prstGeom>
          <a:ln w="9525">
            <a:solidFill>
              <a:schemeClr val="tx1"/>
            </a:solidFill>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521" name="TextBox 99"/>
          <p:cNvSpPr txBox="1">
            <a:spLocks noChangeArrowheads="1"/>
          </p:cNvSpPr>
          <p:nvPr/>
        </p:nvSpPr>
        <p:spPr bwMode="auto">
          <a:xfrm>
            <a:off x="3202431" y="6141160"/>
            <a:ext cx="248038" cy="134892"/>
          </a:xfrm>
          <a:prstGeom prst="rect">
            <a:avLst/>
          </a:prstGeom>
          <a:noFill/>
          <a:ln>
            <a:noFill/>
          </a:ln>
        </p:spPr>
        <p:txBody>
          <a:bodyPr lIns="36000" tIns="36000" rIns="36000" bIns="36000" anchor="ctr" anchorCtr="0"/>
          <a:lstStyle/>
          <a:p>
            <a:pPr algn="ctr"/>
            <a:r>
              <a:rPr lang="en-US" altLang="ko-KR" sz="600" dirty="0">
                <a:solidFill>
                  <a:schemeClr val="tx1"/>
                </a:solidFill>
                <a:latin typeface="+mn-lt"/>
                <a:ea typeface="굴림" panose="020B0600000101010101" pitchFamily="50" charset="-127"/>
              </a:rPr>
              <a:t>1ms</a:t>
            </a:r>
            <a:endParaRPr lang="ko-KR" altLang="en-US" sz="600" dirty="0">
              <a:solidFill>
                <a:schemeClr val="tx1"/>
              </a:solidFill>
              <a:latin typeface="+mn-lt"/>
              <a:ea typeface="굴림" panose="020B0600000101010101" pitchFamily="50" charset="-127"/>
            </a:endParaRPr>
          </a:p>
        </p:txBody>
      </p:sp>
      <p:cxnSp>
        <p:nvCxnSpPr>
          <p:cNvPr id="522" name="직선 연결선 521"/>
          <p:cNvCxnSpPr/>
          <p:nvPr/>
        </p:nvCxnSpPr>
        <p:spPr>
          <a:xfrm>
            <a:off x="1470862" y="5390109"/>
            <a:ext cx="0" cy="66826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23" name="직선 연결선 522"/>
          <p:cNvCxnSpPr/>
          <p:nvPr/>
        </p:nvCxnSpPr>
        <p:spPr>
          <a:xfrm>
            <a:off x="3024094" y="4121406"/>
            <a:ext cx="0" cy="94589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24" name="직선 연결선 523"/>
          <p:cNvCxnSpPr/>
          <p:nvPr/>
        </p:nvCxnSpPr>
        <p:spPr>
          <a:xfrm>
            <a:off x="2038209" y="4099094"/>
            <a:ext cx="0" cy="100630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25" name="직선 연결선 524"/>
          <p:cNvCxnSpPr/>
          <p:nvPr/>
        </p:nvCxnSpPr>
        <p:spPr>
          <a:xfrm>
            <a:off x="3478201" y="5390109"/>
            <a:ext cx="0" cy="65985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26" name="직선 화살표 연결선 525"/>
          <p:cNvCxnSpPr/>
          <p:nvPr/>
        </p:nvCxnSpPr>
        <p:spPr>
          <a:xfrm>
            <a:off x="457200" y="4566936"/>
            <a:ext cx="8229600" cy="0"/>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27" name="직선 연결선 526"/>
          <p:cNvCxnSpPr/>
          <p:nvPr/>
        </p:nvCxnSpPr>
        <p:spPr>
          <a:xfrm>
            <a:off x="4281629" y="4165298"/>
            <a:ext cx="0" cy="82712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28" name="직선 연결선 527"/>
          <p:cNvCxnSpPr/>
          <p:nvPr/>
        </p:nvCxnSpPr>
        <p:spPr>
          <a:xfrm>
            <a:off x="3646814" y="4099094"/>
            <a:ext cx="0" cy="87834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29" name="직선 연결선 528"/>
          <p:cNvCxnSpPr/>
          <p:nvPr/>
        </p:nvCxnSpPr>
        <p:spPr>
          <a:xfrm>
            <a:off x="1117398" y="4081463"/>
            <a:ext cx="0" cy="98632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30" name="직선 연결선 529"/>
          <p:cNvCxnSpPr/>
          <p:nvPr/>
        </p:nvCxnSpPr>
        <p:spPr>
          <a:xfrm>
            <a:off x="5721692" y="4189511"/>
            <a:ext cx="0" cy="84248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31" name="직선 연결선 530"/>
          <p:cNvCxnSpPr/>
          <p:nvPr/>
        </p:nvCxnSpPr>
        <p:spPr>
          <a:xfrm>
            <a:off x="5067300" y="4578055"/>
            <a:ext cx="0" cy="46205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32" name="직선 연결선 531"/>
          <p:cNvCxnSpPr/>
          <p:nvPr/>
        </p:nvCxnSpPr>
        <p:spPr>
          <a:xfrm>
            <a:off x="8534400" y="4055916"/>
            <a:ext cx="0" cy="97607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33" name="직선 연결선 532"/>
          <p:cNvCxnSpPr/>
          <p:nvPr/>
        </p:nvCxnSpPr>
        <p:spPr>
          <a:xfrm>
            <a:off x="1745569" y="5987088"/>
            <a:ext cx="0" cy="154072"/>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534" name="직선 연결선 533"/>
          <p:cNvCxnSpPr/>
          <p:nvPr/>
        </p:nvCxnSpPr>
        <p:spPr>
          <a:xfrm>
            <a:off x="2011712" y="5979783"/>
            <a:ext cx="0" cy="154072"/>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535" name="직선 연결선 534"/>
          <p:cNvCxnSpPr/>
          <p:nvPr/>
        </p:nvCxnSpPr>
        <p:spPr>
          <a:xfrm>
            <a:off x="2306879" y="5972927"/>
            <a:ext cx="0" cy="154072"/>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536" name="직선 연결선 535"/>
          <p:cNvCxnSpPr/>
          <p:nvPr/>
        </p:nvCxnSpPr>
        <p:spPr>
          <a:xfrm>
            <a:off x="2600424" y="5972927"/>
            <a:ext cx="0" cy="154072"/>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537" name="직선 연결선 536"/>
          <p:cNvCxnSpPr/>
          <p:nvPr/>
        </p:nvCxnSpPr>
        <p:spPr>
          <a:xfrm>
            <a:off x="2888752" y="5958209"/>
            <a:ext cx="0" cy="154072"/>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538" name="직선 연결선 537"/>
          <p:cNvCxnSpPr/>
          <p:nvPr/>
        </p:nvCxnSpPr>
        <p:spPr>
          <a:xfrm>
            <a:off x="3172624" y="5958209"/>
            <a:ext cx="0" cy="154072"/>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539" name="TextBox 99"/>
          <p:cNvSpPr txBox="1">
            <a:spLocks noChangeArrowheads="1"/>
          </p:cNvSpPr>
          <p:nvPr/>
        </p:nvSpPr>
        <p:spPr bwMode="auto">
          <a:xfrm>
            <a:off x="1105393" y="5812405"/>
            <a:ext cx="384346" cy="138214"/>
          </a:xfrm>
          <a:prstGeom prst="rect">
            <a:avLst/>
          </a:prstGeom>
          <a:noFill/>
          <a:ln>
            <a:noFill/>
          </a:ln>
        </p:spPr>
        <p:txBody>
          <a:bodyPr lIns="0" tIns="0" rIns="0" bIns="0" anchor="ctr" anchorCtr="0"/>
          <a:lstStyle/>
          <a:p>
            <a:pPr algn="ctr"/>
            <a:r>
              <a:rPr lang="en-US" altLang="ko-KR" sz="800" b="1" dirty="0">
                <a:solidFill>
                  <a:schemeClr val="tx1"/>
                </a:solidFill>
                <a:latin typeface="+mn-lt"/>
                <a:ea typeface="굴림" panose="020B0600000101010101" pitchFamily="50" charset="-127"/>
              </a:rPr>
              <a:t>[NB] :</a:t>
            </a:r>
            <a:endParaRPr lang="ko-KR" altLang="en-US" sz="800" b="1" dirty="0">
              <a:solidFill>
                <a:schemeClr val="tx1"/>
              </a:solidFill>
              <a:latin typeface="+mn-lt"/>
              <a:ea typeface="굴림" panose="020B0600000101010101" pitchFamily="50" charset="-127"/>
            </a:endParaRPr>
          </a:p>
        </p:txBody>
      </p:sp>
      <p:sp>
        <p:nvSpPr>
          <p:cNvPr id="540" name="TextBox 99"/>
          <p:cNvSpPr txBox="1">
            <a:spLocks noChangeArrowheads="1"/>
          </p:cNvSpPr>
          <p:nvPr/>
        </p:nvSpPr>
        <p:spPr bwMode="auto">
          <a:xfrm>
            <a:off x="1054824" y="6155236"/>
            <a:ext cx="384346" cy="138214"/>
          </a:xfrm>
          <a:prstGeom prst="rect">
            <a:avLst/>
          </a:prstGeom>
          <a:noFill/>
          <a:ln>
            <a:noFill/>
          </a:ln>
        </p:spPr>
        <p:txBody>
          <a:bodyPr lIns="0" tIns="0" rIns="0" bIns="0" anchor="ctr" anchorCtr="0"/>
          <a:lstStyle/>
          <a:p>
            <a:pPr algn="ctr"/>
            <a:r>
              <a:rPr lang="en-US" altLang="ko-KR" sz="800" b="1" dirty="0">
                <a:solidFill>
                  <a:schemeClr val="tx1"/>
                </a:solidFill>
                <a:latin typeface="+mn-lt"/>
                <a:ea typeface="굴림" panose="020B0600000101010101" pitchFamily="50" charset="-127"/>
              </a:rPr>
              <a:t>[UWB] :</a:t>
            </a:r>
            <a:endParaRPr lang="ko-KR" altLang="en-US" sz="800" b="1" dirty="0">
              <a:solidFill>
                <a:schemeClr val="tx1"/>
              </a:solidFill>
              <a:latin typeface="+mn-lt"/>
              <a:ea typeface="굴림" panose="020B0600000101010101" pitchFamily="50" charset="-127"/>
            </a:endParaRPr>
          </a:p>
        </p:txBody>
      </p:sp>
      <p:cxnSp>
        <p:nvCxnSpPr>
          <p:cNvPr id="541" name="직선 화살표 연결선 540"/>
          <p:cNvCxnSpPr/>
          <p:nvPr/>
        </p:nvCxnSpPr>
        <p:spPr>
          <a:xfrm>
            <a:off x="1308131" y="6064262"/>
            <a:ext cx="2408649" cy="0"/>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6463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94EC8-B087-258F-8F03-BAC00E96197B}"/>
              </a:ext>
            </a:extLst>
          </p:cNvPr>
          <p:cNvSpPr>
            <a:spLocks noGrp="1"/>
          </p:cNvSpPr>
          <p:nvPr>
            <p:ph type="title"/>
          </p:nvPr>
        </p:nvSpPr>
        <p:spPr>
          <a:xfrm>
            <a:off x="533400" y="685800"/>
            <a:ext cx="8077200" cy="915987"/>
          </a:xfrm>
        </p:spPr>
        <p:txBody>
          <a:bodyPr/>
          <a:lstStyle/>
          <a:p>
            <a:r>
              <a:rPr lang="en-US" sz="2800" dirty="0"/>
              <a:t>Summary</a:t>
            </a:r>
          </a:p>
        </p:txBody>
      </p:sp>
      <p:sp>
        <p:nvSpPr>
          <p:cNvPr id="3" name="Content Placeholder 2">
            <a:extLst>
              <a:ext uri="{FF2B5EF4-FFF2-40B4-BE49-F238E27FC236}">
                <a16:creationId xmlns:a16="http://schemas.microsoft.com/office/drawing/2014/main" id="{5EB64202-5F5B-FEA6-7D1A-B48133C3B2E5}"/>
              </a:ext>
            </a:extLst>
          </p:cNvPr>
          <p:cNvSpPr>
            <a:spLocks noGrp="1"/>
          </p:cNvSpPr>
          <p:nvPr>
            <p:ph idx="1"/>
          </p:nvPr>
        </p:nvSpPr>
        <p:spPr>
          <a:xfrm>
            <a:off x="693174" y="1693862"/>
            <a:ext cx="8146026" cy="4114800"/>
          </a:xfrm>
        </p:spPr>
        <p:txBody>
          <a:bodyPr/>
          <a:lstStyle/>
          <a:p>
            <a:r>
              <a:rPr lang="en-US" sz="1800" dirty="0"/>
              <a:t>Hyper block-based mode can be a good match with NBA-MMS.</a:t>
            </a:r>
          </a:p>
          <a:p>
            <a:endParaRPr lang="en-US" sz="1800" dirty="0"/>
          </a:p>
          <a:p>
            <a:r>
              <a:rPr lang="en-US" sz="1800" dirty="0"/>
              <a:t>Can allocate block/round (= time) resources adaptively to fit as demanded.</a:t>
            </a:r>
          </a:p>
          <a:p>
            <a:endParaRPr lang="en-US" sz="1800" dirty="0"/>
          </a:p>
          <a:p>
            <a:r>
              <a:rPr lang="en-US" sz="1800" dirty="0"/>
              <a:t>Especially, h</a:t>
            </a:r>
            <a:r>
              <a:rPr lang="en-US" altLang="ko-KR" sz="1800" dirty="0"/>
              <a:t>yper block-based mode may contribute in aspect of improving slot resource usage efficiency.</a:t>
            </a:r>
          </a:p>
          <a:p>
            <a:endParaRPr lang="en-US" sz="1800" dirty="0"/>
          </a:p>
          <a:p>
            <a:r>
              <a:rPr lang="en-US" sz="1800" dirty="0"/>
              <a:t>We propose further development of hyper block-based mode as a tool for NBA-MMS enhancement.</a:t>
            </a:r>
          </a:p>
          <a:p>
            <a:endParaRPr lang="en-US" sz="1800" dirty="0"/>
          </a:p>
          <a:p>
            <a:endParaRPr lang="en-US" sz="1400" dirty="0"/>
          </a:p>
          <a:p>
            <a:pPr lvl="1"/>
            <a:endParaRPr lang="en-US" sz="1400" dirty="0"/>
          </a:p>
        </p:txBody>
      </p:sp>
      <p:sp>
        <p:nvSpPr>
          <p:cNvPr id="4" name="Date Placeholder 3">
            <a:extLst>
              <a:ext uri="{FF2B5EF4-FFF2-40B4-BE49-F238E27FC236}">
                <a16:creationId xmlns:a16="http://schemas.microsoft.com/office/drawing/2014/main" id="{C2425B2F-9194-1119-0529-D9B99B71BB0B}"/>
              </a:ext>
            </a:extLst>
          </p:cNvPr>
          <p:cNvSpPr>
            <a:spLocks noGrp="1"/>
          </p:cNvSpPr>
          <p:nvPr>
            <p:ph type="dt" sz="half" idx="10"/>
          </p:nvPr>
        </p:nvSpPr>
        <p:spPr/>
        <p:txBody>
          <a:bodyPr/>
          <a:lstStyle/>
          <a:p>
            <a:r>
              <a:rPr lang="en-US" altLang="en-US" dirty="0"/>
              <a:t>January 2023</a:t>
            </a:r>
          </a:p>
        </p:txBody>
      </p:sp>
      <p:sp>
        <p:nvSpPr>
          <p:cNvPr id="6" name="Slide Number Placeholder 5">
            <a:extLst>
              <a:ext uri="{FF2B5EF4-FFF2-40B4-BE49-F238E27FC236}">
                <a16:creationId xmlns:a16="http://schemas.microsoft.com/office/drawing/2014/main" id="{9F595DFF-FE66-77C2-DF68-2CE343D551E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
        <p:nvSpPr>
          <p:cNvPr id="8" name="Footer Placeholder 2"/>
          <p:cNvSpPr>
            <a:spLocks noGrp="1"/>
          </p:cNvSpPr>
          <p:nvPr>
            <p:ph type="ftr" sz="quarter" idx="11"/>
          </p:nvPr>
        </p:nvSpPr>
        <p:spPr>
          <a:xfrm>
            <a:off x="5004048" y="6475413"/>
            <a:ext cx="3606552" cy="184666"/>
          </a:xfrm>
        </p:spPr>
        <p:txBody>
          <a:bodyPr/>
          <a:lstStyle/>
          <a:p>
            <a:r>
              <a:rPr lang="en-US" altLang="en-US" dirty="0"/>
              <a:t>YOUNGWAN SO, </a:t>
            </a:r>
            <a:r>
              <a:rPr lang="en-US" altLang="en-US" i="1" dirty="0"/>
              <a:t>et al.</a:t>
            </a:r>
            <a:r>
              <a:rPr lang="en-US" altLang="en-US" dirty="0"/>
              <a:t> (SAMSUNG Elec.)</a:t>
            </a:r>
          </a:p>
        </p:txBody>
      </p:sp>
    </p:spTree>
    <p:extLst>
      <p:ext uri="{BB962C8B-B14F-4D97-AF65-F5344CB8AC3E}">
        <p14:creationId xmlns:p14="http://schemas.microsoft.com/office/powerpoint/2010/main" val="3070554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94EC8-B087-258F-8F03-BAC00E96197B}"/>
              </a:ext>
            </a:extLst>
          </p:cNvPr>
          <p:cNvSpPr>
            <a:spLocks noGrp="1"/>
          </p:cNvSpPr>
          <p:nvPr>
            <p:ph type="title"/>
          </p:nvPr>
        </p:nvSpPr>
        <p:spPr>
          <a:xfrm>
            <a:off x="533400" y="609601"/>
            <a:ext cx="8077200" cy="457199"/>
          </a:xfrm>
        </p:spPr>
        <p:txBody>
          <a:bodyPr/>
          <a:lstStyle/>
          <a:p>
            <a:r>
              <a:rPr lang="en-US" sz="2800" dirty="0"/>
              <a:t>APPENDIX</a:t>
            </a:r>
          </a:p>
        </p:txBody>
      </p:sp>
      <p:sp>
        <p:nvSpPr>
          <p:cNvPr id="4" name="Date Placeholder 3">
            <a:extLst>
              <a:ext uri="{FF2B5EF4-FFF2-40B4-BE49-F238E27FC236}">
                <a16:creationId xmlns:a16="http://schemas.microsoft.com/office/drawing/2014/main" id="{C2425B2F-9194-1119-0529-D9B99B71BB0B}"/>
              </a:ext>
            </a:extLst>
          </p:cNvPr>
          <p:cNvSpPr>
            <a:spLocks noGrp="1"/>
          </p:cNvSpPr>
          <p:nvPr>
            <p:ph type="dt" sz="half" idx="10"/>
          </p:nvPr>
        </p:nvSpPr>
        <p:spPr/>
        <p:txBody>
          <a:bodyPr/>
          <a:lstStyle/>
          <a:p>
            <a:r>
              <a:rPr lang="en-US" altLang="en-US" dirty="0"/>
              <a:t>January 2023</a:t>
            </a:r>
          </a:p>
        </p:txBody>
      </p:sp>
      <p:sp>
        <p:nvSpPr>
          <p:cNvPr id="6" name="Slide Number Placeholder 5">
            <a:extLst>
              <a:ext uri="{FF2B5EF4-FFF2-40B4-BE49-F238E27FC236}">
                <a16:creationId xmlns:a16="http://schemas.microsoft.com/office/drawing/2014/main" id="{9F595DFF-FE66-77C2-DF68-2CE343D551E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
        <p:nvSpPr>
          <p:cNvPr id="166" name="Footer Placeholder 2"/>
          <p:cNvSpPr>
            <a:spLocks noGrp="1"/>
          </p:cNvSpPr>
          <p:nvPr>
            <p:ph type="ftr" sz="quarter" idx="11"/>
          </p:nvPr>
        </p:nvSpPr>
        <p:spPr>
          <a:xfrm>
            <a:off x="5004048" y="6475413"/>
            <a:ext cx="3606552" cy="184666"/>
          </a:xfrm>
        </p:spPr>
        <p:txBody>
          <a:bodyPr/>
          <a:lstStyle/>
          <a:p>
            <a:r>
              <a:rPr lang="en-US" altLang="en-US" dirty="0"/>
              <a:t>YOUNGWAN SO, </a:t>
            </a:r>
            <a:r>
              <a:rPr lang="en-US" altLang="en-US" i="1" dirty="0"/>
              <a:t>et al.</a:t>
            </a:r>
            <a:r>
              <a:rPr lang="en-US" altLang="en-US" dirty="0"/>
              <a:t> (SAMSUNG Elec.)</a:t>
            </a:r>
          </a:p>
        </p:txBody>
      </p:sp>
      <p:pic>
        <p:nvPicPr>
          <p:cNvPr id="5" name="Picture 4">
            <a:extLst>
              <a:ext uri="{FF2B5EF4-FFF2-40B4-BE49-F238E27FC236}">
                <a16:creationId xmlns:a16="http://schemas.microsoft.com/office/drawing/2014/main" id="{F6BC4BF6-BA9F-CFCB-39D6-AA594E3D01B1}"/>
              </a:ext>
            </a:extLst>
          </p:cNvPr>
          <p:cNvPicPr>
            <a:picLocks noChangeAspect="1"/>
          </p:cNvPicPr>
          <p:nvPr/>
        </p:nvPicPr>
        <p:blipFill>
          <a:blip r:embed="rId2"/>
          <a:stretch>
            <a:fillRect/>
          </a:stretch>
        </p:blipFill>
        <p:spPr>
          <a:xfrm>
            <a:off x="76200" y="1066800"/>
            <a:ext cx="4572000" cy="5672851"/>
          </a:xfrm>
          <a:prstGeom prst="rect">
            <a:avLst/>
          </a:prstGeom>
        </p:spPr>
      </p:pic>
      <p:sp>
        <p:nvSpPr>
          <p:cNvPr id="9" name="Rectangle 8">
            <a:extLst>
              <a:ext uri="{FF2B5EF4-FFF2-40B4-BE49-F238E27FC236}">
                <a16:creationId xmlns:a16="http://schemas.microsoft.com/office/drawing/2014/main" id="{71F4C1F6-57D3-39E8-90A7-95A786B68FAA}"/>
              </a:ext>
            </a:extLst>
          </p:cNvPr>
          <p:cNvSpPr/>
          <p:nvPr/>
        </p:nvSpPr>
        <p:spPr bwMode="auto">
          <a:xfrm>
            <a:off x="4637818" y="6246813"/>
            <a:ext cx="391382" cy="4572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pic>
        <p:nvPicPr>
          <p:cNvPr id="8" name="Picture 7">
            <a:extLst>
              <a:ext uri="{FF2B5EF4-FFF2-40B4-BE49-F238E27FC236}">
                <a16:creationId xmlns:a16="http://schemas.microsoft.com/office/drawing/2014/main" id="{9C1EC92A-D0AD-4514-4CA9-E505D90F1212}"/>
              </a:ext>
            </a:extLst>
          </p:cNvPr>
          <p:cNvPicPr>
            <a:picLocks noChangeAspect="1"/>
          </p:cNvPicPr>
          <p:nvPr/>
        </p:nvPicPr>
        <p:blipFill>
          <a:blip r:embed="rId3"/>
          <a:stretch>
            <a:fillRect/>
          </a:stretch>
        </p:blipFill>
        <p:spPr>
          <a:xfrm>
            <a:off x="5029384" y="1072481"/>
            <a:ext cx="3962216" cy="5669410"/>
          </a:xfrm>
          <a:prstGeom prst="rect">
            <a:avLst/>
          </a:prstGeom>
        </p:spPr>
      </p:pic>
      <p:graphicFrame>
        <p:nvGraphicFramePr>
          <p:cNvPr id="3" name="Object 2">
            <a:extLst>
              <a:ext uri="{FF2B5EF4-FFF2-40B4-BE49-F238E27FC236}">
                <a16:creationId xmlns:a16="http://schemas.microsoft.com/office/drawing/2014/main" id="{503949CC-9E00-9375-DCBE-705989F80E9C}"/>
              </a:ext>
            </a:extLst>
          </p:cNvPr>
          <p:cNvGraphicFramePr>
            <a:graphicFrameLocks noChangeAspect="1"/>
          </p:cNvGraphicFramePr>
          <p:nvPr>
            <p:extLst>
              <p:ext uri="{D42A27DB-BD31-4B8C-83A1-F6EECF244321}">
                <p14:modId xmlns:p14="http://schemas.microsoft.com/office/powerpoint/2010/main" val="2529378371"/>
              </p:ext>
            </p:extLst>
          </p:nvPr>
        </p:nvGraphicFramePr>
        <p:xfrm>
          <a:off x="1512888" y="2468563"/>
          <a:ext cx="4216400" cy="3003550"/>
        </p:xfrm>
        <a:graphic>
          <a:graphicData uri="http://schemas.openxmlformats.org/presentationml/2006/ole">
            <mc:AlternateContent xmlns:mc="http://schemas.openxmlformats.org/markup-compatibility/2006">
              <mc:Choice xmlns:v="urn:schemas-microsoft-com:vml" Requires="v">
                <p:oleObj name="Document" r:id="rId4" imgW="4217032" imgH="3003101" progId="Word.Document.12">
                  <p:embed/>
                </p:oleObj>
              </mc:Choice>
              <mc:Fallback>
                <p:oleObj name="Document" r:id="rId4" imgW="4217032" imgH="3003101" progId="Word.Document.12">
                  <p:embed/>
                  <p:pic>
                    <p:nvPicPr>
                      <p:cNvPr id="0" name=""/>
                      <p:cNvPicPr/>
                      <p:nvPr/>
                    </p:nvPicPr>
                    <p:blipFill>
                      <a:blip r:embed="rId5"/>
                      <a:stretch>
                        <a:fillRect/>
                      </a:stretch>
                    </p:blipFill>
                    <p:spPr>
                      <a:xfrm>
                        <a:off x="1512888" y="2468563"/>
                        <a:ext cx="4216400" cy="300355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25B320C7-1406-5F46-5A30-1E393533AF3B}"/>
              </a:ext>
            </a:extLst>
          </p:cNvPr>
          <p:cNvGraphicFramePr>
            <a:graphicFrameLocks noChangeAspect="1"/>
          </p:cNvGraphicFramePr>
          <p:nvPr>
            <p:extLst>
              <p:ext uri="{D42A27DB-BD31-4B8C-83A1-F6EECF244321}">
                <p14:modId xmlns:p14="http://schemas.microsoft.com/office/powerpoint/2010/main" val="2591642086"/>
              </p:ext>
            </p:extLst>
          </p:nvPr>
        </p:nvGraphicFramePr>
        <p:xfrm>
          <a:off x="8153400" y="692151"/>
          <a:ext cx="914400" cy="781050"/>
        </p:xfrm>
        <a:graphic>
          <a:graphicData uri="http://schemas.openxmlformats.org/presentationml/2006/ole">
            <mc:AlternateContent xmlns:mc="http://schemas.openxmlformats.org/markup-compatibility/2006">
              <mc:Choice xmlns:v="urn:schemas-microsoft-com:vml" Requires="v">
                <p:oleObj name="Document" showAsIcon="1" r:id="rId6" imgW="914400" imgH="781200" progId="Word.Document.12">
                  <p:embed/>
                </p:oleObj>
              </mc:Choice>
              <mc:Fallback>
                <p:oleObj name="Document" showAsIcon="1" r:id="rId6" imgW="914400" imgH="781200" progId="Word.Document.12">
                  <p:embed/>
                  <p:pic>
                    <p:nvPicPr>
                      <p:cNvPr id="0" name=""/>
                      <p:cNvPicPr/>
                      <p:nvPr/>
                    </p:nvPicPr>
                    <p:blipFill>
                      <a:blip r:embed="rId7"/>
                      <a:stretch>
                        <a:fillRect/>
                      </a:stretch>
                    </p:blipFill>
                    <p:spPr>
                      <a:xfrm>
                        <a:off x="8153400" y="692151"/>
                        <a:ext cx="914400" cy="781050"/>
                      </a:xfrm>
                      <a:prstGeom prst="rect">
                        <a:avLst/>
                      </a:prstGeom>
                    </p:spPr>
                  </p:pic>
                </p:oleObj>
              </mc:Fallback>
            </mc:AlternateContent>
          </a:graphicData>
        </a:graphic>
      </p:graphicFrame>
    </p:spTree>
    <p:extLst>
      <p:ext uri="{BB962C8B-B14F-4D97-AF65-F5344CB8AC3E}">
        <p14:creationId xmlns:p14="http://schemas.microsoft.com/office/powerpoint/2010/main" val="81918680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33708</TotalTime>
  <Words>1205</Words>
  <Application>Microsoft Office PowerPoint</Application>
  <PresentationFormat>On-screen Show (4:3)</PresentationFormat>
  <Paragraphs>330</Paragraphs>
  <Slides>8</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8</vt:i4>
      </vt:variant>
    </vt:vector>
  </HeadingPairs>
  <TitlesOfParts>
    <vt:vector size="14" baseType="lpstr">
      <vt:lpstr>Arial</vt:lpstr>
      <vt:lpstr>Calibri</vt:lpstr>
      <vt:lpstr>Times New Roman</vt:lpstr>
      <vt:lpstr>Office Theme</vt:lpstr>
      <vt:lpstr>Document</vt:lpstr>
      <vt:lpstr>Microsoft Word Document</vt:lpstr>
      <vt:lpstr>PowerPoint Presentation</vt:lpstr>
      <vt:lpstr>PowerPoint Presentation</vt:lpstr>
      <vt:lpstr>Recap and Background</vt:lpstr>
      <vt:lpstr>Motivation</vt:lpstr>
      <vt:lpstr>Example of Hyper block-based mode for NBA-MMS</vt:lpstr>
      <vt:lpstr>Example of Hyper block-based mode for NBA-MMS</vt:lpstr>
      <vt:lpstr>Summary</vt:lpstr>
      <vt:lpstr>APPENDIX</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Youngwan So</cp:lastModifiedBy>
  <cp:revision>626</cp:revision>
  <cp:lastPrinted>1998-02-10T13:28:06Z</cp:lastPrinted>
  <dcterms:created xsi:type="dcterms:W3CDTF">2021-07-16T20:39:58Z</dcterms:created>
  <dcterms:modified xsi:type="dcterms:W3CDTF">2023-01-17T16:28:19Z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