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366" r:id="rId3"/>
    <p:sldId id="2372" r:id="rId4"/>
    <p:sldId id="290" r:id="rId5"/>
    <p:sldId id="2369" r:id="rId6"/>
    <p:sldId id="2376" r:id="rId7"/>
    <p:sldId id="2375" r:id="rId8"/>
    <p:sldId id="2370" r:id="rId9"/>
    <p:sldId id="2371" r:id="rId10"/>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Lst>
        </p14:section>
        <p14:section name="Closing Slide" id="{17524BA6-C3AC-EE4D-BA9D-E46A8CDB0646}">
          <p14:sldIdLst>
            <p14:sldId id="2371"/>
          </p14:sldIdLst>
        </p14:section>
        <p14:section name="Closing Slide" id="{BCE921C2-6F80-48B8-B295-01566C02105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21115-DF0C-4FAE-9605-64E0F669A6A8}" v="1" dt="2023-01-19T19:59:30.3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78" d="100"/>
          <a:sy n="78" d="100"/>
        </p:scale>
        <p:origin x="1090" y="67"/>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19321115-DF0C-4FAE-9605-64E0F669A6A8}"/>
    <pc:docChg chg="custSel addSld delSld modSld modSection">
      <pc:chgData name="Phil Beecher" userId="8e59e9d451c39ba5" providerId="LiveId" clId="{19321115-DF0C-4FAE-9605-64E0F669A6A8}" dt="2023-01-19T20:03:33.284" v="471" actId="20577"/>
      <pc:docMkLst>
        <pc:docMk/>
      </pc:docMkLst>
      <pc:sldChg chg="modSp mod">
        <pc:chgData name="Phil Beecher" userId="8e59e9d451c39ba5" providerId="LiveId" clId="{19321115-DF0C-4FAE-9605-64E0F669A6A8}" dt="2023-01-19T20:03:33.284" v="471" actId="20577"/>
        <pc:sldMkLst>
          <pc:docMk/>
          <pc:sldMk cId="1145245371" sldId="2371"/>
        </pc:sldMkLst>
        <pc:spChg chg="mod">
          <ac:chgData name="Phil Beecher" userId="8e59e9d451c39ba5" providerId="LiveId" clId="{19321115-DF0C-4FAE-9605-64E0F669A6A8}" dt="2023-01-19T20:03:33.284" v="471" actId="20577"/>
          <ac:spMkLst>
            <pc:docMk/>
            <pc:sldMk cId="1145245371" sldId="2371"/>
            <ac:spMk id="21510" creationId="{00000000-0000-0000-0000-000000000000}"/>
          </ac:spMkLst>
        </pc:spChg>
      </pc:sldChg>
      <pc:sldChg chg="add del">
        <pc:chgData name="Phil Beecher" userId="8e59e9d451c39ba5" providerId="LiveId" clId="{19321115-DF0C-4FAE-9605-64E0F669A6A8}" dt="2023-01-19T20:02:35.305" v="415" actId="47"/>
        <pc:sldMkLst>
          <pc:docMk/>
          <pc:sldMk cId="440468134" sldId="23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802.15-23-0055-01-0mag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January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January 2023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17 January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January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January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7010400" y="6475413"/>
            <a:ext cx="44196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2"/>
              </a:rPr>
              <a:t>https://touchpoint.eventsair.com/2022-may-ieee-802-wireless-interim-session</a:t>
            </a:r>
            <a:endParaRPr lang="en-US" sz="2000" dirty="0"/>
          </a:p>
          <a:p>
            <a:pPr>
              <a:buFont typeface="Arial" panose="020B0604020202020204" pitchFamily="34" charset="0"/>
              <a:buChar char="•"/>
            </a:pPr>
            <a:r>
              <a:rPr lang="en-US" sz="2000" dirty="0"/>
              <a:t> 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DDC5C7E9-DD1C-C6FF-3E72-A85A103D9A52}"/>
              </a:ext>
            </a:extLst>
          </p:cNvPr>
          <p:cNvSpPr>
            <a:spLocks noGrp="1"/>
          </p:cNvSpPr>
          <p:nvPr>
            <p:ph type="ftr" sz="quarter" idx="11"/>
          </p:nvPr>
        </p:nvSpPr>
        <p:spPr>
          <a:xfrm>
            <a:off x="7010400" y="6477000"/>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16160410-64B8-FFAB-AB05-5604015A9B4A}"/>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FF914832-FBBD-80A5-92A5-8466D79060EA}"/>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ADAF1686-F048-447E-A0F7-C5437962CD16}"/>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AEA20F4E-028F-43C3-E5A9-88CB0FB2638A}"/>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E79C1F2-8D82-A9FD-8AE0-CADCD2338A4A}"/>
              </a:ext>
            </a:extLst>
          </p:cNvPr>
          <p:cNvPicPr>
            <a:picLocks noChangeAspect="1"/>
          </p:cNvPicPr>
          <p:nvPr/>
        </p:nvPicPr>
        <p:blipFill>
          <a:blip r:embed="rId2"/>
          <a:stretch>
            <a:fillRect/>
          </a:stretch>
        </p:blipFill>
        <p:spPr>
          <a:xfrm>
            <a:off x="1371600" y="608278"/>
            <a:ext cx="9144000" cy="5739260"/>
          </a:xfrm>
          <a:prstGeom prst="rect">
            <a:avLst/>
          </a:prstGeom>
        </p:spPr>
      </p:pic>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8998974" y="28194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5338098" y="2868308"/>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3" name="Footer Placeholder 2">
            <a:extLst>
              <a:ext uri="{FF2B5EF4-FFF2-40B4-BE49-F238E27FC236}">
                <a16:creationId xmlns:a16="http://schemas.microsoft.com/office/drawing/2014/main" id="{C9B15B5B-A971-E665-9EEC-9145949C5A3B}"/>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914401" y="990600"/>
            <a:ext cx="105156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January 17, 2023</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802.18 </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position statement “Intelligent Spectrum Allocation and Management”</a:t>
            </a:r>
            <a:endParaRPr lang="en-US" sz="20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endParaRPr lang="en-US" sz="2000" b="1" dirty="0">
              <a:latin typeface="Calibri" panose="020F0502020204030204" pitchFamily="34" charset="0"/>
              <a:cs typeface="Calibri" panose="020F0502020204030204" pitchFamily="34" charset="0"/>
              <a:sym typeface="Wingdings" panose="05000000000000000000" pitchFamily="2" charset="2"/>
            </a:endParaRP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January 19, 2023</a:t>
            </a:r>
            <a:endParaRPr lang="en-US" sz="2000" dirty="0">
              <a:latin typeface="Calibri" panose="020F0502020204030204" pitchFamily="34" charset="0"/>
              <a:cs typeface="Calibri" panose="020F0502020204030204" pitchFamily="34" charset="0"/>
              <a:sym typeface="Wingdings" panose="05000000000000000000" pitchFamily="2" charset="2"/>
            </a:endParaRP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802.18 </a:t>
            </a:r>
            <a:r>
              <a:rPr lang="en-GB"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position statement “Intelligent Spectrum Allocation and Management”</a:t>
            </a:r>
            <a:endParaRPr lang="en-US" sz="20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a:t>
            </a:r>
          </a:p>
          <a:p>
            <a:pPr marL="914400" lvl="3" indent="-457200">
              <a:spcAft>
                <a:spcPts val="600"/>
              </a:spcAft>
              <a:buFont typeface="+mj-lt"/>
              <a:buAutoNum type="alphaLcPeriod"/>
            </a:pPr>
            <a:r>
              <a:rPr lang="en-US" sz="2000" dirty="0">
                <a:latin typeface="Calibri" panose="020F0502020204030204" pitchFamily="34" charset="0"/>
                <a:cs typeface="Calibri" panose="020F0502020204030204" pitchFamily="34" charset="0"/>
              </a:rPr>
              <a:t>3 Motions for submission to ISO/IEC –for information, adoption and response to comments</a:t>
            </a:r>
          </a:p>
          <a:p>
            <a:pPr marL="914400" lvl="3" indent="-457200">
              <a:spcAft>
                <a:spcPts val="600"/>
              </a:spcAft>
              <a:buFont typeface="+mj-lt"/>
              <a:buAutoNum type="alphaLcPeriod"/>
            </a:pPr>
            <a:r>
              <a:rPr lang="en-US" sz="2000" dirty="0">
                <a:latin typeface="Calibri" panose="020F0502020204030204" pitchFamily="34" charset="0"/>
                <a:cs typeface="Calibri" panose="020F0502020204030204" pitchFamily="34" charset="0"/>
              </a:rPr>
              <a:t>TG/WG recirculation letter ballot motion (Beecher and Kivinen </a:t>
            </a:r>
            <a:r>
              <a:rPr lang="en-US" sz="2000">
                <a:latin typeface="Calibri" panose="020F0502020204030204" pitchFamily="34" charset="0"/>
                <a:cs typeface="Calibri" panose="020F0502020204030204" pitchFamily="34" charset="0"/>
              </a:rPr>
              <a:t>to write, March review)</a:t>
            </a:r>
            <a:endParaRPr lang="en-US" sz="20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Create a spreadsheet showing Project life cycle and identifying tasks required – use as progress tracker for all projects. </a:t>
            </a:r>
          </a:p>
          <a:p>
            <a:pPr marL="457200" lvl="2" indent="-457200">
              <a:spcAft>
                <a:spcPts val="600"/>
              </a:spcAft>
              <a:buFont typeface="+mj-lt"/>
              <a:buAutoNum type="arabicPeriod" startAt="8"/>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startAt="8"/>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4F6ABE09-91B2-D933-8C70-FA7611E81EFC}"/>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52400" y="1219200"/>
            <a:ext cx="115824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400" dirty="0">
                <a:latin typeface="Calibri" panose="020F0502020204030204" pitchFamily="34" charset="0"/>
                <a:cs typeface="Calibri" panose="020F0502020204030204" pitchFamily="34" charset="0"/>
              </a:rPr>
              <a:t>Reviewed 802.18 Position Statement – Phil Beecher will provide feedback to 802.18</a:t>
            </a:r>
            <a:endParaRPr lang="en-GB" sz="24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r>
              <a:rPr lang="en-GB" sz="2400" dirty="0">
                <a:latin typeface="Calibri" panose="020F0502020204030204" pitchFamily="34" charset="0"/>
                <a:cs typeface="Calibri" panose="020F0502020204030204" pitchFamily="34" charset="0"/>
              </a:rPr>
              <a:t>Discussed Updates to Operations Manual – several </a:t>
            </a:r>
            <a:r>
              <a:rPr lang="en-GB" sz="2400">
                <a:latin typeface="Calibri" panose="020F0502020204030204" pitchFamily="34" charset="0"/>
                <a:cs typeface="Calibri" panose="020F0502020204030204" pitchFamily="34" charset="0"/>
              </a:rPr>
              <a:t>missing motions, e.g.:</a:t>
            </a:r>
            <a:endParaRPr lang="en-GB" sz="2400" dirty="0">
              <a:latin typeface="Calibri" panose="020F0502020204030204" pitchFamily="34" charset="0"/>
              <a:cs typeface="Calibri" panose="020F0502020204030204" pitchFamily="34" charset="0"/>
            </a:endParaRPr>
          </a:p>
          <a:p>
            <a:pPr marL="971550" lvl="3" indent="-514350">
              <a:spcAft>
                <a:spcPts val="600"/>
              </a:spcAft>
              <a:buFont typeface="+mj-lt"/>
              <a:buAutoNum type="alphaLcPeriod"/>
            </a:pPr>
            <a:r>
              <a:rPr lang="en-GB" sz="2400" dirty="0">
                <a:latin typeface="Calibri" panose="020F0502020204030204" pitchFamily="34" charset="0"/>
                <a:cs typeface="Calibri" panose="020F0502020204030204" pitchFamily="34" charset="0"/>
              </a:rPr>
              <a:t>Submissions to ISO JTC1/SC6</a:t>
            </a:r>
          </a:p>
          <a:p>
            <a:pPr marL="971550" lvl="3" indent="-514350">
              <a:spcAft>
                <a:spcPts val="600"/>
              </a:spcAft>
              <a:buFont typeface="+mj-lt"/>
              <a:buAutoNum type="alphaLcPeriod"/>
            </a:pPr>
            <a:r>
              <a:rPr lang="en-GB" sz="2400" dirty="0">
                <a:latin typeface="Calibri" panose="020F0502020204030204" pitchFamily="34" charset="0"/>
                <a:cs typeface="Calibri" panose="020F0502020204030204" pitchFamily="34" charset="0"/>
              </a:rPr>
              <a:t>WG Recirculation Letter Ballots</a:t>
            </a:r>
          </a:p>
          <a:p>
            <a:pPr marL="514350" lvl="2" indent="-514350">
              <a:spcAft>
                <a:spcPts val="600"/>
              </a:spcAft>
              <a:buFont typeface="+mj-lt"/>
              <a:buAutoNum type="arabicPeriod"/>
            </a:pPr>
            <a:r>
              <a:rPr lang="en-GB" sz="2400" dirty="0">
                <a:latin typeface="Calibri" panose="020F0502020204030204" pitchFamily="34" charset="0"/>
                <a:cs typeface="Calibri" panose="020F0502020204030204" pitchFamily="34" charset="0"/>
              </a:rPr>
              <a:t>Started work on WG Projects Status Spreadsheet and Task Group Checklist Template Spreadsheet – review in March</a:t>
            </a:r>
          </a:p>
          <a:p>
            <a:pPr marL="514350" lvl="2" indent="-514350">
              <a:spcAft>
                <a:spcPts val="600"/>
              </a:spcAft>
              <a:buFont typeface="+mj-lt"/>
              <a:buAutoNum type="arabicPeriod"/>
            </a:pPr>
            <a:r>
              <a:rPr lang="en-GB" sz="2400" dirty="0">
                <a:latin typeface="Calibri" panose="020F0502020204030204" pitchFamily="34" charset="0"/>
                <a:cs typeface="Calibri" panose="020F0502020204030204" pitchFamily="34" charset="0"/>
              </a:rPr>
              <a:t>Motion for to submit  802.15.4-2020 Corrigenda 2022 to ISO JTC1</a:t>
            </a:r>
          </a:p>
          <a:p>
            <a:pPr algn="l"/>
            <a:endParaRPr lang="en-GB" sz="1600" b="1" i="0" dirty="0">
              <a:solidFill>
                <a:srgbClr val="000000"/>
              </a:solidFill>
              <a:effectLst/>
              <a:latin typeface="Calibri" panose="020F0502020204030204" pitchFamily="34" charset="0"/>
              <a:cs typeface="Calibri" panose="020F0502020204030204" pitchFamily="34" charset="0"/>
            </a:endParaRPr>
          </a:p>
          <a:p>
            <a:pPr lvl="1"/>
            <a:r>
              <a:rPr lang="en-GB" sz="2400" b="1" i="0" dirty="0">
                <a:solidFill>
                  <a:srgbClr val="000000"/>
                </a:solidFill>
                <a:effectLst/>
                <a:latin typeface="Calibri" panose="020F0502020204030204" pitchFamily="34" charset="0"/>
                <a:cs typeface="Calibri" panose="020F0502020204030204" pitchFamily="34" charset="0"/>
              </a:rPr>
              <a:t>802.15 WG - Motion to forward IEEE 802.15.4-2020/Cor 1-2022 to ISO</a:t>
            </a:r>
            <a:endParaRPr lang="en-GB" sz="2400" b="0" i="0" dirty="0">
              <a:solidFill>
                <a:srgbClr val="808080"/>
              </a:solidFill>
              <a:effectLst/>
              <a:latin typeface="Calibri" panose="020F0502020204030204" pitchFamily="34" charset="0"/>
              <a:cs typeface="Calibri" panose="020F0502020204030204" pitchFamily="34" charset="0"/>
            </a:endParaRPr>
          </a:p>
          <a:p>
            <a:pPr lvl="1"/>
            <a:r>
              <a:rPr lang="en-GB" sz="2400" b="0" i="0" dirty="0">
                <a:solidFill>
                  <a:srgbClr val="000000"/>
                </a:solidFill>
                <a:effectLst/>
                <a:latin typeface="Calibri" panose="020F0502020204030204" pitchFamily="34" charset="0"/>
                <a:cs typeface="Calibri" panose="020F0502020204030204" pitchFamily="34" charset="0"/>
              </a:rPr>
              <a:t>IEEE 802.15 WG requests IEEE 802 LMSC approval to forward IEEE 802.15.4-2020/Cor 1-2022 to ISO/IEC JTC1/SC6, for information and adoption</a:t>
            </a:r>
            <a:r>
              <a:rPr lang="en-GB" sz="2400" b="0" i="0" dirty="0">
                <a:solidFill>
                  <a:srgbClr val="FF0000"/>
                </a:solidFill>
                <a:effectLst/>
                <a:latin typeface="Calibri" panose="020F0502020204030204" pitchFamily="34" charset="0"/>
                <a:cs typeface="Calibri" panose="020F0502020204030204" pitchFamily="34" charset="0"/>
              </a:rPr>
              <a:t> </a:t>
            </a:r>
            <a:r>
              <a:rPr lang="en-GB" sz="2400" b="0" i="0" dirty="0">
                <a:solidFill>
                  <a:srgbClr val="000000"/>
                </a:solidFill>
                <a:effectLst/>
                <a:latin typeface="Calibri" panose="020F0502020204030204" pitchFamily="34" charset="0"/>
                <a:cs typeface="Calibri" panose="020F0502020204030204" pitchFamily="34" charset="0"/>
              </a:rPr>
              <a:t>under the PSDO agreement</a:t>
            </a:r>
            <a:endParaRPr lang="en-GB" sz="2400" b="0" i="0" dirty="0">
              <a:solidFill>
                <a:srgbClr val="808080"/>
              </a:solidFill>
              <a:effectLst/>
              <a:latin typeface="Calibri" panose="020F0502020204030204" pitchFamily="34" charset="0"/>
              <a:cs typeface="Calibri" panose="020F0502020204030204" pitchFamily="34" charset="0"/>
            </a:endParaRPr>
          </a:p>
          <a:p>
            <a:pPr lvl="1"/>
            <a:r>
              <a:rPr lang="en-GB" sz="2400" b="0" i="0" dirty="0">
                <a:solidFill>
                  <a:srgbClr val="000000"/>
                </a:solidFill>
                <a:effectLst/>
                <a:latin typeface="Calibri" panose="020F0502020204030204" pitchFamily="34" charset="0"/>
                <a:cs typeface="Calibri" panose="020F0502020204030204" pitchFamily="34" charset="0"/>
              </a:rPr>
              <a:t>Proposed: Phil Beecher</a:t>
            </a:r>
            <a:endParaRPr lang="en-GB" sz="2400" b="0" i="0" dirty="0">
              <a:solidFill>
                <a:srgbClr val="808080"/>
              </a:solidFill>
              <a:effectLst/>
              <a:latin typeface="Calibri" panose="020F0502020204030204" pitchFamily="34" charset="0"/>
              <a:cs typeface="Calibri" panose="020F0502020204030204" pitchFamily="34" charset="0"/>
            </a:endParaRPr>
          </a:p>
          <a:p>
            <a:pPr lvl="1"/>
            <a:r>
              <a:rPr lang="en-GB" sz="2400" b="0" i="0" dirty="0">
                <a:solidFill>
                  <a:srgbClr val="000000"/>
                </a:solidFill>
                <a:effectLst/>
                <a:latin typeface="Calibri" panose="020F0502020204030204" pitchFamily="34" charset="0"/>
                <a:cs typeface="Calibri" panose="020F0502020204030204" pitchFamily="34" charset="0"/>
              </a:rPr>
              <a:t>Second: Tero Kivinen</a:t>
            </a:r>
            <a:endParaRPr lang="en-GB" sz="2400" b="0" i="0" dirty="0">
              <a:solidFill>
                <a:srgbClr val="808080"/>
              </a:solidFill>
              <a:effectLst/>
              <a:latin typeface="Calibri" panose="020F0502020204030204" pitchFamily="34" charset="0"/>
              <a:cs typeface="Calibri" panose="020F0502020204030204" pitchFamily="34" charset="0"/>
            </a:endParaRPr>
          </a:p>
          <a:p>
            <a:pPr marL="514350" lvl="2" indent="-514350">
              <a:spcAft>
                <a:spcPts val="600"/>
              </a:spcAft>
              <a:buFont typeface="+mj-lt"/>
              <a:buAutoNum type="arabicPeriod"/>
            </a:pPr>
            <a:endParaRPr lang="en-GB" sz="16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endParaRPr lang="en-US" sz="16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endParaRPr lang="en-US" sz="1600" dirty="0">
              <a:latin typeface="Calibri" panose="020F0502020204030204" pitchFamily="34" charset="0"/>
              <a:cs typeface="Calibri" panose="020F0502020204030204" pitchFamily="34" charset="0"/>
            </a:endParaRPr>
          </a:p>
          <a:p>
            <a:pPr algn="l"/>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43434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14524537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65778</TotalTime>
  <Words>1047</Words>
  <Application>Microsoft Office PowerPoint</Application>
  <PresentationFormat>Widescreen</PresentationFormat>
  <Paragraphs>111</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SC Meeting Achievements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1125</cp:revision>
  <cp:lastPrinted>2016-07-25T16:00:41Z</cp:lastPrinted>
  <dcterms:created xsi:type="dcterms:W3CDTF">2009-07-12T16:25:16Z</dcterms:created>
  <dcterms:modified xsi:type="dcterms:W3CDTF">2023-01-19T20:03:33Z</dcterms:modified>
  <cp:category/>
</cp:coreProperties>
</file>