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8" r:id="rId3"/>
    <p:sldId id="269" r:id="rId4"/>
    <p:sldId id="288" r:id="rId5"/>
    <p:sldId id="306" r:id="rId6"/>
    <p:sldId id="284" r:id="rId7"/>
    <p:sldId id="275" r:id="rId8"/>
    <p:sldId id="277" r:id="rId9"/>
    <p:sldId id="278" r:id="rId10"/>
    <p:sldId id="300" r:id="rId11"/>
    <p:sldId id="301" r:id="rId12"/>
    <p:sldId id="302" r:id="rId13"/>
    <p:sldId id="304" r:id="rId14"/>
    <p:sldId id="309" r:id="rId15"/>
    <p:sldId id="289" r:id="rId16"/>
    <p:sldId id="266" r:id="rId17"/>
    <p:sldId id="280" r:id="rId18"/>
    <p:sldId id="294" r:id="rId19"/>
    <p:sldId id="295" r:id="rId20"/>
    <p:sldId id="296" r:id="rId21"/>
    <p:sldId id="297"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ng Wei" initials="WW" lastIdx="3" clrIdx="0">
    <p:extLst>
      <p:ext uri="{19B8F6BF-5375-455C-9EA6-DF929625EA0E}">
        <p15:presenceInfo xmlns:p15="http://schemas.microsoft.com/office/powerpoint/2012/main" userId="f5a690b6fab89984" providerId="Windows Live"/>
      </p:ext>
    </p:extLst>
  </p:cmAuthor>
  <p:cmAuthor id="2" name="Hanxiao (Tony, WT Lab)" initials="H(WL" lastIdx="7" clrIdx="1">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288" autoAdjust="0"/>
    <p:restoredTop sz="94660"/>
  </p:normalViewPr>
  <p:slideViewPr>
    <p:cSldViewPr>
      <p:cViewPr varScale="1">
        <p:scale>
          <a:sx n="114" d="100"/>
          <a:sy n="114" d="100"/>
        </p:scale>
        <p:origin x="28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zh-CN" altLang="en-US" dirty="0"/>
              <a:t>单击此处编辑母版标题样式</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r" latinLnBrk="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sz="1800" b="1" i="0" u="none" strike="noStrike" cap="none" spc="0" normalizeH="0" baseline="0">
              <a:ln>
                <a:noFill/>
              </a:ln>
              <a:solidFill>
                <a:srgbClr val="000000"/>
              </a:solidFill>
              <a:effectLst/>
              <a:uLnTx/>
              <a:uFillTx/>
              <a:cs typeface="Arial Unicode MS" charset="0"/>
            </a:endParaRP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802.15-23/</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0050</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2" name="Date Placeholder 3"/>
          <p:cNvSpPr txBox="1">
            <a:spLocks/>
          </p:cNvSpPr>
          <p:nvPr userDrawn="1"/>
        </p:nvSpPr>
        <p:spPr bwMode="auto">
          <a:xfrm>
            <a:off x="5320010" y="6381328"/>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Chenchen LIU et al., Huawei</a:t>
            </a:r>
          </a:p>
        </p:txBody>
      </p:sp>
      <p:sp>
        <p:nvSpPr>
          <p:cNvPr id="13" name="Date Placeholder 3"/>
          <p:cNvSpPr txBox="1">
            <a:spLocks/>
          </p:cNvSpPr>
          <p:nvPr userDrawn="1"/>
        </p:nvSpPr>
        <p:spPr bwMode="auto">
          <a:xfrm>
            <a:off x="684213" y="260911"/>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 </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chemeClr val="tx1"/>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chemeClr val="tx1"/>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chemeClr val="tx1"/>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10"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buClrTx/>
              <a:buSzTx/>
              <a:buFontTx/>
              <a:buNone/>
            </a:pPr>
            <a:r>
              <a:rPr lang="en-US" altLang="zh-CN" sz="1800" b="1" u="sng" dirty="0">
                <a:solidFill>
                  <a:srgbClr val="000000"/>
                </a:solidFill>
                <a:effectLst>
                  <a:outerShdw blurRad="38100" dist="38100" dir="2700000" algn="tl">
                    <a:srgbClr val="C0C0C0"/>
                  </a:outerShdw>
                </a:effectLst>
                <a:latin typeface="Times New Roman" panose="02020603050405020304" pitchFamily="18" charset="0"/>
                <a:ea typeface="宋体" panose="02010600030101010101" pitchFamily="2" charset="-122"/>
              </a:rPr>
              <a:t>Project: IEEE P802.15 Working Group for Wireless Personal Area Networks (WPANs)</a:t>
            </a:r>
            <a:endParaRPr lang="en-US" altLang="zh-CN" sz="1600" b="1" dirty="0">
              <a:solidFill>
                <a:srgbClr val="000000"/>
              </a:solidFill>
              <a:latin typeface="Times New Roman" panose="02020603050405020304" pitchFamily="18" charset="0"/>
              <a:ea typeface="宋体" panose="02010600030101010101" pitchFamily="2" charset="-122"/>
            </a:endParaRPr>
          </a:p>
          <a:p>
            <a:pPr defTabSz="914400">
              <a:buClrTx/>
              <a:buSzTx/>
              <a:buFontTx/>
              <a:buNone/>
            </a:pPr>
            <a:endParaRPr lang="en-US" altLang="zh-CN" sz="1600" dirty="0">
              <a:solidFill>
                <a:srgbClr val="000000"/>
              </a:solidFill>
              <a:latin typeface="Times New Roman" panose="02020603050405020304" pitchFamily="18" charset="0"/>
              <a:ea typeface="宋体" panose="02010600030101010101" pitchFamily="2" charset="-122"/>
            </a:endParaRP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Submission Title:</a:t>
            </a:r>
            <a:r>
              <a:rPr lang="en-US" altLang="zh-CN" sz="1600" dirty="0">
                <a:solidFill>
                  <a:srgbClr val="000000"/>
                </a:solidFill>
                <a:latin typeface="Times New Roman" panose="02020603050405020304" pitchFamily="18" charset="0"/>
                <a:ea typeface="宋体" panose="02010600030101010101" pitchFamily="2" charset="-122"/>
              </a:rPr>
              <a:t> [Comparison of </a:t>
            </a:r>
            <a:r>
              <a:rPr lang="en-US" altLang="zh-CN" sz="1600" dirty="0" err="1">
                <a:solidFill>
                  <a:srgbClr val="000000"/>
                </a:solidFill>
                <a:latin typeface="Times New Roman" panose="02020603050405020304" pitchFamily="18" charset="0"/>
                <a:ea typeface="宋体" panose="02010600030101010101" pitchFamily="2" charset="-122"/>
              </a:rPr>
              <a:t>Ipatov</a:t>
            </a:r>
            <a:r>
              <a:rPr lang="en-US" altLang="zh-CN" sz="1600" dirty="0">
                <a:solidFill>
                  <a:srgbClr val="000000"/>
                </a:solidFill>
                <a:latin typeface="Times New Roman" panose="02020603050405020304" pitchFamily="18" charset="0"/>
                <a:ea typeface="宋体" panose="02010600030101010101" pitchFamily="2" charset="-122"/>
              </a:rPr>
              <a:t> sequences of different lengths]	</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Date Submitted: </a:t>
            </a:r>
            <a:r>
              <a:rPr lang="en-US" altLang="zh-CN" sz="1600" dirty="0">
                <a:solidFill>
                  <a:srgbClr val="000000"/>
                </a:solidFill>
                <a:latin typeface="Times New Roman" panose="02020603050405020304" pitchFamily="18" charset="0"/>
                <a:ea typeface="宋体" panose="02010600030101010101" pitchFamily="2" charset="-122"/>
              </a:rPr>
              <a:t>[</a:t>
            </a:r>
            <a:r>
              <a:rPr lang="en-US" altLang="zh-CN" sz="1600" dirty="0">
                <a:solidFill>
                  <a:schemeClr val="tx1"/>
                </a:solidFill>
                <a:latin typeface="Times New Roman" panose="02020603050405020304" pitchFamily="18" charset="0"/>
                <a:ea typeface="宋体" panose="02010600030101010101" pitchFamily="2" charset="-122"/>
              </a:rPr>
              <a:t>Jan, 2023</a:t>
            </a:r>
            <a:r>
              <a:rPr lang="en-US" altLang="zh-CN" sz="1600" dirty="0">
                <a:solidFill>
                  <a:srgbClr val="000000"/>
                </a:solidFill>
                <a:latin typeface="Times New Roman" panose="02020603050405020304" pitchFamily="18" charset="0"/>
                <a:ea typeface="宋体" panose="02010600030101010101" pitchFamily="2" charset="-122"/>
              </a:rPr>
              <a:t>]	</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Source:</a:t>
            </a:r>
            <a:r>
              <a:rPr lang="en-US" altLang="zh-CN" sz="1600" dirty="0">
                <a:solidFill>
                  <a:srgbClr val="000000"/>
                </a:solidFill>
                <a:latin typeface="Times New Roman" panose="02020603050405020304" pitchFamily="18" charset="0"/>
                <a:ea typeface="宋体" panose="02010600030101010101" pitchFamily="2" charset="-122"/>
              </a:rPr>
              <a:t> [</a:t>
            </a:r>
            <a:r>
              <a:rPr lang="en-US" altLang="zh-CN" sz="1600" dirty="0" err="1">
                <a:solidFill>
                  <a:schemeClr val="tx1"/>
                </a:solidFill>
                <a:latin typeface="Times New Roman" panose="02020603050405020304" pitchFamily="18" charset="0"/>
                <a:ea typeface="宋体" panose="02010600030101010101" pitchFamily="2" charset="-122"/>
              </a:rPr>
              <a:t>Chenchen</a:t>
            </a:r>
            <a:r>
              <a:rPr lang="en-US" altLang="zh-CN" sz="1600" dirty="0">
                <a:solidFill>
                  <a:schemeClr val="tx1"/>
                </a:solidFill>
                <a:latin typeface="Times New Roman" panose="02020603050405020304" pitchFamily="18" charset="0"/>
                <a:ea typeface="宋体" panose="02010600030101010101" pitchFamily="2" charset="-122"/>
              </a:rPr>
              <a:t> Liu, Bin Qian, Lei Huang, </a:t>
            </a:r>
            <a:r>
              <a:rPr lang="en-US" altLang="en-US" sz="1600" dirty="0">
                <a:solidFill>
                  <a:schemeClr val="tx1"/>
                </a:solidFill>
              </a:rPr>
              <a:t>David </a:t>
            </a:r>
            <a:r>
              <a:rPr lang="en-US" altLang="en-US" sz="1600" dirty="0" err="1">
                <a:solidFill>
                  <a:schemeClr val="tx1"/>
                </a:solidFill>
              </a:rPr>
              <a:t>Xun</a:t>
            </a:r>
            <a:r>
              <a:rPr lang="en-US" altLang="en-US" sz="1600" dirty="0">
                <a:solidFill>
                  <a:schemeClr val="tx1"/>
                </a:solidFill>
              </a:rPr>
              <a:t> Yang</a:t>
            </a:r>
            <a:r>
              <a:rPr lang="en-US" altLang="zh-CN" sz="1600" dirty="0">
                <a:solidFill>
                  <a:srgbClr val="000000"/>
                </a:solidFill>
                <a:latin typeface="Times New Roman" panose="02020603050405020304" pitchFamily="18" charset="0"/>
                <a:ea typeface="宋体" panose="02010600030101010101" pitchFamily="2" charset="-122"/>
              </a:rPr>
              <a:t>] Company [</a:t>
            </a:r>
            <a:r>
              <a:rPr lang="en-US" altLang="en-US" sz="1600" dirty="0">
                <a:solidFill>
                  <a:schemeClr val="tx1"/>
                </a:solidFill>
              </a:rPr>
              <a:t>Huawei Technologies</a:t>
            </a:r>
            <a:r>
              <a:rPr lang="en-US" altLang="zh-CN" sz="1600" dirty="0">
                <a:solidFill>
                  <a:srgbClr val="000000"/>
                </a:solidFill>
                <a:latin typeface="Times New Roman" panose="02020603050405020304" pitchFamily="18" charset="0"/>
                <a:ea typeface="宋体" panose="02010600030101010101" pitchFamily="2" charset="-122"/>
              </a:rPr>
              <a:t>]</a:t>
            </a:r>
          </a:p>
          <a:p>
            <a:pPr defTabSz="914400">
              <a:buClrTx/>
              <a:buSzTx/>
              <a:buFontTx/>
              <a:buNone/>
            </a:pPr>
            <a:r>
              <a:rPr lang="en-US" altLang="zh-CN" sz="1600" dirty="0">
                <a:solidFill>
                  <a:srgbClr val="000000"/>
                </a:solidFill>
                <a:latin typeface="Times New Roman" panose="02020603050405020304" pitchFamily="18" charset="0"/>
                <a:ea typeface="宋体" panose="02010600030101010101" pitchFamily="2" charset="-122"/>
              </a:rPr>
              <a:t>Address [</a:t>
            </a:r>
            <a:r>
              <a:rPr lang="en-US" altLang="en-US" sz="1600" dirty="0">
                <a:solidFill>
                  <a:schemeClr val="tx1"/>
                </a:solidFill>
                <a:cs typeface="Times New Roman" panose="02020603050405020304" pitchFamily="18" charset="0"/>
              </a:rPr>
              <a:t>Huawei </a:t>
            </a:r>
            <a:r>
              <a:rPr lang="en-US" altLang="en-US" sz="1600" dirty="0" err="1">
                <a:solidFill>
                  <a:schemeClr val="tx1"/>
                </a:solidFill>
                <a:cs typeface="Times New Roman" panose="02020603050405020304" pitchFamily="18" charset="0"/>
              </a:rPr>
              <a:t>Bantian</a:t>
            </a:r>
            <a:r>
              <a:rPr lang="en-US" altLang="en-US" sz="1600" dirty="0">
                <a:solidFill>
                  <a:schemeClr val="tx1"/>
                </a:solidFill>
                <a:cs typeface="Times New Roman" panose="02020603050405020304" pitchFamily="18" charset="0"/>
              </a:rPr>
              <a:t> Base, </a:t>
            </a:r>
            <a:r>
              <a:rPr lang="en-US" altLang="en-US" sz="1600" dirty="0" err="1">
                <a:solidFill>
                  <a:schemeClr val="tx1"/>
                </a:solidFill>
                <a:cs typeface="Times New Roman" panose="02020603050405020304" pitchFamily="18" charset="0"/>
              </a:rPr>
              <a:t>Longgang</a:t>
            </a:r>
            <a:r>
              <a:rPr lang="en-US" altLang="en-US" sz="1600" dirty="0">
                <a:solidFill>
                  <a:schemeClr val="tx1"/>
                </a:solidFill>
                <a:cs typeface="Times New Roman" panose="02020603050405020304" pitchFamily="18" charset="0"/>
              </a:rPr>
              <a:t> District, Shenzhen, 518129 China</a:t>
            </a:r>
            <a:r>
              <a:rPr lang="en-US" altLang="zh-CN" sz="1600" dirty="0">
                <a:solidFill>
                  <a:srgbClr val="000000"/>
                </a:solidFill>
                <a:latin typeface="Times New Roman" panose="02020603050405020304" pitchFamily="18" charset="0"/>
                <a:ea typeface="宋体" panose="02010600030101010101" pitchFamily="2" charset="-122"/>
              </a:rPr>
              <a:t>]</a:t>
            </a:r>
          </a:p>
          <a:p>
            <a:pPr defTabSz="914400">
              <a:buClrTx/>
              <a:buSzTx/>
              <a:buFontTx/>
              <a:buNone/>
            </a:pPr>
            <a:r>
              <a:rPr lang="en-US" altLang="zh-CN" sz="1600" dirty="0">
                <a:solidFill>
                  <a:srgbClr val="000000"/>
                </a:solidFill>
                <a:latin typeface="Times New Roman" panose="02020603050405020304" pitchFamily="18" charset="0"/>
                <a:ea typeface="宋体" panose="02010600030101010101" pitchFamily="2" charset="-122"/>
              </a:rPr>
              <a:t>E-Mail:[</a:t>
            </a:r>
            <a:r>
              <a:rPr lang="en-US" altLang="zh-CN" sz="1600" dirty="0">
                <a:solidFill>
                  <a:schemeClr val="tx1"/>
                </a:solidFill>
                <a:latin typeface="Times New Roman" panose="02020603050405020304" pitchFamily="18" charset="0"/>
                <a:ea typeface="宋体" panose="02010600030101010101" pitchFamily="2" charset="-122"/>
              </a:rPr>
              <a:t>liuchenchen1@Huawei.com</a:t>
            </a:r>
            <a:r>
              <a:rPr lang="en-US" altLang="zh-CN" sz="1600" dirty="0">
                <a:solidFill>
                  <a:srgbClr val="000000"/>
                </a:solidFill>
                <a:latin typeface="Times New Roman" panose="02020603050405020304" pitchFamily="18" charset="0"/>
                <a:ea typeface="宋体" panose="02010600030101010101" pitchFamily="2" charset="-122"/>
              </a:rPr>
              <a:t>]	</a:t>
            </a: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Re:</a:t>
            </a:r>
            <a:r>
              <a:rPr lang="en-US" altLang="zh-CN" sz="1600" dirty="0">
                <a:solidFill>
                  <a:srgbClr val="000000"/>
                </a:solidFill>
                <a:latin typeface="Times New Roman" panose="02020603050405020304" pitchFamily="18" charset="0"/>
                <a:ea typeface="宋体" panose="02010600030101010101" pitchFamily="2" charset="-122"/>
              </a:rPr>
              <a:t> [</a:t>
            </a:r>
            <a:r>
              <a:rPr lang="en-US" altLang="zh-CN" sz="1600" dirty="0">
                <a:solidFill>
                  <a:srgbClr val="FF0000"/>
                </a:solidFill>
                <a:latin typeface="Times New Roman" panose="02020603050405020304" pitchFamily="18" charset="0"/>
                <a:ea typeface="宋体" panose="02010600030101010101" pitchFamily="2" charset="-122"/>
              </a:rPr>
              <a:t>Task Group 4ab: UWB Next Generation</a:t>
            </a:r>
            <a:r>
              <a:rPr lang="en-US" altLang="zh-CN" sz="1600" dirty="0">
                <a:solidFill>
                  <a:srgbClr val="000000"/>
                </a:solidFill>
                <a:latin typeface="Times New Roman" panose="02020603050405020304" pitchFamily="18" charset="0"/>
                <a:ea typeface="宋体" panose="02010600030101010101" pitchFamily="2" charset="-122"/>
              </a:rPr>
              <a:t>]</a:t>
            </a:r>
          </a:p>
          <a:p>
            <a:pPr defTabSz="914400">
              <a:spcBef>
                <a:spcPts val="100"/>
              </a:spcBef>
              <a:spcAft>
                <a:spcPts val="100"/>
              </a:spcAft>
              <a:buClrTx/>
              <a:buSzTx/>
              <a:buFontTx/>
              <a:buNone/>
            </a:pPr>
            <a:r>
              <a:rPr lang="en-US" altLang="zh-CN" sz="1200" dirty="0">
                <a:solidFill>
                  <a:srgbClr val="3333CC"/>
                </a:solidFill>
                <a:latin typeface="Times New Roman" panose="02020603050405020304" pitchFamily="18" charset="0"/>
                <a:ea typeface="宋体" panose="02010600030101010101" pitchFamily="2" charset="-122"/>
              </a:rPr>
              <a:t>	</a:t>
            </a:r>
            <a:endParaRPr lang="en-US" altLang="zh-CN" sz="1200" dirty="0">
              <a:solidFill>
                <a:srgbClr val="000000"/>
              </a:solidFill>
              <a:latin typeface="Times New Roman" panose="02020603050405020304" pitchFamily="18" charset="0"/>
              <a:ea typeface="宋体" panose="02010600030101010101" pitchFamily="2" charset="-122"/>
            </a:endParaRP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Abstract:</a:t>
            </a:r>
            <a:r>
              <a:rPr lang="en-US" altLang="zh-CN" sz="1600" dirty="0">
                <a:solidFill>
                  <a:srgbClr val="000000"/>
                </a:solidFill>
                <a:latin typeface="Times New Roman" panose="02020603050405020304" pitchFamily="18" charset="0"/>
                <a:ea typeface="宋体" panose="02010600030101010101" pitchFamily="2" charset="-122"/>
              </a:rPr>
              <a:t>	[Compared the performance of </a:t>
            </a:r>
            <a:r>
              <a:rPr lang="en-US" altLang="zh-CN" sz="1600" dirty="0" err="1">
                <a:solidFill>
                  <a:srgbClr val="000000"/>
                </a:solidFill>
                <a:latin typeface="Times New Roman" panose="02020603050405020304" pitchFamily="18" charset="0"/>
                <a:ea typeface="宋体" panose="02010600030101010101" pitchFamily="2" charset="-122"/>
              </a:rPr>
              <a:t>Ipatov</a:t>
            </a:r>
            <a:r>
              <a:rPr lang="en-US" altLang="zh-CN" sz="1600" dirty="0">
                <a:solidFill>
                  <a:srgbClr val="000000"/>
                </a:solidFill>
                <a:latin typeface="Times New Roman" panose="02020603050405020304" pitchFamily="18" charset="0"/>
                <a:ea typeface="宋体" panose="02010600030101010101" pitchFamily="2" charset="-122"/>
              </a:rPr>
              <a:t> sequences of lengths 91,121 and 127]</a:t>
            </a: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Purpose:</a:t>
            </a:r>
            <a:r>
              <a:rPr lang="en-US" altLang="zh-CN" sz="1600" dirty="0">
                <a:solidFill>
                  <a:srgbClr val="000000"/>
                </a:solidFill>
                <a:latin typeface="Times New Roman" panose="02020603050405020304" pitchFamily="18" charset="0"/>
                <a:ea typeface="宋体" panose="02010600030101010101" pitchFamily="2" charset="-122"/>
              </a:rPr>
              <a:t>	[ ]</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Notice:</a:t>
            </a:r>
            <a:r>
              <a:rPr lang="en-US" altLang="zh-CN" sz="1600" dirty="0">
                <a:solidFill>
                  <a:srgbClr val="000000"/>
                </a:solidFill>
                <a:latin typeface="Times New Roman" panose="02020603050405020304" pitchFamily="18" charset="0"/>
                <a:ea typeface="宋体" panose="02010600030101010101"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Release:</a:t>
            </a:r>
            <a:r>
              <a:rPr lang="en-US" altLang="zh-CN" sz="1600" dirty="0">
                <a:solidFill>
                  <a:srgbClr val="000000"/>
                </a:solidFill>
                <a:latin typeface="Times New Roman" panose="02020603050405020304" pitchFamily="18" charset="0"/>
                <a:ea typeface="宋体" panose="02010600030101010101" pitchFamily="2" charset="-122"/>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Cross-correlation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内容占位符 2"/>
          <p:cNvSpPr>
            <a:spLocks noGrp="1"/>
          </p:cNvSpPr>
          <p:nvPr>
            <p:ph idx="1"/>
          </p:nvPr>
        </p:nvSpPr>
        <p:spPr>
          <a:xfrm>
            <a:off x="685799" y="1844824"/>
            <a:ext cx="8278689" cy="4113213"/>
          </a:xfrm>
        </p:spPr>
        <p:txBody>
          <a:bodyPr/>
          <a:lstStyle/>
          <a:p>
            <a:pPr>
              <a:buFont typeface="Wingdings" panose="05000000000000000000" pitchFamily="2" charset="2"/>
              <a:buChar char="Ø"/>
            </a:pPr>
            <a:r>
              <a:rPr lang="en-US" altLang="zh-CN" dirty="0"/>
              <a:t>NCP for </a:t>
            </a:r>
            <a:r>
              <a:rPr lang="en-US" altLang="zh-CN" dirty="0" err="1"/>
              <a:t>Ipatov</a:t>
            </a:r>
            <a:r>
              <a:rPr lang="en-US" altLang="zh-CN" dirty="0"/>
              <a:t> sequence of length 91</a:t>
            </a:r>
          </a:p>
          <a:p>
            <a:pPr marL="0" indent="0"/>
            <a:r>
              <a:rPr lang="en-US" altLang="zh-CN" dirty="0"/>
              <a:t> </a:t>
            </a:r>
          </a:p>
          <a:p>
            <a:pPr>
              <a:buFont typeface="Wingdings" panose="05000000000000000000" pitchFamily="2" charset="2"/>
              <a:buChar char="Ø"/>
            </a:pPr>
            <a:endParaRPr lang="en-US" altLang="zh-CN" dirty="0"/>
          </a:p>
        </p:txBody>
      </p:sp>
      <p:graphicFrame>
        <p:nvGraphicFramePr>
          <p:cNvPr id="9" name="表格 8">
            <a:extLst>
              <a:ext uri="{FF2B5EF4-FFF2-40B4-BE49-F238E27FC236}">
                <a16:creationId xmlns:a16="http://schemas.microsoft.com/office/drawing/2014/main" id="{72C69A9A-22CD-4ADA-A9B9-00B6F4D395C2}"/>
              </a:ext>
            </a:extLst>
          </p:cNvPr>
          <p:cNvGraphicFramePr>
            <a:graphicFrameLocks noGrp="1"/>
          </p:cNvGraphicFramePr>
          <p:nvPr>
            <p:extLst>
              <p:ext uri="{D42A27DB-BD31-4B8C-83A1-F6EECF244321}">
                <p14:modId xmlns:p14="http://schemas.microsoft.com/office/powerpoint/2010/main" val="3200614822"/>
              </p:ext>
            </p:extLst>
          </p:nvPr>
        </p:nvGraphicFramePr>
        <p:xfrm>
          <a:off x="1187624" y="2529830"/>
          <a:ext cx="5699620" cy="2743200"/>
        </p:xfrm>
        <a:graphic>
          <a:graphicData uri="http://schemas.openxmlformats.org/drawingml/2006/table">
            <a:tbl>
              <a:tblPr firstRow="1" bandRow="1">
                <a:tableStyleId>{5C22544A-7EE6-4342-B048-85BDC9FD1C3A}</a:tableStyleId>
              </a:tblPr>
              <a:tblGrid>
                <a:gridCol w="817484">
                  <a:extLst>
                    <a:ext uri="{9D8B030D-6E8A-4147-A177-3AD203B41FA5}">
                      <a16:colId xmlns:a16="http://schemas.microsoft.com/office/drawing/2014/main" val="20000"/>
                    </a:ext>
                  </a:extLst>
                </a:gridCol>
                <a:gridCol w="610267">
                  <a:extLst>
                    <a:ext uri="{9D8B030D-6E8A-4147-A177-3AD203B41FA5}">
                      <a16:colId xmlns:a16="http://schemas.microsoft.com/office/drawing/2014/main" val="20001"/>
                    </a:ext>
                  </a:extLst>
                </a:gridCol>
                <a:gridCol w="610267">
                  <a:extLst>
                    <a:ext uri="{9D8B030D-6E8A-4147-A177-3AD203B41FA5}">
                      <a16:colId xmlns:a16="http://schemas.microsoft.com/office/drawing/2014/main" val="20002"/>
                    </a:ext>
                  </a:extLst>
                </a:gridCol>
                <a:gridCol w="610267">
                  <a:extLst>
                    <a:ext uri="{9D8B030D-6E8A-4147-A177-3AD203B41FA5}">
                      <a16:colId xmlns:a16="http://schemas.microsoft.com/office/drawing/2014/main" val="20003"/>
                    </a:ext>
                  </a:extLst>
                </a:gridCol>
                <a:gridCol w="610267">
                  <a:extLst>
                    <a:ext uri="{9D8B030D-6E8A-4147-A177-3AD203B41FA5}">
                      <a16:colId xmlns:a16="http://schemas.microsoft.com/office/drawing/2014/main" val="20004"/>
                    </a:ext>
                  </a:extLst>
                </a:gridCol>
                <a:gridCol w="610267">
                  <a:extLst>
                    <a:ext uri="{9D8B030D-6E8A-4147-A177-3AD203B41FA5}">
                      <a16:colId xmlns:a16="http://schemas.microsoft.com/office/drawing/2014/main" val="20005"/>
                    </a:ext>
                  </a:extLst>
                </a:gridCol>
                <a:gridCol w="610267">
                  <a:extLst>
                    <a:ext uri="{9D8B030D-6E8A-4147-A177-3AD203B41FA5}">
                      <a16:colId xmlns:a16="http://schemas.microsoft.com/office/drawing/2014/main" val="20006"/>
                    </a:ext>
                  </a:extLst>
                </a:gridCol>
                <a:gridCol w="610267">
                  <a:extLst>
                    <a:ext uri="{9D8B030D-6E8A-4147-A177-3AD203B41FA5}">
                      <a16:colId xmlns:a16="http://schemas.microsoft.com/office/drawing/2014/main" val="20007"/>
                    </a:ext>
                  </a:extLst>
                </a:gridCol>
                <a:gridCol w="610267">
                  <a:extLst>
                    <a:ext uri="{9D8B030D-6E8A-4147-A177-3AD203B41FA5}">
                      <a16:colId xmlns:a16="http://schemas.microsoft.com/office/drawing/2014/main" val="20008"/>
                    </a:ext>
                  </a:extLst>
                </a:gridCol>
              </a:tblGrid>
              <a:tr h="477917">
                <a:tc>
                  <a:txBody>
                    <a:bodyPr/>
                    <a:lstStyle/>
                    <a:p>
                      <a:r>
                        <a:rPr lang="en-US" altLang="zh-CN" sz="1200" dirty="0"/>
                        <a:t>NCP(</a:t>
                      </a:r>
                      <a:r>
                        <a:rPr lang="zh-CN" altLang="en-US" sz="1200" dirty="0"/>
                        <a:t>𝒙</a:t>
                      </a:r>
                      <a:r>
                        <a:rPr lang="en-US" altLang="zh-CN" sz="1200" dirty="0"/>
                        <a:t>,</a:t>
                      </a:r>
                      <a:r>
                        <a:rPr lang="zh-CN" altLang="en-US" sz="1200" dirty="0"/>
                        <a:t>𝒚</a:t>
                      </a:r>
                      <a:r>
                        <a:rPr lang="en-US" altLang="zh-CN" sz="1200" dirty="0"/>
                        <a:t>)</a:t>
                      </a:r>
                    </a:p>
                    <a:p>
                      <a:r>
                        <a:rPr lang="en-US" altLang="zh-CN" sz="1200" dirty="0"/>
                        <a:t>(dB)</a:t>
                      </a:r>
                      <a:endParaRPr lang="zh-CN" altLang="en-US" sz="1200" dirty="0"/>
                    </a:p>
                  </a:txBody>
                  <a:tcPr/>
                </a:tc>
                <a:tc>
                  <a:txBody>
                    <a:bodyPr/>
                    <a:lstStyle/>
                    <a:p>
                      <a:pPr marL="0" algn="l" defTabSz="914400" rtl="0" eaLnBrk="1" latinLnBrk="0" hangingPunct="1"/>
                      <a:r>
                        <a:rPr lang="en-US" altLang="zh-CN" sz="1200" b="1" kern="1200" dirty="0">
                          <a:solidFill>
                            <a:schemeClr val="lt1"/>
                          </a:solidFill>
                          <a:latin typeface="+mn-lt"/>
                          <a:ea typeface="+mn-ea"/>
                          <a:cs typeface="+mn-cs"/>
                        </a:rPr>
                        <a:t>Seq25</a:t>
                      </a:r>
                    </a:p>
                    <a:p>
                      <a:endParaRPr lang="zh-CN" altLang="en-US" dirty="0"/>
                    </a:p>
                  </a:txBody>
                  <a:tcPr/>
                </a:tc>
                <a:tc>
                  <a:txBody>
                    <a:bodyPr/>
                    <a:lstStyle/>
                    <a:p>
                      <a:r>
                        <a:rPr lang="en-US" altLang="zh-CN" sz="1200" dirty="0"/>
                        <a:t>Seq26</a:t>
                      </a:r>
                      <a:endParaRPr lang="zh-CN" altLang="en-US" sz="1200" dirty="0"/>
                    </a:p>
                  </a:txBody>
                  <a:tcPr/>
                </a:tc>
                <a:tc>
                  <a:txBody>
                    <a:bodyPr/>
                    <a:lstStyle/>
                    <a:p>
                      <a:r>
                        <a:rPr lang="en-US" altLang="zh-CN" sz="1200" dirty="0"/>
                        <a:t>Seq27</a:t>
                      </a:r>
                      <a:endParaRPr lang="zh-CN" altLang="en-US" sz="1200" dirty="0"/>
                    </a:p>
                  </a:txBody>
                  <a:tcPr/>
                </a:tc>
                <a:tc>
                  <a:txBody>
                    <a:bodyPr/>
                    <a:lstStyle/>
                    <a:p>
                      <a:r>
                        <a:rPr lang="en-US" altLang="zh-CN" sz="1200" dirty="0"/>
                        <a:t>Seq28</a:t>
                      </a:r>
                      <a:endParaRPr lang="zh-CN" altLang="en-US" sz="1200" dirty="0"/>
                    </a:p>
                  </a:txBody>
                  <a:tcPr/>
                </a:tc>
                <a:tc>
                  <a:txBody>
                    <a:bodyPr/>
                    <a:lstStyle/>
                    <a:p>
                      <a:r>
                        <a:rPr lang="en-US" altLang="zh-CN" sz="1200" dirty="0"/>
                        <a:t>Seq29</a:t>
                      </a:r>
                      <a:endParaRPr lang="zh-CN" altLang="en-US" sz="1200" dirty="0"/>
                    </a:p>
                  </a:txBody>
                  <a:tcPr/>
                </a:tc>
                <a:tc>
                  <a:txBody>
                    <a:bodyPr/>
                    <a:lstStyle/>
                    <a:p>
                      <a:r>
                        <a:rPr lang="en-US" altLang="zh-CN" sz="1200" dirty="0"/>
                        <a:t>Seq30</a:t>
                      </a:r>
                      <a:endParaRPr lang="zh-CN" altLang="en-US" sz="1200" dirty="0"/>
                    </a:p>
                  </a:txBody>
                  <a:tcPr/>
                </a:tc>
                <a:tc>
                  <a:txBody>
                    <a:bodyPr/>
                    <a:lstStyle/>
                    <a:p>
                      <a:r>
                        <a:rPr lang="en-US" altLang="zh-CN" sz="1200" dirty="0"/>
                        <a:t>Seq31</a:t>
                      </a:r>
                      <a:endParaRPr lang="zh-CN" altLang="en-US" sz="1200" dirty="0"/>
                    </a:p>
                  </a:txBody>
                  <a:tcPr/>
                </a:tc>
                <a:tc>
                  <a:txBody>
                    <a:bodyPr/>
                    <a:lstStyle/>
                    <a:p>
                      <a:r>
                        <a:rPr lang="en-US" altLang="zh-CN" sz="1200" dirty="0"/>
                        <a:t>Seq32</a:t>
                      </a:r>
                      <a:endParaRPr lang="zh-CN" altLang="en-US" sz="1200" dirty="0"/>
                    </a:p>
                  </a:txBody>
                  <a:tcPr/>
                </a:tc>
                <a:extLst>
                  <a:ext uri="{0D108BD9-81ED-4DB2-BD59-A6C34878D82A}">
                    <a16:rowId xmlns:a16="http://schemas.microsoft.com/office/drawing/2014/main" val="10000"/>
                  </a:ext>
                </a:extLst>
              </a:tr>
              <a:tr h="238958">
                <a:tc>
                  <a:txBody>
                    <a:bodyPr/>
                    <a:lstStyle/>
                    <a:p>
                      <a:r>
                        <a:rPr lang="en-US" altLang="zh-CN" sz="1200" dirty="0"/>
                        <a:t>Seq25</a:t>
                      </a:r>
                      <a:endParaRPr lang="zh-CN" altLang="en-US" sz="1200" dirty="0"/>
                    </a:p>
                  </a:txBody>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-13.6</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-9.5</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-13.1</a:t>
                      </a:r>
                    </a:p>
                  </a:txBody>
                  <a:tcPr marL="9525" marR="9525" marT="9525" marB="0" anchor="ctr"/>
                </a:tc>
                <a:extLst>
                  <a:ext uri="{0D108BD9-81ED-4DB2-BD59-A6C34878D82A}">
                    <a16:rowId xmlns:a16="http://schemas.microsoft.com/office/drawing/2014/main" val="10001"/>
                  </a:ext>
                </a:extLst>
              </a:tr>
              <a:tr h="2389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Seq26</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-10.9</a:t>
                      </a:r>
                    </a:p>
                  </a:txBody>
                  <a:tcPr marL="9525" marR="9525" marT="9525" marB="0" anchor="ctr"/>
                </a:tc>
                <a:extLst>
                  <a:ext uri="{0D108BD9-81ED-4DB2-BD59-A6C34878D82A}">
                    <a16:rowId xmlns:a16="http://schemas.microsoft.com/office/drawing/2014/main" val="10002"/>
                  </a:ext>
                </a:extLst>
              </a:tr>
              <a:tr h="238958">
                <a:tc>
                  <a:txBody>
                    <a:bodyPr/>
                    <a:lstStyle/>
                    <a:p>
                      <a:r>
                        <a:rPr lang="en-US" altLang="zh-CN" sz="1200" dirty="0"/>
                        <a:t>Seq27</a:t>
                      </a:r>
                      <a:endParaRPr lang="zh-CN" altLang="en-US" sz="1200" dirty="0"/>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extLst>
                  <a:ext uri="{0D108BD9-81ED-4DB2-BD59-A6C34878D82A}">
                    <a16:rowId xmlns:a16="http://schemas.microsoft.com/office/drawing/2014/main" val="10003"/>
                  </a:ext>
                </a:extLst>
              </a:tr>
              <a:tr h="2389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Seq28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-12.1</a:t>
                      </a:r>
                    </a:p>
                  </a:txBody>
                  <a:tcPr marL="9525" marR="9525" marT="9525" marB="0" anchor="ctr"/>
                </a:tc>
                <a:tc>
                  <a:txBody>
                    <a:bodyPr/>
                    <a:lstStyle/>
                    <a:p>
                      <a:pPr marL="0" algn="ctr" defTabSz="914400" rtl="0" eaLnBrk="1" fontAlgn="ctr" latinLnBrk="0" hangingPunct="1"/>
                      <a:r>
                        <a:rPr lang="en-US" altLang="zh-CN" sz="1100" b="1" i="0" u="none" strike="noStrike" kern="1200" dirty="0">
                          <a:solidFill>
                            <a:srgbClr val="FF0000"/>
                          </a:solidFill>
                          <a:effectLst/>
                          <a:latin typeface="+mn-lt"/>
                          <a:ea typeface="宋体" panose="02010600030101010101" pitchFamily="2" charset="-122"/>
                          <a:cs typeface="+mn-cs"/>
                        </a:rPr>
                        <a:t>-9.5</a:t>
                      </a:r>
                    </a:p>
                  </a:txBody>
                  <a:tcPr marL="9525" marR="9525" marT="9525" marB="0" anchor="ctr">
                    <a:solidFill>
                      <a:srgbClr val="FFFF00"/>
                    </a:solidFill>
                  </a:tcPr>
                </a:tc>
                <a:extLst>
                  <a:ext uri="{0D108BD9-81ED-4DB2-BD59-A6C34878D82A}">
                    <a16:rowId xmlns:a16="http://schemas.microsoft.com/office/drawing/2014/main" val="10004"/>
                  </a:ext>
                </a:extLst>
              </a:tr>
              <a:tr h="238958">
                <a:tc>
                  <a:txBody>
                    <a:bodyPr/>
                    <a:lstStyle/>
                    <a:p>
                      <a:r>
                        <a:rPr lang="en-US" altLang="zh-CN" sz="1200" dirty="0"/>
                        <a:t>Seq29</a:t>
                      </a:r>
                      <a:endParaRPr lang="zh-CN" altLang="en-US" sz="1200" dirty="0"/>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-12.1</a:t>
                      </a:r>
                    </a:p>
                  </a:txBody>
                  <a:tcPr marL="9525" marR="9525" marT="9525" marB="0" anchor="ctr"/>
                </a:tc>
                <a:extLst>
                  <a:ext uri="{0D108BD9-81ED-4DB2-BD59-A6C34878D82A}">
                    <a16:rowId xmlns:a16="http://schemas.microsoft.com/office/drawing/2014/main" val="10005"/>
                  </a:ext>
                </a:extLst>
              </a:tr>
              <a:tr h="2389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Seq30</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-13.6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-10.9</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-10.2</a:t>
                      </a:r>
                    </a:p>
                  </a:txBody>
                  <a:tcPr marL="9525" marR="9525" marT="9525" marB="0" anchor="ctr"/>
                </a:tc>
                <a:extLst>
                  <a:ext uri="{0D108BD9-81ED-4DB2-BD59-A6C34878D82A}">
                    <a16:rowId xmlns:a16="http://schemas.microsoft.com/office/drawing/2014/main" val="10006"/>
                  </a:ext>
                </a:extLst>
              </a:tr>
              <a:tr h="238958">
                <a:tc>
                  <a:txBody>
                    <a:bodyPr/>
                    <a:lstStyle/>
                    <a:p>
                      <a:r>
                        <a:rPr lang="en-US" altLang="zh-CN" sz="1200" dirty="0"/>
                        <a:t>Seq31</a:t>
                      </a:r>
                      <a:endParaRPr lang="zh-CN" altLang="en-US" sz="1200" dirty="0"/>
                    </a:p>
                  </a:txBody>
                  <a:tcP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a:t>
                      </a:r>
                      <a:r>
                        <a:rPr lang="en-US" altLang="zh-CN" sz="1100" b="1" i="0" u="none" strike="noStrike" kern="1200" dirty="0">
                          <a:solidFill>
                            <a:srgbClr val="FF0000"/>
                          </a:solidFill>
                          <a:effectLst/>
                          <a:latin typeface="+mn-lt"/>
                          <a:ea typeface="宋体" panose="02010600030101010101" pitchFamily="2" charset="-122"/>
                          <a:cs typeface="+mn-cs"/>
                        </a:rPr>
                        <a:t>9.5</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-10.9</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-10.6</a:t>
                      </a:r>
                    </a:p>
                  </a:txBody>
                  <a:tcPr marL="9525" marR="9525" marT="9525" marB="0" anchor="ctr"/>
                </a:tc>
                <a:extLst>
                  <a:ext uri="{0D108BD9-81ED-4DB2-BD59-A6C34878D82A}">
                    <a16:rowId xmlns:a16="http://schemas.microsoft.com/office/drawing/2014/main" val="10007"/>
                  </a:ext>
                </a:extLst>
              </a:tr>
              <a:tr h="2389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Seq32</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-10.9</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a:t>
                      </a:r>
                      <a:r>
                        <a:rPr lang="en-US" altLang="zh-CN" sz="1100" b="1" i="0" u="none" strike="noStrike" kern="1200" dirty="0">
                          <a:solidFill>
                            <a:srgbClr val="FF0000"/>
                          </a:solidFill>
                          <a:effectLst/>
                          <a:latin typeface="+mn-lt"/>
                          <a:ea typeface="宋体" panose="02010600030101010101" pitchFamily="2" charset="-122"/>
                          <a:cs typeface="+mn-cs"/>
                        </a:rPr>
                        <a:t>9.5</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872129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Cross-correlation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内容占位符 2"/>
          <p:cNvSpPr>
            <a:spLocks noGrp="1"/>
          </p:cNvSpPr>
          <p:nvPr>
            <p:ph idx="1"/>
          </p:nvPr>
        </p:nvSpPr>
        <p:spPr>
          <a:xfrm>
            <a:off x="685799" y="1844824"/>
            <a:ext cx="8278689" cy="4113213"/>
          </a:xfrm>
        </p:spPr>
        <p:txBody>
          <a:bodyPr/>
          <a:lstStyle/>
          <a:p>
            <a:pPr>
              <a:buFont typeface="Wingdings" panose="05000000000000000000" pitchFamily="2" charset="2"/>
              <a:buChar char="Ø"/>
            </a:pPr>
            <a:r>
              <a:rPr lang="en-US" altLang="zh-CN" dirty="0"/>
              <a:t>NCP for </a:t>
            </a:r>
            <a:r>
              <a:rPr lang="en-US" altLang="zh-CN" dirty="0" err="1"/>
              <a:t>Ipatov</a:t>
            </a:r>
            <a:r>
              <a:rPr lang="en-US" altLang="zh-CN" dirty="0"/>
              <a:t> sequence of length 127</a:t>
            </a:r>
          </a:p>
          <a:p>
            <a:pPr marL="0" indent="0"/>
            <a:r>
              <a:rPr lang="en-US" altLang="zh-CN" dirty="0"/>
              <a:t> </a:t>
            </a:r>
          </a:p>
          <a:p>
            <a:pPr>
              <a:buFont typeface="Wingdings" panose="05000000000000000000" pitchFamily="2" charset="2"/>
              <a:buChar char="Ø"/>
            </a:pPr>
            <a:endParaRPr lang="en-US" altLang="zh-CN" dirty="0"/>
          </a:p>
        </p:txBody>
      </p:sp>
      <p:graphicFrame>
        <p:nvGraphicFramePr>
          <p:cNvPr id="6" name="表格 5">
            <a:extLst>
              <a:ext uri="{FF2B5EF4-FFF2-40B4-BE49-F238E27FC236}">
                <a16:creationId xmlns:a16="http://schemas.microsoft.com/office/drawing/2014/main" id="{C1EF0ABA-7901-40F6-9E09-04037A7973F0}"/>
              </a:ext>
            </a:extLst>
          </p:cNvPr>
          <p:cNvGraphicFramePr>
            <a:graphicFrameLocks noGrp="1"/>
          </p:cNvGraphicFramePr>
          <p:nvPr>
            <p:extLst>
              <p:ext uri="{D42A27DB-BD31-4B8C-83A1-F6EECF244321}">
                <p14:modId xmlns:p14="http://schemas.microsoft.com/office/powerpoint/2010/main" val="4060082772"/>
              </p:ext>
            </p:extLst>
          </p:nvPr>
        </p:nvGraphicFramePr>
        <p:xfrm>
          <a:off x="322737" y="2385765"/>
          <a:ext cx="8496937" cy="4089648"/>
        </p:xfrm>
        <a:graphic>
          <a:graphicData uri="http://schemas.openxmlformats.org/drawingml/2006/table">
            <a:tbl>
              <a:tblPr firstRow="1" bandRow="1">
                <a:tableStyleId>{5C22544A-7EE6-4342-B048-85BDC9FD1C3A}</a:tableStyleId>
              </a:tblPr>
              <a:tblGrid>
                <a:gridCol w="656425">
                  <a:extLst>
                    <a:ext uri="{9D8B030D-6E8A-4147-A177-3AD203B41FA5}">
                      <a16:colId xmlns:a16="http://schemas.microsoft.com/office/drawing/2014/main" val="20000"/>
                    </a:ext>
                  </a:extLst>
                </a:gridCol>
                <a:gridCol w="490032">
                  <a:extLst>
                    <a:ext uri="{9D8B030D-6E8A-4147-A177-3AD203B41FA5}">
                      <a16:colId xmlns:a16="http://schemas.microsoft.com/office/drawing/2014/main" val="20001"/>
                    </a:ext>
                  </a:extLst>
                </a:gridCol>
                <a:gridCol w="490032">
                  <a:extLst>
                    <a:ext uri="{9D8B030D-6E8A-4147-A177-3AD203B41FA5}">
                      <a16:colId xmlns:a16="http://schemas.microsoft.com/office/drawing/2014/main" val="20002"/>
                    </a:ext>
                  </a:extLst>
                </a:gridCol>
                <a:gridCol w="490032">
                  <a:extLst>
                    <a:ext uri="{9D8B030D-6E8A-4147-A177-3AD203B41FA5}">
                      <a16:colId xmlns:a16="http://schemas.microsoft.com/office/drawing/2014/main" val="20003"/>
                    </a:ext>
                  </a:extLst>
                </a:gridCol>
                <a:gridCol w="490032">
                  <a:extLst>
                    <a:ext uri="{9D8B030D-6E8A-4147-A177-3AD203B41FA5}">
                      <a16:colId xmlns:a16="http://schemas.microsoft.com/office/drawing/2014/main" val="20004"/>
                    </a:ext>
                  </a:extLst>
                </a:gridCol>
                <a:gridCol w="490032">
                  <a:extLst>
                    <a:ext uri="{9D8B030D-6E8A-4147-A177-3AD203B41FA5}">
                      <a16:colId xmlns:a16="http://schemas.microsoft.com/office/drawing/2014/main" val="20005"/>
                    </a:ext>
                  </a:extLst>
                </a:gridCol>
                <a:gridCol w="490032">
                  <a:extLst>
                    <a:ext uri="{9D8B030D-6E8A-4147-A177-3AD203B41FA5}">
                      <a16:colId xmlns:a16="http://schemas.microsoft.com/office/drawing/2014/main" val="20006"/>
                    </a:ext>
                  </a:extLst>
                </a:gridCol>
                <a:gridCol w="490032">
                  <a:extLst>
                    <a:ext uri="{9D8B030D-6E8A-4147-A177-3AD203B41FA5}">
                      <a16:colId xmlns:a16="http://schemas.microsoft.com/office/drawing/2014/main" val="20007"/>
                    </a:ext>
                  </a:extLst>
                </a:gridCol>
                <a:gridCol w="490032">
                  <a:extLst>
                    <a:ext uri="{9D8B030D-6E8A-4147-A177-3AD203B41FA5}">
                      <a16:colId xmlns:a16="http://schemas.microsoft.com/office/drawing/2014/main" val="20008"/>
                    </a:ext>
                  </a:extLst>
                </a:gridCol>
                <a:gridCol w="490032">
                  <a:extLst>
                    <a:ext uri="{9D8B030D-6E8A-4147-A177-3AD203B41FA5}">
                      <a16:colId xmlns:a16="http://schemas.microsoft.com/office/drawing/2014/main" val="20009"/>
                    </a:ext>
                  </a:extLst>
                </a:gridCol>
                <a:gridCol w="490032">
                  <a:extLst>
                    <a:ext uri="{9D8B030D-6E8A-4147-A177-3AD203B41FA5}">
                      <a16:colId xmlns:a16="http://schemas.microsoft.com/office/drawing/2014/main" val="20010"/>
                    </a:ext>
                  </a:extLst>
                </a:gridCol>
                <a:gridCol w="490032">
                  <a:extLst>
                    <a:ext uri="{9D8B030D-6E8A-4147-A177-3AD203B41FA5}">
                      <a16:colId xmlns:a16="http://schemas.microsoft.com/office/drawing/2014/main" val="20011"/>
                    </a:ext>
                  </a:extLst>
                </a:gridCol>
                <a:gridCol w="490032">
                  <a:extLst>
                    <a:ext uri="{9D8B030D-6E8A-4147-A177-3AD203B41FA5}">
                      <a16:colId xmlns:a16="http://schemas.microsoft.com/office/drawing/2014/main" val="20012"/>
                    </a:ext>
                  </a:extLst>
                </a:gridCol>
                <a:gridCol w="490032">
                  <a:extLst>
                    <a:ext uri="{9D8B030D-6E8A-4147-A177-3AD203B41FA5}">
                      <a16:colId xmlns:a16="http://schemas.microsoft.com/office/drawing/2014/main" val="20013"/>
                    </a:ext>
                  </a:extLst>
                </a:gridCol>
                <a:gridCol w="490032">
                  <a:extLst>
                    <a:ext uri="{9D8B030D-6E8A-4147-A177-3AD203B41FA5}">
                      <a16:colId xmlns:a16="http://schemas.microsoft.com/office/drawing/2014/main" val="20014"/>
                    </a:ext>
                  </a:extLst>
                </a:gridCol>
                <a:gridCol w="490032">
                  <a:extLst>
                    <a:ext uri="{9D8B030D-6E8A-4147-A177-3AD203B41FA5}">
                      <a16:colId xmlns:a16="http://schemas.microsoft.com/office/drawing/2014/main" val="20015"/>
                    </a:ext>
                  </a:extLst>
                </a:gridCol>
                <a:gridCol w="490032">
                  <a:extLst>
                    <a:ext uri="{9D8B030D-6E8A-4147-A177-3AD203B41FA5}">
                      <a16:colId xmlns:a16="http://schemas.microsoft.com/office/drawing/2014/main" val="20016"/>
                    </a:ext>
                  </a:extLst>
                </a:gridCol>
              </a:tblGrid>
              <a:tr h="432048">
                <a:tc>
                  <a:txBody>
                    <a:bodyPr/>
                    <a:lstStyle/>
                    <a:p>
                      <a:r>
                        <a:rPr lang="en-US" altLang="zh-CN" sz="900" b="1" i="1" kern="1200" dirty="0">
                          <a:solidFill>
                            <a:schemeClr val="lt1"/>
                          </a:solidFill>
                          <a:latin typeface="+mn-lt"/>
                          <a:ea typeface="+mn-ea"/>
                          <a:cs typeface="+mn-cs"/>
                        </a:rPr>
                        <a:t>NCP</a:t>
                      </a:r>
                      <a:r>
                        <a:rPr lang="en-US" altLang="zh-CN" sz="900" b="1" kern="1200" dirty="0">
                          <a:solidFill>
                            <a:schemeClr val="lt1"/>
                          </a:solidFill>
                          <a:latin typeface="+mn-lt"/>
                          <a:ea typeface="+mn-ea"/>
                          <a:cs typeface="+mn-cs"/>
                        </a:rPr>
                        <a:t>(</a:t>
                      </a:r>
                      <a:r>
                        <a:rPr lang="zh-CN" altLang="en-US" sz="900" b="1" kern="1200" dirty="0">
                          <a:solidFill>
                            <a:schemeClr val="lt1"/>
                          </a:solidFill>
                          <a:latin typeface="+mn-lt"/>
                          <a:ea typeface="+mn-ea"/>
                          <a:cs typeface="+mn-cs"/>
                        </a:rPr>
                        <a:t>𝒙</a:t>
                      </a:r>
                      <a:r>
                        <a:rPr lang="en-US" altLang="zh-CN" sz="900" b="1" kern="1200" dirty="0">
                          <a:solidFill>
                            <a:schemeClr val="lt1"/>
                          </a:solidFill>
                          <a:latin typeface="+mn-lt"/>
                          <a:ea typeface="+mn-ea"/>
                          <a:cs typeface="+mn-cs"/>
                        </a:rPr>
                        <a:t>,</a:t>
                      </a:r>
                      <a:r>
                        <a:rPr lang="zh-CN" altLang="en-US" sz="900" b="1" kern="1200" dirty="0">
                          <a:solidFill>
                            <a:schemeClr val="lt1"/>
                          </a:solidFill>
                          <a:latin typeface="+mn-lt"/>
                          <a:ea typeface="+mn-ea"/>
                          <a:cs typeface="+mn-cs"/>
                        </a:rPr>
                        <a:t>𝒚</a:t>
                      </a:r>
                      <a:r>
                        <a:rPr lang="en-US" altLang="zh-CN" sz="900" dirty="0"/>
                        <a:t>)</a:t>
                      </a:r>
                    </a:p>
                    <a:p>
                      <a:r>
                        <a:rPr lang="en-US" altLang="zh-CN" sz="900" dirty="0"/>
                        <a:t>(dB)</a:t>
                      </a:r>
                      <a:endParaRPr lang="zh-CN" altLang="en-US" sz="9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Seq9</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Seq10</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Seq11</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Seq12</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Seq13</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Seq14</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Seq15</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Seq16</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Seq17</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Seq18</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Seq19</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Seq20</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Seq21</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Seq22</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Seq23</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Seq24</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0"/>
                  </a:ext>
                </a:extLst>
              </a:tr>
              <a:tr h="216024">
                <a:tc>
                  <a:txBody>
                    <a:bodyPr/>
                    <a:lstStyle/>
                    <a:p>
                      <a:r>
                        <a:rPr lang="en-US" altLang="zh-CN" sz="900" dirty="0"/>
                        <a:t>Seq9</a:t>
                      </a:r>
                      <a:endParaRPr lang="zh-CN" altLang="en-US" sz="900" dirty="0"/>
                    </a:p>
                  </a:txBody>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-7.5</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extLst>
                  <a:ext uri="{0D108BD9-81ED-4DB2-BD59-A6C34878D82A}">
                    <a16:rowId xmlns:a16="http://schemas.microsoft.com/office/drawing/2014/main" val="10001"/>
                  </a:ext>
                </a:extLst>
              </a:tr>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Seq10</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extLst>
                  <a:ext uri="{0D108BD9-81ED-4DB2-BD59-A6C34878D82A}">
                    <a16:rowId xmlns:a16="http://schemas.microsoft.com/office/drawing/2014/main" val="10002"/>
                  </a:ext>
                </a:extLst>
              </a:tr>
              <a:tr h="216024">
                <a:tc>
                  <a:txBody>
                    <a:bodyPr/>
                    <a:lstStyle/>
                    <a:p>
                      <a:r>
                        <a:rPr lang="en-US" altLang="zh-CN" sz="900" dirty="0"/>
                        <a:t>Seq11</a:t>
                      </a:r>
                      <a:endParaRPr lang="zh-CN" altLang="en-US" sz="900" dirty="0"/>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extLst>
                  <a:ext uri="{0D108BD9-81ED-4DB2-BD59-A6C34878D82A}">
                    <a16:rowId xmlns:a16="http://schemas.microsoft.com/office/drawing/2014/main" val="10003"/>
                  </a:ext>
                </a:extLst>
              </a:tr>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Seq12</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a:t>
                      </a:r>
                    </a:p>
                  </a:txBody>
                  <a:tcPr marL="9525" marR="9525" marT="9525" marB="0" anchor="ctr"/>
                </a:tc>
                <a:extLst>
                  <a:ext uri="{0D108BD9-81ED-4DB2-BD59-A6C34878D82A}">
                    <a16:rowId xmlns:a16="http://schemas.microsoft.com/office/drawing/2014/main" val="10004"/>
                  </a:ext>
                </a:extLst>
              </a:tr>
              <a:tr h="216024">
                <a:tc>
                  <a:txBody>
                    <a:bodyPr/>
                    <a:lstStyle/>
                    <a:p>
                      <a:r>
                        <a:rPr lang="en-US" altLang="zh-CN" sz="900" dirty="0"/>
                        <a:t>Seq13</a:t>
                      </a:r>
                      <a:endParaRPr lang="zh-CN" altLang="en-US" sz="900" dirty="0"/>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extLst>
                  <a:ext uri="{0D108BD9-81ED-4DB2-BD59-A6C34878D82A}">
                    <a16:rowId xmlns:a16="http://schemas.microsoft.com/office/drawing/2014/main" val="10005"/>
                  </a:ext>
                </a:extLst>
              </a:tr>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Seq14</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extLst>
                  <a:ext uri="{0D108BD9-81ED-4DB2-BD59-A6C34878D82A}">
                    <a16:rowId xmlns:a16="http://schemas.microsoft.com/office/drawing/2014/main" val="10006"/>
                  </a:ext>
                </a:extLst>
              </a:tr>
              <a:tr h="216024">
                <a:tc>
                  <a:txBody>
                    <a:bodyPr/>
                    <a:lstStyle/>
                    <a:p>
                      <a:r>
                        <a:rPr lang="en-US" altLang="zh-CN" sz="900" dirty="0"/>
                        <a:t>Seq15</a:t>
                      </a:r>
                      <a:endParaRPr lang="zh-CN" altLang="en-US" sz="900" dirty="0"/>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-7.5</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extLst>
                  <a:ext uri="{0D108BD9-81ED-4DB2-BD59-A6C34878D82A}">
                    <a16:rowId xmlns:a16="http://schemas.microsoft.com/office/drawing/2014/main" val="10007"/>
                  </a:ext>
                </a:extLst>
              </a:tr>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Seq16</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tc>
                <a:extLst>
                  <a:ext uri="{0D108BD9-81ED-4DB2-BD59-A6C34878D82A}">
                    <a16:rowId xmlns:a16="http://schemas.microsoft.com/office/drawing/2014/main" val="10008"/>
                  </a:ext>
                </a:extLst>
              </a:tr>
              <a:tr h="216024">
                <a:tc>
                  <a:txBody>
                    <a:bodyPr/>
                    <a:lstStyle/>
                    <a:p>
                      <a:r>
                        <a:rPr lang="en-US" altLang="zh-CN" sz="900" dirty="0"/>
                        <a:t>Seq17</a:t>
                      </a:r>
                      <a:endParaRPr lang="zh-CN" altLang="en-US" sz="900" dirty="0"/>
                    </a:p>
                  </a:txBody>
                  <a:tcP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-7.5</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extLst>
                  <a:ext uri="{0D108BD9-81ED-4DB2-BD59-A6C34878D82A}">
                    <a16:rowId xmlns:a16="http://schemas.microsoft.com/office/drawing/2014/main" val="10009"/>
                  </a:ext>
                </a:extLst>
              </a:tr>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Seq18</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extLst>
                  <a:ext uri="{0D108BD9-81ED-4DB2-BD59-A6C34878D82A}">
                    <a16:rowId xmlns:a16="http://schemas.microsoft.com/office/drawing/2014/main" val="10010"/>
                  </a:ext>
                </a:extLst>
              </a:tr>
              <a:tr h="216024">
                <a:tc>
                  <a:txBody>
                    <a:bodyPr/>
                    <a:lstStyle/>
                    <a:p>
                      <a:r>
                        <a:rPr lang="en-US" altLang="zh-CN" sz="900" dirty="0"/>
                        <a:t>Seq19</a:t>
                      </a:r>
                      <a:endParaRPr lang="zh-CN" altLang="en-US" sz="900" dirty="0"/>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extLst>
                  <a:ext uri="{0D108BD9-81ED-4DB2-BD59-A6C34878D82A}">
                    <a16:rowId xmlns:a16="http://schemas.microsoft.com/office/drawing/2014/main" val="10011"/>
                  </a:ext>
                </a:extLst>
              </a:tr>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Seq20</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extLst>
                  <a:ext uri="{0D108BD9-81ED-4DB2-BD59-A6C34878D82A}">
                    <a16:rowId xmlns:a16="http://schemas.microsoft.com/office/drawing/2014/main" val="10012"/>
                  </a:ext>
                </a:extLst>
              </a:tr>
              <a:tr h="216024">
                <a:tc>
                  <a:txBody>
                    <a:bodyPr/>
                    <a:lstStyle/>
                    <a:p>
                      <a:r>
                        <a:rPr lang="en-US" altLang="zh-CN" sz="900" dirty="0"/>
                        <a:t>Seq21</a:t>
                      </a:r>
                      <a:endParaRPr lang="zh-CN" altLang="en-US" sz="900" dirty="0"/>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extLst>
                  <a:ext uri="{0D108BD9-81ED-4DB2-BD59-A6C34878D82A}">
                    <a16:rowId xmlns:a16="http://schemas.microsoft.com/office/drawing/2014/main" val="10013"/>
                  </a:ext>
                </a:extLst>
              </a:tr>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Seq22</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extLst>
                  <a:ext uri="{0D108BD9-81ED-4DB2-BD59-A6C34878D82A}">
                    <a16:rowId xmlns:a16="http://schemas.microsoft.com/office/drawing/2014/main" val="10014"/>
                  </a:ext>
                </a:extLst>
              </a:tr>
              <a:tr h="216024">
                <a:tc>
                  <a:txBody>
                    <a:bodyPr/>
                    <a:lstStyle/>
                    <a:p>
                      <a:r>
                        <a:rPr lang="en-US" altLang="zh-CN" sz="900" dirty="0"/>
                        <a:t>Seq23</a:t>
                      </a:r>
                      <a:endParaRPr lang="zh-CN" altLang="en-US" sz="900" dirty="0"/>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-7.5</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tc>
                <a:extLst>
                  <a:ext uri="{0D108BD9-81ED-4DB2-BD59-A6C34878D82A}">
                    <a16:rowId xmlns:a16="http://schemas.microsoft.com/office/drawing/2014/main" val="10015"/>
                  </a:ext>
                </a:extLst>
              </a:tr>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Seq24</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3820039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Cross-correlation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内容占位符 2"/>
          <p:cNvSpPr>
            <a:spLocks noGrp="1"/>
          </p:cNvSpPr>
          <p:nvPr>
            <p:ph idx="1"/>
          </p:nvPr>
        </p:nvSpPr>
        <p:spPr>
          <a:xfrm>
            <a:off x="561343" y="1372393"/>
            <a:ext cx="8278689" cy="4113213"/>
          </a:xfrm>
        </p:spPr>
        <p:txBody>
          <a:bodyPr/>
          <a:lstStyle/>
          <a:p>
            <a:pPr>
              <a:buFont typeface="Wingdings" panose="05000000000000000000" pitchFamily="2" charset="2"/>
              <a:buChar char="Ø"/>
            </a:pPr>
            <a:r>
              <a:rPr lang="en-US" altLang="zh-CN" dirty="0"/>
              <a:t>NCP for </a:t>
            </a:r>
            <a:r>
              <a:rPr lang="en-US" altLang="zh-CN" dirty="0" err="1"/>
              <a:t>Ipatov</a:t>
            </a:r>
            <a:r>
              <a:rPr lang="en-US" altLang="zh-CN" dirty="0"/>
              <a:t> sequence of length 121</a:t>
            </a:r>
          </a:p>
          <a:p>
            <a:pPr marL="0" indent="0"/>
            <a:r>
              <a:rPr lang="en-US" altLang="zh-CN" dirty="0"/>
              <a:t> </a:t>
            </a:r>
          </a:p>
          <a:p>
            <a:pPr>
              <a:buFont typeface="Wingdings" panose="05000000000000000000" pitchFamily="2" charset="2"/>
              <a:buChar char="Ø"/>
            </a:pPr>
            <a:endParaRPr lang="en-US" altLang="zh-CN" dirty="0"/>
          </a:p>
        </p:txBody>
      </p:sp>
      <p:graphicFrame>
        <p:nvGraphicFramePr>
          <p:cNvPr id="6" name="表格 5">
            <a:extLst>
              <a:ext uri="{FF2B5EF4-FFF2-40B4-BE49-F238E27FC236}">
                <a16:creationId xmlns:a16="http://schemas.microsoft.com/office/drawing/2014/main" id="{A78E57BC-B87D-4652-84EB-FE184D6C9114}"/>
              </a:ext>
            </a:extLst>
          </p:cNvPr>
          <p:cNvGraphicFramePr>
            <a:graphicFrameLocks noGrp="1"/>
          </p:cNvGraphicFramePr>
          <p:nvPr>
            <p:extLst>
              <p:ext uri="{D42A27DB-BD31-4B8C-83A1-F6EECF244321}">
                <p14:modId xmlns:p14="http://schemas.microsoft.com/office/powerpoint/2010/main" val="2406017460"/>
              </p:ext>
            </p:extLst>
          </p:nvPr>
        </p:nvGraphicFramePr>
        <p:xfrm>
          <a:off x="469961" y="1844824"/>
          <a:ext cx="8461452" cy="4907280"/>
        </p:xfrm>
        <a:graphic>
          <a:graphicData uri="http://schemas.openxmlformats.org/drawingml/2006/table">
            <a:tbl>
              <a:tblPr firstRow="1" bandRow="1">
                <a:tableStyleId>{5C22544A-7EE6-4342-B048-85BDC9FD1C3A}</a:tableStyleId>
              </a:tblPr>
              <a:tblGrid>
                <a:gridCol w="485638">
                  <a:extLst>
                    <a:ext uri="{9D8B030D-6E8A-4147-A177-3AD203B41FA5}">
                      <a16:colId xmlns:a16="http://schemas.microsoft.com/office/drawing/2014/main" val="20000"/>
                    </a:ext>
                  </a:extLst>
                </a:gridCol>
                <a:gridCol w="362537">
                  <a:extLst>
                    <a:ext uri="{9D8B030D-6E8A-4147-A177-3AD203B41FA5}">
                      <a16:colId xmlns:a16="http://schemas.microsoft.com/office/drawing/2014/main" val="20001"/>
                    </a:ext>
                  </a:extLst>
                </a:gridCol>
                <a:gridCol w="362537">
                  <a:extLst>
                    <a:ext uri="{9D8B030D-6E8A-4147-A177-3AD203B41FA5}">
                      <a16:colId xmlns:a16="http://schemas.microsoft.com/office/drawing/2014/main" val="20002"/>
                    </a:ext>
                  </a:extLst>
                </a:gridCol>
                <a:gridCol w="362537">
                  <a:extLst>
                    <a:ext uri="{9D8B030D-6E8A-4147-A177-3AD203B41FA5}">
                      <a16:colId xmlns:a16="http://schemas.microsoft.com/office/drawing/2014/main" val="20003"/>
                    </a:ext>
                  </a:extLst>
                </a:gridCol>
                <a:gridCol w="362537">
                  <a:extLst>
                    <a:ext uri="{9D8B030D-6E8A-4147-A177-3AD203B41FA5}">
                      <a16:colId xmlns:a16="http://schemas.microsoft.com/office/drawing/2014/main" val="20004"/>
                    </a:ext>
                  </a:extLst>
                </a:gridCol>
                <a:gridCol w="362537">
                  <a:extLst>
                    <a:ext uri="{9D8B030D-6E8A-4147-A177-3AD203B41FA5}">
                      <a16:colId xmlns:a16="http://schemas.microsoft.com/office/drawing/2014/main" val="20005"/>
                    </a:ext>
                  </a:extLst>
                </a:gridCol>
                <a:gridCol w="362537">
                  <a:extLst>
                    <a:ext uri="{9D8B030D-6E8A-4147-A177-3AD203B41FA5}">
                      <a16:colId xmlns:a16="http://schemas.microsoft.com/office/drawing/2014/main" val="20006"/>
                    </a:ext>
                  </a:extLst>
                </a:gridCol>
                <a:gridCol w="362537">
                  <a:extLst>
                    <a:ext uri="{9D8B030D-6E8A-4147-A177-3AD203B41FA5}">
                      <a16:colId xmlns:a16="http://schemas.microsoft.com/office/drawing/2014/main" val="20007"/>
                    </a:ext>
                  </a:extLst>
                </a:gridCol>
                <a:gridCol w="362537">
                  <a:extLst>
                    <a:ext uri="{9D8B030D-6E8A-4147-A177-3AD203B41FA5}">
                      <a16:colId xmlns:a16="http://schemas.microsoft.com/office/drawing/2014/main" val="20008"/>
                    </a:ext>
                  </a:extLst>
                </a:gridCol>
                <a:gridCol w="362537">
                  <a:extLst>
                    <a:ext uri="{9D8B030D-6E8A-4147-A177-3AD203B41FA5}">
                      <a16:colId xmlns:a16="http://schemas.microsoft.com/office/drawing/2014/main" val="20009"/>
                    </a:ext>
                  </a:extLst>
                </a:gridCol>
                <a:gridCol w="362537">
                  <a:extLst>
                    <a:ext uri="{9D8B030D-6E8A-4147-A177-3AD203B41FA5}">
                      <a16:colId xmlns:a16="http://schemas.microsoft.com/office/drawing/2014/main" val="20010"/>
                    </a:ext>
                  </a:extLst>
                </a:gridCol>
                <a:gridCol w="362537">
                  <a:extLst>
                    <a:ext uri="{9D8B030D-6E8A-4147-A177-3AD203B41FA5}">
                      <a16:colId xmlns:a16="http://schemas.microsoft.com/office/drawing/2014/main" val="20011"/>
                    </a:ext>
                  </a:extLst>
                </a:gridCol>
                <a:gridCol w="362537">
                  <a:extLst>
                    <a:ext uri="{9D8B030D-6E8A-4147-A177-3AD203B41FA5}">
                      <a16:colId xmlns:a16="http://schemas.microsoft.com/office/drawing/2014/main" val="20012"/>
                    </a:ext>
                  </a:extLst>
                </a:gridCol>
                <a:gridCol w="362537">
                  <a:extLst>
                    <a:ext uri="{9D8B030D-6E8A-4147-A177-3AD203B41FA5}">
                      <a16:colId xmlns:a16="http://schemas.microsoft.com/office/drawing/2014/main" val="20013"/>
                    </a:ext>
                  </a:extLst>
                </a:gridCol>
                <a:gridCol w="362537">
                  <a:extLst>
                    <a:ext uri="{9D8B030D-6E8A-4147-A177-3AD203B41FA5}">
                      <a16:colId xmlns:a16="http://schemas.microsoft.com/office/drawing/2014/main" val="20014"/>
                    </a:ext>
                  </a:extLst>
                </a:gridCol>
                <a:gridCol w="362537">
                  <a:extLst>
                    <a:ext uri="{9D8B030D-6E8A-4147-A177-3AD203B41FA5}">
                      <a16:colId xmlns:a16="http://schemas.microsoft.com/office/drawing/2014/main" val="20015"/>
                    </a:ext>
                  </a:extLst>
                </a:gridCol>
                <a:gridCol w="362537">
                  <a:extLst>
                    <a:ext uri="{9D8B030D-6E8A-4147-A177-3AD203B41FA5}">
                      <a16:colId xmlns:a16="http://schemas.microsoft.com/office/drawing/2014/main" val="20016"/>
                    </a:ext>
                  </a:extLst>
                </a:gridCol>
                <a:gridCol w="362537">
                  <a:extLst>
                    <a:ext uri="{9D8B030D-6E8A-4147-A177-3AD203B41FA5}">
                      <a16:colId xmlns:a16="http://schemas.microsoft.com/office/drawing/2014/main" val="20017"/>
                    </a:ext>
                  </a:extLst>
                </a:gridCol>
                <a:gridCol w="362537">
                  <a:extLst>
                    <a:ext uri="{9D8B030D-6E8A-4147-A177-3AD203B41FA5}">
                      <a16:colId xmlns:a16="http://schemas.microsoft.com/office/drawing/2014/main" val="20018"/>
                    </a:ext>
                  </a:extLst>
                </a:gridCol>
                <a:gridCol w="362537">
                  <a:extLst>
                    <a:ext uri="{9D8B030D-6E8A-4147-A177-3AD203B41FA5}">
                      <a16:colId xmlns:a16="http://schemas.microsoft.com/office/drawing/2014/main" val="20019"/>
                    </a:ext>
                  </a:extLst>
                </a:gridCol>
                <a:gridCol w="362537">
                  <a:extLst>
                    <a:ext uri="{9D8B030D-6E8A-4147-A177-3AD203B41FA5}">
                      <a16:colId xmlns:a16="http://schemas.microsoft.com/office/drawing/2014/main" val="20020"/>
                    </a:ext>
                  </a:extLst>
                </a:gridCol>
                <a:gridCol w="362537">
                  <a:extLst>
                    <a:ext uri="{9D8B030D-6E8A-4147-A177-3AD203B41FA5}">
                      <a16:colId xmlns:a16="http://schemas.microsoft.com/office/drawing/2014/main" val="20021"/>
                    </a:ext>
                  </a:extLst>
                </a:gridCol>
                <a:gridCol w="362537">
                  <a:extLst>
                    <a:ext uri="{9D8B030D-6E8A-4147-A177-3AD203B41FA5}">
                      <a16:colId xmlns:a16="http://schemas.microsoft.com/office/drawing/2014/main" val="20022"/>
                    </a:ext>
                  </a:extLst>
                </a:gridCol>
              </a:tblGrid>
              <a:tr h="189034">
                <a:tc>
                  <a:txBody>
                    <a:bodyPr/>
                    <a:lstStyle/>
                    <a:p>
                      <a:r>
                        <a:rPr lang="en-US" altLang="zh-CN" sz="800" spc="0" dirty="0"/>
                        <a:t>(dB)</a:t>
                      </a:r>
                      <a:endParaRPr lang="zh-CN" altLang="en-US" sz="800" spc="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s2</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s3</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s4</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s5</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s6</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s7</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s8</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s9</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s10</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s11</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s12</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s13</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s14</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s15</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s16</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s17</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s18</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s19</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s20</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s21</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s22</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0"/>
                  </a:ext>
                </a:extLst>
              </a:tr>
              <a:tr h="184520">
                <a:tc>
                  <a:txBody>
                    <a:bodyPr/>
                    <a:lstStyle/>
                    <a:p>
                      <a:r>
                        <a:rPr lang="en-US" altLang="zh-CN" sz="800" dirty="0"/>
                        <a:t>s1</a:t>
                      </a:r>
                      <a:endParaRPr lang="zh-CN" altLang="en-US" sz="800" dirty="0"/>
                    </a:p>
                  </a:txBody>
                  <a:tcP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extLst>
                  <a:ext uri="{0D108BD9-81ED-4DB2-BD59-A6C34878D82A}">
                    <a16:rowId xmlns:a16="http://schemas.microsoft.com/office/drawing/2014/main" val="10001"/>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s2</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extLst>
                  <a:ext uri="{0D108BD9-81ED-4DB2-BD59-A6C34878D82A}">
                    <a16:rowId xmlns:a16="http://schemas.microsoft.com/office/drawing/2014/main" val="10002"/>
                  </a:ext>
                </a:extLst>
              </a:tr>
              <a:tr h="184520">
                <a:tc>
                  <a:txBody>
                    <a:bodyPr/>
                    <a:lstStyle/>
                    <a:p>
                      <a:r>
                        <a:rPr lang="en-US" altLang="zh-CN" sz="800" dirty="0"/>
                        <a:t>s3</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extLst>
                  <a:ext uri="{0D108BD9-81ED-4DB2-BD59-A6C34878D82A}">
                    <a16:rowId xmlns:a16="http://schemas.microsoft.com/office/drawing/2014/main" val="10003"/>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s4</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extLst>
                  <a:ext uri="{0D108BD9-81ED-4DB2-BD59-A6C34878D82A}">
                    <a16:rowId xmlns:a16="http://schemas.microsoft.com/office/drawing/2014/main" val="10004"/>
                  </a:ext>
                </a:extLst>
              </a:tr>
              <a:tr h="184520">
                <a:tc>
                  <a:txBody>
                    <a:bodyPr/>
                    <a:lstStyle/>
                    <a:p>
                      <a:r>
                        <a:rPr lang="en-US" altLang="zh-CN" sz="800" dirty="0"/>
                        <a:t>s5</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extLst>
                  <a:ext uri="{0D108BD9-81ED-4DB2-BD59-A6C34878D82A}">
                    <a16:rowId xmlns:a16="http://schemas.microsoft.com/office/drawing/2014/main" val="10005"/>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s6</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extLst>
                  <a:ext uri="{0D108BD9-81ED-4DB2-BD59-A6C34878D82A}">
                    <a16:rowId xmlns:a16="http://schemas.microsoft.com/office/drawing/2014/main" val="10006"/>
                  </a:ext>
                </a:extLst>
              </a:tr>
              <a:tr h="184520">
                <a:tc>
                  <a:txBody>
                    <a:bodyPr/>
                    <a:lstStyle/>
                    <a:p>
                      <a:r>
                        <a:rPr lang="en-US" altLang="zh-CN" sz="800" dirty="0"/>
                        <a:t>s7</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extLst>
                  <a:ext uri="{0D108BD9-81ED-4DB2-BD59-A6C34878D82A}">
                    <a16:rowId xmlns:a16="http://schemas.microsoft.com/office/drawing/2014/main" val="10007"/>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s8</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extLst>
                  <a:ext uri="{0D108BD9-81ED-4DB2-BD59-A6C34878D82A}">
                    <a16:rowId xmlns:a16="http://schemas.microsoft.com/office/drawing/2014/main" val="10008"/>
                  </a:ext>
                </a:extLst>
              </a:tr>
              <a:tr h="184520">
                <a:tc>
                  <a:txBody>
                    <a:bodyPr/>
                    <a:lstStyle/>
                    <a:p>
                      <a:r>
                        <a:rPr lang="en-US" altLang="zh-CN" sz="800" dirty="0"/>
                        <a:t>s9</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extLst>
                  <a:ext uri="{0D108BD9-81ED-4DB2-BD59-A6C34878D82A}">
                    <a16:rowId xmlns:a16="http://schemas.microsoft.com/office/drawing/2014/main" val="10009"/>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s10</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extLst>
                  <a:ext uri="{0D108BD9-81ED-4DB2-BD59-A6C34878D82A}">
                    <a16:rowId xmlns:a16="http://schemas.microsoft.com/office/drawing/2014/main" val="10010"/>
                  </a:ext>
                </a:extLst>
              </a:tr>
              <a:tr h="184520">
                <a:tc>
                  <a:txBody>
                    <a:bodyPr/>
                    <a:lstStyle/>
                    <a:p>
                      <a:r>
                        <a:rPr lang="en-US" altLang="zh-CN" sz="800" dirty="0"/>
                        <a:t>s11</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extLst>
                  <a:ext uri="{0D108BD9-81ED-4DB2-BD59-A6C34878D82A}">
                    <a16:rowId xmlns:a16="http://schemas.microsoft.com/office/drawing/2014/main" val="10011"/>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s12</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extLst>
                  <a:ext uri="{0D108BD9-81ED-4DB2-BD59-A6C34878D82A}">
                    <a16:rowId xmlns:a16="http://schemas.microsoft.com/office/drawing/2014/main" val="10012"/>
                  </a:ext>
                </a:extLst>
              </a:tr>
              <a:tr h="184520">
                <a:tc>
                  <a:txBody>
                    <a:bodyPr/>
                    <a:lstStyle/>
                    <a:p>
                      <a:r>
                        <a:rPr lang="en-US" altLang="zh-CN" sz="800" dirty="0"/>
                        <a:t>s13</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extLst>
                  <a:ext uri="{0D108BD9-81ED-4DB2-BD59-A6C34878D82A}">
                    <a16:rowId xmlns:a16="http://schemas.microsoft.com/office/drawing/2014/main" val="10013"/>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s14</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extLst>
                  <a:ext uri="{0D108BD9-81ED-4DB2-BD59-A6C34878D82A}">
                    <a16:rowId xmlns:a16="http://schemas.microsoft.com/office/drawing/2014/main" val="10014"/>
                  </a:ext>
                </a:extLst>
              </a:tr>
              <a:tr h="184520">
                <a:tc>
                  <a:txBody>
                    <a:bodyPr/>
                    <a:lstStyle/>
                    <a:p>
                      <a:r>
                        <a:rPr lang="en-US" altLang="zh-CN" sz="800" dirty="0"/>
                        <a:t>s15</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extLst>
                  <a:ext uri="{0D108BD9-81ED-4DB2-BD59-A6C34878D82A}">
                    <a16:rowId xmlns:a16="http://schemas.microsoft.com/office/drawing/2014/main" val="10015"/>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s16</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extLst>
                  <a:ext uri="{0D108BD9-81ED-4DB2-BD59-A6C34878D82A}">
                    <a16:rowId xmlns:a16="http://schemas.microsoft.com/office/drawing/2014/main" val="10016"/>
                  </a:ext>
                </a:extLst>
              </a:tr>
              <a:tr h="184520">
                <a:tc>
                  <a:txBody>
                    <a:bodyPr/>
                    <a:lstStyle/>
                    <a:p>
                      <a:r>
                        <a:rPr lang="en-US" altLang="zh-CN" sz="800" dirty="0"/>
                        <a:t>s17</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extLst>
                  <a:ext uri="{0D108BD9-81ED-4DB2-BD59-A6C34878D82A}">
                    <a16:rowId xmlns:a16="http://schemas.microsoft.com/office/drawing/2014/main" val="10017"/>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s18</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extLst>
                  <a:ext uri="{0D108BD9-81ED-4DB2-BD59-A6C34878D82A}">
                    <a16:rowId xmlns:a16="http://schemas.microsoft.com/office/drawing/2014/main" val="10018"/>
                  </a:ext>
                </a:extLst>
              </a:tr>
              <a:tr h="184520">
                <a:tc>
                  <a:txBody>
                    <a:bodyPr/>
                    <a:lstStyle/>
                    <a:p>
                      <a:r>
                        <a:rPr lang="en-US" altLang="zh-CN" sz="800" dirty="0"/>
                        <a:t>s19</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extLst>
                  <a:ext uri="{0D108BD9-81ED-4DB2-BD59-A6C34878D82A}">
                    <a16:rowId xmlns:a16="http://schemas.microsoft.com/office/drawing/2014/main" val="10019"/>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s20</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extLst>
                  <a:ext uri="{0D108BD9-81ED-4DB2-BD59-A6C34878D82A}">
                    <a16:rowId xmlns:a16="http://schemas.microsoft.com/office/drawing/2014/main" val="10020"/>
                  </a:ext>
                </a:extLst>
              </a:tr>
              <a:tr h="184520">
                <a:tc>
                  <a:txBody>
                    <a:bodyPr/>
                    <a:lstStyle/>
                    <a:p>
                      <a:r>
                        <a:rPr lang="en-US" altLang="zh-CN" sz="800" dirty="0"/>
                        <a:t>s21</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extLst>
                  <a:ext uri="{0D108BD9-81ED-4DB2-BD59-A6C34878D82A}">
                    <a16:rowId xmlns:a16="http://schemas.microsoft.com/office/drawing/2014/main" val="10021"/>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s22</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extLst>
                  <a:ext uri="{0D108BD9-81ED-4DB2-BD59-A6C34878D82A}">
                    <a16:rowId xmlns:a16="http://schemas.microsoft.com/office/drawing/2014/main" val="10022"/>
                  </a:ext>
                </a:extLst>
              </a:tr>
            </a:tbl>
          </a:graphicData>
        </a:graphic>
      </p:graphicFrame>
    </p:spTree>
    <p:extLst>
      <p:ext uri="{BB962C8B-B14F-4D97-AF65-F5344CB8AC3E}">
        <p14:creationId xmlns:p14="http://schemas.microsoft.com/office/powerpoint/2010/main" val="216543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Cross-correlation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内容占位符 2"/>
          <p:cNvSpPr>
            <a:spLocks noGrp="1"/>
          </p:cNvSpPr>
          <p:nvPr>
            <p:ph idx="1"/>
          </p:nvPr>
        </p:nvSpPr>
        <p:spPr>
          <a:xfrm>
            <a:off x="685799" y="1844824"/>
            <a:ext cx="8278689" cy="4113213"/>
          </a:xfrm>
        </p:spPr>
        <p:txBody>
          <a:bodyPr/>
          <a:lstStyle/>
          <a:p>
            <a:pPr>
              <a:buFont typeface="Wingdings" panose="05000000000000000000" pitchFamily="2" charset="2"/>
              <a:buChar char="Ø"/>
            </a:pPr>
            <a:r>
              <a:rPr lang="en-US" altLang="zh-CN" dirty="0"/>
              <a:t>The PDF of NCP for </a:t>
            </a:r>
            <a:r>
              <a:rPr lang="en-US" altLang="zh-CN" dirty="0" err="1"/>
              <a:t>Ipatov</a:t>
            </a:r>
            <a:r>
              <a:rPr lang="en-US" altLang="zh-CN" dirty="0"/>
              <a:t> sequence of  different lengths </a:t>
            </a:r>
          </a:p>
          <a:p>
            <a:pPr marL="0" indent="0"/>
            <a:r>
              <a:rPr lang="en-US" altLang="zh-CN" dirty="0"/>
              <a:t> </a:t>
            </a:r>
          </a:p>
          <a:p>
            <a:pPr>
              <a:buFont typeface="Wingdings" panose="05000000000000000000" pitchFamily="2" charset="2"/>
              <a:buChar char="Ø"/>
            </a:pPr>
            <a:endParaRPr lang="en-US" altLang="zh-CN" dirty="0"/>
          </a:p>
        </p:txBody>
      </p:sp>
      <p:pic>
        <p:nvPicPr>
          <p:cNvPr id="7" name="图片 6">
            <a:extLst>
              <a:ext uri="{FF2B5EF4-FFF2-40B4-BE49-F238E27FC236}">
                <a16:creationId xmlns:a16="http://schemas.microsoft.com/office/drawing/2014/main" id="{44965A20-7545-4A98-AFDA-197717E1144F}"/>
              </a:ext>
            </a:extLst>
          </p:cNvPr>
          <p:cNvPicPr>
            <a:picLocks noChangeAspect="1"/>
          </p:cNvPicPr>
          <p:nvPr/>
        </p:nvPicPr>
        <p:blipFill>
          <a:blip r:embed="rId2"/>
          <a:stretch>
            <a:fillRect/>
          </a:stretch>
        </p:blipFill>
        <p:spPr>
          <a:xfrm>
            <a:off x="1547664" y="2268389"/>
            <a:ext cx="5334000" cy="4000500"/>
          </a:xfrm>
          <a:prstGeom prst="rect">
            <a:avLst/>
          </a:prstGeom>
        </p:spPr>
      </p:pic>
    </p:spTree>
    <p:extLst>
      <p:ext uri="{BB962C8B-B14F-4D97-AF65-F5344CB8AC3E}">
        <p14:creationId xmlns:p14="http://schemas.microsoft.com/office/powerpoint/2010/main" val="3907872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Cross-correlation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内容占位符 2"/>
          <p:cNvSpPr>
            <a:spLocks noGrp="1"/>
          </p:cNvSpPr>
          <p:nvPr>
            <p:ph idx="1"/>
          </p:nvPr>
        </p:nvSpPr>
        <p:spPr>
          <a:xfrm>
            <a:off x="685799" y="1844824"/>
            <a:ext cx="8278689" cy="4113213"/>
          </a:xfrm>
        </p:spPr>
        <p:txBody>
          <a:bodyPr/>
          <a:lstStyle/>
          <a:p>
            <a:pPr>
              <a:buFont typeface="Wingdings" panose="05000000000000000000" pitchFamily="2" charset="2"/>
              <a:buChar char="Ø"/>
            </a:pPr>
            <a:r>
              <a:rPr lang="en-US" altLang="zh-CN" dirty="0"/>
              <a:t>length 91 vs length 121(card=8)</a:t>
            </a:r>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r>
              <a:rPr lang="en-US" altLang="zh-CN" dirty="0"/>
              <a:t>Length 121 has better cross-correlation in the sense of worst case, best case and median case</a:t>
            </a:r>
          </a:p>
          <a:p>
            <a:pPr marL="0" indent="0"/>
            <a:r>
              <a:rPr lang="en-US" altLang="zh-CN" dirty="0"/>
              <a:t> </a:t>
            </a:r>
          </a:p>
          <a:p>
            <a:pPr>
              <a:buFont typeface="Wingdings" panose="05000000000000000000" pitchFamily="2" charset="2"/>
              <a:buChar char="Ø"/>
            </a:pPr>
            <a:endParaRPr lang="en-US" altLang="zh-CN" dirty="0"/>
          </a:p>
        </p:txBody>
      </p:sp>
      <p:graphicFrame>
        <p:nvGraphicFramePr>
          <p:cNvPr id="9" name="表格 8">
            <a:extLst>
              <a:ext uri="{FF2B5EF4-FFF2-40B4-BE49-F238E27FC236}">
                <a16:creationId xmlns:a16="http://schemas.microsoft.com/office/drawing/2014/main" id="{72C69A9A-22CD-4ADA-A9B9-00B6F4D395C2}"/>
              </a:ext>
            </a:extLst>
          </p:cNvPr>
          <p:cNvGraphicFramePr>
            <a:graphicFrameLocks noGrp="1"/>
          </p:cNvGraphicFramePr>
          <p:nvPr>
            <p:extLst>
              <p:ext uri="{D42A27DB-BD31-4B8C-83A1-F6EECF244321}">
                <p14:modId xmlns:p14="http://schemas.microsoft.com/office/powerpoint/2010/main" val="279998178"/>
              </p:ext>
            </p:extLst>
          </p:nvPr>
        </p:nvGraphicFramePr>
        <p:xfrm>
          <a:off x="600573" y="2711660"/>
          <a:ext cx="3744415" cy="2499360"/>
        </p:xfrm>
        <a:graphic>
          <a:graphicData uri="http://schemas.openxmlformats.org/drawingml/2006/table">
            <a:tbl>
              <a:tblPr firstRow="1" bandRow="1">
                <a:tableStyleId>{5C22544A-7EE6-4342-B048-85BDC9FD1C3A}</a:tableStyleId>
              </a:tblPr>
              <a:tblGrid>
                <a:gridCol w="537055">
                  <a:extLst>
                    <a:ext uri="{9D8B030D-6E8A-4147-A177-3AD203B41FA5}">
                      <a16:colId xmlns:a16="http://schemas.microsoft.com/office/drawing/2014/main" val="20000"/>
                    </a:ext>
                  </a:extLst>
                </a:gridCol>
                <a:gridCol w="400920">
                  <a:extLst>
                    <a:ext uri="{9D8B030D-6E8A-4147-A177-3AD203B41FA5}">
                      <a16:colId xmlns:a16="http://schemas.microsoft.com/office/drawing/2014/main" val="20001"/>
                    </a:ext>
                  </a:extLst>
                </a:gridCol>
                <a:gridCol w="400920">
                  <a:extLst>
                    <a:ext uri="{9D8B030D-6E8A-4147-A177-3AD203B41FA5}">
                      <a16:colId xmlns:a16="http://schemas.microsoft.com/office/drawing/2014/main" val="20002"/>
                    </a:ext>
                  </a:extLst>
                </a:gridCol>
                <a:gridCol w="400920">
                  <a:extLst>
                    <a:ext uri="{9D8B030D-6E8A-4147-A177-3AD203B41FA5}">
                      <a16:colId xmlns:a16="http://schemas.microsoft.com/office/drawing/2014/main" val="20003"/>
                    </a:ext>
                  </a:extLst>
                </a:gridCol>
                <a:gridCol w="400920">
                  <a:extLst>
                    <a:ext uri="{9D8B030D-6E8A-4147-A177-3AD203B41FA5}">
                      <a16:colId xmlns:a16="http://schemas.microsoft.com/office/drawing/2014/main" val="20004"/>
                    </a:ext>
                  </a:extLst>
                </a:gridCol>
                <a:gridCol w="400920">
                  <a:extLst>
                    <a:ext uri="{9D8B030D-6E8A-4147-A177-3AD203B41FA5}">
                      <a16:colId xmlns:a16="http://schemas.microsoft.com/office/drawing/2014/main" val="20005"/>
                    </a:ext>
                  </a:extLst>
                </a:gridCol>
                <a:gridCol w="400920">
                  <a:extLst>
                    <a:ext uri="{9D8B030D-6E8A-4147-A177-3AD203B41FA5}">
                      <a16:colId xmlns:a16="http://schemas.microsoft.com/office/drawing/2014/main" val="20006"/>
                    </a:ext>
                  </a:extLst>
                </a:gridCol>
                <a:gridCol w="400920">
                  <a:extLst>
                    <a:ext uri="{9D8B030D-6E8A-4147-A177-3AD203B41FA5}">
                      <a16:colId xmlns:a16="http://schemas.microsoft.com/office/drawing/2014/main" val="20007"/>
                    </a:ext>
                  </a:extLst>
                </a:gridCol>
                <a:gridCol w="400920">
                  <a:extLst>
                    <a:ext uri="{9D8B030D-6E8A-4147-A177-3AD203B41FA5}">
                      <a16:colId xmlns:a16="http://schemas.microsoft.com/office/drawing/2014/main" val="20008"/>
                    </a:ext>
                  </a:extLst>
                </a:gridCol>
              </a:tblGrid>
              <a:tr h="486015">
                <a:tc>
                  <a:txBody>
                    <a:bodyPr/>
                    <a:lstStyle/>
                    <a:p>
                      <a:r>
                        <a:rPr lang="en-US" altLang="zh-CN" sz="1000" b="0" dirty="0"/>
                        <a:t>NCP</a:t>
                      </a:r>
                    </a:p>
                    <a:p>
                      <a:r>
                        <a:rPr lang="en-US" altLang="zh-CN" sz="1000" b="0" dirty="0"/>
                        <a:t>(dB)</a:t>
                      </a:r>
                    </a:p>
                    <a:p>
                      <a:r>
                        <a:rPr lang="en-US" altLang="zh-CN" sz="1000" b="0" dirty="0"/>
                        <a:t>91</a:t>
                      </a:r>
                      <a:endParaRPr lang="zh-CN" altLang="en-US" sz="1000" b="0" dirty="0"/>
                    </a:p>
                  </a:txBody>
                  <a:tcPr/>
                </a:tc>
                <a:tc>
                  <a:txBody>
                    <a:bodyPr/>
                    <a:lstStyle/>
                    <a:p>
                      <a:pPr marL="0" algn="l" defTabSz="914400" rtl="0" eaLnBrk="1" latinLnBrk="0" hangingPunct="1"/>
                      <a:r>
                        <a:rPr lang="en-US" altLang="zh-CN" sz="1000" b="0" kern="1200" dirty="0">
                          <a:solidFill>
                            <a:schemeClr val="lt1"/>
                          </a:solidFill>
                          <a:latin typeface="+mn-lt"/>
                          <a:ea typeface="+mn-ea"/>
                          <a:cs typeface="+mn-cs"/>
                        </a:rPr>
                        <a:t>Seq25</a:t>
                      </a:r>
                    </a:p>
                    <a:p>
                      <a:endParaRPr lang="zh-CN" altLang="en-US" sz="1000" b="0" dirty="0"/>
                    </a:p>
                  </a:txBody>
                  <a:tcPr/>
                </a:tc>
                <a:tc>
                  <a:txBody>
                    <a:bodyPr/>
                    <a:lstStyle/>
                    <a:p>
                      <a:r>
                        <a:rPr lang="en-US" altLang="zh-CN" sz="1000" b="0" dirty="0"/>
                        <a:t>Seq26</a:t>
                      </a:r>
                      <a:endParaRPr lang="zh-CN" altLang="en-US" sz="1000" b="0" dirty="0"/>
                    </a:p>
                  </a:txBody>
                  <a:tcPr/>
                </a:tc>
                <a:tc>
                  <a:txBody>
                    <a:bodyPr/>
                    <a:lstStyle/>
                    <a:p>
                      <a:r>
                        <a:rPr lang="en-US" altLang="zh-CN" sz="1000" b="0" dirty="0"/>
                        <a:t>Seq27</a:t>
                      </a:r>
                      <a:endParaRPr lang="zh-CN" altLang="en-US" sz="1000" b="0" dirty="0"/>
                    </a:p>
                  </a:txBody>
                  <a:tcPr/>
                </a:tc>
                <a:tc>
                  <a:txBody>
                    <a:bodyPr/>
                    <a:lstStyle/>
                    <a:p>
                      <a:r>
                        <a:rPr lang="en-US" altLang="zh-CN" sz="1000" b="0" dirty="0"/>
                        <a:t>Seq28</a:t>
                      </a:r>
                      <a:endParaRPr lang="zh-CN" altLang="en-US" sz="1000" b="0" dirty="0"/>
                    </a:p>
                  </a:txBody>
                  <a:tcPr/>
                </a:tc>
                <a:tc>
                  <a:txBody>
                    <a:bodyPr/>
                    <a:lstStyle/>
                    <a:p>
                      <a:r>
                        <a:rPr lang="en-US" altLang="zh-CN" sz="1000" b="0" dirty="0"/>
                        <a:t>Seq29</a:t>
                      </a:r>
                      <a:endParaRPr lang="zh-CN" altLang="en-US" sz="1000" b="0" dirty="0"/>
                    </a:p>
                  </a:txBody>
                  <a:tcPr/>
                </a:tc>
                <a:tc>
                  <a:txBody>
                    <a:bodyPr/>
                    <a:lstStyle/>
                    <a:p>
                      <a:r>
                        <a:rPr lang="en-US" altLang="zh-CN" sz="1000" b="0" dirty="0"/>
                        <a:t>Seq30</a:t>
                      </a:r>
                      <a:endParaRPr lang="zh-CN" altLang="en-US" sz="1000" b="0" dirty="0"/>
                    </a:p>
                  </a:txBody>
                  <a:tcPr/>
                </a:tc>
                <a:tc>
                  <a:txBody>
                    <a:bodyPr/>
                    <a:lstStyle/>
                    <a:p>
                      <a:r>
                        <a:rPr lang="en-US" altLang="zh-CN" sz="1000" b="0" dirty="0"/>
                        <a:t>Seq31</a:t>
                      </a:r>
                      <a:endParaRPr lang="zh-CN" altLang="en-US" sz="1000" b="0" dirty="0"/>
                    </a:p>
                  </a:txBody>
                  <a:tcPr/>
                </a:tc>
                <a:tc>
                  <a:txBody>
                    <a:bodyPr/>
                    <a:lstStyle/>
                    <a:p>
                      <a:r>
                        <a:rPr lang="en-US" altLang="zh-CN" sz="1000" b="0" dirty="0"/>
                        <a:t>Seq32</a:t>
                      </a:r>
                      <a:endParaRPr lang="zh-CN" altLang="en-US" sz="1000" b="0" dirty="0"/>
                    </a:p>
                  </a:txBody>
                  <a:tcPr/>
                </a:tc>
                <a:extLst>
                  <a:ext uri="{0D108BD9-81ED-4DB2-BD59-A6C34878D82A}">
                    <a16:rowId xmlns:a16="http://schemas.microsoft.com/office/drawing/2014/main" val="10000"/>
                  </a:ext>
                </a:extLst>
              </a:tr>
              <a:tr h="216007">
                <a:tc>
                  <a:txBody>
                    <a:bodyPr/>
                    <a:lstStyle/>
                    <a:p>
                      <a:r>
                        <a:rPr lang="en-US" altLang="zh-CN" sz="1000" dirty="0"/>
                        <a:t>Seq25</a:t>
                      </a:r>
                      <a:endParaRPr lang="zh-CN" altLang="en-US" sz="1000" dirty="0"/>
                    </a:p>
                  </a:txBody>
                  <a:tcP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-13.6</a:t>
                      </a:r>
                    </a:p>
                  </a:txBody>
                  <a:tcPr marL="9525" marR="9525" marT="9525" marB="0" anchor="ctr"/>
                </a:tc>
                <a:tc>
                  <a:txBody>
                    <a:bodyPr/>
                    <a:lstStyle/>
                    <a:p>
                      <a:pPr algn="ctr" fontAlgn="ctr"/>
                      <a:r>
                        <a:rPr lang="en-US" altLang="zh-CN" sz="1000" b="1" i="0" u="none" strike="noStrike" dirty="0">
                          <a:solidFill>
                            <a:srgbClr val="FF0000"/>
                          </a:solidFill>
                          <a:effectLst/>
                          <a:latin typeface="+mn-lt"/>
                          <a:ea typeface="宋体" panose="02010600030101010101" pitchFamily="2" charset="-122"/>
                        </a:rPr>
                        <a:t>-9.5</a:t>
                      </a:r>
                    </a:p>
                  </a:txBody>
                  <a:tcPr marL="9525" marR="9525" marT="9525" marB="0" anchor="ctr">
                    <a:solidFill>
                      <a:srgbClr val="FFFF00"/>
                    </a:solidFill>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extLst>
                  <a:ext uri="{0D108BD9-81ED-4DB2-BD59-A6C34878D82A}">
                    <a16:rowId xmlns:a16="http://schemas.microsoft.com/office/drawing/2014/main" val="10001"/>
                  </a:ext>
                </a:extLst>
              </a:tr>
              <a:tr h="2160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srgbClr val="000000"/>
                          </a:solidFill>
                          <a:effectLst/>
                          <a:uLnTx/>
                          <a:uFillTx/>
                          <a:latin typeface="+mn-lt"/>
                          <a:ea typeface="+mn-ea"/>
                          <a:cs typeface="+mn-cs"/>
                        </a:rPr>
                        <a:t>Seq26</a:t>
                      </a:r>
                      <a:endParaRPr kumimoji="0" lang="zh-CN" altLang="en-US" sz="10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-13.6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-10.9</a:t>
                      </a:r>
                    </a:p>
                  </a:txBody>
                  <a:tcPr marL="9525" marR="9525" marT="9525" marB="0" anchor="ctr"/>
                </a:tc>
                <a:extLst>
                  <a:ext uri="{0D108BD9-81ED-4DB2-BD59-A6C34878D82A}">
                    <a16:rowId xmlns:a16="http://schemas.microsoft.com/office/drawing/2014/main" val="10002"/>
                  </a:ext>
                </a:extLst>
              </a:tr>
              <a:tr h="216007">
                <a:tc>
                  <a:txBody>
                    <a:bodyPr/>
                    <a:lstStyle/>
                    <a:p>
                      <a:r>
                        <a:rPr lang="en-US" altLang="zh-CN" sz="1000" dirty="0"/>
                        <a:t>Seq27</a:t>
                      </a:r>
                      <a:endParaRPr lang="zh-CN" altLang="en-US" sz="10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-13.6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-10.6</a:t>
                      </a:r>
                    </a:p>
                  </a:txBody>
                  <a:tcPr marL="9525" marR="9525" marT="9525" marB="0" anchor="ctr"/>
                </a:tc>
                <a:extLst>
                  <a:ext uri="{0D108BD9-81ED-4DB2-BD59-A6C34878D82A}">
                    <a16:rowId xmlns:a16="http://schemas.microsoft.com/office/drawing/2014/main" val="10003"/>
                  </a:ext>
                </a:extLst>
              </a:tr>
              <a:tr h="2160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srgbClr val="000000"/>
                          </a:solidFill>
                          <a:effectLst/>
                          <a:uLnTx/>
                          <a:uFillTx/>
                          <a:latin typeface="+mn-lt"/>
                          <a:ea typeface="+mn-ea"/>
                          <a:cs typeface="+mn-cs"/>
                        </a:rPr>
                        <a:t>Seq28</a:t>
                      </a:r>
                      <a:endParaRPr kumimoji="0" lang="zh-CN" altLang="en-US" sz="10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-12.1</a:t>
                      </a:r>
                    </a:p>
                  </a:txBody>
                  <a:tcPr marL="9525" marR="9525" marT="9525" marB="0" anchor="ctr"/>
                </a:tc>
                <a:tc>
                  <a:txBody>
                    <a:bodyPr/>
                    <a:lstStyle/>
                    <a:p>
                      <a:pPr marL="0" algn="ctr" defTabSz="914400" rtl="0" eaLnBrk="1" fontAlgn="ctr" latinLnBrk="0" hangingPunct="1"/>
                      <a:r>
                        <a:rPr lang="en-US" altLang="zh-CN" sz="1000" b="1" i="0" u="none" strike="noStrike" kern="1200" dirty="0">
                          <a:solidFill>
                            <a:srgbClr val="FF0000"/>
                          </a:solidFill>
                          <a:effectLst/>
                          <a:latin typeface="+mn-lt"/>
                          <a:ea typeface="宋体" panose="02010600030101010101" pitchFamily="2" charset="-122"/>
                          <a:cs typeface="+mn-cs"/>
                        </a:rPr>
                        <a:t>-9.5</a:t>
                      </a:r>
                    </a:p>
                  </a:txBody>
                  <a:tcPr marL="9525" marR="9525" marT="9525" marB="0" anchor="ctr">
                    <a:solidFill>
                      <a:srgbClr val="FFFF00"/>
                    </a:solidFill>
                  </a:tcPr>
                </a:tc>
                <a:extLst>
                  <a:ext uri="{0D108BD9-81ED-4DB2-BD59-A6C34878D82A}">
                    <a16:rowId xmlns:a16="http://schemas.microsoft.com/office/drawing/2014/main" val="10004"/>
                  </a:ext>
                </a:extLst>
              </a:tr>
              <a:tr h="216007">
                <a:tc>
                  <a:txBody>
                    <a:bodyPr/>
                    <a:lstStyle/>
                    <a:p>
                      <a:r>
                        <a:rPr lang="en-US" altLang="zh-CN" sz="1000" dirty="0"/>
                        <a:t>Seq29</a:t>
                      </a:r>
                      <a:endParaRPr lang="zh-CN" altLang="en-US" sz="10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-12.1</a:t>
                      </a:r>
                    </a:p>
                  </a:txBody>
                  <a:tcPr marL="9525" marR="9525" marT="9525" marB="0" anchor="ctr"/>
                </a:tc>
                <a:extLst>
                  <a:ext uri="{0D108BD9-81ED-4DB2-BD59-A6C34878D82A}">
                    <a16:rowId xmlns:a16="http://schemas.microsoft.com/office/drawing/2014/main" val="10005"/>
                  </a:ext>
                </a:extLst>
              </a:tr>
              <a:tr h="2160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srgbClr val="000000"/>
                          </a:solidFill>
                          <a:effectLst/>
                          <a:uLnTx/>
                          <a:uFillTx/>
                          <a:latin typeface="+mn-lt"/>
                          <a:ea typeface="+mn-ea"/>
                          <a:cs typeface="+mn-cs"/>
                        </a:rPr>
                        <a:t>Seq30</a:t>
                      </a:r>
                      <a:endParaRPr kumimoji="0" lang="zh-CN" altLang="en-US" sz="10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-13.6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-10.9</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-10.2</a:t>
                      </a:r>
                    </a:p>
                  </a:txBody>
                  <a:tcPr marL="9525" marR="9525" marT="9525" marB="0" anchor="ctr"/>
                </a:tc>
                <a:extLst>
                  <a:ext uri="{0D108BD9-81ED-4DB2-BD59-A6C34878D82A}">
                    <a16:rowId xmlns:a16="http://schemas.microsoft.com/office/drawing/2014/main" val="10006"/>
                  </a:ext>
                </a:extLst>
              </a:tr>
              <a:tr h="216007">
                <a:tc>
                  <a:txBody>
                    <a:bodyPr/>
                    <a:lstStyle/>
                    <a:p>
                      <a:r>
                        <a:rPr lang="en-US" altLang="zh-CN" sz="1000" dirty="0"/>
                        <a:t>Seq31</a:t>
                      </a:r>
                      <a:endParaRPr lang="zh-CN" altLang="en-US" sz="1000" dirty="0"/>
                    </a:p>
                  </a:txBody>
                  <a:tcPr/>
                </a:tc>
                <a:tc>
                  <a:txBody>
                    <a:bodyPr/>
                    <a:lstStyle/>
                    <a:p>
                      <a:pPr algn="ctr" fontAlgn="ctr"/>
                      <a:r>
                        <a:rPr lang="en-US" altLang="zh-CN" sz="1000" b="1" i="0" u="none" strike="noStrike" dirty="0">
                          <a:solidFill>
                            <a:srgbClr val="FF0000"/>
                          </a:solidFill>
                          <a:effectLst/>
                          <a:latin typeface="+mn-lt"/>
                          <a:ea typeface="宋体" panose="02010600030101010101" pitchFamily="2" charset="-122"/>
                        </a:rPr>
                        <a:t>-</a:t>
                      </a:r>
                      <a:r>
                        <a:rPr lang="en-US" altLang="zh-CN" sz="1000" b="1" i="0" u="none" strike="noStrike" kern="1200" dirty="0">
                          <a:solidFill>
                            <a:srgbClr val="FF0000"/>
                          </a:solidFill>
                          <a:effectLst/>
                          <a:latin typeface="+mn-lt"/>
                          <a:ea typeface="宋体" panose="02010600030101010101" pitchFamily="2" charset="-122"/>
                          <a:cs typeface="+mn-cs"/>
                        </a:rPr>
                        <a:t>9.5</a:t>
                      </a:r>
                    </a:p>
                  </a:txBody>
                  <a:tcPr marL="9525" marR="9525" marT="9525" marB="0" anchor="ctr">
                    <a:solidFill>
                      <a:srgbClr val="FFFF00"/>
                    </a:solidFill>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-12.1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-10.9</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-10.6</a:t>
                      </a:r>
                    </a:p>
                  </a:txBody>
                  <a:tcPr marL="9525" marR="9525" marT="9525" marB="0" anchor="ctr"/>
                </a:tc>
                <a:extLst>
                  <a:ext uri="{0D108BD9-81ED-4DB2-BD59-A6C34878D82A}">
                    <a16:rowId xmlns:a16="http://schemas.microsoft.com/office/drawing/2014/main" val="10007"/>
                  </a:ext>
                </a:extLst>
              </a:tr>
              <a:tr h="2160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srgbClr val="000000"/>
                          </a:solidFill>
                          <a:effectLst/>
                          <a:uLnTx/>
                          <a:uFillTx/>
                          <a:latin typeface="+mn-lt"/>
                          <a:ea typeface="+mn-ea"/>
                          <a:cs typeface="+mn-cs"/>
                        </a:rPr>
                        <a:t>Seq32</a:t>
                      </a:r>
                      <a:endParaRPr kumimoji="0" lang="zh-CN" altLang="en-US" sz="10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-10.9</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000" b="1" i="0" u="none" strike="noStrike" dirty="0">
                          <a:solidFill>
                            <a:srgbClr val="FF0000"/>
                          </a:solidFill>
                          <a:effectLst/>
                          <a:latin typeface="+mn-lt"/>
                          <a:ea typeface="宋体" panose="02010600030101010101" pitchFamily="2" charset="-122"/>
                        </a:rPr>
                        <a:t>-</a:t>
                      </a:r>
                      <a:r>
                        <a:rPr lang="en-US" altLang="zh-CN" sz="1000" b="1" i="0" u="none" strike="noStrike" kern="1200" dirty="0">
                          <a:solidFill>
                            <a:srgbClr val="FF0000"/>
                          </a:solidFill>
                          <a:effectLst/>
                          <a:latin typeface="+mn-lt"/>
                          <a:ea typeface="宋体" panose="02010600030101010101" pitchFamily="2" charset="-122"/>
                          <a:cs typeface="+mn-cs"/>
                        </a:rPr>
                        <a:t>9.5</a:t>
                      </a:r>
                    </a:p>
                  </a:txBody>
                  <a:tcPr marL="9525" marR="9525" marT="9525" marB="0" anchor="ctr">
                    <a:solidFill>
                      <a:srgbClr val="FFFF00"/>
                    </a:solidFill>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-12.1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extLst>
                  <a:ext uri="{0D108BD9-81ED-4DB2-BD59-A6C34878D82A}">
                    <a16:rowId xmlns:a16="http://schemas.microsoft.com/office/drawing/2014/main" val="10008"/>
                  </a:ext>
                </a:extLst>
              </a:tr>
            </a:tbl>
          </a:graphicData>
        </a:graphic>
      </p:graphicFrame>
      <p:graphicFrame>
        <p:nvGraphicFramePr>
          <p:cNvPr id="7" name="表格 6">
            <a:extLst>
              <a:ext uri="{FF2B5EF4-FFF2-40B4-BE49-F238E27FC236}">
                <a16:creationId xmlns:a16="http://schemas.microsoft.com/office/drawing/2014/main" id="{B18905F6-C07E-4E9B-8BCF-08E86179E198}"/>
              </a:ext>
            </a:extLst>
          </p:cNvPr>
          <p:cNvGraphicFramePr>
            <a:graphicFrameLocks noGrp="1"/>
          </p:cNvGraphicFramePr>
          <p:nvPr>
            <p:extLst>
              <p:ext uri="{D42A27DB-BD31-4B8C-83A1-F6EECF244321}">
                <p14:modId xmlns:p14="http://schemas.microsoft.com/office/powerpoint/2010/main" val="3037758810"/>
              </p:ext>
            </p:extLst>
          </p:nvPr>
        </p:nvGraphicFramePr>
        <p:xfrm>
          <a:off x="4716016" y="2711660"/>
          <a:ext cx="3740597" cy="2499360"/>
        </p:xfrm>
        <a:graphic>
          <a:graphicData uri="http://schemas.openxmlformats.org/drawingml/2006/table">
            <a:tbl>
              <a:tblPr firstRow="1" bandRow="1">
                <a:tableStyleId>{5C22544A-7EE6-4342-B048-85BDC9FD1C3A}</a:tableStyleId>
              </a:tblPr>
              <a:tblGrid>
                <a:gridCol w="533237">
                  <a:extLst>
                    <a:ext uri="{9D8B030D-6E8A-4147-A177-3AD203B41FA5}">
                      <a16:colId xmlns:a16="http://schemas.microsoft.com/office/drawing/2014/main" val="20000"/>
                    </a:ext>
                  </a:extLst>
                </a:gridCol>
                <a:gridCol w="400920">
                  <a:extLst>
                    <a:ext uri="{9D8B030D-6E8A-4147-A177-3AD203B41FA5}">
                      <a16:colId xmlns:a16="http://schemas.microsoft.com/office/drawing/2014/main" val="20001"/>
                    </a:ext>
                  </a:extLst>
                </a:gridCol>
                <a:gridCol w="400920">
                  <a:extLst>
                    <a:ext uri="{9D8B030D-6E8A-4147-A177-3AD203B41FA5}">
                      <a16:colId xmlns:a16="http://schemas.microsoft.com/office/drawing/2014/main" val="20002"/>
                    </a:ext>
                  </a:extLst>
                </a:gridCol>
                <a:gridCol w="400920">
                  <a:extLst>
                    <a:ext uri="{9D8B030D-6E8A-4147-A177-3AD203B41FA5}">
                      <a16:colId xmlns:a16="http://schemas.microsoft.com/office/drawing/2014/main" val="20003"/>
                    </a:ext>
                  </a:extLst>
                </a:gridCol>
                <a:gridCol w="400920">
                  <a:extLst>
                    <a:ext uri="{9D8B030D-6E8A-4147-A177-3AD203B41FA5}">
                      <a16:colId xmlns:a16="http://schemas.microsoft.com/office/drawing/2014/main" val="20004"/>
                    </a:ext>
                  </a:extLst>
                </a:gridCol>
                <a:gridCol w="400920">
                  <a:extLst>
                    <a:ext uri="{9D8B030D-6E8A-4147-A177-3AD203B41FA5}">
                      <a16:colId xmlns:a16="http://schemas.microsoft.com/office/drawing/2014/main" val="20005"/>
                    </a:ext>
                  </a:extLst>
                </a:gridCol>
                <a:gridCol w="400920">
                  <a:extLst>
                    <a:ext uri="{9D8B030D-6E8A-4147-A177-3AD203B41FA5}">
                      <a16:colId xmlns:a16="http://schemas.microsoft.com/office/drawing/2014/main" val="20006"/>
                    </a:ext>
                  </a:extLst>
                </a:gridCol>
                <a:gridCol w="400920">
                  <a:extLst>
                    <a:ext uri="{9D8B030D-6E8A-4147-A177-3AD203B41FA5}">
                      <a16:colId xmlns:a16="http://schemas.microsoft.com/office/drawing/2014/main" val="20007"/>
                    </a:ext>
                  </a:extLst>
                </a:gridCol>
                <a:gridCol w="400920">
                  <a:extLst>
                    <a:ext uri="{9D8B030D-6E8A-4147-A177-3AD203B41FA5}">
                      <a16:colId xmlns:a16="http://schemas.microsoft.com/office/drawing/2014/main" val="20008"/>
                    </a:ext>
                  </a:extLst>
                </a:gridCol>
              </a:tblGrid>
              <a:tr h="486015">
                <a:tc>
                  <a:txBody>
                    <a:bodyPr/>
                    <a:lstStyle/>
                    <a:p>
                      <a:r>
                        <a:rPr lang="en-US" altLang="zh-CN" sz="1000" b="0" dirty="0"/>
                        <a:t>NCP</a:t>
                      </a:r>
                    </a:p>
                    <a:p>
                      <a:r>
                        <a:rPr lang="en-US" altLang="zh-CN" sz="1000" b="0" dirty="0"/>
                        <a:t>(dB)</a:t>
                      </a:r>
                    </a:p>
                    <a:p>
                      <a:r>
                        <a:rPr lang="en-US" altLang="zh-CN" sz="1000" b="0" dirty="0"/>
                        <a:t>121</a:t>
                      </a:r>
                      <a:endParaRPr lang="zh-CN" altLang="en-US" sz="10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0" kern="1200" noProof="0" dirty="0">
                          <a:solidFill>
                            <a:schemeClr val="lt1"/>
                          </a:solidFill>
                          <a:latin typeface="+mn-lt"/>
                          <a:ea typeface="+mn-ea"/>
                          <a:cs typeface="+mn-cs"/>
                        </a:rPr>
                        <a:t>s1</a:t>
                      </a:r>
                      <a:endParaRPr lang="zh-CN" altLang="en-US" sz="1000" b="0" kern="1200" noProof="0" dirty="0">
                        <a:solidFill>
                          <a:schemeClr val="lt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0" kern="1200" noProof="0" dirty="0">
                          <a:solidFill>
                            <a:schemeClr val="lt1"/>
                          </a:solidFill>
                          <a:latin typeface="+mn-lt"/>
                          <a:ea typeface="+mn-ea"/>
                          <a:cs typeface="+mn-cs"/>
                        </a:rPr>
                        <a:t>s2</a:t>
                      </a:r>
                      <a:endParaRPr lang="zh-CN" altLang="en-US" sz="1000" b="0" kern="1200" noProof="0" dirty="0">
                        <a:solidFill>
                          <a:schemeClr val="lt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0" kern="1200" noProof="0" dirty="0">
                          <a:solidFill>
                            <a:schemeClr val="lt1"/>
                          </a:solidFill>
                          <a:latin typeface="+mn-lt"/>
                          <a:ea typeface="+mn-ea"/>
                          <a:cs typeface="+mn-cs"/>
                        </a:rPr>
                        <a:t>s3</a:t>
                      </a:r>
                      <a:endParaRPr lang="zh-CN" altLang="en-US" sz="1000" b="0" kern="1200" noProof="0" dirty="0">
                        <a:solidFill>
                          <a:schemeClr val="lt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0" kern="1200" noProof="0" dirty="0">
                          <a:solidFill>
                            <a:schemeClr val="lt1"/>
                          </a:solidFill>
                          <a:latin typeface="+mn-lt"/>
                          <a:ea typeface="+mn-ea"/>
                          <a:cs typeface="+mn-cs"/>
                        </a:rPr>
                        <a:t>s4</a:t>
                      </a:r>
                      <a:endParaRPr lang="zh-CN" altLang="en-US" sz="1000" b="0" kern="1200" noProof="0" dirty="0">
                        <a:solidFill>
                          <a:schemeClr val="lt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0" kern="1200" noProof="0" dirty="0">
                          <a:solidFill>
                            <a:schemeClr val="lt1"/>
                          </a:solidFill>
                          <a:latin typeface="+mn-lt"/>
                          <a:ea typeface="+mn-ea"/>
                          <a:cs typeface="+mn-cs"/>
                        </a:rPr>
                        <a:t>s7</a:t>
                      </a:r>
                      <a:endParaRPr lang="zh-CN" altLang="en-US" sz="1000" b="0" kern="1200" noProof="0" dirty="0">
                        <a:solidFill>
                          <a:schemeClr val="lt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0" kern="1200" noProof="0" dirty="0">
                          <a:solidFill>
                            <a:schemeClr val="lt1"/>
                          </a:solidFill>
                          <a:latin typeface="+mn-lt"/>
                          <a:ea typeface="+mn-ea"/>
                          <a:cs typeface="+mn-cs"/>
                        </a:rPr>
                        <a:t>s8</a:t>
                      </a:r>
                      <a:endParaRPr lang="zh-CN" altLang="en-US" sz="1000" b="0" kern="1200" noProof="0" dirty="0">
                        <a:solidFill>
                          <a:schemeClr val="lt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0" kern="1200" noProof="0" dirty="0">
                          <a:solidFill>
                            <a:schemeClr val="lt1"/>
                          </a:solidFill>
                          <a:latin typeface="+mn-lt"/>
                          <a:ea typeface="+mn-ea"/>
                          <a:cs typeface="+mn-cs"/>
                        </a:rPr>
                        <a:t>s9</a:t>
                      </a:r>
                      <a:endParaRPr lang="zh-CN" altLang="en-US" sz="1000" b="0" kern="1200" noProof="0" dirty="0">
                        <a:solidFill>
                          <a:schemeClr val="lt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0" kern="1200" noProof="0" dirty="0">
                          <a:solidFill>
                            <a:schemeClr val="lt1"/>
                          </a:solidFill>
                          <a:latin typeface="+mn-lt"/>
                          <a:ea typeface="+mn-ea"/>
                          <a:cs typeface="+mn-cs"/>
                        </a:rPr>
                        <a:t>s10</a:t>
                      </a:r>
                      <a:endParaRPr lang="zh-CN" altLang="en-US" sz="1000" b="0" kern="1200" noProof="0" dirty="0">
                        <a:solidFill>
                          <a:schemeClr val="lt1"/>
                        </a:solidFill>
                        <a:latin typeface="+mn-lt"/>
                        <a:ea typeface="+mn-ea"/>
                        <a:cs typeface="+mn-cs"/>
                      </a:endParaRPr>
                    </a:p>
                  </a:txBody>
                  <a:tcPr/>
                </a:tc>
                <a:extLst>
                  <a:ext uri="{0D108BD9-81ED-4DB2-BD59-A6C34878D82A}">
                    <a16:rowId xmlns:a16="http://schemas.microsoft.com/office/drawing/2014/main" val="10000"/>
                  </a:ext>
                </a:extLst>
              </a:tr>
              <a:tr h="216007">
                <a:tc>
                  <a:txBody>
                    <a:bodyPr/>
                    <a:lstStyle/>
                    <a:p>
                      <a:pPr algn="ctr"/>
                      <a:r>
                        <a:rPr lang="en-US" altLang="zh-CN" sz="1000" dirty="0"/>
                        <a:t>s1</a:t>
                      </a:r>
                      <a:endParaRPr lang="zh-CN" altLang="en-US" sz="1000" dirty="0"/>
                    </a:p>
                  </a:txBody>
                  <a:tcPr/>
                </a:tc>
                <a:tc>
                  <a:txBody>
                    <a:bodyPr/>
                    <a:lstStyle/>
                    <a:p>
                      <a:pPr marL="0" algn="ctr" defTabSz="914400" rtl="0" eaLnBrk="1" fontAlgn="ctr" latinLnBrk="0" hangingPunct="1"/>
                      <a:r>
                        <a:rPr lang="en-US" altLang="zh-CN" sz="1000" b="1" i="0" u="none" strike="noStrike" kern="1200" dirty="0">
                          <a:solidFill>
                            <a:srgbClr val="000000"/>
                          </a:solidFill>
                          <a:effectLst/>
                          <a:latin typeface="+mn-lt"/>
                          <a:ea typeface="宋体" panose="02010600030101010101" pitchFamily="2" charset="-122"/>
                          <a:cs typeface="+mn-cs"/>
                        </a:rPr>
                        <a:t>0</a:t>
                      </a:r>
                    </a:p>
                  </a:txBody>
                  <a:tcPr marL="9525" marR="9525" marT="9525" marB="0" anchor="ctr"/>
                </a:tc>
                <a:tc>
                  <a:txBody>
                    <a:bodyPr/>
                    <a:lstStyle/>
                    <a:p>
                      <a:pPr marL="0" algn="ctr" defTabSz="914400" rtl="0" eaLnBrk="1" fontAlgn="ctr" latinLnBrk="0" hangingPunct="1"/>
                      <a:r>
                        <a:rPr lang="en-US" altLang="zh-CN" sz="1000" b="1" i="0" u="none" strike="noStrike" kern="1200" dirty="0">
                          <a:solidFill>
                            <a:srgbClr val="000000"/>
                          </a:solidFill>
                          <a:effectLst/>
                          <a:latin typeface="+mn-lt"/>
                          <a:ea typeface="宋体" panose="02010600030101010101" pitchFamily="2" charset="-122"/>
                          <a:cs typeface="+mn-cs"/>
                        </a:rPr>
                        <a:t>-19.1</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-14.6</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-19.1</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-14.6</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-19.1</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-11.7</a:t>
                      </a:r>
                    </a:p>
                  </a:txBody>
                  <a:tcPr marL="9525" marR="9525" marT="9525" marB="0" anchor="ctr">
                    <a:solidFill>
                      <a:schemeClr val="accent1">
                        <a:tint val="40000"/>
                      </a:schemeClr>
                    </a:solidFill>
                  </a:tcP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-11.7</a:t>
                      </a:r>
                    </a:p>
                  </a:txBody>
                  <a:tcPr marL="9525" marR="9525" marT="9525" marB="0" anchor="ctr"/>
                </a:tc>
                <a:extLst>
                  <a:ext uri="{0D108BD9-81ED-4DB2-BD59-A6C34878D82A}">
                    <a16:rowId xmlns:a16="http://schemas.microsoft.com/office/drawing/2014/main" val="10001"/>
                  </a:ext>
                </a:extLst>
              </a:tr>
              <a:tr h="2160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srgbClr val="000000"/>
                          </a:solidFill>
                          <a:effectLst/>
                          <a:uLnTx/>
                          <a:uFillTx/>
                          <a:latin typeface="+mn-lt"/>
                          <a:ea typeface="+mn-ea"/>
                          <a:cs typeface="+mn-cs"/>
                        </a:rPr>
                        <a:t>s2</a:t>
                      </a:r>
                      <a:endParaRPr kumimoji="0" lang="zh-CN" altLang="en-US" sz="10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-19.1</a:t>
                      </a:r>
                    </a:p>
                  </a:txBody>
                  <a:tcPr marL="9525" marR="9525" marT="9525" marB="0" anchor="ctr"/>
                </a:tc>
                <a:tc>
                  <a:txBody>
                    <a:bodyPr/>
                    <a:lstStyle/>
                    <a:p>
                      <a:pPr marL="0" algn="ctr" defTabSz="914400" rtl="0" eaLnBrk="1" fontAlgn="ctr" latinLnBrk="0" hangingPunct="1"/>
                      <a:r>
                        <a:rPr lang="en-US" altLang="zh-CN" sz="1000" b="1" i="0" u="none" strike="noStrike" kern="1200" dirty="0">
                          <a:solidFill>
                            <a:srgbClr val="000000"/>
                          </a:solidFill>
                          <a:effectLst/>
                          <a:latin typeface="+mn-lt"/>
                          <a:ea typeface="宋体" panose="02010600030101010101" pitchFamily="2" charset="-122"/>
                          <a:cs typeface="+mn-cs"/>
                        </a:rPr>
                        <a:t>0</a:t>
                      </a:r>
                    </a:p>
                  </a:txBody>
                  <a:tcPr marL="9525" marR="9525" marT="9525" marB="0" anchor="ctr"/>
                </a:tc>
                <a:tc>
                  <a:txBody>
                    <a:bodyPr/>
                    <a:lstStyle/>
                    <a:p>
                      <a:pPr marL="0" algn="ctr" defTabSz="914400" rtl="0" eaLnBrk="1" fontAlgn="ctr" latinLnBrk="0" hangingPunct="1"/>
                      <a:r>
                        <a:rPr lang="en-US" altLang="zh-CN" sz="1000" b="1" i="0" u="none" strike="noStrike" kern="1200" dirty="0">
                          <a:solidFill>
                            <a:srgbClr val="000000"/>
                          </a:solidFill>
                          <a:effectLst/>
                          <a:latin typeface="+mn-lt"/>
                          <a:ea typeface="宋体" panose="02010600030101010101" pitchFamily="2" charset="-122"/>
                          <a:cs typeface="+mn-cs"/>
                        </a:rPr>
                        <a:t>-19.1</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-14.6</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-11.7</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-11.7</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-19.1</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-19.1</a:t>
                      </a:r>
                    </a:p>
                  </a:txBody>
                  <a:tcPr marL="9525" marR="9525" marT="9525" marB="0" anchor="ctr"/>
                </a:tc>
                <a:extLst>
                  <a:ext uri="{0D108BD9-81ED-4DB2-BD59-A6C34878D82A}">
                    <a16:rowId xmlns:a16="http://schemas.microsoft.com/office/drawing/2014/main" val="10002"/>
                  </a:ext>
                </a:extLst>
              </a:tr>
              <a:tr h="216007">
                <a:tc>
                  <a:txBody>
                    <a:bodyPr/>
                    <a:lstStyle/>
                    <a:p>
                      <a:pPr algn="ctr"/>
                      <a:r>
                        <a:rPr lang="en-US" altLang="zh-CN" sz="1000" dirty="0"/>
                        <a:t>s3</a:t>
                      </a:r>
                      <a:endParaRPr lang="zh-CN" altLang="en-US" sz="1000" dirty="0"/>
                    </a:p>
                  </a:txBody>
                  <a:tcP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-14.6</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-19.1</a:t>
                      </a:r>
                    </a:p>
                  </a:txBody>
                  <a:tcPr marL="9525" marR="9525" marT="9525" marB="0" anchor="ctr"/>
                </a:tc>
                <a:tc>
                  <a:txBody>
                    <a:bodyPr/>
                    <a:lstStyle/>
                    <a:p>
                      <a:pPr marL="0" algn="ctr" defTabSz="914400" rtl="0" eaLnBrk="1" fontAlgn="ctr" latinLnBrk="0" hangingPunct="1"/>
                      <a:r>
                        <a:rPr lang="en-US" altLang="zh-CN" sz="1000" b="1" i="0" u="none" strike="noStrike" kern="1200" dirty="0">
                          <a:solidFill>
                            <a:srgbClr val="000000"/>
                          </a:solidFill>
                          <a:effectLst/>
                          <a:latin typeface="+mn-lt"/>
                          <a:ea typeface="宋体" panose="02010600030101010101" pitchFamily="2" charset="-122"/>
                          <a:cs typeface="+mn-cs"/>
                        </a:rPr>
                        <a:t>0</a:t>
                      </a:r>
                    </a:p>
                  </a:txBody>
                  <a:tcPr marL="9525" marR="9525" marT="9525" marB="0" anchor="ctr"/>
                </a:tc>
                <a:tc>
                  <a:txBody>
                    <a:bodyPr/>
                    <a:lstStyle/>
                    <a:p>
                      <a:pPr marL="0" algn="ctr" defTabSz="914400" rtl="0" eaLnBrk="1" fontAlgn="ctr" latinLnBrk="0" hangingPunct="1"/>
                      <a:r>
                        <a:rPr lang="en-US" altLang="zh-CN" sz="1000" b="1" i="0" u="none" strike="noStrike" kern="1200" dirty="0">
                          <a:solidFill>
                            <a:srgbClr val="000000"/>
                          </a:solidFill>
                          <a:effectLst/>
                          <a:latin typeface="+mn-lt"/>
                          <a:ea typeface="宋体" panose="02010600030101010101" pitchFamily="2" charset="-122"/>
                          <a:cs typeface="+mn-cs"/>
                        </a:rPr>
                        <a:t>-19.1</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-19.1</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-14.6</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-11.7</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-11.7</a:t>
                      </a:r>
                    </a:p>
                  </a:txBody>
                  <a:tcPr marL="9525" marR="9525" marT="9525" marB="0" anchor="ctr"/>
                </a:tc>
                <a:extLst>
                  <a:ext uri="{0D108BD9-81ED-4DB2-BD59-A6C34878D82A}">
                    <a16:rowId xmlns:a16="http://schemas.microsoft.com/office/drawing/2014/main" val="10003"/>
                  </a:ext>
                </a:extLst>
              </a:tr>
              <a:tr h="2160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srgbClr val="000000"/>
                          </a:solidFill>
                          <a:effectLst/>
                          <a:uLnTx/>
                          <a:uFillTx/>
                          <a:latin typeface="+mn-lt"/>
                          <a:ea typeface="+mn-ea"/>
                          <a:cs typeface="+mn-cs"/>
                        </a:rPr>
                        <a:t>s4</a:t>
                      </a:r>
                      <a:endParaRPr kumimoji="0" lang="zh-CN" altLang="en-US" sz="10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-19.1</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-14.6</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-19.1</a:t>
                      </a:r>
                    </a:p>
                  </a:txBody>
                  <a:tcPr marL="9525" marR="9525" marT="9525" marB="0" anchor="ctr"/>
                </a:tc>
                <a:tc>
                  <a:txBody>
                    <a:bodyPr/>
                    <a:lstStyle/>
                    <a:p>
                      <a:pPr marL="0" algn="ctr" defTabSz="914400" rtl="0" eaLnBrk="1" fontAlgn="ctr" latinLnBrk="0" hangingPunct="1"/>
                      <a:r>
                        <a:rPr lang="en-US" altLang="zh-CN" sz="1000" b="1" i="0" u="none" strike="noStrike" kern="1200" dirty="0">
                          <a:solidFill>
                            <a:srgbClr val="000000"/>
                          </a:solidFill>
                          <a:effectLst/>
                          <a:latin typeface="+mn-lt"/>
                          <a:ea typeface="宋体" panose="02010600030101010101" pitchFamily="2" charset="-122"/>
                          <a:cs typeface="+mn-cs"/>
                        </a:rPr>
                        <a:t>0</a:t>
                      </a:r>
                    </a:p>
                  </a:txBody>
                  <a:tcPr marL="9525" marR="9525" marT="9525" marB="0" anchor="ctr"/>
                </a:tc>
                <a:tc>
                  <a:txBody>
                    <a:bodyPr/>
                    <a:lstStyle/>
                    <a:p>
                      <a:pPr marL="0" algn="ctr" defTabSz="914400" rtl="0" eaLnBrk="1" fontAlgn="ctr" latinLnBrk="0" hangingPunct="1"/>
                      <a:r>
                        <a:rPr lang="en-US" altLang="zh-CN" sz="1000" b="1" i="0" u="none" strike="noStrike" kern="1200" dirty="0">
                          <a:solidFill>
                            <a:srgbClr val="000000"/>
                          </a:solidFill>
                          <a:effectLst/>
                          <a:latin typeface="+mn-lt"/>
                          <a:ea typeface="宋体" panose="02010600030101010101" pitchFamily="2" charset="-122"/>
                          <a:cs typeface="+mn-cs"/>
                        </a:rPr>
                        <a:t>-11.7</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-11.7</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-19.1</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-19.1</a:t>
                      </a:r>
                    </a:p>
                  </a:txBody>
                  <a:tcPr marL="9525" marR="9525" marT="9525" marB="0" anchor="ctr">
                    <a:solidFill>
                      <a:schemeClr val="accent1">
                        <a:tint val="20000"/>
                      </a:schemeClr>
                    </a:solidFill>
                  </a:tcPr>
                </a:tc>
                <a:extLst>
                  <a:ext uri="{0D108BD9-81ED-4DB2-BD59-A6C34878D82A}">
                    <a16:rowId xmlns:a16="http://schemas.microsoft.com/office/drawing/2014/main" val="10004"/>
                  </a:ext>
                </a:extLst>
              </a:tr>
              <a:tr h="216007">
                <a:tc>
                  <a:txBody>
                    <a:bodyPr/>
                    <a:lstStyle/>
                    <a:p>
                      <a:pPr algn="ctr"/>
                      <a:r>
                        <a:rPr lang="en-US" altLang="zh-CN" sz="1000" dirty="0"/>
                        <a:t>s7</a:t>
                      </a:r>
                      <a:endParaRPr lang="zh-CN" altLang="en-US" sz="1000" dirty="0"/>
                    </a:p>
                  </a:txBody>
                  <a:tcP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-14.6</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-11.7</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-19.1</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-11.7</a:t>
                      </a:r>
                    </a:p>
                  </a:txBody>
                  <a:tcPr marL="9525" marR="9525" marT="9525" marB="0" anchor="ctr"/>
                </a:tc>
                <a:tc>
                  <a:txBody>
                    <a:bodyPr/>
                    <a:lstStyle/>
                    <a:p>
                      <a:pPr marL="0" algn="ctr" defTabSz="914400" rtl="0" eaLnBrk="1" fontAlgn="ctr" latinLnBrk="0" hangingPunct="1"/>
                      <a:r>
                        <a:rPr lang="en-US" altLang="zh-CN" sz="1000" b="1" i="0" u="none" strike="noStrike" kern="1200" dirty="0">
                          <a:solidFill>
                            <a:srgbClr val="000000"/>
                          </a:solidFill>
                          <a:effectLst/>
                          <a:latin typeface="+mn-lt"/>
                          <a:ea typeface="宋体" panose="02010600030101010101" pitchFamily="2" charset="-122"/>
                          <a:cs typeface="+mn-cs"/>
                        </a:rPr>
                        <a:t>0</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-14.6</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-19.1</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-19.1</a:t>
                      </a:r>
                    </a:p>
                  </a:txBody>
                  <a:tcPr marL="9525" marR="9525" marT="9525" marB="0" anchor="ctr"/>
                </a:tc>
                <a:extLst>
                  <a:ext uri="{0D108BD9-81ED-4DB2-BD59-A6C34878D82A}">
                    <a16:rowId xmlns:a16="http://schemas.microsoft.com/office/drawing/2014/main" val="10005"/>
                  </a:ext>
                </a:extLst>
              </a:tr>
              <a:tr h="2160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srgbClr val="000000"/>
                          </a:solidFill>
                          <a:effectLst/>
                          <a:uLnTx/>
                          <a:uFillTx/>
                          <a:latin typeface="+mn-lt"/>
                          <a:ea typeface="+mn-ea"/>
                          <a:cs typeface="+mn-cs"/>
                        </a:rPr>
                        <a:t>s8</a:t>
                      </a:r>
                      <a:endParaRPr kumimoji="0" lang="zh-CN" altLang="en-US" sz="10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-19.1</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-11.7</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-14.6</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-11.7</a:t>
                      </a:r>
                    </a:p>
                  </a:txBody>
                  <a:tcPr marL="9525" marR="9525" marT="9525" marB="0" anchor="ctr"/>
                </a:tc>
                <a:tc>
                  <a:txBody>
                    <a:bodyPr/>
                    <a:lstStyle/>
                    <a:p>
                      <a:pPr marL="0" algn="ctr" defTabSz="914400" rtl="0" eaLnBrk="1" fontAlgn="ctr" latinLnBrk="0" hangingPunct="1"/>
                      <a:r>
                        <a:rPr lang="en-US" altLang="zh-CN" sz="1000" b="1" i="0" u="none" strike="noStrike" kern="1200" dirty="0">
                          <a:solidFill>
                            <a:srgbClr val="000000"/>
                          </a:solidFill>
                          <a:effectLst/>
                          <a:latin typeface="+mn-lt"/>
                          <a:ea typeface="宋体" panose="02010600030101010101" pitchFamily="2" charset="-122"/>
                          <a:cs typeface="+mn-cs"/>
                        </a:rPr>
                        <a:t>-14.6</a:t>
                      </a:r>
                    </a:p>
                  </a:txBody>
                  <a:tcPr marL="9525" marR="9525" marT="9525" marB="0" anchor="ctr"/>
                </a:tc>
                <a:tc>
                  <a:txBody>
                    <a:bodyPr/>
                    <a:lstStyle/>
                    <a:p>
                      <a:pPr marL="0" algn="ctr" defTabSz="914400" rtl="0" eaLnBrk="1" fontAlgn="ctr" latinLnBrk="0" hangingPunct="1"/>
                      <a:r>
                        <a:rPr lang="en-US" altLang="zh-CN" sz="1000" b="1" i="0" u="none" strike="noStrike" kern="1200" dirty="0">
                          <a:solidFill>
                            <a:srgbClr val="000000"/>
                          </a:solidFill>
                          <a:effectLst/>
                          <a:latin typeface="+mn-lt"/>
                          <a:ea typeface="宋体" panose="02010600030101010101" pitchFamily="2" charset="-122"/>
                          <a:cs typeface="+mn-cs"/>
                        </a:rPr>
                        <a:t>0</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-19.1</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-19.1</a:t>
                      </a:r>
                    </a:p>
                  </a:txBody>
                  <a:tcPr marL="9525" marR="9525" marT="9525" marB="0" anchor="ctr"/>
                </a:tc>
                <a:extLst>
                  <a:ext uri="{0D108BD9-81ED-4DB2-BD59-A6C34878D82A}">
                    <a16:rowId xmlns:a16="http://schemas.microsoft.com/office/drawing/2014/main" val="10006"/>
                  </a:ext>
                </a:extLst>
              </a:tr>
              <a:tr h="216007">
                <a:tc>
                  <a:txBody>
                    <a:bodyPr/>
                    <a:lstStyle/>
                    <a:p>
                      <a:pPr algn="ctr"/>
                      <a:r>
                        <a:rPr lang="en-US" altLang="zh-CN" sz="1000" dirty="0"/>
                        <a:t>s9</a:t>
                      </a:r>
                      <a:endParaRPr lang="zh-CN" altLang="en-US" sz="1000" dirty="0"/>
                    </a:p>
                  </a:txBody>
                  <a:tcP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-11.7</a:t>
                      </a:r>
                    </a:p>
                  </a:txBody>
                  <a:tcPr marL="9525" marR="9525" marT="9525" marB="0" anchor="ctr">
                    <a:solidFill>
                      <a:schemeClr val="accent1">
                        <a:tint val="40000"/>
                      </a:schemeClr>
                    </a:solidFill>
                  </a:tcP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-19.1</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-11.7</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-19.1</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-19.1</a:t>
                      </a:r>
                    </a:p>
                  </a:txBody>
                  <a:tcPr marL="9525" marR="9525" marT="9525" marB="0" anchor="ctr"/>
                </a:tc>
                <a:tc>
                  <a:txBody>
                    <a:bodyPr/>
                    <a:lstStyle/>
                    <a:p>
                      <a:pPr marL="0" algn="ctr" defTabSz="914400" rtl="0" eaLnBrk="1" fontAlgn="ctr" latinLnBrk="0" hangingPunct="1"/>
                      <a:r>
                        <a:rPr lang="en-US" altLang="zh-CN" sz="1000" b="1" i="0" u="none" strike="noStrike" kern="1200" dirty="0">
                          <a:solidFill>
                            <a:srgbClr val="000000"/>
                          </a:solidFill>
                          <a:effectLst/>
                          <a:latin typeface="+mn-lt"/>
                          <a:ea typeface="宋体" panose="02010600030101010101" pitchFamily="2" charset="-122"/>
                          <a:cs typeface="+mn-cs"/>
                        </a:rPr>
                        <a:t>-19.1</a:t>
                      </a:r>
                    </a:p>
                  </a:txBody>
                  <a:tcPr marL="9525" marR="9525" marT="9525" marB="0" anchor="ctr"/>
                </a:tc>
                <a:tc>
                  <a:txBody>
                    <a:bodyPr/>
                    <a:lstStyle/>
                    <a:p>
                      <a:pPr marL="0" algn="ctr" defTabSz="914400" rtl="0" eaLnBrk="1" fontAlgn="ctr" latinLnBrk="0" hangingPunct="1"/>
                      <a:r>
                        <a:rPr lang="en-US" altLang="zh-CN" sz="1000" b="1" i="0" u="none" strike="noStrike" kern="1200" dirty="0">
                          <a:solidFill>
                            <a:srgbClr val="000000"/>
                          </a:solidFill>
                          <a:effectLst/>
                          <a:latin typeface="+mn-lt"/>
                          <a:ea typeface="宋体" panose="02010600030101010101" pitchFamily="2" charset="-122"/>
                          <a:cs typeface="+mn-cs"/>
                        </a:rPr>
                        <a:t>0</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-14.6</a:t>
                      </a:r>
                    </a:p>
                  </a:txBody>
                  <a:tcPr marL="9525" marR="9525" marT="9525" marB="0" anchor="ctr"/>
                </a:tc>
                <a:extLst>
                  <a:ext uri="{0D108BD9-81ED-4DB2-BD59-A6C34878D82A}">
                    <a16:rowId xmlns:a16="http://schemas.microsoft.com/office/drawing/2014/main" val="10007"/>
                  </a:ext>
                </a:extLst>
              </a:tr>
              <a:tr h="2160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srgbClr val="000000"/>
                          </a:solidFill>
                          <a:effectLst/>
                          <a:uLnTx/>
                          <a:uFillTx/>
                          <a:latin typeface="+mn-lt"/>
                          <a:ea typeface="+mn-ea"/>
                          <a:cs typeface="+mn-cs"/>
                        </a:rPr>
                        <a:t>s10</a:t>
                      </a:r>
                      <a:endParaRPr kumimoji="0" lang="zh-CN" altLang="en-US" sz="10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-11.7</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-19.1</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-11.7</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-19.1</a:t>
                      </a:r>
                    </a:p>
                  </a:txBody>
                  <a:tcPr marL="9525" marR="9525" marT="9525" marB="0" anchor="ctr">
                    <a:solidFill>
                      <a:schemeClr val="accent1">
                        <a:tint val="20000"/>
                      </a:schemeClr>
                    </a:solidFill>
                  </a:tcP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-19.1</a:t>
                      </a:r>
                    </a:p>
                  </a:txBody>
                  <a:tcPr marL="9525" marR="9525" marT="9525" marB="0" anchor="ctr"/>
                </a:tc>
                <a:tc>
                  <a:txBody>
                    <a:bodyPr/>
                    <a:lstStyle/>
                    <a:p>
                      <a:pPr marL="0" algn="ctr" defTabSz="914400" rtl="0" eaLnBrk="1" fontAlgn="ctr" latinLnBrk="0" hangingPunct="1"/>
                      <a:r>
                        <a:rPr lang="en-US" altLang="zh-CN" sz="1000" b="1" i="0" u="none" strike="noStrike" kern="1200">
                          <a:solidFill>
                            <a:srgbClr val="000000"/>
                          </a:solidFill>
                          <a:effectLst/>
                          <a:latin typeface="+mn-lt"/>
                          <a:ea typeface="宋体" panose="02010600030101010101" pitchFamily="2" charset="-122"/>
                          <a:cs typeface="+mn-cs"/>
                        </a:rPr>
                        <a:t>-19.1</a:t>
                      </a:r>
                    </a:p>
                  </a:txBody>
                  <a:tcPr marL="9525" marR="9525" marT="9525" marB="0" anchor="ctr"/>
                </a:tc>
                <a:tc>
                  <a:txBody>
                    <a:bodyPr/>
                    <a:lstStyle/>
                    <a:p>
                      <a:pPr marL="0" algn="ctr" defTabSz="914400" rtl="0" eaLnBrk="1" fontAlgn="ctr" latinLnBrk="0" hangingPunct="1"/>
                      <a:r>
                        <a:rPr lang="en-US" altLang="zh-CN" sz="1000" b="1" i="0" u="none" strike="noStrike" kern="1200" dirty="0">
                          <a:solidFill>
                            <a:srgbClr val="000000"/>
                          </a:solidFill>
                          <a:effectLst/>
                          <a:latin typeface="+mn-lt"/>
                          <a:ea typeface="宋体" panose="02010600030101010101" pitchFamily="2" charset="-122"/>
                          <a:cs typeface="+mn-cs"/>
                        </a:rPr>
                        <a:t>-14.6</a:t>
                      </a:r>
                    </a:p>
                  </a:txBody>
                  <a:tcPr marL="9525" marR="9525" marT="9525" marB="0" anchor="ctr"/>
                </a:tc>
                <a:tc>
                  <a:txBody>
                    <a:bodyPr/>
                    <a:lstStyle/>
                    <a:p>
                      <a:pPr marL="0" algn="ctr" defTabSz="914400" rtl="0" eaLnBrk="1" fontAlgn="ctr" latinLnBrk="0" hangingPunct="1"/>
                      <a:r>
                        <a:rPr lang="en-US" altLang="zh-CN" sz="1000" b="1" i="0" u="none" strike="noStrike" kern="1200" dirty="0">
                          <a:solidFill>
                            <a:srgbClr val="000000"/>
                          </a:solidFill>
                          <a:effectLst/>
                          <a:latin typeface="+mn-lt"/>
                          <a:ea typeface="宋体" panose="02010600030101010101" pitchFamily="2" charset="-122"/>
                          <a:cs typeface="+mn-cs"/>
                        </a:rPr>
                        <a:t>0</a:t>
                      </a:r>
                    </a:p>
                  </a:txBody>
                  <a:tcPr marL="9525" marR="9525" marT="9525" marB="0" anchor="ctr"/>
                </a:tc>
                <a:extLst>
                  <a:ext uri="{0D108BD9-81ED-4DB2-BD59-A6C34878D82A}">
                    <a16:rowId xmlns:a16="http://schemas.microsoft.com/office/drawing/2014/main" val="10008"/>
                  </a:ext>
                </a:extLst>
              </a:tr>
            </a:tbl>
          </a:graphicData>
        </a:graphic>
      </p:graphicFrame>
      <p:pic>
        <p:nvPicPr>
          <p:cNvPr id="10" name="图片 9">
            <a:extLst>
              <a:ext uri="{FF2B5EF4-FFF2-40B4-BE49-F238E27FC236}">
                <a16:creationId xmlns:a16="http://schemas.microsoft.com/office/drawing/2014/main" id="{C5F2654C-E1E0-4207-8225-9A024A5D01EF}"/>
              </a:ext>
            </a:extLst>
          </p:cNvPr>
          <p:cNvPicPr>
            <a:picLocks noChangeAspect="1"/>
          </p:cNvPicPr>
          <p:nvPr/>
        </p:nvPicPr>
        <p:blipFill>
          <a:blip r:embed="rId2"/>
          <a:stretch>
            <a:fillRect/>
          </a:stretch>
        </p:blipFill>
        <p:spPr>
          <a:xfrm>
            <a:off x="6396713" y="652104"/>
            <a:ext cx="2653001" cy="1989751"/>
          </a:xfrm>
          <a:prstGeom prst="rect">
            <a:avLst/>
          </a:prstGeom>
        </p:spPr>
      </p:pic>
    </p:spTree>
    <p:extLst>
      <p:ext uri="{BB962C8B-B14F-4D97-AF65-F5344CB8AC3E}">
        <p14:creationId xmlns:p14="http://schemas.microsoft.com/office/powerpoint/2010/main" val="3736075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3" name="内容占位符 2"/>
          <p:cNvSpPr>
            <a:spLocks noGrp="1"/>
          </p:cNvSpPr>
          <p:nvPr>
            <p:ph idx="1"/>
          </p:nvPr>
        </p:nvSpPr>
        <p:spPr>
          <a:xfrm>
            <a:off x="611560" y="1556792"/>
            <a:ext cx="8424936" cy="4752528"/>
          </a:xfrm>
        </p:spPr>
        <p:txBody>
          <a:bodyPr/>
          <a:lstStyle/>
          <a:p>
            <a:pPr>
              <a:buFont typeface="Wingdings" panose="05000000000000000000" pitchFamily="2" charset="2"/>
              <a:buChar char="Ø"/>
            </a:pPr>
            <a:r>
              <a:rPr lang="en-US" altLang="zh-CN" dirty="0"/>
              <a:t>Consider the future increasing of UWB devices and the new regulations of MIIT, the cardinality of the selected </a:t>
            </a:r>
            <a:r>
              <a:rPr lang="en-US" altLang="zh-CN" dirty="0" err="1"/>
              <a:t>Ipatov</a:t>
            </a:r>
            <a:r>
              <a:rPr lang="en-US" altLang="zh-CN" dirty="0"/>
              <a:t> sequences shall be large</a:t>
            </a:r>
          </a:p>
          <a:p>
            <a:pPr>
              <a:buFont typeface="Wingdings" panose="05000000000000000000" pitchFamily="2" charset="2"/>
              <a:buChar char="Ø"/>
            </a:pPr>
            <a:r>
              <a:rPr lang="en-US" altLang="zh-CN" dirty="0"/>
              <a:t>Different length </a:t>
            </a:r>
            <a:r>
              <a:rPr lang="en-US" altLang="zh-CN" dirty="0" err="1"/>
              <a:t>Ipatov</a:t>
            </a:r>
            <a:r>
              <a:rPr lang="en-US" altLang="zh-CN" dirty="0"/>
              <a:t> sequence can have similar mean PRF and energy by setting the SF and repetition properly</a:t>
            </a:r>
          </a:p>
          <a:p>
            <a:pPr>
              <a:buFont typeface="Wingdings" panose="05000000000000000000" pitchFamily="2" charset="2"/>
              <a:buChar char="Ø"/>
            </a:pPr>
            <a:r>
              <a:rPr lang="en-US" altLang="zh-CN" dirty="0"/>
              <a:t>All the </a:t>
            </a:r>
            <a:r>
              <a:rPr lang="en-US" altLang="zh-CN" dirty="0" err="1"/>
              <a:t>Ipatov</a:t>
            </a:r>
            <a:r>
              <a:rPr lang="en-US" altLang="zh-CN" dirty="0"/>
              <a:t> sequences have very good autocorrelation even if the CFO is as larger as 40ppm</a:t>
            </a:r>
          </a:p>
          <a:p>
            <a:pPr>
              <a:buFont typeface="Wingdings" panose="05000000000000000000" pitchFamily="2" charset="2"/>
              <a:buChar char="Ø"/>
            </a:pPr>
            <a:r>
              <a:rPr lang="en-US" altLang="zh-CN" dirty="0"/>
              <a:t>The </a:t>
            </a:r>
            <a:r>
              <a:rPr lang="en-US" altLang="zh-CN" dirty="0" err="1"/>
              <a:t>Ipatov</a:t>
            </a:r>
            <a:r>
              <a:rPr lang="en-US" altLang="zh-CN" dirty="0"/>
              <a:t> sequence of length 121 have good cross correlation between each other </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3684155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350665" y="1751013"/>
            <a:ext cx="8784976" cy="4113213"/>
          </a:xfrm>
        </p:spPr>
        <p:txBody>
          <a:bodyPr/>
          <a:lstStyle/>
          <a:p>
            <a:r>
              <a:rPr lang="en-US" altLang="zh-CN" sz="1800" b="0" dirty="0"/>
              <a:t>[1] V. P. </a:t>
            </a:r>
            <a:r>
              <a:rPr lang="en-US" altLang="zh-CN" sz="1800" b="0" dirty="0" err="1"/>
              <a:t>Ipatov</a:t>
            </a:r>
            <a:r>
              <a:rPr lang="en-US" altLang="zh-CN" sz="1800" b="0" dirty="0"/>
              <a:t>, “Ternary sequences with ideal autocorrelation properties” Radio Eng. Electron. Phys., vol. 24, pp. 75−79, Oct. 1979.</a:t>
            </a:r>
          </a:p>
          <a:p>
            <a:r>
              <a:rPr lang="en-US" altLang="zh-CN" sz="1800" b="0" dirty="0"/>
              <a:t>[2] 15-18-0590-00-004z-hrp-uwb-phy-enhanced-mode-converged-consensus (Billy Verso)</a:t>
            </a:r>
          </a:p>
          <a:p>
            <a:r>
              <a:rPr lang="en-US" altLang="zh-CN" sz="1800" b="0" dirty="0"/>
              <a:t>[3] 15-23-0023-02-04ab-china-miit-s-consultation-on-uwb(Bin Qian)</a:t>
            </a:r>
          </a:p>
          <a:p>
            <a:r>
              <a:rPr lang="en-US" altLang="zh-CN" sz="1800" b="0" dirty="0"/>
              <a:t>[4] 15-21-0377-00-04ab-preamble-codes-for-data-communications (Carlos Aldana)</a:t>
            </a:r>
          </a:p>
          <a:p>
            <a:r>
              <a:rPr lang="en-US" altLang="zh-CN" sz="1800" b="0" dirty="0"/>
              <a:t>[5] 15-22-0616-00-04ab-interference-analysis-of-initial-synchronization-sequence.pptx (</a:t>
            </a:r>
            <a:r>
              <a:rPr lang="en-US" altLang="zh-CN" sz="1800" b="0" dirty="0" err="1"/>
              <a:t>Chenchen</a:t>
            </a:r>
            <a:r>
              <a:rPr lang="en-US" altLang="zh-CN" sz="1800" b="0" dirty="0"/>
              <a:t> Liu)</a:t>
            </a:r>
          </a:p>
          <a:p>
            <a:r>
              <a:rPr lang="en-US" altLang="zh-CN" sz="1800" b="0" dirty="0"/>
              <a:t>[6] 15-22-0507-00-04ab-simulation-evaluation-of-preamble-sequences-for-4ab(</a:t>
            </a:r>
            <a:r>
              <a:rPr lang="en-US" altLang="zh-CN" sz="1800" b="0" dirty="0" err="1"/>
              <a:t>Chenchen</a:t>
            </a:r>
            <a:r>
              <a:rPr lang="en-US" altLang="zh-CN" sz="1800" b="0" dirty="0"/>
              <a:t> Liu)</a:t>
            </a:r>
          </a:p>
          <a:p>
            <a:r>
              <a:rPr lang="en-US" altLang="zh-CN" sz="1800" b="0" dirty="0"/>
              <a:t>[7] D. Shedd and D. </a:t>
            </a:r>
            <a:r>
              <a:rPr lang="en-US" altLang="zh-CN" sz="1800" b="0" dirty="0" err="1"/>
              <a:t>Sarwate</a:t>
            </a:r>
            <a:r>
              <a:rPr lang="en-US" altLang="zh-CN" sz="1800" b="0" dirty="0"/>
              <a:t>, "Construction of sequences with good correlation properties (</a:t>
            </a:r>
            <a:r>
              <a:rPr lang="en-US" altLang="zh-CN" sz="1800" b="0" dirty="0" err="1"/>
              <a:t>Corresp</a:t>
            </a:r>
            <a:r>
              <a:rPr lang="en-US" altLang="zh-CN" sz="1800" b="0" dirty="0"/>
              <a:t>.)," in IEEE Transactions on Information Theory, vol. 25, no. 1, pp. 94-97, January 1979</a:t>
            </a:r>
          </a:p>
          <a:p>
            <a:r>
              <a:rPr lang="en-US" altLang="zh-CN" sz="1800" b="0" dirty="0"/>
              <a:t>[8] T. </a:t>
            </a:r>
            <a:r>
              <a:rPr lang="en-US" altLang="zh-CN" sz="1800" b="0" dirty="0" err="1"/>
              <a:t>Hoholdt</a:t>
            </a:r>
            <a:r>
              <a:rPr lang="en-US" altLang="zh-CN" sz="1800" b="0" dirty="0"/>
              <a:t> and J. </a:t>
            </a:r>
            <a:r>
              <a:rPr lang="en-US" altLang="zh-CN" sz="1800" b="0" dirty="0" err="1"/>
              <a:t>Justesen</a:t>
            </a:r>
            <a:r>
              <a:rPr lang="en-US" altLang="zh-CN" sz="1800" b="0" dirty="0"/>
              <a:t>, "Ternary sequences with perfect periodic autocorrelation (</a:t>
            </a:r>
            <a:r>
              <a:rPr lang="en-US" altLang="zh-CN" sz="1800" b="0" dirty="0" err="1"/>
              <a:t>Corresp</a:t>
            </a:r>
            <a:r>
              <a:rPr lang="en-US" altLang="zh-CN" sz="1800" b="0" dirty="0"/>
              <a:t>.)," in IEEE Transactions on Information Theory, vol. 29, no. 4, pp. 597-600, July 1983</a:t>
            </a:r>
          </a:p>
          <a:p>
            <a:r>
              <a:rPr lang="en-US" altLang="zh-CN" sz="1800" b="0" dirty="0"/>
              <a:t>[9] P802.15.4z, Draft Standard for Low-Rate Wireless Networks</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567690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Appendix</a:t>
            </a:r>
            <a:br>
              <a:rPr lang="en-US" altLang="zh-CN" dirty="0"/>
            </a:br>
            <a:r>
              <a:rPr lang="en-US" altLang="zh-CN" dirty="0"/>
              <a:t>Ipatov sequences of length 121</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3745626913"/>
              </p:ext>
            </p:extLst>
          </p:nvPr>
        </p:nvGraphicFramePr>
        <p:xfrm>
          <a:off x="685800" y="2132856"/>
          <a:ext cx="7702624" cy="3723957"/>
        </p:xfrm>
        <a:graphic>
          <a:graphicData uri="http://schemas.openxmlformats.org/drawingml/2006/table">
            <a:tbl>
              <a:tblPr firstRow="1" bandRow="1">
                <a:tableStyleId>{5C22544A-7EE6-4342-B048-85BDC9FD1C3A}</a:tableStyleId>
              </a:tblPr>
              <a:tblGrid>
                <a:gridCol w="1005880">
                  <a:extLst>
                    <a:ext uri="{9D8B030D-6E8A-4147-A177-3AD203B41FA5}">
                      <a16:colId xmlns:a16="http://schemas.microsoft.com/office/drawing/2014/main" val="20000"/>
                    </a:ext>
                  </a:extLst>
                </a:gridCol>
                <a:gridCol w="6696744">
                  <a:extLst>
                    <a:ext uri="{9D8B030D-6E8A-4147-A177-3AD203B41FA5}">
                      <a16:colId xmlns:a16="http://schemas.microsoft.com/office/drawing/2014/main" val="20001"/>
                    </a:ext>
                  </a:extLst>
                </a:gridCol>
              </a:tblGrid>
              <a:tr h="523557">
                <a:tc>
                  <a:txBody>
                    <a:bodyPr/>
                    <a:lstStyle/>
                    <a:p>
                      <a:pPr algn="ctr"/>
                      <a:r>
                        <a:rPr lang="en-US" altLang="zh-CN" sz="1600" dirty="0"/>
                        <a:t>Sequence</a:t>
                      </a:r>
                      <a:endParaRPr lang="zh-CN" altLang="en-US" sz="1600" dirty="0"/>
                    </a:p>
                  </a:txBody>
                  <a:tcPr/>
                </a:tc>
                <a:tc>
                  <a:txBody>
                    <a:bodyPr/>
                    <a:lstStyle/>
                    <a:p>
                      <a:pPr algn="ctr"/>
                      <a:r>
                        <a:rPr lang="en-US" altLang="zh-CN" sz="1600" dirty="0"/>
                        <a:t>Code sequence</a:t>
                      </a:r>
                      <a:endParaRPr lang="zh-CN" altLang="en-US" sz="1600" dirty="0"/>
                    </a:p>
                  </a:txBody>
                  <a:tcPr/>
                </a:tc>
                <a:extLst>
                  <a:ext uri="{0D108BD9-81ED-4DB2-BD59-A6C34878D82A}">
                    <a16:rowId xmlns:a16="http://schemas.microsoft.com/office/drawing/2014/main" val="10000"/>
                  </a:ext>
                </a:extLst>
              </a:tr>
              <a:tr h="370840">
                <a:tc>
                  <a:txBody>
                    <a:bodyPr/>
                    <a:lstStyle/>
                    <a:p>
                      <a:pPr algn="ctr"/>
                      <a:r>
                        <a:rPr lang="en-US" altLang="zh-CN" sz="1600" dirty="0"/>
                        <a:t>s1</a:t>
                      </a:r>
                      <a:endParaRPr lang="zh-CN" altLang="en-US" sz="1600" dirty="0"/>
                    </a:p>
                  </a:txBody>
                  <a:tcPr anchor="ctr"/>
                </a:tc>
                <a:tc>
                  <a:txBody>
                    <a:bodyPr/>
                    <a:lstStyle/>
                    <a:p>
                      <a:r>
                        <a:rPr lang="en-US" altLang="zh-CN" sz="1200" dirty="0"/>
                        <a:t>1  0  0  0 -1  1  0  0 -1  0  1  0 -1 -1  1  1 -1  1  0 -1  0  0  1 -1 -1  0  1  0  1 -1  1  1  1  0  0 -1 -1  1  0 -1  1  0  1 -1  0  1  1  0 -1  1 -1  1 -1  0  0  0  0 -1  0  0  0 -1 -1  0  0 -1  1 -1  0 -1  0  0 -1 -1 -1  0 -1  1  1 -1 -1  0 -1  0  1 -1 -1 -1  1  0  1  1  0  1  1 -1  1  1 -1  0  0 -1  0 -1  0 -1 -1 -1 -1 -1  1  1  1  1  0 -1 -1 -1  1 -1  1</a:t>
                      </a:r>
                    </a:p>
                  </a:txBody>
                  <a:tcPr/>
                </a:tc>
                <a:extLst>
                  <a:ext uri="{0D108BD9-81ED-4DB2-BD59-A6C34878D82A}">
                    <a16:rowId xmlns:a16="http://schemas.microsoft.com/office/drawing/2014/main" val="10001"/>
                  </a:ext>
                </a:extLst>
              </a:tr>
              <a:tr h="370840">
                <a:tc>
                  <a:txBody>
                    <a:bodyPr/>
                    <a:lstStyle/>
                    <a:p>
                      <a:pPr algn="ctr"/>
                      <a:r>
                        <a:rPr lang="en-US" altLang="zh-CN" sz="1600" dirty="0"/>
                        <a:t>s2</a:t>
                      </a:r>
                      <a:endParaRPr lang="zh-CN" altLang="en-US" sz="1600" dirty="0"/>
                    </a:p>
                  </a:txBody>
                  <a:tcPr anchor="ctr"/>
                </a:tc>
                <a:tc>
                  <a:txBody>
                    <a:bodyPr/>
                    <a:lstStyle/>
                    <a:p>
                      <a:r>
                        <a:rPr lang="en-US" altLang="zh-CN" sz="1200" dirty="0"/>
                        <a:t>1  0 -1  0 -1  1 -1  1 -1  0  0  1 -1  1  1  1  1  0 -1  0  1  1  0  1 -1 -1 -1  0  0  0  0 -1  0  1  0  0 -1 -1 -1  1 -1 -1  1 -1  1  1  0  1  1 -1  0  0  0 -1 -1  1  1  0 -1  1  1  0  0  1  0  0  0 -1  1  1 -1  0 -1  0  0 -1  1  0 -1  1 -1  0 -1  1  0  1  1  0  0 -1  0 -1  0 -1 -1 -1  0 -1  0  1 -1  0  0 -1 -1  0  1  1 -1  1  0 -1 -1 -1 -1 -1  1  1 -1 -1 -1</a:t>
                      </a:r>
                    </a:p>
                  </a:txBody>
                  <a:tcPr/>
                </a:tc>
                <a:extLst>
                  <a:ext uri="{0D108BD9-81ED-4DB2-BD59-A6C34878D82A}">
                    <a16:rowId xmlns:a16="http://schemas.microsoft.com/office/drawing/2014/main" val="10002"/>
                  </a:ext>
                </a:extLst>
              </a:tr>
              <a:tr h="370840">
                <a:tc>
                  <a:txBody>
                    <a:bodyPr/>
                    <a:lstStyle/>
                    <a:p>
                      <a:pPr algn="ctr"/>
                      <a:r>
                        <a:rPr lang="en-US" altLang="zh-CN" sz="1600" dirty="0"/>
                        <a:t>s3</a:t>
                      </a:r>
                      <a:endParaRPr lang="zh-CN" altLang="en-US" sz="1600" dirty="0"/>
                    </a:p>
                  </a:txBody>
                  <a:tcPr anchor="ctr"/>
                </a:tc>
                <a:tc>
                  <a:txBody>
                    <a:bodyPr/>
                    <a:lstStyle/>
                    <a:p>
                      <a:r>
                        <a:rPr lang="en-US" altLang="zh-CN" sz="1200" dirty="0"/>
                        <a:t>1 -1  1 -1 -1 -1  0  1  1  1  1 -1 -1 -1 -1 -1  0 -1  0 -1  0  0 -1  1  1 -1  1  1  0  1  1  0  1 -1 -1 -1  1  0 -1  0 -1 -1  1  1 -1  0 -1 -1 -1  0  0 -1  0 -1  1 -1  0  0 -1 -1  0  0  0 -1  0  0  0  0 -1  1 -1  1 -1  0  1  1  0 -1  1  0  1 -1  0  1 -1 -1  0  0  1  1  1 -1  1  0  1  0 -1 -1  1  0  0 -1  0  1 -1  1  1 -1 -1  0  1  0 -1  0  0  1 -1  0  0  0  1</a:t>
                      </a:r>
                    </a:p>
                  </a:txBody>
                  <a:tcPr/>
                </a:tc>
                <a:extLst>
                  <a:ext uri="{0D108BD9-81ED-4DB2-BD59-A6C34878D82A}">
                    <a16:rowId xmlns:a16="http://schemas.microsoft.com/office/drawing/2014/main" val="10003"/>
                  </a:ext>
                </a:extLst>
              </a:tr>
              <a:tr h="370840">
                <a:tc>
                  <a:txBody>
                    <a:bodyPr/>
                    <a:lstStyle/>
                    <a:p>
                      <a:pPr algn="ctr"/>
                      <a:r>
                        <a:rPr lang="en-US" altLang="zh-CN" sz="1600" dirty="0"/>
                        <a:t>s4</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-1 -1 -1  1  1 -1 -1 -1 -1 -1  0  1 -1  1  1  0 -1 -1  0  0 -1  1  0 -1  0 -1 -1 -1  0 -1  0 -1  0  0  1  1  0  1 -1  0 -1  1 -1  0  1 -1  0  0 -1  0 -1  1  1 -1  0  0  0  1  0  0  1  1 -1  0  1  1 -1 -1  0  0  0 -1  1  1  0  1  1 -1  1 -1 -1  1 -1 -1 -1  0  0  1  0 -1  0  0  0  0 -1 -1 -1  1  0  1  1  0 -1  0  1  1  1  1 -1  1  0  0 -1  1 -1  1 -1  0 -1  0  1</a:t>
                      </a:r>
                    </a:p>
                  </a:txBody>
                  <a:tcPr/>
                </a:tc>
                <a:extLst>
                  <a:ext uri="{0D108BD9-81ED-4DB2-BD59-A6C34878D82A}">
                    <a16:rowId xmlns:a16="http://schemas.microsoft.com/office/drawing/2014/main" val="10004"/>
                  </a:ext>
                </a:extLst>
              </a:tr>
              <a:tr h="370840">
                <a:tc>
                  <a:txBody>
                    <a:bodyPr/>
                    <a:lstStyle/>
                    <a:p>
                      <a:pPr algn="ctr"/>
                      <a:r>
                        <a:rPr lang="en-US" altLang="zh-CN" sz="1600" dirty="0"/>
                        <a:t>s5</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 1 -1  0 -1 -1 -1  0 -1  1 -1 -1  1 -1  1 -1 -1 -1  0  0 -1  1 -1  0 -1  1  1  1 -1 -1 -1 -1 -1  0  1  0  0 -1 -1 -1  1  0  0 -1  1  1 -1  0  1 -1  1 -1  0  0 -1  0  1  1 -1 -1  1  1  0  0 -1  0  0  0  0 -1 -1  1  0  1  0  0  1  1  0  1  1  0 -1 -1 -1 -1  1 -1 -1  0  1 -1 -1  0 -1  0  1  0  1  0  1 -1  0  0  0  1  0  1  1 -1  1  0 -1  0  1 -1  0  1  1  0  0  0</a:t>
                      </a:r>
                    </a:p>
                  </a:txBody>
                  <a:tcPr/>
                </a:tc>
                <a:extLst>
                  <a:ext uri="{0D108BD9-81ED-4DB2-BD59-A6C34878D82A}">
                    <a16:rowId xmlns:a16="http://schemas.microsoft.com/office/drawing/2014/main" val="10005"/>
                  </a:ext>
                </a:extLst>
              </a:tr>
            </a:tbl>
          </a:graphicData>
        </a:graphic>
      </p:graphicFrame>
      <p:sp>
        <p:nvSpPr>
          <p:cNvPr id="4" name="灯片编号占位符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0154760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Appendix</a:t>
            </a:r>
            <a:br>
              <a:rPr lang="en-US" altLang="zh-CN" dirty="0"/>
            </a:br>
            <a:r>
              <a:rPr lang="en-US" altLang="zh-CN" dirty="0"/>
              <a:t>Ipatov sequences of length 121</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1094092504"/>
              </p:ext>
            </p:extLst>
          </p:nvPr>
        </p:nvGraphicFramePr>
        <p:xfrm>
          <a:off x="685800" y="2132856"/>
          <a:ext cx="7702624" cy="3906837"/>
        </p:xfrm>
        <a:graphic>
          <a:graphicData uri="http://schemas.openxmlformats.org/drawingml/2006/table">
            <a:tbl>
              <a:tblPr firstRow="1" bandRow="1">
                <a:tableStyleId>{5C22544A-7EE6-4342-B048-85BDC9FD1C3A}</a:tableStyleId>
              </a:tblPr>
              <a:tblGrid>
                <a:gridCol w="1005880">
                  <a:extLst>
                    <a:ext uri="{9D8B030D-6E8A-4147-A177-3AD203B41FA5}">
                      <a16:colId xmlns:a16="http://schemas.microsoft.com/office/drawing/2014/main" val="20000"/>
                    </a:ext>
                  </a:extLst>
                </a:gridCol>
                <a:gridCol w="6696744">
                  <a:extLst>
                    <a:ext uri="{9D8B030D-6E8A-4147-A177-3AD203B41FA5}">
                      <a16:colId xmlns:a16="http://schemas.microsoft.com/office/drawing/2014/main" val="20001"/>
                    </a:ext>
                  </a:extLst>
                </a:gridCol>
              </a:tblGrid>
              <a:tr h="523557">
                <a:tc>
                  <a:txBody>
                    <a:bodyPr/>
                    <a:lstStyle/>
                    <a:p>
                      <a:pPr algn="ctr"/>
                      <a:r>
                        <a:rPr lang="en-US" altLang="zh-CN" sz="1600" dirty="0"/>
                        <a:t>Sequence</a:t>
                      </a:r>
                      <a:endParaRPr lang="zh-CN" altLang="en-US" sz="1600" dirty="0"/>
                    </a:p>
                  </a:txBody>
                  <a:tcPr/>
                </a:tc>
                <a:tc>
                  <a:txBody>
                    <a:bodyPr/>
                    <a:lstStyle/>
                    <a:p>
                      <a:pPr algn="ctr"/>
                      <a:r>
                        <a:rPr lang="en-US" altLang="zh-CN" sz="1600" dirty="0"/>
                        <a:t>Code sequence</a:t>
                      </a:r>
                      <a:endParaRPr lang="zh-CN" altLang="en-US" sz="1600" dirty="0"/>
                    </a:p>
                  </a:txBody>
                  <a:tcPr/>
                </a:tc>
                <a:extLst>
                  <a:ext uri="{0D108BD9-81ED-4DB2-BD59-A6C34878D82A}">
                    <a16:rowId xmlns:a16="http://schemas.microsoft.com/office/drawing/2014/main" val="10000"/>
                  </a:ext>
                </a:extLst>
              </a:tr>
              <a:tr h="370840">
                <a:tc>
                  <a:txBody>
                    <a:bodyPr/>
                    <a:lstStyle/>
                    <a:p>
                      <a:pPr algn="ctr"/>
                      <a:r>
                        <a:rPr lang="en-US" altLang="zh-CN" sz="1600" dirty="0"/>
                        <a:t>s6</a:t>
                      </a:r>
                      <a:endParaRPr lang="zh-CN" altLang="en-US" sz="1600" dirty="0"/>
                    </a:p>
                  </a:txBody>
                  <a:tcPr anchor="ctr"/>
                </a:tc>
                <a:tc>
                  <a:txBody>
                    <a:bodyPr/>
                    <a:lstStyle/>
                    <a:p>
                      <a:r>
                        <a:rPr lang="en-US" altLang="zh-CN" sz="1200" dirty="0"/>
                        <a:t> 0  0  0  1  1  0 -1  1  0 -1  0  1 -1  1  1  0  1  0  0  0 -1  1  0  1  0  1  0 -1  0 -1 -1  1  0 -1 -1  1 -1 -1 -1 -1  0  1  1  0  1  1  0  0  1  0  1 -1 -1  0  0  0  0 -1  0  0  1  1 -1 -1  1  1  0 -1  0  0 -1  1 -1  1  0 -1  1  1 -1  0  0  1 -1 -1 -1  0  0  1  0 -1 -1 -1 -1 -1  1  1  1 -1  0 -1  1 -1  0  0 -1 -1 -1  1 -1  1 -1 -1  1 -1  0 -1 -1 -1  0 -1  1</a:t>
                      </a:r>
                    </a:p>
                  </a:txBody>
                  <a:tcPr/>
                </a:tc>
                <a:extLst>
                  <a:ext uri="{0D108BD9-81ED-4DB2-BD59-A6C34878D82A}">
                    <a16:rowId xmlns:a16="http://schemas.microsoft.com/office/drawing/2014/main" val="10001"/>
                  </a:ext>
                </a:extLst>
              </a:tr>
              <a:tr h="370840">
                <a:tc>
                  <a:txBody>
                    <a:bodyPr/>
                    <a:lstStyle/>
                    <a:p>
                      <a:pPr algn="ctr"/>
                      <a:r>
                        <a:rPr lang="en-US" altLang="zh-CN" sz="1600" dirty="0"/>
                        <a:t>s7</a:t>
                      </a:r>
                      <a:endParaRPr lang="zh-CN" altLang="en-US" sz="1600" dirty="0"/>
                    </a:p>
                  </a:txBody>
                  <a:tcPr anchor="ctr"/>
                </a:tc>
                <a:tc>
                  <a:txBody>
                    <a:bodyPr/>
                    <a:lstStyle/>
                    <a:p>
                      <a:r>
                        <a:rPr lang="en-US" altLang="zh-CN" sz="1200" dirty="0"/>
                        <a:t> 1 -1 -1 -1  1  1 -1  0  0 -1 -1  1  1  0  1  1  0  1 -1  1 -1  0  0  0  0 -1 -1 -1 -1  1 -1  0  1  1  1  0  1  0 -1  0  1 -1  1  0  1  1  1 -1  0 -1  1  1  0 -1 -1  1 -1  1 -1 -1 -1 -1 -1  0  1 -1  0 -1  0  0 -1  1  0  0 -1 -1  0  0 -1  0 -1 -1  1  0 -1  0  0  1  0 -1 -1  0  1  0  1  0  1 -1  0  1 -1 -1  1 -1 -1  0  0  0  1  0  0  0  1 -1 -1 -1  0  0  1 -1  1</a:t>
                      </a:r>
                    </a:p>
                  </a:txBody>
                  <a:tcPr/>
                </a:tc>
                <a:extLst>
                  <a:ext uri="{0D108BD9-81ED-4DB2-BD59-A6C34878D82A}">
                    <a16:rowId xmlns:a16="http://schemas.microsoft.com/office/drawing/2014/main" val="10002"/>
                  </a:ext>
                </a:extLst>
              </a:tr>
              <a:tr h="370840">
                <a:tc>
                  <a:txBody>
                    <a:bodyPr/>
                    <a:lstStyle/>
                    <a:p>
                      <a:pPr algn="ctr"/>
                      <a:r>
                        <a:rPr lang="en-US" altLang="zh-CN" sz="1600" dirty="0"/>
                        <a:t>s8</a:t>
                      </a:r>
                      <a:endParaRPr lang="zh-CN" altLang="en-US" sz="1600" dirty="0"/>
                    </a:p>
                  </a:txBody>
                  <a:tcPr anchor="ctr"/>
                </a:tc>
                <a:tc>
                  <a:txBody>
                    <a:bodyPr/>
                    <a:lstStyle/>
                    <a:p>
                      <a:r>
                        <a:rPr lang="en-US" altLang="zh-CN" sz="1200" dirty="0"/>
                        <a:t> 1 -1  1  0  0 -1 -1 -1  1  0  0  0  1  0  0  0 -1 -1  1 -1 -1  1  0 -1  1  0  1  0  1  0 -1 -1  0  1  0  0 -1  0  1 -1 -1  0 -1  0  0 -1 -1  0  0  1 -1  0  0 -1  0 -1  1  0 -1 -1 -1 -1 -1  1 -1  1 -1 -1  0  1  1 -1  0 -1  1  1  1  0  1 -1  1  0 -1  0  1  0  1  1  1  0 -1  1 -1 -1 -1 -1  0  0  0  0 -1  1 -1  1  0  1  1  0  1  1 -1 -1  0  0 -1  1  1 -1 -1 -1  1'</a:t>
                      </a:r>
                    </a:p>
                    <a:p>
                      <a:r>
                        <a:rPr lang="en-US" altLang="zh-CN" sz="1200" dirty="0"/>
                        <a:t> </a:t>
                      </a:r>
                    </a:p>
                  </a:txBody>
                  <a:tcPr/>
                </a:tc>
                <a:extLst>
                  <a:ext uri="{0D108BD9-81ED-4DB2-BD59-A6C34878D82A}">
                    <a16:rowId xmlns:a16="http://schemas.microsoft.com/office/drawing/2014/main" val="10003"/>
                  </a:ext>
                </a:extLst>
              </a:tr>
              <a:tr h="370840">
                <a:tc>
                  <a:txBody>
                    <a:bodyPr/>
                    <a:lstStyle/>
                    <a:p>
                      <a:pPr algn="ctr"/>
                      <a:r>
                        <a:rPr lang="en-US" altLang="zh-CN" sz="1600" dirty="0"/>
                        <a:t>s9</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 1 -1 -1 -1 -1  0 -1  1  1 -1  1  0 -1 -1  0  0  0  0 -1 -1 -1  1  1  0  1  0  0 -1  1 -1  1  0  0  0  1 -1 -1  0  1 -1 -1 -1  0  1  0  0  0 -1  0  0 -1  0 -1  1 -1  0 -1 -1  1 -1 -1  0  0  1  1  0  1  1  1  0  0  1  1 -1  0  0 -1  1  0 -1  1 -1 -1  1  1 -1  0 -1  1  0  1  0  1  0 -1  1  0  0 -1  0  1  0  1  1  0 -1 -1 -1 -1 -1  1  0 -1  0  1  1 -1 -1 -1  1 -1</a:t>
                      </a:r>
                    </a:p>
                  </a:txBody>
                  <a:tcPr/>
                </a:tc>
                <a:extLst>
                  <a:ext uri="{0D108BD9-81ED-4DB2-BD59-A6C34878D82A}">
                    <a16:rowId xmlns:a16="http://schemas.microsoft.com/office/drawing/2014/main" val="10004"/>
                  </a:ext>
                </a:extLst>
              </a:tr>
              <a:tr h="370840">
                <a:tc>
                  <a:txBody>
                    <a:bodyPr/>
                    <a:lstStyle/>
                    <a:p>
                      <a:pPr algn="ctr"/>
                      <a:r>
                        <a:rPr lang="en-US" altLang="zh-CN" sz="1600" dirty="0"/>
                        <a:t>s10</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  1 -1 -1 -1  1  1  0 -1  0  1 -1 -1 -1 -1 -1  0  1  1  0  1  0 -1  0  0  1 -1  0  1  0  1  0  1 -1  0 -1  1  1 -1 -1  1 -1  0  1 -1  0  0 -1  1  1  0  0  1  1  1  0  1  1  0  0 -1 -1  1 -1 -1  0 -1  1 -1  0 -1  0  0 -1  0  0  0  1  0 -1 -1 -1  1  0 -1 -1  1  0  0  0  1 -1  1 -1  0  0  1  0  1  1 -1 -1 -1  0  0  0  0 -1 -1  0  1 -1  1  1 -1  0 -1 -1 -1 -1  1</a:t>
                      </a:r>
                    </a:p>
                  </a:txBody>
                  <a:tcPr/>
                </a:tc>
                <a:extLst>
                  <a:ext uri="{0D108BD9-81ED-4DB2-BD59-A6C34878D82A}">
                    <a16:rowId xmlns:a16="http://schemas.microsoft.com/office/drawing/2014/main" val="10005"/>
                  </a:ext>
                </a:extLst>
              </a:tr>
            </a:tbl>
          </a:graphicData>
        </a:graphic>
      </p:graphicFrame>
      <p:sp>
        <p:nvSpPr>
          <p:cNvPr id="4" name="灯片编号占位符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63057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Appendix</a:t>
            </a:r>
            <a:br>
              <a:rPr lang="en-US" altLang="zh-CN" dirty="0"/>
            </a:br>
            <a:r>
              <a:rPr lang="en-US" altLang="zh-CN" dirty="0"/>
              <a:t>Ipatov sequences of length 121</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3769117214"/>
              </p:ext>
            </p:extLst>
          </p:nvPr>
        </p:nvGraphicFramePr>
        <p:xfrm>
          <a:off x="685800" y="2132856"/>
          <a:ext cx="7702624" cy="3723957"/>
        </p:xfrm>
        <a:graphic>
          <a:graphicData uri="http://schemas.openxmlformats.org/drawingml/2006/table">
            <a:tbl>
              <a:tblPr firstRow="1" bandRow="1">
                <a:tableStyleId>{5C22544A-7EE6-4342-B048-85BDC9FD1C3A}</a:tableStyleId>
              </a:tblPr>
              <a:tblGrid>
                <a:gridCol w="1005880">
                  <a:extLst>
                    <a:ext uri="{9D8B030D-6E8A-4147-A177-3AD203B41FA5}">
                      <a16:colId xmlns:a16="http://schemas.microsoft.com/office/drawing/2014/main" val="20000"/>
                    </a:ext>
                  </a:extLst>
                </a:gridCol>
                <a:gridCol w="6696744">
                  <a:extLst>
                    <a:ext uri="{9D8B030D-6E8A-4147-A177-3AD203B41FA5}">
                      <a16:colId xmlns:a16="http://schemas.microsoft.com/office/drawing/2014/main" val="20001"/>
                    </a:ext>
                  </a:extLst>
                </a:gridCol>
              </a:tblGrid>
              <a:tr h="523557">
                <a:tc>
                  <a:txBody>
                    <a:bodyPr/>
                    <a:lstStyle/>
                    <a:p>
                      <a:pPr algn="ctr"/>
                      <a:r>
                        <a:rPr lang="en-US" altLang="zh-CN" sz="1600" dirty="0"/>
                        <a:t>Sequence</a:t>
                      </a:r>
                      <a:endParaRPr lang="zh-CN" altLang="en-US" sz="1600" dirty="0"/>
                    </a:p>
                  </a:txBody>
                  <a:tcPr/>
                </a:tc>
                <a:tc>
                  <a:txBody>
                    <a:bodyPr/>
                    <a:lstStyle/>
                    <a:p>
                      <a:pPr algn="ctr"/>
                      <a:r>
                        <a:rPr lang="en-US" altLang="zh-CN" sz="1600" dirty="0"/>
                        <a:t>Code sequence</a:t>
                      </a:r>
                      <a:endParaRPr lang="zh-CN" altLang="en-US" sz="1600" dirty="0"/>
                    </a:p>
                  </a:txBody>
                  <a:tcPr/>
                </a:tc>
                <a:extLst>
                  <a:ext uri="{0D108BD9-81ED-4DB2-BD59-A6C34878D82A}">
                    <a16:rowId xmlns:a16="http://schemas.microsoft.com/office/drawing/2014/main" val="10000"/>
                  </a:ext>
                </a:extLst>
              </a:tr>
              <a:tr h="370840">
                <a:tc>
                  <a:txBody>
                    <a:bodyPr/>
                    <a:lstStyle/>
                    <a:p>
                      <a:pPr algn="ctr"/>
                      <a:r>
                        <a:rPr lang="en-US" altLang="zh-CN" sz="1600" dirty="0"/>
                        <a:t>s11</a:t>
                      </a:r>
                      <a:endParaRPr lang="zh-CN" altLang="en-US" sz="1600" dirty="0"/>
                    </a:p>
                  </a:txBody>
                  <a:tcPr anchor="ctr"/>
                </a:tc>
                <a:tc>
                  <a:txBody>
                    <a:bodyPr/>
                    <a:lstStyle/>
                    <a:p>
                      <a:r>
                        <a:rPr lang="en-US" altLang="zh-CN" sz="1200" dirty="0"/>
                        <a:t>1  1  0  1  0 -1  0 -1  1  1  1  1  0  0 -1 -1  1  0  0  0 -1 -1  0  1  1 -1 -1  1  1  0  1 -1  0  1  1  1  0 -1  0  0  0  0 -1  1  1 -1  0 -1  1 -1  0  0  1  0  0  1 -1  0  0 -1 -1 -1 -1 -1  1 -1  0 -1 -1  1 -1  1  1  1 -1 -1 -1  0 -1 -1 -1  1  0 -1  1  0  1  0  0 -1  1 -1  1 -1  0  1  0 -1  1  1  0 -1  1 -1 -1  1 -1 -1  0  0  0 -1  0 -1  0 -1 -1  0  0 -1  0</a:t>
                      </a:r>
                    </a:p>
                  </a:txBody>
                  <a:tcPr/>
                </a:tc>
                <a:extLst>
                  <a:ext uri="{0D108BD9-81ED-4DB2-BD59-A6C34878D82A}">
                    <a16:rowId xmlns:a16="http://schemas.microsoft.com/office/drawing/2014/main" val="10001"/>
                  </a:ext>
                </a:extLst>
              </a:tr>
              <a:tr h="370840">
                <a:tc>
                  <a:txBody>
                    <a:bodyPr/>
                    <a:lstStyle/>
                    <a:p>
                      <a:pPr algn="ctr"/>
                      <a:r>
                        <a:rPr lang="en-US" altLang="zh-CN" sz="1600" dirty="0"/>
                        <a:t>s12</a:t>
                      </a:r>
                      <a:endParaRPr lang="zh-CN" altLang="en-US" sz="1600" dirty="0"/>
                    </a:p>
                  </a:txBody>
                  <a:tcPr anchor="ctr"/>
                </a:tc>
                <a:tc>
                  <a:txBody>
                    <a:bodyPr/>
                    <a:lstStyle/>
                    <a:p>
                      <a:r>
                        <a:rPr lang="en-US" altLang="zh-CN" sz="1200" dirty="0"/>
                        <a:t>0 -1  0  0 -1 -1  0 -1  0 -1  0  0  0 -1 -1  1 -1 -1  1 -1  0  1  1 -1  0  1  0 -1  1 -1  1 -1  0  0  1  0  1 -1  0  1 -1 -1 -1  0 -1 -1 -1  1  1  1 -1  1 -1 -1  0 -1  1 -1 -1 -1 -1 -1  0  0 -1  1  0  0  1  0  0 -1  1 -1  0 -1  1  1 -1  0  0  0  0 -1  0  1  1  1  0 -1  1  0  1  1 -1 -1  1  1  0 -1 -1  0  0  0  1 -1 -1  0  0  1  1  1  1 -1  0 -1  0  1  0  1  1</a:t>
                      </a:r>
                    </a:p>
                  </a:txBody>
                  <a:tcPr/>
                </a:tc>
                <a:extLst>
                  <a:ext uri="{0D108BD9-81ED-4DB2-BD59-A6C34878D82A}">
                    <a16:rowId xmlns:a16="http://schemas.microsoft.com/office/drawing/2014/main" val="10002"/>
                  </a:ext>
                </a:extLst>
              </a:tr>
              <a:tr h="370840">
                <a:tc>
                  <a:txBody>
                    <a:bodyPr/>
                    <a:lstStyle/>
                    <a:p>
                      <a:pPr algn="ctr"/>
                      <a:r>
                        <a:rPr lang="en-US" altLang="zh-CN" sz="1600" dirty="0"/>
                        <a:t>s13</a:t>
                      </a:r>
                      <a:endParaRPr lang="zh-CN" altLang="en-US" sz="1600" dirty="0"/>
                    </a:p>
                  </a:txBody>
                  <a:tcPr anchor="ctr"/>
                </a:tc>
                <a:tc>
                  <a:txBody>
                    <a:bodyPr/>
                    <a:lstStyle/>
                    <a:p>
                      <a:r>
                        <a:rPr lang="en-US" altLang="zh-CN" sz="1200" dirty="0"/>
                        <a:t> 1 -1  1 -1  0 -1  1  1  0 -1 -1  0  0 -1 -1 -1  1  1  1 -1  1  1  1  1  0  1  0 -1 -1 -1 -1 -1  1  0  0 -1  0 -1  0 -1 -1  1 -1  0  0 -1  1  1  1  0 -1  1 -1  0  1  0  1 -1  0  1  1 -1 -1  1  0 -1  1  0  1  1  1  0  0 -1 -1  1  0  1  0  0  0 -1  0  1 -1 -1  1 -1  1  1 -1 -1  0 -1 -1  0  1  0 -1  0  0 -1  0  0  1 -1  0  0  0 -1  1 -1 -1  0  0  0  0 -1 -1  0 -1</a:t>
                      </a:r>
                    </a:p>
                  </a:txBody>
                  <a:tcPr/>
                </a:tc>
                <a:extLst>
                  <a:ext uri="{0D108BD9-81ED-4DB2-BD59-A6C34878D82A}">
                    <a16:rowId xmlns:a16="http://schemas.microsoft.com/office/drawing/2014/main" val="10003"/>
                  </a:ext>
                </a:extLst>
              </a:tr>
              <a:tr h="370840">
                <a:tc>
                  <a:txBody>
                    <a:bodyPr/>
                    <a:lstStyle/>
                    <a:p>
                      <a:pPr algn="ctr"/>
                      <a:r>
                        <a:rPr lang="en-US" altLang="zh-CN" sz="1600" dirty="0"/>
                        <a:t>s14</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  0 -1 -1  0  0  0  0 -1 -1  1 -1  0  0  0 -1  1  0  0 -1  0  0 -1  0  1  0 -1 -1  0 -1 -1  1  1 -1  1 -1 -1  1  0 -1  0  0  0  1  0  1 -1 -1  0  0  1  1  1  0  1 -1  0  1 -1 -1  1  1  0 -1  1  0  1  0 -1  1 -1  0  1  1  1 -1  0  0 -1  1 -1 -1  0 -1  0 -1  0  0  1 -1 -1 -1 -1 -1  0  1  0  1  1  1  1 -1  1  1  1 -1 -1 -1  0  0 -1 -1  0  1  1 -1  0 -1  1 -1  1</a:t>
                      </a:r>
                    </a:p>
                  </a:txBody>
                  <a:tcPr/>
                </a:tc>
                <a:extLst>
                  <a:ext uri="{0D108BD9-81ED-4DB2-BD59-A6C34878D82A}">
                    <a16:rowId xmlns:a16="http://schemas.microsoft.com/office/drawing/2014/main" val="10004"/>
                  </a:ext>
                </a:extLst>
              </a:tr>
              <a:tr h="370840">
                <a:tc>
                  <a:txBody>
                    <a:bodyPr/>
                    <a:lstStyle/>
                    <a:p>
                      <a:pPr algn="ctr"/>
                      <a:r>
                        <a:rPr lang="en-US" altLang="zh-CN" sz="1600" dirty="0"/>
                        <a:t>s15</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 1  0  1  0  1 -1  1  1  0  0  0  1  1  1 -1 -1  1 -1  1 -1 -1  1  0  1  0  0 -1  0  0 -1  0  1 -1  1 -1  0  1  1 -1  1  0  1 -1  0  1 -1 -1 -1  1 -1 -1 -1  0 -1  1  1 -1 -1 -1 -1 -1  0  0  1 -1  0  0 -1  1  1  0 -1  0  0  0  0 -1  0 -1 -1 -1  0  1  1  0  1  1 -1  0  0  0  1 -1  1  0  0 -1 -1  0  1 -1  0 -1 -1  0  0 -1 -1  1  1  0  1  0 -1 -1 -1 -1  1  0 -1  0</a:t>
                      </a:r>
                    </a:p>
                  </a:txBody>
                  <a:tcPr/>
                </a:tc>
                <a:extLst>
                  <a:ext uri="{0D108BD9-81ED-4DB2-BD59-A6C34878D82A}">
                    <a16:rowId xmlns:a16="http://schemas.microsoft.com/office/drawing/2014/main" val="10005"/>
                  </a:ext>
                </a:extLst>
              </a:tr>
            </a:tbl>
          </a:graphicData>
        </a:graphic>
      </p:graphicFrame>
      <p:sp>
        <p:nvSpPr>
          <p:cNvPr id="4" name="灯片编号占位符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910508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Title 1">
            <a:extLst>
              <a:ext uri="{FF2B5EF4-FFF2-40B4-BE49-F238E27FC236}">
                <a16:creationId xmlns:a16="http://schemas.microsoft.com/office/drawing/2014/main" id="{F85CF5C0-822E-48F4-A81B-C1DDA9267EF6}"/>
              </a:ext>
            </a:extLst>
          </p:cNvPr>
          <p:cNvSpPr>
            <a:spLocks noGrp="1"/>
          </p:cNvSpPr>
          <p:nvPr>
            <p:ph type="title"/>
          </p:nvPr>
        </p:nvSpPr>
        <p:spPr>
          <a:xfrm>
            <a:off x="762000" y="685800"/>
            <a:ext cx="7764463" cy="754063"/>
          </a:xfrm>
        </p:spPr>
        <p:txBody>
          <a:bodyPr/>
          <a:lstStyle/>
          <a:p>
            <a:r>
              <a:rPr lang="en-US" dirty="0"/>
              <a:t>Related Submissions</a:t>
            </a:r>
          </a:p>
        </p:txBody>
      </p:sp>
      <p:sp>
        <p:nvSpPr>
          <p:cNvPr id="6" name="Content Placeholder 2">
            <a:extLst>
              <a:ext uri="{FF2B5EF4-FFF2-40B4-BE49-F238E27FC236}">
                <a16:creationId xmlns:a16="http://schemas.microsoft.com/office/drawing/2014/main" id="{E6EE2CDC-448B-4B40-B72D-E01BC7786714}"/>
              </a:ext>
            </a:extLst>
          </p:cNvPr>
          <p:cNvSpPr>
            <a:spLocks noGrp="1"/>
          </p:cNvSpPr>
          <p:nvPr>
            <p:ph idx="1"/>
          </p:nvPr>
        </p:nvSpPr>
        <p:spPr>
          <a:xfrm>
            <a:off x="609600" y="1371600"/>
            <a:ext cx="7764463" cy="4868863"/>
          </a:xfrm>
        </p:spPr>
        <p:txBody>
          <a:bodyPr/>
          <a:lstStyle/>
          <a:p>
            <a:pPr marL="457200" indent="-457200">
              <a:buFont typeface="Arial" panose="020B0604020202020204" pitchFamily="34" charset="0"/>
              <a:buChar char="•"/>
            </a:pPr>
            <a:r>
              <a:rPr lang="en-US" sz="2800" dirty="0"/>
              <a:t>15-21-0377-00-04ab-preamble-codes-for-data-communications (</a:t>
            </a:r>
            <a:r>
              <a:rPr lang="en-US" altLang="en-US" sz="2800" dirty="0">
                <a:latin typeface="Times New Roman" panose="02020603050405020304" pitchFamily="18" charset="0"/>
              </a:rPr>
              <a:t>Carlos Aldana</a:t>
            </a:r>
            <a:r>
              <a:rPr lang="en-US" sz="2800" dirty="0"/>
              <a:t>)</a:t>
            </a:r>
          </a:p>
          <a:p>
            <a:pPr marL="457200" indent="-457200">
              <a:buFont typeface="Arial" panose="020B0604020202020204" pitchFamily="34" charset="0"/>
              <a:buChar char="•"/>
            </a:pPr>
            <a:r>
              <a:rPr lang="en-US" sz="2800" dirty="0"/>
              <a:t>15-22-0507-00-04ab-simulation-evaluation-of-preamble-sequences-for-4ab (</a:t>
            </a:r>
            <a:r>
              <a:rPr lang="en-US" sz="2800" dirty="0" err="1"/>
              <a:t>Chenchen</a:t>
            </a:r>
            <a:r>
              <a:rPr lang="en-US" sz="2800" dirty="0"/>
              <a:t> Liu)</a:t>
            </a:r>
          </a:p>
        </p:txBody>
      </p:sp>
    </p:spTree>
    <p:extLst>
      <p:ext uri="{BB962C8B-B14F-4D97-AF65-F5344CB8AC3E}">
        <p14:creationId xmlns:p14="http://schemas.microsoft.com/office/powerpoint/2010/main" val="15081316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Appendix</a:t>
            </a:r>
            <a:br>
              <a:rPr lang="en-US" altLang="zh-CN" dirty="0"/>
            </a:br>
            <a:r>
              <a:rPr lang="en-US" altLang="zh-CN" dirty="0"/>
              <a:t>Ipatov sequences of length 121</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339282970"/>
              </p:ext>
            </p:extLst>
          </p:nvPr>
        </p:nvGraphicFramePr>
        <p:xfrm>
          <a:off x="685800" y="2132856"/>
          <a:ext cx="7702624" cy="3723957"/>
        </p:xfrm>
        <a:graphic>
          <a:graphicData uri="http://schemas.openxmlformats.org/drawingml/2006/table">
            <a:tbl>
              <a:tblPr firstRow="1" bandRow="1">
                <a:tableStyleId>{5C22544A-7EE6-4342-B048-85BDC9FD1C3A}</a:tableStyleId>
              </a:tblPr>
              <a:tblGrid>
                <a:gridCol w="1005880">
                  <a:extLst>
                    <a:ext uri="{9D8B030D-6E8A-4147-A177-3AD203B41FA5}">
                      <a16:colId xmlns:a16="http://schemas.microsoft.com/office/drawing/2014/main" val="20000"/>
                    </a:ext>
                  </a:extLst>
                </a:gridCol>
                <a:gridCol w="6696744">
                  <a:extLst>
                    <a:ext uri="{9D8B030D-6E8A-4147-A177-3AD203B41FA5}">
                      <a16:colId xmlns:a16="http://schemas.microsoft.com/office/drawing/2014/main" val="20001"/>
                    </a:ext>
                  </a:extLst>
                </a:gridCol>
              </a:tblGrid>
              <a:tr h="523557">
                <a:tc>
                  <a:txBody>
                    <a:bodyPr/>
                    <a:lstStyle/>
                    <a:p>
                      <a:pPr algn="ctr"/>
                      <a:r>
                        <a:rPr lang="en-US" altLang="zh-CN" sz="1600" dirty="0"/>
                        <a:t>Sequence</a:t>
                      </a:r>
                      <a:endParaRPr lang="zh-CN" altLang="en-US" sz="1600" dirty="0"/>
                    </a:p>
                  </a:txBody>
                  <a:tcPr/>
                </a:tc>
                <a:tc>
                  <a:txBody>
                    <a:bodyPr/>
                    <a:lstStyle/>
                    <a:p>
                      <a:pPr algn="ctr"/>
                      <a:r>
                        <a:rPr lang="en-US" altLang="zh-CN" sz="1600" dirty="0"/>
                        <a:t>Code sequence</a:t>
                      </a:r>
                      <a:endParaRPr lang="zh-CN" altLang="en-US" sz="1600" dirty="0"/>
                    </a:p>
                  </a:txBody>
                  <a:tcPr/>
                </a:tc>
                <a:extLst>
                  <a:ext uri="{0D108BD9-81ED-4DB2-BD59-A6C34878D82A}">
                    <a16:rowId xmlns:a16="http://schemas.microsoft.com/office/drawing/2014/main" val="10000"/>
                  </a:ext>
                </a:extLst>
              </a:tr>
              <a:tr h="370840">
                <a:tc>
                  <a:txBody>
                    <a:bodyPr/>
                    <a:lstStyle/>
                    <a:p>
                      <a:pPr algn="ctr"/>
                      <a:r>
                        <a:rPr lang="en-US" altLang="zh-CN" sz="1600" dirty="0"/>
                        <a:t>s16</a:t>
                      </a:r>
                      <a:endParaRPr lang="zh-CN" altLang="en-US" sz="1600" dirty="0"/>
                    </a:p>
                  </a:txBody>
                  <a:tcPr anchor="ctr"/>
                </a:tc>
                <a:tc>
                  <a:txBody>
                    <a:bodyPr/>
                    <a:lstStyle/>
                    <a:p>
                      <a:r>
                        <a:rPr lang="en-US" altLang="zh-CN" sz="1200" dirty="0"/>
                        <a:t>-1  0 -1  0  0  0  0 -1 -1  1  1  0 -1  0  0 -1 -1  0  0  1  0  0 -1 -1 -1 -1 -1  1  0  1 -1 -1  1  1  1  0 -1 -1 -1  0  0  0 -1  1  0 -1  1 -1 -1  0 -1  1 -1  0  1  1  0 -1  1  1  1  1  0  1  1  0  1  0 -1 -1  1 -1  1  1 -1  0  0 -1  0  1 -1  0  0  1 -1 -1  0  0 -1  1 -1  1 -1  0 -1 -1 -1  1  1 -1  1  1  1 -1  1  0  0  0 -1  0 -1  0 -1 -1  1  0 -1  0  1  0  1</a:t>
                      </a:r>
                    </a:p>
                  </a:txBody>
                  <a:tcPr/>
                </a:tc>
                <a:extLst>
                  <a:ext uri="{0D108BD9-81ED-4DB2-BD59-A6C34878D82A}">
                    <a16:rowId xmlns:a16="http://schemas.microsoft.com/office/drawing/2014/main" val="10001"/>
                  </a:ext>
                </a:extLst>
              </a:tr>
              <a:tr h="370840">
                <a:tc>
                  <a:txBody>
                    <a:bodyPr/>
                    <a:lstStyle/>
                    <a:p>
                      <a:pPr algn="ctr"/>
                      <a:r>
                        <a:rPr lang="en-US" altLang="zh-CN" sz="1600" dirty="0"/>
                        <a:t>s17</a:t>
                      </a:r>
                      <a:endParaRPr lang="zh-CN" altLang="en-US" sz="1600" dirty="0"/>
                    </a:p>
                  </a:txBody>
                  <a:tcPr anchor="ctr"/>
                </a:tc>
                <a:tc>
                  <a:txBody>
                    <a:bodyPr/>
                    <a:lstStyle/>
                    <a:p>
                      <a:r>
                        <a:rPr lang="en-US" altLang="zh-CN" sz="1200" dirty="0"/>
                        <a:t>1  0  1  0 -1  0  1 -1 -1  0 -1  0 -1  0  0  0  1 -1  1  1  1 -1  1  1 -1 -1 -1  0 -1  1 -1  1 -1  0  0 -1 -1  1  0  0 -1  1  0 -1  0  0 -1  1  1 -1  1 -1 -1  0  1  0  1  1  0  1  1  1  1 -1  0  1  1  0 -1  1 -1  0 -1 -1  1 -1  0  1 -1  0  0  0 -1 -1 -1  0  1  1  1 -1 -1  1  0  1 -1 -1 -1 -1 -1  0  0  1  0  0 -1 -1  0  0 -1  0  1  1 -1 -1  0  0  0  0 -1  0 -1</a:t>
                      </a:r>
                    </a:p>
                  </a:txBody>
                  <a:tcPr/>
                </a:tc>
                <a:extLst>
                  <a:ext uri="{0D108BD9-81ED-4DB2-BD59-A6C34878D82A}">
                    <a16:rowId xmlns:a16="http://schemas.microsoft.com/office/drawing/2014/main" val="10002"/>
                  </a:ext>
                </a:extLst>
              </a:tr>
              <a:tr h="370840">
                <a:tc>
                  <a:txBody>
                    <a:bodyPr/>
                    <a:lstStyle/>
                    <a:p>
                      <a:pPr algn="ctr"/>
                      <a:r>
                        <a:rPr lang="en-US" altLang="zh-CN" sz="1600" dirty="0"/>
                        <a:t>s18</a:t>
                      </a:r>
                      <a:endParaRPr lang="zh-CN" altLang="en-US" sz="1600" dirty="0"/>
                    </a:p>
                  </a:txBody>
                  <a:tcPr anchor="ctr"/>
                </a:tc>
                <a:tc>
                  <a:txBody>
                    <a:bodyPr/>
                    <a:lstStyle/>
                    <a:p>
                      <a:r>
                        <a:rPr lang="en-US" altLang="zh-CN" sz="1200" dirty="0"/>
                        <a:t> 0 -1  0  1 -1 -1 -1 -1  0  1  0  1  1 -1 -1  0  0 -1 -1  0 -1  1  0 -1 -1  0  0  1 -1  1  0  0  0 -1  1  1  0  1  1  0 -1 -1 -1  0 -1  0  0  0  0 -1  0  1  1 -1  0  0 -1  1  0  0 -1 -1 -1 -1 -1  1  1 -1  0 -1 -1 -1  1 -1 -1 -1  1  0 -1  1  0  1 -1  1  1  0 -1  1 -1  1  0 -1  0  0 -1  0  0  1  0  1 -1 -1  1 -1  1 -1 -1  1  1  1  0  0  0  1  1 -1  1  0  1  0  1</a:t>
                      </a:r>
                    </a:p>
                  </a:txBody>
                  <a:tcPr/>
                </a:tc>
                <a:extLst>
                  <a:ext uri="{0D108BD9-81ED-4DB2-BD59-A6C34878D82A}">
                    <a16:rowId xmlns:a16="http://schemas.microsoft.com/office/drawing/2014/main" val="10003"/>
                  </a:ext>
                </a:extLst>
              </a:tr>
              <a:tr h="370840">
                <a:tc>
                  <a:txBody>
                    <a:bodyPr/>
                    <a:lstStyle/>
                    <a:p>
                      <a:pPr algn="ctr"/>
                      <a:r>
                        <a:rPr lang="en-US" altLang="zh-CN" sz="1600" dirty="0"/>
                        <a:t>s19</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  1  1  1  0  0  1 -1  1  1 -1  0  0 -1  0  0 -1 -1  1 -1  0 -1  1 -1  1 -1  0  1 -1 -1 -1  0 -1  0  1  0  0  0 -1 -1 -1  1  0  1  0  0 -1  0 -1  0 -1 -1  0 -1  1  0  0 -1 -1  0  0  0  0 -1  1  0  1  1 -1 -1 -1  1  1  0  0 -1  1  1  0  1  1  1  0 -1 -1 -1 -1 -1  1 -1 -1  0  1  0 -1  1 -1  0  0  0 -1  0  1  1 -1  0  1  1  0 -1  1  0 -1  0 -1  1  1 -1 -1  1 -1</a:t>
                      </a:r>
                    </a:p>
                  </a:txBody>
                  <a:tcPr/>
                </a:tc>
                <a:extLst>
                  <a:ext uri="{0D108BD9-81ED-4DB2-BD59-A6C34878D82A}">
                    <a16:rowId xmlns:a16="http://schemas.microsoft.com/office/drawing/2014/main" val="10004"/>
                  </a:ext>
                </a:extLst>
              </a:tr>
              <a:tr h="370840">
                <a:tc>
                  <a:txBody>
                    <a:bodyPr/>
                    <a:lstStyle/>
                    <a:p>
                      <a:pPr algn="ctr"/>
                      <a:r>
                        <a:rPr lang="en-US" altLang="zh-CN" sz="1600" dirty="0"/>
                        <a:t>s20</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  1  0  1  1 -1  0  0 -1  1  0  1  1  0 -1 -1 -1  1  0 -1 -1  0  0 -1 -1 -1  0  1  0 -1  0  0  1  1 -1 -1  1  0  1  0  1  0 -1 -1  1 -1  1 -1 -1  0 -1  1 -1  1  0  1 -1 -1  1 -1 -1  1  1  0 -1  1  0 -1  0 -1 -1 -1 -1 -1  1 -1  0  0  0  0 -1  1  1  0  0  0 -1 -1  0 -1  0  0 -1  0  1 -1  1  0 -1  1  1  1 -1 -1 -1 -1  0  0  1  0  0  0  1  0  1 -1  0  0  1 -1  1</a:t>
                      </a:r>
                    </a:p>
                  </a:txBody>
                  <a:tcPr/>
                </a:tc>
                <a:extLst>
                  <a:ext uri="{0D108BD9-81ED-4DB2-BD59-A6C34878D82A}">
                    <a16:rowId xmlns:a16="http://schemas.microsoft.com/office/drawing/2014/main" val="10005"/>
                  </a:ext>
                </a:extLst>
              </a:tr>
            </a:tbl>
          </a:graphicData>
        </a:graphic>
      </p:graphicFrame>
      <p:sp>
        <p:nvSpPr>
          <p:cNvPr id="4" name="灯片编号占位符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1890013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Appendix</a:t>
            </a:r>
            <a:br>
              <a:rPr lang="en-US" altLang="zh-CN" dirty="0"/>
            </a:br>
            <a:r>
              <a:rPr lang="en-US" altLang="zh-CN" dirty="0"/>
              <a:t>Ipatov sequences of length 121</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3104089641"/>
              </p:ext>
            </p:extLst>
          </p:nvPr>
        </p:nvGraphicFramePr>
        <p:xfrm>
          <a:off x="685800" y="2132856"/>
          <a:ext cx="7702624" cy="1803717"/>
        </p:xfrm>
        <a:graphic>
          <a:graphicData uri="http://schemas.openxmlformats.org/drawingml/2006/table">
            <a:tbl>
              <a:tblPr firstRow="1" bandRow="1">
                <a:tableStyleId>{5C22544A-7EE6-4342-B048-85BDC9FD1C3A}</a:tableStyleId>
              </a:tblPr>
              <a:tblGrid>
                <a:gridCol w="1005880">
                  <a:extLst>
                    <a:ext uri="{9D8B030D-6E8A-4147-A177-3AD203B41FA5}">
                      <a16:colId xmlns:a16="http://schemas.microsoft.com/office/drawing/2014/main" val="20000"/>
                    </a:ext>
                  </a:extLst>
                </a:gridCol>
                <a:gridCol w="6696744">
                  <a:extLst>
                    <a:ext uri="{9D8B030D-6E8A-4147-A177-3AD203B41FA5}">
                      <a16:colId xmlns:a16="http://schemas.microsoft.com/office/drawing/2014/main" val="20001"/>
                    </a:ext>
                  </a:extLst>
                </a:gridCol>
              </a:tblGrid>
              <a:tr h="523557">
                <a:tc>
                  <a:txBody>
                    <a:bodyPr/>
                    <a:lstStyle/>
                    <a:p>
                      <a:pPr algn="ctr"/>
                      <a:r>
                        <a:rPr lang="en-US" altLang="zh-CN" sz="1600" dirty="0"/>
                        <a:t>Sequence</a:t>
                      </a:r>
                      <a:endParaRPr lang="zh-CN" altLang="en-US" sz="1600" dirty="0"/>
                    </a:p>
                  </a:txBody>
                  <a:tcPr/>
                </a:tc>
                <a:tc>
                  <a:txBody>
                    <a:bodyPr/>
                    <a:lstStyle/>
                    <a:p>
                      <a:pPr algn="ctr"/>
                      <a:r>
                        <a:rPr lang="en-US" altLang="zh-CN" sz="1600" dirty="0"/>
                        <a:t>Code sequence</a:t>
                      </a:r>
                      <a:endParaRPr lang="zh-CN" altLang="en-US" sz="1600" dirty="0"/>
                    </a:p>
                  </a:txBody>
                  <a:tcPr/>
                </a:tc>
                <a:extLst>
                  <a:ext uri="{0D108BD9-81ED-4DB2-BD59-A6C34878D82A}">
                    <a16:rowId xmlns:a16="http://schemas.microsoft.com/office/drawing/2014/main" val="10000"/>
                  </a:ext>
                </a:extLst>
              </a:tr>
              <a:tr h="370840">
                <a:tc>
                  <a:txBody>
                    <a:bodyPr/>
                    <a:lstStyle/>
                    <a:p>
                      <a:pPr algn="ctr"/>
                      <a:r>
                        <a:rPr lang="en-US" altLang="zh-CN" sz="1600" dirty="0"/>
                        <a:t>s21</a:t>
                      </a:r>
                      <a:endParaRPr lang="zh-CN" altLang="en-US" sz="1600" dirty="0"/>
                    </a:p>
                  </a:txBody>
                  <a:tcPr anchor="ctr"/>
                </a:tc>
                <a:tc>
                  <a:txBody>
                    <a:bodyPr/>
                    <a:lstStyle/>
                    <a:p>
                      <a:r>
                        <a:rPr lang="en-US" altLang="zh-CN" sz="1200" dirty="0"/>
                        <a:t>-1  1 -1 -1  1  1 -1  0 -1  0  1 -1  0  1  1  0 -1  1  1  0 -1  0  0  0 -1  1 -1  0  1  0 -1 -1  1 -1 -1 -1 -1 -1  0  1  1  1  0  1  1 -1  0  0  1  1 -1 -1 -1  1  1  0  1 -1  0  0  0  0 -1 -1  0  0  1 -1  0 -1 -1  0 -1  0 -1  0  0  1  0  1 -1 -1 -1  0  0  0  1  0 -1  0 -1 -1 -1  1  0 -1  1 -1  1 -1  0 -1  1 -1 -1  0  0 -1  0  0 -1  1  1 -1  1  0  0  1  1  1  1</a:t>
                      </a:r>
                    </a:p>
                  </a:txBody>
                  <a:tcPr/>
                </a:tc>
                <a:extLst>
                  <a:ext uri="{0D108BD9-81ED-4DB2-BD59-A6C34878D82A}">
                    <a16:rowId xmlns:a16="http://schemas.microsoft.com/office/drawing/2014/main" val="10001"/>
                  </a:ext>
                </a:extLst>
              </a:tr>
              <a:tr h="370840">
                <a:tc>
                  <a:txBody>
                    <a:bodyPr/>
                    <a:lstStyle/>
                    <a:p>
                      <a:pPr algn="ctr"/>
                      <a:r>
                        <a:rPr lang="en-US" altLang="zh-CN" sz="1600" dirty="0"/>
                        <a:t>s22</a:t>
                      </a:r>
                      <a:endParaRPr lang="zh-CN" altLang="en-US" sz="1600" dirty="0"/>
                    </a:p>
                  </a:txBody>
                  <a:tcPr anchor="ctr"/>
                </a:tc>
                <a:tc>
                  <a:txBody>
                    <a:bodyPr/>
                    <a:lstStyle/>
                    <a:p>
                      <a:r>
                        <a:rPr lang="en-US" altLang="zh-CN" sz="1200" dirty="0"/>
                        <a:t>1 -1  1  0  0 -1  1  0  1  0  0  0  1  0  0 -1 -1 -1 -1  1  1  1 -1  0  1 -1  1  0 -1  0  0 -1  0 -1 -1  0  0  0  1  1 -1  0  0  0  0 -1  1 -1 -1 -1 -1 -1  0 -1  0  1 -1  0  1  1 -1 -1  1 -1 -1  1  0  1 -1  1 -1  0 -1 -1  1 -1  1 -1 -1  0  1  0  1  0  1 -1 -1  1  1  0  0 -1  0  1  0 -1 -1 -1  0  0 -1 -1  0  1 -1 -1 -1  0  1  1  0  1 -1  0  0 -1  1  1  0  1  1</a:t>
                      </a:r>
                    </a:p>
                  </a:txBody>
                  <a:tcPr/>
                </a:tc>
                <a:extLst>
                  <a:ext uri="{0D108BD9-81ED-4DB2-BD59-A6C34878D82A}">
                    <a16:rowId xmlns:a16="http://schemas.microsoft.com/office/drawing/2014/main" val="10002"/>
                  </a:ext>
                </a:extLst>
              </a:tr>
            </a:tbl>
          </a:graphicData>
        </a:graphic>
      </p:graphicFrame>
      <p:sp>
        <p:nvSpPr>
          <p:cNvPr id="4" name="灯片编号占位符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874477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Background</a:t>
            </a:r>
            <a:endParaRPr lang="zh-CN" altLang="en-US" dirty="0"/>
          </a:p>
        </p:txBody>
      </p:sp>
      <p:sp>
        <p:nvSpPr>
          <p:cNvPr id="3" name="内容占位符 2"/>
          <p:cNvSpPr>
            <a:spLocks noGrp="1"/>
          </p:cNvSpPr>
          <p:nvPr>
            <p:ph idx="1"/>
          </p:nvPr>
        </p:nvSpPr>
        <p:spPr>
          <a:xfrm>
            <a:off x="685799" y="1556792"/>
            <a:ext cx="7770813" cy="4968552"/>
          </a:xfrm>
        </p:spPr>
        <p:txBody>
          <a:bodyPr/>
          <a:lstStyle/>
          <a:p>
            <a:pPr>
              <a:buFont typeface="Wingdings" panose="05000000000000000000" pitchFamily="2" charset="2"/>
              <a:buChar char="Ø"/>
            </a:pPr>
            <a:r>
              <a:rPr lang="en-US" altLang="zh-CN" dirty="0"/>
              <a:t>Ipatov sequence can be a good candidate for both synchronization and sensing</a:t>
            </a:r>
          </a:p>
          <a:p>
            <a:pPr>
              <a:buFont typeface="Wingdings" panose="05000000000000000000" pitchFamily="2" charset="2"/>
              <a:buChar char="Ø"/>
            </a:pPr>
            <a:r>
              <a:rPr lang="en-US" altLang="zh-CN" dirty="0"/>
              <a:t>There are serval different candidate lengths, such as 91, 121and 127 </a:t>
            </a:r>
          </a:p>
          <a:p>
            <a:pPr>
              <a:buFont typeface="Wingdings" panose="05000000000000000000" pitchFamily="2" charset="2"/>
              <a:buChar char="Ø"/>
            </a:pPr>
            <a:r>
              <a:rPr lang="en-US" altLang="zh-CN" dirty="0"/>
              <a:t>The performance of different </a:t>
            </a:r>
            <a:r>
              <a:rPr lang="en-US" altLang="zh-CN" dirty="0" err="1"/>
              <a:t>Ipatov</a:t>
            </a:r>
            <a:r>
              <a:rPr lang="en-US" altLang="zh-CN" dirty="0"/>
              <a:t> sequence will be analyzed in this contribution</a:t>
            </a:r>
          </a:p>
          <a:p>
            <a:pPr>
              <a:buFont typeface="Wingdings" panose="05000000000000000000" pitchFamily="2" charset="2"/>
              <a:buChar char="Ø"/>
            </a:pPr>
            <a:endParaRPr lang="en-US" altLang="zh-CN"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191703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Cardinality of </a:t>
            </a:r>
            <a:r>
              <a:rPr lang="en-US" altLang="zh-CN" dirty="0" err="1"/>
              <a:t>Ipatov</a:t>
            </a:r>
            <a:r>
              <a:rPr lang="en-US" altLang="zh-CN" dirty="0"/>
              <a:t> Sequence </a:t>
            </a:r>
            <a:endParaRPr lang="zh-CN" altLang="en-US" dirty="0"/>
          </a:p>
        </p:txBody>
      </p:sp>
      <p:sp>
        <p:nvSpPr>
          <p:cNvPr id="3" name="内容占位符 2"/>
          <p:cNvSpPr>
            <a:spLocks noGrp="1"/>
          </p:cNvSpPr>
          <p:nvPr>
            <p:ph idx="1"/>
          </p:nvPr>
        </p:nvSpPr>
        <p:spPr>
          <a:xfrm>
            <a:off x="685799" y="1556792"/>
            <a:ext cx="7770813" cy="4113213"/>
          </a:xfrm>
        </p:spPr>
        <p:txBody>
          <a:bodyPr/>
          <a:lstStyle/>
          <a:p>
            <a:pPr>
              <a:buFont typeface="Wingdings" panose="05000000000000000000" pitchFamily="2" charset="2"/>
              <a:buChar char="Ø"/>
            </a:pPr>
            <a:r>
              <a:rPr lang="en-US" altLang="zh-CN" dirty="0"/>
              <a:t>The cardinality of </a:t>
            </a:r>
            <a:r>
              <a:rPr lang="en-US" altLang="zh-CN" dirty="0" err="1"/>
              <a:t>Ipatov</a:t>
            </a:r>
            <a:r>
              <a:rPr lang="en-US" altLang="zh-CN" dirty="0"/>
              <a:t> sequences that can not be transformed into each other by cyclic shifts or multiplication by a constant (half of them are the reverse of the other half) is shown below[1]</a:t>
            </a:r>
          </a:p>
          <a:p>
            <a:pPr>
              <a:buFont typeface="Wingdings" panose="05000000000000000000" pitchFamily="2" charset="2"/>
              <a:buChar char="Ø"/>
            </a:pPr>
            <a:r>
              <a:rPr lang="en-US" altLang="zh-CN" dirty="0"/>
              <a:t>A subset of sequences can be selected to have low cross correlations with each other[2]</a:t>
            </a:r>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r>
              <a:rPr lang="en-US" altLang="zh-CN" dirty="0"/>
              <a:t>With increasing number of UWB devices, the cardinality of the selected </a:t>
            </a:r>
            <a:r>
              <a:rPr lang="en-US" altLang="zh-CN" dirty="0" err="1"/>
              <a:t>Ipatov</a:t>
            </a:r>
            <a:r>
              <a:rPr lang="en-US" altLang="zh-CN" dirty="0"/>
              <a:t> sequences is expected to be large in order to reduce the interference</a:t>
            </a:r>
          </a:p>
          <a:p>
            <a:pPr>
              <a:buFont typeface="Wingdings" panose="05000000000000000000" pitchFamily="2" charset="2"/>
              <a:buChar char="Ø"/>
            </a:pPr>
            <a:endParaRPr lang="en-US" altLang="zh-CN" dirty="0"/>
          </a:p>
          <a:p>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graphicFrame>
        <p:nvGraphicFramePr>
          <p:cNvPr id="5" name="表格 4">
            <a:extLst>
              <a:ext uri="{FF2B5EF4-FFF2-40B4-BE49-F238E27FC236}">
                <a16:creationId xmlns:a16="http://schemas.microsoft.com/office/drawing/2014/main" id="{78912130-41F4-43C4-9C94-CDED78CA39E6}"/>
              </a:ext>
            </a:extLst>
          </p:cNvPr>
          <p:cNvGraphicFramePr>
            <a:graphicFrameLocks noGrp="1"/>
          </p:cNvGraphicFramePr>
          <p:nvPr>
            <p:extLst>
              <p:ext uri="{D42A27DB-BD31-4B8C-83A1-F6EECF244321}">
                <p14:modId xmlns:p14="http://schemas.microsoft.com/office/powerpoint/2010/main" val="3401134161"/>
              </p:ext>
            </p:extLst>
          </p:nvPr>
        </p:nvGraphicFramePr>
        <p:xfrm>
          <a:off x="2195736" y="3933056"/>
          <a:ext cx="3986376" cy="1280160"/>
        </p:xfrm>
        <a:graphic>
          <a:graphicData uri="http://schemas.openxmlformats.org/drawingml/2006/table">
            <a:tbl>
              <a:tblPr firstRow="1" bandRow="1">
                <a:tableStyleId>{5C22544A-7EE6-4342-B048-85BDC9FD1C3A}</a:tableStyleId>
              </a:tblPr>
              <a:tblGrid>
                <a:gridCol w="1656184">
                  <a:extLst>
                    <a:ext uri="{9D8B030D-6E8A-4147-A177-3AD203B41FA5}">
                      <a16:colId xmlns:a16="http://schemas.microsoft.com/office/drawing/2014/main" val="20000"/>
                    </a:ext>
                  </a:extLst>
                </a:gridCol>
                <a:gridCol w="707671">
                  <a:extLst>
                    <a:ext uri="{9D8B030D-6E8A-4147-A177-3AD203B41FA5}">
                      <a16:colId xmlns:a16="http://schemas.microsoft.com/office/drawing/2014/main" val="20001"/>
                    </a:ext>
                  </a:extLst>
                </a:gridCol>
                <a:gridCol w="856983">
                  <a:extLst>
                    <a:ext uri="{9D8B030D-6E8A-4147-A177-3AD203B41FA5}">
                      <a16:colId xmlns:a16="http://schemas.microsoft.com/office/drawing/2014/main" val="20002"/>
                    </a:ext>
                  </a:extLst>
                </a:gridCol>
                <a:gridCol w="765538">
                  <a:extLst>
                    <a:ext uri="{9D8B030D-6E8A-4147-A177-3AD203B41FA5}">
                      <a16:colId xmlns:a16="http://schemas.microsoft.com/office/drawing/2014/main" val="20003"/>
                    </a:ext>
                  </a:extLst>
                </a:gridCol>
              </a:tblGrid>
              <a:tr h="0">
                <a:tc>
                  <a:txBody>
                    <a:bodyPr/>
                    <a:lstStyle/>
                    <a:p>
                      <a:endParaRPr lang="zh-CN" altLang="en-US" sz="1200" dirty="0"/>
                    </a:p>
                  </a:txBody>
                  <a:tcPr/>
                </a:tc>
                <a:tc>
                  <a:txBody>
                    <a:bodyPr/>
                    <a:lstStyle/>
                    <a:p>
                      <a:pPr marL="0" algn="l" defTabSz="914400" rtl="0" eaLnBrk="1" latinLnBrk="0" hangingPunct="1"/>
                      <a:r>
                        <a:rPr lang="en-US" altLang="zh-CN" sz="1200" b="1" kern="1200" dirty="0">
                          <a:solidFill>
                            <a:schemeClr val="lt1"/>
                          </a:solidFill>
                          <a:latin typeface="+mn-lt"/>
                          <a:ea typeface="+mn-ea"/>
                          <a:cs typeface="+mn-cs"/>
                        </a:rPr>
                        <a:t>Len=91</a:t>
                      </a:r>
                    </a:p>
                    <a:p>
                      <a:endParaRPr lang="zh-CN" altLang="en-US" dirty="0"/>
                    </a:p>
                  </a:txBody>
                  <a:tcPr/>
                </a:tc>
                <a:tc>
                  <a:txBody>
                    <a:bodyPr/>
                    <a:lstStyle/>
                    <a:p>
                      <a:pPr marL="0" algn="l" defTabSz="914400" rtl="0" eaLnBrk="1" latinLnBrk="0" hangingPunct="1"/>
                      <a:r>
                        <a:rPr lang="en-US" altLang="zh-CN" sz="1200" b="1" kern="1200" dirty="0">
                          <a:solidFill>
                            <a:schemeClr val="lt1"/>
                          </a:solidFill>
                          <a:latin typeface="+mn-lt"/>
                          <a:ea typeface="+mn-ea"/>
                          <a:cs typeface="+mn-cs"/>
                        </a:rPr>
                        <a:t>Len=121</a:t>
                      </a:r>
                    </a:p>
                  </a:txBody>
                  <a:tcPr/>
                </a:tc>
                <a:tc>
                  <a:txBody>
                    <a:bodyPr/>
                    <a:lstStyle/>
                    <a:p>
                      <a:pPr marL="0" algn="l" defTabSz="914400" rtl="0" eaLnBrk="1" latinLnBrk="0" hangingPunct="1"/>
                      <a:r>
                        <a:rPr lang="en-US" altLang="zh-CN" sz="1200" b="1" kern="1200" dirty="0">
                          <a:solidFill>
                            <a:schemeClr val="lt1"/>
                          </a:solidFill>
                          <a:latin typeface="+mn-lt"/>
                          <a:ea typeface="+mn-ea"/>
                          <a:cs typeface="+mn-cs"/>
                        </a:rPr>
                        <a:t>Len=127</a:t>
                      </a:r>
                    </a:p>
                  </a:txBody>
                  <a:tcPr/>
                </a:tc>
                <a:extLst>
                  <a:ext uri="{0D108BD9-81ED-4DB2-BD59-A6C34878D82A}">
                    <a16:rowId xmlns:a16="http://schemas.microsoft.com/office/drawing/2014/main" val="10000"/>
                  </a:ext>
                </a:extLst>
              </a:tr>
              <a:tr h="238958">
                <a:tc>
                  <a:txBody>
                    <a:bodyPr/>
                    <a:lstStyle/>
                    <a:p>
                      <a:r>
                        <a:rPr lang="en-US" altLang="zh-CN" sz="1200" dirty="0"/>
                        <a:t>Cardinality</a:t>
                      </a:r>
                      <a:endParaRPr lang="zh-CN" altLang="en-US" sz="1200" dirty="0"/>
                    </a:p>
                  </a:txBody>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24</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22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a:t>
                      </a:r>
                    </a:p>
                  </a:txBody>
                  <a:tcPr marL="9525" marR="9525" marT="9525" marB="0" anchor="ctr"/>
                </a:tc>
                <a:extLst>
                  <a:ext uri="{0D108BD9-81ED-4DB2-BD59-A6C34878D82A}">
                    <a16:rowId xmlns:a16="http://schemas.microsoft.com/office/drawing/2014/main" val="10001"/>
                  </a:ext>
                </a:extLst>
              </a:tr>
              <a:tr h="2389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Cardinality</a:t>
                      </a: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(with low </a:t>
                      </a:r>
                      <a:r>
                        <a:rPr lang="en-US" altLang="zh-CN" sz="1200" dirty="0"/>
                        <a:t>cross </a:t>
                      </a: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correlation)</a:t>
                      </a:r>
                      <a:endParaRPr lang="zh-CN" altLang="en-US" sz="1200" dirty="0"/>
                    </a:p>
                  </a:txBody>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8</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22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16</a:t>
                      </a:r>
                    </a:p>
                  </a:txBody>
                  <a:tcPr marL="9525" marR="9525" marT="9525"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97843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BD0F3CD8-B177-4E07-8493-04EFBF37594A}"/>
              </a:ext>
            </a:extLst>
          </p:cNvPr>
          <p:cNvPicPr>
            <a:picLocks noChangeAspect="1"/>
          </p:cNvPicPr>
          <p:nvPr/>
        </p:nvPicPr>
        <p:blipFill>
          <a:blip r:embed="rId2"/>
          <a:stretch>
            <a:fillRect/>
          </a:stretch>
        </p:blipFill>
        <p:spPr>
          <a:xfrm>
            <a:off x="1403648" y="2060849"/>
            <a:ext cx="5334000" cy="3528392"/>
          </a:xfrm>
          <a:prstGeom prst="rect">
            <a:avLst/>
          </a:prstGeom>
        </p:spPr>
      </p:pic>
      <p:sp>
        <p:nvSpPr>
          <p:cNvPr id="3" name="内容占位符 2"/>
          <p:cNvSpPr>
            <a:spLocks noGrp="1"/>
          </p:cNvSpPr>
          <p:nvPr>
            <p:ph idx="1"/>
          </p:nvPr>
        </p:nvSpPr>
        <p:spPr>
          <a:xfrm>
            <a:off x="685799" y="1556792"/>
            <a:ext cx="7770813" cy="4113213"/>
          </a:xfrm>
        </p:spPr>
        <p:txBody>
          <a:bodyPr/>
          <a:lstStyle/>
          <a:p>
            <a:pPr>
              <a:buFont typeface="Wingdings" panose="05000000000000000000" pitchFamily="2" charset="2"/>
              <a:buChar char="Ø"/>
            </a:pPr>
            <a:r>
              <a:rPr lang="en-US" altLang="zh-CN" dirty="0"/>
              <a:t>The Probability that two uncoordinated UWB devices choose the same sequence for different cardinality</a:t>
            </a:r>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marL="0" indent="0"/>
            <a:endParaRPr lang="en-US" altLang="zh-CN" dirty="0"/>
          </a:p>
          <a:p>
            <a:pPr>
              <a:buFont typeface="Wingdings" panose="05000000000000000000" pitchFamily="2" charset="2"/>
              <a:buChar char="Ø"/>
            </a:pPr>
            <a:r>
              <a:rPr lang="en-US" altLang="zh-CN" dirty="0"/>
              <a:t>Only one channel available according to MIIT China regulations[3] will make the situation worse </a:t>
            </a:r>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endParaRPr lang="zh-CN" altLang="en-US" dirty="0"/>
          </a:p>
        </p:txBody>
      </p:sp>
      <p:sp>
        <p:nvSpPr>
          <p:cNvPr id="2" name="标题 1"/>
          <p:cNvSpPr>
            <a:spLocks noGrp="1"/>
          </p:cNvSpPr>
          <p:nvPr>
            <p:ph type="title"/>
          </p:nvPr>
        </p:nvSpPr>
        <p:spPr/>
        <p:txBody>
          <a:bodyPr/>
          <a:lstStyle/>
          <a:p>
            <a:r>
              <a:rPr lang="en-US" altLang="zh-CN" dirty="0"/>
              <a:t>Cardinality of </a:t>
            </a:r>
            <a:r>
              <a:rPr lang="en-US" altLang="zh-CN" dirty="0" err="1"/>
              <a:t>Ipatov</a:t>
            </a:r>
            <a:r>
              <a:rPr lang="en-US" altLang="zh-CN" dirty="0"/>
              <a:t> Sequence </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710334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PRF Problem</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内容占位符 2"/>
          <p:cNvSpPr>
            <a:spLocks noGrp="1"/>
          </p:cNvSpPr>
          <p:nvPr>
            <p:ph idx="1"/>
          </p:nvPr>
        </p:nvSpPr>
        <p:spPr>
          <a:xfrm>
            <a:off x="539552" y="1484784"/>
            <a:ext cx="8064896" cy="4113213"/>
          </a:xfrm>
        </p:spPr>
        <p:txBody>
          <a:bodyPr/>
          <a:lstStyle/>
          <a:p>
            <a:pPr>
              <a:buFont typeface="Wingdings" panose="05000000000000000000" pitchFamily="2" charset="2"/>
              <a:buChar char="Ø"/>
            </a:pPr>
            <a:r>
              <a:rPr lang="en-US" altLang="zh-CN" sz="2000" dirty="0"/>
              <a:t>The number of non-zero elements and its PRF with SF=1 is shown in the table below</a:t>
            </a:r>
          </a:p>
          <a:p>
            <a:pPr>
              <a:buFont typeface="Wingdings" panose="05000000000000000000" pitchFamily="2" charset="2"/>
              <a:buChar char="Ø"/>
            </a:pPr>
            <a:endParaRPr lang="en-US" altLang="zh-CN" sz="2000" dirty="0"/>
          </a:p>
          <a:p>
            <a:pPr>
              <a:buFont typeface="Wingdings" panose="05000000000000000000" pitchFamily="2" charset="2"/>
              <a:buChar char="Ø"/>
            </a:pPr>
            <a:endParaRPr lang="en-US" altLang="zh-CN" sz="2000" dirty="0"/>
          </a:p>
          <a:p>
            <a:pPr>
              <a:buFont typeface="Wingdings" panose="05000000000000000000" pitchFamily="2" charset="2"/>
              <a:buChar char="Ø"/>
            </a:pPr>
            <a:endParaRPr lang="en-US" altLang="zh-CN" sz="2000" dirty="0"/>
          </a:p>
          <a:p>
            <a:pPr>
              <a:buFont typeface="Wingdings" panose="05000000000000000000" pitchFamily="2" charset="2"/>
              <a:buChar char="Ø"/>
            </a:pPr>
            <a:r>
              <a:rPr lang="en-US" altLang="zh-CN" sz="2000" dirty="0"/>
              <a:t>The final mean PRF can be adjusted by changing the SF. The transmit energy is determined by the mean PRF and number of symbol repetitions</a:t>
            </a:r>
          </a:p>
          <a:p>
            <a:pPr>
              <a:buFont typeface="Wingdings" panose="05000000000000000000" pitchFamily="2" charset="2"/>
              <a:buChar char="Ø"/>
            </a:pPr>
            <a:r>
              <a:rPr lang="en-US" altLang="zh-CN" sz="2000" dirty="0"/>
              <a:t>The limit on SF is the channel PDP (CM6 and CM8:900ns, Others: &lt; 330ns[4])</a:t>
            </a:r>
            <a:r>
              <a:rPr lang="zh-CN" altLang="en-US" sz="2000" dirty="0"/>
              <a:t> </a:t>
            </a:r>
            <a:r>
              <a:rPr lang="en-US" altLang="zh-CN" sz="2000" dirty="0"/>
              <a:t>and</a:t>
            </a:r>
            <a:r>
              <a:rPr lang="zh-CN" altLang="en-US" sz="2000" dirty="0"/>
              <a:t> </a:t>
            </a:r>
            <a:r>
              <a:rPr lang="en-US" altLang="zh-CN" sz="2000" dirty="0"/>
              <a:t>sequence</a:t>
            </a:r>
            <a:r>
              <a:rPr lang="zh-CN" altLang="en-US" sz="2000" dirty="0"/>
              <a:t> </a:t>
            </a:r>
            <a:r>
              <a:rPr lang="en-US" altLang="zh-CN" sz="2000" dirty="0"/>
              <a:t>length.</a:t>
            </a:r>
          </a:p>
          <a:p>
            <a:pPr>
              <a:buFont typeface="Wingdings" panose="05000000000000000000" pitchFamily="2" charset="2"/>
              <a:buChar char="Ø"/>
            </a:pPr>
            <a:r>
              <a:rPr lang="en-US" altLang="zh-CN" sz="2000" dirty="0"/>
              <a:t>By setting the SF and number of repetitions, sequence of different length can have similar mean PRF and energy (e.g., length 91 with SF=4 have the same mean PRF as length 121 with SF=3)</a:t>
            </a:r>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p:txBody>
      </p:sp>
      <p:graphicFrame>
        <p:nvGraphicFramePr>
          <p:cNvPr id="8" name="表格 7">
            <a:extLst>
              <a:ext uri="{FF2B5EF4-FFF2-40B4-BE49-F238E27FC236}">
                <a16:creationId xmlns:a16="http://schemas.microsoft.com/office/drawing/2014/main" id="{3B70A450-8988-4CBF-A790-B3773A750329}"/>
              </a:ext>
            </a:extLst>
          </p:cNvPr>
          <p:cNvGraphicFramePr>
            <a:graphicFrameLocks noGrp="1"/>
          </p:cNvGraphicFramePr>
          <p:nvPr>
            <p:extLst>
              <p:ext uri="{D42A27DB-BD31-4B8C-83A1-F6EECF244321}">
                <p14:modId xmlns:p14="http://schemas.microsoft.com/office/powerpoint/2010/main" val="755362221"/>
              </p:ext>
            </p:extLst>
          </p:nvPr>
        </p:nvGraphicFramePr>
        <p:xfrm>
          <a:off x="2195736" y="2132856"/>
          <a:ext cx="3554328" cy="1097280"/>
        </p:xfrm>
        <a:graphic>
          <a:graphicData uri="http://schemas.openxmlformats.org/drawingml/2006/table">
            <a:tbl>
              <a:tblPr firstRow="1" bandRow="1">
                <a:tableStyleId>{5C22544A-7EE6-4342-B048-85BDC9FD1C3A}</a:tableStyleId>
              </a:tblPr>
              <a:tblGrid>
                <a:gridCol w="1224136">
                  <a:extLst>
                    <a:ext uri="{9D8B030D-6E8A-4147-A177-3AD203B41FA5}">
                      <a16:colId xmlns:a16="http://schemas.microsoft.com/office/drawing/2014/main" val="20000"/>
                    </a:ext>
                  </a:extLst>
                </a:gridCol>
                <a:gridCol w="707671">
                  <a:extLst>
                    <a:ext uri="{9D8B030D-6E8A-4147-A177-3AD203B41FA5}">
                      <a16:colId xmlns:a16="http://schemas.microsoft.com/office/drawing/2014/main" val="20001"/>
                    </a:ext>
                  </a:extLst>
                </a:gridCol>
                <a:gridCol w="856983">
                  <a:extLst>
                    <a:ext uri="{9D8B030D-6E8A-4147-A177-3AD203B41FA5}">
                      <a16:colId xmlns:a16="http://schemas.microsoft.com/office/drawing/2014/main" val="20002"/>
                    </a:ext>
                  </a:extLst>
                </a:gridCol>
                <a:gridCol w="765538">
                  <a:extLst>
                    <a:ext uri="{9D8B030D-6E8A-4147-A177-3AD203B41FA5}">
                      <a16:colId xmlns:a16="http://schemas.microsoft.com/office/drawing/2014/main" val="20003"/>
                    </a:ext>
                  </a:extLst>
                </a:gridCol>
              </a:tblGrid>
              <a:tr h="0">
                <a:tc>
                  <a:txBody>
                    <a:bodyPr/>
                    <a:lstStyle/>
                    <a:p>
                      <a:endParaRPr lang="zh-CN" altLang="en-US" sz="1200" dirty="0"/>
                    </a:p>
                  </a:txBody>
                  <a:tcPr/>
                </a:tc>
                <a:tc>
                  <a:txBody>
                    <a:bodyPr/>
                    <a:lstStyle/>
                    <a:p>
                      <a:pPr marL="0" algn="l" defTabSz="914400" rtl="0" eaLnBrk="1" latinLnBrk="0" hangingPunct="1"/>
                      <a:r>
                        <a:rPr lang="en-US" altLang="zh-CN" sz="1200" b="1" kern="1200" dirty="0">
                          <a:solidFill>
                            <a:schemeClr val="lt1"/>
                          </a:solidFill>
                          <a:latin typeface="+mn-lt"/>
                          <a:ea typeface="+mn-ea"/>
                          <a:cs typeface="+mn-cs"/>
                        </a:rPr>
                        <a:t>Len=91</a:t>
                      </a:r>
                    </a:p>
                    <a:p>
                      <a:endParaRPr lang="zh-CN" altLang="en-US" dirty="0"/>
                    </a:p>
                  </a:txBody>
                  <a:tcPr/>
                </a:tc>
                <a:tc>
                  <a:txBody>
                    <a:bodyPr/>
                    <a:lstStyle/>
                    <a:p>
                      <a:pPr marL="0" algn="l" defTabSz="914400" rtl="0" eaLnBrk="1" latinLnBrk="0" hangingPunct="1"/>
                      <a:r>
                        <a:rPr lang="en-US" altLang="zh-CN" sz="1200" b="1" kern="1200" dirty="0">
                          <a:solidFill>
                            <a:schemeClr val="lt1"/>
                          </a:solidFill>
                          <a:latin typeface="+mn-lt"/>
                          <a:ea typeface="+mn-ea"/>
                          <a:cs typeface="+mn-cs"/>
                        </a:rPr>
                        <a:t>Len=121</a:t>
                      </a:r>
                    </a:p>
                  </a:txBody>
                  <a:tcPr/>
                </a:tc>
                <a:tc>
                  <a:txBody>
                    <a:bodyPr/>
                    <a:lstStyle/>
                    <a:p>
                      <a:pPr marL="0" algn="l" defTabSz="914400" rtl="0" eaLnBrk="1" latinLnBrk="0" hangingPunct="1"/>
                      <a:r>
                        <a:rPr lang="en-US" altLang="zh-CN" sz="1200" b="1" kern="1200" dirty="0">
                          <a:solidFill>
                            <a:schemeClr val="lt1"/>
                          </a:solidFill>
                          <a:latin typeface="+mn-lt"/>
                          <a:ea typeface="+mn-ea"/>
                          <a:cs typeface="+mn-cs"/>
                        </a:rPr>
                        <a:t>Len=127</a:t>
                      </a:r>
                    </a:p>
                  </a:txBody>
                  <a:tcPr/>
                </a:tc>
                <a:extLst>
                  <a:ext uri="{0D108BD9-81ED-4DB2-BD59-A6C34878D82A}">
                    <a16:rowId xmlns:a16="http://schemas.microsoft.com/office/drawing/2014/main" val="10000"/>
                  </a:ext>
                </a:extLst>
              </a:tr>
              <a:tr h="238958">
                <a:tc>
                  <a:txBody>
                    <a:bodyPr/>
                    <a:lstStyle/>
                    <a:p>
                      <a:r>
                        <a:rPr lang="en-US" altLang="zh-CN" sz="1200" dirty="0"/>
                        <a:t>No. of non-zeros</a:t>
                      </a:r>
                      <a:endParaRPr lang="zh-CN" altLang="en-US" sz="1200" dirty="0"/>
                    </a:p>
                  </a:txBody>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64</a:t>
                      </a:r>
                    </a:p>
                  </a:txBody>
                  <a:tcPr marL="9525" marR="9525" marT="9525" marB="0" anchor="ctr"/>
                </a:tc>
                <a:extLst>
                  <a:ext uri="{0D108BD9-81ED-4DB2-BD59-A6C34878D82A}">
                    <a16:rowId xmlns:a16="http://schemas.microsoft.com/office/drawing/2014/main" val="10001"/>
                  </a:ext>
                </a:extLst>
              </a:tr>
              <a:tr h="2389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a:t>PRF (</a:t>
                      </a:r>
                      <a:r>
                        <a:rPr lang="en-US" altLang="zh-CN" sz="1200" dirty="0"/>
                        <a:t>SF=1)</a:t>
                      </a:r>
                      <a:endParaRPr lang="zh-CN" altLang="en-US" sz="1200" dirty="0"/>
                    </a:p>
                  </a:txBody>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0.89*BW</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0.67*BW</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0.5*BW</a:t>
                      </a:r>
                    </a:p>
                  </a:txBody>
                  <a:tcPr marL="9525" marR="9525" marT="9525"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995340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Auto-correlation</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 name="内容占位符 2"/>
          <p:cNvSpPr>
            <a:spLocks noGrp="1"/>
          </p:cNvSpPr>
          <p:nvPr>
            <p:ph idx="1"/>
          </p:nvPr>
        </p:nvSpPr>
        <p:spPr>
          <a:xfrm>
            <a:off x="685799" y="1677220"/>
            <a:ext cx="7770813" cy="4113213"/>
          </a:xfrm>
        </p:spPr>
        <p:txBody>
          <a:bodyPr/>
          <a:lstStyle/>
          <a:p>
            <a:pPr>
              <a:buFont typeface="Wingdings" panose="05000000000000000000" pitchFamily="2" charset="2"/>
              <a:buChar char="Ø"/>
            </a:pPr>
            <a:r>
              <a:rPr lang="en-US" altLang="zh-CN" dirty="0" err="1"/>
              <a:t>Ipatov</a:t>
            </a:r>
            <a:r>
              <a:rPr lang="en-US" altLang="zh-CN" dirty="0"/>
              <a:t> sequences are selected for use because of their perfect periodic autocorrelation properties, which can improved sensing and channel estimation performance.</a:t>
            </a:r>
          </a:p>
          <a:p>
            <a:pPr>
              <a:buFont typeface="Wingdings" panose="05000000000000000000" pitchFamily="2" charset="2"/>
              <a:buChar char="Ø"/>
            </a:pPr>
            <a:r>
              <a:rPr lang="en-US" altLang="zh-CN" dirty="0"/>
              <a:t>With CFO, the auto-correlation performance may degrade. The detailed results will be shown with SF=4 and center frequency being 8GHz</a:t>
            </a:r>
          </a:p>
          <a:p>
            <a:pPr>
              <a:buFont typeface="Wingdings" panose="05000000000000000000" pitchFamily="2" charset="2"/>
              <a:buChar char="Ø"/>
            </a:pPr>
            <a:r>
              <a:rPr lang="en-US" altLang="zh-CN" dirty="0"/>
              <a:t> The normalized Peak-to-Sidelobe Level (PSL) metric is used</a:t>
            </a:r>
          </a:p>
        </p:txBody>
      </p:sp>
      <mc:AlternateContent xmlns:mc="http://schemas.openxmlformats.org/markup-compatibility/2006" xmlns:a14="http://schemas.microsoft.com/office/drawing/2010/main">
        <mc:Choice Requires="a14">
          <p:sp>
            <p:nvSpPr>
              <p:cNvPr id="5" name="文本框 4">
                <a:extLst>
                  <a:ext uri="{FF2B5EF4-FFF2-40B4-BE49-F238E27FC236}">
                    <a16:creationId xmlns:a16="http://schemas.microsoft.com/office/drawing/2014/main" id="{F04870A0-A3A1-4828-8977-41CA73BA6F7C}"/>
                  </a:ext>
                </a:extLst>
              </p:cNvPr>
              <p:cNvSpPr txBox="1"/>
              <p:nvPr/>
            </p:nvSpPr>
            <p:spPr>
              <a:xfrm>
                <a:off x="5022144" y="5046907"/>
                <a:ext cx="4176464" cy="6060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altLang="zh-CN" sz="1400" i="1">
                              <a:solidFill>
                                <a:schemeClr val="tx1"/>
                              </a:solidFill>
                              <a:latin typeface="Cambria Math" panose="02040503050406030204" pitchFamily="18" charset="0"/>
                            </a:rPr>
                          </m:ctrlPr>
                        </m:sSubPr>
                        <m:e>
                          <m:r>
                            <a:rPr lang="en-US" altLang="zh-CN" sz="1400" i="1">
                              <a:solidFill>
                                <a:schemeClr val="tx1"/>
                              </a:solidFill>
                              <a:latin typeface="Cambria Math" panose="02040503050406030204" pitchFamily="18" charset="0"/>
                            </a:rPr>
                            <m:t>𝐴𝐶</m:t>
                          </m:r>
                        </m:e>
                        <m:sub>
                          <m:r>
                            <a:rPr lang="en-US" altLang="zh-CN" sz="1400" i="1">
                              <a:solidFill>
                                <a:schemeClr val="tx1"/>
                              </a:solidFill>
                              <a:latin typeface="Cambria Math" panose="02040503050406030204" pitchFamily="18" charset="0"/>
                            </a:rPr>
                            <m:t>𝑥</m:t>
                          </m:r>
                        </m:sub>
                      </m:sSub>
                      <m:r>
                        <a:rPr lang="en-US" altLang="zh-CN" sz="1400" b="0" i="1" smtClean="0">
                          <a:solidFill>
                            <a:schemeClr val="tx1"/>
                          </a:solidFill>
                          <a:latin typeface="Cambria Math" panose="02040503050406030204" pitchFamily="18" charset="0"/>
                        </a:rPr>
                        <m:t>(</m:t>
                      </m:r>
                      <m:r>
                        <a:rPr lang="zh-CN" altLang="en-US" sz="1400" b="0" i="1" smtClean="0">
                          <a:solidFill>
                            <a:schemeClr val="tx1"/>
                          </a:solidFill>
                          <a:latin typeface="Cambria Math" panose="02040503050406030204" pitchFamily="18" charset="0"/>
                        </a:rPr>
                        <m:t>𝜏</m:t>
                      </m:r>
                      <m:r>
                        <a:rPr lang="en-US" altLang="zh-CN" sz="1400" b="0" i="1" smtClean="0">
                          <a:solidFill>
                            <a:schemeClr val="tx1"/>
                          </a:solidFill>
                          <a:latin typeface="Cambria Math" panose="02040503050406030204" pitchFamily="18" charset="0"/>
                        </a:rPr>
                        <m:t>,</m:t>
                      </m:r>
                      <m:r>
                        <a:rPr lang="en-US" altLang="zh-CN" sz="1400" b="0" i="1" smtClean="0">
                          <a:solidFill>
                            <a:schemeClr val="tx1"/>
                          </a:solidFill>
                          <a:latin typeface="Cambria Math" panose="02040503050406030204" pitchFamily="18" charset="0"/>
                        </a:rPr>
                        <m:t>𝑓</m:t>
                      </m:r>
                      <m:r>
                        <a:rPr lang="en-US" altLang="zh-CN" sz="1400" b="0" i="1" smtClean="0">
                          <a:solidFill>
                            <a:schemeClr val="tx1"/>
                          </a:solidFill>
                          <a:latin typeface="Cambria Math" panose="02040503050406030204" pitchFamily="18" charset="0"/>
                        </a:rPr>
                        <m:t>)=</m:t>
                      </m:r>
                      <m:nary>
                        <m:naryPr>
                          <m:chr m:val="∑"/>
                          <m:ctrlPr>
                            <a:rPr lang="en-US" altLang="zh-CN" sz="1400" b="0" i="1" smtClean="0">
                              <a:solidFill>
                                <a:schemeClr val="tx1"/>
                              </a:solidFill>
                              <a:latin typeface="Cambria Math" panose="02040503050406030204" pitchFamily="18" charset="0"/>
                            </a:rPr>
                          </m:ctrlPr>
                        </m:naryPr>
                        <m:sub>
                          <m:r>
                            <m:rPr>
                              <m:brk m:alnAt="23"/>
                            </m:rPr>
                            <a:rPr lang="en-US" altLang="zh-CN" sz="1400" b="0" i="1" smtClean="0">
                              <a:solidFill>
                                <a:schemeClr val="tx1"/>
                              </a:solidFill>
                              <a:latin typeface="Cambria Math" panose="02040503050406030204" pitchFamily="18" charset="0"/>
                            </a:rPr>
                            <m:t>𝑛</m:t>
                          </m:r>
                          <m:r>
                            <a:rPr lang="en-US" altLang="zh-CN" sz="1400" b="0" i="1" smtClean="0">
                              <a:solidFill>
                                <a:schemeClr val="tx1"/>
                              </a:solidFill>
                              <a:latin typeface="Cambria Math" panose="02040503050406030204" pitchFamily="18" charset="0"/>
                            </a:rPr>
                            <m:t>=0</m:t>
                          </m:r>
                        </m:sub>
                        <m:sup>
                          <m:r>
                            <a:rPr lang="en-US" altLang="zh-CN" sz="1400" b="0" i="1" smtClean="0">
                              <a:solidFill>
                                <a:schemeClr val="tx1"/>
                              </a:solidFill>
                              <a:latin typeface="Cambria Math" panose="02040503050406030204" pitchFamily="18" charset="0"/>
                            </a:rPr>
                            <m:t>𝑁</m:t>
                          </m:r>
                          <m:r>
                            <a:rPr lang="en-US" altLang="zh-CN" sz="1400" b="0" i="1" smtClean="0">
                              <a:solidFill>
                                <a:schemeClr val="tx1"/>
                              </a:solidFill>
                              <a:latin typeface="Cambria Math" panose="02040503050406030204" pitchFamily="18" charset="0"/>
                            </a:rPr>
                            <m:t>−1</m:t>
                          </m:r>
                        </m:sup>
                        <m:e>
                          <m:r>
                            <a:rPr lang="en-US" altLang="zh-CN" sz="1400" b="0" i="1" smtClean="0">
                              <a:solidFill>
                                <a:schemeClr val="tx1"/>
                              </a:solidFill>
                              <a:latin typeface="Cambria Math" panose="02040503050406030204" pitchFamily="18" charset="0"/>
                            </a:rPr>
                            <m:t>𝑥</m:t>
                          </m:r>
                          <m:d>
                            <m:dPr>
                              <m:ctrlPr>
                                <a:rPr lang="en-US" altLang="zh-CN" sz="1400" b="0" i="1" smtClean="0">
                                  <a:solidFill>
                                    <a:schemeClr val="tx1"/>
                                  </a:solidFill>
                                  <a:latin typeface="Cambria Math" panose="02040503050406030204" pitchFamily="18" charset="0"/>
                                </a:rPr>
                              </m:ctrlPr>
                            </m:dPr>
                            <m:e>
                              <m:r>
                                <a:rPr lang="en-US" altLang="zh-CN" sz="1400" b="0" i="1" smtClean="0">
                                  <a:solidFill>
                                    <a:schemeClr val="tx1"/>
                                  </a:solidFill>
                                  <a:latin typeface="Cambria Math" panose="02040503050406030204" pitchFamily="18" charset="0"/>
                                </a:rPr>
                                <m:t>𝑛</m:t>
                              </m:r>
                            </m:e>
                          </m:d>
                          <m:sSub>
                            <m:sSubPr>
                              <m:ctrlPr>
                                <a:rPr lang="en-US" altLang="zh-CN" sz="1400" b="0" i="1" smtClean="0">
                                  <a:solidFill>
                                    <a:schemeClr val="tx1"/>
                                  </a:solidFill>
                                  <a:latin typeface="Cambria Math" panose="02040503050406030204" pitchFamily="18" charset="0"/>
                                </a:rPr>
                              </m:ctrlPr>
                            </m:sSubPr>
                            <m:e>
                              <m:r>
                                <a:rPr lang="en-US" altLang="zh-CN" sz="1400" i="1">
                                  <a:solidFill>
                                    <a:schemeClr val="tx1"/>
                                  </a:solidFill>
                                  <a:latin typeface="Cambria Math" panose="02040503050406030204" pitchFamily="18" charset="0"/>
                                </a:rPr>
                                <m:t>𝑥</m:t>
                              </m:r>
                              <m:r>
                                <a:rPr lang="en-US" altLang="zh-CN" sz="1400" i="1">
                                  <a:solidFill>
                                    <a:schemeClr val="tx1"/>
                                  </a:solidFill>
                                  <a:latin typeface="Cambria Math" panose="02040503050406030204" pitchFamily="18" charset="0"/>
                                </a:rPr>
                                <m:t>(</m:t>
                              </m:r>
                              <m:r>
                                <a:rPr lang="en-US" altLang="zh-CN" sz="1400" i="1">
                                  <a:solidFill>
                                    <a:schemeClr val="tx1"/>
                                  </a:solidFill>
                                  <a:latin typeface="Cambria Math" panose="02040503050406030204" pitchFamily="18" charset="0"/>
                                </a:rPr>
                                <m:t>𝑛</m:t>
                              </m:r>
                              <m:r>
                                <a:rPr lang="en-US" altLang="zh-CN" sz="1400" i="1">
                                  <a:solidFill>
                                    <a:schemeClr val="tx1"/>
                                  </a:solidFill>
                                  <a:latin typeface="Cambria Math" panose="02040503050406030204" pitchFamily="18" charset="0"/>
                                </a:rPr>
                                <m:t>+</m:t>
                              </m:r>
                              <m:r>
                                <a:rPr lang="zh-CN" altLang="en-US" sz="1400" i="1">
                                  <a:solidFill>
                                    <a:schemeClr val="tx1"/>
                                  </a:solidFill>
                                  <a:latin typeface="Cambria Math" panose="02040503050406030204" pitchFamily="18" charset="0"/>
                                </a:rPr>
                                <m:t>𝜏</m:t>
                              </m:r>
                              <m:r>
                                <a:rPr lang="en-US" altLang="zh-CN" sz="1400" i="1">
                                  <a:solidFill>
                                    <a:schemeClr val="tx1"/>
                                  </a:solidFill>
                                  <a:latin typeface="Cambria Math" panose="02040503050406030204" pitchFamily="18" charset="0"/>
                                </a:rPr>
                                <m:t>)</m:t>
                              </m:r>
                            </m:e>
                            <m:sub>
                              <m:r>
                                <a:rPr lang="en-US" altLang="zh-CN" sz="1400" b="0" i="1" smtClean="0">
                                  <a:solidFill>
                                    <a:schemeClr val="tx1"/>
                                  </a:solidFill>
                                  <a:latin typeface="Cambria Math" panose="02040503050406030204" pitchFamily="18" charset="0"/>
                                </a:rPr>
                                <m:t>𝑁</m:t>
                              </m:r>
                            </m:sub>
                          </m:sSub>
                          <m:sSup>
                            <m:sSupPr>
                              <m:ctrlPr>
                                <a:rPr lang="en-US" altLang="zh-CN" sz="1400" b="0" i="1" smtClean="0">
                                  <a:solidFill>
                                    <a:schemeClr val="tx1"/>
                                  </a:solidFill>
                                  <a:latin typeface="Cambria Math" panose="02040503050406030204" pitchFamily="18" charset="0"/>
                                </a:rPr>
                              </m:ctrlPr>
                            </m:sSupPr>
                            <m:e>
                              <m:r>
                                <a:rPr lang="en-US" altLang="zh-CN" sz="1400" b="0" i="1" smtClean="0">
                                  <a:solidFill>
                                    <a:schemeClr val="tx1"/>
                                  </a:solidFill>
                                  <a:latin typeface="Cambria Math" panose="02040503050406030204" pitchFamily="18" charset="0"/>
                                </a:rPr>
                                <m:t>𝑒</m:t>
                              </m:r>
                            </m:e>
                            <m:sup>
                              <m:r>
                                <a:rPr lang="en-US" altLang="zh-CN" sz="1400" b="0" i="1" smtClean="0">
                                  <a:solidFill>
                                    <a:schemeClr val="tx1"/>
                                  </a:solidFill>
                                  <a:latin typeface="Cambria Math" panose="02040503050406030204" pitchFamily="18" charset="0"/>
                                </a:rPr>
                                <m:t>−</m:t>
                              </m:r>
                              <m:r>
                                <a:rPr lang="en-US" altLang="zh-CN" sz="1400" b="0" i="1" smtClean="0">
                                  <a:solidFill>
                                    <a:schemeClr val="tx1"/>
                                  </a:solidFill>
                                  <a:latin typeface="Cambria Math" panose="02040503050406030204" pitchFamily="18" charset="0"/>
                                </a:rPr>
                                <m:t>𝑗</m:t>
                              </m:r>
                              <m:r>
                                <a:rPr lang="en-US" altLang="zh-CN" sz="1400" b="0" i="1" smtClean="0">
                                  <a:solidFill>
                                    <a:schemeClr val="tx1"/>
                                  </a:solidFill>
                                  <a:latin typeface="Cambria Math" panose="02040503050406030204" pitchFamily="18" charset="0"/>
                                </a:rPr>
                                <m:t>2</m:t>
                              </m:r>
                              <m:r>
                                <a:rPr lang="zh-CN" altLang="en-US" sz="1400" b="0" i="1" smtClean="0">
                                  <a:solidFill>
                                    <a:schemeClr val="tx1"/>
                                  </a:solidFill>
                                  <a:latin typeface="Cambria Math" panose="02040503050406030204" pitchFamily="18" charset="0"/>
                                </a:rPr>
                                <m:t>𝜋</m:t>
                              </m:r>
                              <m:r>
                                <a:rPr lang="en-US" altLang="zh-CN" sz="1400" b="0" i="1" smtClean="0">
                                  <a:solidFill>
                                    <a:schemeClr val="tx1"/>
                                  </a:solidFill>
                                  <a:latin typeface="Cambria Math" panose="02040503050406030204" pitchFamily="18" charset="0"/>
                                </a:rPr>
                                <m:t>𝑓</m:t>
                              </m:r>
                              <m:r>
                                <a:rPr lang="en-US" altLang="zh-CN" sz="1400" b="0" i="1" smtClean="0">
                                  <a:solidFill>
                                    <a:schemeClr val="tx1"/>
                                  </a:solidFill>
                                  <a:latin typeface="Cambria Math" panose="02040503050406030204" pitchFamily="18" charset="0"/>
                                  <a:ea typeface="Cambria Math" panose="02040503050406030204" pitchFamily="18" charset="0"/>
                                </a:rPr>
                                <m:t>∆</m:t>
                              </m:r>
                              <m:r>
                                <a:rPr lang="en-US" altLang="zh-CN" sz="1400" b="0" i="1" smtClean="0">
                                  <a:solidFill>
                                    <a:schemeClr val="tx1"/>
                                  </a:solidFill>
                                  <a:latin typeface="Cambria Math" panose="02040503050406030204" pitchFamily="18" charset="0"/>
                                  <a:ea typeface="Cambria Math" panose="02040503050406030204" pitchFamily="18" charset="0"/>
                                </a:rPr>
                                <m:t>𝑡𝑛</m:t>
                              </m:r>
                            </m:sup>
                          </m:sSup>
                        </m:e>
                      </m:nary>
                    </m:oMath>
                  </m:oMathPara>
                </a14:m>
                <a:endParaRPr lang="zh-CN" altLang="en-US" sz="1800" dirty="0">
                  <a:solidFill>
                    <a:schemeClr val="tx1"/>
                  </a:solidFill>
                  <a:latin typeface="+mn-lt"/>
                </a:endParaRPr>
              </a:p>
            </p:txBody>
          </p:sp>
        </mc:Choice>
        <mc:Fallback xmlns="">
          <p:sp>
            <p:nvSpPr>
              <p:cNvPr id="5" name="文本框 4">
                <a:extLst>
                  <a:ext uri="{FF2B5EF4-FFF2-40B4-BE49-F238E27FC236}">
                    <a16:creationId xmlns:a16="http://schemas.microsoft.com/office/drawing/2014/main" id="{F04870A0-A3A1-4828-8977-41CA73BA6F7C}"/>
                  </a:ext>
                </a:extLst>
              </p:cNvPr>
              <p:cNvSpPr txBox="1">
                <a:spLocks noRot="1" noChangeAspect="1" noMove="1" noResize="1" noEditPoints="1" noAdjustHandles="1" noChangeArrowheads="1" noChangeShapeType="1" noTextEdit="1"/>
              </p:cNvSpPr>
              <p:nvPr/>
            </p:nvSpPr>
            <p:spPr>
              <a:xfrm>
                <a:off x="5022144" y="5046907"/>
                <a:ext cx="4176464" cy="606000"/>
              </a:xfrm>
              <a:prstGeom prst="rect">
                <a:avLst/>
              </a:prstGeom>
              <a:blipFill>
                <a:blip r:embed="rId2"/>
                <a:stretch>
                  <a:fillRect b="-101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 name="文本框 6">
                <a:extLst>
                  <a:ext uri="{FF2B5EF4-FFF2-40B4-BE49-F238E27FC236}">
                    <a16:creationId xmlns:a16="http://schemas.microsoft.com/office/drawing/2014/main" id="{E40E6F20-E7F7-42DD-850C-39051E758B54}"/>
                  </a:ext>
                </a:extLst>
              </p:cNvPr>
              <p:cNvSpPr txBox="1"/>
              <p:nvPr/>
            </p:nvSpPr>
            <p:spPr>
              <a:xfrm>
                <a:off x="1475656" y="4957649"/>
                <a:ext cx="3024336" cy="861005"/>
              </a:xfrm>
              <a:prstGeom prst="rect">
                <a:avLst/>
              </a:prstGeom>
              <a:noFill/>
            </p:spPr>
            <p:txBody>
              <a:bodyPr wrap="square" lIns="0" tIns="0" rIns="0" bIns="0" rtlCol="0">
                <a:spAutoFit/>
              </a:bodyPr>
              <a:lstStyle/>
              <a:p>
                <a:r>
                  <a:rPr lang="en-US" altLang="zh-CN" b="0" dirty="0">
                    <a:solidFill>
                      <a:schemeClr val="tx1"/>
                    </a:solidFill>
                  </a:rPr>
                  <a:t>PSL=</a:t>
                </a:r>
                <a14:m>
                  <m:oMath xmlns:m="http://schemas.openxmlformats.org/officeDocument/2006/math">
                    <m:func>
                      <m:funcPr>
                        <m:ctrlPr>
                          <a:rPr lang="en-US" altLang="zh-CN" i="1">
                            <a:solidFill>
                              <a:schemeClr val="tx1"/>
                            </a:solidFill>
                            <a:latin typeface="Cambria Math" panose="02040503050406030204" pitchFamily="18" charset="0"/>
                          </a:rPr>
                        </m:ctrlPr>
                      </m:funcPr>
                      <m:fName>
                        <m:limLow>
                          <m:limLowPr>
                            <m:ctrlPr>
                              <a:rPr lang="en-US" altLang="zh-CN" i="1">
                                <a:solidFill>
                                  <a:schemeClr val="tx1"/>
                                </a:solidFill>
                                <a:latin typeface="Cambria Math" panose="02040503050406030204" pitchFamily="18" charset="0"/>
                              </a:rPr>
                            </m:ctrlPr>
                          </m:limLowPr>
                          <m:e>
                            <m:r>
                              <m:rPr>
                                <m:sty m:val="p"/>
                              </m:rPr>
                              <a:rPr lang="en-US" altLang="zh-CN">
                                <a:solidFill>
                                  <a:schemeClr val="tx1"/>
                                </a:solidFill>
                                <a:latin typeface="Cambria Math" panose="02040503050406030204" pitchFamily="18" charset="0"/>
                              </a:rPr>
                              <m:t>max</m:t>
                            </m:r>
                          </m:e>
                          <m:lim>
                            <m:eqArr>
                              <m:eqArrPr>
                                <m:ctrlPr>
                                  <a:rPr lang="zh-CN" altLang="en-US" i="1">
                                    <a:solidFill>
                                      <a:schemeClr val="tx1"/>
                                    </a:solidFill>
                                    <a:latin typeface="Cambria Math" panose="02040503050406030204" pitchFamily="18" charset="0"/>
                                  </a:rPr>
                                </m:ctrlPr>
                              </m:eqArrPr>
                              <m:e>
                                <m:r>
                                  <a:rPr lang="zh-CN" altLang="en-US" i="1">
                                    <a:solidFill>
                                      <a:schemeClr val="tx1"/>
                                    </a:solidFill>
                                    <a:latin typeface="Cambria Math" panose="02040503050406030204" pitchFamily="18" charset="0"/>
                                  </a:rPr>
                                  <m:t>𝜏</m:t>
                                </m:r>
                                <m:r>
                                  <a:rPr lang="zh-CN" altLang="en-US" i="1">
                                    <a:solidFill>
                                      <a:schemeClr val="tx1"/>
                                    </a:solidFill>
                                    <a:latin typeface="Cambria Math" panose="02040503050406030204" pitchFamily="18" charset="0"/>
                                  </a:rPr>
                                  <m:t>≠0,</m:t>
                                </m:r>
                              </m:e>
                              <m:e>
                                <m:r>
                                  <a:rPr lang="en-US" altLang="zh-CN" i="1">
                                    <a:solidFill>
                                      <a:schemeClr val="tx1"/>
                                    </a:solidFill>
                                    <a:latin typeface="Cambria Math" panose="02040503050406030204" pitchFamily="18" charset="0"/>
                                  </a:rPr>
                                  <m:t>𝑓</m:t>
                                </m:r>
                                <m:r>
                                  <a:rPr lang="en-US" altLang="zh-CN" i="1">
                                    <a:solidFill>
                                      <a:schemeClr val="tx1"/>
                                    </a:solidFill>
                                    <a:latin typeface="Cambria Math" panose="02040503050406030204" pitchFamily="18" charset="0"/>
                                    <a:ea typeface="Cambria Math" panose="02040503050406030204" pitchFamily="18" charset="0"/>
                                  </a:rPr>
                                  <m:t>∈[0,</m:t>
                                </m:r>
                                <m:r>
                                  <a:rPr lang="en-US" altLang="zh-CN" b="0" i="1" smtClean="0">
                                    <a:solidFill>
                                      <a:schemeClr val="tx1"/>
                                    </a:solidFill>
                                    <a:latin typeface="Cambria Math" panose="02040503050406030204" pitchFamily="18" charset="0"/>
                                    <a:ea typeface="Cambria Math" panose="02040503050406030204" pitchFamily="18" charset="0"/>
                                  </a:rPr>
                                  <m:t>𝐶𝐹𝑂</m:t>
                                </m:r>
                                <m:r>
                                  <a:rPr lang="en-US" altLang="zh-CN" i="1">
                                    <a:solidFill>
                                      <a:schemeClr val="tx1"/>
                                    </a:solidFill>
                                    <a:latin typeface="Cambria Math" panose="02040503050406030204" pitchFamily="18" charset="0"/>
                                    <a:ea typeface="Cambria Math" panose="02040503050406030204" pitchFamily="18" charset="0"/>
                                  </a:rPr>
                                  <m:t>]</m:t>
                                </m:r>
                              </m:e>
                            </m:eqArr>
                          </m:lim>
                        </m:limLow>
                      </m:fName>
                      <m:e>
                        <m:d>
                          <m:dPr>
                            <m:begChr m:val="|"/>
                            <m:endChr m:val="|"/>
                            <m:ctrlPr>
                              <a:rPr lang="en-US" altLang="zh-CN" i="1">
                                <a:solidFill>
                                  <a:schemeClr val="tx1"/>
                                </a:solidFill>
                                <a:latin typeface="Cambria Math" panose="02040503050406030204" pitchFamily="18" charset="0"/>
                              </a:rPr>
                            </m:ctrlPr>
                          </m:dPr>
                          <m:e>
                            <m:f>
                              <m:fPr>
                                <m:ctrlPr>
                                  <a:rPr lang="en-US" altLang="zh-CN" i="1">
                                    <a:solidFill>
                                      <a:schemeClr val="tx1"/>
                                    </a:solidFill>
                                    <a:latin typeface="Cambria Math" panose="02040503050406030204" pitchFamily="18" charset="0"/>
                                  </a:rPr>
                                </m:ctrlPr>
                              </m:fPr>
                              <m:num>
                                <m:sSub>
                                  <m:sSubPr>
                                    <m:ctrlPr>
                                      <a:rPr lang="en-US" altLang="zh-CN" i="1">
                                        <a:solidFill>
                                          <a:schemeClr val="tx1"/>
                                        </a:solidFill>
                                        <a:latin typeface="Cambria Math" panose="02040503050406030204" pitchFamily="18" charset="0"/>
                                      </a:rPr>
                                    </m:ctrlPr>
                                  </m:sSubPr>
                                  <m:e>
                                    <m:r>
                                      <a:rPr lang="en-US" altLang="zh-CN" i="1">
                                        <a:solidFill>
                                          <a:schemeClr val="tx1"/>
                                        </a:solidFill>
                                        <a:latin typeface="Cambria Math" panose="02040503050406030204" pitchFamily="18" charset="0"/>
                                      </a:rPr>
                                      <m:t>𝐴𝐶</m:t>
                                    </m:r>
                                  </m:e>
                                  <m:sub>
                                    <m:r>
                                      <a:rPr lang="en-US" altLang="zh-CN" i="1">
                                        <a:solidFill>
                                          <a:schemeClr val="tx1"/>
                                        </a:solidFill>
                                        <a:latin typeface="Cambria Math" panose="02040503050406030204" pitchFamily="18" charset="0"/>
                                      </a:rPr>
                                      <m:t>𝑥</m:t>
                                    </m:r>
                                  </m:sub>
                                </m:sSub>
                                <m:r>
                                  <a:rPr lang="en-US" altLang="zh-CN" i="1">
                                    <a:solidFill>
                                      <a:schemeClr val="tx1"/>
                                    </a:solidFill>
                                    <a:latin typeface="Cambria Math" panose="02040503050406030204" pitchFamily="18" charset="0"/>
                                  </a:rPr>
                                  <m:t>(</m:t>
                                </m:r>
                                <m:r>
                                  <a:rPr lang="zh-CN" altLang="en-US" i="1">
                                    <a:solidFill>
                                      <a:schemeClr val="tx1"/>
                                    </a:solidFill>
                                    <a:latin typeface="Cambria Math" panose="02040503050406030204" pitchFamily="18" charset="0"/>
                                  </a:rPr>
                                  <m:t>𝜏</m:t>
                                </m:r>
                                <m:r>
                                  <a:rPr lang="en-US" altLang="zh-CN" i="1">
                                    <a:solidFill>
                                      <a:schemeClr val="tx1"/>
                                    </a:solidFill>
                                    <a:latin typeface="Cambria Math" panose="02040503050406030204" pitchFamily="18" charset="0"/>
                                  </a:rPr>
                                  <m:t>,</m:t>
                                </m:r>
                                <m:r>
                                  <a:rPr lang="en-US" altLang="zh-CN" i="1">
                                    <a:solidFill>
                                      <a:schemeClr val="tx1"/>
                                    </a:solidFill>
                                    <a:latin typeface="Cambria Math" panose="02040503050406030204" pitchFamily="18" charset="0"/>
                                  </a:rPr>
                                  <m:t>𝑓</m:t>
                                </m:r>
                                <m:r>
                                  <a:rPr lang="en-US" altLang="zh-CN" i="1">
                                    <a:solidFill>
                                      <a:schemeClr val="tx1"/>
                                    </a:solidFill>
                                    <a:latin typeface="Cambria Math" panose="02040503050406030204" pitchFamily="18" charset="0"/>
                                  </a:rPr>
                                  <m:t>)</m:t>
                                </m:r>
                              </m:num>
                              <m:den>
                                <m:sSub>
                                  <m:sSubPr>
                                    <m:ctrlPr>
                                      <a:rPr lang="en-US" altLang="zh-CN" i="1">
                                        <a:solidFill>
                                          <a:schemeClr val="tx1"/>
                                        </a:solidFill>
                                        <a:latin typeface="Cambria Math" panose="02040503050406030204" pitchFamily="18" charset="0"/>
                                      </a:rPr>
                                    </m:ctrlPr>
                                  </m:sSubPr>
                                  <m:e>
                                    <m:r>
                                      <a:rPr lang="en-US" altLang="zh-CN" i="1">
                                        <a:solidFill>
                                          <a:schemeClr val="tx1"/>
                                        </a:solidFill>
                                        <a:latin typeface="Cambria Math" panose="02040503050406030204" pitchFamily="18" charset="0"/>
                                      </a:rPr>
                                      <m:t>𝐴𝐶</m:t>
                                    </m:r>
                                  </m:e>
                                  <m:sub>
                                    <m:r>
                                      <a:rPr lang="en-US" altLang="zh-CN" i="1">
                                        <a:solidFill>
                                          <a:schemeClr val="tx1"/>
                                        </a:solidFill>
                                        <a:latin typeface="Cambria Math" panose="02040503050406030204" pitchFamily="18" charset="0"/>
                                      </a:rPr>
                                      <m:t>𝑥</m:t>
                                    </m:r>
                                  </m:sub>
                                </m:sSub>
                                <m:r>
                                  <a:rPr lang="en-US" altLang="zh-CN" i="1">
                                    <a:solidFill>
                                      <a:schemeClr val="tx1"/>
                                    </a:solidFill>
                                    <a:latin typeface="Cambria Math" panose="02040503050406030204" pitchFamily="18" charset="0"/>
                                  </a:rPr>
                                  <m:t>(0,</m:t>
                                </m:r>
                                <m:r>
                                  <a:rPr lang="en-US" altLang="zh-CN" i="1">
                                    <a:solidFill>
                                      <a:schemeClr val="tx1"/>
                                    </a:solidFill>
                                    <a:latin typeface="Cambria Math" panose="02040503050406030204" pitchFamily="18" charset="0"/>
                                  </a:rPr>
                                  <m:t>𝑓</m:t>
                                </m:r>
                                <m:r>
                                  <a:rPr lang="en-US" altLang="zh-CN" i="1">
                                    <a:solidFill>
                                      <a:schemeClr val="tx1"/>
                                    </a:solidFill>
                                    <a:latin typeface="Cambria Math" panose="02040503050406030204" pitchFamily="18" charset="0"/>
                                  </a:rPr>
                                  <m:t>)</m:t>
                                </m:r>
                              </m:den>
                            </m:f>
                          </m:e>
                        </m:d>
                        <m:r>
                          <a:rPr lang="en-US" altLang="zh-CN" i="1">
                            <a:solidFill>
                              <a:schemeClr val="tx1"/>
                            </a:solidFill>
                            <a:latin typeface="Cambria Math" panose="02040503050406030204" pitchFamily="18" charset="0"/>
                          </a:rPr>
                          <m:t> </m:t>
                        </m:r>
                      </m:e>
                    </m:func>
                  </m:oMath>
                </a14:m>
                <a:endParaRPr lang="zh-CN" altLang="en-US" dirty="0"/>
              </a:p>
            </p:txBody>
          </p:sp>
        </mc:Choice>
        <mc:Fallback xmlns="">
          <p:sp>
            <p:nvSpPr>
              <p:cNvPr id="7" name="文本框 6">
                <a:extLst>
                  <a:ext uri="{FF2B5EF4-FFF2-40B4-BE49-F238E27FC236}">
                    <a16:creationId xmlns:a16="http://schemas.microsoft.com/office/drawing/2014/main" id="{E40E6F20-E7F7-42DD-850C-39051E758B54}"/>
                  </a:ext>
                </a:extLst>
              </p:cNvPr>
              <p:cNvSpPr txBox="1">
                <a:spLocks noRot="1" noChangeAspect="1" noMove="1" noResize="1" noEditPoints="1" noAdjustHandles="1" noChangeArrowheads="1" noChangeShapeType="1" noTextEdit="1"/>
              </p:cNvSpPr>
              <p:nvPr/>
            </p:nvSpPr>
            <p:spPr>
              <a:xfrm>
                <a:off x="1475656" y="4957649"/>
                <a:ext cx="3024336" cy="861005"/>
              </a:xfrm>
              <a:prstGeom prst="rect">
                <a:avLst/>
              </a:prstGeom>
              <a:blipFill>
                <a:blip r:embed="rId3"/>
                <a:stretch>
                  <a:fillRect l="-6048"/>
                </a:stretch>
              </a:blipFill>
            </p:spPr>
            <p:txBody>
              <a:bodyPr/>
              <a:lstStyle/>
              <a:p>
                <a:r>
                  <a:rPr lang="zh-CN" altLang="en-US">
                    <a:noFill/>
                  </a:rPr>
                  <a:t> </a:t>
                </a:r>
              </a:p>
            </p:txBody>
          </p:sp>
        </mc:Fallback>
      </mc:AlternateContent>
      <p:sp>
        <p:nvSpPr>
          <p:cNvPr id="3" name="文本框 2">
            <a:extLst>
              <a:ext uri="{FF2B5EF4-FFF2-40B4-BE49-F238E27FC236}">
                <a16:creationId xmlns:a16="http://schemas.microsoft.com/office/drawing/2014/main" id="{84DD3903-8EED-4CEC-9DD7-FA6BF71798BF}"/>
              </a:ext>
            </a:extLst>
          </p:cNvPr>
          <p:cNvSpPr txBox="1"/>
          <p:nvPr/>
        </p:nvSpPr>
        <p:spPr>
          <a:xfrm>
            <a:off x="4427984" y="5081587"/>
            <a:ext cx="1188321" cy="461665"/>
          </a:xfrm>
          <a:prstGeom prst="rect">
            <a:avLst/>
          </a:prstGeom>
          <a:noFill/>
        </p:spPr>
        <p:txBody>
          <a:bodyPr wrap="square" rtlCol="0">
            <a:spAutoFit/>
          </a:bodyPr>
          <a:lstStyle/>
          <a:p>
            <a:r>
              <a:rPr lang="en-US" altLang="zh-CN" dirty="0">
                <a:solidFill>
                  <a:schemeClr val="tx1"/>
                </a:solidFill>
              </a:rPr>
              <a:t>, where</a:t>
            </a:r>
            <a:endParaRPr lang="zh-CN" altLang="en-US" dirty="0">
              <a:solidFill>
                <a:schemeClr val="tx1"/>
              </a:solidFill>
            </a:endParaRPr>
          </a:p>
        </p:txBody>
      </p:sp>
    </p:spTree>
    <p:extLst>
      <p:ext uri="{BB962C8B-B14F-4D97-AF65-F5344CB8AC3E}">
        <p14:creationId xmlns:p14="http://schemas.microsoft.com/office/powerpoint/2010/main" val="773638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Auto-correlation</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内容占位符 2"/>
          <p:cNvSpPr>
            <a:spLocks noGrp="1"/>
          </p:cNvSpPr>
          <p:nvPr>
            <p:ph idx="1"/>
          </p:nvPr>
        </p:nvSpPr>
        <p:spPr>
          <a:xfrm>
            <a:off x="685799" y="1844824"/>
            <a:ext cx="7770813" cy="4113213"/>
          </a:xfrm>
        </p:spPr>
        <p:txBody>
          <a:bodyPr/>
          <a:lstStyle/>
          <a:p>
            <a:pPr>
              <a:buFont typeface="Wingdings" panose="05000000000000000000" pitchFamily="2" charset="2"/>
              <a:buChar char="Ø"/>
            </a:pPr>
            <a:r>
              <a:rPr lang="en-US" altLang="zh-CN" dirty="0"/>
              <a:t>The PSL for CFO=0.1ppm and 40ppm</a:t>
            </a:r>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r>
              <a:rPr lang="en-US" altLang="zh-CN" dirty="0"/>
              <a:t>Auto-correlation performance can be further improved by accumulation across multiple symbols and advanced signal processing algorithm  </a:t>
            </a:r>
          </a:p>
        </p:txBody>
      </p:sp>
      <p:graphicFrame>
        <p:nvGraphicFramePr>
          <p:cNvPr id="6" name="表格 5">
            <a:extLst>
              <a:ext uri="{FF2B5EF4-FFF2-40B4-BE49-F238E27FC236}">
                <a16:creationId xmlns:a16="http://schemas.microsoft.com/office/drawing/2014/main" id="{0F8FE33E-9A25-46DD-81CE-9BA86F6841DD}"/>
              </a:ext>
            </a:extLst>
          </p:cNvPr>
          <p:cNvGraphicFramePr>
            <a:graphicFrameLocks noGrp="1"/>
          </p:cNvGraphicFramePr>
          <p:nvPr>
            <p:extLst>
              <p:ext uri="{D42A27DB-BD31-4B8C-83A1-F6EECF244321}">
                <p14:modId xmlns:p14="http://schemas.microsoft.com/office/powerpoint/2010/main" val="1229403578"/>
              </p:ext>
            </p:extLst>
          </p:nvPr>
        </p:nvGraphicFramePr>
        <p:xfrm>
          <a:off x="971600" y="2338408"/>
          <a:ext cx="5976664" cy="1026557"/>
        </p:xfrm>
        <a:graphic>
          <a:graphicData uri="http://schemas.openxmlformats.org/drawingml/2006/table">
            <a:tbl>
              <a:tblPr firstRow="1" bandRow="1">
                <a:tableStyleId>{5C22544A-7EE6-4342-B048-85BDC9FD1C3A}</a:tableStyleId>
              </a:tblPr>
              <a:tblGrid>
                <a:gridCol w="1008112">
                  <a:extLst>
                    <a:ext uri="{9D8B030D-6E8A-4147-A177-3AD203B41FA5}">
                      <a16:colId xmlns:a16="http://schemas.microsoft.com/office/drawing/2014/main" val="20000"/>
                    </a:ext>
                  </a:extLst>
                </a:gridCol>
                <a:gridCol w="707671">
                  <a:extLst>
                    <a:ext uri="{9D8B030D-6E8A-4147-A177-3AD203B41FA5}">
                      <a16:colId xmlns:a16="http://schemas.microsoft.com/office/drawing/2014/main" val="20001"/>
                    </a:ext>
                  </a:extLst>
                </a:gridCol>
                <a:gridCol w="610267">
                  <a:extLst>
                    <a:ext uri="{9D8B030D-6E8A-4147-A177-3AD203B41FA5}">
                      <a16:colId xmlns:a16="http://schemas.microsoft.com/office/drawing/2014/main" val="20002"/>
                    </a:ext>
                  </a:extLst>
                </a:gridCol>
                <a:gridCol w="610267">
                  <a:extLst>
                    <a:ext uri="{9D8B030D-6E8A-4147-A177-3AD203B41FA5}">
                      <a16:colId xmlns:a16="http://schemas.microsoft.com/office/drawing/2014/main" val="20003"/>
                    </a:ext>
                  </a:extLst>
                </a:gridCol>
                <a:gridCol w="610267">
                  <a:extLst>
                    <a:ext uri="{9D8B030D-6E8A-4147-A177-3AD203B41FA5}">
                      <a16:colId xmlns:a16="http://schemas.microsoft.com/office/drawing/2014/main" val="20004"/>
                    </a:ext>
                  </a:extLst>
                </a:gridCol>
                <a:gridCol w="610267">
                  <a:extLst>
                    <a:ext uri="{9D8B030D-6E8A-4147-A177-3AD203B41FA5}">
                      <a16:colId xmlns:a16="http://schemas.microsoft.com/office/drawing/2014/main" val="20005"/>
                    </a:ext>
                  </a:extLst>
                </a:gridCol>
                <a:gridCol w="610267">
                  <a:extLst>
                    <a:ext uri="{9D8B030D-6E8A-4147-A177-3AD203B41FA5}">
                      <a16:colId xmlns:a16="http://schemas.microsoft.com/office/drawing/2014/main" val="20006"/>
                    </a:ext>
                  </a:extLst>
                </a:gridCol>
                <a:gridCol w="610267">
                  <a:extLst>
                    <a:ext uri="{9D8B030D-6E8A-4147-A177-3AD203B41FA5}">
                      <a16:colId xmlns:a16="http://schemas.microsoft.com/office/drawing/2014/main" val="20007"/>
                    </a:ext>
                  </a:extLst>
                </a:gridCol>
                <a:gridCol w="599279">
                  <a:extLst>
                    <a:ext uri="{9D8B030D-6E8A-4147-A177-3AD203B41FA5}">
                      <a16:colId xmlns:a16="http://schemas.microsoft.com/office/drawing/2014/main" val="20008"/>
                    </a:ext>
                  </a:extLst>
                </a:gridCol>
              </a:tblGrid>
              <a:tr h="477917">
                <a:tc>
                  <a:txBody>
                    <a:bodyPr/>
                    <a:lstStyle/>
                    <a:p>
                      <a:r>
                        <a:rPr lang="en-US" altLang="zh-CN" sz="1200" dirty="0"/>
                        <a:t>PSR(dB)</a:t>
                      </a:r>
                    </a:p>
                    <a:p>
                      <a:r>
                        <a:rPr lang="en-US" altLang="zh-CN" sz="1200" dirty="0"/>
                        <a:t>Len=91</a:t>
                      </a:r>
                      <a:endParaRPr lang="zh-CN"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dirty="0">
                          <a:ln>
                            <a:noFill/>
                          </a:ln>
                          <a:solidFill>
                            <a:schemeClr val="bg1"/>
                          </a:solidFill>
                          <a:effectLst/>
                          <a:uLnTx/>
                          <a:uFillTx/>
                          <a:latin typeface="+mn-lt"/>
                          <a:ea typeface="+mn-ea"/>
                          <a:cs typeface="+mn-cs"/>
                        </a:rPr>
                        <a:t>Seq25</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900" b="1" i="0" u="none" strike="noStrike" kern="1200" cap="none" spc="0" normalizeH="0" baseline="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dirty="0">
                          <a:ln>
                            <a:noFill/>
                          </a:ln>
                          <a:solidFill>
                            <a:schemeClr val="bg1"/>
                          </a:solidFill>
                          <a:effectLst/>
                          <a:uLnTx/>
                          <a:uFillTx/>
                          <a:latin typeface="+mn-lt"/>
                          <a:ea typeface="+mn-ea"/>
                          <a:cs typeface="+mn-cs"/>
                        </a:rPr>
                        <a:t>Seq26</a:t>
                      </a:r>
                      <a:endParaRPr kumimoji="0" lang="zh-CN" altLang="en-US" sz="900" b="1" i="0" u="none" strike="noStrike" kern="1200" cap="none" spc="0" normalizeH="0" baseline="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dirty="0">
                          <a:ln>
                            <a:noFill/>
                          </a:ln>
                          <a:solidFill>
                            <a:schemeClr val="bg1"/>
                          </a:solidFill>
                          <a:effectLst/>
                          <a:uLnTx/>
                          <a:uFillTx/>
                          <a:latin typeface="+mn-lt"/>
                          <a:ea typeface="+mn-ea"/>
                          <a:cs typeface="+mn-cs"/>
                        </a:rPr>
                        <a:t>Seq27</a:t>
                      </a:r>
                      <a:endParaRPr kumimoji="0" lang="zh-CN" altLang="en-US" sz="900" b="1" i="0" u="none" strike="noStrike" kern="1200" cap="none" spc="0" normalizeH="0" baseline="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dirty="0">
                          <a:ln>
                            <a:noFill/>
                          </a:ln>
                          <a:solidFill>
                            <a:schemeClr val="bg1"/>
                          </a:solidFill>
                          <a:effectLst/>
                          <a:uLnTx/>
                          <a:uFillTx/>
                          <a:latin typeface="+mn-lt"/>
                          <a:ea typeface="+mn-ea"/>
                          <a:cs typeface="+mn-cs"/>
                        </a:rPr>
                        <a:t>Seq28</a:t>
                      </a:r>
                      <a:endParaRPr kumimoji="0" lang="zh-CN" altLang="en-US" sz="900" b="1" i="0" u="none" strike="noStrike" kern="1200" cap="none" spc="0" normalizeH="0" baseline="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dirty="0">
                          <a:ln>
                            <a:noFill/>
                          </a:ln>
                          <a:solidFill>
                            <a:schemeClr val="bg1"/>
                          </a:solidFill>
                          <a:effectLst/>
                          <a:uLnTx/>
                          <a:uFillTx/>
                          <a:latin typeface="+mn-lt"/>
                          <a:ea typeface="+mn-ea"/>
                          <a:cs typeface="+mn-cs"/>
                        </a:rPr>
                        <a:t>Seq29</a:t>
                      </a:r>
                      <a:endParaRPr kumimoji="0" lang="zh-CN" altLang="en-US" sz="900" b="1" i="0" u="none" strike="noStrike" kern="1200" cap="none" spc="0" normalizeH="0" baseline="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dirty="0">
                          <a:ln>
                            <a:noFill/>
                          </a:ln>
                          <a:solidFill>
                            <a:schemeClr val="bg1"/>
                          </a:solidFill>
                          <a:effectLst/>
                          <a:uLnTx/>
                          <a:uFillTx/>
                          <a:latin typeface="+mn-lt"/>
                          <a:ea typeface="+mn-ea"/>
                          <a:cs typeface="+mn-cs"/>
                        </a:rPr>
                        <a:t>Seq30</a:t>
                      </a:r>
                      <a:endParaRPr kumimoji="0" lang="zh-CN" altLang="en-US" sz="900" b="1" i="0" u="none" strike="noStrike" kern="1200" cap="none" spc="0" normalizeH="0" baseline="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dirty="0">
                          <a:ln>
                            <a:noFill/>
                          </a:ln>
                          <a:solidFill>
                            <a:schemeClr val="bg1"/>
                          </a:solidFill>
                          <a:effectLst/>
                          <a:uLnTx/>
                          <a:uFillTx/>
                          <a:latin typeface="+mn-lt"/>
                          <a:ea typeface="+mn-ea"/>
                          <a:cs typeface="+mn-cs"/>
                        </a:rPr>
                        <a:t>Seq31</a:t>
                      </a:r>
                      <a:endParaRPr kumimoji="0" lang="zh-CN" altLang="en-US" sz="900" b="1" i="0" u="none" strike="noStrike" kern="1200" cap="none" spc="0" normalizeH="0" baseline="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dirty="0">
                          <a:ln>
                            <a:noFill/>
                          </a:ln>
                          <a:solidFill>
                            <a:schemeClr val="bg1"/>
                          </a:solidFill>
                          <a:effectLst/>
                          <a:uLnTx/>
                          <a:uFillTx/>
                          <a:latin typeface="+mn-lt"/>
                          <a:ea typeface="+mn-ea"/>
                          <a:cs typeface="+mn-cs"/>
                        </a:rPr>
                        <a:t>Seq32</a:t>
                      </a:r>
                      <a:endParaRPr kumimoji="0" lang="zh-CN" altLang="en-US" sz="900" b="1" i="0" u="none" strike="noStrike" kern="1200" cap="none" spc="0" normalizeH="0" baseline="0" dirty="0">
                        <a:ln>
                          <a:noFill/>
                        </a:ln>
                        <a:solidFill>
                          <a:schemeClr val="bg1"/>
                        </a:solidFill>
                        <a:effectLst/>
                        <a:uLnTx/>
                        <a:uFillTx/>
                        <a:latin typeface="+mn-lt"/>
                        <a:ea typeface="+mn-ea"/>
                        <a:cs typeface="+mn-cs"/>
                      </a:endParaRPr>
                    </a:p>
                  </a:txBody>
                  <a:tcPr/>
                </a:tc>
                <a:extLst>
                  <a:ext uri="{0D108BD9-81ED-4DB2-BD59-A6C34878D82A}">
                    <a16:rowId xmlns:a16="http://schemas.microsoft.com/office/drawing/2014/main" val="10000"/>
                  </a:ext>
                </a:extLst>
              </a:tr>
              <a:tr h="238958">
                <a:tc>
                  <a:txBody>
                    <a:bodyPr/>
                    <a:lstStyle/>
                    <a:p>
                      <a:r>
                        <a:rPr lang="en-US" altLang="zh-CN" sz="1200" dirty="0"/>
                        <a:t>CFO=0.1</a:t>
                      </a:r>
                      <a:endParaRPr lang="zh-CN" altLang="en-US" sz="1200" dirty="0"/>
                    </a:p>
                  </a:txBody>
                  <a:tcP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-72.5</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-72.8</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-72.1</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-73.5</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-72.2</a:t>
                      </a:r>
                    </a:p>
                  </a:txBody>
                  <a:tcPr marL="9525" marR="9525" marT="9525" marB="0" anchor="ctr"/>
                </a:tc>
                <a:tc>
                  <a:txBody>
                    <a:bodyPr/>
                    <a:lstStyle/>
                    <a:p>
                      <a:pPr algn="ctr" fontAlgn="ctr"/>
                      <a:r>
                        <a:rPr lang="en-US" altLang="zh-CN" sz="1100" b="1" i="0" u="none" strike="noStrike">
                          <a:effectLst/>
                          <a:latin typeface="宋体" panose="02010600030101010101" pitchFamily="2" charset="-122"/>
                          <a:ea typeface="宋体" panose="02010600030101010101" pitchFamily="2" charset="-122"/>
                        </a:rPr>
                        <a:t>-72.8</a:t>
                      </a:r>
                    </a:p>
                  </a:txBody>
                  <a:tcPr marL="9525" marR="9525" marT="9525" marB="0" anchor="ctr"/>
                </a:tc>
                <a:tc>
                  <a:txBody>
                    <a:bodyPr/>
                    <a:lstStyle/>
                    <a:p>
                      <a:pPr algn="ctr" fontAlgn="ctr"/>
                      <a:r>
                        <a:rPr lang="en-US" altLang="zh-CN" sz="1100" b="1" i="0" u="none" strike="noStrike">
                          <a:effectLst/>
                          <a:latin typeface="宋体" panose="02010600030101010101" pitchFamily="2" charset="-122"/>
                          <a:ea typeface="宋体" panose="02010600030101010101" pitchFamily="2" charset="-122"/>
                        </a:rPr>
                        <a:t>-72.4</a:t>
                      </a:r>
                    </a:p>
                  </a:txBody>
                  <a:tcPr marL="9525" marR="9525" marT="9525" marB="0" anchor="ctr">
                    <a:solidFill>
                      <a:schemeClr val="accent1">
                        <a:tint val="40000"/>
                      </a:schemeClr>
                    </a:solidFill>
                  </a:tcP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-72.9</a:t>
                      </a:r>
                    </a:p>
                  </a:txBody>
                  <a:tcPr marL="9525" marR="9525" marT="9525" marB="0" anchor="ctr"/>
                </a:tc>
                <a:extLst>
                  <a:ext uri="{0D108BD9-81ED-4DB2-BD59-A6C34878D82A}">
                    <a16:rowId xmlns:a16="http://schemas.microsoft.com/office/drawing/2014/main" val="10001"/>
                  </a:ext>
                </a:extLst>
              </a:tr>
              <a:tr h="2389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CFO=40</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effectLst/>
                          <a:latin typeface="宋体" panose="02010600030101010101" pitchFamily="2" charset="-122"/>
                          <a:ea typeface="宋体" panose="02010600030101010101" pitchFamily="2" charset="-122"/>
                        </a:rPr>
                        <a:t>-20.2</a:t>
                      </a:r>
                    </a:p>
                  </a:txBody>
                  <a:tcPr marL="9525" marR="9525" marT="9525" marB="0" anchor="ctr"/>
                </a:tc>
                <a:tc>
                  <a:txBody>
                    <a:bodyPr/>
                    <a:lstStyle/>
                    <a:p>
                      <a:pPr algn="ctr" fontAlgn="ctr"/>
                      <a:r>
                        <a:rPr lang="en-US" altLang="zh-CN" sz="1100" b="1" i="0" u="none" strike="noStrike">
                          <a:effectLst/>
                          <a:latin typeface="宋体" panose="02010600030101010101" pitchFamily="2" charset="-122"/>
                          <a:ea typeface="宋体" panose="02010600030101010101" pitchFamily="2" charset="-122"/>
                        </a:rPr>
                        <a:t>-20.3</a:t>
                      </a:r>
                    </a:p>
                  </a:txBody>
                  <a:tcPr marL="9525" marR="9525" marT="9525" marB="0" anchor="ctr"/>
                </a:tc>
                <a:tc>
                  <a:txBody>
                    <a:bodyPr/>
                    <a:lstStyle/>
                    <a:p>
                      <a:pPr algn="ctr" fontAlgn="ctr"/>
                      <a:r>
                        <a:rPr lang="en-US" altLang="zh-CN" sz="1100" b="1" i="0" u="none" strike="noStrike">
                          <a:effectLst/>
                          <a:latin typeface="宋体" panose="02010600030101010101" pitchFamily="2" charset="-122"/>
                          <a:ea typeface="宋体" panose="02010600030101010101" pitchFamily="2" charset="-122"/>
                        </a:rPr>
                        <a:t>-19.7</a:t>
                      </a:r>
                    </a:p>
                  </a:txBody>
                  <a:tcPr marL="9525" marR="9525" marT="9525" marB="0" anchor="ctr"/>
                </a:tc>
                <a:tc>
                  <a:txBody>
                    <a:bodyPr/>
                    <a:lstStyle/>
                    <a:p>
                      <a:pPr algn="ctr" fontAlgn="ctr"/>
                      <a:r>
                        <a:rPr lang="en-US" altLang="zh-CN" sz="1100" b="1" i="0" u="none" strike="noStrike">
                          <a:effectLst/>
                          <a:latin typeface="宋体" panose="02010600030101010101" pitchFamily="2" charset="-122"/>
                          <a:ea typeface="宋体" panose="02010600030101010101" pitchFamily="2" charset="-122"/>
                        </a:rPr>
                        <a:t>-21.1</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-20.1</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-20.5</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-19.9</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-20.7</a:t>
                      </a:r>
                    </a:p>
                  </a:txBody>
                  <a:tcPr marL="9525" marR="9525" marT="9525" marB="0" anchor="ctr"/>
                </a:tc>
                <a:extLst>
                  <a:ext uri="{0D108BD9-81ED-4DB2-BD59-A6C34878D82A}">
                    <a16:rowId xmlns:a16="http://schemas.microsoft.com/office/drawing/2014/main" val="10002"/>
                  </a:ext>
                </a:extLst>
              </a:tr>
            </a:tbl>
          </a:graphicData>
        </a:graphic>
      </p:graphicFrame>
      <p:graphicFrame>
        <p:nvGraphicFramePr>
          <p:cNvPr id="8" name="表格 7">
            <a:extLst>
              <a:ext uri="{FF2B5EF4-FFF2-40B4-BE49-F238E27FC236}">
                <a16:creationId xmlns:a16="http://schemas.microsoft.com/office/drawing/2014/main" id="{BD26C928-6AB6-4EB6-B4D3-9FE1CB08CB5C}"/>
              </a:ext>
            </a:extLst>
          </p:cNvPr>
          <p:cNvGraphicFramePr>
            <a:graphicFrameLocks noGrp="1"/>
          </p:cNvGraphicFramePr>
          <p:nvPr>
            <p:extLst>
              <p:ext uri="{D42A27DB-BD31-4B8C-83A1-F6EECF244321}">
                <p14:modId xmlns:p14="http://schemas.microsoft.com/office/powerpoint/2010/main" val="2970150651"/>
              </p:ext>
            </p:extLst>
          </p:nvPr>
        </p:nvGraphicFramePr>
        <p:xfrm>
          <a:off x="270174" y="3458776"/>
          <a:ext cx="8678262" cy="980688"/>
        </p:xfrm>
        <a:graphic>
          <a:graphicData uri="http://schemas.openxmlformats.org/drawingml/2006/table">
            <a:tbl>
              <a:tblPr firstRow="1" bandRow="1">
                <a:tableStyleId>{5C22544A-7EE6-4342-B048-85BDC9FD1C3A}</a:tableStyleId>
              </a:tblPr>
              <a:tblGrid>
                <a:gridCol w="837750">
                  <a:extLst>
                    <a:ext uri="{9D8B030D-6E8A-4147-A177-3AD203B41FA5}">
                      <a16:colId xmlns:a16="http://schemas.microsoft.com/office/drawing/2014/main" val="20000"/>
                    </a:ext>
                  </a:extLst>
                </a:gridCol>
                <a:gridCol w="490032">
                  <a:extLst>
                    <a:ext uri="{9D8B030D-6E8A-4147-A177-3AD203B41FA5}">
                      <a16:colId xmlns:a16="http://schemas.microsoft.com/office/drawing/2014/main" val="20001"/>
                    </a:ext>
                  </a:extLst>
                </a:gridCol>
                <a:gridCol w="490032">
                  <a:extLst>
                    <a:ext uri="{9D8B030D-6E8A-4147-A177-3AD203B41FA5}">
                      <a16:colId xmlns:a16="http://schemas.microsoft.com/office/drawing/2014/main" val="20002"/>
                    </a:ext>
                  </a:extLst>
                </a:gridCol>
                <a:gridCol w="490032">
                  <a:extLst>
                    <a:ext uri="{9D8B030D-6E8A-4147-A177-3AD203B41FA5}">
                      <a16:colId xmlns:a16="http://schemas.microsoft.com/office/drawing/2014/main" val="20003"/>
                    </a:ext>
                  </a:extLst>
                </a:gridCol>
                <a:gridCol w="490032">
                  <a:extLst>
                    <a:ext uri="{9D8B030D-6E8A-4147-A177-3AD203B41FA5}">
                      <a16:colId xmlns:a16="http://schemas.microsoft.com/office/drawing/2014/main" val="20004"/>
                    </a:ext>
                  </a:extLst>
                </a:gridCol>
                <a:gridCol w="490032">
                  <a:extLst>
                    <a:ext uri="{9D8B030D-6E8A-4147-A177-3AD203B41FA5}">
                      <a16:colId xmlns:a16="http://schemas.microsoft.com/office/drawing/2014/main" val="20005"/>
                    </a:ext>
                  </a:extLst>
                </a:gridCol>
                <a:gridCol w="490032">
                  <a:extLst>
                    <a:ext uri="{9D8B030D-6E8A-4147-A177-3AD203B41FA5}">
                      <a16:colId xmlns:a16="http://schemas.microsoft.com/office/drawing/2014/main" val="20006"/>
                    </a:ext>
                  </a:extLst>
                </a:gridCol>
                <a:gridCol w="490032">
                  <a:extLst>
                    <a:ext uri="{9D8B030D-6E8A-4147-A177-3AD203B41FA5}">
                      <a16:colId xmlns:a16="http://schemas.microsoft.com/office/drawing/2014/main" val="20007"/>
                    </a:ext>
                  </a:extLst>
                </a:gridCol>
                <a:gridCol w="490032">
                  <a:extLst>
                    <a:ext uri="{9D8B030D-6E8A-4147-A177-3AD203B41FA5}">
                      <a16:colId xmlns:a16="http://schemas.microsoft.com/office/drawing/2014/main" val="20008"/>
                    </a:ext>
                  </a:extLst>
                </a:gridCol>
                <a:gridCol w="490032">
                  <a:extLst>
                    <a:ext uri="{9D8B030D-6E8A-4147-A177-3AD203B41FA5}">
                      <a16:colId xmlns:a16="http://schemas.microsoft.com/office/drawing/2014/main" val="20009"/>
                    </a:ext>
                  </a:extLst>
                </a:gridCol>
                <a:gridCol w="490032">
                  <a:extLst>
                    <a:ext uri="{9D8B030D-6E8A-4147-A177-3AD203B41FA5}">
                      <a16:colId xmlns:a16="http://schemas.microsoft.com/office/drawing/2014/main" val="20010"/>
                    </a:ext>
                  </a:extLst>
                </a:gridCol>
                <a:gridCol w="490032">
                  <a:extLst>
                    <a:ext uri="{9D8B030D-6E8A-4147-A177-3AD203B41FA5}">
                      <a16:colId xmlns:a16="http://schemas.microsoft.com/office/drawing/2014/main" val="20011"/>
                    </a:ext>
                  </a:extLst>
                </a:gridCol>
                <a:gridCol w="490032">
                  <a:extLst>
                    <a:ext uri="{9D8B030D-6E8A-4147-A177-3AD203B41FA5}">
                      <a16:colId xmlns:a16="http://schemas.microsoft.com/office/drawing/2014/main" val="20012"/>
                    </a:ext>
                  </a:extLst>
                </a:gridCol>
                <a:gridCol w="490032">
                  <a:extLst>
                    <a:ext uri="{9D8B030D-6E8A-4147-A177-3AD203B41FA5}">
                      <a16:colId xmlns:a16="http://schemas.microsoft.com/office/drawing/2014/main" val="20013"/>
                    </a:ext>
                  </a:extLst>
                </a:gridCol>
                <a:gridCol w="490032">
                  <a:extLst>
                    <a:ext uri="{9D8B030D-6E8A-4147-A177-3AD203B41FA5}">
                      <a16:colId xmlns:a16="http://schemas.microsoft.com/office/drawing/2014/main" val="20014"/>
                    </a:ext>
                  </a:extLst>
                </a:gridCol>
                <a:gridCol w="490032">
                  <a:extLst>
                    <a:ext uri="{9D8B030D-6E8A-4147-A177-3AD203B41FA5}">
                      <a16:colId xmlns:a16="http://schemas.microsoft.com/office/drawing/2014/main" val="20015"/>
                    </a:ext>
                  </a:extLst>
                </a:gridCol>
                <a:gridCol w="490032">
                  <a:extLst>
                    <a:ext uri="{9D8B030D-6E8A-4147-A177-3AD203B41FA5}">
                      <a16:colId xmlns:a16="http://schemas.microsoft.com/office/drawing/2014/main" val="20016"/>
                    </a:ext>
                  </a:extLst>
                </a:gridCol>
              </a:tblGrid>
              <a:tr h="432048">
                <a:tc>
                  <a:txBody>
                    <a:bodyPr/>
                    <a:lstStyle/>
                    <a:p>
                      <a:r>
                        <a:rPr lang="en-US" altLang="zh-CN" sz="900" dirty="0"/>
                        <a:t>PSR(dB)</a:t>
                      </a:r>
                    </a:p>
                    <a:p>
                      <a:r>
                        <a:rPr lang="en-US" altLang="zh-CN" sz="900" dirty="0"/>
                        <a:t>Len=127</a:t>
                      </a:r>
                      <a:endParaRPr lang="zh-CN" altLang="en-US" sz="9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Seq9</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Seq10</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Seq11</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Seq12</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Seq13</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Seq14</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Seq15</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Seq16</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Seq17</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Seq18</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Seq19</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Seq20</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Seq21</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Seq22</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Seq23</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Seq24</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extLst>
                  <a:ext uri="{0D108BD9-81ED-4DB2-BD59-A6C34878D82A}">
                    <a16:rowId xmlns:a16="http://schemas.microsoft.com/office/drawing/2014/main" val="10000"/>
                  </a:ext>
                </a:extLst>
              </a:tr>
              <a:tr h="216024">
                <a:tc>
                  <a:txBody>
                    <a:bodyPr/>
                    <a:lstStyle/>
                    <a:p>
                      <a:r>
                        <a:rPr lang="en-US" altLang="zh-CN" sz="1200" dirty="0"/>
                        <a:t>CFO=0.1</a:t>
                      </a:r>
                      <a:endParaRPr lang="zh-CN" altLang="en-US" sz="1200" dirty="0"/>
                    </a:p>
                  </a:txBody>
                  <a:tcP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-69.7</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-69.5</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-68.6</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-67</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-69.1</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-69.4</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-70.7</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-69.5</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-69.7</a:t>
                      </a:r>
                    </a:p>
                  </a:txBody>
                  <a:tcPr marL="9525" marR="9525" marT="9525" marB="0" anchor="ctr">
                    <a:solidFill>
                      <a:schemeClr val="accent1">
                        <a:tint val="40000"/>
                      </a:schemeClr>
                    </a:solidFill>
                  </a:tcP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-69.5</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-68.6</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-67</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-69.1</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-69.4</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-70.7</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-69.5</a:t>
                      </a:r>
                    </a:p>
                  </a:txBody>
                  <a:tcPr marL="9525" marR="9525" marT="9525" marB="0" anchor="ctr"/>
                </a:tc>
                <a:extLst>
                  <a:ext uri="{0D108BD9-81ED-4DB2-BD59-A6C34878D82A}">
                    <a16:rowId xmlns:a16="http://schemas.microsoft.com/office/drawing/2014/main" val="10001"/>
                  </a:ext>
                </a:extLst>
              </a:tr>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CFO=40</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effectLst/>
                          <a:latin typeface="宋体" panose="02010600030101010101" pitchFamily="2" charset="-122"/>
                          <a:ea typeface="宋体" panose="02010600030101010101" pitchFamily="2" charset="-122"/>
                        </a:rPr>
                        <a:t>-17</a:t>
                      </a:r>
                    </a:p>
                  </a:txBody>
                  <a:tcPr marL="9525" marR="9525" marT="9525" marB="0" anchor="ctr"/>
                </a:tc>
                <a:tc>
                  <a:txBody>
                    <a:bodyPr/>
                    <a:lstStyle/>
                    <a:p>
                      <a:pPr algn="ctr" fontAlgn="ctr"/>
                      <a:r>
                        <a:rPr lang="en-US" altLang="zh-CN" sz="1100" b="1" i="0" u="none" strike="noStrike">
                          <a:effectLst/>
                          <a:latin typeface="宋体" panose="02010600030101010101" pitchFamily="2" charset="-122"/>
                          <a:ea typeface="宋体" panose="02010600030101010101" pitchFamily="2" charset="-122"/>
                        </a:rPr>
                        <a:t>-17.2</a:t>
                      </a:r>
                    </a:p>
                  </a:txBody>
                  <a:tcPr marL="9525" marR="9525" marT="9525" marB="0" anchor="ctr"/>
                </a:tc>
                <a:tc>
                  <a:txBody>
                    <a:bodyPr/>
                    <a:lstStyle/>
                    <a:p>
                      <a:pPr algn="ctr" fontAlgn="ctr"/>
                      <a:r>
                        <a:rPr lang="en-US" altLang="zh-CN" sz="1100" b="1" i="0" u="none" strike="noStrike">
                          <a:effectLst/>
                          <a:latin typeface="宋体" panose="02010600030101010101" pitchFamily="2" charset="-122"/>
                          <a:ea typeface="宋体" panose="02010600030101010101" pitchFamily="2" charset="-122"/>
                        </a:rPr>
                        <a:t>-16.3</a:t>
                      </a:r>
                    </a:p>
                  </a:txBody>
                  <a:tcPr marL="9525" marR="9525" marT="9525" marB="0" anchor="ctr"/>
                </a:tc>
                <a:tc>
                  <a:txBody>
                    <a:bodyPr/>
                    <a:lstStyle/>
                    <a:p>
                      <a:pPr algn="ctr" fontAlgn="ctr"/>
                      <a:r>
                        <a:rPr lang="en-US" altLang="zh-CN" sz="1100" b="1" i="0" u="none" strike="noStrike">
                          <a:effectLst/>
                          <a:latin typeface="宋体" panose="02010600030101010101" pitchFamily="2" charset="-122"/>
                          <a:ea typeface="宋体" panose="02010600030101010101" pitchFamily="2" charset="-122"/>
                        </a:rPr>
                        <a:t>-14.4</a:t>
                      </a:r>
                    </a:p>
                  </a:txBody>
                  <a:tcPr marL="9525" marR="9525" marT="9525" marB="0" anchor="ctr"/>
                </a:tc>
                <a:tc>
                  <a:txBody>
                    <a:bodyPr/>
                    <a:lstStyle/>
                    <a:p>
                      <a:pPr algn="ctr" fontAlgn="ctr"/>
                      <a:r>
                        <a:rPr lang="en-US" altLang="zh-CN" sz="1100" b="1" i="0" u="none" strike="noStrike">
                          <a:effectLst/>
                          <a:latin typeface="宋体" panose="02010600030101010101" pitchFamily="2" charset="-122"/>
                          <a:ea typeface="宋体" panose="02010600030101010101" pitchFamily="2" charset="-122"/>
                        </a:rPr>
                        <a:t>-16.3</a:t>
                      </a:r>
                    </a:p>
                  </a:txBody>
                  <a:tcPr marL="9525" marR="9525" marT="9525" marB="0" anchor="ctr"/>
                </a:tc>
                <a:tc>
                  <a:txBody>
                    <a:bodyPr/>
                    <a:lstStyle/>
                    <a:p>
                      <a:pPr algn="ctr" fontAlgn="ctr"/>
                      <a:r>
                        <a:rPr lang="en-US" altLang="zh-CN" sz="1100" b="1" i="0" u="none" strike="noStrike">
                          <a:effectLst/>
                          <a:latin typeface="宋体" panose="02010600030101010101" pitchFamily="2" charset="-122"/>
                          <a:ea typeface="宋体" panose="02010600030101010101" pitchFamily="2" charset="-122"/>
                        </a:rPr>
                        <a:t>-17</a:t>
                      </a:r>
                    </a:p>
                  </a:txBody>
                  <a:tcPr marL="9525" marR="9525" marT="9525" marB="0" anchor="ctr"/>
                </a:tc>
                <a:tc>
                  <a:txBody>
                    <a:bodyPr/>
                    <a:lstStyle/>
                    <a:p>
                      <a:pPr algn="ctr" fontAlgn="ctr"/>
                      <a:r>
                        <a:rPr lang="en-US" altLang="zh-CN" sz="1100" b="1" i="0" u="none" strike="noStrike">
                          <a:effectLst/>
                          <a:latin typeface="宋体" panose="02010600030101010101" pitchFamily="2" charset="-122"/>
                          <a:ea typeface="宋体" panose="02010600030101010101" pitchFamily="2" charset="-122"/>
                        </a:rPr>
                        <a:t>-17.8</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-17</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-17</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-17.2</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-16.3</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-14.4</a:t>
                      </a:r>
                    </a:p>
                  </a:txBody>
                  <a:tcPr marL="9525" marR="9525" marT="9525" marB="0" anchor="ctr">
                    <a:solidFill>
                      <a:schemeClr val="accent1">
                        <a:tint val="20000"/>
                      </a:schemeClr>
                    </a:solidFill>
                  </a:tcP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-16.3</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-17</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-17.8</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-17</a:t>
                      </a:r>
                    </a:p>
                  </a:txBody>
                  <a:tcPr marL="9525" marR="9525" marT="9525" marB="0" anchor="ctr"/>
                </a:tc>
                <a:extLst>
                  <a:ext uri="{0D108BD9-81ED-4DB2-BD59-A6C34878D82A}">
                    <a16:rowId xmlns:a16="http://schemas.microsoft.com/office/drawing/2014/main" val="10002"/>
                  </a:ext>
                </a:extLst>
              </a:tr>
            </a:tbl>
          </a:graphicData>
        </a:graphic>
      </p:graphicFrame>
      <p:graphicFrame>
        <p:nvGraphicFramePr>
          <p:cNvPr id="9" name="表格 8">
            <a:extLst>
              <a:ext uri="{FF2B5EF4-FFF2-40B4-BE49-F238E27FC236}">
                <a16:creationId xmlns:a16="http://schemas.microsoft.com/office/drawing/2014/main" id="{C08EAD39-B78A-4736-A985-B96B8CA63111}"/>
              </a:ext>
            </a:extLst>
          </p:cNvPr>
          <p:cNvGraphicFramePr>
            <a:graphicFrameLocks noGrp="1"/>
          </p:cNvGraphicFramePr>
          <p:nvPr>
            <p:extLst>
              <p:ext uri="{D42A27DB-BD31-4B8C-83A1-F6EECF244321}">
                <p14:modId xmlns:p14="http://schemas.microsoft.com/office/powerpoint/2010/main" val="3378883568"/>
              </p:ext>
            </p:extLst>
          </p:nvPr>
        </p:nvGraphicFramePr>
        <p:xfrm>
          <a:off x="298095" y="4533275"/>
          <a:ext cx="8622419" cy="762000"/>
        </p:xfrm>
        <a:graphic>
          <a:graphicData uri="http://schemas.openxmlformats.org/drawingml/2006/table">
            <a:tbl>
              <a:tblPr firstRow="1" bandRow="1">
                <a:tableStyleId>{5C22544A-7EE6-4342-B048-85BDC9FD1C3A}</a:tableStyleId>
              </a:tblPr>
              <a:tblGrid>
                <a:gridCol w="646605">
                  <a:extLst>
                    <a:ext uri="{9D8B030D-6E8A-4147-A177-3AD203B41FA5}">
                      <a16:colId xmlns:a16="http://schemas.microsoft.com/office/drawing/2014/main" val="20000"/>
                    </a:ext>
                  </a:extLst>
                </a:gridCol>
                <a:gridCol w="362537">
                  <a:extLst>
                    <a:ext uri="{9D8B030D-6E8A-4147-A177-3AD203B41FA5}">
                      <a16:colId xmlns:a16="http://schemas.microsoft.com/office/drawing/2014/main" val="20001"/>
                    </a:ext>
                  </a:extLst>
                </a:gridCol>
                <a:gridCol w="362537">
                  <a:extLst>
                    <a:ext uri="{9D8B030D-6E8A-4147-A177-3AD203B41FA5}">
                      <a16:colId xmlns:a16="http://schemas.microsoft.com/office/drawing/2014/main" val="20002"/>
                    </a:ext>
                  </a:extLst>
                </a:gridCol>
                <a:gridCol w="362537">
                  <a:extLst>
                    <a:ext uri="{9D8B030D-6E8A-4147-A177-3AD203B41FA5}">
                      <a16:colId xmlns:a16="http://schemas.microsoft.com/office/drawing/2014/main" val="20003"/>
                    </a:ext>
                  </a:extLst>
                </a:gridCol>
                <a:gridCol w="362537">
                  <a:extLst>
                    <a:ext uri="{9D8B030D-6E8A-4147-A177-3AD203B41FA5}">
                      <a16:colId xmlns:a16="http://schemas.microsoft.com/office/drawing/2014/main" val="20004"/>
                    </a:ext>
                  </a:extLst>
                </a:gridCol>
                <a:gridCol w="362537">
                  <a:extLst>
                    <a:ext uri="{9D8B030D-6E8A-4147-A177-3AD203B41FA5}">
                      <a16:colId xmlns:a16="http://schemas.microsoft.com/office/drawing/2014/main" val="20005"/>
                    </a:ext>
                  </a:extLst>
                </a:gridCol>
                <a:gridCol w="362537">
                  <a:extLst>
                    <a:ext uri="{9D8B030D-6E8A-4147-A177-3AD203B41FA5}">
                      <a16:colId xmlns:a16="http://schemas.microsoft.com/office/drawing/2014/main" val="20006"/>
                    </a:ext>
                  </a:extLst>
                </a:gridCol>
                <a:gridCol w="362537">
                  <a:extLst>
                    <a:ext uri="{9D8B030D-6E8A-4147-A177-3AD203B41FA5}">
                      <a16:colId xmlns:a16="http://schemas.microsoft.com/office/drawing/2014/main" val="20007"/>
                    </a:ext>
                  </a:extLst>
                </a:gridCol>
                <a:gridCol w="362537">
                  <a:extLst>
                    <a:ext uri="{9D8B030D-6E8A-4147-A177-3AD203B41FA5}">
                      <a16:colId xmlns:a16="http://schemas.microsoft.com/office/drawing/2014/main" val="20008"/>
                    </a:ext>
                  </a:extLst>
                </a:gridCol>
                <a:gridCol w="362537">
                  <a:extLst>
                    <a:ext uri="{9D8B030D-6E8A-4147-A177-3AD203B41FA5}">
                      <a16:colId xmlns:a16="http://schemas.microsoft.com/office/drawing/2014/main" val="20009"/>
                    </a:ext>
                  </a:extLst>
                </a:gridCol>
                <a:gridCol w="362537">
                  <a:extLst>
                    <a:ext uri="{9D8B030D-6E8A-4147-A177-3AD203B41FA5}">
                      <a16:colId xmlns:a16="http://schemas.microsoft.com/office/drawing/2014/main" val="20010"/>
                    </a:ext>
                  </a:extLst>
                </a:gridCol>
                <a:gridCol w="362537">
                  <a:extLst>
                    <a:ext uri="{9D8B030D-6E8A-4147-A177-3AD203B41FA5}">
                      <a16:colId xmlns:a16="http://schemas.microsoft.com/office/drawing/2014/main" val="20011"/>
                    </a:ext>
                  </a:extLst>
                </a:gridCol>
                <a:gridCol w="362537">
                  <a:extLst>
                    <a:ext uri="{9D8B030D-6E8A-4147-A177-3AD203B41FA5}">
                      <a16:colId xmlns:a16="http://schemas.microsoft.com/office/drawing/2014/main" val="20012"/>
                    </a:ext>
                  </a:extLst>
                </a:gridCol>
                <a:gridCol w="362537">
                  <a:extLst>
                    <a:ext uri="{9D8B030D-6E8A-4147-A177-3AD203B41FA5}">
                      <a16:colId xmlns:a16="http://schemas.microsoft.com/office/drawing/2014/main" val="20013"/>
                    </a:ext>
                  </a:extLst>
                </a:gridCol>
                <a:gridCol w="362537">
                  <a:extLst>
                    <a:ext uri="{9D8B030D-6E8A-4147-A177-3AD203B41FA5}">
                      <a16:colId xmlns:a16="http://schemas.microsoft.com/office/drawing/2014/main" val="20014"/>
                    </a:ext>
                  </a:extLst>
                </a:gridCol>
                <a:gridCol w="362537">
                  <a:extLst>
                    <a:ext uri="{9D8B030D-6E8A-4147-A177-3AD203B41FA5}">
                      <a16:colId xmlns:a16="http://schemas.microsoft.com/office/drawing/2014/main" val="20015"/>
                    </a:ext>
                  </a:extLst>
                </a:gridCol>
                <a:gridCol w="362537">
                  <a:extLst>
                    <a:ext uri="{9D8B030D-6E8A-4147-A177-3AD203B41FA5}">
                      <a16:colId xmlns:a16="http://schemas.microsoft.com/office/drawing/2014/main" val="20016"/>
                    </a:ext>
                  </a:extLst>
                </a:gridCol>
                <a:gridCol w="362537">
                  <a:extLst>
                    <a:ext uri="{9D8B030D-6E8A-4147-A177-3AD203B41FA5}">
                      <a16:colId xmlns:a16="http://schemas.microsoft.com/office/drawing/2014/main" val="20017"/>
                    </a:ext>
                  </a:extLst>
                </a:gridCol>
                <a:gridCol w="362537">
                  <a:extLst>
                    <a:ext uri="{9D8B030D-6E8A-4147-A177-3AD203B41FA5}">
                      <a16:colId xmlns:a16="http://schemas.microsoft.com/office/drawing/2014/main" val="20018"/>
                    </a:ext>
                  </a:extLst>
                </a:gridCol>
                <a:gridCol w="362537">
                  <a:extLst>
                    <a:ext uri="{9D8B030D-6E8A-4147-A177-3AD203B41FA5}">
                      <a16:colId xmlns:a16="http://schemas.microsoft.com/office/drawing/2014/main" val="20019"/>
                    </a:ext>
                  </a:extLst>
                </a:gridCol>
                <a:gridCol w="362537">
                  <a:extLst>
                    <a:ext uri="{9D8B030D-6E8A-4147-A177-3AD203B41FA5}">
                      <a16:colId xmlns:a16="http://schemas.microsoft.com/office/drawing/2014/main" val="20020"/>
                    </a:ext>
                  </a:extLst>
                </a:gridCol>
                <a:gridCol w="362537">
                  <a:extLst>
                    <a:ext uri="{9D8B030D-6E8A-4147-A177-3AD203B41FA5}">
                      <a16:colId xmlns:a16="http://schemas.microsoft.com/office/drawing/2014/main" val="20021"/>
                    </a:ext>
                  </a:extLst>
                </a:gridCol>
                <a:gridCol w="362537">
                  <a:extLst>
                    <a:ext uri="{9D8B030D-6E8A-4147-A177-3AD203B41FA5}">
                      <a16:colId xmlns:a16="http://schemas.microsoft.com/office/drawing/2014/main" val="20022"/>
                    </a:ext>
                  </a:extLst>
                </a:gridCol>
              </a:tblGrid>
              <a:tr h="189034">
                <a:tc>
                  <a:txBody>
                    <a:bodyPr/>
                    <a:lstStyle/>
                    <a:p>
                      <a:r>
                        <a:rPr lang="en-US" altLang="zh-CN" sz="800" dirty="0"/>
                        <a:t>PSR(dB)</a:t>
                      </a:r>
                    </a:p>
                    <a:p>
                      <a:r>
                        <a:rPr lang="en-US" altLang="zh-CN" sz="800" dirty="0"/>
                        <a:t>Len=121</a:t>
                      </a:r>
                      <a:endParaRPr lang="zh-CN" altLang="en-US"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s1</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s2</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s3</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s4</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s5</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s6</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s7</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s8</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s9</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s10</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s11</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s12</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s13</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s14</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s15</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s16</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s17</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s18</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s19</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s20</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s21</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s22</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extLst>
                  <a:ext uri="{0D108BD9-81ED-4DB2-BD59-A6C34878D82A}">
                    <a16:rowId xmlns:a16="http://schemas.microsoft.com/office/drawing/2014/main" val="10000"/>
                  </a:ext>
                </a:extLst>
              </a:tr>
              <a:tr h="184520">
                <a:tc>
                  <a:txBody>
                    <a:bodyPr/>
                    <a:lstStyle/>
                    <a:p>
                      <a:r>
                        <a:rPr lang="en-US" altLang="zh-CN" sz="800" dirty="0"/>
                        <a:t>CFO=0.1</a:t>
                      </a:r>
                      <a:endParaRPr lang="zh-CN" altLang="en-US" sz="800" dirty="0"/>
                    </a:p>
                  </a:txBody>
                  <a:tcP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-69.6</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-70.2</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-69.6</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-70.2</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-71.2</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-71.2</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-69.2</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-69.2</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-69.5</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-69.5</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-68.1</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-68.1</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-69.8</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-69.8</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-70.2</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-69.2</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-69.2</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-70.2</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-70.3</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-70.2</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-70.3</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-70.2</a:t>
                      </a:r>
                    </a:p>
                  </a:txBody>
                  <a:tcPr marL="9525" marR="9525" marT="9525" marB="0" anchor="ctr"/>
                </a:tc>
                <a:extLst>
                  <a:ext uri="{0D108BD9-81ED-4DB2-BD59-A6C34878D82A}">
                    <a16:rowId xmlns:a16="http://schemas.microsoft.com/office/drawing/2014/main" val="10001"/>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CFO=40</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-17</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-17.5</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-17</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-17.5</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-18.6</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-18.6</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-16.6</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-16.6</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-16.9</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-16.9</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-15.7</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-15.7</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-17.4</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-17.4</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-17.7</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-16.9</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-16.9</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-17.7</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-17.6</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-17.7</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-17.6</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-17.7</a:t>
                      </a:r>
                    </a:p>
                  </a:txBody>
                  <a:tcPr marL="9525" marR="9525" marT="9525"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93437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Cross-correlation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内容占位符 2"/>
          <p:cNvSpPr>
            <a:spLocks noGrp="1"/>
          </p:cNvSpPr>
          <p:nvPr>
            <p:ph idx="1"/>
          </p:nvPr>
        </p:nvSpPr>
        <p:spPr>
          <a:xfrm>
            <a:off x="685799" y="1844824"/>
            <a:ext cx="8278689" cy="4113213"/>
          </a:xfrm>
        </p:spPr>
        <p:txBody>
          <a:bodyPr/>
          <a:lstStyle/>
          <a:p>
            <a:pPr>
              <a:buFont typeface="Wingdings" panose="05000000000000000000" pitchFamily="2" charset="2"/>
              <a:buChar char="Ø"/>
            </a:pPr>
            <a:r>
              <a:rPr lang="en-US" altLang="zh-CN" dirty="0"/>
              <a:t>Low cross-correlation can reduce the interference and help the coexistence with legacy UWB devices </a:t>
            </a:r>
          </a:p>
          <a:p>
            <a:pPr>
              <a:buFont typeface="Wingdings" panose="05000000000000000000" pitchFamily="2" charset="2"/>
              <a:buChar char="Ø"/>
            </a:pPr>
            <a:r>
              <a:rPr lang="en-US" altLang="zh-CN" dirty="0"/>
              <a:t>The cross-correlation is evaluated with the normalized cross-correlation peak (NCP):</a:t>
            </a:r>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r>
              <a:rPr lang="en-US" altLang="zh-CN" dirty="0"/>
              <a:t>In general, the CFO will lower the cross-correlation peak, so the cross-correlation with CFO=0 can be regarded as the worst case, especially when accumulated through multiple symbols</a:t>
            </a:r>
          </a:p>
          <a:p>
            <a:pPr marL="0" indent="0"/>
            <a:r>
              <a:rPr lang="en-US" altLang="zh-CN" dirty="0"/>
              <a:t> </a:t>
            </a:r>
          </a:p>
          <a:p>
            <a:pPr>
              <a:buFont typeface="Wingdings" panose="05000000000000000000" pitchFamily="2" charset="2"/>
              <a:buChar char="Ø"/>
            </a:pPr>
            <a:endParaRPr lang="en-US" altLang="zh-CN" dirty="0"/>
          </a:p>
        </p:txBody>
      </p:sp>
      <p:graphicFrame>
        <p:nvGraphicFramePr>
          <p:cNvPr id="3" name="对象 2">
            <a:extLst>
              <a:ext uri="{FF2B5EF4-FFF2-40B4-BE49-F238E27FC236}">
                <a16:creationId xmlns:a16="http://schemas.microsoft.com/office/drawing/2014/main" id="{45F1EDE0-B3DC-47A0-80D8-7B8A340201E4}"/>
              </a:ext>
            </a:extLst>
          </p:cNvPr>
          <p:cNvGraphicFramePr>
            <a:graphicFrameLocks noChangeAspect="1"/>
          </p:cNvGraphicFramePr>
          <p:nvPr>
            <p:extLst>
              <p:ext uri="{D42A27DB-BD31-4B8C-83A1-F6EECF244321}">
                <p14:modId xmlns:p14="http://schemas.microsoft.com/office/powerpoint/2010/main" val="678688447"/>
              </p:ext>
            </p:extLst>
          </p:nvPr>
        </p:nvGraphicFramePr>
        <p:xfrm>
          <a:off x="2051720" y="3436695"/>
          <a:ext cx="2221260" cy="759405"/>
        </p:xfrm>
        <a:graphic>
          <a:graphicData uri="http://schemas.openxmlformats.org/presentationml/2006/ole">
            <mc:AlternateContent xmlns:mc="http://schemas.openxmlformats.org/markup-compatibility/2006">
              <mc:Choice xmlns:v="urn:schemas-microsoft-com:vml" Requires="v">
                <p:oleObj spid="_x0000_s1080" name="Equation" r:id="rId3" imgW="1485720" imgH="507960" progId="Equation.DSMT4">
                  <p:embed/>
                </p:oleObj>
              </mc:Choice>
              <mc:Fallback>
                <p:oleObj name="Equation" r:id="rId3" imgW="1485720" imgH="507960" progId="Equation.DSMT4">
                  <p:embed/>
                  <p:pic>
                    <p:nvPicPr>
                      <p:cNvPr id="0" name=""/>
                      <p:cNvPicPr/>
                      <p:nvPr/>
                    </p:nvPicPr>
                    <p:blipFill>
                      <a:blip r:embed="rId4"/>
                      <a:stretch>
                        <a:fillRect/>
                      </a:stretch>
                    </p:blipFill>
                    <p:spPr>
                      <a:xfrm>
                        <a:off x="2051720" y="3436695"/>
                        <a:ext cx="2221260" cy="759405"/>
                      </a:xfrm>
                      <a:prstGeom prst="rect">
                        <a:avLst/>
                      </a:prstGeom>
                    </p:spPr>
                  </p:pic>
                </p:oleObj>
              </mc:Fallback>
            </mc:AlternateContent>
          </a:graphicData>
        </a:graphic>
      </p:graphicFrame>
      <p:graphicFrame>
        <p:nvGraphicFramePr>
          <p:cNvPr id="8" name="对象 7">
            <a:extLst>
              <a:ext uri="{FF2B5EF4-FFF2-40B4-BE49-F238E27FC236}">
                <a16:creationId xmlns:a16="http://schemas.microsoft.com/office/drawing/2014/main" id="{90C4F4E9-DFA7-4E95-BC62-96D413B25881}"/>
              </a:ext>
            </a:extLst>
          </p:cNvPr>
          <p:cNvGraphicFramePr>
            <a:graphicFrameLocks noChangeAspect="1"/>
          </p:cNvGraphicFramePr>
          <p:nvPr>
            <p:extLst>
              <p:ext uri="{D42A27DB-BD31-4B8C-83A1-F6EECF244321}">
                <p14:modId xmlns:p14="http://schemas.microsoft.com/office/powerpoint/2010/main" val="2107839933"/>
              </p:ext>
            </p:extLst>
          </p:nvPr>
        </p:nvGraphicFramePr>
        <p:xfrm>
          <a:off x="5638900" y="3543131"/>
          <a:ext cx="2338388" cy="574675"/>
        </p:xfrm>
        <a:graphic>
          <a:graphicData uri="http://schemas.openxmlformats.org/presentationml/2006/ole">
            <mc:AlternateContent xmlns:mc="http://schemas.openxmlformats.org/markup-compatibility/2006">
              <mc:Choice xmlns:v="urn:schemas-microsoft-com:vml" Requires="v">
                <p:oleObj spid="_x0000_s1081" name="Equation" r:id="rId5" imgW="1752480" imgH="431640" progId="Equation.DSMT4">
                  <p:embed/>
                </p:oleObj>
              </mc:Choice>
              <mc:Fallback>
                <p:oleObj name="Equation" r:id="rId5" imgW="1752480" imgH="431640" progId="Equation.DSMT4">
                  <p:embed/>
                  <p:pic>
                    <p:nvPicPr>
                      <p:cNvPr id="5" name="对象 4"/>
                      <p:cNvPicPr/>
                      <p:nvPr/>
                    </p:nvPicPr>
                    <p:blipFill>
                      <a:blip r:embed="rId6"/>
                      <a:stretch>
                        <a:fillRect/>
                      </a:stretch>
                    </p:blipFill>
                    <p:spPr>
                      <a:xfrm>
                        <a:off x="5638900" y="3543131"/>
                        <a:ext cx="2338388" cy="574675"/>
                      </a:xfrm>
                      <a:prstGeom prst="rect">
                        <a:avLst/>
                      </a:prstGeom>
                    </p:spPr>
                  </p:pic>
                </p:oleObj>
              </mc:Fallback>
            </mc:AlternateContent>
          </a:graphicData>
        </a:graphic>
      </p:graphicFrame>
      <p:sp>
        <p:nvSpPr>
          <p:cNvPr id="6" name="文本框 5">
            <a:extLst>
              <a:ext uri="{FF2B5EF4-FFF2-40B4-BE49-F238E27FC236}">
                <a16:creationId xmlns:a16="http://schemas.microsoft.com/office/drawing/2014/main" id="{E0A2DE2D-FF85-4E5B-8A80-9C44B18376E3}"/>
              </a:ext>
            </a:extLst>
          </p:cNvPr>
          <p:cNvSpPr txBox="1"/>
          <p:nvPr/>
        </p:nvSpPr>
        <p:spPr>
          <a:xfrm>
            <a:off x="4499991" y="3529059"/>
            <a:ext cx="1138909" cy="461665"/>
          </a:xfrm>
          <a:prstGeom prst="rect">
            <a:avLst/>
          </a:prstGeom>
          <a:noFill/>
        </p:spPr>
        <p:txBody>
          <a:bodyPr wrap="square" rtlCol="0">
            <a:spAutoFit/>
          </a:bodyPr>
          <a:lstStyle/>
          <a:p>
            <a:r>
              <a:rPr lang="en-US" altLang="zh-CN" dirty="0">
                <a:solidFill>
                  <a:schemeClr val="tx1"/>
                </a:solidFill>
              </a:rPr>
              <a:t>, where</a:t>
            </a:r>
            <a:endParaRPr lang="zh-CN" altLang="en-US" dirty="0">
              <a:solidFill>
                <a:schemeClr val="tx1"/>
              </a:solidFill>
            </a:endParaRPr>
          </a:p>
        </p:txBody>
      </p:sp>
    </p:spTree>
    <p:extLst>
      <p:ext uri="{BB962C8B-B14F-4D97-AF65-F5344CB8AC3E}">
        <p14:creationId xmlns:p14="http://schemas.microsoft.com/office/powerpoint/2010/main" val="2688646051"/>
      </p:ext>
    </p:extLst>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39065</TotalTime>
  <Words>7047</Words>
  <Application>Microsoft Office PowerPoint</Application>
  <PresentationFormat>全屏显示(4:3)</PresentationFormat>
  <Paragraphs>1437</Paragraphs>
  <Slides>21</Slides>
  <Notes>1</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21</vt:i4>
      </vt:variant>
    </vt:vector>
  </HeadingPairs>
  <TitlesOfParts>
    <vt:vector size="30" baseType="lpstr">
      <vt:lpstr>Arial Unicode MS</vt:lpstr>
      <vt:lpstr>MS Gothic</vt:lpstr>
      <vt:lpstr>宋体</vt:lpstr>
      <vt:lpstr>Arial</vt:lpstr>
      <vt:lpstr>Cambria Math</vt:lpstr>
      <vt:lpstr>Times New Roman</vt:lpstr>
      <vt:lpstr>Wingdings</vt:lpstr>
      <vt:lpstr>Office 主题</vt:lpstr>
      <vt:lpstr>Equation</vt:lpstr>
      <vt:lpstr>PowerPoint 演示文稿</vt:lpstr>
      <vt:lpstr>Related Submissions</vt:lpstr>
      <vt:lpstr>Background</vt:lpstr>
      <vt:lpstr>Cardinality of Ipatov Sequence </vt:lpstr>
      <vt:lpstr>Cardinality of Ipatov Sequence </vt:lpstr>
      <vt:lpstr>PRF Problem</vt:lpstr>
      <vt:lpstr>Auto-correlation</vt:lpstr>
      <vt:lpstr>Auto-correlation</vt:lpstr>
      <vt:lpstr>Cross-correlation</vt:lpstr>
      <vt:lpstr>Cross-correlation</vt:lpstr>
      <vt:lpstr>Cross-correlation</vt:lpstr>
      <vt:lpstr>Cross-correlation</vt:lpstr>
      <vt:lpstr>Cross-correlation</vt:lpstr>
      <vt:lpstr>Cross-correlation</vt:lpstr>
      <vt:lpstr>Summary</vt:lpstr>
      <vt:lpstr>References</vt:lpstr>
      <vt:lpstr>Appendix Ipatov sequences of length 121</vt:lpstr>
      <vt:lpstr>Appendix Ipatov sequences of length 121</vt:lpstr>
      <vt:lpstr>Appendix Ipatov sequences of length 121</vt:lpstr>
      <vt:lpstr>Appendix Ipatov sequences of length 121</vt:lpstr>
      <vt:lpstr>Appendix Ipatov sequences of length 121</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sensing and feedback procedure</dc:title>
  <dc:creator>liuchenchen</dc:creator>
  <cp:lastModifiedBy>liuchenchen</cp:lastModifiedBy>
  <cp:revision>467</cp:revision>
  <cp:lastPrinted>1601-01-01T00:00:00Z</cp:lastPrinted>
  <dcterms:created xsi:type="dcterms:W3CDTF">2020-06-15T07:09:50Z</dcterms:created>
  <dcterms:modified xsi:type="dcterms:W3CDTF">2023-01-18T09:31:33Z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(3)rrVFEF87qyQAnx3pYG4kfqrB3C9+iKvXkPmjzieMHw48o7gdwTqApI0cXiF+fZlIEDNXUtQB
5A2c3qWGpKHQ7rNnnZzK4oQNtp1ewAC+0kZy4+sCqXQKgpeSE2p9Hm0+z8Ml+rAdHlMAF3mq
op8ncAxJD6M93ppiTxP9PwlS+kX3m8bF7Q/BxeK3Ap1F8+5KKgNIh18zcEyAkMfDvdyJDT+i
eg9YGGDNZx9UNG5k5n</vt:lpwstr>
  </property>
  <property fmtid="{D5CDD505-2E9C-101B-9397-08002B2CF9AE}" pid="3" name="_2015_ms_pID_7253431">
    <vt:lpwstr>Inm/ls9t2Tn2cyFfy+nc7aEnRhlJKIzzCfYwVGb5n4xKNeAf1aA140
/Afz6hIi4b4VkORtdcLZXpRR99zpKtujamyXVCceVs+ivJa7r13vNquei8Nz7zv7ciplilu6
0ByKEPmN1QbCLajd96yR8ndL7sPHlPamJtUyXUbencMhdgzz5JyBJwlTavOpe5dzwmsGHVSg
vdjq3BNQfSbvVmm2WzdPjmqX0zD890P3DP5D</vt:lpwstr>
  </property>
  <property fmtid="{D5CDD505-2E9C-101B-9397-08002B2CF9AE}" pid="4" name="_2015_ms_pID_7253432">
    <vt:lpwstr>LA==</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1674029460</vt:lpwstr>
  </property>
</Properties>
</file>