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2"/>
  </p:notesMasterIdLst>
  <p:handoutMasterIdLst>
    <p:handoutMasterId r:id="rId13"/>
  </p:handoutMasterIdLst>
  <p:sldIdLst>
    <p:sldId id="408" r:id="rId2"/>
    <p:sldId id="409" r:id="rId3"/>
    <p:sldId id="415" r:id="rId4"/>
    <p:sldId id="410" r:id="rId5"/>
    <p:sldId id="407" r:id="rId6"/>
    <p:sldId id="411" r:id="rId7"/>
    <p:sldId id="412" r:id="rId8"/>
    <p:sldId id="413" r:id="rId9"/>
    <p:sldId id="416" r:id="rId10"/>
    <p:sldId id="41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37927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November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-0048-</a:t>
            </a:r>
            <a:r>
              <a:rPr lang="en-US" altLang="zh-CN" sz="1400" b="1" baseline="0" dirty="0"/>
              <a:t>00</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zh-CN" sz="1600" b="1" dirty="0">
                <a:latin typeface="+mj-lt"/>
              </a:rPr>
              <a:t>Time-efficient one-to-many ranging using MMS-UWB</a:t>
            </a:r>
            <a:endParaRPr lang="en-US" altLang="en-US" sz="1600" b="1"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a:t>
            </a:r>
            <a:r>
              <a:rPr lang="en-US" altLang="en-US" sz="1600" dirty="0">
                <a:latin typeface="+mj-lt"/>
              </a:rPr>
              <a:t>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one-to-many ranging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8722007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834" y="580120"/>
            <a:ext cx="7772400" cy="1066800"/>
          </a:xfrm>
        </p:spPr>
        <p:txBody>
          <a:bodyPr/>
          <a:lstStyle/>
          <a:p>
            <a:r>
              <a:rPr lang="en-US" altLang="zh-CN" sz="2800" dirty="0"/>
              <a:t>Summary</a:t>
            </a:r>
            <a:endParaRPr lang="zh-CN" altLang="en-US" sz="2800" dirty="0"/>
          </a:p>
        </p:txBody>
      </p:sp>
      <p:sp>
        <p:nvSpPr>
          <p:cNvPr id="3" name="内容占位符 2"/>
          <p:cNvSpPr>
            <a:spLocks noGrp="1"/>
          </p:cNvSpPr>
          <p:nvPr>
            <p:ph idx="1"/>
          </p:nvPr>
        </p:nvSpPr>
        <p:spPr>
          <a:xfrm>
            <a:off x="723900" y="1646920"/>
            <a:ext cx="7772400" cy="4608512"/>
          </a:xfrm>
        </p:spPr>
        <p:txBody>
          <a:bodyPr/>
          <a:lstStyle/>
          <a:p>
            <a:pPr algn="just">
              <a:lnSpc>
                <a:spcPct val="130000"/>
              </a:lnSpc>
              <a:buFont typeface="Wingdings" panose="05000000000000000000" pitchFamily="2" charset="2"/>
              <a:buChar char="n"/>
            </a:pPr>
            <a:r>
              <a:rPr lang="en-US" altLang="zh-CN" sz="1800" dirty="0">
                <a:latin typeface="+mj-lt"/>
              </a:rPr>
              <a:t>The one-to-many ranging schemes in MMS-UWB is recommended to improve the time efficiency, especially for the time sensitive applications</a:t>
            </a:r>
          </a:p>
          <a:p>
            <a:pPr algn="just">
              <a:lnSpc>
                <a:spcPct val="130000"/>
              </a:lnSpc>
              <a:buFont typeface="Wingdings" panose="05000000000000000000" pitchFamily="2" charset="2"/>
              <a:buChar char="n"/>
            </a:pPr>
            <a:r>
              <a:rPr lang="en-US" altLang="zh-CN" sz="1800" dirty="0">
                <a:latin typeface="+mj-lt"/>
              </a:rPr>
              <a:t>The maximum number of responders involved in the time-efficient one-to-many ranging in MMS-UWB should be limited</a:t>
            </a:r>
          </a:p>
          <a:p>
            <a:pPr algn="just">
              <a:lnSpc>
                <a:spcPct val="130000"/>
              </a:lnSpc>
              <a:buFont typeface="Wingdings" panose="05000000000000000000" pitchFamily="2" charset="2"/>
              <a:buChar char="n"/>
            </a:pPr>
            <a:r>
              <a:rPr lang="en-US" altLang="zh-CN" sz="1800" dirty="0">
                <a:latin typeface="+mj-lt"/>
              </a:rPr>
              <a:t>In the code division multiplexing option, when utilizing an </a:t>
            </a:r>
            <a:r>
              <a:rPr lang="en-US" altLang="zh-CN" sz="1800" dirty="0" err="1">
                <a:latin typeface="+mj-lt"/>
              </a:rPr>
              <a:t>Ipatov</a:t>
            </a:r>
            <a:r>
              <a:rPr lang="en-US" altLang="zh-CN" sz="1800" dirty="0">
                <a:latin typeface="+mj-lt"/>
              </a:rPr>
              <a:t> sequence as MMRS, the cyclic shifted </a:t>
            </a:r>
            <a:r>
              <a:rPr lang="en-US" altLang="zh-CN" sz="1800" dirty="0" err="1">
                <a:latin typeface="+mj-lt"/>
              </a:rPr>
              <a:t>Ipatov</a:t>
            </a:r>
            <a:r>
              <a:rPr lang="en-US" altLang="zh-CN" sz="1800" dirty="0">
                <a:latin typeface="+mj-lt"/>
              </a:rPr>
              <a:t> sequence is recommended to guarantee the sufficient cross-correlation suppression</a:t>
            </a: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Tree>
    <p:extLst>
      <p:ext uri="{BB962C8B-B14F-4D97-AF65-F5344CB8AC3E}">
        <p14:creationId xmlns:p14="http://schemas.microsoft.com/office/powerpoint/2010/main" val="957922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069904616"/>
              </p:ext>
            </p:extLst>
          </p:nvPr>
        </p:nvGraphicFramePr>
        <p:xfrm>
          <a:off x="467544" y="908720"/>
          <a:ext cx="8280920" cy="5104615"/>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Time</a:t>
                      </a: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-efficient one-to-many ranging using MMS-UWB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729780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28701"/>
            <a:ext cx="7772400" cy="1066800"/>
          </a:xfrm>
        </p:spPr>
        <p:txBody>
          <a:bodyPr/>
          <a:lstStyle/>
          <a:p>
            <a:r>
              <a:rPr lang="en-US" altLang="zh-CN" sz="2600" dirty="0"/>
              <a:t>Previous contributions related to one-to-many ranging</a:t>
            </a:r>
            <a:endParaRPr lang="zh-CN" altLang="en-US" sz="2600" dirty="0"/>
          </a:p>
        </p:txBody>
      </p:sp>
      <p:sp>
        <p:nvSpPr>
          <p:cNvPr id="3" name="内容占位符 2"/>
          <p:cNvSpPr>
            <a:spLocks noGrp="1"/>
          </p:cNvSpPr>
          <p:nvPr>
            <p:ph idx="1"/>
          </p:nvPr>
        </p:nvSpPr>
        <p:spPr>
          <a:xfrm>
            <a:off x="685800" y="2204864"/>
            <a:ext cx="7772400" cy="2066997"/>
          </a:xfrm>
        </p:spPr>
        <p:txBody>
          <a:bodyPr/>
          <a:lstStyle/>
          <a:p>
            <a:pPr marL="0" indent="0">
              <a:lnSpc>
                <a:spcPct val="140000"/>
              </a:lnSpc>
              <a:buNone/>
            </a:pPr>
            <a:r>
              <a:rPr lang="en-US" altLang="zh-CN" sz="2000" dirty="0">
                <a:latin typeface="+mj-lt"/>
              </a:rPr>
              <a:t>[1] DCN 585r1 “One-to-many ranging using NBA-MMS”</a:t>
            </a:r>
          </a:p>
          <a:p>
            <a:pPr marL="0" indent="0">
              <a:lnSpc>
                <a:spcPct val="140000"/>
              </a:lnSpc>
              <a:buNone/>
            </a:pPr>
            <a:r>
              <a:rPr lang="en-US" altLang="zh-CN" sz="2000" dirty="0">
                <a:latin typeface="+mj-lt"/>
              </a:rPr>
              <a:t>[2] DCN 015r1 “one to many ranging using MMR technical framework proposal”</a:t>
            </a: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Tree>
    <p:extLst>
      <p:ext uri="{BB962C8B-B14F-4D97-AF65-F5344CB8AC3E}">
        <p14:creationId xmlns:p14="http://schemas.microsoft.com/office/powerpoint/2010/main" val="3139001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92712"/>
            <a:ext cx="7772400" cy="1066800"/>
          </a:xfrm>
        </p:spPr>
        <p:txBody>
          <a:bodyPr/>
          <a:lstStyle/>
          <a:p>
            <a:r>
              <a:rPr lang="en-US" altLang="zh-CN" sz="3200" dirty="0"/>
              <a:t>Recap of one-to-many ranging in 4z </a:t>
            </a:r>
            <a:endParaRPr lang="zh-CN" altLang="en-US" sz="3200" dirty="0"/>
          </a:p>
        </p:txBody>
      </p:sp>
      <p:sp>
        <p:nvSpPr>
          <p:cNvPr id="3" name="内容占位符 2"/>
          <p:cNvSpPr>
            <a:spLocks noGrp="1"/>
          </p:cNvSpPr>
          <p:nvPr>
            <p:ph idx="1"/>
          </p:nvPr>
        </p:nvSpPr>
        <p:spPr>
          <a:xfrm>
            <a:off x="719336" y="4241908"/>
            <a:ext cx="7772400" cy="2066997"/>
          </a:xfrm>
        </p:spPr>
        <p:txBody>
          <a:bodyPr/>
          <a:lstStyle/>
          <a:p>
            <a:pPr>
              <a:lnSpc>
                <a:spcPct val="140000"/>
              </a:lnSpc>
              <a:buFont typeface="Wingdings" panose="05000000000000000000" pitchFamily="2" charset="2"/>
              <a:buChar char="n"/>
            </a:pPr>
            <a:r>
              <a:rPr lang="en-US" altLang="zh-CN" sz="1800" dirty="0">
                <a:latin typeface="+mj-lt"/>
              </a:rPr>
              <a:t>The initiator broadcasts UWB ranging signals to all responders</a:t>
            </a:r>
          </a:p>
          <a:p>
            <a:pPr algn="just">
              <a:lnSpc>
                <a:spcPct val="140000"/>
              </a:lnSpc>
              <a:buFont typeface="Wingdings" panose="05000000000000000000" pitchFamily="2" charset="2"/>
              <a:buChar char="n"/>
            </a:pPr>
            <a:r>
              <a:rPr lang="en-US" altLang="zh-CN" sz="1800" dirty="0">
                <a:latin typeface="+mj-lt"/>
              </a:rPr>
              <a:t>Different responders reply to the UWB ranging signals in the different time slots</a:t>
            </a: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pic>
        <p:nvPicPr>
          <p:cNvPr id="8" name="图片 7"/>
          <p:cNvPicPr>
            <a:picLocks noChangeAspect="1"/>
          </p:cNvPicPr>
          <p:nvPr/>
        </p:nvPicPr>
        <p:blipFill>
          <a:blip r:embed="rId2"/>
          <a:stretch>
            <a:fillRect/>
          </a:stretch>
        </p:blipFill>
        <p:spPr>
          <a:xfrm>
            <a:off x="251520" y="1836515"/>
            <a:ext cx="3424883" cy="1912765"/>
          </a:xfrm>
          <a:prstGeom prst="rect">
            <a:avLst/>
          </a:prstGeom>
        </p:spPr>
      </p:pic>
      <p:pic>
        <p:nvPicPr>
          <p:cNvPr id="9" name="图片 8"/>
          <p:cNvPicPr>
            <a:picLocks noChangeAspect="1"/>
          </p:cNvPicPr>
          <p:nvPr/>
        </p:nvPicPr>
        <p:blipFill>
          <a:blip r:embed="rId3"/>
          <a:stretch>
            <a:fillRect/>
          </a:stretch>
        </p:blipFill>
        <p:spPr>
          <a:xfrm>
            <a:off x="4344988" y="1836515"/>
            <a:ext cx="4376703" cy="2040164"/>
          </a:xfrm>
          <a:prstGeom prst="rect">
            <a:avLst/>
          </a:prstGeom>
        </p:spPr>
      </p:pic>
      <p:sp>
        <p:nvSpPr>
          <p:cNvPr id="10" name="文本框 9"/>
          <p:cNvSpPr txBox="1"/>
          <p:nvPr/>
        </p:nvSpPr>
        <p:spPr>
          <a:xfrm>
            <a:off x="1485900" y="1556792"/>
            <a:ext cx="1944216" cy="279723"/>
          </a:xfrm>
          <a:prstGeom prst="rect">
            <a:avLst/>
          </a:prstGeom>
          <a:noFill/>
        </p:spPr>
        <p:txBody>
          <a:bodyPr wrap="square" rtlCol="0">
            <a:spAutoFit/>
          </a:bodyPr>
          <a:lstStyle/>
          <a:p>
            <a:r>
              <a:rPr lang="en-US" altLang="zh-CN" dirty="0"/>
              <a:t>SS-TWR</a:t>
            </a:r>
            <a:endParaRPr lang="zh-CN" altLang="en-US" dirty="0"/>
          </a:p>
        </p:txBody>
      </p:sp>
      <p:sp>
        <p:nvSpPr>
          <p:cNvPr id="11" name="文本框 10"/>
          <p:cNvSpPr txBox="1"/>
          <p:nvPr/>
        </p:nvSpPr>
        <p:spPr>
          <a:xfrm>
            <a:off x="6228184" y="1546041"/>
            <a:ext cx="1944216" cy="279723"/>
          </a:xfrm>
          <a:prstGeom prst="rect">
            <a:avLst/>
          </a:prstGeom>
          <a:noFill/>
        </p:spPr>
        <p:txBody>
          <a:bodyPr wrap="square" rtlCol="0">
            <a:spAutoFit/>
          </a:bodyPr>
          <a:lstStyle/>
          <a:p>
            <a:r>
              <a:rPr lang="en-US" altLang="zh-CN" dirty="0"/>
              <a:t>DS-TWR</a:t>
            </a:r>
            <a:endParaRPr lang="zh-CN" altLang="en-US" dirty="0"/>
          </a:p>
        </p:txBody>
      </p:sp>
    </p:spTree>
    <p:extLst>
      <p:ext uri="{BB962C8B-B14F-4D97-AF65-F5344CB8AC3E}">
        <p14:creationId xmlns:p14="http://schemas.microsoft.com/office/powerpoint/2010/main" val="23158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92712"/>
            <a:ext cx="7772400" cy="1066800"/>
          </a:xfrm>
        </p:spPr>
        <p:txBody>
          <a:bodyPr/>
          <a:lstStyle/>
          <a:p>
            <a:r>
              <a:rPr lang="en-US" altLang="zh-CN" sz="3200" dirty="0"/>
              <a:t>One-to-many ranging in MMS-UWB </a:t>
            </a:r>
            <a:endParaRPr lang="zh-CN" altLang="en-US" sz="3200" dirty="0"/>
          </a:p>
        </p:txBody>
      </p:sp>
      <p:sp>
        <p:nvSpPr>
          <p:cNvPr id="3" name="内容占位符 2"/>
          <p:cNvSpPr>
            <a:spLocks noGrp="1"/>
          </p:cNvSpPr>
          <p:nvPr>
            <p:ph idx="1"/>
          </p:nvPr>
        </p:nvSpPr>
        <p:spPr>
          <a:xfrm>
            <a:off x="539552" y="1340768"/>
            <a:ext cx="7772400" cy="1502318"/>
          </a:xfrm>
        </p:spPr>
        <p:txBody>
          <a:bodyPr/>
          <a:lstStyle/>
          <a:p>
            <a:pPr algn="just">
              <a:lnSpc>
                <a:spcPct val="130000"/>
              </a:lnSpc>
              <a:buFont typeface="Wingdings" panose="05000000000000000000" pitchFamily="2" charset="2"/>
              <a:buChar char="n"/>
            </a:pPr>
            <a:r>
              <a:rPr lang="en-US" altLang="zh-CN" sz="1800" dirty="0">
                <a:latin typeface="+mj-lt"/>
              </a:rPr>
              <a:t>In DCN585, an one-to-many ranging scheme is proposed, where multiple one-to-one ranging procedures are concatenated</a:t>
            </a: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r>
              <a:rPr lang="en-US" altLang="zh-CN" sz="1800" dirty="0">
                <a:latin typeface="+mj-lt"/>
              </a:rPr>
              <a:t>Simple implementation</a:t>
            </a:r>
          </a:p>
          <a:p>
            <a:pPr>
              <a:lnSpc>
                <a:spcPct val="130000"/>
              </a:lnSpc>
              <a:buFont typeface="Wingdings" panose="05000000000000000000" pitchFamily="2" charset="2"/>
              <a:buChar char="n"/>
            </a:pPr>
            <a:r>
              <a:rPr lang="en-US" altLang="zh-CN" sz="1800">
                <a:latin typeface="+mj-lt"/>
              </a:rPr>
              <a:t>Low time-efficiency</a:t>
            </a: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pic>
        <p:nvPicPr>
          <p:cNvPr id="19" name="图片 18"/>
          <p:cNvPicPr>
            <a:picLocks noChangeAspect="1"/>
          </p:cNvPicPr>
          <p:nvPr/>
        </p:nvPicPr>
        <p:blipFill>
          <a:blip r:embed="rId2"/>
          <a:stretch>
            <a:fillRect/>
          </a:stretch>
        </p:blipFill>
        <p:spPr>
          <a:xfrm>
            <a:off x="766189" y="2206555"/>
            <a:ext cx="7611622" cy="3027041"/>
          </a:xfrm>
          <a:prstGeom prst="rect">
            <a:avLst/>
          </a:prstGeom>
        </p:spPr>
      </p:pic>
    </p:spTree>
    <p:extLst>
      <p:ext uri="{BB962C8B-B14F-4D97-AF65-F5344CB8AC3E}">
        <p14:creationId xmlns:p14="http://schemas.microsoft.com/office/powerpoint/2010/main" val="394809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834" y="580120"/>
            <a:ext cx="7772400" cy="1066800"/>
          </a:xfrm>
        </p:spPr>
        <p:txBody>
          <a:bodyPr/>
          <a:lstStyle/>
          <a:p>
            <a:r>
              <a:rPr lang="en-US" altLang="zh-CN" sz="3200" dirty="0"/>
              <a:t>Time sensitive application</a:t>
            </a:r>
            <a:endParaRPr lang="zh-CN" altLang="en-US" sz="3200" dirty="0"/>
          </a:p>
        </p:txBody>
      </p:sp>
      <p:sp>
        <p:nvSpPr>
          <p:cNvPr id="3" name="内容占位符 2"/>
          <p:cNvSpPr>
            <a:spLocks noGrp="1"/>
          </p:cNvSpPr>
          <p:nvPr>
            <p:ph idx="1"/>
          </p:nvPr>
        </p:nvSpPr>
        <p:spPr>
          <a:xfrm>
            <a:off x="723900" y="1646920"/>
            <a:ext cx="7772400" cy="4608512"/>
          </a:xfrm>
        </p:spPr>
        <p:txBody>
          <a:bodyPr/>
          <a:lstStyle/>
          <a:p>
            <a:pPr algn="just">
              <a:lnSpc>
                <a:spcPct val="130000"/>
              </a:lnSpc>
              <a:buFont typeface="Wingdings" panose="05000000000000000000" pitchFamily="2" charset="2"/>
              <a:buChar char="n"/>
            </a:pPr>
            <a:r>
              <a:rPr lang="en-US" altLang="zh-CN" sz="1800" dirty="0">
                <a:latin typeface="+mj-lt"/>
              </a:rPr>
              <a:t>VR/AR is one of important use cases for UWB</a:t>
            </a:r>
          </a:p>
          <a:p>
            <a:pPr lvl="1" algn="just">
              <a:lnSpc>
                <a:spcPct val="130000"/>
              </a:lnSpc>
              <a:buFont typeface="Wingdings" panose="05000000000000000000" pitchFamily="2" charset="2"/>
              <a:buChar char="Ø"/>
            </a:pPr>
            <a:r>
              <a:rPr lang="en-US" altLang="zh-CN" sz="1600" dirty="0">
                <a:latin typeface="+mj-lt"/>
              </a:rPr>
              <a:t>As stated in DCN465r2, UWB ranging could be used for recognizing user motions and gestures</a:t>
            </a:r>
          </a:p>
          <a:p>
            <a:pPr algn="just">
              <a:lnSpc>
                <a:spcPct val="130000"/>
              </a:lnSpc>
              <a:buFont typeface="Wingdings" panose="05000000000000000000" pitchFamily="2" charset="2"/>
              <a:buChar char="n"/>
            </a:pPr>
            <a:r>
              <a:rPr lang="en-US" altLang="zh-CN" sz="1800" dirty="0">
                <a:latin typeface="+mj-lt"/>
              </a:rPr>
              <a:t>VR/AR is time sensitive application</a:t>
            </a:r>
          </a:p>
          <a:p>
            <a:pPr lvl="1" algn="just">
              <a:lnSpc>
                <a:spcPct val="130000"/>
              </a:lnSpc>
              <a:buFont typeface="Wingdings" panose="05000000000000000000" pitchFamily="2" charset="2"/>
              <a:buChar char="Ø"/>
            </a:pPr>
            <a:r>
              <a:rPr lang="en-US" altLang="zh-CN" sz="1600" dirty="0">
                <a:latin typeface="+mj-lt"/>
              </a:rPr>
              <a:t>Time efficiency of ranging is critical especially as the number of devices supported increases</a:t>
            </a:r>
          </a:p>
          <a:p>
            <a:pPr algn="just">
              <a:lnSpc>
                <a:spcPct val="130000"/>
              </a:lnSpc>
              <a:buFont typeface="Wingdings" panose="05000000000000000000" pitchFamily="2" charset="2"/>
              <a:buChar char="n"/>
            </a:pPr>
            <a:r>
              <a:rPr lang="en-US" altLang="zh-CN" sz="1800" dirty="0">
                <a:latin typeface="+mj-lt"/>
              </a:rPr>
              <a:t>MMS-UWB could be used to tackle the problem of body block in the AR/VR related applications</a:t>
            </a:r>
          </a:p>
          <a:p>
            <a:pPr algn="just">
              <a:lnSpc>
                <a:spcPct val="130000"/>
              </a:lnSpc>
              <a:buFont typeface="Wingdings" panose="05000000000000000000" pitchFamily="2" charset="2"/>
              <a:buChar char="n"/>
            </a:pPr>
            <a:r>
              <a:rPr lang="en-US" altLang="zh-CN" sz="1800" dirty="0">
                <a:latin typeface="+mj-lt"/>
              </a:rPr>
              <a:t>It is useful to improve the time efficiency of one-to-many ranging of MMS-UWB</a:t>
            </a:r>
          </a:p>
          <a:p>
            <a:pPr>
              <a:lnSpc>
                <a:spcPct val="130000"/>
              </a:lnSpc>
              <a:buFont typeface="Wingdings" panose="05000000000000000000" pitchFamily="2" charset="2"/>
              <a:buChar char="n"/>
            </a:pPr>
            <a:endParaRPr lang="en-US" altLang="zh-CN" sz="1800" dirty="0">
              <a:latin typeface="+mj-lt"/>
            </a:endParaRPr>
          </a:p>
          <a:p>
            <a:pPr lvl="1">
              <a:lnSpc>
                <a:spcPct val="130000"/>
              </a:lnSpc>
              <a:buFont typeface="Wingdings" panose="05000000000000000000" pitchFamily="2" charset="2"/>
              <a:buChar char="Ø"/>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Tree>
    <p:extLst>
      <p:ext uri="{BB962C8B-B14F-4D97-AF65-F5344CB8AC3E}">
        <p14:creationId xmlns:p14="http://schemas.microsoft.com/office/powerpoint/2010/main" val="2797662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834" y="580120"/>
            <a:ext cx="7772400" cy="1066800"/>
          </a:xfrm>
        </p:spPr>
        <p:txBody>
          <a:bodyPr/>
          <a:lstStyle/>
          <a:p>
            <a:r>
              <a:rPr lang="en-US" altLang="zh-CN" sz="2200" dirty="0"/>
              <a:t>Time-efficient one-to-many ranging by time division multiplexing</a:t>
            </a:r>
            <a:endParaRPr lang="zh-CN" altLang="en-US" sz="2200" dirty="0"/>
          </a:p>
        </p:txBody>
      </p:sp>
      <p:sp>
        <p:nvSpPr>
          <p:cNvPr id="3" name="内容占位符 2"/>
          <p:cNvSpPr>
            <a:spLocks noGrp="1"/>
          </p:cNvSpPr>
          <p:nvPr>
            <p:ph idx="1"/>
          </p:nvPr>
        </p:nvSpPr>
        <p:spPr>
          <a:xfrm>
            <a:off x="723900" y="4437112"/>
            <a:ext cx="7772400" cy="1818320"/>
          </a:xfrm>
        </p:spPr>
        <p:txBody>
          <a:bodyPr/>
          <a:lstStyle/>
          <a:p>
            <a:pPr algn="just">
              <a:lnSpc>
                <a:spcPct val="130000"/>
              </a:lnSpc>
              <a:buFont typeface="Wingdings" panose="05000000000000000000" pitchFamily="2" charset="2"/>
              <a:buChar char="n"/>
            </a:pPr>
            <a:r>
              <a:rPr lang="en-US" altLang="zh-CN" sz="1800" dirty="0">
                <a:latin typeface="+mj-lt"/>
              </a:rPr>
              <a:t>The responders can send an UWB fragment one-by-one in their assigned time slots within one 1ms-duration </a:t>
            </a:r>
          </a:p>
          <a:p>
            <a:pPr>
              <a:lnSpc>
                <a:spcPct val="130000"/>
              </a:lnSpc>
              <a:buFont typeface="Wingdings" panose="05000000000000000000" pitchFamily="2" charset="2"/>
              <a:buChar char="n"/>
            </a:pPr>
            <a:r>
              <a:rPr lang="en-US" altLang="zh-CN" sz="1800" dirty="0">
                <a:latin typeface="+mj-lt"/>
              </a:rPr>
              <a:t>The overall air time is reduced since the number of UWB fragment transmitted by the initiator is reduced compared with the concatenation method in slides 4</a:t>
            </a:r>
          </a:p>
          <a:p>
            <a:pPr>
              <a:lnSpc>
                <a:spcPct val="130000"/>
              </a:lnSpc>
              <a:buFont typeface="Wingdings" panose="05000000000000000000" pitchFamily="2" charset="2"/>
              <a:buChar char="n"/>
            </a:pPr>
            <a:r>
              <a:rPr lang="en-US" altLang="zh-CN" sz="1800" dirty="0">
                <a:latin typeface="+mj-lt"/>
              </a:rPr>
              <a:t>It is a natural extension of one-to-many ranging in 4z</a:t>
            </a:r>
          </a:p>
          <a:p>
            <a:pPr lvl="1">
              <a:lnSpc>
                <a:spcPct val="130000"/>
              </a:lnSpc>
              <a:buFont typeface="Wingdings" panose="05000000000000000000" pitchFamily="2" charset="2"/>
              <a:buChar char="Ø"/>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pic>
        <p:nvPicPr>
          <p:cNvPr id="7" name="图片 6"/>
          <p:cNvPicPr>
            <a:picLocks noChangeAspect="1"/>
          </p:cNvPicPr>
          <p:nvPr/>
        </p:nvPicPr>
        <p:blipFill>
          <a:blip r:embed="rId2"/>
          <a:stretch>
            <a:fillRect/>
          </a:stretch>
        </p:blipFill>
        <p:spPr>
          <a:xfrm>
            <a:off x="618828" y="1484784"/>
            <a:ext cx="7452320" cy="3063142"/>
          </a:xfrm>
          <a:prstGeom prst="rect">
            <a:avLst/>
          </a:prstGeom>
        </p:spPr>
      </p:pic>
    </p:spTree>
    <p:extLst>
      <p:ext uri="{BB962C8B-B14F-4D97-AF65-F5344CB8AC3E}">
        <p14:creationId xmlns:p14="http://schemas.microsoft.com/office/powerpoint/2010/main" val="2638288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834" y="580120"/>
            <a:ext cx="7772400" cy="1066800"/>
          </a:xfrm>
        </p:spPr>
        <p:txBody>
          <a:bodyPr/>
          <a:lstStyle/>
          <a:p>
            <a:r>
              <a:rPr lang="en-US" altLang="zh-CN" sz="2800" dirty="0"/>
              <a:t>Implementation Remarks</a:t>
            </a:r>
            <a:endParaRPr lang="zh-CN" altLang="en-US" sz="2800" dirty="0"/>
          </a:p>
        </p:txBody>
      </p:sp>
      <p:sp>
        <p:nvSpPr>
          <p:cNvPr id="3" name="内容占位符 2"/>
          <p:cNvSpPr>
            <a:spLocks noGrp="1"/>
          </p:cNvSpPr>
          <p:nvPr>
            <p:ph idx="1"/>
          </p:nvPr>
        </p:nvSpPr>
        <p:spPr>
          <a:xfrm>
            <a:off x="723900" y="1412776"/>
            <a:ext cx="7772400" cy="4608512"/>
          </a:xfrm>
        </p:spPr>
        <p:txBody>
          <a:bodyPr/>
          <a:lstStyle/>
          <a:p>
            <a:pPr algn="just">
              <a:lnSpc>
                <a:spcPct val="140000"/>
              </a:lnSpc>
              <a:buFont typeface="Wingdings" panose="05000000000000000000" pitchFamily="2" charset="2"/>
              <a:buChar char="n"/>
            </a:pPr>
            <a:r>
              <a:rPr lang="en-US" altLang="zh-CN" sz="1800" dirty="0">
                <a:latin typeface="+mj-lt"/>
              </a:rPr>
              <a:t>The transmission order of the responders could be indicated by the ranging initiation message</a:t>
            </a:r>
          </a:p>
          <a:p>
            <a:pPr lvl="1" algn="just">
              <a:lnSpc>
                <a:spcPct val="140000"/>
              </a:lnSpc>
              <a:buFont typeface="Wingdings" panose="05000000000000000000" pitchFamily="2" charset="2"/>
              <a:buChar char="Ø"/>
            </a:pPr>
            <a:r>
              <a:rPr lang="en-US" altLang="zh-CN" sz="1600" dirty="0">
                <a:latin typeface="+mj-lt"/>
              </a:rPr>
              <a:t>The responders shall be capable of a fixed reply time of sufficient precision</a:t>
            </a:r>
          </a:p>
          <a:p>
            <a:pPr algn="just">
              <a:lnSpc>
                <a:spcPct val="140000"/>
              </a:lnSpc>
              <a:buFont typeface="Wingdings" panose="05000000000000000000" pitchFamily="2" charset="2"/>
              <a:buChar char="n"/>
            </a:pPr>
            <a:r>
              <a:rPr lang="en-US" altLang="zh-CN" sz="1800" dirty="0">
                <a:latin typeface="+mj-lt"/>
              </a:rPr>
              <a:t>The initiator needs to accumulate multiple UWB fragments from different responders</a:t>
            </a:r>
          </a:p>
          <a:p>
            <a:pPr lvl="1" algn="just">
              <a:lnSpc>
                <a:spcPct val="140000"/>
              </a:lnSpc>
              <a:buFont typeface="Wingdings" panose="05000000000000000000" pitchFamily="2" charset="2"/>
              <a:buChar char="Ø"/>
            </a:pPr>
            <a:r>
              <a:rPr lang="en-US" altLang="zh-CN" sz="1600" dirty="0">
                <a:latin typeface="+mj-lt"/>
              </a:rPr>
              <a:t>It is necessary to set a minimum spacing between two adjacent responders’ UWB fragments</a:t>
            </a:r>
          </a:p>
          <a:p>
            <a:pPr lvl="1" algn="just">
              <a:lnSpc>
                <a:spcPct val="140000"/>
              </a:lnSpc>
              <a:buFont typeface="Wingdings" panose="05000000000000000000" pitchFamily="2" charset="2"/>
              <a:buChar char="Ø"/>
            </a:pPr>
            <a:r>
              <a:rPr lang="en-US" altLang="zh-CN" sz="1600" dirty="0">
                <a:latin typeface="+mj-lt"/>
              </a:rPr>
              <a:t>Additional memory is required at the initiator </a:t>
            </a:r>
          </a:p>
          <a:p>
            <a:pPr algn="just">
              <a:lnSpc>
                <a:spcPct val="140000"/>
              </a:lnSpc>
              <a:buFont typeface="Wingdings" panose="05000000000000000000" pitchFamily="2" charset="2"/>
              <a:buChar char="n"/>
            </a:pPr>
            <a:r>
              <a:rPr lang="en-US" altLang="zh-CN" sz="1800" dirty="0">
                <a:latin typeface="+mj-lt"/>
              </a:rPr>
              <a:t>The maximum number of responders involved in the time-efficient one-to-many ranging by time division multiplexing should be limited, e.g., 2 or 3.</a:t>
            </a:r>
          </a:p>
          <a:p>
            <a:pPr algn="just">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Tree>
    <p:extLst>
      <p:ext uri="{BB962C8B-B14F-4D97-AF65-F5344CB8AC3E}">
        <p14:creationId xmlns:p14="http://schemas.microsoft.com/office/powerpoint/2010/main" val="114671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834" y="332656"/>
            <a:ext cx="7772400" cy="1066800"/>
          </a:xfrm>
        </p:spPr>
        <p:txBody>
          <a:bodyPr/>
          <a:lstStyle/>
          <a:p>
            <a:r>
              <a:rPr lang="en-US" altLang="zh-CN" sz="2200" dirty="0"/>
              <a:t>Time-efficient one-to-many ranging by code division multiplexing</a:t>
            </a:r>
            <a:endParaRPr lang="zh-CN" altLang="en-US" sz="2200" dirty="0"/>
          </a:p>
        </p:txBody>
      </p:sp>
      <p:sp>
        <p:nvSpPr>
          <p:cNvPr id="3" name="内容占位符 2"/>
          <p:cNvSpPr>
            <a:spLocks noGrp="1"/>
          </p:cNvSpPr>
          <p:nvPr>
            <p:ph idx="1"/>
          </p:nvPr>
        </p:nvSpPr>
        <p:spPr>
          <a:xfrm>
            <a:off x="676834" y="1291766"/>
            <a:ext cx="7772400" cy="3937434"/>
          </a:xfrm>
        </p:spPr>
        <p:txBody>
          <a:bodyPr/>
          <a:lstStyle/>
          <a:p>
            <a:pPr algn="just">
              <a:lnSpc>
                <a:spcPct val="120000"/>
              </a:lnSpc>
              <a:buFont typeface="Wingdings" panose="05000000000000000000" pitchFamily="2" charset="2"/>
              <a:buChar char="n"/>
            </a:pPr>
            <a:r>
              <a:rPr lang="en-US" altLang="zh-CN" sz="1600" dirty="0">
                <a:latin typeface="+mj-lt"/>
              </a:rPr>
              <a:t>In DCN0015, another time-efficient one-to-many ranging is illustrated where different responders may send UWB fragments at the same time using different MMRS with sufficient cross-correlation suppression</a:t>
            </a:r>
          </a:p>
          <a:p>
            <a:pPr lvl="1" algn="just">
              <a:lnSpc>
                <a:spcPct val="120000"/>
              </a:lnSpc>
              <a:buFont typeface="Wingdings" panose="05000000000000000000" pitchFamily="2" charset="2"/>
              <a:buChar char="Ø"/>
            </a:pPr>
            <a:r>
              <a:rPr lang="en-US" altLang="zh-CN" sz="1400" dirty="0">
                <a:latin typeface="+mj-lt"/>
              </a:rPr>
              <a:t> When utilizing an MMRS based on complementary sets</a:t>
            </a:r>
          </a:p>
          <a:p>
            <a:pPr lvl="2" algn="just">
              <a:lnSpc>
                <a:spcPct val="120000"/>
              </a:lnSpc>
              <a:buFont typeface="Arial" panose="020B0604020202020204" pitchFamily="34" charset="0"/>
              <a:buChar char="•"/>
            </a:pPr>
            <a:r>
              <a:rPr lang="en-US" altLang="zh-CN" sz="1200" dirty="0">
                <a:latin typeface="+mj-lt"/>
              </a:rPr>
              <a:t>The cross-correlation suppression performance could be guaranteed by setting different values of the gap</a:t>
            </a:r>
          </a:p>
          <a:p>
            <a:pPr lvl="1" algn="just">
              <a:lnSpc>
                <a:spcPct val="120000"/>
              </a:lnSpc>
              <a:buFont typeface="Wingdings" panose="05000000000000000000" pitchFamily="2" charset="2"/>
              <a:buChar char="Ø"/>
            </a:pPr>
            <a:r>
              <a:rPr lang="en-US" altLang="zh-CN" sz="1400" dirty="0">
                <a:latin typeface="+mj-lt"/>
              </a:rPr>
              <a:t>When utilizing an </a:t>
            </a:r>
            <a:r>
              <a:rPr lang="en-US" altLang="zh-CN" sz="1400" dirty="0" err="1">
                <a:latin typeface="+mj-lt"/>
              </a:rPr>
              <a:t>Ipatov</a:t>
            </a:r>
            <a:r>
              <a:rPr lang="en-US" altLang="zh-CN" sz="1400" dirty="0">
                <a:latin typeface="+mj-lt"/>
              </a:rPr>
              <a:t> sequence for MMRS</a:t>
            </a:r>
          </a:p>
          <a:p>
            <a:pPr lvl="2" algn="just">
              <a:lnSpc>
                <a:spcPct val="120000"/>
              </a:lnSpc>
              <a:buFont typeface="Arial" panose="020B0604020202020204" pitchFamily="34" charset="0"/>
              <a:buChar char="•"/>
            </a:pPr>
            <a:r>
              <a:rPr lang="en-US" altLang="zh-CN" sz="1200" dirty="0">
                <a:latin typeface="+mj-lt"/>
              </a:rPr>
              <a:t>The cross-correlation suppression is computed in DCN 0616r0</a:t>
            </a: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endParaRPr lang="en-US" altLang="zh-CN" sz="1200" dirty="0">
              <a:latin typeface="+mj-lt"/>
            </a:endParaRPr>
          </a:p>
          <a:p>
            <a:pPr lvl="2" algn="just">
              <a:lnSpc>
                <a:spcPct val="120000"/>
              </a:lnSpc>
              <a:buFont typeface="Arial" panose="020B0604020202020204" pitchFamily="34" charset="0"/>
              <a:buChar char="•"/>
            </a:pPr>
            <a:r>
              <a:rPr lang="en-US" altLang="zh-CN" sz="1200" dirty="0">
                <a:latin typeface="+mj-lt"/>
              </a:rPr>
              <a:t>To improve the cross-correlation suppression, it is helpful to apply the </a:t>
            </a:r>
            <a:r>
              <a:rPr lang="en-US" altLang="zh-CN" sz="1200" dirty="0">
                <a:solidFill>
                  <a:srgbClr val="FF0000"/>
                </a:solidFill>
                <a:latin typeface="+mj-lt"/>
              </a:rPr>
              <a:t>cyclic shifted </a:t>
            </a:r>
            <a:r>
              <a:rPr lang="en-US" altLang="zh-CN" sz="1200" dirty="0" err="1">
                <a:solidFill>
                  <a:srgbClr val="FF0000"/>
                </a:solidFill>
                <a:latin typeface="+mj-lt"/>
              </a:rPr>
              <a:t>Ipatov</a:t>
            </a:r>
            <a:r>
              <a:rPr lang="en-US" altLang="zh-CN" sz="1200" dirty="0">
                <a:solidFill>
                  <a:srgbClr val="FF0000"/>
                </a:solidFill>
                <a:latin typeface="+mj-lt"/>
              </a:rPr>
              <a:t> sequence</a:t>
            </a:r>
            <a:r>
              <a:rPr lang="en-US" altLang="zh-CN" sz="1200" dirty="0">
                <a:latin typeface="+mj-lt"/>
              </a:rPr>
              <a:t>, which can have a </a:t>
            </a:r>
            <a:r>
              <a:rPr lang="en-US" altLang="zh-CN" sz="1200" dirty="0">
                <a:solidFill>
                  <a:srgbClr val="FF0000"/>
                </a:solidFill>
                <a:latin typeface="+mj-lt"/>
              </a:rPr>
              <a:t>zero cross-correlation zone </a:t>
            </a:r>
          </a:p>
          <a:p>
            <a:pPr lvl="1">
              <a:lnSpc>
                <a:spcPct val="130000"/>
              </a:lnSpc>
              <a:buFont typeface="Wingdings" panose="05000000000000000000" pitchFamily="2" charset="2"/>
              <a:buChar char="Ø"/>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a:p>
            <a:pPr>
              <a:lnSpc>
                <a:spcPct val="130000"/>
              </a:lnSpc>
              <a:buFont typeface="Wingdings" panose="05000000000000000000" pitchFamily="2" charset="2"/>
              <a:buChar char="n"/>
            </a:pPr>
            <a:endParaRPr lang="en-US" altLang="zh-CN" sz="1800" dirty="0">
              <a:latin typeface="+mj-lt"/>
            </a:endParaRPr>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graphicFrame>
        <p:nvGraphicFramePr>
          <p:cNvPr id="8" name="表格 7"/>
          <p:cNvGraphicFramePr>
            <a:graphicFrameLocks noGrp="1"/>
          </p:cNvGraphicFramePr>
          <p:nvPr>
            <p:extLst>
              <p:ext uri="{D42A27DB-BD31-4B8C-83A1-F6EECF244321}">
                <p14:modId xmlns:p14="http://schemas.microsoft.com/office/powerpoint/2010/main" val="1401871125"/>
              </p:ext>
            </p:extLst>
          </p:nvPr>
        </p:nvGraphicFramePr>
        <p:xfrm>
          <a:off x="850893" y="3394680"/>
          <a:ext cx="7776867" cy="2194560"/>
        </p:xfrm>
        <a:graphic>
          <a:graphicData uri="http://schemas.openxmlformats.org/drawingml/2006/table">
            <a:tbl>
              <a:tblPr firstRow="1" bandRow="1">
                <a:tableStyleId>{F5AB1C69-6EDB-4FF4-983F-18BD219EF322}</a:tableStyleId>
              </a:tblPr>
              <a:tblGrid>
                <a:gridCol w="1115419">
                  <a:extLst>
                    <a:ext uri="{9D8B030D-6E8A-4147-A177-3AD203B41FA5}">
                      <a16:colId xmlns:a16="http://schemas.microsoft.com/office/drawing/2014/main" val="20000"/>
                    </a:ext>
                  </a:extLst>
                </a:gridCol>
                <a:gridCol w="832681">
                  <a:extLst>
                    <a:ext uri="{9D8B030D-6E8A-4147-A177-3AD203B41FA5}">
                      <a16:colId xmlns:a16="http://schemas.microsoft.com/office/drawing/2014/main" val="20001"/>
                    </a:ext>
                  </a:extLst>
                </a:gridCol>
                <a:gridCol w="832681">
                  <a:extLst>
                    <a:ext uri="{9D8B030D-6E8A-4147-A177-3AD203B41FA5}">
                      <a16:colId xmlns:a16="http://schemas.microsoft.com/office/drawing/2014/main" val="20002"/>
                    </a:ext>
                  </a:extLst>
                </a:gridCol>
                <a:gridCol w="832681">
                  <a:extLst>
                    <a:ext uri="{9D8B030D-6E8A-4147-A177-3AD203B41FA5}">
                      <a16:colId xmlns:a16="http://schemas.microsoft.com/office/drawing/2014/main" val="20003"/>
                    </a:ext>
                  </a:extLst>
                </a:gridCol>
                <a:gridCol w="832681">
                  <a:extLst>
                    <a:ext uri="{9D8B030D-6E8A-4147-A177-3AD203B41FA5}">
                      <a16:colId xmlns:a16="http://schemas.microsoft.com/office/drawing/2014/main" val="20004"/>
                    </a:ext>
                  </a:extLst>
                </a:gridCol>
                <a:gridCol w="832681">
                  <a:extLst>
                    <a:ext uri="{9D8B030D-6E8A-4147-A177-3AD203B41FA5}">
                      <a16:colId xmlns:a16="http://schemas.microsoft.com/office/drawing/2014/main" val="20005"/>
                    </a:ext>
                  </a:extLst>
                </a:gridCol>
                <a:gridCol w="832681">
                  <a:extLst>
                    <a:ext uri="{9D8B030D-6E8A-4147-A177-3AD203B41FA5}">
                      <a16:colId xmlns:a16="http://schemas.microsoft.com/office/drawing/2014/main" val="20006"/>
                    </a:ext>
                  </a:extLst>
                </a:gridCol>
                <a:gridCol w="832681">
                  <a:extLst>
                    <a:ext uri="{9D8B030D-6E8A-4147-A177-3AD203B41FA5}">
                      <a16:colId xmlns:a16="http://schemas.microsoft.com/office/drawing/2014/main" val="20007"/>
                    </a:ext>
                  </a:extLst>
                </a:gridCol>
                <a:gridCol w="832681">
                  <a:extLst>
                    <a:ext uri="{9D8B030D-6E8A-4147-A177-3AD203B41FA5}">
                      <a16:colId xmlns:a16="http://schemas.microsoft.com/office/drawing/2014/main" val="20008"/>
                    </a:ext>
                  </a:extLst>
                </a:gridCol>
              </a:tblGrid>
              <a:tr h="205183">
                <a:tc>
                  <a:txBody>
                    <a:bodyPr/>
                    <a:lstStyle/>
                    <a:p>
                      <a:pPr algn="ctr"/>
                      <a:r>
                        <a:rPr lang="zh-CN" altLang="en-US" sz="1000" b="0" dirty="0">
                          <a:solidFill>
                            <a:schemeClr val="tx1"/>
                          </a:solidFill>
                          <a:latin typeface="+mj-lt"/>
                        </a:rPr>
                        <a:t>𝑪𝑹𝑷</a:t>
                      </a:r>
                      <a:r>
                        <a:rPr lang="en-US" altLang="zh-CN" sz="1000" b="0" dirty="0">
                          <a:solidFill>
                            <a:schemeClr val="tx1"/>
                          </a:solidFill>
                          <a:latin typeface="+mj-lt"/>
                        </a:rPr>
                        <a:t>(</a:t>
                      </a:r>
                      <a:r>
                        <a:rPr lang="zh-CN" altLang="en-US" sz="1000" b="0" dirty="0">
                          <a:solidFill>
                            <a:schemeClr val="tx1"/>
                          </a:solidFill>
                          <a:latin typeface="+mj-lt"/>
                        </a:rPr>
                        <a:t>𝒙</a:t>
                      </a:r>
                      <a:r>
                        <a:rPr lang="en-US" altLang="zh-CN" sz="1000" b="0" dirty="0">
                          <a:solidFill>
                            <a:schemeClr val="tx1"/>
                          </a:solidFill>
                          <a:latin typeface="+mj-lt"/>
                        </a:rPr>
                        <a:t>,</a:t>
                      </a:r>
                      <a:r>
                        <a:rPr lang="zh-CN" altLang="en-US" sz="1000" b="0" dirty="0">
                          <a:solidFill>
                            <a:schemeClr val="tx1"/>
                          </a:solidFill>
                          <a:latin typeface="+mj-lt"/>
                        </a:rPr>
                        <a:t>𝒚</a:t>
                      </a:r>
                      <a:r>
                        <a:rPr lang="en-US" altLang="zh-CN" sz="1000" b="0" dirty="0">
                          <a:solidFill>
                            <a:schemeClr val="tx1"/>
                          </a:solidFill>
                          <a:latin typeface="+mj-lt"/>
                        </a:rPr>
                        <a:t>)</a:t>
                      </a:r>
                      <a:r>
                        <a:rPr lang="en-US" altLang="zh-CN" sz="1000" b="0" baseline="0" dirty="0">
                          <a:solidFill>
                            <a:schemeClr val="tx1"/>
                          </a:solidFill>
                          <a:latin typeface="+mj-lt"/>
                        </a:rPr>
                        <a:t> </a:t>
                      </a:r>
                      <a:r>
                        <a:rPr lang="en-US" altLang="zh-CN" sz="1000" b="0" dirty="0">
                          <a:solidFill>
                            <a:schemeClr val="tx1"/>
                          </a:solidFill>
                          <a:latin typeface="+mj-lt"/>
                        </a:rPr>
                        <a:t>(dB)</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b="0" kern="1200" dirty="0">
                          <a:solidFill>
                            <a:schemeClr val="tx1"/>
                          </a:solidFill>
                          <a:latin typeface="+mj-lt"/>
                        </a:rPr>
                        <a:t>Seq25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Seq26</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Seq27</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Seq28</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Seq29</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Seq30</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Seq31</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Seq32</a:t>
                      </a:r>
                      <a:endParaRPr lang="zh-CN" altLang="en-US" sz="10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05183">
                <a:tc>
                  <a:txBody>
                    <a:bodyPr/>
                    <a:lstStyle/>
                    <a:p>
                      <a:pPr algn="ctr"/>
                      <a:r>
                        <a:rPr lang="en-US" altLang="zh-CN" sz="1000" dirty="0">
                          <a:latin typeface="+mj-lt"/>
                        </a:rPr>
                        <a:t>Seq25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-14.6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-10.2</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-13.6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-9.5</a:t>
                      </a:r>
                      <a:endParaRPr lang="en-US" altLang="zh-CN" sz="1000" b="1" i="0" u="none" strike="noStrike" dirty="0">
                        <a:solidFill>
                          <a:srgbClr val="FF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000" u="none" strike="noStrike">
                          <a:effectLst/>
                          <a:latin typeface="+mj-lt"/>
                        </a:rPr>
                        <a:t>-13.1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051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u="none" strike="noStrike" kern="1200" cap="none" spc="0" normalizeH="0" baseline="0" noProof="0" dirty="0">
                          <a:ln>
                            <a:noFill/>
                          </a:ln>
                          <a:effectLst/>
                          <a:uLnTx/>
                          <a:uFillTx/>
                          <a:latin typeface="+mj-lt"/>
                        </a:rPr>
                        <a:t>Seq26</a:t>
                      </a:r>
                      <a:endParaRPr kumimoji="0" lang="zh-CN" altLang="en-US" sz="1000" b="0" i="0" u="none" strike="noStrike" kern="1200" cap="none" spc="0" normalizeH="0" baseline="0" noProof="0" dirty="0">
                        <a:ln>
                          <a:noFill/>
                        </a:ln>
                        <a:solidFill>
                          <a:srgbClr val="000000"/>
                        </a:solidFill>
                        <a:effectLst/>
                        <a:uLnTx/>
                        <a:uFillTx/>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-14.6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-13.6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-10.2</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-10.9</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5183">
                <a:tc>
                  <a:txBody>
                    <a:bodyPr/>
                    <a:lstStyle/>
                    <a:p>
                      <a:pPr algn="ctr"/>
                      <a:r>
                        <a:rPr lang="en-US" altLang="zh-CN" sz="1000" dirty="0">
                          <a:latin typeface="+mj-lt"/>
                        </a:rPr>
                        <a:t>Seq27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0</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-14.6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-13.6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051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u="none" strike="noStrike" kern="1200" cap="none" spc="0" normalizeH="0" baseline="0" noProof="0" dirty="0">
                          <a:ln>
                            <a:noFill/>
                          </a:ln>
                          <a:effectLst/>
                          <a:uLnTx/>
                          <a:uFillTx/>
                          <a:latin typeface="+mj-lt"/>
                        </a:rPr>
                        <a:t>Seq28</a:t>
                      </a:r>
                      <a:endParaRPr kumimoji="0" lang="zh-CN" altLang="en-US" sz="1000" b="0" i="0" u="none" strike="noStrike" kern="1200" cap="none" spc="0" normalizeH="0" baseline="0" noProof="0" dirty="0">
                        <a:ln>
                          <a:noFill/>
                        </a:ln>
                        <a:solidFill>
                          <a:srgbClr val="000000"/>
                        </a:solidFill>
                        <a:effectLst/>
                        <a:uLnTx/>
                        <a:uFillTx/>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-13.6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-14.6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0</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-10.2</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-12.1</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altLang="zh-CN" sz="1000" u="none" strike="noStrike" kern="1200" dirty="0">
                          <a:effectLst/>
                          <a:latin typeface="+mj-lt"/>
                        </a:rPr>
                        <a:t>-9.5</a:t>
                      </a:r>
                      <a:endParaRPr lang="en-US" altLang="zh-CN" sz="1000" b="1" i="0" u="none" strike="noStrike" kern="1200" dirty="0">
                        <a:solidFill>
                          <a:srgbClr val="FF0000"/>
                        </a:solidFill>
                        <a:effectLst/>
                        <a:latin typeface="+mj-lt"/>
                        <a:ea typeface="宋体" panose="02010600030101010101" pitchFamily="2"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05183">
                <a:tc>
                  <a:txBody>
                    <a:bodyPr/>
                    <a:lstStyle/>
                    <a:p>
                      <a:pPr algn="ctr"/>
                      <a:r>
                        <a:rPr lang="en-US" altLang="zh-CN" sz="1000" dirty="0">
                          <a:latin typeface="+mj-lt"/>
                        </a:rPr>
                        <a:t>Seq29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-13.6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-14.6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-13.1</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-12.1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051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u="none" strike="noStrike" kern="1200" cap="none" spc="0" normalizeH="0" baseline="0" noProof="0" dirty="0">
                          <a:ln>
                            <a:noFill/>
                          </a:ln>
                          <a:effectLst/>
                          <a:uLnTx/>
                          <a:uFillTx/>
                          <a:latin typeface="+mj-lt"/>
                        </a:rPr>
                        <a:t>Seq30</a:t>
                      </a:r>
                      <a:endParaRPr kumimoji="0" lang="zh-CN" altLang="en-US" sz="1000" b="0" i="0" u="none" strike="noStrike" kern="1200" cap="none" spc="0" normalizeH="0" baseline="0" noProof="0" dirty="0">
                        <a:ln>
                          <a:noFill/>
                        </a:ln>
                        <a:solidFill>
                          <a:srgbClr val="000000"/>
                        </a:solidFill>
                        <a:effectLst/>
                        <a:uLnTx/>
                        <a:uFillTx/>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-13.6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-14.6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-10.9</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-10.2</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05183">
                <a:tc>
                  <a:txBody>
                    <a:bodyPr/>
                    <a:lstStyle/>
                    <a:p>
                      <a:pPr algn="ctr"/>
                      <a:r>
                        <a:rPr lang="en-US" altLang="zh-CN" sz="1000" dirty="0">
                          <a:latin typeface="+mj-lt"/>
                        </a:rPr>
                        <a:t>Seq31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a:t>
                      </a:r>
                      <a:r>
                        <a:rPr lang="en-US" altLang="zh-CN" sz="1000" u="none" strike="noStrike" kern="1200" dirty="0">
                          <a:effectLst/>
                          <a:latin typeface="+mj-lt"/>
                        </a:rPr>
                        <a:t>9.5</a:t>
                      </a:r>
                      <a:endParaRPr lang="en-US" altLang="zh-CN" sz="1000" b="1" i="0" u="none" strike="noStrike" kern="1200" dirty="0">
                        <a:solidFill>
                          <a:srgbClr val="FF0000"/>
                        </a:solidFill>
                        <a:effectLst/>
                        <a:latin typeface="+mj-lt"/>
                        <a:ea typeface="宋体" panose="02010600030101010101" pitchFamily="2"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-12.1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-13.1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-10.9</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051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000" u="none" strike="noStrike" kern="1200" cap="none" spc="0" normalizeH="0" baseline="0" noProof="0" dirty="0">
                          <a:ln>
                            <a:noFill/>
                          </a:ln>
                          <a:effectLst/>
                          <a:uLnTx/>
                          <a:uFillTx/>
                          <a:latin typeface="+mj-lt"/>
                        </a:rPr>
                        <a:t>Seq32</a:t>
                      </a:r>
                      <a:endParaRPr kumimoji="0" lang="zh-CN" altLang="en-US" sz="1000" b="0" i="0" u="none" strike="noStrike" kern="1200" cap="none" spc="0" normalizeH="0" baseline="0" noProof="0" dirty="0">
                        <a:ln>
                          <a:noFill/>
                        </a:ln>
                        <a:solidFill>
                          <a:srgbClr val="000000"/>
                        </a:solidFill>
                        <a:effectLst/>
                        <a:uLnTx/>
                        <a:uFillTx/>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-13.1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-10.9</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-10.6</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a:t>
                      </a:r>
                      <a:r>
                        <a:rPr lang="en-US" altLang="zh-CN" sz="1000" u="none" strike="noStrike" kern="1200" dirty="0">
                          <a:effectLst/>
                          <a:latin typeface="+mj-lt"/>
                        </a:rPr>
                        <a:t>9.5</a:t>
                      </a:r>
                      <a:endParaRPr lang="en-US" altLang="zh-CN" sz="1000" b="1" i="0" u="none" strike="noStrike" kern="1200" dirty="0">
                        <a:solidFill>
                          <a:srgbClr val="FF0000"/>
                        </a:solidFill>
                        <a:effectLst/>
                        <a:latin typeface="+mj-lt"/>
                        <a:ea typeface="宋体" panose="02010600030101010101" pitchFamily="2"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altLang="zh-CN" sz="1000" u="none" strike="noStrike">
                          <a:effectLst/>
                          <a:latin typeface="+mj-lt"/>
                        </a:rPr>
                        <a:t>-12.1</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a:effectLst/>
                          <a:latin typeface="+mj-lt"/>
                        </a:rPr>
                        <a:t>-10.2</a:t>
                      </a:r>
                      <a:endParaRPr lang="en-US" altLang="zh-CN" sz="1000" b="1" i="0" u="none" strike="noStrike">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-10.6</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1000" u="none" strike="noStrike" dirty="0">
                          <a:effectLst/>
                          <a:latin typeface="+mj-lt"/>
                        </a:rPr>
                        <a:t>0</a:t>
                      </a:r>
                      <a:endParaRPr lang="en-US" altLang="zh-CN" sz="1000" b="1" i="0" u="none" strike="noStrike" dirty="0">
                        <a:solidFill>
                          <a:srgbClr val="000000"/>
                        </a:solidFill>
                        <a:effectLst/>
                        <a:latin typeface="+mj-lt"/>
                        <a:ea typeface="宋体" panose="02010600030101010101" pitchFamily="2"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88975202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1042</Words>
  <Application>Microsoft Office PowerPoint</Application>
  <PresentationFormat>全屏显示(4:3)</PresentationFormat>
  <Paragraphs>219</Paragraphs>
  <Slides>10</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 Unicode MS</vt:lpstr>
      <vt:lpstr>MS PGothic</vt:lpstr>
      <vt:lpstr>宋体</vt:lpstr>
      <vt:lpstr>Arial</vt:lpstr>
      <vt:lpstr>Calibri</vt:lpstr>
      <vt:lpstr>Times New Roman</vt:lpstr>
      <vt:lpstr>Wingdings</vt:lpstr>
      <vt:lpstr>IEEE-P802_15</vt:lpstr>
      <vt:lpstr>PowerPoint 演示文稿</vt:lpstr>
      <vt:lpstr>PowerPoint 演示文稿</vt:lpstr>
      <vt:lpstr>Previous contributions related to one-to-many ranging</vt:lpstr>
      <vt:lpstr>Recap of one-to-many ranging in 4z </vt:lpstr>
      <vt:lpstr>One-to-many ranging in MMS-UWB </vt:lpstr>
      <vt:lpstr>Time sensitive application</vt:lpstr>
      <vt:lpstr>Time-efficient one-to-many ranging by time division multiplexing</vt:lpstr>
      <vt:lpstr>Implementation Remarks</vt:lpstr>
      <vt:lpstr>Time-efficient one-to-many ranging by code division multiplexing</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2023-01-17T09:27:12Z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