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0" r:id="rId5"/>
  </p:sldMasterIdLst>
  <p:notesMasterIdLst>
    <p:notesMasterId r:id="rId26"/>
  </p:notesMasterIdLst>
  <p:handoutMasterIdLst>
    <p:handoutMasterId r:id="rId27"/>
  </p:handoutMasterIdLst>
  <p:sldIdLst>
    <p:sldId id="1086" r:id="rId6"/>
    <p:sldId id="1085" r:id="rId7"/>
    <p:sldId id="985" r:id="rId8"/>
    <p:sldId id="953" r:id="rId9"/>
    <p:sldId id="1045" r:id="rId10"/>
    <p:sldId id="1057" r:id="rId11"/>
    <p:sldId id="1071" r:id="rId12"/>
    <p:sldId id="1051" r:id="rId13"/>
    <p:sldId id="1078" r:id="rId14"/>
    <p:sldId id="1046" r:id="rId15"/>
    <p:sldId id="1064" r:id="rId16"/>
    <p:sldId id="1080" r:id="rId17"/>
    <p:sldId id="1081" r:id="rId18"/>
    <p:sldId id="1082" r:id="rId19"/>
    <p:sldId id="1065" r:id="rId20"/>
    <p:sldId id="1083" r:id="rId21"/>
    <p:sldId id="1072" r:id="rId22"/>
    <p:sldId id="1087" r:id="rId23"/>
    <p:sldId id="1073" r:id="rId24"/>
    <p:sldId id="107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591C2-C651-44BB-A3C2-C7D649F7DABF}" v="28" dt="2023-01-17T04:25:40.303"/>
    <p1510:client id="{51732D7F-B4CE-A877-A065-03FDD60C9788}" v="101" dt="2023-01-17T04:02:50.925"/>
    <p1510:client id="{AF661173-D27B-9FF4-11F8-686483ADE57A}" v="918" dt="2023-01-17T00:07:28.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6876"/>
    <p:restoredTop sz="94830"/>
  </p:normalViewPr>
  <p:slideViewPr>
    <p:cSldViewPr>
      <p:cViewPr varScale="1">
        <p:scale>
          <a:sx n="86" d="100"/>
          <a:sy n="8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nb-NO" altLang="en-US"/>
              <a:t>Jan 2023</a:t>
            </a:r>
            <a:endParaRPr lang="en-US" altLang="en-US" dirty="0"/>
          </a:p>
        </p:txBody>
      </p:sp>
      <p:sp>
        <p:nvSpPr>
          <p:cNvPr id="8" name="Footer Placeholder 7"/>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nb-NO" altLang="en-US"/>
              <a:t>Jan 2023</a:t>
            </a:r>
            <a:endParaRPr lang="en-US" altLang="en-US" dirty="0"/>
          </a:p>
        </p:txBody>
      </p:sp>
      <p:sp>
        <p:nvSpPr>
          <p:cNvPr id="4" name="Footer Placeholder 3"/>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93244451-DA89-F882-55DD-153E7B2E0CE9}"/>
              </a:ext>
            </a:extLst>
          </p:cNvPr>
          <p:cNvSpPr>
            <a:spLocks noGrp="1"/>
          </p:cNvSpPr>
          <p:nvPr>
            <p:ph type="dt" sz="half" idx="10"/>
          </p:nvPr>
        </p:nvSpPr>
        <p:spPr/>
        <p:txBody>
          <a:bodyPr/>
          <a:lstStyle/>
          <a:p>
            <a:r>
              <a:rPr lang="nb-NO" altLang="en-US"/>
              <a:t>Jan 2023</a:t>
            </a:r>
            <a:endParaRPr lang="en-US" altLang="en-US" dirty="0"/>
          </a:p>
        </p:txBody>
      </p:sp>
      <p:sp>
        <p:nvSpPr>
          <p:cNvPr id="6" name="Footer Placeholder 5">
            <a:extLst>
              <a:ext uri="{FF2B5EF4-FFF2-40B4-BE49-F238E27FC236}">
                <a16:creationId xmlns:a16="http://schemas.microsoft.com/office/drawing/2014/main" id="{68D63B9B-2C22-8AF2-1C44-0E016916B85E}"/>
              </a:ext>
            </a:extLst>
          </p:cNvPr>
          <p:cNvSpPr>
            <a:spLocks noGrp="1"/>
          </p:cNvSpPr>
          <p:nvPr>
            <p:ph type="ftr" sz="quarter" idx="11"/>
          </p:nvPr>
        </p:nvSpPr>
        <p:spPr/>
        <p:txBody>
          <a:bodyPr/>
          <a:lstStyle/>
          <a:p>
            <a:r>
              <a:rPr lang="nn-NO" altLang="en-US"/>
              <a:t>Hjortland et al., Novelda AS</a:t>
            </a:r>
            <a:endParaRPr lang="en-US" altLang="en-US" dirty="0"/>
          </a:p>
        </p:txBody>
      </p:sp>
      <p:sp>
        <p:nvSpPr>
          <p:cNvPr id="7" name="Slide Number Placeholder 6">
            <a:extLst>
              <a:ext uri="{FF2B5EF4-FFF2-40B4-BE49-F238E27FC236}">
                <a16:creationId xmlns:a16="http://schemas.microsoft.com/office/drawing/2014/main" id="{95CE3F08-4C4E-88BC-1306-36C90424BF5A}"/>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nb-NO" altLang="en-US"/>
              <a:t>Jan 2023</a:t>
            </a:r>
            <a:endParaRPr lang="en-US" altLang="en-US" dirty="0"/>
          </a:p>
        </p:txBody>
      </p:sp>
      <p:sp>
        <p:nvSpPr>
          <p:cNvPr id="8" name="Footer Placeholder 7"/>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nb-NO" altLang="en-US"/>
              <a:t>Jan 2023</a:t>
            </a:r>
            <a:endParaRPr lang="en-US" altLang="en-US" dirty="0"/>
          </a:p>
        </p:txBody>
      </p:sp>
      <p:sp>
        <p:nvSpPr>
          <p:cNvPr id="4" name="Footer Placeholder 3"/>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nb-NO" altLang="en-US"/>
              <a:t>Jan 2023</a:t>
            </a:r>
            <a:endParaRPr lang="en-US" altLang="en-US" dirty="0"/>
          </a:p>
        </p:txBody>
      </p:sp>
      <p:sp>
        <p:nvSpPr>
          <p:cNvPr id="3" name="Footer Placeholder 2"/>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nb-NO" altLang="en-US"/>
              <a:t>Jan 2023</a:t>
            </a:r>
            <a:endParaRPr lang="en-US" altLang="en-US" dirty="0"/>
          </a:p>
        </p:txBody>
      </p:sp>
      <p:sp>
        <p:nvSpPr>
          <p:cNvPr id="1029" name="Rectangle 5"/>
          <p:cNvSpPr>
            <a:spLocks noGrp="1" noChangeArrowheads="1"/>
          </p:cNvSpPr>
          <p:nvPr>
            <p:ph type="ftr" sz="quarter" idx="3"/>
          </p:nvPr>
        </p:nvSpPr>
        <p:spPr bwMode="auto">
          <a:xfrm>
            <a:off x="5508104"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Rectangle 7">
            <a:extLst>
              <a:ext uri="{FF2B5EF4-FFF2-40B4-BE49-F238E27FC236}">
                <a16:creationId xmlns:a16="http://schemas.microsoft.com/office/drawing/2014/main" id="{9123E49A-DA1E-8215-843E-6B082E0F1FF9}"/>
              </a:ext>
            </a:extLst>
          </p:cNvPr>
          <p:cNvSpPr>
            <a:spLocks noChangeArrowheads="1"/>
          </p:cNvSpPr>
          <p:nvPr userDrawn="1"/>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a:t>.: &lt;15-23-0044-00-04ab&gt;</a:t>
            </a:r>
            <a:endParaRPr lang="en-US" altLang="en-US" sz="1400" b="1" dirty="0"/>
          </a:p>
        </p:txBody>
      </p:sp>
      <p:sp>
        <p:nvSpPr>
          <p:cNvPr id="3" name="Rectangle 9">
            <a:extLst>
              <a:ext uri="{FF2B5EF4-FFF2-40B4-BE49-F238E27FC236}">
                <a16:creationId xmlns:a16="http://schemas.microsoft.com/office/drawing/2014/main" id="{81724035-9DF3-CE05-870C-C14B4BBA3766}"/>
              </a:ext>
            </a:extLst>
          </p:cNvPr>
          <p:cNvSpPr>
            <a:spLocks noChangeArrowheads="1"/>
          </p:cNvSpPr>
          <p:nvPr userDrawn="1"/>
        </p:nvSpPr>
        <p:spPr bwMode="auto">
          <a:xfrm>
            <a:off x="685800" y="6475413"/>
            <a:ext cx="16539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nb-NO" altLang="en-US"/>
              <a:t>Jan 2023</a:t>
            </a:r>
            <a:endParaRPr lang="en-US" altLang="en-US" dirty="0"/>
          </a:p>
        </p:txBody>
      </p:sp>
      <p:sp>
        <p:nvSpPr>
          <p:cNvPr id="1029" name="Rectangle 5"/>
          <p:cNvSpPr>
            <a:spLocks noGrp="1" noChangeArrowheads="1"/>
          </p:cNvSpPr>
          <p:nvPr>
            <p:ph type="ftr" sz="quarter" idx="3"/>
          </p:nvPr>
        </p:nvSpPr>
        <p:spPr bwMode="auto">
          <a:xfrm>
            <a:off x="5508104"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nn-NO" altLang="en-US"/>
              <a:t>Hjortland et al., Novelda AS</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&lt;15-23-0044-00-04ab&gt;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6539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nb-NO" altLang="en-US"/>
              <a:t>Jan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Times New Roman"/>
                <a:cs typeface="Times New Roman"/>
              </a:rPr>
              <a:t>Submission Title:</a:t>
            </a:r>
            <a:r>
              <a:rPr lang="en-US" altLang="en-US" sz="1600" dirty="0">
                <a:solidFill>
                  <a:schemeClr val="tx2"/>
                </a:solidFill>
                <a:latin typeface="Times New Roman"/>
                <a:cs typeface="Times New Roman"/>
              </a:rPr>
              <a:t> [</a:t>
            </a:r>
            <a:r>
              <a:rPr lang="en-US" sz="1600" dirty="0">
                <a:latin typeface="Times New Roman"/>
                <a:cs typeface="Times New Roman"/>
              </a:rPr>
              <a:t>Bistatic Sensing and Phase Noise – Uniform HPRF vs. PBS</a:t>
            </a:r>
            <a:r>
              <a:rPr lang="en-US" altLang="en-US" sz="1600" dirty="0">
                <a:latin typeface="Times New Roman"/>
                <a:cs typeface="Times New Roman"/>
              </a:rPr>
              <a:t>]	</a:t>
            </a:r>
          </a:p>
          <a:p>
            <a:r>
              <a:rPr lang="en-US" altLang="en-US" sz="1600" b="1" dirty="0">
                <a:latin typeface="Times New Roman"/>
                <a:cs typeface="Times New Roman"/>
              </a:rPr>
              <a:t>Date Submitted:</a:t>
            </a:r>
            <a:r>
              <a:rPr lang="en-US" altLang="en-US" dirty="0">
                <a:latin typeface="Times New Roman"/>
                <a:cs typeface="Times New Roman"/>
              </a:rPr>
              <a:t> </a:t>
            </a:r>
            <a:r>
              <a:rPr lang="en-US" altLang="en-US" sz="1600" dirty="0">
                <a:latin typeface="Times New Roman"/>
                <a:cs typeface="Times New Roman"/>
              </a:rPr>
              <a:t>[16 Jan, 2023]	</a:t>
            </a:r>
          </a:p>
          <a:p>
            <a:r>
              <a:rPr lang="en-US" altLang="en-US" sz="1600" b="1" dirty="0">
                <a:latin typeface="Times New Roman"/>
                <a:cs typeface="Times New Roman"/>
              </a:rPr>
              <a:t>Source:</a:t>
            </a:r>
            <a:r>
              <a:rPr lang="en-US" altLang="en-US" sz="1600" dirty="0">
                <a:latin typeface="Times New Roman"/>
                <a:cs typeface="Times New Roman"/>
              </a:rPr>
              <a:t> [Håkon A. Hjortland</a:t>
            </a:r>
            <a:r>
              <a:rPr lang="en-US" sz="1600" dirty="0">
                <a:latin typeface="Times New Roman"/>
                <a:cs typeface="Times New Roman"/>
              </a:rPr>
              <a:t>, Nikolaj Andersen, Kristian </a:t>
            </a:r>
            <a:r>
              <a:rPr lang="en-US" sz="1600" dirty="0" err="1">
                <a:latin typeface="Times New Roman"/>
                <a:cs typeface="Times New Roman"/>
              </a:rPr>
              <a:t>Granhaug</a:t>
            </a:r>
            <a:r>
              <a:rPr lang="en-US" sz="1600" dirty="0">
                <a:latin typeface="Times New Roman"/>
                <a:cs typeface="Times New Roman"/>
              </a:rPr>
              <a:t>, Dries Neirynck, Jan Roar Pleym</a:t>
            </a:r>
            <a:r>
              <a:rPr lang="en-US" altLang="en-US" sz="1600" dirty="0">
                <a:latin typeface="Times New Roman"/>
                <a:cs typeface="Times New Roman"/>
              </a:rPr>
              <a:t>, Dag T. </a:t>
            </a:r>
            <a:r>
              <a:rPr lang="en-US" altLang="en-US" sz="1600" dirty="0" err="1">
                <a:latin typeface="Times New Roman"/>
                <a:cs typeface="Times New Roman"/>
              </a:rPr>
              <a:t>Wisland</a:t>
            </a:r>
            <a:r>
              <a:rPr lang="en-US" altLang="en-US" sz="1600" dirty="0">
                <a:latin typeface="Times New Roman"/>
                <a:cs typeface="Times New Roman"/>
              </a:rPr>
              <a:t>] Company [</a:t>
            </a:r>
            <a:r>
              <a:rPr lang="en-US" altLang="en-US" sz="1600" dirty="0" err="1">
                <a:latin typeface="Times New Roman"/>
                <a:cs typeface="Times New Roman"/>
              </a:rPr>
              <a:t>Novelda</a:t>
            </a:r>
            <a:r>
              <a:rPr lang="en-US" altLang="en-US" sz="1600" dirty="0">
                <a:latin typeface="Times New Roman"/>
                <a:cs typeface="Times New Roman"/>
              </a:rPr>
              <a:t> AS]</a:t>
            </a:r>
          </a:p>
          <a:p>
            <a:endParaRPr lang="en-US" altLang="en-US" sz="1600" dirty="0"/>
          </a:p>
          <a:p>
            <a:r>
              <a:rPr lang="en-US" altLang="en-US" sz="1600" b="1" dirty="0">
                <a:latin typeface="Times New Roman"/>
                <a:cs typeface="Times New Roman"/>
              </a:rPr>
              <a:t>E-mail:</a:t>
            </a:r>
            <a:r>
              <a:rPr lang="en-US" altLang="en-US" sz="1600" dirty="0">
                <a:latin typeface="Times New Roman"/>
                <a:cs typeface="Times New Roman"/>
              </a:rPr>
              <a:t> [haakon.hjortland@novelda.com]</a:t>
            </a:r>
          </a:p>
          <a:p>
            <a:r>
              <a:rPr lang="en-US" altLang="en-US" sz="1600" dirty="0"/>
              <a:t>	</a:t>
            </a:r>
          </a:p>
          <a:p>
            <a:pPr>
              <a:spcBef>
                <a:spcPts val="600"/>
              </a:spcBef>
              <a:spcAft>
                <a:spcPts val="600"/>
              </a:spcAft>
            </a:pPr>
            <a:r>
              <a:rPr lang="en-US" altLang="en-US" sz="1600" b="1" dirty="0"/>
              <a:t>Re:</a:t>
            </a:r>
            <a:r>
              <a:rPr lang="en-US" altLang="en-US" sz="1600" dirty="0"/>
              <a:t> [Working Group input]</a:t>
            </a:r>
            <a:endParaRPr lang="en-US" altLang="en-US" dirty="0">
              <a:solidFill>
                <a:schemeClr val="tx2"/>
              </a:solidFill>
              <a:highlight>
                <a:srgbClr val="FFFF00"/>
              </a:highlight>
            </a:endParaRPr>
          </a:p>
          <a:p>
            <a:pPr>
              <a:spcBef>
                <a:spcPts val="600"/>
              </a:spcBef>
              <a:spcAft>
                <a:spcPts val="600"/>
              </a:spcAft>
            </a:pPr>
            <a:r>
              <a:rPr lang="en-US" altLang="en-US" sz="1600" b="1" dirty="0">
                <a:solidFill>
                  <a:schemeClr val="tx2"/>
                </a:solidFill>
                <a:latin typeface="Times New Roman"/>
                <a:cs typeface="Times New Roman"/>
              </a:rPr>
              <a:t>Abstract:</a:t>
            </a:r>
            <a:r>
              <a:rPr lang="en-US" altLang="en-US" sz="1600" dirty="0">
                <a:solidFill>
                  <a:schemeClr val="tx2"/>
                </a:solidFill>
                <a:latin typeface="Times New Roman"/>
                <a:cs typeface="Times New Roman"/>
              </a:rPr>
              <a:t>	[Uniform high-PRF bistatic sensing suffers from sidelobe noise due to phase noise when the nodes are close to each other. Pulse burst sensing avoids this problem by ensuring that none of the sidelobes are located where the weak far-away targets are. Simulation results are presented.]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13692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ea typeface="+mj-lt"/>
                <a:cs typeface="+mj-lt"/>
              </a:rPr>
              <a:t>Simulation Parameters</a:t>
            </a:r>
            <a:br>
              <a:rPr lang="en-US" dirty="0">
                <a:ea typeface="+mj-lt"/>
                <a:cs typeface="+mj-lt"/>
              </a:rPr>
            </a:br>
            <a:r>
              <a:rPr lang="en-US" sz="2200" dirty="0">
                <a:ea typeface="+mj-lt"/>
                <a:cs typeface="+mj-lt"/>
              </a:rPr>
              <a:t>Phase</a:t>
            </a:r>
            <a:r>
              <a:rPr lang="en-US" sz="2200">
                <a:cs typeface="Times New Roman"/>
              </a:rPr>
              <a:t> Noise Spectrum of </a:t>
            </a:r>
            <a:r>
              <a:rPr lang="en-US" sz="2200">
                <a:solidFill>
                  <a:schemeClr val="tx1"/>
                </a:solidFill>
                <a:cs typeface="Times New Roman"/>
              </a:rPr>
              <a:t>Example Cost-Optimized</a:t>
            </a:r>
            <a:r>
              <a:rPr lang="en-US" sz="2200" dirty="0">
                <a:cs typeface="Times New Roman"/>
              </a:rPr>
              <a:t> PLL</a:t>
            </a:r>
            <a:endParaRPr lang="en-US" sz="2400" dirty="0">
              <a:cs typeface="Times New Roman"/>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10</a:t>
            </a:fld>
            <a:endParaRPr lang="en-US" altLang="en-US"/>
          </a:p>
        </p:txBody>
      </p:sp>
      <p:sp>
        <p:nvSpPr>
          <p:cNvPr id="13" name="Plassholder for innhold 2">
            <a:extLst>
              <a:ext uri="{FF2B5EF4-FFF2-40B4-BE49-F238E27FC236}">
                <a16:creationId xmlns:a16="http://schemas.microsoft.com/office/drawing/2014/main" id="{F7A18550-1301-07D0-42C8-F239CDBF35A8}"/>
              </a:ext>
            </a:extLst>
          </p:cNvPr>
          <p:cNvSpPr txBox="1">
            <a:spLocks/>
          </p:cNvSpPr>
          <p:nvPr/>
        </p:nvSpPr>
        <p:spPr bwMode="auto">
          <a:xfrm>
            <a:off x="743189" y="1751643"/>
            <a:ext cx="7302703" cy="61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100" kern="0" dirty="0">
                <a:ea typeface="+mn-lt"/>
                <a:cs typeface="+mn-lt"/>
              </a:rPr>
              <a:t>Based on measured performance of a real-world PLL</a:t>
            </a:r>
            <a:endParaRPr lang="en-US" sz="1100" kern="0">
              <a:cs typeface="Arial"/>
            </a:endParaRPr>
          </a:p>
          <a:p>
            <a:r>
              <a:rPr lang="en-US" sz="1100" kern="0" dirty="0">
                <a:solidFill>
                  <a:srgbClr val="000000"/>
                </a:solidFill>
                <a:cs typeface="Arial"/>
              </a:rPr>
              <a:t>In the simulator, 3 dB is added to the spectrum below to reflect that there is phase noise in both TX and RX</a:t>
            </a:r>
          </a:p>
        </p:txBody>
      </p:sp>
      <p:pic>
        <p:nvPicPr>
          <p:cNvPr id="11" name="Picture 11" descr="Chart&#10;&#10;Description automatically generated">
            <a:extLst>
              <a:ext uri="{FF2B5EF4-FFF2-40B4-BE49-F238E27FC236}">
                <a16:creationId xmlns:a16="http://schemas.microsoft.com/office/drawing/2014/main" id="{BF711AF5-801C-5522-B328-CD57A635345D}"/>
              </a:ext>
            </a:extLst>
          </p:cNvPr>
          <p:cNvPicPr>
            <a:picLocks noChangeAspect="1"/>
          </p:cNvPicPr>
          <p:nvPr/>
        </p:nvPicPr>
        <p:blipFill>
          <a:blip r:embed="rId2"/>
          <a:stretch>
            <a:fillRect/>
          </a:stretch>
        </p:blipFill>
        <p:spPr>
          <a:xfrm>
            <a:off x="1776334" y="2269136"/>
            <a:ext cx="5394585" cy="4062334"/>
          </a:xfrm>
          <a:prstGeom prst="rect">
            <a:avLst/>
          </a:prstGeom>
        </p:spPr>
      </p:pic>
    </p:spTree>
    <p:extLst>
      <p:ext uri="{BB962C8B-B14F-4D97-AF65-F5344CB8AC3E}">
        <p14:creationId xmlns:p14="http://schemas.microsoft.com/office/powerpoint/2010/main" val="1492159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ea typeface="+mj-lt"/>
                <a:cs typeface="+mj-lt"/>
              </a:rPr>
              <a:t>Simulation Parameters</a:t>
            </a:r>
            <a:br>
              <a:rPr lang="en-US" dirty="0">
                <a:ea typeface="+mj-lt"/>
                <a:cs typeface="+mj-lt"/>
              </a:rPr>
            </a:br>
            <a:r>
              <a:rPr lang="en-US" sz="2200" dirty="0">
                <a:ea typeface="+mj-lt"/>
                <a:cs typeface="+mj-lt"/>
              </a:rPr>
              <a:t>Phase</a:t>
            </a:r>
            <a:r>
              <a:rPr lang="en-US" sz="2200">
                <a:cs typeface="Times New Roman"/>
              </a:rPr>
              <a:t> Noise Spectrum of </a:t>
            </a:r>
            <a:r>
              <a:rPr lang="en-US" sz="2200">
                <a:solidFill>
                  <a:schemeClr val="tx1"/>
                </a:solidFill>
                <a:cs typeface="Times New Roman"/>
              </a:rPr>
              <a:t>Example Performance-Optimized</a:t>
            </a:r>
            <a:r>
              <a:rPr lang="en-US" sz="2200" dirty="0">
                <a:cs typeface="Times New Roman"/>
              </a:rPr>
              <a:t> PLL</a:t>
            </a:r>
            <a:endParaRPr lang="en-US" sz="2000" dirty="0">
              <a:cs typeface="Times New Roman"/>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11</a:t>
            </a:fld>
            <a:endParaRPr lang="en-US" altLang="en-US"/>
          </a:p>
        </p:txBody>
      </p:sp>
      <p:sp>
        <p:nvSpPr>
          <p:cNvPr id="13" name="Plassholder for innhold 2">
            <a:extLst>
              <a:ext uri="{FF2B5EF4-FFF2-40B4-BE49-F238E27FC236}">
                <a16:creationId xmlns:a16="http://schemas.microsoft.com/office/drawing/2014/main" id="{F7A18550-1301-07D0-42C8-F239CDBF35A8}"/>
              </a:ext>
            </a:extLst>
          </p:cNvPr>
          <p:cNvSpPr txBox="1">
            <a:spLocks/>
          </p:cNvSpPr>
          <p:nvPr/>
        </p:nvSpPr>
        <p:spPr bwMode="auto">
          <a:xfrm>
            <a:off x="743189" y="1751643"/>
            <a:ext cx="7302703" cy="675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100" kern="0" dirty="0">
                <a:ea typeface="+mn-lt"/>
                <a:cs typeface="+mn-lt"/>
              </a:rPr>
              <a:t>Based on a performance template provided to us</a:t>
            </a:r>
            <a:endParaRPr lang="en-US" sz="1100" kern="0">
              <a:cs typeface="Arial"/>
            </a:endParaRPr>
          </a:p>
          <a:p>
            <a:r>
              <a:rPr lang="en-US" sz="1100" kern="0" dirty="0">
                <a:ea typeface="+mn-lt"/>
                <a:cs typeface="+mn-lt"/>
              </a:rPr>
              <a:t>In the simulator, 3 dB is added to the spectrum below to reflect that there is phase noise in both TX and RX</a:t>
            </a:r>
          </a:p>
        </p:txBody>
      </p:sp>
      <p:pic>
        <p:nvPicPr>
          <p:cNvPr id="10" name="Picture 10" descr="Chart&#10;&#10;Description automatically generated">
            <a:extLst>
              <a:ext uri="{FF2B5EF4-FFF2-40B4-BE49-F238E27FC236}">
                <a16:creationId xmlns:a16="http://schemas.microsoft.com/office/drawing/2014/main" id="{D65F5F5C-02F8-F986-A169-23C9FA39EF7E}"/>
              </a:ext>
            </a:extLst>
          </p:cNvPr>
          <p:cNvPicPr>
            <a:picLocks noChangeAspect="1"/>
          </p:cNvPicPr>
          <p:nvPr/>
        </p:nvPicPr>
        <p:blipFill>
          <a:blip r:embed="rId2"/>
          <a:stretch>
            <a:fillRect/>
          </a:stretch>
        </p:blipFill>
        <p:spPr>
          <a:xfrm>
            <a:off x="1772438" y="2271130"/>
            <a:ext cx="5394297" cy="4062103"/>
          </a:xfrm>
          <a:prstGeom prst="rect">
            <a:avLst/>
          </a:prstGeom>
        </p:spPr>
      </p:pic>
    </p:spTree>
    <p:extLst>
      <p:ext uri="{BB962C8B-B14F-4D97-AF65-F5344CB8AC3E}">
        <p14:creationId xmlns:p14="http://schemas.microsoft.com/office/powerpoint/2010/main" val="405749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09B29-8DB3-28F6-A30D-46C69B8663EA}"/>
              </a:ext>
            </a:extLst>
          </p:cNvPr>
          <p:cNvSpPr>
            <a:spLocks noGrp="1"/>
          </p:cNvSpPr>
          <p:nvPr>
            <p:ph type="title"/>
          </p:nvPr>
        </p:nvSpPr>
        <p:spPr/>
        <p:txBody>
          <a:bodyPr/>
          <a:lstStyle/>
          <a:p>
            <a:r>
              <a:rPr lang="en-US" dirty="0">
                <a:cs typeface="Times New Roman"/>
              </a:rPr>
              <a:t>Uniform High-PRF Sensing Waveforms</a:t>
            </a:r>
            <a:endParaRPr lang="en-US" dirty="0"/>
          </a:p>
        </p:txBody>
      </p:sp>
      <p:sp>
        <p:nvSpPr>
          <p:cNvPr id="3" name="Date Placeholder 2">
            <a:extLst>
              <a:ext uri="{FF2B5EF4-FFF2-40B4-BE49-F238E27FC236}">
                <a16:creationId xmlns:a16="http://schemas.microsoft.com/office/drawing/2014/main" id="{B105CA1A-0467-2583-EDD1-4D026A6FDEA4}"/>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F037AEF1-FCB5-380F-058E-EA7E87476B92}"/>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310B8785-0A78-801B-4AF0-7E6051924B05}"/>
              </a:ext>
            </a:extLst>
          </p:cNvPr>
          <p:cNvSpPr>
            <a:spLocks noGrp="1"/>
          </p:cNvSpPr>
          <p:nvPr>
            <p:ph type="sldNum" sz="quarter" idx="12"/>
          </p:nvPr>
        </p:nvSpPr>
        <p:spPr/>
        <p:txBody>
          <a:bodyPr/>
          <a:lstStyle/>
          <a:p>
            <a:r>
              <a:rPr lang="en-US" altLang="en-US"/>
              <a:t>Slide </a:t>
            </a:r>
            <a:fld id="{CA3A8BFF-9C7C-44C4-9364-A9BB01D83082}" type="slidenum">
              <a:rPr lang="en-US" altLang="en-US"/>
              <a:pPr/>
              <a:t>12</a:t>
            </a:fld>
            <a:endParaRPr lang="en-US" altLang="en-US"/>
          </a:p>
        </p:txBody>
      </p:sp>
      <p:pic>
        <p:nvPicPr>
          <p:cNvPr id="6" name="Picture 7" descr="Diagram&#10;&#10;Description automatically generated">
            <a:extLst>
              <a:ext uri="{FF2B5EF4-FFF2-40B4-BE49-F238E27FC236}">
                <a16:creationId xmlns:a16="http://schemas.microsoft.com/office/drawing/2014/main" id="{FEC52EB2-CBD0-7C53-14A0-4243491E267B}"/>
              </a:ext>
            </a:extLst>
          </p:cNvPr>
          <p:cNvPicPr>
            <a:picLocks noChangeAspect="1"/>
          </p:cNvPicPr>
          <p:nvPr/>
        </p:nvPicPr>
        <p:blipFill>
          <a:blip r:embed="rId2"/>
          <a:stretch>
            <a:fillRect/>
          </a:stretch>
        </p:blipFill>
        <p:spPr>
          <a:xfrm>
            <a:off x="558383" y="1635363"/>
            <a:ext cx="7390150" cy="4711536"/>
          </a:xfrm>
          <a:prstGeom prst="rect">
            <a:avLst/>
          </a:prstGeom>
        </p:spPr>
      </p:pic>
    </p:spTree>
    <p:extLst>
      <p:ext uri="{BB962C8B-B14F-4D97-AF65-F5344CB8AC3E}">
        <p14:creationId xmlns:p14="http://schemas.microsoft.com/office/powerpoint/2010/main" val="1799642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97C9-3BEE-0EFB-7ACB-31036EFBC121}"/>
              </a:ext>
            </a:extLst>
          </p:cNvPr>
          <p:cNvSpPr>
            <a:spLocks noGrp="1"/>
          </p:cNvSpPr>
          <p:nvPr>
            <p:ph type="title"/>
          </p:nvPr>
        </p:nvSpPr>
        <p:spPr/>
        <p:txBody>
          <a:bodyPr/>
          <a:lstStyle/>
          <a:p>
            <a:r>
              <a:rPr lang="en-US">
                <a:cs typeface="Times New Roman"/>
              </a:rPr>
              <a:t>Pulse Burst Sensing Waveforms</a:t>
            </a:r>
            <a:endParaRPr lang="en-US"/>
          </a:p>
        </p:txBody>
      </p:sp>
      <p:sp>
        <p:nvSpPr>
          <p:cNvPr id="3" name="Date Placeholder 2">
            <a:extLst>
              <a:ext uri="{FF2B5EF4-FFF2-40B4-BE49-F238E27FC236}">
                <a16:creationId xmlns:a16="http://schemas.microsoft.com/office/drawing/2014/main" id="{4356C641-63A7-D6F9-7994-3F10AFD23D16}"/>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401C7305-4433-1F0B-09C7-9174E40DF1AC}"/>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965C0F6B-9A4B-B911-BA79-E9D74309B86F}"/>
              </a:ext>
            </a:extLst>
          </p:cNvPr>
          <p:cNvSpPr>
            <a:spLocks noGrp="1"/>
          </p:cNvSpPr>
          <p:nvPr>
            <p:ph type="sldNum" sz="quarter" idx="12"/>
          </p:nvPr>
        </p:nvSpPr>
        <p:spPr/>
        <p:txBody>
          <a:bodyPr/>
          <a:lstStyle/>
          <a:p>
            <a:r>
              <a:rPr lang="en-US" altLang="en-US"/>
              <a:t>Slide </a:t>
            </a:r>
            <a:fld id="{CA3A8BFF-9C7C-44C4-9364-A9BB01D83082}" type="slidenum">
              <a:rPr lang="en-US" altLang="en-US"/>
              <a:pPr/>
              <a:t>13</a:t>
            </a:fld>
            <a:endParaRPr lang="en-US" altLang="en-US"/>
          </a:p>
        </p:txBody>
      </p:sp>
      <p:pic>
        <p:nvPicPr>
          <p:cNvPr id="7" name="Picture 7" descr="Diagram&#10;&#10;Description automatically generated">
            <a:extLst>
              <a:ext uri="{FF2B5EF4-FFF2-40B4-BE49-F238E27FC236}">
                <a16:creationId xmlns:a16="http://schemas.microsoft.com/office/drawing/2014/main" id="{5F84C36D-FF35-A05A-C215-1DF4AC727139}"/>
              </a:ext>
            </a:extLst>
          </p:cNvPr>
          <p:cNvPicPr>
            <a:picLocks noChangeAspect="1"/>
          </p:cNvPicPr>
          <p:nvPr/>
        </p:nvPicPr>
        <p:blipFill>
          <a:blip r:embed="rId2"/>
          <a:stretch>
            <a:fillRect/>
          </a:stretch>
        </p:blipFill>
        <p:spPr>
          <a:xfrm>
            <a:off x="61835" y="1613317"/>
            <a:ext cx="9029700" cy="4755629"/>
          </a:xfrm>
          <a:prstGeom prst="rect">
            <a:avLst/>
          </a:prstGeom>
        </p:spPr>
      </p:pic>
    </p:spTree>
    <p:extLst>
      <p:ext uri="{BB962C8B-B14F-4D97-AF65-F5344CB8AC3E}">
        <p14:creationId xmlns:p14="http://schemas.microsoft.com/office/powerpoint/2010/main" val="2923406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DEC812-AB3D-CBF3-012F-9348173F43FB}"/>
              </a:ext>
            </a:extLst>
          </p:cNvPr>
          <p:cNvSpPr>
            <a:spLocks noGrp="1"/>
          </p:cNvSpPr>
          <p:nvPr>
            <p:ph type="title"/>
          </p:nvPr>
        </p:nvSpPr>
        <p:spPr>
          <a:xfrm>
            <a:off x="685800" y="685800"/>
            <a:ext cx="8059903" cy="1066800"/>
          </a:xfrm>
        </p:spPr>
        <p:txBody>
          <a:bodyPr/>
          <a:lstStyle/>
          <a:p>
            <a:r>
              <a:rPr lang="en-US" sz="2800" dirty="0">
                <a:cs typeface="Times New Roman"/>
              </a:rPr>
              <a:t>Simulation </a:t>
            </a:r>
            <a:r>
              <a:rPr lang="en-US" sz="2800">
                <a:cs typeface="Times New Roman"/>
              </a:rPr>
              <a:t>of Uniform </a:t>
            </a:r>
            <a:r>
              <a:rPr lang="en-US" sz="2800" dirty="0">
                <a:solidFill>
                  <a:schemeClr val="tx1"/>
                </a:solidFill>
                <a:cs typeface="Times New Roman"/>
              </a:rPr>
              <a:t>H</a:t>
            </a:r>
            <a:r>
              <a:rPr lang="en-US" sz="2800">
                <a:cs typeface="Times New Roman"/>
              </a:rPr>
              <a:t>PRF and</a:t>
            </a:r>
            <a:br>
              <a:rPr lang="en-US" sz="2800" dirty="0">
                <a:cs typeface="Times New Roman"/>
              </a:rPr>
            </a:br>
            <a:r>
              <a:rPr lang="en-US" sz="2800">
                <a:cs typeface="Times New Roman"/>
              </a:rPr>
              <a:t>PBS With Thermal and Phase Noise</a:t>
            </a:r>
            <a:endParaRPr lang="nb-NO" sz="2800">
              <a:cs typeface="Times New Roman"/>
            </a:endParaRPr>
          </a:p>
        </p:txBody>
      </p:sp>
      <p:sp>
        <p:nvSpPr>
          <p:cNvPr id="4" name="Plassholder for dato 3">
            <a:extLst>
              <a:ext uri="{FF2B5EF4-FFF2-40B4-BE49-F238E27FC236}">
                <a16:creationId xmlns:a16="http://schemas.microsoft.com/office/drawing/2014/main" id="{37B73288-A416-354F-D5F5-A319DA47A7DB}"/>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9D8A8898-84FB-F7AB-92AA-4943A461A834}"/>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EAAB66BD-41B5-DE14-79F6-C5B43F48A597}"/>
              </a:ext>
            </a:extLst>
          </p:cNvPr>
          <p:cNvSpPr>
            <a:spLocks noGrp="1"/>
          </p:cNvSpPr>
          <p:nvPr>
            <p:ph type="sldNum" sz="quarter" idx="12"/>
          </p:nvPr>
        </p:nvSpPr>
        <p:spPr/>
        <p:txBody>
          <a:bodyPr/>
          <a:lstStyle/>
          <a:p>
            <a:r>
              <a:rPr lang="en-US" altLang="en-US"/>
              <a:t>Slide </a:t>
            </a:r>
            <a:fld id="{7FFA85FD-E192-4C2D-9860-28C59D48001D}" type="slidenum">
              <a:rPr lang="en-US" altLang="en-US"/>
              <a:pPr/>
              <a:t>14</a:t>
            </a:fld>
            <a:endParaRPr lang="en-US" altLang="en-US"/>
          </a:p>
        </p:txBody>
      </p:sp>
      <p:pic>
        <p:nvPicPr>
          <p:cNvPr id="9" name="Bilde 9">
            <a:extLst>
              <a:ext uri="{FF2B5EF4-FFF2-40B4-BE49-F238E27FC236}">
                <a16:creationId xmlns:a16="http://schemas.microsoft.com/office/drawing/2014/main" id="{C4909F42-1419-388B-564E-25F3492979FC}"/>
              </a:ext>
            </a:extLst>
          </p:cNvPr>
          <p:cNvPicPr>
            <a:picLocks noChangeAspect="1"/>
          </p:cNvPicPr>
          <p:nvPr/>
        </p:nvPicPr>
        <p:blipFill>
          <a:blip r:embed="rId2"/>
          <a:stretch>
            <a:fillRect/>
          </a:stretch>
        </p:blipFill>
        <p:spPr>
          <a:xfrm>
            <a:off x="831649" y="1896926"/>
            <a:ext cx="7542764" cy="4222663"/>
          </a:xfrm>
          <a:prstGeom prst="rect">
            <a:avLst/>
          </a:prstGeom>
        </p:spPr>
      </p:pic>
    </p:spTree>
    <p:extLst>
      <p:ext uri="{BB962C8B-B14F-4D97-AF65-F5344CB8AC3E}">
        <p14:creationId xmlns:p14="http://schemas.microsoft.com/office/powerpoint/2010/main" val="2747914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e 7">
            <a:extLst>
              <a:ext uri="{FF2B5EF4-FFF2-40B4-BE49-F238E27FC236}">
                <a16:creationId xmlns:a16="http://schemas.microsoft.com/office/drawing/2014/main" id="{81D669BA-19ED-BD1D-E63E-E809AD7A3229}"/>
              </a:ext>
            </a:extLst>
          </p:cNvPr>
          <p:cNvPicPr>
            <a:picLocks noChangeAspect="1"/>
          </p:cNvPicPr>
          <p:nvPr/>
        </p:nvPicPr>
        <p:blipFill rotWithShape="1">
          <a:blip r:embed="rId2"/>
          <a:srcRect t="5651" r="-138" b="-246"/>
          <a:stretch/>
        </p:blipFill>
        <p:spPr>
          <a:xfrm>
            <a:off x="645459" y="2007271"/>
            <a:ext cx="7842743" cy="4156637"/>
          </a:xfrm>
          <a:prstGeom prst="rect">
            <a:avLst/>
          </a:prstGeom>
        </p:spPr>
      </p:pic>
      <p:sp>
        <p:nvSpPr>
          <p:cNvPr id="2" name="Tittel 1">
            <a:extLst>
              <a:ext uri="{FF2B5EF4-FFF2-40B4-BE49-F238E27FC236}">
                <a16:creationId xmlns:a16="http://schemas.microsoft.com/office/drawing/2014/main" id="{8ADEC812-AB3D-CBF3-012F-9348173F43FB}"/>
              </a:ext>
            </a:extLst>
          </p:cNvPr>
          <p:cNvSpPr>
            <a:spLocks noGrp="1"/>
          </p:cNvSpPr>
          <p:nvPr>
            <p:ph type="title"/>
          </p:nvPr>
        </p:nvSpPr>
        <p:spPr/>
        <p:txBody>
          <a:bodyPr/>
          <a:lstStyle/>
          <a:p>
            <a:r>
              <a:rPr lang="en-US" sz="3200">
                <a:cs typeface="Times New Roman"/>
              </a:rPr>
              <a:t>Sidelobe Noise vs. Distance Between Nodes</a:t>
            </a:r>
            <a:br>
              <a:rPr lang="en-US" sz="3200" dirty="0">
                <a:cs typeface="Times New Roman"/>
              </a:rPr>
            </a:br>
            <a:r>
              <a:rPr lang="en-US" sz="2000">
                <a:solidFill>
                  <a:schemeClr val="tx1"/>
                </a:solidFill>
                <a:cs typeface="Times New Roman"/>
              </a:rPr>
              <a:t>Cost-Optimized vs. Performance-Optimized</a:t>
            </a:r>
            <a:r>
              <a:rPr lang="en-US" sz="2000">
                <a:solidFill>
                  <a:schemeClr val="tx1"/>
                </a:solidFill>
                <a:ea typeface="+mj-lt"/>
                <a:cs typeface="+mj-lt"/>
              </a:rPr>
              <a:t> PLL</a:t>
            </a:r>
            <a:endParaRPr lang="en-US" sz="2000">
              <a:solidFill>
                <a:schemeClr val="tx1"/>
              </a:solidFill>
              <a:cs typeface="Times New Roman"/>
            </a:endParaRPr>
          </a:p>
        </p:txBody>
      </p:sp>
      <p:sp>
        <p:nvSpPr>
          <p:cNvPr id="4" name="Plassholder for dato 3">
            <a:extLst>
              <a:ext uri="{FF2B5EF4-FFF2-40B4-BE49-F238E27FC236}">
                <a16:creationId xmlns:a16="http://schemas.microsoft.com/office/drawing/2014/main" id="{37B73288-A416-354F-D5F5-A319DA47A7DB}"/>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9D8A8898-84FB-F7AB-92AA-4943A461A834}"/>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EAAB66BD-41B5-DE14-79F6-C5B43F48A597}"/>
              </a:ext>
            </a:extLst>
          </p:cNvPr>
          <p:cNvSpPr>
            <a:spLocks noGrp="1"/>
          </p:cNvSpPr>
          <p:nvPr>
            <p:ph type="sldNum" sz="quarter" idx="12"/>
          </p:nvPr>
        </p:nvSpPr>
        <p:spPr/>
        <p:txBody>
          <a:bodyPr/>
          <a:lstStyle/>
          <a:p>
            <a:r>
              <a:rPr lang="en-US" altLang="en-US"/>
              <a:t>Slide </a:t>
            </a:r>
            <a:fld id="{7FFA85FD-E192-4C2D-9860-28C59D48001D}" type="slidenum">
              <a:rPr lang="en-US" altLang="en-US"/>
              <a:pPr/>
              <a:t>15</a:t>
            </a:fld>
            <a:endParaRPr lang="en-US" altLang="en-US"/>
          </a:p>
        </p:txBody>
      </p:sp>
      <p:pic>
        <p:nvPicPr>
          <p:cNvPr id="8" name="Bilde 8" descr="Et bilde som inneholder tekst&#10;&#10;Automatisk generert beskrivelse">
            <a:extLst>
              <a:ext uri="{FF2B5EF4-FFF2-40B4-BE49-F238E27FC236}">
                <a16:creationId xmlns:a16="http://schemas.microsoft.com/office/drawing/2014/main" id="{FC53047A-883B-F40A-C913-603722E25860}"/>
              </a:ext>
            </a:extLst>
          </p:cNvPr>
          <p:cNvPicPr>
            <a:picLocks noChangeAspect="1"/>
          </p:cNvPicPr>
          <p:nvPr/>
        </p:nvPicPr>
        <p:blipFill>
          <a:blip r:embed="rId3"/>
          <a:stretch>
            <a:fillRect/>
          </a:stretch>
        </p:blipFill>
        <p:spPr>
          <a:xfrm>
            <a:off x="1861552" y="4349124"/>
            <a:ext cx="2743200" cy="998162"/>
          </a:xfrm>
          <a:prstGeom prst="rect">
            <a:avLst/>
          </a:prstGeom>
        </p:spPr>
      </p:pic>
    </p:spTree>
    <p:extLst>
      <p:ext uri="{BB962C8B-B14F-4D97-AF65-F5344CB8AC3E}">
        <p14:creationId xmlns:p14="http://schemas.microsoft.com/office/powerpoint/2010/main" val="2023262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FF55F3D-8756-610A-FC0D-D45CE579DC14}"/>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6156842A-B209-23D4-C929-68C7D003EB70}"/>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AD4C487D-C7CB-6B4A-379E-515AF4B57170}"/>
              </a:ext>
            </a:extLst>
          </p:cNvPr>
          <p:cNvSpPr>
            <a:spLocks noGrp="1"/>
          </p:cNvSpPr>
          <p:nvPr>
            <p:ph type="sldNum" sz="quarter" idx="12"/>
          </p:nvPr>
        </p:nvSpPr>
        <p:spPr/>
        <p:txBody>
          <a:bodyPr/>
          <a:lstStyle/>
          <a:p>
            <a:r>
              <a:rPr lang="en-US" altLang="en-US"/>
              <a:t>Slide </a:t>
            </a:r>
            <a:fld id="{CA3A8BFF-9C7C-44C4-9364-A9BB01D83082}" type="slidenum">
              <a:rPr lang="en-US" altLang="en-US"/>
              <a:pPr/>
              <a:t>16</a:t>
            </a:fld>
            <a:endParaRPr lang="en-US" altLang="en-US"/>
          </a:p>
        </p:txBody>
      </p:sp>
      <p:sp>
        <p:nvSpPr>
          <p:cNvPr id="2" name="Title 1">
            <a:extLst>
              <a:ext uri="{FF2B5EF4-FFF2-40B4-BE49-F238E27FC236}">
                <a16:creationId xmlns:a16="http://schemas.microsoft.com/office/drawing/2014/main" id="{D1BB78B6-B368-3065-B8DA-41EEB2382D97}"/>
              </a:ext>
            </a:extLst>
          </p:cNvPr>
          <p:cNvSpPr>
            <a:spLocks noGrp="1"/>
          </p:cNvSpPr>
          <p:nvPr>
            <p:ph type="title"/>
          </p:nvPr>
        </p:nvSpPr>
        <p:spPr/>
        <p:txBody>
          <a:bodyPr/>
          <a:lstStyle/>
          <a:p>
            <a:r>
              <a:rPr lang="en-US" sz="3200" dirty="0">
                <a:cs typeface="Times New Roman"/>
              </a:rPr>
              <a:t>1 V Pulse Amplitude Instead of 0.5 V and</a:t>
            </a:r>
            <a:br>
              <a:rPr lang="en-US" sz="3200" dirty="0">
                <a:cs typeface="Times New Roman"/>
              </a:rPr>
            </a:br>
            <a:r>
              <a:rPr lang="en-US" sz="3200" dirty="0">
                <a:cs typeface="Times New Roman"/>
              </a:rPr>
              <a:t>Two Pulses Interfering Constructively</a:t>
            </a:r>
          </a:p>
        </p:txBody>
      </p:sp>
      <p:pic>
        <p:nvPicPr>
          <p:cNvPr id="7" name="Bilde 7">
            <a:extLst>
              <a:ext uri="{FF2B5EF4-FFF2-40B4-BE49-F238E27FC236}">
                <a16:creationId xmlns:a16="http://schemas.microsoft.com/office/drawing/2014/main" id="{E4731B98-408D-1161-4CBF-B3FD0B1D175A}"/>
              </a:ext>
            </a:extLst>
          </p:cNvPr>
          <p:cNvPicPr>
            <a:picLocks noChangeAspect="1"/>
          </p:cNvPicPr>
          <p:nvPr/>
        </p:nvPicPr>
        <p:blipFill rotWithShape="1">
          <a:blip r:embed="rId2"/>
          <a:srcRect t="5085" r="-136" b="-242"/>
          <a:stretch/>
        </p:blipFill>
        <p:spPr>
          <a:xfrm>
            <a:off x="655803" y="1903833"/>
            <a:ext cx="7894466" cy="4218753"/>
          </a:xfrm>
          <a:prstGeom prst="rect">
            <a:avLst/>
          </a:prstGeom>
        </p:spPr>
      </p:pic>
    </p:spTree>
    <p:extLst>
      <p:ext uri="{BB962C8B-B14F-4D97-AF65-F5344CB8AC3E}">
        <p14:creationId xmlns:p14="http://schemas.microsoft.com/office/powerpoint/2010/main" val="2339951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547D6-2459-9097-ACD5-92BDC05874A7}"/>
              </a:ext>
            </a:extLst>
          </p:cNvPr>
          <p:cNvSpPr>
            <a:spLocks noGrp="1"/>
          </p:cNvSpPr>
          <p:nvPr>
            <p:ph type="title"/>
          </p:nvPr>
        </p:nvSpPr>
        <p:spPr/>
        <p:txBody>
          <a:bodyPr/>
          <a:lstStyle/>
          <a:p>
            <a:r>
              <a:rPr lang="en-US" dirty="0">
                <a:cs typeface="Times New Roman"/>
              </a:rPr>
              <a:t>When to Use PBS and</a:t>
            </a:r>
            <a:br>
              <a:rPr lang="en-US" dirty="0">
                <a:cs typeface="Times New Roman"/>
              </a:rPr>
            </a:br>
            <a:r>
              <a:rPr lang="en-US" dirty="0">
                <a:cs typeface="Times New Roman"/>
              </a:rPr>
              <a:t>When to Use HPRF</a:t>
            </a:r>
            <a:endParaRPr lang="en-US" dirty="0"/>
          </a:p>
        </p:txBody>
      </p:sp>
      <p:sp>
        <p:nvSpPr>
          <p:cNvPr id="3" name="Date Placeholder 2">
            <a:extLst>
              <a:ext uri="{FF2B5EF4-FFF2-40B4-BE49-F238E27FC236}">
                <a16:creationId xmlns:a16="http://schemas.microsoft.com/office/drawing/2014/main" id="{F2731354-29F1-CAE2-DAC2-2AC6A25FE213}"/>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3D46BDFF-7F2C-DDFD-11DD-E5006D392E45}"/>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3A9D6E4D-8389-E71D-A9EA-E559EEE89241}"/>
              </a:ext>
            </a:extLst>
          </p:cNvPr>
          <p:cNvSpPr>
            <a:spLocks noGrp="1"/>
          </p:cNvSpPr>
          <p:nvPr>
            <p:ph type="sldNum" sz="quarter" idx="12"/>
          </p:nvPr>
        </p:nvSpPr>
        <p:spPr/>
        <p:txBody>
          <a:bodyPr/>
          <a:lstStyle/>
          <a:p>
            <a:r>
              <a:rPr lang="en-US" altLang="en-US"/>
              <a:t>Slide </a:t>
            </a:r>
            <a:fld id="{CA3A8BFF-9C7C-44C4-9364-A9BB01D83082}" type="slidenum">
              <a:rPr lang="en-US" altLang="en-US"/>
              <a:pPr/>
              <a:t>17</a:t>
            </a:fld>
            <a:endParaRPr lang="en-US" altLang="en-US"/>
          </a:p>
        </p:txBody>
      </p:sp>
      <p:pic>
        <p:nvPicPr>
          <p:cNvPr id="7" name="Picture 8" descr="Diagram&#10;&#10;Description automatically generated">
            <a:extLst>
              <a:ext uri="{FF2B5EF4-FFF2-40B4-BE49-F238E27FC236}">
                <a16:creationId xmlns:a16="http://schemas.microsoft.com/office/drawing/2014/main" id="{1DFC5162-A2BD-809D-5085-215A9DD3151C}"/>
              </a:ext>
            </a:extLst>
          </p:cNvPr>
          <p:cNvPicPr>
            <a:picLocks noChangeAspect="1"/>
          </p:cNvPicPr>
          <p:nvPr/>
        </p:nvPicPr>
        <p:blipFill>
          <a:blip r:embed="rId2"/>
          <a:stretch>
            <a:fillRect/>
          </a:stretch>
        </p:blipFill>
        <p:spPr>
          <a:xfrm>
            <a:off x="155523" y="1971494"/>
            <a:ext cx="8917273" cy="4142329"/>
          </a:xfrm>
          <a:prstGeom prst="rect">
            <a:avLst/>
          </a:prstGeom>
        </p:spPr>
      </p:pic>
    </p:spTree>
    <p:extLst>
      <p:ext uri="{BB962C8B-B14F-4D97-AF65-F5344CB8AC3E}">
        <p14:creationId xmlns:p14="http://schemas.microsoft.com/office/powerpoint/2010/main" val="3932405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A6D4-9137-8703-6ED2-166D2DCF34B2}"/>
              </a:ext>
            </a:extLst>
          </p:cNvPr>
          <p:cNvSpPr>
            <a:spLocks noGrp="1"/>
          </p:cNvSpPr>
          <p:nvPr>
            <p:ph type="title"/>
          </p:nvPr>
        </p:nvSpPr>
        <p:spPr/>
        <p:txBody>
          <a:bodyPr/>
          <a:lstStyle/>
          <a:p>
            <a:r>
              <a:rPr lang="en-US" sz="2800" dirty="0">
                <a:cs typeface="Times New Roman"/>
              </a:rPr>
              <a:t>Will the AGC Raise the Noise Floor so that Sidelobe Noise Becomes Irrelevant (</a:t>
            </a:r>
            <a:r>
              <a:rPr lang="en-US" sz="2800" dirty="0">
                <a:ea typeface="+mj-lt"/>
                <a:cs typeface="+mj-lt"/>
              </a:rPr>
              <a:t>EVM Limited</a:t>
            </a:r>
            <a:r>
              <a:rPr lang="en-US" sz="2800" dirty="0">
                <a:cs typeface="Times New Roman"/>
              </a:rPr>
              <a:t> System)?</a:t>
            </a:r>
          </a:p>
        </p:txBody>
      </p:sp>
      <p:sp>
        <p:nvSpPr>
          <p:cNvPr id="3" name="Content Placeholder 2">
            <a:extLst>
              <a:ext uri="{FF2B5EF4-FFF2-40B4-BE49-F238E27FC236}">
                <a16:creationId xmlns:a16="http://schemas.microsoft.com/office/drawing/2014/main" id="{F32325CA-FC84-6FF5-246D-DA67FB8A15FC}"/>
              </a:ext>
            </a:extLst>
          </p:cNvPr>
          <p:cNvSpPr>
            <a:spLocks noGrp="1"/>
          </p:cNvSpPr>
          <p:nvPr>
            <p:ph idx="1"/>
          </p:nvPr>
        </p:nvSpPr>
        <p:spPr/>
        <p:txBody>
          <a:bodyPr/>
          <a:lstStyle/>
          <a:p>
            <a:r>
              <a:rPr lang="en-US" sz="1600" dirty="0">
                <a:ea typeface="+mn-lt"/>
                <a:cs typeface="+mn-lt"/>
              </a:rPr>
              <a:t>Communication can use an ADC with few bits</a:t>
            </a:r>
            <a:endParaRPr lang="en-US" sz="1600" dirty="0">
              <a:cs typeface="Arial"/>
            </a:endParaRPr>
          </a:p>
          <a:p>
            <a:r>
              <a:rPr lang="en-US" sz="1600" dirty="0">
                <a:ea typeface="+mn-lt"/>
                <a:cs typeface="+mn-lt"/>
              </a:rPr>
              <a:t>Ranging can use an ADC with few bits since the first pulse probably is not that much weaker than the strongest pulse</a:t>
            </a:r>
            <a:endParaRPr lang="en-US" sz="1600" dirty="0">
              <a:cs typeface="Arial"/>
            </a:endParaRPr>
          </a:p>
          <a:p>
            <a:r>
              <a:rPr lang="en-US" sz="1600" dirty="0">
                <a:ea typeface="+mn-lt"/>
                <a:cs typeface="+mn-lt"/>
              </a:rPr>
              <a:t>Monostatic sensing might look at e.g. a breathing person next to a wall (a small signal on top of a strong signal), or a near-by and a far-away target at the same time, so a high dynamic range is needed</a:t>
            </a:r>
          </a:p>
          <a:p>
            <a:r>
              <a:rPr lang="en-US" sz="1600" dirty="0">
                <a:ea typeface="+mn-lt"/>
                <a:cs typeface="+mn-lt"/>
              </a:rPr>
              <a:t>Bistatic sensing requires reception of both the strong reference pulse, e.g. a LOS pulse, to find time 0 of the CIR, and weak target pulses, so a high dynamic range is needed also here</a:t>
            </a:r>
          </a:p>
          <a:p>
            <a:r>
              <a:rPr lang="en-US" sz="1600" dirty="0">
                <a:ea typeface="+mn-lt"/>
                <a:cs typeface="+mn-lt"/>
              </a:rPr>
              <a:t>Adding an ADC bit lowers the AGC-determined noise floor by 6 dB, which probably uses much less power than the alternative of just integrating four times longer</a:t>
            </a:r>
            <a:endParaRPr lang="en-US" sz="1600" dirty="0">
              <a:cs typeface="Arial"/>
            </a:endParaRPr>
          </a:p>
          <a:p>
            <a:r>
              <a:rPr lang="en-US" sz="1600" dirty="0">
                <a:ea typeface="+mn-lt"/>
                <a:cs typeface="+mn-lt"/>
              </a:rPr>
              <a:t>Therefore, a system designed for sensing will probably have an ADC with many bits, and the noise floor will therefore not be raised by an AGC. This means that sidelobe noise will still be the limiting factor in some cases, as explored in this presentation.</a:t>
            </a:r>
            <a:endParaRPr lang="en-US" sz="1600" dirty="0">
              <a:cs typeface="Arial"/>
            </a:endParaRPr>
          </a:p>
        </p:txBody>
      </p:sp>
      <p:sp>
        <p:nvSpPr>
          <p:cNvPr id="4" name="Date Placeholder 3">
            <a:extLst>
              <a:ext uri="{FF2B5EF4-FFF2-40B4-BE49-F238E27FC236}">
                <a16:creationId xmlns:a16="http://schemas.microsoft.com/office/drawing/2014/main" id="{2E441BDF-7629-0C1A-642C-B72F758624D4}"/>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10C360BE-0246-FD4F-3367-3A4DEF7CEFE3}"/>
              </a:ext>
            </a:extLst>
          </p:cNvPr>
          <p:cNvSpPr>
            <a:spLocks noGrp="1"/>
          </p:cNvSpPr>
          <p:nvPr>
            <p:ph type="ftr" sz="quarter" idx="11"/>
          </p:nvPr>
        </p:nvSpPr>
        <p:spPr/>
        <p:txBody>
          <a:bodyPr/>
          <a:lstStyle/>
          <a:p>
            <a:r>
              <a:rPr lang="nn-NO" altLang="en-US"/>
              <a:t>Hjortland et al., Novelda AS</a:t>
            </a:r>
            <a:endParaRPr lang="en-US" altLang="en-US" dirty="0"/>
          </a:p>
        </p:txBody>
      </p:sp>
      <p:sp>
        <p:nvSpPr>
          <p:cNvPr id="6" name="Slide Number Placeholder 5">
            <a:extLst>
              <a:ext uri="{FF2B5EF4-FFF2-40B4-BE49-F238E27FC236}">
                <a16:creationId xmlns:a16="http://schemas.microsoft.com/office/drawing/2014/main" id="{B6396955-4A44-590C-1666-27E0843E659B}"/>
              </a:ext>
            </a:extLst>
          </p:cNvPr>
          <p:cNvSpPr>
            <a:spLocks noGrp="1"/>
          </p:cNvSpPr>
          <p:nvPr>
            <p:ph type="sldNum" sz="quarter" idx="12"/>
          </p:nvPr>
        </p:nvSpPr>
        <p:spPr/>
        <p:txBody>
          <a:bodyPr/>
          <a:lstStyle/>
          <a:p>
            <a:r>
              <a:rPr lang="en-US" altLang="en-US"/>
              <a:t>Slide </a:t>
            </a:r>
            <a:fld id="{7FFA85FD-E192-4C2D-9860-28C59D48001D}" type="slidenum">
              <a:rPr lang="en-US" altLang="en-US"/>
              <a:pPr/>
              <a:t>18</a:t>
            </a:fld>
            <a:endParaRPr lang="en-US" altLang="en-US"/>
          </a:p>
        </p:txBody>
      </p:sp>
    </p:spTree>
    <p:extLst>
      <p:ext uri="{BB962C8B-B14F-4D97-AF65-F5344CB8AC3E}">
        <p14:creationId xmlns:p14="http://schemas.microsoft.com/office/powerpoint/2010/main" val="66353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BDB1-23AA-A94B-2226-F4F8ED14550A}"/>
              </a:ext>
            </a:extLst>
          </p:cNvPr>
          <p:cNvSpPr>
            <a:spLocks noGrp="1"/>
          </p:cNvSpPr>
          <p:nvPr>
            <p:ph type="title"/>
          </p:nvPr>
        </p:nvSpPr>
        <p:spPr/>
        <p:txBody>
          <a:bodyPr/>
          <a:lstStyle/>
          <a:p>
            <a:r>
              <a:rPr lang="en-US" dirty="0">
                <a:ea typeface="+mj-lt"/>
                <a:cs typeface="+mj-lt"/>
              </a:rPr>
              <a:t>Implementation Requirements for </a:t>
            </a:r>
            <a:br>
              <a:rPr lang="en-US" dirty="0">
                <a:ea typeface="+mj-lt"/>
                <a:cs typeface="+mj-lt"/>
              </a:rPr>
            </a:br>
            <a:r>
              <a:rPr lang="en-US" dirty="0">
                <a:ea typeface="+mj-lt"/>
                <a:cs typeface="+mj-lt"/>
              </a:rPr>
              <a:t>Pulse Burst Sensing</a:t>
            </a:r>
            <a:endParaRPr lang="en-US" dirty="0"/>
          </a:p>
        </p:txBody>
      </p:sp>
      <p:sp>
        <p:nvSpPr>
          <p:cNvPr id="3" name="Content Placeholder 2">
            <a:extLst>
              <a:ext uri="{FF2B5EF4-FFF2-40B4-BE49-F238E27FC236}">
                <a16:creationId xmlns:a16="http://schemas.microsoft.com/office/drawing/2014/main" id="{4351A290-0861-608B-82DD-CFD04C76D215}"/>
              </a:ext>
            </a:extLst>
          </p:cNvPr>
          <p:cNvSpPr>
            <a:spLocks noGrp="1"/>
          </p:cNvSpPr>
          <p:nvPr>
            <p:ph idx="1"/>
          </p:nvPr>
        </p:nvSpPr>
        <p:spPr>
          <a:xfrm>
            <a:off x="685800" y="1981200"/>
            <a:ext cx="4277819" cy="4264702"/>
          </a:xfrm>
        </p:spPr>
        <p:txBody>
          <a:bodyPr/>
          <a:lstStyle/>
          <a:p>
            <a:r>
              <a:rPr lang="en-US" sz="1800" dirty="0">
                <a:ea typeface="+mn-lt"/>
                <a:cs typeface="+mn-lt"/>
              </a:rPr>
              <a:t>Need a stored PBS sequence or a generation algorithm in </a:t>
            </a:r>
            <a:r>
              <a:rPr lang="en-US" sz="1800">
                <a:ea typeface="+mn-lt"/>
                <a:cs typeface="+mn-lt"/>
              </a:rPr>
              <a:t>firmware</a:t>
            </a:r>
            <a:endParaRPr lang="nb-NO" sz="1800">
              <a:cs typeface="Arial"/>
            </a:endParaRPr>
          </a:p>
          <a:p>
            <a:r>
              <a:rPr lang="en-US" sz="1800" dirty="0">
                <a:ea typeface="+mn-lt"/>
                <a:cs typeface="+mn-lt"/>
              </a:rPr>
              <a:t>Need the correlation template to be memory-based</a:t>
            </a:r>
          </a:p>
          <a:p>
            <a:r>
              <a:rPr lang="en-US" sz="1800">
                <a:cs typeface="Arial"/>
              </a:rPr>
              <a:t>No need for a full-duplex transceiver</a:t>
            </a:r>
          </a:p>
          <a:p>
            <a:r>
              <a:rPr lang="en-US" sz="1800">
                <a:cs typeface="Arial"/>
              </a:rPr>
              <a:t>Relaxed phase-noise </a:t>
            </a:r>
            <a:r>
              <a:rPr lang="en-US" sz="1800">
                <a:ea typeface="+mn-lt"/>
                <a:cs typeface="+mn-lt"/>
              </a:rPr>
              <a:t>requirements</a:t>
            </a:r>
            <a:endParaRPr lang="en-US" sz="1800" dirty="0">
              <a:ea typeface="+mn-lt"/>
              <a:cs typeface="+mn-lt"/>
            </a:endParaRPr>
          </a:p>
          <a:p>
            <a:r>
              <a:rPr lang="en-US" sz="1800">
                <a:solidFill>
                  <a:srgbClr val="000000"/>
                </a:solidFill>
                <a:cs typeface="Arial"/>
              </a:rPr>
              <a:t>To switch between HPRF and PBS:</a:t>
            </a:r>
            <a:endParaRPr lang="en-US" sz="1800" dirty="0">
              <a:solidFill>
                <a:srgbClr val="000000"/>
              </a:solidFill>
              <a:cs typeface="Arial"/>
            </a:endParaRPr>
          </a:p>
          <a:p>
            <a:pPr lvl="1"/>
            <a:r>
              <a:rPr lang="en-US" sz="1400">
                <a:solidFill>
                  <a:srgbClr val="000000"/>
                </a:solidFill>
                <a:cs typeface="Arial"/>
              </a:rPr>
              <a:t>Just change the sensing sequence</a:t>
            </a:r>
            <a:endParaRPr lang="en-US" sz="1800" dirty="0">
              <a:solidFill>
                <a:srgbClr val="FF0000"/>
              </a:solidFill>
              <a:cs typeface="Arial"/>
            </a:endParaRPr>
          </a:p>
        </p:txBody>
      </p:sp>
      <p:sp>
        <p:nvSpPr>
          <p:cNvPr id="4" name="Date Placeholder 3">
            <a:extLst>
              <a:ext uri="{FF2B5EF4-FFF2-40B4-BE49-F238E27FC236}">
                <a16:creationId xmlns:a16="http://schemas.microsoft.com/office/drawing/2014/main" id="{F92B72E8-4B78-E1CA-E13F-696D2BBDCBFF}"/>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9991ED61-9E22-9116-DC52-D44237BE471F}"/>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87D07F1E-95BE-EB25-BDF7-F0DB769FA75F}"/>
              </a:ext>
            </a:extLst>
          </p:cNvPr>
          <p:cNvSpPr>
            <a:spLocks noGrp="1"/>
          </p:cNvSpPr>
          <p:nvPr>
            <p:ph type="sldNum" sz="quarter" idx="12"/>
          </p:nvPr>
        </p:nvSpPr>
        <p:spPr/>
        <p:txBody>
          <a:bodyPr/>
          <a:lstStyle/>
          <a:p>
            <a:r>
              <a:rPr lang="en-US" altLang="en-US"/>
              <a:t>Slide </a:t>
            </a:r>
            <a:fld id="{7FFA85FD-E192-4C2D-9860-28C59D48001D}" type="slidenum">
              <a:rPr lang="en-US" altLang="en-US"/>
              <a:pPr/>
              <a:t>19</a:t>
            </a:fld>
            <a:endParaRPr lang="en-US" altLang="en-US"/>
          </a:p>
        </p:txBody>
      </p:sp>
      <p:sp>
        <p:nvSpPr>
          <p:cNvPr id="8" name="Content Placeholder 2">
            <a:extLst>
              <a:ext uri="{FF2B5EF4-FFF2-40B4-BE49-F238E27FC236}">
                <a16:creationId xmlns:a16="http://schemas.microsoft.com/office/drawing/2014/main" id="{C6D0D2C0-8EB1-FE45-8851-0148FD4DA224}"/>
              </a:ext>
            </a:extLst>
          </p:cNvPr>
          <p:cNvSpPr txBox="1">
            <a:spLocks/>
          </p:cNvSpPr>
          <p:nvPr/>
        </p:nvSpPr>
        <p:spPr bwMode="auto">
          <a:xfrm>
            <a:off x="5007338" y="2011804"/>
            <a:ext cx="4034228" cy="21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None/>
            </a:pPr>
            <a:r>
              <a:rPr lang="en-US" sz="1600" kern="0" dirty="0">
                <a:latin typeface="Arial"/>
                <a:ea typeface="+mn-lt"/>
                <a:cs typeface="+mn-lt"/>
              </a:rPr>
              <a:t>Uniform HPRF (Ipatov</a:t>
            </a:r>
            <a:r>
              <a:rPr lang="en-US" sz="1600" kern="0" dirty="0">
                <a:ea typeface="+mn-lt"/>
                <a:cs typeface="+mn-lt"/>
              </a:rPr>
              <a:t> w/ length 307</a:t>
            </a:r>
            <a:r>
              <a:rPr lang="en-US" sz="1600" kern="0" dirty="0">
                <a:latin typeface="Arial"/>
                <a:ea typeface="+mn-lt"/>
                <a:cs typeface="+mn-lt"/>
              </a:rPr>
              <a:t>):</a:t>
            </a:r>
          </a:p>
          <a:p>
            <a:pPr>
              <a:buNone/>
            </a:pPr>
            <a:r>
              <a:rPr lang="en-US" sz="800" kern="0" dirty="0">
                <a:latin typeface="Consolas"/>
                <a:ea typeface="+mn-lt"/>
                <a:cs typeface="+mn-lt"/>
              </a:rPr>
              <a:t>+0+0++-00-+-+-+-++----+++</a:t>
            </a:r>
            <a:endParaRPr lang="en-US" sz="800">
              <a:latin typeface="Consolas"/>
            </a:endParaRPr>
          </a:p>
          <a:p>
            <a:pPr>
              <a:buNone/>
            </a:pPr>
            <a:r>
              <a:rPr lang="en-US" sz="800" kern="0" dirty="0">
                <a:latin typeface="Consolas"/>
                <a:ea typeface="+mn-lt"/>
                <a:cs typeface="+mn-lt"/>
              </a:rPr>
              <a:t>-+---+++++--+++++++-+--++</a:t>
            </a:r>
            <a:endParaRPr lang="en-US" sz="800">
              <a:latin typeface="Consolas"/>
            </a:endParaRPr>
          </a:p>
          <a:p>
            <a:pPr>
              <a:buNone/>
            </a:pPr>
            <a:r>
              <a:rPr lang="en-US" sz="800" kern="0" dirty="0">
                <a:latin typeface="Consolas"/>
                <a:ea typeface="+mn-lt"/>
                <a:cs typeface="+mn-lt"/>
              </a:rPr>
              <a:t>+++-+-++-+-0-+----++--0+-</a:t>
            </a:r>
            <a:endParaRPr lang="en-US" sz="800">
              <a:latin typeface="Consolas"/>
              <a:ea typeface="+mn-lt"/>
              <a:cs typeface="+mn-lt"/>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a:t>
            </a:r>
            <a:endParaRPr lang="en-US" sz="800">
              <a:latin typeface="Consolas"/>
            </a:endParaRPr>
          </a:p>
        </p:txBody>
      </p:sp>
      <p:sp>
        <p:nvSpPr>
          <p:cNvPr id="10" name="Content Placeholder 2">
            <a:extLst>
              <a:ext uri="{FF2B5EF4-FFF2-40B4-BE49-F238E27FC236}">
                <a16:creationId xmlns:a16="http://schemas.microsoft.com/office/drawing/2014/main" id="{C1D6672A-704E-1F05-0ED1-F99F8F9B2DD4}"/>
              </a:ext>
            </a:extLst>
          </p:cNvPr>
          <p:cNvSpPr txBox="1">
            <a:spLocks/>
          </p:cNvSpPr>
          <p:nvPr/>
        </p:nvSpPr>
        <p:spPr bwMode="auto">
          <a:xfrm>
            <a:off x="5004841" y="4201614"/>
            <a:ext cx="4034228" cy="2269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600" kern="0" dirty="0">
                <a:latin typeface="Arial"/>
                <a:ea typeface="+mn-lt"/>
                <a:cs typeface="+mn-lt"/>
              </a:rPr>
              <a:t>PBS (</a:t>
            </a:r>
            <a:r>
              <a:rPr lang="en-US" sz="1600" kern="0" dirty="0">
                <a:ea typeface="+mn-lt"/>
                <a:cs typeface="+mn-lt"/>
              </a:rPr>
              <a:t>based on Ipatov w/ length 13</a:t>
            </a:r>
            <a:r>
              <a:rPr lang="en-US" sz="1600" kern="0" dirty="0">
                <a:latin typeface="Arial"/>
                <a:ea typeface="+mn-lt"/>
                <a:cs typeface="+mn-lt"/>
              </a:rPr>
              <a:t>):</a:t>
            </a:r>
          </a:p>
          <a:p>
            <a:pPr>
              <a:buNone/>
            </a:pPr>
            <a:r>
              <a:rPr lang="en-US" sz="800" kern="0" dirty="0">
                <a:latin typeface="Consolas"/>
                <a:ea typeface="+mn-lt"/>
                <a:cs typeface="+mn-lt"/>
              </a:rPr>
              <a:t>+0+0++0000000000000000000</a:t>
            </a:r>
            <a:endParaRPr lang="en-US" sz="800">
              <a:latin typeface="Consolas"/>
            </a:endParaRPr>
          </a:p>
          <a:p>
            <a:pPr>
              <a:buNone/>
            </a:pPr>
            <a:r>
              <a:rPr lang="en-US" sz="800" kern="0" dirty="0">
                <a:latin typeface="Consolas"/>
                <a:ea typeface="+mn-lt"/>
                <a:cs typeface="+mn-lt"/>
              </a:rPr>
              <a:t>0+0++00-00000000000000000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p:txBody>
      </p:sp>
    </p:spTree>
    <p:extLst>
      <p:ext uri="{BB962C8B-B14F-4D97-AF65-F5344CB8AC3E}">
        <p14:creationId xmlns:p14="http://schemas.microsoft.com/office/powerpoint/2010/main" val="173490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nb-NO" altLang="en-US"/>
              <a:t>Jan 2023</a:t>
            </a:r>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873281811"/>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mn-ea"/>
                        <a:cs typeface="Times New Roman" panose="02020603050405020304" pitchFamily="18" charset="0"/>
                      </a:endParaRPr>
                    </a:p>
                  </a:txBody>
                  <a:tcPr marL="62197" marR="62197" marT="0" marB="0"/>
                </a:tc>
                <a:tc>
                  <a:txBody>
                    <a:bodyPr/>
                    <a:lstStyle/>
                    <a:p>
                      <a:pPr>
                        <a:lnSpc>
                          <a:spcPct val="107000"/>
                        </a:lnSpc>
                        <a:spcAft>
                          <a:spcPts val="800"/>
                        </a:spcAft>
                      </a:pPr>
                      <a:endParaRPr lang="en-US" sz="1200" kern="1200" dirty="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rtl="0" eaLnBrk="1" fontAlgn="auto" latinLnBrk="0" hangingPunct="1">
                        <a:lnSpc>
                          <a:spcPct val="107000"/>
                        </a:lnSpc>
                        <a:spcBef>
                          <a:spcPts val="0"/>
                        </a:spcBef>
                        <a:spcAft>
                          <a:spcPts val="800"/>
                        </a:spcAft>
                        <a:buClrTx/>
                        <a:buSzTx/>
                        <a:buFontTx/>
                        <a:buNone/>
                      </a:pPr>
                      <a:r>
                        <a:rPr lang="en-US" sz="1200" kern="1200" dirty="0">
                          <a:solidFill>
                            <a:schemeClr val="tx1"/>
                          </a:solidFill>
                          <a:effectLst/>
                          <a:latin typeface="+mn-lt"/>
                          <a:ea typeface="+mn-ea"/>
                          <a:cs typeface="+mn-cs"/>
                        </a:rPr>
                        <a:t>High mean PRF, reduced impact of phase noise</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kern="1200" dirty="0">
                          <a:solidFill>
                            <a:schemeClr val="tx1"/>
                          </a:solidFill>
                          <a:effectLst/>
                          <a:latin typeface="+mn-lt"/>
                          <a:ea typeface="+mn-ea"/>
                          <a:cs typeface="+mn-cs"/>
                        </a:rPr>
                        <a:t>Good sensitivity at long ranges, channel diversity from combined monostatic and bistatic sensing</a:t>
                      </a:r>
                      <a:endParaRPr lang="en-US" sz="1200" kern="1200" dirty="0">
                        <a:solidFill>
                          <a:schemeClr val="tx1"/>
                        </a:solidFill>
                        <a:effectLst/>
                        <a:highlight>
                          <a:srgbClr val="FFFF00"/>
                        </a:highlight>
                        <a:latin typeface="+mn-lt"/>
                        <a:ea typeface="+mn-ea"/>
                        <a:cs typeface="+mn-cs"/>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a:extLst>
              <a:ext uri="{FF2B5EF4-FFF2-40B4-BE49-F238E27FC236}">
                <a16:creationId xmlns:a16="http://schemas.microsoft.com/office/drawing/2014/main" id="{8B482060-C0B6-CE42-B5CD-26CAA773AC97}"/>
              </a:ext>
            </a:extLst>
          </p:cNvPr>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1825771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76A9-CFFC-61EF-C8ED-12E8E9DCBAC3}"/>
              </a:ext>
            </a:extLst>
          </p:cNvPr>
          <p:cNvSpPr>
            <a:spLocks noGrp="1"/>
          </p:cNvSpPr>
          <p:nvPr>
            <p:ph type="title"/>
          </p:nvPr>
        </p:nvSpPr>
        <p:spPr/>
        <p:txBody>
          <a:bodyPr/>
          <a:lstStyle/>
          <a:p>
            <a:r>
              <a:rPr lang="en-US">
                <a:cs typeface="Times New Roman"/>
              </a:rPr>
              <a:t>Summary</a:t>
            </a:r>
            <a:endParaRPr lang="en-US"/>
          </a:p>
        </p:txBody>
      </p:sp>
      <p:sp>
        <p:nvSpPr>
          <p:cNvPr id="3" name="Content Placeholder 2">
            <a:extLst>
              <a:ext uri="{FF2B5EF4-FFF2-40B4-BE49-F238E27FC236}">
                <a16:creationId xmlns:a16="http://schemas.microsoft.com/office/drawing/2014/main" id="{510D92B5-D0BC-775B-F473-575EEA0D775D}"/>
              </a:ext>
            </a:extLst>
          </p:cNvPr>
          <p:cNvSpPr>
            <a:spLocks noGrp="1"/>
          </p:cNvSpPr>
          <p:nvPr>
            <p:ph idx="1"/>
          </p:nvPr>
        </p:nvSpPr>
        <p:spPr/>
        <p:txBody>
          <a:bodyPr/>
          <a:lstStyle/>
          <a:p>
            <a:r>
              <a:rPr lang="en-US" sz="2000" dirty="0">
                <a:ea typeface="+mn-lt"/>
                <a:cs typeface="+mn-lt"/>
              </a:rPr>
              <a:t>Bistatic sensing when the nodes are close to each other:</a:t>
            </a:r>
            <a:endParaRPr lang="en-US" sz="2000" dirty="0">
              <a:cs typeface="Arial"/>
            </a:endParaRPr>
          </a:p>
          <a:p>
            <a:pPr lvl="1"/>
            <a:r>
              <a:rPr lang="en-US" sz="1600" dirty="0">
                <a:cs typeface="Arial"/>
              </a:rPr>
              <a:t>Uniform high-PRF sensing:</a:t>
            </a:r>
          </a:p>
          <a:p>
            <a:pPr lvl="2"/>
            <a:r>
              <a:rPr lang="en-US" sz="1200" dirty="0">
                <a:cs typeface="Arial"/>
              </a:rPr>
              <a:t>Sidelobe regrowth due to phase noise</a:t>
            </a:r>
          </a:p>
          <a:p>
            <a:pPr lvl="2"/>
            <a:r>
              <a:rPr lang="en-US" sz="1200" dirty="0">
                <a:ea typeface="+mn-lt"/>
                <a:cs typeface="+mn-lt"/>
              </a:rPr>
              <a:t>System can become phase noise limited rather than thermal noise limited, which reduces performance</a:t>
            </a:r>
            <a:endParaRPr lang="en-US" sz="1200" dirty="0">
              <a:cs typeface="Arial"/>
            </a:endParaRPr>
          </a:p>
          <a:p>
            <a:pPr lvl="1"/>
            <a:r>
              <a:rPr lang="en-US" sz="1600" dirty="0">
                <a:cs typeface="Arial"/>
              </a:rPr>
              <a:t>Pulse Burst Sensing:</a:t>
            </a:r>
          </a:p>
          <a:p>
            <a:pPr lvl="2"/>
            <a:r>
              <a:rPr lang="en-US" sz="1200" dirty="0">
                <a:cs typeface="Arial"/>
              </a:rPr>
              <a:t>No sidelobes where the weak far-away targets are</a:t>
            </a:r>
          </a:p>
          <a:p>
            <a:pPr lvl="2"/>
            <a:r>
              <a:rPr lang="en-US" sz="1200" dirty="0">
                <a:cs typeface="Arial"/>
              </a:rPr>
              <a:t>System is thermal noise limited, which gives good performance</a:t>
            </a:r>
          </a:p>
          <a:p>
            <a:pPr lvl="2"/>
            <a:r>
              <a:rPr lang="en-US" sz="1200" dirty="0">
                <a:cs typeface="Arial"/>
              </a:rPr>
              <a:t>Simple implementation: Only need to change the sensing sequence</a:t>
            </a:r>
          </a:p>
          <a:p>
            <a:r>
              <a:rPr lang="en-US" sz="2000" dirty="0">
                <a:cs typeface="Arial"/>
              </a:rPr>
              <a:t>The 4ab standard should include both uniform high-PRF sensing and Pulse Burst Sensing, not </a:t>
            </a:r>
            <a:r>
              <a:rPr lang="en-US" sz="2000" dirty="0">
                <a:ea typeface="+mn-lt"/>
                <a:cs typeface="+mn-lt"/>
              </a:rPr>
              <a:t>Pulse Burst Sensing</a:t>
            </a:r>
            <a:r>
              <a:rPr lang="en-US" sz="2000" dirty="0">
                <a:cs typeface="Arial"/>
              </a:rPr>
              <a:t> only</a:t>
            </a:r>
          </a:p>
        </p:txBody>
      </p:sp>
      <p:sp>
        <p:nvSpPr>
          <p:cNvPr id="4" name="Date Placeholder 3">
            <a:extLst>
              <a:ext uri="{FF2B5EF4-FFF2-40B4-BE49-F238E27FC236}">
                <a16:creationId xmlns:a16="http://schemas.microsoft.com/office/drawing/2014/main" id="{D5D41FE9-0F53-6950-8D60-A2187EA35117}"/>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7776875F-D729-0480-F979-0C1FE457551D}"/>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A0A0F415-CB04-8211-5095-0316801F4452}"/>
              </a:ext>
            </a:extLst>
          </p:cNvPr>
          <p:cNvSpPr>
            <a:spLocks noGrp="1"/>
          </p:cNvSpPr>
          <p:nvPr>
            <p:ph type="sldNum" sz="quarter" idx="12"/>
          </p:nvPr>
        </p:nvSpPr>
        <p:spPr/>
        <p:txBody>
          <a:bodyPr/>
          <a:lstStyle/>
          <a:p>
            <a:r>
              <a:rPr lang="en-US" altLang="en-US"/>
              <a:t>Slide </a:t>
            </a:r>
            <a:fld id="{7FFA85FD-E192-4C2D-9860-28C59D48001D}" type="slidenum">
              <a:rPr lang="en-US" altLang="en-US"/>
              <a:pPr/>
              <a:t>20</a:t>
            </a:fld>
            <a:endParaRPr lang="en-US" altLang="en-US"/>
          </a:p>
        </p:txBody>
      </p:sp>
    </p:spTree>
    <p:extLst>
      <p:ext uri="{BB962C8B-B14F-4D97-AF65-F5344CB8AC3E}">
        <p14:creationId xmlns:p14="http://schemas.microsoft.com/office/powerpoint/2010/main" val="1330015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40C3-5DFE-C9F5-73F0-46781CA34C45}"/>
              </a:ext>
            </a:extLst>
          </p:cNvPr>
          <p:cNvSpPr>
            <a:spLocks noGrp="1"/>
          </p:cNvSpPr>
          <p:nvPr>
            <p:ph type="ctrTitle"/>
          </p:nvPr>
        </p:nvSpPr>
        <p:spPr/>
        <p:txBody>
          <a:bodyPr/>
          <a:lstStyle/>
          <a:p>
            <a:r>
              <a:rPr lang="en-US" dirty="0">
                <a:ea typeface="+mj-lt"/>
                <a:cs typeface="+mj-lt"/>
              </a:rPr>
              <a:t>Bistatic Sensing and Phase Noise</a:t>
            </a:r>
            <a:br>
              <a:rPr lang="en-US" dirty="0">
                <a:ea typeface="+mj-lt"/>
                <a:cs typeface="+mj-lt"/>
              </a:rPr>
            </a:br>
            <a:r>
              <a:rPr lang="en-US" sz="2800" dirty="0">
                <a:ea typeface="+mj-lt"/>
                <a:cs typeface="+mj-lt"/>
              </a:rPr>
              <a:t>Uniform HPRF vs. PBS</a:t>
            </a:r>
          </a:p>
        </p:txBody>
      </p:sp>
      <p:sp>
        <p:nvSpPr>
          <p:cNvPr id="4" name="Date Placeholder 3">
            <a:extLst>
              <a:ext uri="{FF2B5EF4-FFF2-40B4-BE49-F238E27FC236}">
                <a16:creationId xmlns:a16="http://schemas.microsoft.com/office/drawing/2014/main" id="{B063F4C9-51FC-DF8B-BBC0-88E35D10453D}"/>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D4D32D09-B1D2-4D04-5BC8-470649B64866}"/>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latin typeface="Times New Roman"/>
                <a:cs typeface="Times New Roman"/>
              </a:rPr>
              <a:t> et al., </a:t>
            </a:r>
            <a:r>
              <a:rPr lang="en-US" altLang="en-US" dirty="0" err="1">
                <a:latin typeface="Times New Roman"/>
                <a:cs typeface="Times New Roman"/>
              </a:rPr>
              <a:t>Novelda</a:t>
            </a:r>
            <a:r>
              <a:rPr lang="en-US" altLang="en-US" dirty="0">
                <a:latin typeface="Times New Roman"/>
                <a:cs typeface="Times New Roman"/>
              </a:rPr>
              <a:t> AS</a:t>
            </a:r>
          </a:p>
        </p:txBody>
      </p:sp>
      <p:sp>
        <p:nvSpPr>
          <p:cNvPr id="6" name="Slide Number Placeholder 5">
            <a:extLst>
              <a:ext uri="{FF2B5EF4-FFF2-40B4-BE49-F238E27FC236}">
                <a16:creationId xmlns:a16="http://schemas.microsoft.com/office/drawing/2014/main" id="{118FE6C3-324C-D003-8CFA-80C2D6FA6CBC}"/>
              </a:ext>
            </a:extLst>
          </p:cNvPr>
          <p:cNvSpPr>
            <a:spLocks noGrp="1"/>
          </p:cNvSpPr>
          <p:nvPr>
            <p:ph type="sldNum" sz="quarter" idx="12"/>
          </p:nvPr>
        </p:nvSpPr>
        <p:spPr/>
        <p:txBody>
          <a:bodyPr/>
          <a:lstStyle/>
          <a:p>
            <a:r>
              <a:rPr lang="en-US" altLang="en-US"/>
              <a:t>Slide </a:t>
            </a:r>
            <a:fld id="{4EF2733A-7873-4D87-9B81-5F5F3E4A4D35}" type="slidenum">
              <a:rPr lang="en-US" altLang="en-US"/>
              <a:pPr/>
              <a:t>3</a:t>
            </a:fld>
            <a:endParaRPr lang="en-US" altLang="en-US"/>
          </a:p>
        </p:txBody>
      </p:sp>
    </p:spTree>
    <p:extLst>
      <p:ext uri="{BB962C8B-B14F-4D97-AF65-F5344CB8AC3E}">
        <p14:creationId xmlns:p14="http://schemas.microsoft.com/office/powerpoint/2010/main" val="282017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83E0C-9D7A-15FC-A5F3-5D569D5847E7}"/>
              </a:ext>
            </a:extLst>
          </p:cNvPr>
          <p:cNvSpPr>
            <a:spLocks noGrp="1"/>
          </p:cNvSpPr>
          <p:nvPr>
            <p:ph type="title"/>
          </p:nvPr>
        </p:nvSpPr>
        <p:spPr/>
        <p:txBody>
          <a:bodyPr/>
          <a:lstStyle/>
          <a:p>
            <a:r>
              <a:rPr lang="en-US" dirty="0">
                <a:cs typeface="Arial"/>
              </a:rPr>
              <a:t>Related TG4ab Contributions</a:t>
            </a:r>
            <a:endParaRPr lang="en-US" dirty="0">
              <a:solidFill>
                <a:srgbClr val="FF0000"/>
              </a:solidFill>
              <a:cs typeface="Arial"/>
            </a:endParaRPr>
          </a:p>
        </p:txBody>
      </p:sp>
      <p:sp>
        <p:nvSpPr>
          <p:cNvPr id="3" name="Content Placeholder 2">
            <a:extLst>
              <a:ext uri="{FF2B5EF4-FFF2-40B4-BE49-F238E27FC236}">
                <a16:creationId xmlns:a16="http://schemas.microsoft.com/office/drawing/2014/main" id="{0B3B9EAB-4F4F-6D19-FE11-155837B83716}"/>
              </a:ext>
            </a:extLst>
          </p:cNvPr>
          <p:cNvSpPr>
            <a:spLocks noGrp="1"/>
          </p:cNvSpPr>
          <p:nvPr>
            <p:ph idx="1"/>
          </p:nvPr>
        </p:nvSpPr>
        <p:spPr>
          <a:xfrm>
            <a:off x="685800" y="1981200"/>
            <a:ext cx="7772400" cy="4420733"/>
          </a:xfrm>
        </p:spPr>
        <p:txBody>
          <a:bodyPr/>
          <a:lstStyle/>
          <a:p>
            <a:r>
              <a:rPr lang="en-US" sz="2000" dirty="0">
                <a:ea typeface="+mn-lt"/>
                <a:cs typeface="+mn-lt"/>
              </a:rPr>
              <a:t>15-22-0308-00-04ab-air-time-efficiency-improvements</a:t>
            </a:r>
            <a:endParaRPr lang="nb-NO" dirty="0"/>
          </a:p>
          <a:p>
            <a:r>
              <a:rPr lang="en-US" sz="2000" dirty="0">
                <a:ea typeface="+mn-lt"/>
                <a:cs typeface="+mn-lt"/>
              </a:rPr>
              <a:t>15-22-0335-00-04ab-air-time-efficiency-improvements-update</a:t>
            </a:r>
          </a:p>
          <a:p>
            <a:r>
              <a:rPr lang="en-US" sz="2000" dirty="0">
                <a:ea typeface="+mn-lt"/>
                <a:cs typeface="+mn-lt"/>
              </a:rPr>
              <a:t>15-22-0592-00-04ab-pulse-burst-sensing-phase-noise-proof-supercomplementary-set-of-sequences</a:t>
            </a:r>
          </a:p>
          <a:p>
            <a:r>
              <a:rPr lang="en-US" sz="2000" dirty="0">
                <a:ea typeface="+mn-lt"/>
                <a:cs typeface="+mn-lt"/>
              </a:rPr>
              <a:t>15-22-0602-00-04ab-sensing-sequence-metrics</a:t>
            </a:r>
          </a:p>
          <a:p>
            <a:endParaRPr lang="en-US" sz="2000" dirty="0">
              <a:solidFill>
                <a:srgbClr val="000000"/>
              </a:solidFill>
              <a:ea typeface="+mn-lt"/>
              <a:cs typeface="+mn-lt"/>
            </a:endParaRPr>
          </a:p>
        </p:txBody>
      </p:sp>
      <p:sp>
        <p:nvSpPr>
          <p:cNvPr id="4" name="Date Placeholder 3">
            <a:extLst>
              <a:ext uri="{FF2B5EF4-FFF2-40B4-BE49-F238E27FC236}">
                <a16:creationId xmlns:a16="http://schemas.microsoft.com/office/drawing/2014/main" id="{D9BC55A3-028A-FD75-D0A9-AB2E50EB9F56}"/>
              </a:ext>
            </a:extLst>
          </p:cNvPr>
          <p:cNvSpPr>
            <a:spLocks noGrp="1"/>
          </p:cNvSpPr>
          <p:nvPr>
            <p:ph type="dt" sz="half" idx="10"/>
          </p:nvPr>
        </p:nvSpPr>
        <p:spPr/>
        <p:txBody>
          <a:bodyPr/>
          <a:lstStyle/>
          <a:p>
            <a:r>
              <a:rPr lang="nb-NO" altLang="en-US"/>
              <a:t>Jan 2023</a:t>
            </a:r>
            <a:endParaRPr lang="en-US" altLang="en-US" dirty="0"/>
          </a:p>
        </p:txBody>
      </p:sp>
      <p:sp>
        <p:nvSpPr>
          <p:cNvPr id="6" name="Slide Number Placeholder 5">
            <a:extLst>
              <a:ext uri="{FF2B5EF4-FFF2-40B4-BE49-F238E27FC236}">
                <a16:creationId xmlns:a16="http://schemas.microsoft.com/office/drawing/2014/main" id="{E67ECF5B-577D-E289-8797-1E53A4A0AC4A}"/>
              </a:ext>
            </a:extLst>
          </p:cNvPr>
          <p:cNvSpPr>
            <a:spLocks noGrp="1"/>
          </p:cNvSpPr>
          <p:nvPr>
            <p:ph type="sldNum" sz="quarter" idx="12"/>
          </p:nvPr>
        </p:nvSpPr>
        <p:spPr/>
        <p:txBody>
          <a:bodyPr/>
          <a:lstStyle/>
          <a:p>
            <a:r>
              <a:rPr lang="en-US" altLang="en-US"/>
              <a:t>Slide </a:t>
            </a:r>
            <a:fld id="{7FFA85FD-E192-4C2D-9860-28C59D48001D}" type="slidenum">
              <a:rPr lang="en-US" altLang="en-US"/>
              <a:pPr/>
              <a:t>4</a:t>
            </a:fld>
            <a:endParaRPr lang="en-US" altLang="en-US"/>
          </a:p>
        </p:txBody>
      </p:sp>
      <p:sp>
        <p:nvSpPr>
          <p:cNvPr id="7" name="Footer Placeholder 2">
            <a:extLst>
              <a:ext uri="{FF2B5EF4-FFF2-40B4-BE49-F238E27FC236}">
                <a16:creationId xmlns:a16="http://schemas.microsoft.com/office/drawing/2014/main" id="{C0D00AF6-D15F-CC40-B026-5E24ABD4AD67}"/>
              </a:ext>
            </a:extLst>
          </p:cNvPr>
          <p:cNvSpPr>
            <a:spLocks noGrp="1"/>
          </p:cNvSpPr>
          <p:nvPr>
            <p:ph type="ftr" sz="quarter" idx="11"/>
          </p:nvPr>
        </p:nvSpPr>
        <p:spPr>
          <a:xfrm>
            <a:off x="5004048" y="6475413"/>
            <a:ext cx="3606552" cy="184666"/>
          </a:xfrm>
        </p:spPr>
        <p:txBody>
          <a:bodyPr/>
          <a:lstStyle/>
          <a:p>
            <a:r>
              <a:rPr lang="en-US" altLang="en-US" dirty="0" err="1">
                <a:latin typeface="Times New Roman"/>
                <a:cs typeface="Times New Roman"/>
              </a:rPr>
              <a:t>Hjortland</a:t>
            </a:r>
            <a:r>
              <a:rPr lang="en-US" altLang="en-US" dirty="0">
                <a:latin typeface="Times New Roman"/>
                <a:cs typeface="Times New Roman"/>
              </a:rPr>
              <a:t> et al., </a:t>
            </a:r>
            <a:r>
              <a:rPr lang="en-US" altLang="en-US" dirty="0"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7084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p:txBody>
          <a:bodyPr/>
          <a:lstStyle/>
          <a:p>
            <a:r>
              <a:rPr lang="en-US">
                <a:ea typeface="+mj-lt"/>
                <a:cs typeface="+mj-lt"/>
              </a:rPr>
              <a:t>Introduction</a:t>
            </a:r>
            <a:endParaRPr lang="en-US">
              <a:solidFill>
                <a:srgbClr val="FF0000"/>
              </a:solidFill>
              <a:ea typeface="+mj-lt"/>
              <a:cs typeface="+mj-lt"/>
            </a:endParaRPr>
          </a:p>
        </p:txBody>
      </p:sp>
      <p:sp>
        <p:nvSpPr>
          <p:cNvPr id="3" name="Plassholder for innhold 2">
            <a:extLst>
              <a:ext uri="{FF2B5EF4-FFF2-40B4-BE49-F238E27FC236}">
                <a16:creationId xmlns:a16="http://schemas.microsoft.com/office/drawing/2014/main" id="{624619FB-3551-BCD4-7432-49FF4E9021C8}"/>
              </a:ext>
            </a:extLst>
          </p:cNvPr>
          <p:cNvSpPr>
            <a:spLocks noGrp="1"/>
          </p:cNvSpPr>
          <p:nvPr>
            <p:ph idx="1"/>
          </p:nvPr>
        </p:nvSpPr>
        <p:spPr/>
        <p:txBody>
          <a:bodyPr/>
          <a:lstStyle/>
          <a:p>
            <a:r>
              <a:rPr lang="en-US" sz="1800" dirty="0">
                <a:cs typeface="Arial"/>
              </a:rPr>
              <a:t>The phase noise issue discussed here concerns:</a:t>
            </a:r>
          </a:p>
          <a:p>
            <a:pPr lvl="1"/>
            <a:r>
              <a:rPr lang="en-US" sz="1400" dirty="0">
                <a:cs typeface="Arial"/>
              </a:rPr>
              <a:t>HPRF bistatic sensing</a:t>
            </a:r>
          </a:p>
          <a:p>
            <a:pPr lvl="1"/>
            <a:r>
              <a:rPr lang="en-US" sz="1400" dirty="0">
                <a:cs typeface="Arial"/>
              </a:rPr>
              <a:t>Nodes close to each other</a:t>
            </a:r>
            <a:endParaRPr lang="en-US" dirty="0">
              <a:cs typeface="Arial"/>
            </a:endParaRPr>
          </a:p>
          <a:p>
            <a:pPr lvl="1"/>
            <a:r>
              <a:rPr lang="en-US" sz="1400" dirty="0">
                <a:cs typeface="Arial"/>
              </a:rPr>
              <a:t>Target far away</a:t>
            </a:r>
            <a:endParaRPr lang="en-US" dirty="0">
              <a:cs typeface="Arial"/>
            </a:endParaRPr>
          </a:p>
          <a:p>
            <a:r>
              <a:rPr lang="en-US" sz="1800" dirty="0">
                <a:cs typeface="Arial"/>
              </a:rPr>
              <a:t>The simulations presented here show how phase noise impacts </a:t>
            </a:r>
            <a:r>
              <a:rPr lang="en-US" sz="1800" dirty="0">
                <a:ea typeface="+mn-lt"/>
                <a:cs typeface="+mn-lt"/>
              </a:rPr>
              <a:t>the bistatic sensing</a:t>
            </a:r>
            <a:endParaRPr lang="en-US" sz="1800" dirty="0">
              <a:cs typeface="Arial"/>
            </a:endParaRPr>
          </a:p>
          <a:p>
            <a:r>
              <a:rPr lang="en-US" sz="1800" dirty="0">
                <a:cs typeface="Arial"/>
              </a:rPr>
              <a:t>Assumed system design goals:</a:t>
            </a:r>
          </a:p>
          <a:p>
            <a:pPr lvl="1"/>
            <a:r>
              <a:rPr lang="en-US" sz="1600" dirty="0">
                <a:cs typeface="Arial"/>
              </a:rPr>
              <a:t>Minimize air-time to reduce power consumption</a:t>
            </a:r>
          </a:p>
          <a:p>
            <a:pPr lvl="2"/>
            <a:r>
              <a:rPr lang="en-US" sz="1200" dirty="0">
                <a:cs typeface="Arial"/>
              </a:rPr>
              <a:t>So do not reduce the Tx pulse amplitude to try to mitigate the phase noise issue</a:t>
            </a:r>
          </a:p>
          <a:p>
            <a:pPr lvl="1"/>
            <a:r>
              <a:rPr lang="en-US" sz="1600" dirty="0">
                <a:cs typeface="Arial"/>
              </a:rPr>
              <a:t>System should preferably be thermal noise limited, not phase noise limited</a:t>
            </a:r>
          </a:p>
          <a:p>
            <a:r>
              <a:rPr lang="en-US" sz="2000" dirty="0">
                <a:cs typeface="Arial"/>
              </a:rPr>
              <a:t>The standard should have both HPRF and PBS, not PBS only</a:t>
            </a:r>
          </a:p>
          <a:p>
            <a:r>
              <a:rPr lang="en-US" sz="2000" dirty="0">
                <a:cs typeface="Arial"/>
              </a:rPr>
              <a:t>Sensing patterns: HPRF / PBS</a:t>
            </a:r>
          </a:p>
          <a:p>
            <a:r>
              <a:rPr lang="en-US" sz="2000" dirty="0">
                <a:cs typeface="Arial"/>
              </a:rPr>
              <a:t>Sensing sequences: We prefer Ipatov for both HPRF and PBS</a:t>
            </a: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5</a:t>
            </a:fld>
            <a:endParaRPr lang="en-US" altLang="en-US"/>
          </a:p>
        </p:txBody>
      </p:sp>
    </p:spTree>
    <p:extLst>
      <p:ext uri="{BB962C8B-B14F-4D97-AF65-F5344CB8AC3E}">
        <p14:creationId xmlns:p14="http://schemas.microsoft.com/office/powerpoint/2010/main" val="185491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41B8C-E106-B550-C71D-66FACD9F399B}"/>
              </a:ext>
            </a:extLst>
          </p:cNvPr>
          <p:cNvSpPr>
            <a:spLocks noGrp="1"/>
          </p:cNvSpPr>
          <p:nvPr>
            <p:ph type="title"/>
          </p:nvPr>
        </p:nvSpPr>
        <p:spPr/>
        <p:txBody>
          <a:bodyPr/>
          <a:lstStyle/>
          <a:p>
            <a:r>
              <a:rPr lang="en-US">
                <a:cs typeface="Times New Roman"/>
              </a:rPr>
              <a:t>Bistatic Sensing Scenario</a:t>
            </a:r>
            <a:endParaRPr lang="en-US"/>
          </a:p>
        </p:txBody>
      </p:sp>
      <p:sp>
        <p:nvSpPr>
          <p:cNvPr id="3" name="Date Placeholder 2">
            <a:extLst>
              <a:ext uri="{FF2B5EF4-FFF2-40B4-BE49-F238E27FC236}">
                <a16:creationId xmlns:a16="http://schemas.microsoft.com/office/drawing/2014/main" id="{84D18AF6-D2EB-9317-4551-31B09D707253}"/>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745B4F01-9C02-3B3A-9748-13945B6C22CB}"/>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B5D2342E-239B-E7FF-7A1D-72A2F02C15BC}"/>
              </a:ext>
            </a:extLst>
          </p:cNvPr>
          <p:cNvSpPr>
            <a:spLocks noGrp="1"/>
          </p:cNvSpPr>
          <p:nvPr>
            <p:ph type="sldNum" sz="quarter" idx="12"/>
          </p:nvPr>
        </p:nvSpPr>
        <p:spPr/>
        <p:txBody>
          <a:bodyPr/>
          <a:lstStyle/>
          <a:p>
            <a:r>
              <a:rPr lang="en-US" altLang="en-US"/>
              <a:t>Slide </a:t>
            </a:r>
            <a:fld id="{CA3A8BFF-9C7C-44C4-9364-A9BB01D83082}" type="slidenum">
              <a:rPr lang="en-US" altLang="en-US"/>
              <a:pPr/>
              <a:t>6</a:t>
            </a:fld>
            <a:endParaRPr lang="en-US" altLang="en-US"/>
          </a:p>
        </p:txBody>
      </p:sp>
      <p:pic>
        <p:nvPicPr>
          <p:cNvPr id="7" name="Picture 7" descr="Diagram&#10;&#10;Description automatically generated">
            <a:extLst>
              <a:ext uri="{FF2B5EF4-FFF2-40B4-BE49-F238E27FC236}">
                <a16:creationId xmlns:a16="http://schemas.microsoft.com/office/drawing/2014/main" id="{BBE8E859-D29A-B7ED-E2BA-A601B5BF61E9}"/>
              </a:ext>
            </a:extLst>
          </p:cNvPr>
          <p:cNvPicPr>
            <a:picLocks noChangeAspect="1"/>
          </p:cNvPicPr>
          <p:nvPr/>
        </p:nvPicPr>
        <p:blipFill>
          <a:blip r:embed="rId2"/>
          <a:stretch>
            <a:fillRect/>
          </a:stretch>
        </p:blipFill>
        <p:spPr>
          <a:xfrm>
            <a:off x="688458" y="2330410"/>
            <a:ext cx="7946508" cy="3127528"/>
          </a:xfrm>
          <a:prstGeom prst="rect">
            <a:avLst/>
          </a:prstGeom>
        </p:spPr>
      </p:pic>
    </p:spTree>
    <p:extLst>
      <p:ext uri="{BB962C8B-B14F-4D97-AF65-F5344CB8AC3E}">
        <p14:creationId xmlns:p14="http://schemas.microsoft.com/office/powerpoint/2010/main" val="241490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652EE-5A2E-204E-9743-540B2B437340}"/>
              </a:ext>
            </a:extLst>
          </p:cNvPr>
          <p:cNvSpPr>
            <a:spLocks noGrp="1"/>
          </p:cNvSpPr>
          <p:nvPr>
            <p:ph type="title"/>
          </p:nvPr>
        </p:nvSpPr>
        <p:spPr/>
        <p:txBody>
          <a:bodyPr/>
          <a:lstStyle/>
          <a:p>
            <a:r>
              <a:rPr lang="en-US" dirty="0">
                <a:cs typeface="Times New Roman"/>
              </a:rPr>
              <a:t>Sensing is More Sensitive to</a:t>
            </a:r>
            <a:br>
              <a:rPr lang="en-US" dirty="0">
                <a:cs typeface="Times New Roman"/>
              </a:rPr>
            </a:br>
            <a:r>
              <a:rPr lang="en-US" dirty="0">
                <a:cs typeface="Times New Roman"/>
              </a:rPr>
              <a:t>Phase Noise Than Ranging</a:t>
            </a:r>
            <a:endParaRPr lang="en-US" dirty="0"/>
          </a:p>
        </p:txBody>
      </p:sp>
      <p:sp>
        <p:nvSpPr>
          <p:cNvPr id="3" name="Date Placeholder 2">
            <a:extLst>
              <a:ext uri="{FF2B5EF4-FFF2-40B4-BE49-F238E27FC236}">
                <a16:creationId xmlns:a16="http://schemas.microsoft.com/office/drawing/2014/main" id="{C3A881E1-A24D-C879-407B-62CF6F9BB7E0}"/>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4C86585D-9878-81E4-DA7F-1408126B195F}"/>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BC9D6C52-98BC-E342-8683-444A79D709D1}"/>
              </a:ext>
            </a:extLst>
          </p:cNvPr>
          <p:cNvSpPr>
            <a:spLocks noGrp="1"/>
          </p:cNvSpPr>
          <p:nvPr>
            <p:ph type="sldNum" sz="quarter" idx="12"/>
          </p:nvPr>
        </p:nvSpPr>
        <p:spPr/>
        <p:txBody>
          <a:bodyPr/>
          <a:lstStyle/>
          <a:p>
            <a:r>
              <a:rPr lang="en-US" altLang="en-US"/>
              <a:t>Slide </a:t>
            </a:r>
            <a:fld id="{CA3A8BFF-9C7C-44C4-9364-A9BB01D83082}" type="slidenum">
              <a:rPr lang="en-US" altLang="en-US"/>
              <a:pPr/>
              <a:t>7</a:t>
            </a:fld>
            <a:endParaRPr lang="en-US" altLang="en-US"/>
          </a:p>
        </p:txBody>
      </p:sp>
      <p:pic>
        <p:nvPicPr>
          <p:cNvPr id="6" name="Picture 6" descr="Diagram&#10;&#10;Description automatically generated">
            <a:extLst>
              <a:ext uri="{FF2B5EF4-FFF2-40B4-BE49-F238E27FC236}">
                <a16:creationId xmlns:a16="http://schemas.microsoft.com/office/drawing/2014/main" id="{7F99FF46-5023-3E8C-11C8-C4743EDBF69F}"/>
              </a:ext>
            </a:extLst>
          </p:cNvPr>
          <p:cNvPicPr>
            <a:picLocks noChangeAspect="1"/>
          </p:cNvPicPr>
          <p:nvPr/>
        </p:nvPicPr>
        <p:blipFill>
          <a:blip r:embed="rId2"/>
          <a:stretch>
            <a:fillRect/>
          </a:stretch>
        </p:blipFill>
        <p:spPr>
          <a:xfrm>
            <a:off x="520909" y="1996480"/>
            <a:ext cx="8177134" cy="4195416"/>
          </a:xfrm>
          <a:prstGeom prst="rect">
            <a:avLst/>
          </a:prstGeom>
        </p:spPr>
      </p:pic>
    </p:spTree>
    <p:extLst>
      <p:ext uri="{BB962C8B-B14F-4D97-AF65-F5344CB8AC3E}">
        <p14:creationId xmlns:p14="http://schemas.microsoft.com/office/powerpoint/2010/main" val="415733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cs typeface="Times New Roman"/>
              </a:rPr>
              <a:t>Simulation</a:t>
            </a:r>
            <a:r>
              <a:rPr lang="nb-NO" dirty="0">
                <a:cs typeface="Times New Roman"/>
              </a:rPr>
              <a:t> Parameters</a:t>
            </a:r>
          </a:p>
        </p:txBody>
      </p:sp>
      <p:sp>
        <p:nvSpPr>
          <p:cNvPr id="3" name="Plassholder for innhold 2">
            <a:extLst>
              <a:ext uri="{FF2B5EF4-FFF2-40B4-BE49-F238E27FC236}">
                <a16:creationId xmlns:a16="http://schemas.microsoft.com/office/drawing/2014/main" id="{624619FB-3551-BCD4-7432-49FF4E9021C8}"/>
              </a:ext>
            </a:extLst>
          </p:cNvPr>
          <p:cNvSpPr>
            <a:spLocks noGrp="1"/>
          </p:cNvSpPr>
          <p:nvPr>
            <p:ph idx="1"/>
          </p:nvPr>
        </p:nvSpPr>
        <p:spPr/>
        <p:txBody>
          <a:bodyPr/>
          <a:lstStyle/>
          <a:p>
            <a:r>
              <a:rPr lang="en-US" sz="2000" dirty="0">
                <a:ea typeface="+mn-lt"/>
                <a:cs typeface="+mn-lt"/>
              </a:rPr>
              <a:t>Tx pulse:</a:t>
            </a:r>
            <a:endParaRPr lang="en-US" sz="2000" dirty="0" err="1">
              <a:ea typeface="+mn-lt"/>
              <a:cs typeface="+mn-lt"/>
            </a:endParaRPr>
          </a:p>
          <a:p>
            <a:pPr lvl="1"/>
            <a:r>
              <a:rPr lang="en-US" sz="1600" dirty="0">
                <a:ea typeface="+mn-lt"/>
                <a:cs typeface="+mn-lt"/>
              </a:rPr>
              <a:t>Gaussian shape, σ = 0.88 ns, 6 ns rectangular window</a:t>
            </a:r>
          </a:p>
          <a:p>
            <a:pPr lvl="1"/>
            <a:r>
              <a:rPr lang="en-US" sz="1600" dirty="0">
                <a:ea typeface="+mn-lt"/>
                <a:cs typeface="+mn-lt"/>
              </a:rPr>
              <a:t>Amplitude: 0.5 V (R = 100 Ω)</a:t>
            </a:r>
          </a:p>
          <a:p>
            <a:pPr lvl="1"/>
            <a:r>
              <a:rPr lang="en-US" sz="1600" dirty="0">
                <a:ea typeface="+mn-lt"/>
                <a:cs typeface="+mn-lt"/>
              </a:rPr>
              <a:t>Energy per pulse: 1.95 pJ</a:t>
            </a:r>
          </a:p>
          <a:p>
            <a:r>
              <a:rPr lang="en-US" sz="2000" dirty="0">
                <a:ea typeface="+mn-lt"/>
                <a:cs typeface="+mn-lt"/>
              </a:rPr>
              <a:t>Center frequency: 8 GHz</a:t>
            </a:r>
          </a:p>
          <a:p>
            <a:r>
              <a:rPr lang="en-US" sz="2000" dirty="0">
                <a:ea typeface="+mn-lt"/>
                <a:cs typeface="+mn-lt"/>
              </a:rPr>
              <a:t>Tx/Rx antenna gain: 0 dB</a:t>
            </a:r>
          </a:p>
          <a:p>
            <a:r>
              <a:rPr lang="en-US" sz="2000" dirty="0">
                <a:ea typeface="+mn-lt"/>
                <a:cs typeface="+mn-lt"/>
              </a:rPr>
              <a:t>Transmissions are within FCC peak and mean power limits</a:t>
            </a:r>
          </a:p>
          <a:p>
            <a:r>
              <a:rPr lang="en-US" sz="2000" dirty="0">
                <a:ea typeface="+mn-lt"/>
                <a:cs typeface="+mn-lt"/>
              </a:rPr>
              <a:t>Noise figure: 5 dB</a:t>
            </a:r>
            <a:endParaRPr lang="en-US" sz="2000" dirty="0">
              <a:cs typeface="Arial"/>
            </a:endParaRPr>
          </a:p>
          <a:p>
            <a:r>
              <a:rPr lang="en-US" sz="2000" dirty="0">
                <a:cs typeface="Arial"/>
              </a:rPr>
              <a:t>Metric: Largest </a:t>
            </a:r>
            <a:r>
              <a:rPr lang="en-US" sz="2000" dirty="0">
                <a:ea typeface="+mn-lt"/>
                <a:cs typeface="+mn-lt"/>
              </a:rPr>
              <a:t>sidelobe </a:t>
            </a:r>
            <a:r>
              <a:rPr lang="en-US" sz="2000" dirty="0">
                <a:cs typeface="Arial"/>
              </a:rPr>
              <a:t>noise due to phase noise in 0 ns to 66 ns range</a:t>
            </a:r>
          </a:p>
          <a:p>
            <a:pPr marL="0" indent="0">
              <a:buNone/>
            </a:pPr>
            <a:endParaRPr lang="en-US" sz="2000" dirty="0">
              <a:cs typeface="Arial"/>
            </a:endParaRPr>
          </a:p>
          <a:p>
            <a:endParaRPr lang="en-US" sz="2400" dirty="0">
              <a:cs typeface="Arial"/>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8</a:t>
            </a:fld>
            <a:endParaRPr lang="en-US" altLang="en-US"/>
          </a:p>
        </p:txBody>
      </p:sp>
    </p:spTree>
    <p:extLst>
      <p:ext uri="{BB962C8B-B14F-4D97-AF65-F5344CB8AC3E}">
        <p14:creationId xmlns:p14="http://schemas.microsoft.com/office/powerpoint/2010/main" val="932262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772400" cy="1263143"/>
          </a:xfrm>
        </p:spPr>
        <p:txBody>
          <a:bodyPr/>
          <a:lstStyle/>
          <a:p>
            <a:r>
              <a:rPr lang="en-US" dirty="0">
                <a:ea typeface="+mj-lt"/>
                <a:cs typeface="+mj-lt"/>
              </a:rPr>
              <a:t>Simulation Parameters</a:t>
            </a:r>
            <a:br>
              <a:rPr lang="en-US" dirty="0">
                <a:cs typeface="+mj-lt"/>
              </a:rPr>
            </a:br>
            <a:r>
              <a:rPr lang="en-US" sz="2400" dirty="0">
                <a:ea typeface="+mj-lt"/>
                <a:cs typeface="+mj-lt"/>
              </a:rPr>
              <a:t>Sensing</a:t>
            </a:r>
            <a:r>
              <a:rPr lang="en-US" sz="2400" dirty="0">
                <a:solidFill>
                  <a:srgbClr val="FF0000"/>
                </a:solidFill>
                <a:ea typeface="+mj-lt"/>
                <a:cs typeface="+mj-lt"/>
              </a:rPr>
              <a:t> </a:t>
            </a:r>
            <a:r>
              <a:rPr lang="en-US" sz="2400" dirty="0">
                <a:ea typeface="+mj-lt"/>
                <a:cs typeface="+mj-lt"/>
              </a:rPr>
              <a:t>Patterns</a:t>
            </a:r>
            <a:r>
              <a:rPr lang="en-US" sz="2400" dirty="0">
                <a:cs typeface="Times New Roman"/>
              </a:rPr>
              <a:t> and Sequences</a:t>
            </a:r>
            <a:br>
              <a:rPr lang="en-US" sz="2400" dirty="0">
                <a:solidFill>
                  <a:schemeClr val="bg1"/>
                </a:solidFill>
                <a:cs typeface="Times New Roman"/>
              </a:rPr>
            </a:br>
            <a:r>
              <a:rPr lang="en-US" sz="1600" dirty="0">
                <a:cs typeface="Times New Roman"/>
              </a:rPr>
              <a:t>Note: These are just examples, not proposed sequences.</a:t>
            </a:r>
            <a:br>
              <a:rPr lang="en-US" sz="1600" dirty="0">
                <a:cs typeface="Times New Roman"/>
              </a:rPr>
            </a:br>
            <a:r>
              <a:rPr lang="en-US" sz="1600" dirty="0">
                <a:cs typeface="Times New Roman"/>
              </a:rPr>
              <a:t>Using Ipatov with length 307 to allow 250 MHz PRF.</a:t>
            </a: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9</a:t>
            </a:fld>
            <a:endParaRPr lang="en-US" altLang="en-US"/>
          </a:p>
        </p:txBody>
      </p:sp>
      <p:pic>
        <p:nvPicPr>
          <p:cNvPr id="3" name="Bilde 6" descr="Et bilde som inneholder bord&#10;&#10;Automatisk generert beskrivelse">
            <a:extLst>
              <a:ext uri="{FF2B5EF4-FFF2-40B4-BE49-F238E27FC236}">
                <a16:creationId xmlns:a16="http://schemas.microsoft.com/office/drawing/2014/main" id="{65533E52-4833-B7EE-05F8-5F74E61BD07E}"/>
              </a:ext>
            </a:extLst>
          </p:cNvPr>
          <p:cNvPicPr>
            <a:picLocks noChangeAspect="1"/>
          </p:cNvPicPr>
          <p:nvPr/>
        </p:nvPicPr>
        <p:blipFill>
          <a:blip r:embed="rId2"/>
          <a:stretch>
            <a:fillRect/>
          </a:stretch>
        </p:blipFill>
        <p:spPr>
          <a:xfrm>
            <a:off x="1297125" y="2308293"/>
            <a:ext cx="6611814" cy="3958499"/>
          </a:xfrm>
          <a:prstGeom prst="rect">
            <a:avLst/>
          </a:prstGeom>
        </p:spPr>
      </p:pic>
    </p:spTree>
    <p:extLst>
      <p:ext uri="{BB962C8B-B14F-4D97-AF65-F5344CB8AC3E}">
        <p14:creationId xmlns:p14="http://schemas.microsoft.com/office/powerpoint/2010/main" val="203061747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5DE0348D9E9C7428D121DAA2C73FA34" ma:contentTypeVersion="2" ma:contentTypeDescription="Opprett et nytt dokument." ma:contentTypeScope="" ma:versionID="c218b790ca7db5905d01acca5629c865">
  <xsd:schema xmlns:xsd="http://www.w3.org/2001/XMLSchema" xmlns:xs="http://www.w3.org/2001/XMLSchema" xmlns:p="http://schemas.microsoft.com/office/2006/metadata/properties" xmlns:ns2="0a7c30bb-25fd-4494-baad-5f28620120e5" targetNamespace="http://schemas.microsoft.com/office/2006/metadata/properties" ma:root="true" ma:fieldsID="d6d760c836492ab432ad52b631640d87" ns2:_="">
    <xsd:import namespace="0a7c30bb-25fd-4494-baad-5f28620120e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7c30bb-25fd-4494-baad-5f28620120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BC14A5-918D-4789-B217-2B3D2421AA02}">
  <ds:schemaRefs>
    <ds:schemaRef ds:uri="http://schemas.microsoft.com/sharepoint/v3/contenttype/forms"/>
  </ds:schemaRefs>
</ds:datastoreItem>
</file>

<file path=customXml/itemProps2.xml><?xml version="1.0" encoding="utf-8"?>
<ds:datastoreItem xmlns:ds="http://schemas.openxmlformats.org/officeDocument/2006/customXml" ds:itemID="{2C99B6AF-B9B4-49B5-B8CC-78F1EA98B642}">
  <ds:schemaRefs>
    <ds:schemaRef ds:uri="http://schemas.microsoft.com/office/infopath/2007/PartnerControls"/>
    <ds:schemaRef ds:uri="http://purl.org/dc/dcmitype/"/>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0a7c30bb-25fd-4494-baad-5f28620120e5"/>
    <ds:schemaRef ds:uri="http://www.w3.org/XML/1998/namespace"/>
  </ds:schemaRefs>
</ds:datastoreItem>
</file>

<file path=customXml/itemProps3.xml><?xml version="1.0" encoding="utf-8"?>
<ds:datastoreItem xmlns:ds="http://schemas.openxmlformats.org/officeDocument/2006/customXml" ds:itemID="{8095C46B-53F6-4BE6-AAEB-C7C8D4780E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7c30bb-25fd-4494-baad-5f2862012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1441</Words>
  <Application>Microsoft Office PowerPoint</Application>
  <PresentationFormat>On-screen Show (4:3)</PresentationFormat>
  <Paragraphs>188</Paragraphs>
  <Slides>20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Consolas</vt:lpstr>
      <vt:lpstr>Times New Roman</vt:lpstr>
      <vt:lpstr>IEEE-P802_15</vt:lpstr>
      <vt:lpstr>IEEE-P802_15</vt:lpstr>
      <vt:lpstr>PowerPoint Presentation</vt:lpstr>
      <vt:lpstr>PowerPoint Presentation</vt:lpstr>
      <vt:lpstr>Bistatic Sensing and Phase Noise Uniform HPRF vs. PBS</vt:lpstr>
      <vt:lpstr>Related TG4ab Contributions</vt:lpstr>
      <vt:lpstr>Introduction</vt:lpstr>
      <vt:lpstr>Bistatic Sensing Scenario</vt:lpstr>
      <vt:lpstr>Sensing is More Sensitive to Phase Noise Than Ranging</vt:lpstr>
      <vt:lpstr>Simulation Parameters</vt:lpstr>
      <vt:lpstr>Simulation Parameters Sensing Patterns and Sequences Note: These are just examples, not proposed sequences. Using Ipatov with length 307 to allow 250 MHz PRF.</vt:lpstr>
      <vt:lpstr>Simulation Parameters Phase Noise Spectrum of Example Cost-Optimized PLL</vt:lpstr>
      <vt:lpstr>Simulation Parameters Phase Noise Spectrum of Example Performance-Optimized PLL</vt:lpstr>
      <vt:lpstr>Uniform High-PRF Sensing Waveforms</vt:lpstr>
      <vt:lpstr>Pulse Burst Sensing Waveforms</vt:lpstr>
      <vt:lpstr>Simulation of Uniform HPRF and PBS With Thermal and Phase Noise</vt:lpstr>
      <vt:lpstr>Sidelobe Noise vs. Distance Between Nodes Cost-Optimized vs. Performance-Optimized PLL</vt:lpstr>
      <vt:lpstr>1 V Pulse Amplitude Instead of 0.5 V and Two Pulses Interfering Constructively</vt:lpstr>
      <vt:lpstr>When to Use PBS and When to Use HPRF</vt:lpstr>
      <vt:lpstr>Will the AGC Raise the Noise Floor so that Sidelobe Noise Becomes Irrelevant (EVM Limited System)?</vt:lpstr>
      <vt:lpstr>Implementation Requirements for  Pulse Burst Sensing</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5588</cp:revision>
  <dcterms:created xsi:type="dcterms:W3CDTF">2021-11-12T12:25:54Z</dcterms:created>
  <dcterms:modified xsi:type="dcterms:W3CDTF">2023-01-17T04:25:40Z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0x01010015DE0348D9E9C7428D121DAA2C73FA34</vt:lpwstr>
  </property>
  <property fmtid="{D5CDD505-2E9C-101B-9397-08002B2CF9AE}" pid="3" name="SharedWithUsers">
    <vt:lpwstr>17;#Dag Wisland;#13;#Nikolaj  Andersen;#16;#Dries Neirynck;#18;#Håkon Hjortland;#14;#Jan Roar Pleym</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