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4" r:id="rId3"/>
    <p:sldId id="260" r:id="rId4"/>
    <p:sldId id="297" r:id="rId5"/>
    <p:sldId id="298" r:id="rId6"/>
    <p:sldId id="314" r:id="rId7"/>
    <p:sldId id="288" r:id="rId8"/>
    <p:sldId id="316" r:id="rId9"/>
    <p:sldId id="318" r:id="rId10"/>
    <p:sldId id="276" r:id="rId11"/>
    <p:sldId id="307" r:id="rId12"/>
    <p:sldId id="30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6"/>
    <p:restoredTop sz="95026" autoAdjust="0"/>
  </p:normalViewPr>
  <p:slideViewPr>
    <p:cSldViewPr>
      <p:cViewPr varScale="1">
        <p:scale>
          <a:sx n="66" d="100"/>
          <a:sy n="66" d="100"/>
        </p:scale>
        <p:origin x="1448" y="4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32248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12</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2237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27273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4248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75721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645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1999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61570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a:t>H.-B. Li, T. Matsumura (NICT)</a:t>
            </a:r>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CCA</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January 2023</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Li, Matsumura</a:t>
            </a:r>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a:t>
            </a:r>
            <a:r>
              <a:rPr lang="en-US" altLang="en-US" b="1" dirty="0">
                <a:solidFill>
                  <a:schemeClr val="tx1"/>
                </a:solidFill>
              </a:rPr>
              <a:t>038-00</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Summary of </a:t>
            </a:r>
            <a:r>
              <a:rPr lang="en-US" altLang="ja-JP" sz="1600" dirty="0">
                <a:solidFill>
                  <a:schemeClr val="tx2"/>
                </a:solidFill>
              </a:rPr>
              <a:t>NB CCA For UWB channel Access</a:t>
            </a:r>
            <a:endParaRPr lang="en-US" altLang="en-US" sz="1600" dirty="0">
              <a:solidFill>
                <a:schemeClr val="tx2"/>
              </a:solidFill>
            </a:endParaRPr>
          </a:p>
          <a:p>
            <a:r>
              <a:rPr lang="en-US" altLang="en-US" sz="1600" b="1" dirty="0">
                <a:solidFill>
                  <a:schemeClr val="tx2"/>
                </a:solidFill>
              </a:rPr>
              <a:t>Date Submitted: </a:t>
            </a:r>
            <a:r>
              <a:rPr lang="en-US" altLang="ja-JP" sz="1600" dirty="0">
                <a:solidFill>
                  <a:schemeClr val="tx2"/>
                </a:solidFill>
              </a:rPr>
              <a:t>January</a:t>
            </a:r>
            <a:r>
              <a:rPr lang="en-US" altLang="en-US" sz="1600" dirty="0">
                <a:solidFill>
                  <a:schemeClr val="tx2"/>
                </a:solidFill>
              </a:rPr>
              <a:t> 2023	</a:t>
            </a:r>
          </a:p>
          <a:p>
            <a:r>
              <a:rPr lang="en-US" altLang="en-US" sz="1600" b="1" dirty="0">
                <a:solidFill>
                  <a:schemeClr val="tx2"/>
                </a:solidFill>
              </a:rPr>
              <a:t>Source:</a:t>
            </a:r>
            <a:r>
              <a:rPr lang="en-US" altLang="en-US" sz="1600" dirty="0">
                <a:solidFill>
                  <a:schemeClr val="tx2"/>
                </a:solidFill>
              </a:rPr>
              <a:t> Huan-Bang Li,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Summary on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Summary of NB CCA</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an optional CCA mode to </a:t>
            </a:r>
            <a:r>
              <a:rPr lang="en-US" altLang="ja-JP" sz="1800" b="1" dirty="0">
                <a:effectLst/>
                <a:latin typeface="Times New Roman" panose="02020603050405020304" pitchFamily="18" charset="0"/>
                <a:ea typeface="ＭＳ 明朝" panose="02020609040205080304" pitchFamily="17" charset="-128"/>
              </a:rPr>
              <a:t>10.2.8 Clear channel assessment (CCA) </a:t>
            </a:r>
            <a:r>
              <a:rPr lang="en-US" altLang="ja-JP" sz="1800" dirty="0">
                <a:latin typeface="Times New Roman" panose="02020603050405020304" pitchFamily="18" charset="0"/>
                <a:cs typeface="Times New Roman" panose="02020603050405020304" pitchFamily="18" charset="0"/>
              </a:rPr>
              <a:t>of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(15-22-0275-00-04ab)</a:t>
            </a:r>
          </a:p>
          <a:p>
            <a:pPr marL="0" indent="0">
              <a:spcBef>
                <a:spcPts val="1200"/>
              </a:spcBef>
              <a:spcAft>
                <a:spcPts val="900"/>
              </a:spcAft>
              <a:buNone/>
            </a:pPr>
            <a:r>
              <a:rPr lang="en-US" altLang="ja-JP" sz="1800" dirty="0">
                <a:effectLst/>
                <a:highlight>
                  <a:srgbClr val="FFFF00"/>
                </a:highlight>
                <a:latin typeface="Times New Roman" panose="02020603050405020304" pitchFamily="18" charset="0"/>
                <a:ea typeface="ＭＳ 明朝" panose="02020609040205080304" pitchFamily="17" charset="-128"/>
              </a:rPr>
              <a:t>An HRP UWB PHY shall implement one CCA Mode 1 through CCA Mode 4 or one of the following methods:</a:t>
            </a:r>
            <a:endParaRPr lang="en-US" altLang="ja-JP" sz="1800" dirty="0">
              <a:highlight>
                <a:srgbClr val="FFFF00"/>
              </a:highlight>
              <a:latin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5: HRP UWB preamble sense based on the SHR of a frame. CCA shall report a busy medium upon detection of a preamble symbol as specified in 15.2.6. An idle channel shall be reported if no preamble symbol is detected up to a period not shorter than the maximum packet duration plus the maximum period for acknowledgment.</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6: HRP UWB preamble sense based on the packet with the multiplexed preamble as specified in 15.6. CCA shall report a busy medium upon detection of a preamble symbol as specified in 15.2.6.</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1200"/>
              </a:spcAft>
              <a:buFont typeface="TimesNewRomanPSMT"/>
              <a:buChar char="—"/>
            </a:pP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Mode 7: UWB medium access </a:t>
            </a:r>
            <a:r>
              <a:rPr lang="en-US"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coupled with CCA of narrow-band assisted PHY (NBA-PHY) as specified in 15.x. Transmission or CCA conducted by the coupled NBA-PHY act as indications of the UWB-PHY medium access status.  </a:t>
            </a: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shall report an idle or a busy UWB medium based on the NBA-PHY CCA results.</a:t>
            </a:r>
            <a:r>
              <a:rPr lang="en-US" altLang="ja-JP" sz="1800" i="1" dirty="0">
                <a:latin typeface="Times New Roman" panose="02020603050405020304" pitchFamily="18" charset="0"/>
                <a:cs typeface="Times New Roman" panose="02020603050405020304" pitchFamily="18" charset="0"/>
              </a:rPr>
              <a:t>           </a:t>
            </a:r>
          </a:p>
          <a:p>
            <a:pPr marL="0" lvl="0" indent="0" algn="just">
              <a:lnSpc>
                <a:spcPts val="1600"/>
              </a:lnSpc>
              <a:spcBef>
                <a:spcPts val="900"/>
              </a:spcBef>
              <a:spcAft>
                <a:spcPts val="1200"/>
              </a:spcAft>
              <a:buNone/>
            </a:pPr>
            <a:r>
              <a:rPr lang="en-US" altLang="ja-JP" sz="1800" i="1" dirty="0">
                <a:latin typeface="Times New Roman" panose="02020603050405020304" pitchFamily="18" charset="0"/>
                <a:cs typeface="Times New Roman" panose="02020603050405020304" pitchFamily="18" charset="0"/>
              </a:rPr>
              <a:t>*</a:t>
            </a:r>
            <a:r>
              <a:rPr lang="en-US" altLang="ja-JP" sz="1800" i="1" u="sng" dirty="0">
                <a:latin typeface="Times New Roman" panose="02020603050405020304" pitchFamily="18" charset="0"/>
                <a:ea typeface="ＭＳ 明朝" panose="02020609040205080304" pitchFamily="17" charset="-128"/>
                <a:cs typeface="Times New Roman" panose="02020603050405020304" pitchFamily="18" charset="0"/>
              </a:rPr>
              <a:t>O</a:t>
            </a:r>
            <a:r>
              <a:rPr lang="en-US" altLang="ja-JP" sz="1800" i="1" u="sng" dirty="0">
                <a:effectLst/>
                <a:latin typeface="Times New Roman" panose="02020603050405020304" pitchFamily="18" charset="0"/>
                <a:ea typeface="ＭＳ 明朝" panose="02020609040205080304" pitchFamily="17" charset="-128"/>
              </a:rPr>
              <a:t>riginal texts are highlighted in yellow while the proposed add-on texts in blue</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Summary of NB CCA -- Continue</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390185"/>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 subclause to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to define NB CCA (15-22-0275-00-04ab)</a:t>
            </a:r>
          </a:p>
          <a:p>
            <a:pPr marL="0" indent="0" algn="just">
              <a:spcBef>
                <a:spcPts val="600"/>
              </a:spcBef>
              <a:spcAft>
                <a:spcPts val="600"/>
              </a:spcAft>
              <a:buNone/>
            </a:pPr>
            <a:r>
              <a:rPr lang="en-US" altLang="ja-JP" sz="1800" b="1" dirty="0">
                <a:effectLst/>
                <a:highlight>
                  <a:srgbClr val="00FFFF"/>
                </a:highlight>
                <a:latin typeface="Times New Roman" panose="02020603050405020304" pitchFamily="18" charset="0"/>
                <a:ea typeface="ＭＳ 明朝" panose="02020609040205080304" pitchFamily="17" charset="-128"/>
              </a:rPr>
              <a:t>Subclause ## Narrow-band assisted CCA</a:t>
            </a:r>
            <a:endParaRPr lang="ja-JP" altLang="ja-JP" sz="1800" dirty="0">
              <a:effectLst/>
              <a:highlight>
                <a:srgbClr val="00FFFF"/>
              </a:highlight>
              <a:latin typeface="Times New Roman" panose="02020603050405020304" pitchFamily="18" charset="0"/>
              <a:ea typeface="Times New Roman" panose="02020603050405020304" pitchFamily="18" charset="0"/>
            </a:endParaRPr>
          </a:p>
          <a:p>
            <a:pPr marL="0" indent="0" algn="just">
              <a:buNone/>
            </a:pPr>
            <a:r>
              <a:rPr lang="en-US" altLang="ja-JP" sz="1800" dirty="0">
                <a:effectLst/>
                <a:highlight>
                  <a:srgbClr val="00FFFF"/>
                </a:highlight>
                <a:latin typeface="Times New Roman" panose="02020603050405020304" pitchFamily="18" charset="0"/>
                <a:ea typeface="ＭＳ 明朝" panose="02020609040205080304" pitchFamily="17" charset="-128"/>
              </a:rPr>
              <a:t>A compliant device shall contain a UWB PHY and a coupled narrow-band assisted PHY (NBA-PHY). The UWB PHY that uses CCA mode 7 as defined in 10.2.8 shall be operated with the NBA-PHY in tightly coupled manner, at least, with synchronized clock or same MAC timer.</a:t>
            </a:r>
          </a:p>
          <a:p>
            <a:pPr marL="0" indent="0" algn="just">
              <a:buNone/>
            </a:pPr>
            <a:r>
              <a:rPr lang="en-US" altLang="ja-JP" sz="1800" dirty="0">
                <a:effectLst/>
                <a:highlight>
                  <a:srgbClr val="00FFFF"/>
                </a:highlight>
                <a:latin typeface="Times New Roman" panose="02020603050405020304" pitchFamily="18" charset="0"/>
                <a:ea typeface="ＭＳ 明朝" panose="02020609040205080304" pitchFamily="17" charset="-128"/>
              </a:rPr>
              <a:t>On one hand, a compliant device shall perform CCA using the NBA-PHY against narrow-band medium whenever it intends to access a UWB medium. On another hand, a compliant device that intends to execute a UWB task after receiving an idle medium report shall firstly transmit an NBA packet and then execute the UWB  task.</a:t>
            </a:r>
          </a:p>
          <a:p>
            <a:pPr marL="0" indent="0" algn="just">
              <a:spcBef>
                <a:spcPts val="432"/>
              </a:spcBef>
              <a:buNone/>
            </a:pPr>
            <a:r>
              <a:rPr lang="en-US" altLang="ja-JP" sz="1800" dirty="0">
                <a:effectLst/>
                <a:highlight>
                  <a:srgbClr val="00FFFF"/>
                </a:highlight>
                <a:latin typeface="+mj-lt"/>
                <a:ea typeface="+mj-ea"/>
                <a:cs typeface="ＭＳ Ｐゴシック" panose="020B0600070205080204" pitchFamily="50" charset="-128"/>
              </a:rPr>
              <a:t>A compliant device shall neither send NB packet nor start UWB task if the NB CCA gives a busy channel report.</a:t>
            </a:r>
          </a:p>
          <a:p>
            <a:pPr marL="0" indent="0" algn="just">
              <a:spcBef>
                <a:spcPts val="432"/>
              </a:spcBef>
              <a:buNone/>
            </a:pPr>
            <a:r>
              <a:rPr lang="en-US" altLang="ja-JP" sz="1800" dirty="0">
                <a:highlight>
                  <a:srgbClr val="00FFFF"/>
                </a:highlight>
                <a:latin typeface="+mj-lt"/>
                <a:ea typeface="+mj-ea"/>
              </a:rPr>
              <a:t>A NB radio may terminate CCA procedure whenever it already successfully acquired channel occupancy information.</a:t>
            </a:r>
            <a:endParaRPr lang="en-US" altLang="ja-JP" sz="1800" dirty="0">
              <a:highlight>
                <a:srgbClr val="00FFFF"/>
              </a:highlight>
              <a:latin typeface="Times New Roman" panose="02020603050405020304" pitchFamily="18" charset="0"/>
              <a:ea typeface="ＭＳ 明朝" panose="02020609040205080304" pitchFamily="17" charset="-128"/>
            </a:endParaRPr>
          </a:p>
          <a:p>
            <a:pPr marL="0" indent="0" algn="just">
              <a:spcBef>
                <a:spcPts val="432"/>
              </a:spcBef>
              <a:buNone/>
            </a:pPr>
            <a:r>
              <a:rPr lang="en-US" altLang="ja-JP" sz="1800" dirty="0">
                <a:effectLst/>
                <a:highlight>
                  <a:srgbClr val="00FFFF"/>
                </a:highlight>
                <a:latin typeface="Times New Roman" panose="02020603050405020304" pitchFamily="18" charset="0"/>
                <a:ea typeface="ＭＳ 明朝" panose="02020609040205080304" pitchFamily="17" charset="-128"/>
              </a:rPr>
              <a:t>  </a:t>
            </a:r>
          </a:p>
          <a:p>
            <a:pPr marL="0" indent="0" algn="just">
              <a:spcBef>
                <a:spcPts val="0"/>
              </a:spcBef>
              <a:buNone/>
            </a:pPr>
            <a:r>
              <a:rPr lang="en-US" altLang="ja-JP" sz="1800" i="1" dirty="0">
                <a:latin typeface="Times New Roman" panose="02020603050405020304" pitchFamily="18" charset="0"/>
                <a:cs typeface="Times New Roman" panose="02020603050405020304" pitchFamily="18" charset="0"/>
              </a:rPr>
              <a:t>                   *</a:t>
            </a:r>
            <a:r>
              <a:rPr lang="en-US" altLang="ja-JP" sz="1800" i="1" dirty="0">
                <a:effectLst/>
                <a:latin typeface="Times New Roman" panose="02020603050405020304" pitchFamily="18" charset="0"/>
                <a:ea typeface="ＭＳ 明朝" panose="02020609040205080304" pitchFamily="17" charset="-128"/>
              </a:rPr>
              <a:t> The proposed add-on texts are highlighted in blue</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just">
              <a:buNone/>
            </a:pPr>
            <a:r>
              <a:rPr lang="en-US" altLang="ja-JP" sz="1800" dirty="0">
                <a:latin typeface="Times New Roman" panose="02020603050405020304" pitchFamily="18" charset="0"/>
                <a:cs typeface="Times New Roman" panose="02020603050405020304" pitchFamily="18" charset="0"/>
              </a:rPr>
              <a:t>	</a:t>
            </a:r>
          </a:p>
          <a:p>
            <a:pPr algn="just">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just">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3980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12</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Conclusion Remarks</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552450" y="2151727"/>
            <a:ext cx="8115300" cy="2862322"/>
          </a:xfrm>
          <a:prstGeom prst="rect">
            <a:avLst/>
          </a:prstGeom>
          <a:noFill/>
        </p:spPr>
        <p:txBody>
          <a:bodyPr wrap="square">
            <a:spAutoFit/>
          </a:bodyPr>
          <a:lstStyle/>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effectLst/>
                <a:latin typeface="+mj-lt"/>
                <a:ea typeface="ＭＳ Ｐゴシック" panose="020B0600070205080204" pitchFamily="50" charset="-128"/>
                <a:cs typeface="ＭＳ Ｐゴシック" panose="020B0600070205080204" pitchFamily="50" charset="-128"/>
              </a:rPr>
              <a:t>Length of NB packet should be of short time length to save resource of </a:t>
            </a:r>
            <a:r>
              <a:rPr lang="en-US" altLang="ja-JP" sz="2000" dirty="0">
                <a:latin typeface="+mj-lt"/>
                <a:ea typeface="ＭＳ Ｐゴシック" panose="020B0600070205080204" pitchFamily="50" charset="-128"/>
                <a:cs typeface="ＭＳ Ｐゴシック" panose="020B0600070205080204" pitchFamily="50" charset="-128"/>
              </a:rPr>
              <a:t>NB </a:t>
            </a:r>
            <a:r>
              <a:rPr lang="en-US" altLang="ja-JP" sz="2000" dirty="0">
                <a:effectLst/>
                <a:latin typeface="+mj-lt"/>
                <a:ea typeface="ＭＳ Ｐゴシック" panose="020B0600070205080204" pitchFamily="50" charset="-128"/>
                <a:cs typeface="ＭＳ Ｐゴシック" panose="020B0600070205080204" pitchFamily="50" charset="-128"/>
              </a:rPr>
              <a:t>channel.</a:t>
            </a:r>
          </a:p>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effectLst/>
                <a:latin typeface="+mj-lt"/>
                <a:ea typeface="ＭＳ Ｐゴシック" panose="020B0600070205080204" pitchFamily="50" charset="-128"/>
                <a:cs typeface="Times New Roman" panose="02020603050405020304" pitchFamily="18" charset="0"/>
              </a:rPr>
              <a:t>Proper NB radio TX power as well as NB CCA </a:t>
            </a:r>
            <a:r>
              <a:rPr lang="en-US" altLang="ja-JP" sz="2000" dirty="0">
                <a:latin typeface="+mj-lt"/>
                <a:ea typeface="ＭＳ Ｐゴシック" panose="020B0600070205080204" pitchFamily="50" charset="-128"/>
                <a:cs typeface="Times New Roman" panose="02020603050405020304" pitchFamily="18" charset="0"/>
              </a:rPr>
              <a:t>sensing level should be used, so that N</a:t>
            </a:r>
            <a:r>
              <a:rPr lang="en-US" altLang="ja-JP" sz="2000" dirty="0">
                <a:effectLst/>
                <a:latin typeface="+mj-lt"/>
                <a:ea typeface="ＭＳ Ｐゴシック" panose="020B0600070205080204" pitchFamily="50" charset="-128"/>
                <a:cs typeface="Times New Roman" panose="02020603050405020304" pitchFamily="18" charset="0"/>
              </a:rPr>
              <a:t>B radio doesn’t </a:t>
            </a:r>
            <a:r>
              <a:rPr lang="en-US" altLang="ja-JP" sz="2000" dirty="0">
                <a:solidFill>
                  <a:srgbClr val="000000"/>
                </a:solidFill>
                <a:effectLst/>
                <a:latin typeface="+mj-lt"/>
                <a:ea typeface="ＭＳ Ｐゴシック" panose="020B0600070205080204" pitchFamily="50" charset="-128"/>
                <a:cs typeface="Times New Roman" panose="02020603050405020304" pitchFamily="18" charset="0"/>
              </a:rPr>
              <a:t>unnecessarily </a:t>
            </a:r>
            <a:r>
              <a:rPr lang="en-US" altLang="ja-JP" sz="2000" dirty="0">
                <a:effectLst/>
                <a:latin typeface="+mj-lt"/>
                <a:ea typeface="ＭＳ Ｐゴシック" panose="020B0600070205080204" pitchFamily="50" charset="-128"/>
                <a:cs typeface="Times New Roman" panose="02020603050405020304" pitchFamily="18" charset="0"/>
              </a:rPr>
              <a:t>reduce the utilization of UWB channel.</a:t>
            </a:r>
          </a:p>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Times New Roman" panose="02020603050405020304" pitchFamily="18" charset="0"/>
              </a:rPr>
              <a:t>NB radio should be assigned with distinguished features compared to the other general NB radios so that the other general NB radio don’t </a:t>
            </a:r>
            <a:r>
              <a:rPr lang="en-US" altLang="ja-JP" sz="2000" dirty="0">
                <a:effectLst/>
                <a:latin typeface="+mj-lt"/>
                <a:ea typeface="ＭＳ Ｐゴシック" panose="020B0600070205080204" pitchFamily="50" charset="-128"/>
                <a:cs typeface="Times New Roman" panose="02020603050405020304" pitchFamily="18" charset="0"/>
              </a:rPr>
              <a:t>shut up UWBs</a:t>
            </a:r>
            <a:r>
              <a:rPr lang="en-US" altLang="ja-JP" sz="2000" dirty="0">
                <a:latin typeface="+mj-lt"/>
                <a:ea typeface="ＭＳ Ｐゴシック" panose="020B0600070205080204" pitchFamily="50" charset="-128"/>
                <a:cs typeface="Times New Roman" panose="02020603050405020304" pitchFamily="18" charset="0"/>
              </a:rPr>
              <a:t>. </a:t>
            </a:r>
            <a:endParaRPr lang="en-US" altLang="ja-JP" sz="2000" dirty="0">
              <a:latin typeface="+mj-lt"/>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458012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393619280"/>
              </p:ext>
            </p:extLst>
          </p:nvPr>
        </p:nvGraphicFramePr>
        <p:xfrm>
          <a:off x="457200" y="1066800"/>
          <a:ext cx="8382000" cy="5033709"/>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ja-JP" sz="1100" dirty="0">
                          <a:effectLst/>
                        </a:rPr>
                        <a:t>Use NB radio to facilitate CCA so as to improve</a:t>
                      </a:r>
                      <a:r>
                        <a:rPr lang="ja-JP" altLang="en-US" sz="1100" dirty="0">
                          <a:effectLst/>
                        </a:rPr>
                        <a:t> </a:t>
                      </a:r>
                      <a:r>
                        <a:rPr lang="en-US" altLang="ja-JP" sz="1100" dirty="0">
                          <a:effectLst/>
                        </a:rPr>
                        <a:t>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676400" y="2133600"/>
            <a:ext cx="6019800" cy="2971800"/>
          </a:xfrm>
          <a:ln/>
        </p:spPr>
        <p:txBody>
          <a:bodyPr/>
          <a:lstStyle/>
          <a:p>
            <a:pPr>
              <a:lnSpc>
                <a:spcPct val="110000"/>
              </a:lnSpc>
              <a:spcBef>
                <a:spcPts val="1500"/>
              </a:spcBef>
              <a:buFont typeface="+mj-lt"/>
              <a:buAutoNum type="arabicPeriod"/>
            </a:pPr>
            <a:r>
              <a:rPr lang="en-US" sz="2400" dirty="0">
                <a:latin typeface="+mj-lt"/>
              </a:rPr>
              <a:t>Features of NB CCA</a:t>
            </a:r>
          </a:p>
          <a:p>
            <a:pPr>
              <a:lnSpc>
                <a:spcPct val="110000"/>
              </a:lnSpc>
              <a:spcBef>
                <a:spcPts val="1500"/>
              </a:spcBef>
              <a:buFont typeface="+mj-lt"/>
              <a:buAutoNum type="arabicPeriod"/>
            </a:pPr>
            <a:r>
              <a:rPr lang="en-US" sz="2400" dirty="0">
                <a:latin typeface="+mj-lt"/>
              </a:rPr>
              <a:t>Concurrent operation of NB and UWB</a:t>
            </a:r>
          </a:p>
          <a:p>
            <a:pPr>
              <a:lnSpc>
                <a:spcPct val="110000"/>
              </a:lnSpc>
              <a:spcBef>
                <a:spcPts val="1500"/>
              </a:spcBef>
              <a:buFont typeface="+mj-lt"/>
              <a:buAutoNum type="arabicPeriod"/>
            </a:pPr>
            <a:r>
              <a:rPr lang="en-US" sz="2400" dirty="0">
                <a:latin typeface="+mj-lt"/>
              </a:rPr>
              <a:t>Simulation results</a:t>
            </a:r>
          </a:p>
          <a:p>
            <a:pPr>
              <a:lnSpc>
                <a:spcPct val="110000"/>
              </a:lnSpc>
              <a:spcBef>
                <a:spcPts val="1500"/>
              </a:spcBef>
              <a:buFont typeface="+mj-lt"/>
              <a:buAutoNum type="arabicPeriod"/>
            </a:pPr>
            <a:r>
              <a:rPr lang="en-US" altLang="en-US" sz="2400" dirty="0">
                <a:solidFill>
                  <a:schemeClr val="tx2"/>
                </a:solidFill>
                <a:latin typeface="+mj-lt"/>
              </a:rPr>
              <a:t>Summary of NB CCA</a:t>
            </a:r>
            <a:endParaRPr lang="en-US" sz="2400" dirty="0">
              <a:latin typeface="+mj-lt"/>
            </a:endParaRP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Features of NB CCA</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 pair of</a:t>
            </a:r>
            <a:r>
              <a:rPr lang="en-US" altLang="ja-JP" sz="2400" b="0" u="none" strike="noStrike" baseline="0" dirty="0">
                <a:latin typeface="Times New Roman" panose="02020603050405020304" pitchFamily="18" charset="0"/>
                <a:cs typeface="Times New Roman" panose="02020603050405020304" pitchFamily="18" charset="0"/>
              </a:rPr>
              <a:t> coupled NB PHY and UWB PHY are </a:t>
            </a:r>
            <a:r>
              <a:rPr lang="en-US" altLang="ja-JP" sz="2400" dirty="0">
                <a:latin typeface="Times New Roman" panose="02020603050405020304" pitchFamily="18" charset="0"/>
                <a:cs typeface="Times New Roman" panose="02020603050405020304" pitchFamily="18" charset="0"/>
              </a:rPr>
              <a:t>operated concurrently based on same timer. NB radio </a:t>
            </a:r>
            <a:r>
              <a:rPr lang="en-US" altLang="ja-JP" sz="2400" b="0" u="none" strike="noStrike" baseline="0" dirty="0">
                <a:latin typeface="Times New Roman" panose="02020603050405020304" pitchFamily="18" charset="0"/>
                <a:cs typeface="Times New Roman" panose="02020603050405020304" pitchFamily="18" charset="0"/>
              </a:rPr>
              <a:t>indicates UWB channel occupancy status.</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CCA is performed at NB channel by NB PHY.  The results of NB CCA are used for assisting </a:t>
            </a:r>
            <a:r>
              <a:rPr lang="en-US" altLang="ja-JP" sz="2400" dirty="0">
                <a:latin typeface="Times New Roman" panose="02020603050405020304" pitchFamily="18" charset="0"/>
                <a:cs typeface="Times New Roman" panose="02020603050405020304" pitchFamily="18" charset="0"/>
              </a:rPr>
              <a:t>UWB channel access.</a:t>
            </a:r>
            <a:r>
              <a:rPr lang="en-US" altLang="ja-JP" sz="2400" b="0" u="none" strike="noStrike" baseline="0" dirty="0">
                <a:latin typeface="Times New Roman" panose="02020603050405020304" pitchFamily="18" charset="0"/>
                <a:cs typeface="Times New Roman" panose="02020603050405020304" pitchFamily="18" charset="0"/>
              </a:rPr>
              <a:t> </a:t>
            </a:r>
          </a:p>
          <a:p>
            <a:pPr algn="just">
              <a:spcBef>
                <a:spcPts val="0"/>
              </a:spcBef>
              <a:spcAft>
                <a:spcPts val="1800"/>
              </a:spcAft>
              <a:buFont typeface="Arial" panose="020B0604020202020204" pitchFamily="34" charset="0"/>
              <a:buChar char="•"/>
            </a:pPr>
            <a:r>
              <a:rPr lang="en-US" altLang="ja-JP" sz="2400" dirty="0">
                <a:latin typeface="+mj-lt"/>
                <a:ea typeface="ＭＳ Ｐゴシック" panose="020B0600070205080204" pitchFamily="50" charset="-128"/>
                <a:cs typeface="ＭＳ Ｐゴシック" panose="020B0600070205080204" pitchFamily="50" charset="-128"/>
              </a:rPr>
              <a:t>Same NB CCA can be commonly applied no matter if UWB radio operated are of the same type or not.</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82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Conceptual View of NB-CCA (not recommend)</a:t>
            </a:r>
            <a:endParaRPr lang="en-US" altLang="en-US" sz="3200" dirty="0"/>
          </a:p>
        </p:txBody>
      </p:sp>
      <p:sp>
        <p:nvSpPr>
          <p:cNvPr id="41" name="テキスト ボックス 40">
            <a:extLst>
              <a:ext uri="{FF2B5EF4-FFF2-40B4-BE49-F238E27FC236}">
                <a16:creationId xmlns:a16="http://schemas.microsoft.com/office/drawing/2014/main" id="{C25315FC-981F-45DA-AA34-3146F1A930AA}"/>
              </a:ext>
            </a:extLst>
          </p:cNvPr>
          <p:cNvSpPr txBox="1"/>
          <p:nvPr/>
        </p:nvSpPr>
        <p:spPr>
          <a:xfrm>
            <a:off x="876300" y="4784657"/>
            <a:ext cx="7239000" cy="1200329"/>
          </a:xfrm>
          <a:prstGeom prst="rect">
            <a:avLst/>
          </a:prstGeom>
          <a:noFill/>
        </p:spPr>
        <p:txBody>
          <a:bodyPr wrap="square">
            <a:spAutoFit/>
          </a:bodyPr>
          <a:lstStyle/>
          <a:p>
            <a:r>
              <a:rPr lang="en-US" altLang="ja-JP" sz="2400" dirty="0">
                <a:solidFill>
                  <a:srgbClr val="0070C0"/>
                </a:solidFill>
              </a:rPr>
              <a:t>A simple way to do NB-CCA is let NB transmission be synchronized to UWB transmission. However, this is less of efficiency and not recommended</a:t>
            </a:r>
            <a:r>
              <a:rPr lang="en-US" altLang="ja-JP" sz="2400" dirty="0">
                <a:solidFill>
                  <a:srgbClr val="0070C0"/>
                </a:solidFill>
                <a:cs typeface="Times New Roman" panose="02020603050405020304" pitchFamily="18" charset="0"/>
              </a:rPr>
              <a:t>.</a:t>
            </a:r>
            <a:endParaRPr lang="ja-JP" altLang="en-US" sz="2400" dirty="0">
              <a:solidFill>
                <a:srgbClr val="0070C0"/>
              </a:solidFill>
              <a:cs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1BB76C83-8B88-4A31-84F3-40DC95A03117}"/>
              </a:ext>
            </a:extLst>
          </p:cNvPr>
          <p:cNvCxnSpPr/>
          <p:nvPr/>
        </p:nvCxnSpPr>
        <p:spPr bwMode="auto">
          <a:xfrm>
            <a:off x="413908" y="4387334"/>
            <a:ext cx="7674795" cy="0"/>
          </a:xfrm>
          <a:prstGeom prst="straightConnector1">
            <a:avLst/>
          </a:prstGeom>
          <a:solidFill>
            <a:schemeClr val="accent1"/>
          </a:solidFill>
          <a:ln w="28575"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BCBCD7DA-F75A-44C8-848D-9FDA19DFBD65}"/>
              </a:ext>
            </a:extLst>
          </p:cNvPr>
          <p:cNvSpPr txBox="1"/>
          <p:nvPr/>
        </p:nvSpPr>
        <p:spPr>
          <a:xfrm>
            <a:off x="1066800" y="1831777"/>
            <a:ext cx="1356831" cy="369332"/>
          </a:xfrm>
          <a:prstGeom prst="rect">
            <a:avLst/>
          </a:prstGeom>
          <a:noFill/>
        </p:spPr>
        <p:txBody>
          <a:bodyPr wrap="square">
            <a:spAutoFit/>
          </a:bodyPr>
          <a:lstStyle/>
          <a:p>
            <a:r>
              <a:rPr lang="en-US" altLang="ja-JP" sz="1800" dirty="0"/>
              <a:t>UWB </a:t>
            </a:r>
            <a:r>
              <a:rPr lang="en-US" altLang="ja-JP" sz="1800" dirty="0" err="1"/>
              <a:t>ch</a:t>
            </a:r>
            <a:endParaRPr lang="ja-JP" altLang="en-US" sz="1800" dirty="0"/>
          </a:p>
        </p:txBody>
      </p:sp>
      <p:sp>
        <p:nvSpPr>
          <p:cNvPr id="9" name="テキスト ボックス 8">
            <a:extLst>
              <a:ext uri="{FF2B5EF4-FFF2-40B4-BE49-F238E27FC236}">
                <a16:creationId xmlns:a16="http://schemas.microsoft.com/office/drawing/2014/main" id="{AD32743E-CE67-4A4D-9BC0-BAB9A6990FFD}"/>
              </a:ext>
            </a:extLst>
          </p:cNvPr>
          <p:cNvSpPr txBox="1"/>
          <p:nvPr/>
        </p:nvSpPr>
        <p:spPr>
          <a:xfrm>
            <a:off x="304800" y="3401478"/>
            <a:ext cx="991687" cy="307777"/>
          </a:xfrm>
          <a:prstGeom prst="rect">
            <a:avLst/>
          </a:prstGeom>
          <a:solidFill>
            <a:schemeClr val="bg1"/>
          </a:solidFill>
        </p:spPr>
        <p:txBody>
          <a:bodyPr wrap="square">
            <a:spAutoFit/>
          </a:bodyPr>
          <a:lstStyle/>
          <a:p>
            <a:r>
              <a:rPr lang="en-US" altLang="ja-JP" sz="1400" dirty="0">
                <a:latin typeface="Arial 本文"/>
              </a:rPr>
              <a:t>NB Ch</a:t>
            </a:r>
            <a:endParaRPr lang="ja-JP" altLang="en-US" sz="1400" i="1" dirty="0"/>
          </a:p>
        </p:txBody>
      </p:sp>
      <p:cxnSp>
        <p:nvCxnSpPr>
          <p:cNvPr id="10" name="直線矢印コネクタ 9">
            <a:extLst>
              <a:ext uri="{FF2B5EF4-FFF2-40B4-BE49-F238E27FC236}">
                <a16:creationId xmlns:a16="http://schemas.microsoft.com/office/drawing/2014/main" id="{05278CA6-5360-4A5D-A7D9-79C7FC43A08A}"/>
              </a:ext>
            </a:extLst>
          </p:cNvPr>
          <p:cNvCxnSpPr/>
          <p:nvPr/>
        </p:nvCxnSpPr>
        <p:spPr bwMode="auto">
          <a:xfrm flipV="1">
            <a:off x="599622" y="2727669"/>
            <a:ext cx="1419427" cy="1812065"/>
          </a:xfrm>
          <a:prstGeom prst="straightConnector1">
            <a:avLst/>
          </a:prstGeom>
          <a:solidFill>
            <a:schemeClr val="accent1"/>
          </a:solidFill>
          <a:ln w="254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コネクタ 10">
            <a:extLst>
              <a:ext uri="{FF2B5EF4-FFF2-40B4-BE49-F238E27FC236}">
                <a16:creationId xmlns:a16="http://schemas.microsoft.com/office/drawing/2014/main" id="{6EFEDA86-25B3-4498-BDBB-99E99AF09098}"/>
              </a:ext>
            </a:extLst>
          </p:cNvPr>
          <p:cNvCxnSpPr/>
          <p:nvPr/>
        </p:nvCxnSpPr>
        <p:spPr bwMode="auto">
          <a:xfrm>
            <a:off x="659203" y="4298281"/>
            <a:ext cx="7283032" cy="0"/>
          </a:xfrm>
          <a:prstGeom prst="line">
            <a:avLst/>
          </a:prstGeom>
          <a:solidFill>
            <a:schemeClr val="accent1"/>
          </a:solidFill>
          <a:ln w="12700" cap="flat" cmpd="sng" algn="ctr">
            <a:solidFill>
              <a:schemeClr val="tx1">
                <a:lumMod val="50000"/>
                <a:lumOff val="50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099E3182-C760-42F4-B0E7-C77F4C70F86C}"/>
              </a:ext>
            </a:extLst>
          </p:cNvPr>
          <p:cNvCxnSpPr/>
          <p:nvPr/>
        </p:nvCxnSpPr>
        <p:spPr bwMode="auto">
          <a:xfrm>
            <a:off x="1331214" y="3338039"/>
            <a:ext cx="7203186" cy="0"/>
          </a:xfrm>
          <a:prstGeom prst="line">
            <a:avLst/>
          </a:prstGeom>
          <a:solidFill>
            <a:schemeClr val="accent1"/>
          </a:solidFill>
          <a:ln w="12700" cap="flat" cmpd="sng" algn="ctr">
            <a:solidFill>
              <a:schemeClr val="tx1">
                <a:lumMod val="50000"/>
                <a:lumOff val="50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 name="グループ化 12">
            <a:extLst>
              <a:ext uri="{FF2B5EF4-FFF2-40B4-BE49-F238E27FC236}">
                <a16:creationId xmlns:a16="http://schemas.microsoft.com/office/drawing/2014/main" id="{933292F9-FD80-4872-9909-A5E5B02F2D38}"/>
              </a:ext>
            </a:extLst>
          </p:cNvPr>
          <p:cNvGrpSpPr/>
          <p:nvPr/>
        </p:nvGrpSpPr>
        <p:grpSpPr>
          <a:xfrm>
            <a:off x="2036245" y="2709969"/>
            <a:ext cx="1686969" cy="1582942"/>
            <a:chOff x="1704772" y="3517088"/>
            <a:chExt cx="2867228" cy="1582942"/>
          </a:xfrm>
        </p:grpSpPr>
        <p:grpSp>
          <p:nvGrpSpPr>
            <p:cNvPr id="14" name="グループ化 13">
              <a:extLst>
                <a:ext uri="{FF2B5EF4-FFF2-40B4-BE49-F238E27FC236}">
                  <a16:creationId xmlns:a16="http://schemas.microsoft.com/office/drawing/2014/main" id="{067B9758-AA47-426F-99BC-17965DCA70D3}"/>
                </a:ext>
              </a:extLst>
            </p:cNvPr>
            <p:cNvGrpSpPr/>
            <p:nvPr/>
          </p:nvGrpSpPr>
          <p:grpSpPr>
            <a:xfrm>
              <a:off x="1704772" y="3517088"/>
              <a:ext cx="2867228" cy="1582942"/>
              <a:chOff x="1159497" y="3517088"/>
              <a:chExt cx="2867228" cy="1582942"/>
            </a:xfrm>
          </p:grpSpPr>
          <p:cxnSp>
            <p:nvCxnSpPr>
              <p:cNvPr id="16" name="直線コネクタ 15">
                <a:extLst>
                  <a:ext uri="{FF2B5EF4-FFF2-40B4-BE49-F238E27FC236}">
                    <a16:creationId xmlns:a16="http://schemas.microsoft.com/office/drawing/2014/main" id="{D984285A-0D78-4626-827E-AB26514A4B78}"/>
                  </a:ext>
                </a:extLst>
              </p:cNvPr>
              <p:cNvCxnSpPr/>
              <p:nvPr/>
            </p:nvCxnSpPr>
            <p:spPr bwMode="auto">
              <a:xfrm>
                <a:off x="1791589" y="3524927"/>
                <a:ext cx="1925565"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フリーフォーム: 図形 16">
                <a:extLst>
                  <a:ext uri="{FF2B5EF4-FFF2-40B4-BE49-F238E27FC236}">
                    <a16:creationId xmlns:a16="http://schemas.microsoft.com/office/drawing/2014/main" id="{4BC6DDEE-6B4F-4636-9458-56B11597126A}"/>
                  </a:ext>
                </a:extLst>
              </p:cNvPr>
              <p:cNvSpPr/>
              <p:nvPr/>
            </p:nvSpPr>
            <p:spPr bwMode="auto">
              <a:xfrm>
                <a:off x="1184563" y="3525982"/>
                <a:ext cx="2394757" cy="1572491"/>
              </a:xfrm>
              <a:custGeom>
                <a:avLst/>
                <a:gdLst>
                  <a:gd name="connsiteX0" fmla="*/ 0 w 2355272"/>
                  <a:gd name="connsiteY0" fmla="*/ 1572491 h 1572491"/>
                  <a:gd name="connsiteX1" fmla="*/ 471054 w 2355272"/>
                  <a:gd name="connsiteY1" fmla="*/ 0 h 1572491"/>
                  <a:gd name="connsiteX2" fmla="*/ 2355272 w 2355272"/>
                  <a:gd name="connsiteY2" fmla="*/ 0 h 1572491"/>
                  <a:gd name="connsiteX3" fmla="*/ 1946563 w 2355272"/>
                  <a:gd name="connsiteY3" fmla="*/ 1572491 h 1572491"/>
                  <a:gd name="connsiteX4" fmla="*/ 0 w 2355272"/>
                  <a:gd name="connsiteY4" fmla="*/ 1572491 h 15724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5272" h="1572491">
                    <a:moveTo>
                      <a:pt x="0" y="1572491"/>
                    </a:moveTo>
                    <a:lnTo>
                      <a:pt x="471054" y="0"/>
                    </a:lnTo>
                    <a:lnTo>
                      <a:pt x="2355272" y="0"/>
                    </a:lnTo>
                    <a:lnTo>
                      <a:pt x="1946563" y="1572491"/>
                    </a:lnTo>
                    <a:lnTo>
                      <a:pt x="0" y="1572491"/>
                    </a:lnTo>
                    <a:close/>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8" name="フリーフォーム: 図形 17">
                <a:extLst>
                  <a:ext uri="{FF2B5EF4-FFF2-40B4-BE49-F238E27FC236}">
                    <a16:creationId xmlns:a16="http://schemas.microsoft.com/office/drawing/2014/main" id="{343EF799-FC34-4012-B930-0980DD12E0D3}"/>
                  </a:ext>
                </a:extLst>
              </p:cNvPr>
              <p:cNvSpPr/>
              <p:nvPr/>
            </p:nvSpPr>
            <p:spPr bwMode="auto">
              <a:xfrm>
                <a:off x="1159497" y="3524927"/>
                <a:ext cx="735291" cy="1556120"/>
              </a:xfrm>
              <a:custGeom>
                <a:avLst/>
                <a:gdLst>
                  <a:gd name="connsiteX0" fmla="*/ 28280 w 735291"/>
                  <a:gd name="connsiteY0" fmla="*/ 1556120 h 1556120"/>
                  <a:gd name="connsiteX1" fmla="*/ 9427 w 735291"/>
                  <a:gd name="connsiteY1" fmla="*/ 1282743 h 1556120"/>
                  <a:gd name="connsiteX2" fmla="*/ 0 w 735291"/>
                  <a:gd name="connsiteY2" fmla="*/ 1141341 h 1556120"/>
                  <a:gd name="connsiteX3" fmla="*/ 9427 w 735291"/>
                  <a:gd name="connsiteY3" fmla="*/ 990512 h 1556120"/>
                  <a:gd name="connsiteX4" fmla="*/ 28280 w 735291"/>
                  <a:gd name="connsiteY4" fmla="*/ 886817 h 1556120"/>
                  <a:gd name="connsiteX5" fmla="*/ 65988 w 735291"/>
                  <a:gd name="connsiteY5" fmla="*/ 547452 h 1556120"/>
                  <a:gd name="connsiteX6" fmla="*/ 169682 w 735291"/>
                  <a:gd name="connsiteY6" fmla="*/ 245795 h 1556120"/>
                  <a:gd name="connsiteX7" fmla="*/ 414779 w 735291"/>
                  <a:gd name="connsiteY7" fmla="*/ 28978 h 1556120"/>
                  <a:gd name="connsiteX8" fmla="*/ 527901 w 735291"/>
                  <a:gd name="connsiteY8" fmla="*/ 10125 h 1556120"/>
                  <a:gd name="connsiteX9" fmla="*/ 641023 w 735291"/>
                  <a:gd name="connsiteY9" fmla="*/ 698 h 1556120"/>
                  <a:gd name="connsiteX10" fmla="*/ 697583 w 735291"/>
                  <a:gd name="connsiteY10" fmla="*/ 698 h 1556120"/>
                  <a:gd name="connsiteX11" fmla="*/ 697583 w 735291"/>
                  <a:gd name="connsiteY11" fmla="*/ 19551 h 1556120"/>
                  <a:gd name="connsiteX12" fmla="*/ 697583 w 735291"/>
                  <a:gd name="connsiteY12" fmla="*/ 47832 h 1556120"/>
                  <a:gd name="connsiteX13" fmla="*/ 716437 w 735291"/>
                  <a:gd name="connsiteY13" fmla="*/ 151527 h 1556120"/>
                  <a:gd name="connsiteX14" fmla="*/ 697583 w 735291"/>
                  <a:gd name="connsiteY14" fmla="*/ 283502 h 1556120"/>
                  <a:gd name="connsiteX15" fmla="*/ 735291 w 735291"/>
                  <a:gd name="connsiteY15" fmla="*/ 528599 h 155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5291" h="1556120">
                    <a:moveTo>
                      <a:pt x="28280" y="1556120"/>
                    </a:moveTo>
                    <a:cubicBezTo>
                      <a:pt x="21210" y="1453996"/>
                      <a:pt x="14140" y="1351873"/>
                      <a:pt x="9427" y="1282743"/>
                    </a:cubicBezTo>
                    <a:cubicBezTo>
                      <a:pt x="4714" y="1213613"/>
                      <a:pt x="0" y="1190046"/>
                      <a:pt x="0" y="1141341"/>
                    </a:cubicBezTo>
                    <a:cubicBezTo>
                      <a:pt x="0" y="1092636"/>
                      <a:pt x="4714" y="1032933"/>
                      <a:pt x="9427" y="990512"/>
                    </a:cubicBezTo>
                    <a:cubicBezTo>
                      <a:pt x="14140" y="948091"/>
                      <a:pt x="18853" y="960660"/>
                      <a:pt x="28280" y="886817"/>
                    </a:cubicBezTo>
                    <a:cubicBezTo>
                      <a:pt x="37707" y="812974"/>
                      <a:pt x="42421" y="654289"/>
                      <a:pt x="65988" y="547452"/>
                    </a:cubicBezTo>
                    <a:cubicBezTo>
                      <a:pt x="89555" y="440615"/>
                      <a:pt x="111550" y="332207"/>
                      <a:pt x="169682" y="245795"/>
                    </a:cubicBezTo>
                    <a:cubicBezTo>
                      <a:pt x="227814" y="159383"/>
                      <a:pt x="355076" y="68256"/>
                      <a:pt x="414779" y="28978"/>
                    </a:cubicBezTo>
                    <a:cubicBezTo>
                      <a:pt x="474482" y="-10300"/>
                      <a:pt x="490194" y="14838"/>
                      <a:pt x="527901" y="10125"/>
                    </a:cubicBezTo>
                    <a:cubicBezTo>
                      <a:pt x="565608" y="5412"/>
                      <a:pt x="612743" y="2269"/>
                      <a:pt x="641023" y="698"/>
                    </a:cubicBezTo>
                    <a:cubicBezTo>
                      <a:pt x="669303" y="-873"/>
                      <a:pt x="697583" y="698"/>
                      <a:pt x="697583" y="698"/>
                    </a:cubicBezTo>
                    <a:cubicBezTo>
                      <a:pt x="707010" y="3840"/>
                      <a:pt x="697583" y="19551"/>
                      <a:pt x="697583" y="19551"/>
                    </a:cubicBezTo>
                    <a:cubicBezTo>
                      <a:pt x="697583" y="27407"/>
                      <a:pt x="694441" y="25836"/>
                      <a:pt x="697583" y="47832"/>
                    </a:cubicBezTo>
                    <a:cubicBezTo>
                      <a:pt x="700725" y="69828"/>
                      <a:pt x="716437" y="112249"/>
                      <a:pt x="716437" y="151527"/>
                    </a:cubicBezTo>
                    <a:cubicBezTo>
                      <a:pt x="716437" y="190805"/>
                      <a:pt x="694441" y="220657"/>
                      <a:pt x="697583" y="283502"/>
                    </a:cubicBezTo>
                    <a:cubicBezTo>
                      <a:pt x="700725" y="346347"/>
                      <a:pt x="718008" y="437473"/>
                      <a:pt x="735291" y="528599"/>
                    </a:cubicBezTo>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9" name="四角形: 角を丸くする 18">
                <a:extLst>
                  <a:ext uri="{FF2B5EF4-FFF2-40B4-BE49-F238E27FC236}">
                    <a16:creationId xmlns:a16="http://schemas.microsoft.com/office/drawing/2014/main" id="{05F3C36B-06E4-4B76-96CB-4BFB77AC4F02}"/>
                  </a:ext>
                </a:extLst>
              </p:cNvPr>
              <p:cNvSpPr/>
              <p:nvPr/>
            </p:nvSpPr>
            <p:spPr bwMode="auto">
              <a:xfrm>
                <a:off x="1809023" y="3540360"/>
                <a:ext cx="134635" cy="602350"/>
              </a:xfrm>
              <a:prstGeom prst="round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フリーフォーム: 図形 19">
                <a:extLst>
                  <a:ext uri="{FF2B5EF4-FFF2-40B4-BE49-F238E27FC236}">
                    <a16:creationId xmlns:a16="http://schemas.microsoft.com/office/drawing/2014/main" id="{C82A158E-30D6-40E9-89C3-CDA40B6C9D3A}"/>
                  </a:ext>
                </a:extLst>
              </p:cNvPr>
              <p:cNvSpPr/>
              <p:nvPr/>
            </p:nvSpPr>
            <p:spPr bwMode="auto">
              <a:xfrm>
                <a:off x="3153183" y="3517088"/>
                <a:ext cx="873542" cy="1582942"/>
              </a:xfrm>
              <a:custGeom>
                <a:avLst/>
                <a:gdLst>
                  <a:gd name="connsiteX0" fmla="*/ 706 w 873542"/>
                  <a:gd name="connsiteY0" fmla="*/ 1582942 h 1582942"/>
                  <a:gd name="connsiteX1" fmla="*/ 7633 w 873542"/>
                  <a:gd name="connsiteY1" fmla="*/ 1326633 h 1582942"/>
                  <a:gd name="connsiteX2" fmla="*/ 706 w 873542"/>
                  <a:gd name="connsiteY2" fmla="*/ 1146524 h 1582942"/>
                  <a:gd name="connsiteX3" fmla="*/ 28415 w 873542"/>
                  <a:gd name="connsiteY3" fmla="*/ 737815 h 1582942"/>
                  <a:gd name="connsiteX4" fmla="*/ 28415 w 873542"/>
                  <a:gd name="connsiteY4" fmla="*/ 543851 h 1582942"/>
                  <a:gd name="connsiteX5" fmla="*/ 153106 w 873542"/>
                  <a:gd name="connsiteY5" fmla="*/ 273688 h 1582942"/>
                  <a:gd name="connsiteX6" fmla="*/ 444051 w 873542"/>
                  <a:gd name="connsiteY6" fmla="*/ 10451 h 1582942"/>
                  <a:gd name="connsiteX7" fmla="*/ 721142 w 873542"/>
                  <a:gd name="connsiteY7" fmla="*/ 65870 h 1582942"/>
                  <a:gd name="connsiteX8" fmla="*/ 804269 w 873542"/>
                  <a:gd name="connsiteY8" fmla="*/ 190560 h 1582942"/>
                  <a:gd name="connsiteX9" fmla="*/ 825051 w 873542"/>
                  <a:gd name="connsiteY9" fmla="*/ 322179 h 1582942"/>
                  <a:gd name="connsiteX10" fmla="*/ 852760 w 873542"/>
                  <a:gd name="connsiteY10" fmla="*/ 529997 h 1582942"/>
                  <a:gd name="connsiteX11" fmla="*/ 873542 w 873542"/>
                  <a:gd name="connsiteY11" fmla="*/ 640833 h 158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3542" h="1582942">
                    <a:moveTo>
                      <a:pt x="706" y="1582942"/>
                    </a:moveTo>
                    <a:cubicBezTo>
                      <a:pt x="4169" y="1491155"/>
                      <a:pt x="7633" y="1399369"/>
                      <a:pt x="7633" y="1326633"/>
                    </a:cubicBezTo>
                    <a:cubicBezTo>
                      <a:pt x="7633" y="1253897"/>
                      <a:pt x="-2758" y="1244660"/>
                      <a:pt x="706" y="1146524"/>
                    </a:cubicBezTo>
                    <a:cubicBezTo>
                      <a:pt x="4170" y="1048388"/>
                      <a:pt x="23797" y="838260"/>
                      <a:pt x="28415" y="737815"/>
                    </a:cubicBezTo>
                    <a:cubicBezTo>
                      <a:pt x="33033" y="637369"/>
                      <a:pt x="7633" y="621205"/>
                      <a:pt x="28415" y="543851"/>
                    </a:cubicBezTo>
                    <a:cubicBezTo>
                      <a:pt x="49197" y="466497"/>
                      <a:pt x="83833" y="362588"/>
                      <a:pt x="153106" y="273688"/>
                    </a:cubicBezTo>
                    <a:cubicBezTo>
                      <a:pt x="222379" y="184788"/>
                      <a:pt x="349378" y="45087"/>
                      <a:pt x="444051" y="10451"/>
                    </a:cubicBezTo>
                    <a:cubicBezTo>
                      <a:pt x="538724" y="-24185"/>
                      <a:pt x="661106" y="35852"/>
                      <a:pt x="721142" y="65870"/>
                    </a:cubicBezTo>
                    <a:cubicBezTo>
                      <a:pt x="781178" y="95888"/>
                      <a:pt x="786951" y="147842"/>
                      <a:pt x="804269" y="190560"/>
                    </a:cubicBezTo>
                    <a:cubicBezTo>
                      <a:pt x="821587" y="233278"/>
                      <a:pt x="816969" y="265606"/>
                      <a:pt x="825051" y="322179"/>
                    </a:cubicBezTo>
                    <a:cubicBezTo>
                      <a:pt x="833133" y="378752"/>
                      <a:pt x="844678" y="476888"/>
                      <a:pt x="852760" y="529997"/>
                    </a:cubicBezTo>
                    <a:cubicBezTo>
                      <a:pt x="860842" y="583106"/>
                      <a:pt x="867192" y="611969"/>
                      <a:pt x="873542" y="640833"/>
                    </a:cubicBezTo>
                  </a:path>
                </a:pathLst>
              </a:cu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5" name="直線コネクタ 14">
              <a:extLst>
                <a:ext uri="{FF2B5EF4-FFF2-40B4-BE49-F238E27FC236}">
                  <a16:creationId xmlns:a16="http://schemas.microsoft.com/office/drawing/2014/main" id="{1880F5A5-3670-4B41-8AE1-C323C922DA43}"/>
                </a:ext>
              </a:extLst>
            </p:cNvPr>
            <p:cNvCxnSpPr/>
            <p:nvPr/>
          </p:nvCxnSpPr>
          <p:spPr bwMode="auto">
            <a:xfrm flipV="1">
              <a:off x="3709034" y="4150730"/>
              <a:ext cx="862966" cy="94774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1" name="グループ化 20">
            <a:extLst>
              <a:ext uri="{FF2B5EF4-FFF2-40B4-BE49-F238E27FC236}">
                <a16:creationId xmlns:a16="http://schemas.microsoft.com/office/drawing/2014/main" id="{635D66C6-E7A3-41A8-AB29-4070B0EAF7F0}"/>
              </a:ext>
            </a:extLst>
          </p:cNvPr>
          <p:cNvGrpSpPr/>
          <p:nvPr/>
        </p:nvGrpSpPr>
        <p:grpSpPr>
          <a:xfrm>
            <a:off x="3962400" y="2704397"/>
            <a:ext cx="2057401" cy="1582942"/>
            <a:chOff x="1704772" y="3517088"/>
            <a:chExt cx="2867228" cy="1582942"/>
          </a:xfrm>
        </p:grpSpPr>
        <p:grpSp>
          <p:nvGrpSpPr>
            <p:cNvPr id="22" name="グループ化 21">
              <a:extLst>
                <a:ext uri="{FF2B5EF4-FFF2-40B4-BE49-F238E27FC236}">
                  <a16:creationId xmlns:a16="http://schemas.microsoft.com/office/drawing/2014/main" id="{0D76E81C-39BD-46D2-B514-4F5D81C3510A}"/>
                </a:ext>
              </a:extLst>
            </p:cNvPr>
            <p:cNvGrpSpPr/>
            <p:nvPr/>
          </p:nvGrpSpPr>
          <p:grpSpPr>
            <a:xfrm>
              <a:off x="1704772" y="3517088"/>
              <a:ext cx="2867228" cy="1582942"/>
              <a:chOff x="1159497" y="3517088"/>
              <a:chExt cx="2867228" cy="1582942"/>
            </a:xfrm>
          </p:grpSpPr>
          <p:cxnSp>
            <p:nvCxnSpPr>
              <p:cNvPr id="24" name="直線コネクタ 23">
                <a:extLst>
                  <a:ext uri="{FF2B5EF4-FFF2-40B4-BE49-F238E27FC236}">
                    <a16:creationId xmlns:a16="http://schemas.microsoft.com/office/drawing/2014/main" id="{03D5D19F-A915-4FCC-8D42-BF3941AE3424}"/>
                  </a:ext>
                </a:extLst>
              </p:cNvPr>
              <p:cNvCxnSpPr/>
              <p:nvPr/>
            </p:nvCxnSpPr>
            <p:spPr bwMode="auto">
              <a:xfrm>
                <a:off x="1791589" y="3524927"/>
                <a:ext cx="1925565"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フリーフォーム: 図形 24">
                <a:extLst>
                  <a:ext uri="{FF2B5EF4-FFF2-40B4-BE49-F238E27FC236}">
                    <a16:creationId xmlns:a16="http://schemas.microsoft.com/office/drawing/2014/main" id="{D44EF783-CCD6-40B6-880F-7F03D138E65E}"/>
                  </a:ext>
                </a:extLst>
              </p:cNvPr>
              <p:cNvSpPr/>
              <p:nvPr/>
            </p:nvSpPr>
            <p:spPr bwMode="auto">
              <a:xfrm>
                <a:off x="1184563" y="3525982"/>
                <a:ext cx="2394757" cy="1572491"/>
              </a:xfrm>
              <a:custGeom>
                <a:avLst/>
                <a:gdLst>
                  <a:gd name="connsiteX0" fmla="*/ 0 w 2355272"/>
                  <a:gd name="connsiteY0" fmla="*/ 1572491 h 1572491"/>
                  <a:gd name="connsiteX1" fmla="*/ 471054 w 2355272"/>
                  <a:gd name="connsiteY1" fmla="*/ 0 h 1572491"/>
                  <a:gd name="connsiteX2" fmla="*/ 2355272 w 2355272"/>
                  <a:gd name="connsiteY2" fmla="*/ 0 h 1572491"/>
                  <a:gd name="connsiteX3" fmla="*/ 1946563 w 2355272"/>
                  <a:gd name="connsiteY3" fmla="*/ 1572491 h 1572491"/>
                  <a:gd name="connsiteX4" fmla="*/ 0 w 2355272"/>
                  <a:gd name="connsiteY4" fmla="*/ 1572491 h 15724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5272" h="1572491">
                    <a:moveTo>
                      <a:pt x="0" y="1572491"/>
                    </a:moveTo>
                    <a:lnTo>
                      <a:pt x="471054" y="0"/>
                    </a:lnTo>
                    <a:lnTo>
                      <a:pt x="2355272" y="0"/>
                    </a:lnTo>
                    <a:lnTo>
                      <a:pt x="1946563" y="1572491"/>
                    </a:lnTo>
                    <a:lnTo>
                      <a:pt x="0" y="1572491"/>
                    </a:lnTo>
                    <a:close/>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6" name="フリーフォーム: 図形 25">
                <a:extLst>
                  <a:ext uri="{FF2B5EF4-FFF2-40B4-BE49-F238E27FC236}">
                    <a16:creationId xmlns:a16="http://schemas.microsoft.com/office/drawing/2014/main" id="{69F35ED3-C2CA-4CE0-8B6C-935A152359E8}"/>
                  </a:ext>
                </a:extLst>
              </p:cNvPr>
              <p:cNvSpPr/>
              <p:nvPr/>
            </p:nvSpPr>
            <p:spPr bwMode="auto">
              <a:xfrm>
                <a:off x="1159497" y="3524927"/>
                <a:ext cx="735291" cy="1556120"/>
              </a:xfrm>
              <a:custGeom>
                <a:avLst/>
                <a:gdLst>
                  <a:gd name="connsiteX0" fmla="*/ 28280 w 735291"/>
                  <a:gd name="connsiteY0" fmla="*/ 1556120 h 1556120"/>
                  <a:gd name="connsiteX1" fmla="*/ 9427 w 735291"/>
                  <a:gd name="connsiteY1" fmla="*/ 1282743 h 1556120"/>
                  <a:gd name="connsiteX2" fmla="*/ 0 w 735291"/>
                  <a:gd name="connsiteY2" fmla="*/ 1141341 h 1556120"/>
                  <a:gd name="connsiteX3" fmla="*/ 9427 w 735291"/>
                  <a:gd name="connsiteY3" fmla="*/ 990512 h 1556120"/>
                  <a:gd name="connsiteX4" fmla="*/ 28280 w 735291"/>
                  <a:gd name="connsiteY4" fmla="*/ 886817 h 1556120"/>
                  <a:gd name="connsiteX5" fmla="*/ 65988 w 735291"/>
                  <a:gd name="connsiteY5" fmla="*/ 547452 h 1556120"/>
                  <a:gd name="connsiteX6" fmla="*/ 169682 w 735291"/>
                  <a:gd name="connsiteY6" fmla="*/ 245795 h 1556120"/>
                  <a:gd name="connsiteX7" fmla="*/ 414779 w 735291"/>
                  <a:gd name="connsiteY7" fmla="*/ 28978 h 1556120"/>
                  <a:gd name="connsiteX8" fmla="*/ 527901 w 735291"/>
                  <a:gd name="connsiteY8" fmla="*/ 10125 h 1556120"/>
                  <a:gd name="connsiteX9" fmla="*/ 641023 w 735291"/>
                  <a:gd name="connsiteY9" fmla="*/ 698 h 1556120"/>
                  <a:gd name="connsiteX10" fmla="*/ 697583 w 735291"/>
                  <a:gd name="connsiteY10" fmla="*/ 698 h 1556120"/>
                  <a:gd name="connsiteX11" fmla="*/ 697583 w 735291"/>
                  <a:gd name="connsiteY11" fmla="*/ 19551 h 1556120"/>
                  <a:gd name="connsiteX12" fmla="*/ 697583 w 735291"/>
                  <a:gd name="connsiteY12" fmla="*/ 47832 h 1556120"/>
                  <a:gd name="connsiteX13" fmla="*/ 716437 w 735291"/>
                  <a:gd name="connsiteY13" fmla="*/ 151527 h 1556120"/>
                  <a:gd name="connsiteX14" fmla="*/ 697583 w 735291"/>
                  <a:gd name="connsiteY14" fmla="*/ 283502 h 1556120"/>
                  <a:gd name="connsiteX15" fmla="*/ 735291 w 735291"/>
                  <a:gd name="connsiteY15" fmla="*/ 528599 h 155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5291" h="1556120">
                    <a:moveTo>
                      <a:pt x="28280" y="1556120"/>
                    </a:moveTo>
                    <a:cubicBezTo>
                      <a:pt x="21210" y="1453996"/>
                      <a:pt x="14140" y="1351873"/>
                      <a:pt x="9427" y="1282743"/>
                    </a:cubicBezTo>
                    <a:cubicBezTo>
                      <a:pt x="4714" y="1213613"/>
                      <a:pt x="0" y="1190046"/>
                      <a:pt x="0" y="1141341"/>
                    </a:cubicBezTo>
                    <a:cubicBezTo>
                      <a:pt x="0" y="1092636"/>
                      <a:pt x="4714" y="1032933"/>
                      <a:pt x="9427" y="990512"/>
                    </a:cubicBezTo>
                    <a:cubicBezTo>
                      <a:pt x="14140" y="948091"/>
                      <a:pt x="18853" y="960660"/>
                      <a:pt x="28280" y="886817"/>
                    </a:cubicBezTo>
                    <a:cubicBezTo>
                      <a:pt x="37707" y="812974"/>
                      <a:pt x="42421" y="654289"/>
                      <a:pt x="65988" y="547452"/>
                    </a:cubicBezTo>
                    <a:cubicBezTo>
                      <a:pt x="89555" y="440615"/>
                      <a:pt x="111550" y="332207"/>
                      <a:pt x="169682" y="245795"/>
                    </a:cubicBezTo>
                    <a:cubicBezTo>
                      <a:pt x="227814" y="159383"/>
                      <a:pt x="355076" y="68256"/>
                      <a:pt x="414779" y="28978"/>
                    </a:cubicBezTo>
                    <a:cubicBezTo>
                      <a:pt x="474482" y="-10300"/>
                      <a:pt x="490194" y="14838"/>
                      <a:pt x="527901" y="10125"/>
                    </a:cubicBezTo>
                    <a:cubicBezTo>
                      <a:pt x="565608" y="5412"/>
                      <a:pt x="612743" y="2269"/>
                      <a:pt x="641023" y="698"/>
                    </a:cubicBezTo>
                    <a:cubicBezTo>
                      <a:pt x="669303" y="-873"/>
                      <a:pt x="697583" y="698"/>
                      <a:pt x="697583" y="698"/>
                    </a:cubicBezTo>
                    <a:cubicBezTo>
                      <a:pt x="707010" y="3840"/>
                      <a:pt x="697583" y="19551"/>
                      <a:pt x="697583" y="19551"/>
                    </a:cubicBezTo>
                    <a:cubicBezTo>
                      <a:pt x="697583" y="27407"/>
                      <a:pt x="694441" y="25836"/>
                      <a:pt x="697583" y="47832"/>
                    </a:cubicBezTo>
                    <a:cubicBezTo>
                      <a:pt x="700725" y="69828"/>
                      <a:pt x="716437" y="112249"/>
                      <a:pt x="716437" y="151527"/>
                    </a:cubicBezTo>
                    <a:cubicBezTo>
                      <a:pt x="716437" y="190805"/>
                      <a:pt x="694441" y="220657"/>
                      <a:pt x="697583" y="283502"/>
                    </a:cubicBezTo>
                    <a:cubicBezTo>
                      <a:pt x="700725" y="346347"/>
                      <a:pt x="718008" y="437473"/>
                      <a:pt x="735291" y="528599"/>
                    </a:cubicBezTo>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7" name="四角形: 角を丸くする 26">
                <a:extLst>
                  <a:ext uri="{FF2B5EF4-FFF2-40B4-BE49-F238E27FC236}">
                    <a16:creationId xmlns:a16="http://schemas.microsoft.com/office/drawing/2014/main" id="{323404AA-79C9-4808-94A1-D77E281A962D}"/>
                  </a:ext>
                </a:extLst>
              </p:cNvPr>
              <p:cNvSpPr/>
              <p:nvPr/>
            </p:nvSpPr>
            <p:spPr bwMode="auto">
              <a:xfrm>
                <a:off x="1809023" y="3540360"/>
                <a:ext cx="134635" cy="602350"/>
              </a:xfrm>
              <a:prstGeom prst="round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8" name="フリーフォーム: 図形 27">
                <a:extLst>
                  <a:ext uri="{FF2B5EF4-FFF2-40B4-BE49-F238E27FC236}">
                    <a16:creationId xmlns:a16="http://schemas.microsoft.com/office/drawing/2014/main" id="{EE4CA6D7-51E1-41A3-9AEC-8FDB5A56F73F}"/>
                  </a:ext>
                </a:extLst>
              </p:cNvPr>
              <p:cNvSpPr/>
              <p:nvPr/>
            </p:nvSpPr>
            <p:spPr bwMode="auto">
              <a:xfrm>
                <a:off x="3153183" y="3517088"/>
                <a:ext cx="873542" cy="1582942"/>
              </a:xfrm>
              <a:custGeom>
                <a:avLst/>
                <a:gdLst>
                  <a:gd name="connsiteX0" fmla="*/ 706 w 873542"/>
                  <a:gd name="connsiteY0" fmla="*/ 1582942 h 1582942"/>
                  <a:gd name="connsiteX1" fmla="*/ 7633 w 873542"/>
                  <a:gd name="connsiteY1" fmla="*/ 1326633 h 1582942"/>
                  <a:gd name="connsiteX2" fmla="*/ 706 w 873542"/>
                  <a:gd name="connsiteY2" fmla="*/ 1146524 h 1582942"/>
                  <a:gd name="connsiteX3" fmla="*/ 28415 w 873542"/>
                  <a:gd name="connsiteY3" fmla="*/ 737815 h 1582942"/>
                  <a:gd name="connsiteX4" fmla="*/ 28415 w 873542"/>
                  <a:gd name="connsiteY4" fmla="*/ 543851 h 1582942"/>
                  <a:gd name="connsiteX5" fmla="*/ 153106 w 873542"/>
                  <a:gd name="connsiteY5" fmla="*/ 273688 h 1582942"/>
                  <a:gd name="connsiteX6" fmla="*/ 444051 w 873542"/>
                  <a:gd name="connsiteY6" fmla="*/ 10451 h 1582942"/>
                  <a:gd name="connsiteX7" fmla="*/ 721142 w 873542"/>
                  <a:gd name="connsiteY7" fmla="*/ 65870 h 1582942"/>
                  <a:gd name="connsiteX8" fmla="*/ 804269 w 873542"/>
                  <a:gd name="connsiteY8" fmla="*/ 190560 h 1582942"/>
                  <a:gd name="connsiteX9" fmla="*/ 825051 w 873542"/>
                  <a:gd name="connsiteY9" fmla="*/ 322179 h 1582942"/>
                  <a:gd name="connsiteX10" fmla="*/ 852760 w 873542"/>
                  <a:gd name="connsiteY10" fmla="*/ 529997 h 1582942"/>
                  <a:gd name="connsiteX11" fmla="*/ 873542 w 873542"/>
                  <a:gd name="connsiteY11" fmla="*/ 640833 h 158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3542" h="1582942">
                    <a:moveTo>
                      <a:pt x="706" y="1582942"/>
                    </a:moveTo>
                    <a:cubicBezTo>
                      <a:pt x="4169" y="1491155"/>
                      <a:pt x="7633" y="1399369"/>
                      <a:pt x="7633" y="1326633"/>
                    </a:cubicBezTo>
                    <a:cubicBezTo>
                      <a:pt x="7633" y="1253897"/>
                      <a:pt x="-2758" y="1244660"/>
                      <a:pt x="706" y="1146524"/>
                    </a:cubicBezTo>
                    <a:cubicBezTo>
                      <a:pt x="4170" y="1048388"/>
                      <a:pt x="23797" y="838260"/>
                      <a:pt x="28415" y="737815"/>
                    </a:cubicBezTo>
                    <a:cubicBezTo>
                      <a:pt x="33033" y="637369"/>
                      <a:pt x="7633" y="621205"/>
                      <a:pt x="28415" y="543851"/>
                    </a:cubicBezTo>
                    <a:cubicBezTo>
                      <a:pt x="49197" y="466497"/>
                      <a:pt x="83833" y="362588"/>
                      <a:pt x="153106" y="273688"/>
                    </a:cubicBezTo>
                    <a:cubicBezTo>
                      <a:pt x="222379" y="184788"/>
                      <a:pt x="349378" y="45087"/>
                      <a:pt x="444051" y="10451"/>
                    </a:cubicBezTo>
                    <a:cubicBezTo>
                      <a:pt x="538724" y="-24185"/>
                      <a:pt x="661106" y="35852"/>
                      <a:pt x="721142" y="65870"/>
                    </a:cubicBezTo>
                    <a:cubicBezTo>
                      <a:pt x="781178" y="95888"/>
                      <a:pt x="786951" y="147842"/>
                      <a:pt x="804269" y="190560"/>
                    </a:cubicBezTo>
                    <a:cubicBezTo>
                      <a:pt x="821587" y="233278"/>
                      <a:pt x="816969" y="265606"/>
                      <a:pt x="825051" y="322179"/>
                    </a:cubicBezTo>
                    <a:cubicBezTo>
                      <a:pt x="833133" y="378752"/>
                      <a:pt x="844678" y="476888"/>
                      <a:pt x="852760" y="529997"/>
                    </a:cubicBezTo>
                    <a:cubicBezTo>
                      <a:pt x="860842" y="583106"/>
                      <a:pt x="867192" y="611969"/>
                      <a:pt x="873542" y="640833"/>
                    </a:cubicBezTo>
                  </a:path>
                </a:pathLst>
              </a:cu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23" name="直線コネクタ 22">
              <a:extLst>
                <a:ext uri="{FF2B5EF4-FFF2-40B4-BE49-F238E27FC236}">
                  <a16:creationId xmlns:a16="http://schemas.microsoft.com/office/drawing/2014/main" id="{114083DE-1683-41CE-85E6-C6968047D821}"/>
                </a:ext>
              </a:extLst>
            </p:cNvPr>
            <p:cNvCxnSpPr/>
            <p:nvPr/>
          </p:nvCxnSpPr>
          <p:spPr bwMode="auto">
            <a:xfrm flipV="1">
              <a:off x="3709034" y="4150730"/>
              <a:ext cx="862966" cy="94774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9" name="テキスト ボックス 28">
            <a:extLst>
              <a:ext uri="{FF2B5EF4-FFF2-40B4-BE49-F238E27FC236}">
                <a16:creationId xmlns:a16="http://schemas.microsoft.com/office/drawing/2014/main" id="{1419AE13-F084-44A4-A74B-4EA20278BE57}"/>
              </a:ext>
            </a:extLst>
          </p:cNvPr>
          <p:cNvSpPr txBox="1"/>
          <p:nvPr/>
        </p:nvSpPr>
        <p:spPr>
          <a:xfrm>
            <a:off x="8051343" y="4202668"/>
            <a:ext cx="777665" cy="369332"/>
          </a:xfrm>
          <a:prstGeom prst="rect">
            <a:avLst/>
          </a:prstGeom>
          <a:noFill/>
        </p:spPr>
        <p:txBody>
          <a:bodyPr wrap="square">
            <a:spAutoFit/>
          </a:bodyPr>
          <a:lstStyle/>
          <a:p>
            <a:r>
              <a:rPr lang="en-US" altLang="ja-JP" sz="1800" dirty="0"/>
              <a:t>Time</a:t>
            </a:r>
            <a:endParaRPr lang="ja-JP" altLang="en-US" sz="1800" dirty="0"/>
          </a:p>
        </p:txBody>
      </p:sp>
      <p:cxnSp>
        <p:nvCxnSpPr>
          <p:cNvPr id="30" name="直線コネクタ 29">
            <a:extLst>
              <a:ext uri="{FF2B5EF4-FFF2-40B4-BE49-F238E27FC236}">
                <a16:creationId xmlns:a16="http://schemas.microsoft.com/office/drawing/2014/main" id="{A4471419-A070-4736-9A4C-2F48CC33E4A2}"/>
              </a:ext>
            </a:extLst>
          </p:cNvPr>
          <p:cNvCxnSpPr/>
          <p:nvPr/>
        </p:nvCxnSpPr>
        <p:spPr bwMode="auto">
          <a:xfrm flipV="1">
            <a:off x="659203" y="3331576"/>
            <a:ext cx="762000" cy="961335"/>
          </a:xfrm>
          <a:prstGeom prst="line">
            <a:avLst/>
          </a:prstGeom>
          <a:solidFill>
            <a:schemeClr val="accent1"/>
          </a:solidFill>
          <a:ln w="12700" cap="flat" cmpd="sng" algn="ctr">
            <a:solidFill>
              <a:schemeClr val="tx1"/>
            </a:solidFill>
            <a:prstDash val="solid"/>
            <a:round/>
            <a:headEnd type="arrow" w="lg" len="lg"/>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1" name="グループ化 30">
            <a:extLst>
              <a:ext uri="{FF2B5EF4-FFF2-40B4-BE49-F238E27FC236}">
                <a16:creationId xmlns:a16="http://schemas.microsoft.com/office/drawing/2014/main" id="{C0A6C0E5-DA1E-4610-9803-1C5FFE18553D}"/>
              </a:ext>
            </a:extLst>
          </p:cNvPr>
          <p:cNvGrpSpPr/>
          <p:nvPr/>
        </p:nvGrpSpPr>
        <p:grpSpPr>
          <a:xfrm>
            <a:off x="6400800" y="2718126"/>
            <a:ext cx="1624228" cy="1582942"/>
            <a:chOff x="1704772" y="3517088"/>
            <a:chExt cx="2867228" cy="1582942"/>
          </a:xfrm>
        </p:grpSpPr>
        <p:grpSp>
          <p:nvGrpSpPr>
            <p:cNvPr id="32" name="グループ化 31">
              <a:extLst>
                <a:ext uri="{FF2B5EF4-FFF2-40B4-BE49-F238E27FC236}">
                  <a16:creationId xmlns:a16="http://schemas.microsoft.com/office/drawing/2014/main" id="{D3A904D8-3F42-41D2-AE61-6E80FE390FA6}"/>
                </a:ext>
              </a:extLst>
            </p:cNvPr>
            <p:cNvGrpSpPr/>
            <p:nvPr/>
          </p:nvGrpSpPr>
          <p:grpSpPr>
            <a:xfrm>
              <a:off x="1704772" y="3517088"/>
              <a:ext cx="2867228" cy="1582942"/>
              <a:chOff x="1159497" y="3517088"/>
              <a:chExt cx="2867228" cy="1582942"/>
            </a:xfrm>
          </p:grpSpPr>
          <p:cxnSp>
            <p:nvCxnSpPr>
              <p:cNvPr id="34" name="直線コネクタ 33">
                <a:extLst>
                  <a:ext uri="{FF2B5EF4-FFF2-40B4-BE49-F238E27FC236}">
                    <a16:creationId xmlns:a16="http://schemas.microsoft.com/office/drawing/2014/main" id="{090AFABF-E305-42CA-98D9-575321849B91}"/>
                  </a:ext>
                </a:extLst>
              </p:cNvPr>
              <p:cNvCxnSpPr/>
              <p:nvPr/>
            </p:nvCxnSpPr>
            <p:spPr bwMode="auto">
              <a:xfrm>
                <a:off x="1791589" y="3524927"/>
                <a:ext cx="1925565"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フリーフォーム: 図形 34">
                <a:extLst>
                  <a:ext uri="{FF2B5EF4-FFF2-40B4-BE49-F238E27FC236}">
                    <a16:creationId xmlns:a16="http://schemas.microsoft.com/office/drawing/2014/main" id="{C3833107-CEAC-4CAA-967D-E922E80172B6}"/>
                  </a:ext>
                </a:extLst>
              </p:cNvPr>
              <p:cNvSpPr/>
              <p:nvPr/>
            </p:nvSpPr>
            <p:spPr bwMode="auto">
              <a:xfrm>
                <a:off x="1184563" y="3525982"/>
                <a:ext cx="2394757" cy="1572491"/>
              </a:xfrm>
              <a:custGeom>
                <a:avLst/>
                <a:gdLst>
                  <a:gd name="connsiteX0" fmla="*/ 0 w 2355272"/>
                  <a:gd name="connsiteY0" fmla="*/ 1572491 h 1572491"/>
                  <a:gd name="connsiteX1" fmla="*/ 471054 w 2355272"/>
                  <a:gd name="connsiteY1" fmla="*/ 0 h 1572491"/>
                  <a:gd name="connsiteX2" fmla="*/ 2355272 w 2355272"/>
                  <a:gd name="connsiteY2" fmla="*/ 0 h 1572491"/>
                  <a:gd name="connsiteX3" fmla="*/ 1946563 w 2355272"/>
                  <a:gd name="connsiteY3" fmla="*/ 1572491 h 1572491"/>
                  <a:gd name="connsiteX4" fmla="*/ 0 w 2355272"/>
                  <a:gd name="connsiteY4" fmla="*/ 1572491 h 15724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5272" h="1572491">
                    <a:moveTo>
                      <a:pt x="0" y="1572491"/>
                    </a:moveTo>
                    <a:lnTo>
                      <a:pt x="471054" y="0"/>
                    </a:lnTo>
                    <a:lnTo>
                      <a:pt x="2355272" y="0"/>
                    </a:lnTo>
                    <a:lnTo>
                      <a:pt x="1946563" y="1572491"/>
                    </a:lnTo>
                    <a:lnTo>
                      <a:pt x="0" y="1572491"/>
                    </a:lnTo>
                    <a:close/>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6" name="フリーフォーム: 図形 35">
                <a:extLst>
                  <a:ext uri="{FF2B5EF4-FFF2-40B4-BE49-F238E27FC236}">
                    <a16:creationId xmlns:a16="http://schemas.microsoft.com/office/drawing/2014/main" id="{BFF4D44A-647C-4653-ABF0-E29A6DB188D4}"/>
                  </a:ext>
                </a:extLst>
              </p:cNvPr>
              <p:cNvSpPr/>
              <p:nvPr/>
            </p:nvSpPr>
            <p:spPr bwMode="auto">
              <a:xfrm>
                <a:off x="1159497" y="3524927"/>
                <a:ext cx="735291" cy="1556120"/>
              </a:xfrm>
              <a:custGeom>
                <a:avLst/>
                <a:gdLst>
                  <a:gd name="connsiteX0" fmla="*/ 28280 w 735291"/>
                  <a:gd name="connsiteY0" fmla="*/ 1556120 h 1556120"/>
                  <a:gd name="connsiteX1" fmla="*/ 9427 w 735291"/>
                  <a:gd name="connsiteY1" fmla="*/ 1282743 h 1556120"/>
                  <a:gd name="connsiteX2" fmla="*/ 0 w 735291"/>
                  <a:gd name="connsiteY2" fmla="*/ 1141341 h 1556120"/>
                  <a:gd name="connsiteX3" fmla="*/ 9427 w 735291"/>
                  <a:gd name="connsiteY3" fmla="*/ 990512 h 1556120"/>
                  <a:gd name="connsiteX4" fmla="*/ 28280 w 735291"/>
                  <a:gd name="connsiteY4" fmla="*/ 886817 h 1556120"/>
                  <a:gd name="connsiteX5" fmla="*/ 65988 w 735291"/>
                  <a:gd name="connsiteY5" fmla="*/ 547452 h 1556120"/>
                  <a:gd name="connsiteX6" fmla="*/ 169682 w 735291"/>
                  <a:gd name="connsiteY6" fmla="*/ 245795 h 1556120"/>
                  <a:gd name="connsiteX7" fmla="*/ 414779 w 735291"/>
                  <a:gd name="connsiteY7" fmla="*/ 28978 h 1556120"/>
                  <a:gd name="connsiteX8" fmla="*/ 527901 w 735291"/>
                  <a:gd name="connsiteY8" fmla="*/ 10125 h 1556120"/>
                  <a:gd name="connsiteX9" fmla="*/ 641023 w 735291"/>
                  <a:gd name="connsiteY9" fmla="*/ 698 h 1556120"/>
                  <a:gd name="connsiteX10" fmla="*/ 697583 w 735291"/>
                  <a:gd name="connsiteY10" fmla="*/ 698 h 1556120"/>
                  <a:gd name="connsiteX11" fmla="*/ 697583 w 735291"/>
                  <a:gd name="connsiteY11" fmla="*/ 19551 h 1556120"/>
                  <a:gd name="connsiteX12" fmla="*/ 697583 w 735291"/>
                  <a:gd name="connsiteY12" fmla="*/ 47832 h 1556120"/>
                  <a:gd name="connsiteX13" fmla="*/ 716437 w 735291"/>
                  <a:gd name="connsiteY13" fmla="*/ 151527 h 1556120"/>
                  <a:gd name="connsiteX14" fmla="*/ 697583 w 735291"/>
                  <a:gd name="connsiteY14" fmla="*/ 283502 h 1556120"/>
                  <a:gd name="connsiteX15" fmla="*/ 735291 w 735291"/>
                  <a:gd name="connsiteY15" fmla="*/ 528599 h 155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5291" h="1556120">
                    <a:moveTo>
                      <a:pt x="28280" y="1556120"/>
                    </a:moveTo>
                    <a:cubicBezTo>
                      <a:pt x="21210" y="1453996"/>
                      <a:pt x="14140" y="1351873"/>
                      <a:pt x="9427" y="1282743"/>
                    </a:cubicBezTo>
                    <a:cubicBezTo>
                      <a:pt x="4714" y="1213613"/>
                      <a:pt x="0" y="1190046"/>
                      <a:pt x="0" y="1141341"/>
                    </a:cubicBezTo>
                    <a:cubicBezTo>
                      <a:pt x="0" y="1092636"/>
                      <a:pt x="4714" y="1032933"/>
                      <a:pt x="9427" y="990512"/>
                    </a:cubicBezTo>
                    <a:cubicBezTo>
                      <a:pt x="14140" y="948091"/>
                      <a:pt x="18853" y="960660"/>
                      <a:pt x="28280" y="886817"/>
                    </a:cubicBezTo>
                    <a:cubicBezTo>
                      <a:pt x="37707" y="812974"/>
                      <a:pt x="42421" y="654289"/>
                      <a:pt x="65988" y="547452"/>
                    </a:cubicBezTo>
                    <a:cubicBezTo>
                      <a:pt x="89555" y="440615"/>
                      <a:pt x="111550" y="332207"/>
                      <a:pt x="169682" y="245795"/>
                    </a:cubicBezTo>
                    <a:cubicBezTo>
                      <a:pt x="227814" y="159383"/>
                      <a:pt x="355076" y="68256"/>
                      <a:pt x="414779" y="28978"/>
                    </a:cubicBezTo>
                    <a:cubicBezTo>
                      <a:pt x="474482" y="-10300"/>
                      <a:pt x="490194" y="14838"/>
                      <a:pt x="527901" y="10125"/>
                    </a:cubicBezTo>
                    <a:cubicBezTo>
                      <a:pt x="565608" y="5412"/>
                      <a:pt x="612743" y="2269"/>
                      <a:pt x="641023" y="698"/>
                    </a:cubicBezTo>
                    <a:cubicBezTo>
                      <a:pt x="669303" y="-873"/>
                      <a:pt x="697583" y="698"/>
                      <a:pt x="697583" y="698"/>
                    </a:cubicBezTo>
                    <a:cubicBezTo>
                      <a:pt x="707010" y="3840"/>
                      <a:pt x="697583" y="19551"/>
                      <a:pt x="697583" y="19551"/>
                    </a:cubicBezTo>
                    <a:cubicBezTo>
                      <a:pt x="697583" y="27407"/>
                      <a:pt x="694441" y="25836"/>
                      <a:pt x="697583" y="47832"/>
                    </a:cubicBezTo>
                    <a:cubicBezTo>
                      <a:pt x="700725" y="69828"/>
                      <a:pt x="716437" y="112249"/>
                      <a:pt x="716437" y="151527"/>
                    </a:cubicBezTo>
                    <a:cubicBezTo>
                      <a:pt x="716437" y="190805"/>
                      <a:pt x="694441" y="220657"/>
                      <a:pt x="697583" y="283502"/>
                    </a:cubicBezTo>
                    <a:cubicBezTo>
                      <a:pt x="700725" y="346347"/>
                      <a:pt x="718008" y="437473"/>
                      <a:pt x="735291" y="528599"/>
                    </a:cubicBezTo>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7" name="四角形: 角を丸くする 36">
                <a:extLst>
                  <a:ext uri="{FF2B5EF4-FFF2-40B4-BE49-F238E27FC236}">
                    <a16:creationId xmlns:a16="http://schemas.microsoft.com/office/drawing/2014/main" id="{9FEC4332-398D-4979-AF14-46C9D72B900C}"/>
                  </a:ext>
                </a:extLst>
              </p:cNvPr>
              <p:cNvSpPr/>
              <p:nvPr/>
            </p:nvSpPr>
            <p:spPr bwMode="auto">
              <a:xfrm>
                <a:off x="1809023" y="3540360"/>
                <a:ext cx="134635" cy="602350"/>
              </a:xfrm>
              <a:prstGeom prst="round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8" name="フリーフォーム: 図形 37">
                <a:extLst>
                  <a:ext uri="{FF2B5EF4-FFF2-40B4-BE49-F238E27FC236}">
                    <a16:creationId xmlns:a16="http://schemas.microsoft.com/office/drawing/2014/main" id="{99E485BB-132C-4B3B-824B-0101E52F0DD0}"/>
                  </a:ext>
                </a:extLst>
              </p:cNvPr>
              <p:cNvSpPr/>
              <p:nvPr/>
            </p:nvSpPr>
            <p:spPr bwMode="auto">
              <a:xfrm>
                <a:off x="3153183" y="3517088"/>
                <a:ext cx="873542" cy="1582942"/>
              </a:xfrm>
              <a:custGeom>
                <a:avLst/>
                <a:gdLst>
                  <a:gd name="connsiteX0" fmla="*/ 706 w 873542"/>
                  <a:gd name="connsiteY0" fmla="*/ 1582942 h 1582942"/>
                  <a:gd name="connsiteX1" fmla="*/ 7633 w 873542"/>
                  <a:gd name="connsiteY1" fmla="*/ 1326633 h 1582942"/>
                  <a:gd name="connsiteX2" fmla="*/ 706 w 873542"/>
                  <a:gd name="connsiteY2" fmla="*/ 1146524 h 1582942"/>
                  <a:gd name="connsiteX3" fmla="*/ 28415 w 873542"/>
                  <a:gd name="connsiteY3" fmla="*/ 737815 h 1582942"/>
                  <a:gd name="connsiteX4" fmla="*/ 28415 w 873542"/>
                  <a:gd name="connsiteY4" fmla="*/ 543851 h 1582942"/>
                  <a:gd name="connsiteX5" fmla="*/ 153106 w 873542"/>
                  <a:gd name="connsiteY5" fmla="*/ 273688 h 1582942"/>
                  <a:gd name="connsiteX6" fmla="*/ 444051 w 873542"/>
                  <a:gd name="connsiteY6" fmla="*/ 10451 h 1582942"/>
                  <a:gd name="connsiteX7" fmla="*/ 721142 w 873542"/>
                  <a:gd name="connsiteY7" fmla="*/ 65870 h 1582942"/>
                  <a:gd name="connsiteX8" fmla="*/ 804269 w 873542"/>
                  <a:gd name="connsiteY8" fmla="*/ 190560 h 1582942"/>
                  <a:gd name="connsiteX9" fmla="*/ 825051 w 873542"/>
                  <a:gd name="connsiteY9" fmla="*/ 322179 h 1582942"/>
                  <a:gd name="connsiteX10" fmla="*/ 852760 w 873542"/>
                  <a:gd name="connsiteY10" fmla="*/ 529997 h 1582942"/>
                  <a:gd name="connsiteX11" fmla="*/ 873542 w 873542"/>
                  <a:gd name="connsiteY11" fmla="*/ 640833 h 158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3542" h="1582942">
                    <a:moveTo>
                      <a:pt x="706" y="1582942"/>
                    </a:moveTo>
                    <a:cubicBezTo>
                      <a:pt x="4169" y="1491155"/>
                      <a:pt x="7633" y="1399369"/>
                      <a:pt x="7633" y="1326633"/>
                    </a:cubicBezTo>
                    <a:cubicBezTo>
                      <a:pt x="7633" y="1253897"/>
                      <a:pt x="-2758" y="1244660"/>
                      <a:pt x="706" y="1146524"/>
                    </a:cubicBezTo>
                    <a:cubicBezTo>
                      <a:pt x="4170" y="1048388"/>
                      <a:pt x="23797" y="838260"/>
                      <a:pt x="28415" y="737815"/>
                    </a:cubicBezTo>
                    <a:cubicBezTo>
                      <a:pt x="33033" y="637369"/>
                      <a:pt x="7633" y="621205"/>
                      <a:pt x="28415" y="543851"/>
                    </a:cubicBezTo>
                    <a:cubicBezTo>
                      <a:pt x="49197" y="466497"/>
                      <a:pt x="83833" y="362588"/>
                      <a:pt x="153106" y="273688"/>
                    </a:cubicBezTo>
                    <a:cubicBezTo>
                      <a:pt x="222379" y="184788"/>
                      <a:pt x="349378" y="45087"/>
                      <a:pt x="444051" y="10451"/>
                    </a:cubicBezTo>
                    <a:cubicBezTo>
                      <a:pt x="538724" y="-24185"/>
                      <a:pt x="661106" y="35852"/>
                      <a:pt x="721142" y="65870"/>
                    </a:cubicBezTo>
                    <a:cubicBezTo>
                      <a:pt x="781178" y="95888"/>
                      <a:pt x="786951" y="147842"/>
                      <a:pt x="804269" y="190560"/>
                    </a:cubicBezTo>
                    <a:cubicBezTo>
                      <a:pt x="821587" y="233278"/>
                      <a:pt x="816969" y="265606"/>
                      <a:pt x="825051" y="322179"/>
                    </a:cubicBezTo>
                    <a:cubicBezTo>
                      <a:pt x="833133" y="378752"/>
                      <a:pt x="844678" y="476888"/>
                      <a:pt x="852760" y="529997"/>
                    </a:cubicBezTo>
                    <a:cubicBezTo>
                      <a:pt x="860842" y="583106"/>
                      <a:pt x="867192" y="611969"/>
                      <a:pt x="873542" y="640833"/>
                    </a:cubicBezTo>
                  </a:path>
                </a:pathLst>
              </a:cu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33" name="直線コネクタ 32">
              <a:extLst>
                <a:ext uri="{FF2B5EF4-FFF2-40B4-BE49-F238E27FC236}">
                  <a16:creationId xmlns:a16="http://schemas.microsoft.com/office/drawing/2014/main" id="{C34124C1-79B7-41AE-BA4E-1264D576392E}"/>
                </a:ext>
              </a:extLst>
            </p:cNvPr>
            <p:cNvCxnSpPr/>
            <p:nvPr/>
          </p:nvCxnSpPr>
          <p:spPr bwMode="auto">
            <a:xfrm flipV="1">
              <a:off x="3709034" y="4150730"/>
              <a:ext cx="862966" cy="94774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9" name="テキスト ボックス 38">
            <a:extLst>
              <a:ext uri="{FF2B5EF4-FFF2-40B4-BE49-F238E27FC236}">
                <a16:creationId xmlns:a16="http://schemas.microsoft.com/office/drawing/2014/main" id="{66444621-AD64-4492-989F-ACF2FB50FF79}"/>
              </a:ext>
            </a:extLst>
          </p:cNvPr>
          <p:cNvSpPr txBox="1"/>
          <p:nvPr/>
        </p:nvSpPr>
        <p:spPr>
          <a:xfrm>
            <a:off x="2590800" y="1828800"/>
            <a:ext cx="5499309" cy="307777"/>
          </a:xfrm>
          <a:prstGeom prst="rect">
            <a:avLst/>
          </a:prstGeom>
          <a:noFill/>
        </p:spPr>
        <p:txBody>
          <a:bodyPr wrap="square">
            <a:spAutoFit/>
          </a:bodyPr>
          <a:lstStyle/>
          <a:p>
            <a:r>
              <a:rPr lang="en-US" altLang="ja-JP" sz="1400" dirty="0">
                <a:latin typeface="Arial 本文"/>
              </a:rPr>
              <a:t>UWB  </a:t>
            </a:r>
            <a:r>
              <a:rPr lang="en-US" altLang="ja-JP" sz="1400" i="1" dirty="0">
                <a:latin typeface="Arial 本文"/>
              </a:rPr>
              <a:t>x                              </a:t>
            </a:r>
            <a:r>
              <a:rPr lang="en-US" altLang="ja-JP" sz="1400" dirty="0">
                <a:latin typeface="Arial 本文"/>
              </a:rPr>
              <a:t>UWB </a:t>
            </a:r>
            <a:r>
              <a:rPr lang="en-US" altLang="ja-JP" sz="1400" i="1" dirty="0">
                <a:latin typeface="Arial 本文"/>
              </a:rPr>
              <a:t>y                                   </a:t>
            </a:r>
            <a:r>
              <a:rPr lang="en-US" altLang="ja-JP" sz="1400" dirty="0">
                <a:latin typeface="Arial 本文"/>
              </a:rPr>
              <a:t>UWB </a:t>
            </a:r>
            <a:r>
              <a:rPr lang="en-US" altLang="ja-JP" sz="1400" i="1" dirty="0">
                <a:latin typeface="Arial 本文"/>
              </a:rPr>
              <a:t>z</a:t>
            </a:r>
            <a:endParaRPr lang="ja-JP" altLang="en-US" sz="1400" i="1" dirty="0"/>
          </a:p>
        </p:txBody>
      </p:sp>
      <p:cxnSp>
        <p:nvCxnSpPr>
          <p:cNvPr id="40" name="直線矢印コネクタ 39">
            <a:extLst>
              <a:ext uri="{FF2B5EF4-FFF2-40B4-BE49-F238E27FC236}">
                <a16:creationId xmlns:a16="http://schemas.microsoft.com/office/drawing/2014/main" id="{28CB6C80-0979-4B5C-919A-8825E2AE34A8}"/>
              </a:ext>
            </a:extLst>
          </p:cNvPr>
          <p:cNvCxnSpPr/>
          <p:nvPr/>
        </p:nvCxnSpPr>
        <p:spPr bwMode="auto">
          <a:xfrm>
            <a:off x="2346523" y="2060377"/>
            <a:ext cx="1158677" cy="1557"/>
          </a:xfrm>
          <a:prstGeom prst="straightConnector1">
            <a:avLst/>
          </a:prstGeom>
          <a:solidFill>
            <a:schemeClr val="accent1"/>
          </a:solidFill>
          <a:ln w="15875"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a:extLst>
              <a:ext uri="{FF2B5EF4-FFF2-40B4-BE49-F238E27FC236}">
                <a16:creationId xmlns:a16="http://schemas.microsoft.com/office/drawing/2014/main" id="{8C5B6D9C-84FC-4A57-B44C-73E6F547DD8E}"/>
              </a:ext>
            </a:extLst>
          </p:cNvPr>
          <p:cNvCxnSpPr/>
          <p:nvPr/>
        </p:nvCxnSpPr>
        <p:spPr bwMode="auto">
          <a:xfrm flipV="1">
            <a:off x="4241013" y="2108798"/>
            <a:ext cx="1482838" cy="1620"/>
          </a:xfrm>
          <a:prstGeom prst="straightConnector1">
            <a:avLst/>
          </a:prstGeom>
          <a:solidFill>
            <a:schemeClr val="accent1"/>
          </a:solidFill>
          <a:ln w="15875"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a:extLst>
              <a:ext uri="{FF2B5EF4-FFF2-40B4-BE49-F238E27FC236}">
                <a16:creationId xmlns:a16="http://schemas.microsoft.com/office/drawing/2014/main" id="{834B81A1-D540-4212-84BA-33E814057BD4}"/>
              </a:ext>
            </a:extLst>
          </p:cNvPr>
          <p:cNvCxnSpPr/>
          <p:nvPr/>
        </p:nvCxnSpPr>
        <p:spPr bwMode="auto">
          <a:xfrm>
            <a:off x="6663528" y="2080223"/>
            <a:ext cx="1125567" cy="0"/>
          </a:xfrm>
          <a:prstGeom prst="straightConnector1">
            <a:avLst/>
          </a:prstGeom>
          <a:solidFill>
            <a:schemeClr val="accent1"/>
          </a:solidFill>
          <a:ln w="15875"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テキスト ボックス 43">
            <a:extLst>
              <a:ext uri="{FF2B5EF4-FFF2-40B4-BE49-F238E27FC236}">
                <a16:creationId xmlns:a16="http://schemas.microsoft.com/office/drawing/2014/main" id="{789E801C-DA0D-44AD-8CCE-4685BA3B00B1}"/>
              </a:ext>
            </a:extLst>
          </p:cNvPr>
          <p:cNvSpPr txBox="1"/>
          <p:nvPr/>
        </p:nvSpPr>
        <p:spPr>
          <a:xfrm>
            <a:off x="2120691" y="3197423"/>
            <a:ext cx="5499309" cy="307777"/>
          </a:xfrm>
          <a:prstGeom prst="rect">
            <a:avLst/>
          </a:prstGeom>
          <a:noFill/>
        </p:spPr>
        <p:txBody>
          <a:bodyPr wrap="square">
            <a:spAutoFit/>
          </a:bodyPr>
          <a:lstStyle/>
          <a:p>
            <a:r>
              <a:rPr lang="en-US" altLang="ja-JP" sz="1400" dirty="0">
                <a:latin typeface="Arial 本文"/>
              </a:rPr>
              <a:t>NB packet</a:t>
            </a:r>
            <a:r>
              <a:rPr lang="en-US" altLang="ja-JP" sz="1400" i="1" dirty="0">
                <a:latin typeface="Arial 本文"/>
              </a:rPr>
              <a:t>                           </a:t>
            </a:r>
            <a:r>
              <a:rPr lang="en-US" altLang="ja-JP" sz="1400" dirty="0">
                <a:latin typeface="Arial 本文"/>
              </a:rPr>
              <a:t>NB packet</a:t>
            </a:r>
            <a:r>
              <a:rPr lang="en-US" altLang="ja-JP" sz="1400" i="1" dirty="0">
                <a:latin typeface="Arial 本文"/>
              </a:rPr>
              <a:t>                             </a:t>
            </a:r>
            <a:r>
              <a:rPr lang="en-US" altLang="ja-JP" sz="1400" dirty="0">
                <a:latin typeface="Arial 本文"/>
              </a:rPr>
              <a:t>NB packet</a:t>
            </a:r>
            <a:endParaRPr lang="ja-JP" altLang="en-US" sz="1400" i="1" dirty="0"/>
          </a:p>
        </p:txBody>
      </p:sp>
    </p:spTree>
    <p:extLst>
      <p:ext uri="{BB962C8B-B14F-4D97-AF65-F5344CB8AC3E}">
        <p14:creationId xmlns:p14="http://schemas.microsoft.com/office/powerpoint/2010/main" val="1891009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1" name="テキスト ボックス 40">
            <a:extLst>
              <a:ext uri="{FF2B5EF4-FFF2-40B4-BE49-F238E27FC236}">
                <a16:creationId xmlns:a16="http://schemas.microsoft.com/office/drawing/2014/main" id="{C25315FC-981F-45DA-AA34-3146F1A930AA}"/>
              </a:ext>
            </a:extLst>
          </p:cNvPr>
          <p:cNvSpPr txBox="1"/>
          <p:nvPr/>
        </p:nvSpPr>
        <p:spPr>
          <a:xfrm>
            <a:off x="876300" y="4617404"/>
            <a:ext cx="7239000" cy="1938992"/>
          </a:xfrm>
          <a:prstGeom prst="rect">
            <a:avLst/>
          </a:prstGeom>
          <a:noFill/>
        </p:spPr>
        <p:txBody>
          <a:bodyPr wrap="square">
            <a:spAutoFit/>
          </a:bodyPr>
          <a:lstStyle/>
          <a:p>
            <a:r>
              <a:rPr lang="en-US" altLang="ja-JP" sz="2400" dirty="0">
                <a:solidFill>
                  <a:srgbClr val="0070C0"/>
                </a:solidFill>
              </a:rPr>
              <a:t>With the proposed NB CCA method, NB channel is dealt with as combination of sub-channels. Short NB packets are transmitted </a:t>
            </a:r>
            <a:r>
              <a:rPr lang="en-US" altLang="ja-JP" sz="2400" dirty="0">
                <a:solidFill>
                  <a:srgbClr val="0070C0"/>
                </a:solidFill>
                <a:cs typeface="Times New Roman" panose="02020603050405020304" pitchFamily="18" charset="0"/>
              </a:rPr>
              <a:t>to reduce NB channel occupation time</a:t>
            </a:r>
            <a:r>
              <a:rPr lang="en-US" altLang="ja-JP" sz="2400" dirty="0">
                <a:solidFill>
                  <a:srgbClr val="0070C0"/>
                </a:solidFill>
              </a:rPr>
              <a:t>. UWB channel usage (length) are presented by different patterns of NB sub-channels</a:t>
            </a:r>
            <a:r>
              <a:rPr lang="en-US" altLang="ja-JP" sz="2400" dirty="0">
                <a:solidFill>
                  <a:srgbClr val="0070C0"/>
                </a:solidFill>
                <a:cs typeface="Times New Roman" panose="02020603050405020304" pitchFamily="18" charset="0"/>
              </a:rPr>
              <a:t>.</a:t>
            </a:r>
            <a:endParaRPr lang="ja-JP" altLang="en-US" sz="2400" dirty="0">
              <a:solidFill>
                <a:srgbClr val="0070C0"/>
              </a:solidFill>
              <a:cs typeface="Times New Roman" panose="02020603050405020304" pitchFamily="18" charset="0"/>
            </a:endParaRPr>
          </a:p>
        </p:txBody>
      </p:sp>
      <p:sp>
        <p:nvSpPr>
          <p:cNvPr id="7" name="Rectangle 2">
            <a:extLst>
              <a:ext uri="{FF2B5EF4-FFF2-40B4-BE49-F238E27FC236}">
                <a16:creationId xmlns:a16="http://schemas.microsoft.com/office/drawing/2014/main" id="{9FF4D2CA-4708-490C-B879-76DB93B94A90}"/>
              </a:ext>
            </a:extLst>
          </p:cNvPr>
          <p:cNvSpPr txBox="1">
            <a:spLocks noChangeArrowheads="1"/>
          </p:cNvSpPr>
          <p:nvPr/>
        </p:nvSpPr>
        <p:spPr bwMode="auto">
          <a:xfrm>
            <a:off x="381000" y="838200"/>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ja-JP" sz="3200" dirty="0"/>
              <a:t>Conceptual View of NB-CCA (recommend)</a:t>
            </a:r>
            <a:endParaRPr lang="en-US" altLang="en-US" sz="3200" dirty="0"/>
          </a:p>
        </p:txBody>
      </p:sp>
      <p:cxnSp>
        <p:nvCxnSpPr>
          <p:cNvPr id="8" name="直線矢印コネクタ 7">
            <a:extLst>
              <a:ext uri="{FF2B5EF4-FFF2-40B4-BE49-F238E27FC236}">
                <a16:creationId xmlns:a16="http://schemas.microsoft.com/office/drawing/2014/main" id="{F0EBAF25-0D4D-45C3-BAB2-3A93B7500EE5}"/>
              </a:ext>
            </a:extLst>
          </p:cNvPr>
          <p:cNvCxnSpPr/>
          <p:nvPr/>
        </p:nvCxnSpPr>
        <p:spPr bwMode="auto">
          <a:xfrm>
            <a:off x="576500" y="4539734"/>
            <a:ext cx="7674795" cy="0"/>
          </a:xfrm>
          <a:prstGeom prst="straightConnector1">
            <a:avLst/>
          </a:prstGeom>
          <a:solidFill>
            <a:schemeClr val="accent1"/>
          </a:solidFill>
          <a:ln w="28575"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テキスト ボックス 8">
            <a:extLst>
              <a:ext uri="{FF2B5EF4-FFF2-40B4-BE49-F238E27FC236}">
                <a16:creationId xmlns:a16="http://schemas.microsoft.com/office/drawing/2014/main" id="{DD1FF7B7-779A-4412-A533-8BBB79375E6D}"/>
              </a:ext>
            </a:extLst>
          </p:cNvPr>
          <p:cNvSpPr txBox="1"/>
          <p:nvPr/>
        </p:nvSpPr>
        <p:spPr>
          <a:xfrm>
            <a:off x="1147927" y="1576901"/>
            <a:ext cx="1356831" cy="369332"/>
          </a:xfrm>
          <a:prstGeom prst="rect">
            <a:avLst/>
          </a:prstGeom>
          <a:noFill/>
        </p:spPr>
        <p:txBody>
          <a:bodyPr wrap="square">
            <a:spAutoFit/>
          </a:bodyPr>
          <a:lstStyle/>
          <a:p>
            <a:r>
              <a:rPr lang="en-US" altLang="ja-JP" sz="1800" dirty="0"/>
              <a:t>UWB </a:t>
            </a:r>
            <a:r>
              <a:rPr lang="en-US" altLang="ja-JP" sz="1800" dirty="0" err="1"/>
              <a:t>ch</a:t>
            </a:r>
            <a:endParaRPr lang="ja-JP" altLang="en-US" sz="1800" dirty="0"/>
          </a:p>
        </p:txBody>
      </p:sp>
      <p:cxnSp>
        <p:nvCxnSpPr>
          <p:cNvPr id="10" name="直線矢印コネクタ 9">
            <a:extLst>
              <a:ext uri="{FF2B5EF4-FFF2-40B4-BE49-F238E27FC236}">
                <a16:creationId xmlns:a16="http://schemas.microsoft.com/office/drawing/2014/main" id="{653BE033-0F0E-43CD-9F65-5FC4E80C3044}"/>
              </a:ext>
            </a:extLst>
          </p:cNvPr>
          <p:cNvCxnSpPr/>
          <p:nvPr/>
        </p:nvCxnSpPr>
        <p:spPr bwMode="auto">
          <a:xfrm flipV="1">
            <a:off x="762214" y="2880069"/>
            <a:ext cx="1419427" cy="1812065"/>
          </a:xfrm>
          <a:prstGeom prst="straightConnector1">
            <a:avLst/>
          </a:prstGeom>
          <a:solidFill>
            <a:schemeClr val="accent1"/>
          </a:solidFill>
          <a:ln w="254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コネクタ 10">
            <a:extLst>
              <a:ext uri="{FF2B5EF4-FFF2-40B4-BE49-F238E27FC236}">
                <a16:creationId xmlns:a16="http://schemas.microsoft.com/office/drawing/2014/main" id="{26C258C8-145E-4C21-9537-8C392E8A2815}"/>
              </a:ext>
            </a:extLst>
          </p:cNvPr>
          <p:cNvCxnSpPr/>
          <p:nvPr/>
        </p:nvCxnSpPr>
        <p:spPr bwMode="auto">
          <a:xfrm>
            <a:off x="821795" y="4450681"/>
            <a:ext cx="6566989" cy="0"/>
          </a:xfrm>
          <a:prstGeom prst="line">
            <a:avLst/>
          </a:prstGeom>
          <a:solidFill>
            <a:schemeClr val="accent1"/>
          </a:solidFill>
          <a:ln w="12700" cap="flat" cmpd="sng" algn="ctr">
            <a:solidFill>
              <a:schemeClr val="tx1">
                <a:lumMod val="50000"/>
                <a:lumOff val="50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D9B8998B-B48D-4E7A-956D-DF085FEF04B5}"/>
              </a:ext>
            </a:extLst>
          </p:cNvPr>
          <p:cNvCxnSpPr/>
          <p:nvPr/>
        </p:nvCxnSpPr>
        <p:spPr bwMode="auto">
          <a:xfrm>
            <a:off x="1493806" y="3490439"/>
            <a:ext cx="6566989" cy="0"/>
          </a:xfrm>
          <a:prstGeom prst="line">
            <a:avLst/>
          </a:prstGeom>
          <a:solidFill>
            <a:schemeClr val="accent1"/>
          </a:solidFill>
          <a:ln w="12700" cap="flat" cmpd="sng" algn="ctr">
            <a:solidFill>
              <a:schemeClr val="tx1">
                <a:lumMod val="50000"/>
                <a:lumOff val="50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a:extLst>
              <a:ext uri="{FF2B5EF4-FFF2-40B4-BE49-F238E27FC236}">
                <a16:creationId xmlns:a16="http://schemas.microsoft.com/office/drawing/2014/main" id="{74E0E068-B544-4217-B3E0-6419F660A68D}"/>
              </a:ext>
            </a:extLst>
          </p:cNvPr>
          <p:cNvSpPr txBox="1"/>
          <p:nvPr/>
        </p:nvSpPr>
        <p:spPr>
          <a:xfrm>
            <a:off x="8213935" y="4355068"/>
            <a:ext cx="777665" cy="369332"/>
          </a:xfrm>
          <a:prstGeom prst="rect">
            <a:avLst/>
          </a:prstGeom>
          <a:noFill/>
        </p:spPr>
        <p:txBody>
          <a:bodyPr wrap="square">
            <a:spAutoFit/>
          </a:bodyPr>
          <a:lstStyle/>
          <a:p>
            <a:r>
              <a:rPr lang="en-US" altLang="ja-JP" sz="1800" dirty="0"/>
              <a:t>Time</a:t>
            </a:r>
            <a:endParaRPr lang="ja-JP" altLang="en-US" sz="1800" dirty="0"/>
          </a:p>
        </p:txBody>
      </p:sp>
      <p:cxnSp>
        <p:nvCxnSpPr>
          <p:cNvPr id="14" name="直線コネクタ 13">
            <a:extLst>
              <a:ext uri="{FF2B5EF4-FFF2-40B4-BE49-F238E27FC236}">
                <a16:creationId xmlns:a16="http://schemas.microsoft.com/office/drawing/2014/main" id="{C6D0C173-F533-4208-9D58-A6BD7065E5FE}"/>
              </a:ext>
            </a:extLst>
          </p:cNvPr>
          <p:cNvCxnSpPr/>
          <p:nvPr/>
        </p:nvCxnSpPr>
        <p:spPr bwMode="auto">
          <a:xfrm flipV="1">
            <a:off x="821795" y="3483976"/>
            <a:ext cx="762000" cy="961335"/>
          </a:xfrm>
          <a:prstGeom prst="line">
            <a:avLst/>
          </a:prstGeom>
          <a:solidFill>
            <a:schemeClr val="accent1"/>
          </a:solidFill>
          <a:ln w="12700" cap="flat" cmpd="sng" algn="ctr">
            <a:solidFill>
              <a:schemeClr val="tx1"/>
            </a:solidFill>
            <a:prstDash val="solid"/>
            <a:round/>
            <a:headEnd type="arrow" w="lg" len="lg"/>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a:extLst>
              <a:ext uri="{FF2B5EF4-FFF2-40B4-BE49-F238E27FC236}">
                <a16:creationId xmlns:a16="http://schemas.microsoft.com/office/drawing/2014/main" id="{5F81EDA6-653E-40AD-AB03-529276077F58}"/>
              </a:ext>
            </a:extLst>
          </p:cNvPr>
          <p:cNvSpPr txBox="1"/>
          <p:nvPr/>
        </p:nvSpPr>
        <p:spPr>
          <a:xfrm>
            <a:off x="423013" y="3591580"/>
            <a:ext cx="991687" cy="307777"/>
          </a:xfrm>
          <a:prstGeom prst="rect">
            <a:avLst/>
          </a:prstGeom>
          <a:noFill/>
        </p:spPr>
        <p:txBody>
          <a:bodyPr wrap="square">
            <a:spAutoFit/>
          </a:bodyPr>
          <a:lstStyle/>
          <a:p>
            <a:r>
              <a:rPr lang="en-US" altLang="ja-JP" sz="1400" dirty="0">
                <a:latin typeface="Arial 本文"/>
              </a:rPr>
              <a:t> NB Ch</a:t>
            </a:r>
            <a:endParaRPr lang="ja-JP" altLang="en-US" sz="1400" i="1" dirty="0"/>
          </a:p>
        </p:txBody>
      </p:sp>
      <p:sp>
        <p:nvSpPr>
          <p:cNvPr id="16" name="テキスト ボックス 15">
            <a:extLst>
              <a:ext uri="{FF2B5EF4-FFF2-40B4-BE49-F238E27FC236}">
                <a16:creationId xmlns:a16="http://schemas.microsoft.com/office/drawing/2014/main" id="{77B87921-E78A-4CC9-A91B-D2B7F56849CA}"/>
              </a:ext>
            </a:extLst>
          </p:cNvPr>
          <p:cNvSpPr txBox="1"/>
          <p:nvPr/>
        </p:nvSpPr>
        <p:spPr>
          <a:xfrm>
            <a:off x="2806491" y="1597223"/>
            <a:ext cx="5499309" cy="307777"/>
          </a:xfrm>
          <a:prstGeom prst="rect">
            <a:avLst/>
          </a:prstGeom>
          <a:noFill/>
        </p:spPr>
        <p:txBody>
          <a:bodyPr wrap="square">
            <a:spAutoFit/>
          </a:bodyPr>
          <a:lstStyle/>
          <a:p>
            <a:r>
              <a:rPr lang="en-US" altLang="ja-JP" sz="1400" dirty="0">
                <a:latin typeface="Arial 本文"/>
              </a:rPr>
              <a:t>UWB  </a:t>
            </a:r>
            <a:r>
              <a:rPr lang="en-US" altLang="ja-JP" sz="1400" i="1" dirty="0">
                <a:latin typeface="Arial 本文"/>
              </a:rPr>
              <a:t>x                              </a:t>
            </a:r>
            <a:r>
              <a:rPr lang="en-US" altLang="ja-JP" sz="1400" dirty="0">
                <a:latin typeface="Arial 本文"/>
              </a:rPr>
              <a:t>UWB </a:t>
            </a:r>
            <a:r>
              <a:rPr lang="en-US" altLang="ja-JP" sz="1400" i="1" dirty="0">
                <a:latin typeface="Arial 本文"/>
              </a:rPr>
              <a:t>y                                   </a:t>
            </a:r>
            <a:r>
              <a:rPr lang="en-US" altLang="ja-JP" sz="1400" dirty="0">
                <a:latin typeface="Arial 本文"/>
              </a:rPr>
              <a:t>UWB </a:t>
            </a:r>
            <a:r>
              <a:rPr lang="en-US" altLang="ja-JP" sz="1400" i="1" dirty="0">
                <a:latin typeface="Arial 本文"/>
              </a:rPr>
              <a:t>z</a:t>
            </a:r>
            <a:endParaRPr lang="ja-JP" altLang="en-US" sz="1400" i="1" dirty="0"/>
          </a:p>
        </p:txBody>
      </p:sp>
      <p:grpSp>
        <p:nvGrpSpPr>
          <p:cNvPr id="17" name="グループ化 16">
            <a:extLst>
              <a:ext uri="{FF2B5EF4-FFF2-40B4-BE49-F238E27FC236}">
                <a16:creationId xmlns:a16="http://schemas.microsoft.com/office/drawing/2014/main" id="{C90CB42B-6D8A-433A-88D3-4F48659363F8}"/>
              </a:ext>
            </a:extLst>
          </p:cNvPr>
          <p:cNvGrpSpPr/>
          <p:nvPr/>
        </p:nvGrpSpPr>
        <p:grpSpPr>
          <a:xfrm>
            <a:off x="1948100" y="3203764"/>
            <a:ext cx="245934" cy="1251429"/>
            <a:chOff x="1676400" y="4422964"/>
            <a:chExt cx="245934" cy="1251429"/>
          </a:xfrm>
        </p:grpSpPr>
        <p:sp>
          <p:nvSpPr>
            <p:cNvPr id="18" name="フリーフォーム: 図形 17">
              <a:extLst>
                <a:ext uri="{FF2B5EF4-FFF2-40B4-BE49-F238E27FC236}">
                  <a16:creationId xmlns:a16="http://schemas.microsoft.com/office/drawing/2014/main" id="{620E74BA-B4C7-47D4-8395-DA96B1989F39}"/>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9" name="フリーフォーム: 図形 18">
              <a:extLst>
                <a:ext uri="{FF2B5EF4-FFF2-40B4-BE49-F238E27FC236}">
                  <a16:creationId xmlns:a16="http://schemas.microsoft.com/office/drawing/2014/main" id="{C8AABCA6-C897-4BAC-A1AE-D24C3A6AA2B2}"/>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フリーフォーム: 図形 19">
              <a:extLst>
                <a:ext uri="{FF2B5EF4-FFF2-40B4-BE49-F238E27FC236}">
                  <a16:creationId xmlns:a16="http://schemas.microsoft.com/office/drawing/2014/main" id="{5BAC2487-0154-4F79-A8A4-A48EA3E1B77A}"/>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1" name="フリーフォーム: 図形 20">
              <a:extLst>
                <a:ext uri="{FF2B5EF4-FFF2-40B4-BE49-F238E27FC236}">
                  <a16:creationId xmlns:a16="http://schemas.microsoft.com/office/drawing/2014/main" id="{5A369557-2AE4-44AD-A3BE-33D366F43AD0}"/>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22" name="直線コネクタ 21">
              <a:extLst>
                <a:ext uri="{FF2B5EF4-FFF2-40B4-BE49-F238E27FC236}">
                  <a16:creationId xmlns:a16="http://schemas.microsoft.com/office/drawing/2014/main" id="{B882EA15-998A-4ACA-886F-3E2880658913}"/>
                </a:ext>
              </a:extLst>
            </p:cNvPr>
            <p:cNvCxnSpPr>
              <a:stCxn id="18" idx="0"/>
              <a:endCxn id="20"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a:extLst>
                <a:ext uri="{FF2B5EF4-FFF2-40B4-BE49-F238E27FC236}">
                  <a16:creationId xmlns:a16="http://schemas.microsoft.com/office/drawing/2014/main" id="{FCE90DA6-1363-4952-8117-BD13281BEE48}"/>
                </a:ext>
              </a:extLst>
            </p:cNvPr>
            <p:cNvCxnSpPr>
              <a:endCxn id="20"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4" name="直線コネクタ 23">
            <a:extLst>
              <a:ext uri="{FF2B5EF4-FFF2-40B4-BE49-F238E27FC236}">
                <a16:creationId xmlns:a16="http://schemas.microsoft.com/office/drawing/2014/main" id="{6A74D712-BC11-48FE-B524-C46D2F4ABAB4}"/>
              </a:ext>
            </a:extLst>
          </p:cNvPr>
          <p:cNvCxnSpPr/>
          <p:nvPr/>
        </p:nvCxnSpPr>
        <p:spPr bwMode="auto">
          <a:xfrm flipV="1">
            <a:off x="2086711" y="3491331"/>
            <a:ext cx="762000" cy="961335"/>
          </a:xfrm>
          <a:prstGeom prst="line">
            <a:avLst/>
          </a:prstGeom>
          <a:solidFill>
            <a:schemeClr val="accent1"/>
          </a:solidFill>
          <a:ln w="9525" cap="flat" cmpd="sng" algn="ctr">
            <a:solidFill>
              <a:schemeClr val="tx1"/>
            </a:solidFill>
            <a:prstDash val="sysDot"/>
            <a:round/>
            <a:headEnd type="none" w="lg" len="lg"/>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5" name="グループ化 24">
            <a:extLst>
              <a:ext uri="{FF2B5EF4-FFF2-40B4-BE49-F238E27FC236}">
                <a16:creationId xmlns:a16="http://schemas.microsoft.com/office/drawing/2014/main" id="{46A030FD-E65F-489B-9156-DE8FB4C7B3D0}"/>
              </a:ext>
            </a:extLst>
          </p:cNvPr>
          <p:cNvGrpSpPr/>
          <p:nvPr/>
        </p:nvGrpSpPr>
        <p:grpSpPr>
          <a:xfrm>
            <a:off x="2258824" y="2847461"/>
            <a:ext cx="245934" cy="1251429"/>
            <a:chOff x="1676400" y="4422964"/>
            <a:chExt cx="245934" cy="1251429"/>
          </a:xfrm>
        </p:grpSpPr>
        <p:sp>
          <p:nvSpPr>
            <p:cNvPr id="26" name="フリーフォーム: 図形 25">
              <a:extLst>
                <a:ext uri="{FF2B5EF4-FFF2-40B4-BE49-F238E27FC236}">
                  <a16:creationId xmlns:a16="http://schemas.microsoft.com/office/drawing/2014/main" id="{C66875A9-7EC3-4CB8-8889-C6E5BE099944}"/>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7" name="フリーフォーム: 図形 26">
              <a:extLst>
                <a:ext uri="{FF2B5EF4-FFF2-40B4-BE49-F238E27FC236}">
                  <a16:creationId xmlns:a16="http://schemas.microsoft.com/office/drawing/2014/main" id="{FD7CF666-22D1-43F0-B631-FF7AF73C850E}"/>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8" name="フリーフォーム: 図形 27">
              <a:extLst>
                <a:ext uri="{FF2B5EF4-FFF2-40B4-BE49-F238E27FC236}">
                  <a16:creationId xmlns:a16="http://schemas.microsoft.com/office/drawing/2014/main" id="{8EBB8948-3C80-45AB-BAC5-1622B966EBB7}"/>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9" name="フリーフォーム: 図形 28">
              <a:extLst>
                <a:ext uri="{FF2B5EF4-FFF2-40B4-BE49-F238E27FC236}">
                  <a16:creationId xmlns:a16="http://schemas.microsoft.com/office/drawing/2014/main" id="{4AF8AC81-7142-4606-A981-93AE73F7873B}"/>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30" name="直線コネクタ 29">
              <a:extLst>
                <a:ext uri="{FF2B5EF4-FFF2-40B4-BE49-F238E27FC236}">
                  <a16:creationId xmlns:a16="http://schemas.microsoft.com/office/drawing/2014/main" id="{2C0AE283-A8BB-4C19-818C-3327F6F276BD}"/>
                </a:ext>
              </a:extLst>
            </p:cNvPr>
            <p:cNvCxnSpPr>
              <a:stCxn id="26" idx="0"/>
              <a:endCxn id="28"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a:extLst>
                <a:ext uri="{FF2B5EF4-FFF2-40B4-BE49-F238E27FC236}">
                  <a16:creationId xmlns:a16="http://schemas.microsoft.com/office/drawing/2014/main" id="{F2209673-5A58-4855-8B14-2145E5291769}"/>
                </a:ext>
              </a:extLst>
            </p:cNvPr>
            <p:cNvCxnSpPr>
              <a:endCxn id="28"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2" name="グループ化 31">
            <a:extLst>
              <a:ext uri="{FF2B5EF4-FFF2-40B4-BE49-F238E27FC236}">
                <a16:creationId xmlns:a16="http://schemas.microsoft.com/office/drawing/2014/main" id="{D1A82E22-02DE-42D5-9688-F2C8CA02F368}"/>
              </a:ext>
            </a:extLst>
          </p:cNvPr>
          <p:cNvGrpSpPr/>
          <p:nvPr/>
        </p:nvGrpSpPr>
        <p:grpSpPr>
          <a:xfrm>
            <a:off x="2466477" y="2568151"/>
            <a:ext cx="245934" cy="1251429"/>
            <a:chOff x="1676400" y="4422964"/>
            <a:chExt cx="245934" cy="1251429"/>
          </a:xfrm>
        </p:grpSpPr>
        <p:sp>
          <p:nvSpPr>
            <p:cNvPr id="33" name="フリーフォーム: 図形 32">
              <a:extLst>
                <a:ext uri="{FF2B5EF4-FFF2-40B4-BE49-F238E27FC236}">
                  <a16:creationId xmlns:a16="http://schemas.microsoft.com/office/drawing/2014/main" id="{918D898E-8D32-4607-9EC9-C30C87ED734B}"/>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4" name="フリーフォーム: 図形 33">
              <a:extLst>
                <a:ext uri="{FF2B5EF4-FFF2-40B4-BE49-F238E27FC236}">
                  <a16:creationId xmlns:a16="http://schemas.microsoft.com/office/drawing/2014/main" id="{94CCF95E-0947-42DF-86D8-E821DF38E307}"/>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5" name="フリーフォーム: 図形 34">
              <a:extLst>
                <a:ext uri="{FF2B5EF4-FFF2-40B4-BE49-F238E27FC236}">
                  <a16:creationId xmlns:a16="http://schemas.microsoft.com/office/drawing/2014/main" id="{A53C38CC-D76C-4B7D-8D2F-5F2A71FF8076}"/>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6" name="フリーフォーム: 図形 35">
              <a:extLst>
                <a:ext uri="{FF2B5EF4-FFF2-40B4-BE49-F238E27FC236}">
                  <a16:creationId xmlns:a16="http://schemas.microsoft.com/office/drawing/2014/main" id="{6B0130CE-4A51-4C70-B638-C0D4BA209C70}"/>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37" name="直線コネクタ 36">
              <a:extLst>
                <a:ext uri="{FF2B5EF4-FFF2-40B4-BE49-F238E27FC236}">
                  <a16:creationId xmlns:a16="http://schemas.microsoft.com/office/drawing/2014/main" id="{FA9B8CF8-A25F-4F08-9577-652CBB78F247}"/>
                </a:ext>
              </a:extLst>
            </p:cNvPr>
            <p:cNvCxnSpPr>
              <a:stCxn id="33" idx="0"/>
              <a:endCxn id="35"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a:extLst>
                <a:ext uri="{FF2B5EF4-FFF2-40B4-BE49-F238E27FC236}">
                  <a16:creationId xmlns:a16="http://schemas.microsoft.com/office/drawing/2014/main" id="{4A921B32-9F4A-42A0-8318-19A523901FB7}"/>
                </a:ext>
              </a:extLst>
            </p:cNvPr>
            <p:cNvCxnSpPr>
              <a:endCxn id="35"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9" name="グループ化 38">
            <a:extLst>
              <a:ext uri="{FF2B5EF4-FFF2-40B4-BE49-F238E27FC236}">
                <a16:creationId xmlns:a16="http://schemas.microsoft.com/office/drawing/2014/main" id="{8CBE7D18-B774-4439-B916-1AF54D42C91B}"/>
              </a:ext>
            </a:extLst>
          </p:cNvPr>
          <p:cNvGrpSpPr/>
          <p:nvPr/>
        </p:nvGrpSpPr>
        <p:grpSpPr>
          <a:xfrm>
            <a:off x="3930262" y="3078408"/>
            <a:ext cx="245934" cy="1251429"/>
            <a:chOff x="1676400" y="4422964"/>
            <a:chExt cx="245934" cy="1251429"/>
          </a:xfrm>
        </p:grpSpPr>
        <p:sp>
          <p:nvSpPr>
            <p:cNvPr id="40" name="フリーフォーム: 図形 39">
              <a:extLst>
                <a:ext uri="{FF2B5EF4-FFF2-40B4-BE49-F238E27FC236}">
                  <a16:creationId xmlns:a16="http://schemas.microsoft.com/office/drawing/2014/main" id="{F9BADA8B-7044-41E0-B252-0CB49361D530}"/>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2" name="フリーフォーム: 図形 41">
              <a:extLst>
                <a:ext uri="{FF2B5EF4-FFF2-40B4-BE49-F238E27FC236}">
                  <a16:creationId xmlns:a16="http://schemas.microsoft.com/office/drawing/2014/main" id="{A7F132A3-AC45-414E-AC3E-2913C3F0FFC8}"/>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3" name="フリーフォーム: 図形 42">
              <a:extLst>
                <a:ext uri="{FF2B5EF4-FFF2-40B4-BE49-F238E27FC236}">
                  <a16:creationId xmlns:a16="http://schemas.microsoft.com/office/drawing/2014/main" id="{E08C7FC0-1B09-4C92-8CB1-22FC5ACE15FA}"/>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4" name="フリーフォーム: 図形 43">
              <a:extLst>
                <a:ext uri="{FF2B5EF4-FFF2-40B4-BE49-F238E27FC236}">
                  <a16:creationId xmlns:a16="http://schemas.microsoft.com/office/drawing/2014/main" id="{FDF4C7A7-C6F9-4D7D-A12A-C9A7273C3A5F}"/>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45" name="直線コネクタ 44">
              <a:extLst>
                <a:ext uri="{FF2B5EF4-FFF2-40B4-BE49-F238E27FC236}">
                  <a16:creationId xmlns:a16="http://schemas.microsoft.com/office/drawing/2014/main" id="{F2C3A63D-752B-4507-8129-4FE46B5A90DF}"/>
                </a:ext>
              </a:extLst>
            </p:cNvPr>
            <p:cNvCxnSpPr>
              <a:stCxn id="40" idx="0"/>
              <a:endCxn id="43"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コネクタ 45">
              <a:extLst>
                <a:ext uri="{FF2B5EF4-FFF2-40B4-BE49-F238E27FC236}">
                  <a16:creationId xmlns:a16="http://schemas.microsoft.com/office/drawing/2014/main" id="{19FD6A2C-96DD-4F76-A954-6410EDDF38E5}"/>
                </a:ext>
              </a:extLst>
            </p:cNvPr>
            <p:cNvCxnSpPr>
              <a:endCxn id="43"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47" name="直線コネクタ 46">
            <a:extLst>
              <a:ext uri="{FF2B5EF4-FFF2-40B4-BE49-F238E27FC236}">
                <a16:creationId xmlns:a16="http://schemas.microsoft.com/office/drawing/2014/main" id="{B70B7A43-ADB9-497C-B70A-3B57EE844AD2}"/>
              </a:ext>
            </a:extLst>
          </p:cNvPr>
          <p:cNvCxnSpPr/>
          <p:nvPr/>
        </p:nvCxnSpPr>
        <p:spPr bwMode="auto">
          <a:xfrm flipV="1">
            <a:off x="4038600" y="3468498"/>
            <a:ext cx="762000" cy="961335"/>
          </a:xfrm>
          <a:prstGeom prst="line">
            <a:avLst/>
          </a:prstGeom>
          <a:solidFill>
            <a:schemeClr val="accent1"/>
          </a:solidFill>
          <a:ln w="9525" cap="flat" cmpd="sng" algn="ctr">
            <a:solidFill>
              <a:schemeClr val="tx1"/>
            </a:solidFill>
            <a:prstDash val="sysDot"/>
            <a:round/>
            <a:headEnd type="none" w="lg" len="lg"/>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コネクタ 47">
            <a:extLst>
              <a:ext uri="{FF2B5EF4-FFF2-40B4-BE49-F238E27FC236}">
                <a16:creationId xmlns:a16="http://schemas.microsoft.com/office/drawing/2014/main" id="{E58A1195-083B-4E59-8C78-F1C36488F1AD}"/>
              </a:ext>
            </a:extLst>
          </p:cNvPr>
          <p:cNvCxnSpPr/>
          <p:nvPr/>
        </p:nvCxnSpPr>
        <p:spPr bwMode="auto">
          <a:xfrm flipV="1">
            <a:off x="6400800" y="3476075"/>
            <a:ext cx="762000" cy="961335"/>
          </a:xfrm>
          <a:prstGeom prst="line">
            <a:avLst/>
          </a:prstGeom>
          <a:solidFill>
            <a:schemeClr val="accent1"/>
          </a:solidFill>
          <a:ln w="9525" cap="flat" cmpd="sng" algn="ctr">
            <a:solidFill>
              <a:schemeClr val="tx1"/>
            </a:solidFill>
            <a:prstDash val="sysDot"/>
            <a:round/>
            <a:headEnd type="none" w="lg" len="lg"/>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9" name="グループ化 48">
            <a:extLst>
              <a:ext uri="{FF2B5EF4-FFF2-40B4-BE49-F238E27FC236}">
                <a16:creationId xmlns:a16="http://schemas.microsoft.com/office/drawing/2014/main" id="{7F6FBBDF-DB25-4442-8A4A-862554A55E99}"/>
              </a:ext>
            </a:extLst>
          </p:cNvPr>
          <p:cNvGrpSpPr/>
          <p:nvPr/>
        </p:nvGrpSpPr>
        <p:grpSpPr>
          <a:xfrm>
            <a:off x="4142822" y="2864724"/>
            <a:ext cx="245934" cy="1251429"/>
            <a:chOff x="1676400" y="4422964"/>
            <a:chExt cx="245934" cy="1251429"/>
          </a:xfrm>
        </p:grpSpPr>
        <p:sp>
          <p:nvSpPr>
            <p:cNvPr id="50" name="フリーフォーム: 図形 49">
              <a:extLst>
                <a:ext uri="{FF2B5EF4-FFF2-40B4-BE49-F238E27FC236}">
                  <a16:creationId xmlns:a16="http://schemas.microsoft.com/office/drawing/2014/main" id="{A3ABE76F-3902-412F-8388-459070E6143B}"/>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1" name="フリーフォーム: 図形 50">
              <a:extLst>
                <a:ext uri="{FF2B5EF4-FFF2-40B4-BE49-F238E27FC236}">
                  <a16:creationId xmlns:a16="http://schemas.microsoft.com/office/drawing/2014/main" id="{F1ACA4F4-7DCC-4EFF-A8B8-13876F883578}"/>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2" name="フリーフォーム: 図形 51">
              <a:extLst>
                <a:ext uri="{FF2B5EF4-FFF2-40B4-BE49-F238E27FC236}">
                  <a16:creationId xmlns:a16="http://schemas.microsoft.com/office/drawing/2014/main" id="{212A0C98-DFAC-4CE9-B7B2-828AAE659EE0}"/>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3" name="フリーフォーム: 図形 52">
              <a:extLst>
                <a:ext uri="{FF2B5EF4-FFF2-40B4-BE49-F238E27FC236}">
                  <a16:creationId xmlns:a16="http://schemas.microsoft.com/office/drawing/2014/main" id="{1613A2BF-C727-465B-93CF-331C66D57698}"/>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54" name="直線コネクタ 53">
              <a:extLst>
                <a:ext uri="{FF2B5EF4-FFF2-40B4-BE49-F238E27FC236}">
                  <a16:creationId xmlns:a16="http://schemas.microsoft.com/office/drawing/2014/main" id="{027354CB-804A-417C-B9DF-688B63A39A70}"/>
                </a:ext>
              </a:extLst>
            </p:cNvPr>
            <p:cNvCxnSpPr>
              <a:stCxn id="50" idx="0"/>
              <a:endCxn id="52"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コネクタ 54">
              <a:extLst>
                <a:ext uri="{FF2B5EF4-FFF2-40B4-BE49-F238E27FC236}">
                  <a16:creationId xmlns:a16="http://schemas.microsoft.com/office/drawing/2014/main" id="{79A3884E-1621-493B-AB5B-DE33A6AEB844}"/>
                </a:ext>
              </a:extLst>
            </p:cNvPr>
            <p:cNvCxnSpPr>
              <a:endCxn id="52"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グループ化 55">
            <a:extLst>
              <a:ext uri="{FF2B5EF4-FFF2-40B4-BE49-F238E27FC236}">
                <a16:creationId xmlns:a16="http://schemas.microsoft.com/office/drawing/2014/main" id="{5D806020-4913-4019-B021-2F03D583C558}"/>
              </a:ext>
            </a:extLst>
          </p:cNvPr>
          <p:cNvGrpSpPr/>
          <p:nvPr/>
        </p:nvGrpSpPr>
        <p:grpSpPr>
          <a:xfrm>
            <a:off x="4365431" y="2621394"/>
            <a:ext cx="245934" cy="1251429"/>
            <a:chOff x="1676400" y="4422964"/>
            <a:chExt cx="245934" cy="1251429"/>
          </a:xfrm>
        </p:grpSpPr>
        <p:sp>
          <p:nvSpPr>
            <p:cNvPr id="57" name="フリーフォーム: 図形 56">
              <a:extLst>
                <a:ext uri="{FF2B5EF4-FFF2-40B4-BE49-F238E27FC236}">
                  <a16:creationId xmlns:a16="http://schemas.microsoft.com/office/drawing/2014/main" id="{92B53217-1CA1-44F7-AC2C-92BB3F2439D8}"/>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8" name="フリーフォーム: 図形 57">
              <a:extLst>
                <a:ext uri="{FF2B5EF4-FFF2-40B4-BE49-F238E27FC236}">
                  <a16:creationId xmlns:a16="http://schemas.microsoft.com/office/drawing/2014/main" id="{39F0FE54-ABC3-42D4-A72F-6B3AA3132C31}"/>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9" name="フリーフォーム: 図形 58">
              <a:extLst>
                <a:ext uri="{FF2B5EF4-FFF2-40B4-BE49-F238E27FC236}">
                  <a16:creationId xmlns:a16="http://schemas.microsoft.com/office/drawing/2014/main" id="{21FBE82C-743D-4B45-B7A4-C705416B01AF}"/>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0" name="フリーフォーム: 図形 59">
              <a:extLst>
                <a:ext uri="{FF2B5EF4-FFF2-40B4-BE49-F238E27FC236}">
                  <a16:creationId xmlns:a16="http://schemas.microsoft.com/office/drawing/2014/main" id="{3DE63101-B1D5-4326-B671-F9D8C261B719}"/>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61" name="直線コネクタ 60">
              <a:extLst>
                <a:ext uri="{FF2B5EF4-FFF2-40B4-BE49-F238E27FC236}">
                  <a16:creationId xmlns:a16="http://schemas.microsoft.com/office/drawing/2014/main" id="{E61D8032-CA15-49EB-A67A-96245C1C8B89}"/>
                </a:ext>
              </a:extLst>
            </p:cNvPr>
            <p:cNvCxnSpPr>
              <a:stCxn id="57" idx="0"/>
              <a:endCxn id="59"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コネクタ 61">
              <a:extLst>
                <a:ext uri="{FF2B5EF4-FFF2-40B4-BE49-F238E27FC236}">
                  <a16:creationId xmlns:a16="http://schemas.microsoft.com/office/drawing/2014/main" id="{06AC1287-277D-41D2-9846-F6CF2FA90704}"/>
                </a:ext>
              </a:extLst>
            </p:cNvPr>
            <p:cNvCxnSpPr>
              <a:endCxn id="59"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3" name="グループ化 62">
            <a:extLst>
              <a:ext uri="{FF2B5EF4-FFF2-40B4-BE49-F238E27FC236}">
                <a16:creationId xmlns:a16="http://schemas.microsoft.com/office/drawing/2014/main" id="{43F553BD-74E9-4189-A079-0A79608B39B9}"/>
              </a:ext>
            </a:extLst>
          </p:cNvPr>
          <p:cNvGrpSpPr/>
          <p:nvPr/>
        </p:nvGrpSpPr>
        <p:grpSpPr>
          <a:xfrm>
            <a:off x="6246008" y="3207277"/>
            <a:ext cx="245934" cy="1251429"/>
            <a:chOff x="1676400" y="4422964"/>
            <a:chExt cx="245934" cy="1251429"/>
          </a:xfrm>
        </p:grpSpPr>
        <p:sp>
          <p:nvSpPr>
            <p:cNvPr id="64" name="フリーフォーム: 図形 63">
              <a:extLst>
                <a:ext uri="{FF2B5EF4-FFF2-40B4-BE49-F238E27FC236}">
                  <a16:creationId xmlns:a16="http://schemas.microsoft.com/office/drawing/2014/main" id="{BFE65CFE-35EE-4CB0-9D57-C373141E75C9}"/>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5" name="フリーフォーム: 図形 64">
              <a:extLst>
                <a:ext uri="{FF2B5EF4-FFF2-40B4-BE49-F238E27FC236}">
                  <a16:creationId xmlns:a16="http://schemas.microsoft.com/office/drawing/2014/main" id="{65031D35-AE16-4844-B82F-903FEADFEBA4}"/>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6" name="フリーフォーム: 図形 65">
              <a:extLst>
                <a:ext uri="{FF2B5EF4-FFF2-40B4-BE49-F238E27FC236}">
                  <a16:creationId xmlns:a16="http://schemas.microsoft.com/office/drawing/2014/main" id="{615B6E78-051F-4635-8E74-6470812B431E}"/>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7" name="フリーフォーム: 図形 66">
              <a:extLst>
                <a:ext uri="{FF2B5EF4-FFF2-40B4-BE49-F238E27FC236}">
                  <a16:creationId xmlns:a16="http://schemas.microsoft.com/office/drawing/2014/main" id="{3DE400A7-3FCF-4AB3-B73E-0549BE8583E1}"/>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68" name="直線コネクタ 67">
              <a:extLst>
                <a:ext uri="{FF2B5EF4-FFF2-40B4-BE49-F238E27FC236}">
                  <a16:creationId xmlns:a16="http://schemas.microsoft.com/office/drawing/2014/main" id="{E4C59FF0-0C7C-467F-A49D-61C7B277F810}"/>
                </a:ext>
              </a:extLst>
            </p:cNvPr>
            <p:cNvCxnSpPr>
              <a:stCxn id="64" idx="0"/>
              <a:endCxn id="66"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a:extLst>
                <a:ext uri="{FF2B5EF4-FFF2-40B4-BE49-F238E27FC236}">
                  <a16:creationId xmlns:a16="http://schemas.microsoft.com/office/drawing/2014/main" id="{A47D096F-D98E-4BC9-9AAC-EAB993E1F9DC}"/>
                </a:ext>
              </a:extLst>
            </p:cNvPr>
            <p:cNvCxnSpPr>
              <a:endCxn id="66"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0" name="グループ化 69">
            <a:extLst>
              <a:ext uri="{FF2B5EF4-FFF2-40B4-BE49-F238E27FC236}">
                <a16:creationId xmlns:a16="http://schemas.microsoft.com/office/drawing/2014/main" id="{6D8B9723-3B39-41B7-8DCD-7D73AECC3730}"/>
              </a:ext>
            </a:extLst>
          </p:cNvPr>
          <p:cNvGrpSpPr/>
          <p:nvPr/>
        </p:nvGrpSpPr>
        <p:grpSpPr>
          <a:xfrm>
            <a:off x="6449139" y="2966515"/>
            <a:ext cx="245934" cy="1251429"/>
            <a:chOff x="1676400" y="4422964"/>
            <a:chExt cx="245934" cy="1251429"/>
          </a:xfrm>
        </p:grpSpPr>
        <p:sp>
          <p:nvSpPr>
            <p:cNvPr id="71" name="フリーフォーム: 図形 70">
              <a:extLst>
                <a:ext uri="{FF2B5EF4-FFF2-40B4-BE49-F238E27FC236}">
                  <a16:creationId xmlns:a16="http://schemas.microsoft.com/office/drawing/2014/main" id="{8D3B7C0A-D451-4F6D-AD96-E9D5C666BCA5}"/>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2" name="フリーフォーム: 図形 71">
              <a:extLst>
                <a:ext uri="{FF2B5EF4-FFF2-40B4-BE49-F238E27FC236}">
                  <a16:creationId xmlns:a16="http://schemas.microsoft.com/office/drawing/2014/main" id="{CDC2CCF5-2B1E-4468-8ADA-82EC3E696C8C}"/>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3" name="フリーフォーム: 図形 72">
              <a:extLst>
                <a:ext uri="{FF2B5EF4-FFF2-40B4-BE49-F238E27FC236}">
                  <a16:creationId xmlns:a16="http://schemas.microsoft.com/office/drawing/2014/main" id="{DD971B23-EA84-46B8-BC0C-F244D63D852E}"/>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4" name="フリーフォーム: 図形 73">
              <a:extLst>
                <a:ext uri="{FF2B5EF4-FFF2-40B4-BE49-F238E27FC236}">
                  <a16:creationId xmlns:a16="http://schemas.microsoft.com/office/drawing/2014/main" id="{D2E7B3C8-89F0-41BB-BADA-530B20CCE64C}"/>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75" name="直線コネクタ 74">
              <a:extLst>
                <a:ext uri="{FF2B5EF4-FFF2-40B4-BE49-F238E27FC236}">
                  <a16:creationId xmlns:a16="http://schemas.microsoft.com/office/drawing/2014/main" id="{99AC17CC-8A9B-42F7-AD4F-70FF5C03E8BC}"/>
                </a:ext>
              </a:extLst>
            </p:cNvPr>
            <p:cNvCxnSpPr>
              <a:stCxn id="71" idx="0"/>
              <a:endCxn id="73"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コネクタ 75">
              <a:extLst>
                <a:ext uri="{FF2B5EF4-FFF2-40B4-BE49-F238E27FC236}">
                  <a16:creationId xmlns:a16="http://schemas.microsoft.com/office/drawing/2014/main" id="{46179907-F5E6-4861-A5FD-C4FF0161C031}"/>
                </a:ext>
              </a:extLst>
            </p:cNvPr>
            <p:cNvCxnSpPr>
              <a:endCxn id="73"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7" name="グループ化 76">
            <a:extLst>
              <a:ext uri="{FF2B5EF4-FFF2-40B4-BE49-F238E27FC236}">
                <a16:creationId xmlns:a16="http://schemas.microsoft.com/office/drawing/2014/main" id="{2FF6FFA1-8903-49C0-82DB-F7D295FCAFC6}"/>
              </a:ext>
            </a:extLst>
          </p:cNvPr>
          <p:cNvGrpSpPr/>
          <p:nvPr/>
        </p:nvGrpSpPr>
        <p:grpSpPr>
          <a:xfrm>
            <a:off x="6795739" y="2502134"/>
            <a:ext cx="245934" cy="1251429"/>
            <a:chOff x="1676400" y="4422964"/>
            <a:chExt cx="245934" cy="1251429"/>
          </a:xfrm>
        </p:grpSpPr>
        <p:sp>
          <p:nvSpPr>
            <p:cNvPr id="78" name="フリーフォーム: 図形 77">
              <a:extLst>
                <a:ext uri="{FF2B5EF4-FFF2-40B4-BE49-F238E27FC236}">
                  <a16:creationId xmlns:a16="http://schemas.microsoft.com/office/drawing/2014/main" id="{2361CF59-16B5-4574-8E12-ED2DCB8AF7E7}"/>
                </a:ext>
              </a:extLst>
            </p:cNvPr>
            <p:cNvSpPr/>
            <p:nvPr/>
          </p:nvSpPr>
          <p:spPr bwMode="auto">
            <a:xfrm>
              <a:off x="1676400" y="4428979"/>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1"/>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9" name="フリーフォーム: 図形 78">
              <a:extLst>
                <a:ext uri="{FF2B5EF4-FFF2-40B4-BE49-F238E27FC236}">
                  <a16:creationId xmlns:a16="http://schemas.microsoft.com/office/drawing/2014/main" id="{EB4785F2-53E5-4276-85C3-F6AB4C20D09E}"/>
                </a:ext>
              </a:extLst>
            </p:cNvPr>
            <p:cNvSpPr/>
            <p:nvPr/>
          </p:nvSpPr>
          <p:spPr bwMode="auto">
            <a:xfrm>
              <a:off x="1683327" y="4426527"/>
              <a:ext cx="166255" cy="1239982"/>
            </a:xfrm>
            <a:custGeom>
              <a:avLst/>
              <a:gdLst>
                <a:gd name="connsiteX0" fmla="*/ 0 w 166255"/>
                <a:gd name="connsiteY0" fmla="*/ 1236518 h 1239982"/>
                <a:gd name="connsiteX1" fmla="*/ 34637 w 166255"/>
                <a:gd name="connsiteY1" fmla="*/ 0 h 1239982"/>
                <a:gd name="connsiteX2" fmla="*/ 166255 w 166255"/>
                <a:gd name="connsiteY2" fmla="*/ 0 h 1239982"/>
                <a:gd name="connsiteX3" fmla="*/ 142009 w 166255"/>
                <a:gd name="connsiteY3" fmla="*/ 1239982 h 1239982"/>
                <a:gd name="connsiteX4" fmla="*/ 0 w 166255"/>
                <a:gd name="connsiteY4" fmla="*/ 1236518 h 1239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5" h="1239982">
                  <a:moveTo>
                    <a:pt x="0" y="1236518"/>
                  </a:moveTo>
                  <a:lnTo>
                    <a:pt x="34637" y="0"/>
                  </a:lnTo>
                  <a:lnTo>
                    <a:pt x="166255" y="0"/>
                  </a:lnTo>
                  <a:lnTo>
                    <a:pt x="142009" y="1239982"/>
                  </a:lnTo>
                  <a:lnTo>
                    <a:pt x="0" y="1236518"/>
                  </a:lnTo>
                  <a:close/>
                </a:path>
              </a:pathLst>
            </a:cu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80" name="フリーフォーム: 図形 79">
              <a:extLst>
                <a:ext uri="{FF2B5EF4-FFF2-40B4-BE49-F238E27FC236}">
                  <a16:creationId xmlns:a16="http://schemas.microsoft.com/office/drawing/2014/main" id="{0CFB429D-E990-4714-886E-AA7B2CF547F4}"/>
                </a:ext>
              </a:extLst>
            </p:cNvPr>
            <p:cNvSpPr/>
            <p:nvPr/>
          </p:nvSpPr>
          <p:spPr bwMode="auto">
            <a:xfrm>
              <a:off x="1825814" y="4434092"/>
              <a:ext cx="96520" cy="1240301"/>
            </a:xfrm>
            <a:custGeom>
              <a:avLst/>
              <a:gdLst>
                <a:gd name="connsiteX0" fmla="*/ 0 w 96520"/>
                <a:gd name="connsiteY0" fmla="*/ 1240301 h 1240301"/>
                <a:gd name="connsiteX1" fmla="*/ 35560 w 96520"/>
                <a:gd name="connsiteY1" fmla="*/ 781 h 1240301"/>
                <a:gd name="connsiteX2" fmla="*/ 96520 w 96520"/>
                <a:gd name="connsiteY2" fmla="*/ 1092981 h 1240301"/>
              </a:gdLst>
              <a:ahLst/>
              <a:cxnLst>
                <a:cxn ang="0">
                  <a:pos x="connsiteX0" y="connsiteY0"/>
                </a:cxn>
                <a:cxn ang="0">
                  <a:pos x="connsiteX1" y="connsiteY1"/>
                </a:cxn>
                <a:cxn ang="0">
                  <a:pos x="connsiteX2" y="connsiteY2"/>
                </a:cxn>
              </a:cxnLst>
              <a:rect l="l" t="t" r="r" b="b"/>
              <a:pathLst>
                <a:path w="96520" h="1240301">
                  <a:moveTo>
                    <a:pt x="0" y="1240301"/>
                  </a:moveTo>
                  <a:cubicBezTo>
                    <a:pt x="9736" y="632817"/>
                    <a:pt x="19473" y="25334"/>
                    <a:pt x="35560" y="781"/>
                  </a:cubicBezTo>
                  <a:cubicBezTo>
                    <a:pt x="51647" y="-23772"/>
                    <a:pt x="74083" y="534604"/>
                    <a:pt x="96520" y="1092981"/>
                  </a:cubicBezTo>
                </a:path>
              </a:pathLst>
            </a:custGeom>
            <a:solidFill>
              <a:schemeClr val="accent5"/>
            </a:solid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81" name="フリーフォーム: 図形 80">
              <a:extLst>
                <a:ext uri="{FF2B5EF4-FFF2-40B4-BE49-F238E27FC236}">
                  <a16:creationId xmlns:a16="http://schemas.microsoft.com/office/drawing/2014/main" id="{3DFEC468-C847-4F18-AF8D-73D44765F9A4}"/>
                </a:ext>
              </a:extLst>
            </p:cNvPr>
            <p:cNvSpPr/>
            <p:nvPr/>
          </p:nvSpPr>
          <p:spPr bwMode="auto">
            <a:xfrm>
              <a:off x="1707573" y="4422964"/>
              <a:ext cx="162791" cy="7027"/>
            </a:xfrm>
            <a:custGeom>
              <a:avLst/>
              <a:gdLst>
                <a:gd name="connsiteX0" fmla="*/ 0 w 162791"/>
                <a:gd name="connsiteY0" fmla="*/ 3563 h 7027"/>
                <a:gd name="connsiteX1" fmla="*/ 72736 w 162791"/>
                <a:gd name="connsiteY1" fmla="*/ 100 h 7027"/>
                <a:gd name="connsiteX2" fmla="*/ 162791 w 162791"/>
                <a:gd name="connsiteY2" fmla="*/ 7027 h 7027"/>
                <a:gd name="connsiteX3" fmla="*/ 162791 w 162791"/>
                <a:gd name="connsiteY3" fmla="*/ 7027 h 7027"/>
                <a:gd name="connsiteX4" fmla="*/ 162791 w 162791"/>
                <a:gd name="connsiteY4" fmla="*/ 7027 h 7027"/>
                <a:gd name="connsiteX5" fmla="*/ 162791 w 162791"/>
                <a:gd name="connsiteY5" fmla="*/ 7027 h 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791" h="7027">
                  <a:moveTo>
                    <a:pt x="0" y="3563"/>
                  </a:moveTo>
                  <a:cubicBezTo>
                    <a:pt x="22802" y="1543"/>
                    <a:pt x="45604" y="-477"/>
                    <a:pt x="72736" y="100"/>
                  </a:cubicBezTo>
                  <a:cubicBezTo>
                    <a:pt x="99868" y="677"/>
                    <a:pt x="162791" y="7027"/>
                    <a:pt x="162791" y="7027"/>
                  </a:cubicBezTo>
                  <a:lnTo>
                    <a:pt x="162791" y="7027"/>
                  </a:lnTo>
                  <a:lnTo>
                    <a:pt x="162791" y="7027"/>
                  </a:lnTo>
                  <a:lnTo>
                    <a:pt x="162791" y="7027"/>
                  </a:ln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82" name="直線コネクタ 81">
              <a:extLst>
                <a:ext uri="{FF2B5EF4-FFF2-40B4-BE49-F238E27FC236}">
                  <a16:creationId xmlns:a16="http://schemas.microsoft.com/office/drawing/2014/main" id="{6589A458-7A8D-44B4-A1FD-C42D800429E6}"/>
                </a:ext>
              </a:extLst>
            </p:cNvPr>
            <p:cNvCxnSpPr>
              <a:stCxn id="78" idx="0"/>
              <a:endCxn id="80" idx="0"/>
            </p:cNvCxnSpPr>
            <p:nvPr/>
          </p:nvCxnSpPr>
          <p:spPr bwMode="auto">
            <a:xfrm>
              <a:off x="1676400" y="5669280"/>
              <a:ext cx="149414" cy="5113"/>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コネクタ 82">
              <a:extLst>
                <a:ext uri="{FF2B5EF4-FFF2-40B4-BE49-F238E27FC236}">
                  <a16:creationId xmlns:a16="http://schemas.microsoft.com/office/drawing/2014/main" id="{A34AA2AC-0E7B-4D61-89DB-F4C638C6C566}"/>
                </a:ext>
              </a:extLst>
            </p:cNvPr>
            <p:cNvCxnSpPr>
              <a:endCxn id="80" idx="2"/>
            </p:cNvCxnSpPr>
            <p:nvPr/>
          </p:nvCxnSpPr>
          <p:spPr bwMode="auto">
            <a:xfrm flipV="1">
              <a:off x="1832264" y="5527073"/>
              <a:ext cx="90070" cy="143351"/>
            </a:xfrm>
            <a:prstGeom prst="line">
              <a:avLst/>
            </a:prstGeom>
            <a:solidFill>
              <a:schemeClr val="accent1"/>
            </a:solidFill>
            <a:ln w="158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4" name="直線矢印コネクタ 83">
            <a:extLst>
              <a:ext uri="{FF2B5EF4-FFF2-40B4-BE49-F238E27FC236}">
                <a16:creationId xmlns:a16="http://schemas.microsoft.com/office/drawing/2014/main" id="{89D64734-572D-41D6-BB03-D9EA2FBF0C8B}"/>
              </a:ext>
            </a:extLst>
          </p:cNvPr>
          <p:cNvCxnSpPr/>
          <p:nvPr/>
        </p:nvCxnSpPr>
        <p:spPr bwMode="auto">
          <a:xfrm>
            <a:off x="2562214" y="1828800"/>
            <a:ext cx="1158677" cy="1557"/>
          </a:xfrm>
          <a:prstGeom prst="straightConnector1">
            <a:avLst/>
          </a:prstGeom>
          <a:solidFill>
            <a:schemeClr val="accent1"/>
          </a:solidFill>
          <a:ln w="15875"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a:extLst>
              <a:ext uri="{FF2B5EF4-FFF2-40B4-BE49-F238E27FC236}">
                <a16:creationId xmlns:a16="http://schemas.microsoft.com/office/drawing/2014/main" id="{8794F9C2-CA76-4374-9B33-7335F58E9461}"/>
              </a:ext>
            </a:extLst>
          </p:cNvPr>
          <p:cNvCxnSpPr/>
          <p:nvPr/>
        </p:nvCxnSpPr>
        <p:spPr bwMode="auto">
          <a:xfrm flipV="1">
            <a:off x="4456704" y="1828800"/>
            <a:ext cx="1482838" cy="1620"/>
          </a:xfrm>
          <a:prstGeom prst="straightConnector1">
            <a:avLst/>
          </a:prstGeom>
          <a:solidFill>
            <a:schemeClr val="accent1"/>
          </a:solidFill>
          <a:ln w="15875"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a:extLst>
              <a:ext uri="{FF2B5EF4-FFF2-40B4-BE49-F238E27FC236}">
                <a16:creationId xmlns:a16="http://schemas.microsoft.com/office/drawing/2014/main" id="{7FE43D53-6FA8-4DFC-925F-C4F608F6002F}"/>
              </a:ext>
            </a:extLst>
          </p:cNvPr>
          <p:cNvCxnSpPr/>
          <p:nvPr/>
        </p:nvCxnSpPr>
        <p:spPr bwMode="auto">
          <a:xfrm>
            <a:off x="6879219" y="1848646"/>
            <a:ext cx="1125567" cy="0"/>
          </a:xfrm>
          <a:prstGeom prst="straightConnector1">
            <a:avLst/>
          </a:prstGeom>
          <a:solidFill>
            <a:schemeClr val="accent1"/>
          </a:solidFill>
          <a:ln w="15875"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テキスト ボックス 86">
            <a:extLst>
              <a:ext uri="{FF2B5EF4-FFF2-40B4-BE49-F238E27FC236}">
                <a16:creationId xmlns:a16="http://schemas.microsoft.com/office/drawing/2014/main" id="{BB5FC9C5-3763-49BE-9014-A177C2207822}"/>
              </a:ext>
            </a:extLst>
          </p:cNvPr>
          <p:cNvSpPr txBox="1"/>
          <p:nvPr/>
        </p:nvSpPr>
        <p:spPr>
          <a:xfrm>
            <a:off x="2667000" y="2911367"/>
            <a:ext cx="5499309" cy="307777"/>
          </a:xfrm>
          <a:prstGeom prst="rect">
            <a:avLst/>
          </a:prstGeom>
          <a:noFill/>
        </p:spPr>
        <p:txBody>
          <a:bodyPr wrap="square">
            <a:spAutoFit/>
          </a:bodyPr>
          <a:lstStyle/>
          <a:p>
            <a:r>
              <a:rPr lang="en-US" altLang="ja-JP" sz="1400" dirty="0">
                <a:latin typeface="Arial 本文"/>
              </a:rPr>
              <a:t>NB pattern 1</a:t>
            </a:r>
            <a:r>
              <a:rPr lang="en-US" altLang="ja-JP" sz="1400" i="1" dirty="0">
                <a:latin typeface="Arial 本文"/>
              </a:rPr>
              <a:t>                   </a:t>
            </a:r>
            <a:r>
              <a:rPr lang="en-US" altLang="ja-JP" sz="1400" dirty="0">
                <a:latin typeface="Arial 本文"/>
              </a:rPr>
              <a:t>NB pattern 2</a:t>
            </a:r>
            <a:r>
              <a:rPr lang="en-US" altLang="ja-JP" sz="1400" i="1" dirty="0">
                <a:latin typeface="Arial 本文"/>
              </a:rPr>
              <a:t>                            </a:t>
            </a:r>
            <a:r>
              <a:rPr lang="en-US" altLang="ja-JP" sz="1400" dirty="0">
                <a:latin typeface="Arial 本文"/>
              </a:rPr>
              <a:t>NB pattern 3                   </a:t>
            </a:r>
            <a:endParaRPr lang="ja-JP" altLang="en-US" sz="1400" dirty="0"/>
          </a:p>
        </p:txBody>
      </p:sp>
    </p:spTree>
    <p:extLst>
      <p:ext uri="{BB962C8B-B14F-4D97-AF65-F5344CB8AC3E}">
        <p14:creationId xmlns:p14="http://schemas.microsoft.com/office/powerpoint/2010/main" val="1465850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Example of NB-UWB Mapping Using Patterns</a:t>
            </a:r>
            <a:endParaRPr lang="en-US" altLang="en-US" sz="3200" strike="sngStrike" dirty="0"/>
          </a:p>
        </p:txBody>
      </p:sp>
      <p:sp>
        <p:nvSpPr>
          <p:cNvPr id="61" name="テキスト ボックス 60">
            <a:extLst>
              <a:ext uri="{FF2B5EF4-FFF2-40B4-BE49-F238E27FC236}">
                <a16:creationId xmlns:a16="http://schemas.microsoft.com/office/drawing/2014/main" id="{35C1B986-E0D3-4936-AB97-AEBA7E15E978}"/>
              </a:ext>
            </a:extLst>
          </p:cNvPr>
          <p:cNvSpPr txBox="1"/>
          <p:nvPr/>
        </p:nvSpPr>
        <p:spPr>
          <a:xfrm>
            <a:off x="799020" y="4540495"/>
            <a:ext cx="7427951" cy="369332"/>
          </a:xfrm>
          <a:prstGeom prst="rect">
            <a:avLst/>
          </a:prstGeom>
          <a:noFill/>
        </p:spPr>
        <p:txBody>
          <a:bodyPr wrap="square">
            <a:spAutoFit/>
          </a:bodyPr>
          <a:lstStyle/>
          <a:p>
            <a:r>
              <a:rPr lang="en-US" altLang="ja-JP" sz="1800" dirty="0">
                <a:latin typeface="Arial 本文"/>
              </a:rPr>
              <a:t>UWB </a:t>
            </a:r>
            <a:r>
              <a:rPr lang="en-US" altLang="ja-JP" sz="1800" i="1" dirty="0">
                <a:latin typeface="Arial 本文"/>
              </a:rPr>
              <a:t>x                       </a:t>
            </a:r>
            <a:r>
              <a:rPr lang="en-US" altLang="ja-JP" sz="1800" dirty="0">
                <a:latin typeface="Arial 本文"/>
              </a:rPr>
              <a:t>UWB </a:t>
            </a:r>
            <a:r>
              <a:rPr lang="en-US" altLang="ja-JP" sz="1800" i="1" dirty="0">
                <a:latin typeface="Arial 本文"/>
              </a:rPr>
              <a:t>y                       </a:t>
            </a:r>
            <a:r>
              <a:rPr lang="en-US" altLang="ja-JP" sz="1800" dirty="0">
                <a:latin typeface="Arial 本文"/>
              </a:rPr>
              <a:t>UWB </a:t>
            </a:r>
            <a:r>
              <a:rPr lang="en-US" altLang="ja-JP" sz="1800" i="1" dirty="0">
                <a:latin typeface="Arial 本文"/>
              </a:rPr>
              <a:t>z                    …  …</a:t>
            </a:r>
            <a:endParaRPr lang="ja-JP" altLang="en-US" sz="1800" i="1"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2441927455"/>
              </p:ext>
            </p:extLst>
          </p:nvPr>
        </p:nvGraphicFramePr>
        <p:xfrm>
          <a:off x="3418437" y="2271576"/>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8634333"/>
                  </a:ext>
                </a:extLst>
              </a:tr>
            </a:tbl>
          </a:graphicData>
        </a:graphic>
      </p:graphicFrame>
      <p:sp>
        <p:nvSpPr>
          <p:cNvPr id="17" name="テキスト ボックス 16">
            <a:extLst>
              <a:ext uri="{FF2B5EF4-FFF2-40B4-BE49-F238E27FC236}">
                <a16:creationId xmlns:a16="http://schemas.microsoft.com/office/drawing/2014/main" id="{044421B7-E4F5-49B5-A286-2987F521293E}"/>
              </a:ext>
            </a:extLst>
          </p:cNvPr>
          <p:cNvSpPr txBox="1"/>
          <p:nvPr/>
        </p:nvSpPr>
        <p:spPr>
          <a:xfrm>
            <a:off x="3397376" y="2428134"/>
            <a:ext cx="2089024" cy="338554"/>
          </a:xfrm>
          <a:prstGeom prst="rect">
            <a:avLst/>
          </a:prstGeom>
          <a:noFill/>
        </p:spPr>
        <p:txBody>
          <a:bodyPr wrap="square">
            <a:spAutoFit/>
          </a:bodyPr>
          <a:lstStyle/>
          <a:p>
            <a:r>
              <a:rPr lang="en-US" altLang="ja-JP" sz="1600" dirty="0">
                <a:latin typeface="+mj-ea"/>
                <a:ea typeface="+mj-ea"/>
              </a:rPr>
              <a:t>#1    #2    #3    #4    #5 </a:t>
            </a:r>
            <a:endParaRPr lang="ja-JP" altLang="en-US" sz="1600" dirty="0">
              <a:latin typeface="+mj-ea"/>
              <a:ea typeface="+mj-ea"/>
            </a:endParaRPr>
          </a:p>
        </p:txBody>
      </p:sp>
      <p:grpSp>
        <p:nvGrpSpPr>
          <p:cNvPr id="7" name="グループ化 6">
            <a:extLst>
              <a:ext uri="{FF2B5EF4-FFF2-40B4-BE49-F238E27FC236}">
                <a16:creationId xmlns:a16="http://schemas.microsoft.com/office/drawing/2014/main" id="{DFECF175-99A6-424C-9091-C8FA30A90429}"/>
              </a:ext>
            </a:extLst>
          </p:cNvPr>
          <p:cNvGrpSpPr/>
          <p:nvPr/>
        </p:nvGrpSpPr>
        <p:grpSpPr>
          <a:xfrm>
            <a:off x="7003422" y="1701388"/>
            <a:ext cx="985277" cy="1034523"/>
            <a:chOff x="9525000" y="1509462"/>
            <a:chExt cx="985277" cy="1034523"/>
          </a:xfrm>
        </p:grpSpPr>
        <p:sp>
          <p:nvSpPr>
            <p:cNvPr id="30" name="テキスト ボックス 29">
              <a:extLst>
                <a:ext uri="{FF2B5EF4-FFF2-40B4-BE49-F238E27FC236}">
                  <a16:creationId xmlns:a16="http://schemas.microsoft.com/office/drawing/2014/main" id="{BD76B87F-602B-4D9F-A9AF-C8624B057DDA}"/>
                </a:ext>
              </a:extLst>
            </p:cNvPr>
            <p:cNvSpPr txBox="1"/>
            <p:nvPr/>
          </p:nvSpPr>
          <p:spPr>
            <a:xfrm>
              <a:off x="9525000" y="2236208"/>
              <a:ext cx="985277" cy="307777"/>
            </a:xfrm>
            <a:prstGeom prst="rect">
              <a:avLst/>
            </a:prstGeom>
            <a:noFill/>
          </p:spPr>
          <p:txBody>
            <a:bodyPr wrap="square">
              <a:spAutoFit/>
            </a:bodyPr>
            <a:lstStyle/>
            <a:p>
              <a:r>
                <a:rPr lang="en-US" altLang="ja-JP" sz="1400" dirty="0">
                  <a:latin typeface="+mj-ea"/>
                  <a:ea typeface="+mj-ea"/>
                </a:rPr>
                <a:t>w/transmit</a:t>
              </a:r>
            </a:p>
          </p:txBody>
        </p:sp>
        <p:sp>
          <p:nvSpPr>
            <p:cNvPr id="32" name="正方形/長方形 31">
              <a:extLst>
                <a:ext uri="{FF2B5EF4-FFF2-40B4-BE49-F238E27FC236}">
                  <a16:creationId xmlns:a16="http://schemas.microsoft.com/office/drawing/2014/main" id="{5B9024AF-2FB9-4C80-8ADD-CCABF952419B}"/>
                </a:ext>
              </a:extLst>
            </p:cNvPr>
            <p:cNvSpPr/>
            <p:nvPr/>
          </p:nvSpPr>
          <p:spPr bwMode="auto">
            <a:xfrm>
              <a:off x="9857874" y="1509462"/>
              <a:ext cx="340353" cy="726746"/>
            </a:xfrm>
            <a:prstGeom prst="rect">
              <a:avLst/>
            </a:prstGeom>
            <a:solidFill>
              <a:srgbClr val="92D05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mj-ea"/>
                <a:ea typeface="+mj-ea"/>
              </a:endParaRPr>
            </a:p>
          </p:txBody>
        </p:sp>
      </p:grpSp>
      <p:sp>
        <p:nvSpPr>
          <p:cNvPr id="34" name="正方形/長方形 33">
            <a:extLst>
              <a:ext uri="{FF2B5EF4-FFF2-40B4-BE49-F238E27FC236}">
                <a16:creationId xmlns:a16="http://schemas.microsoft.com/office/drawing/2014/main" id="{48116680-52B3-4090-94B5-55BCA7B6FAAF}"/>
              </a:ext>
            </a:extLst>
          </p:cNvPr>
          <p:cNvSpPr/>
          <p:nvPr/>
        </p:nvSpPr>
        <p:spPr bwMode="auto">
          <a:xfrm>
            <a:off x="7017187" y="1574404"/>
            <a:ext cx="1983962" cy="1161507"/>
          </a:xfrm>
          <a:prstGeom prst="rect">
            <a:avLst/>
          </a:prstGeom>
          <a:no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5" name="テキスト ボックス 34">
            <a:extLst>
              <a:ext uri="{FF2B5EF4-FFF2-40B4-BE49-F238E27FC236}">
                <a16:creationId xmlns:a16="http://schemas.microsoft.com/office/drawing/2014/main" id="{CDA9445D-8E47-4367-A8AB-9B3598301F5D}"/>
              </a:ext>
            </a:extLst>
          </p:cNvPr>
          <p:cNvSpPr txBox="1"/>
          <p:nvPr/>
        </p:nvSpPr>
        <p:spPr>
          <a:xfrm>
            <a:off x="457200" y="5181600"/>
            <a:ext cx="8229600" cy="1015663"/>
          </a:xfrm>
          <a:prstGeom prst="rect">
            <a:avLst/>
          </a:prstGeom>
          <a:noFill/>
        </p:spPr>
        <p:txBody>
          <a:bodyPr wrap="square">
            <a:spAutoFit/>
          </a:bodyPr>
          <a:lstStyle/>
          <a:p>
            <a:r>
              <a:rPr lang="en-US" altLang="ja-JP" sz="2000" dirty="0">
                <a:solidFill>
                  <a:srgbClr val="0070C0"/>
                </a:solidFill>
              </a:rPr>
              <a:t>Control transmission of each sub-channel to get different patterns. Let each pattern correspond to a UWB task (length), a receiver can judge the UWB length according to the received NB sub-channel pattern.</a:t>
            </a:r>
            <a:endParaRPr lang="ja-JP" altLang="en-US" sz="2000" dirty="0">
              <a:solidFill>
                <a:srgbClr val="0070C0"/>
              </a:solidFill>
            </a:endParaRPr>
          </a:p>
        </p:txBody>
      </p:sp>
      <p:cxnSp>
        <p:nvCxnSpPr>
          <p:cNvPr id="36" name="直線コネクタ 35">
            <a:extLst>
              <a:ext uri="{FF2B5EF4-FFF2-40B4-BE49-F238E27FC236}">
                <a16:creationId xmlns:a16="http://schemas.microsoft.com/office/drawing/2014/main" id="{33B18E8A-8D37-490A-B5C1-B12040BD7C76}"/>
              </a:ext>
            </a:extLst>
          </p:cNvPr>
          <p:cNvCxnSpPr/>
          <p:nvPr/>
        </p:nvCxnSpPr>
        <p:spPr bwMode="auto">
          <a:xfrm flipH="1">
            <a:off x="1754197" y="3094887"/>
            <a:ext cx="2725404" cy="392128"/>
          </a:xfrm>
          <a:prstGeom prst="line">
            <a:avLst/>
          </a:prstGeom>
          <a:solidFill>
            <a:schemeClr val="accent1"/>
          </a:solidFill>
          <a:ln w="95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a:extLst>
              <a:ext uri="{FF2B5EF4-FFF2-40B4-BE49-F238E27FC236}">
                <a16:creationId xmlns:a16="http://schemas.microsoft.com/office/drawing/2014/main" id="{A29BD2AC-86CB-4650-B185-F0D77A266BE1}"/>
              </a:ext>
            </a:extLst>
          </p:cNvPr>
          <p:cNvCxnSpPr/>
          <p:nvPr/>
        </p:nvCxnSpPr>
        <p:spPr bwMode="auto">
          <a:xfrm flipH="1">
            <a:off x="3789772" y="3122106"/>
            <a:ext cx="874629" cy="354385"/>
          </a:xfrm>
          <a:prstGeom prst="line">
            <a:avLst/>
          </a:prstGeom>
          <a:solidFill>
            <a:schemeClr val="accent1"/>
          </a:solidFill>
          <a:ln w="95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コネクタ 39">
            <a:extLst>
              <a:ext uri="{FF2B5EF4-FFF2-40B4-BE49-F238E27FC236}">
                <a16:creationId xmlns:a16="http://schemas.microsoft.com/office/drawing/2014/main" id="{54D970CF-140B-4642-9075-F0F66A7D8BAB}"/>
              </a:ext>
            </a:extLst>
          </p:cNvPr>
          <p:cNvCxnSpPr/>
          <p:nvPr/>
        </p:nvCxnSpPr>
        <p:spPr bwMode="auto">
          <a:xfrm>
            <a:off x="5199396" y="3124200"/>
            <a:ext cx="2725404" cy="392128"/>
          </a:xfrm>
          <a:prstGeom prst="line">
            <a:avLst/>
          </a:prstGeom>
          <a:solidFill>
            <a:schemeClr val="accent1"/>
          </a:solidFill>
          <a:ln w="95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コネクタ 40">
            <a:extLst>
              <a:ext uri="{FF2B5EF4-FFF2-40B4-BE49-F238E27FC236}">
                <a16:creationId xmlns:a16="http://schemas.microsoft.com/office/drawing/2014/main" id="{6C2840B3-FA82-4EBA-BCA5-33182064CE11}"/>
              </a:ext>
            </a:extLst>
          </p:cNvPr>
          <p:cNvCxnSpPr/>
          <p:nvPr/>
        </p:nvCxnSpPr>
        <p:spPr bwMode="auto">
          <a:xfrm>
            <a:off x="4840371" y="3151419"/>
            <a:ext cx="874629" cy="354385"/>
          </a:xfrm>
          <a:prstGeom prst="line">
            <a:avLst/>
          </a:prstGeom>
          <a:solidFill>
            <a:schemeClr val="accent1"/>
          </a:solidFill>
          <a:ln w="95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 name="グループ化 7">
            <a:extLst>
              <a:ext uri="{FF2B5EF4-FFF2-40B4-BE49-F238E27FC236}">
                <a16:creationId xmlns:a16="http://schemas.microsoft.com/office/drawing/2014/main" id="{3F15BCCD-1860-4910-B333-E53E218A7DA3}"/>
              </a:ext>
            </a:extLst>
          </p:cNvPr>
          <p:cNvGrpSpPr/>
          <p:nvPr/>
        </p:nvGrpSpPr>
        <p:grpSpPr>
          <a:xfrm>
            <a:off x="7893774" y="1701388"/>
            <a:ext cx="1107375" cy="1023642"/>
            <a:chOff x="9484425" y="2871353"/>
            <a:chExt cx="1107375" cy="1023642"/>
          </a:xfrm>
        </p:grpSpPr>
        <p:sp>
          <p:nvSpPr>
            <p:cNvPr id="33" name="正方形/長方形 32">
              <a:extLst>
                <a:ext uri="{FF2B5EF4-FFF2-40B4-BE49-F238E27FC236}">
                  <a16:creationId xmlns:a16="http://schemas.microsoft.com/office/drawing/2014/main" id="{A2850F66-F569-482D-824B-C77E4F2A0D87}"/>
                </a:ext>
              </a:extLst>
            </p:cNvPr>
            <p:cNvSpPr/>
            <p:nvPr/>
          </p:nvSpPr>
          <p:spPr bwMode="auto">
            <a:xfrm>
              <a:off x="9853061" y="2871353"/>
              <a:ext cx="340353" cy="726746"/>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mj-ea"/>
                <a:ea typeface="+mj-ea"/>
              </a:endParaRPr>
            </a:p>
          </p:txBody>
        </p:sp>
        <p:sp>
          <p:nvSpPr>
            <p:cNvPr id="44" name="テキスト ボックス 43">
              <a:extLst>
                <a:ext uri="{FF2B5EF4-FFF2-40B4-BE49-F238E27FC236}">
                  <a16:creationId xmlns:a16="http://schemas.microsoft.com/office/drawing/2014/main" id="{CC7C1A96-B5A7-42D6-9A16-8B7CF8D20BA5}"/>
                </a:ext>
              </a:extLst>
            </p:cNvPr>
            <p:cNvSpPr txBox="1"/>
            <p:nvPr/>
          </p:nvSpPr>
          <p:spPr>
            <a:xfrm>
              <a:off x="9484425" y="3587218"/>
              <a:ext cx="1107375" cy="307777"/>
            </a:xfrm>
            <a:prstGeom prst="rect">
              <a:avLst/>
            </a:prstGeom>
            <a:noFill/>
          </p:spPr>
          <p:txBody>
            <a:bodyPr wrap="square">
              <a:spAutoFit/>
            </a:bodyPr>
            <a:lstStyle/>
            <a:p>
              <a:r>
                <a:rPr lang="en-US" altLang="ja-JP" sz="1400" dirty="0">
                  <a:latin typeface="+mj-ea"/>
                  <a:ea typeface="+mj-ea"/>
                </a:rPr>
                <a:t>w/o transmit</a:t>
              </a:r>
              <a:endParaRPr lang="ja-JP" altLang="en-US" sz="1400" dirty="0">
                <a:latin typeface="+mj-ea"/>
                <a:ea typeface="+mj-ea"/>
              </a:endParaRPr>
            </a:p>
          </p:txBody>
        </p:sp>
      </p:grpSp>
      <p:grpSp>
        <p:nvGrpSpPr>
          <p:cNvPr id="2" name="グループ化 1">
            <a:extLst>
              <a:ext uri="{FF2B5EF4-FFF2-40B4-BE49-F238E27FC236}">
                <a16:creationId xmlns:a16="http://schemas.microsoft.com/office/drawing/2014/main" id="{10E49840-625B-4180-97AD-1F435DD7B25B}"/>
              </a:ext>
            </a:extLst>
          </p:cNvPr>
          <p:cNvGrpSpPr/>
          <p:nvPr/>
        </p:nvGrpSpPr>
        <p:grpSpPr>
          <a:xfrm>
            <a:off x="0" y="3614757"/>
            <a:ext cx="2089024" cy="726746"/>
            <a:chOff x="436139" y="2346073"/>
            <a:chExt cx="2089024" cy="726746"/>
          </a:xfrm>
        </p:grpSpPr>
        <p:graphicFrame>
          <p:nvGraphicFramePr>
            <p:cNvPr id="29" name="表 4">
              <a:extLst>
                <a:ext uri="{FF2B5EF4-FFF2-40B4-BE49-F238E27FC236}">
                  <a16:creationId xmlns:a16="http://schemas.microsoft.com/office/drawing/2014/main" id="{6EA5BA7F-1FC7-40FC-8291-F43B67AC9B20}"/>
                </a:ext>
              </a:extLst>
            </p:cNvPr>
            <p:cNvGraphicFramePr>
              <a:graphicFrameLocks/>
            </p:cNvGraphicFramePr>
            <p:nvPr>
              <p:extLst>
                <p:ext uri="{D42A27DB-BD31-4B8C-83A1-F6EECF244321}">
                  <p14:modId xmlns:p14="http://schemas.microsoft.com/office/powerpoint/2010/main" val="739751803"/>
                </p:ext>
              </p:extLst>
            </p:nvPr>
          </p:nvGraphicFramePr>
          <p:xfrm>
            <a:off x="457200" y="2346073"/>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68634333"/>
                    </a:ext>
                  </a:extLst>
                </a:tr>
              </a:tbl>
            </a:graphicData>
          </a:graphic>
        </p:graphicFrame>
        <p:sp>
          <p:nvSpPr>
            <p:cNvPr id="31" name="テキスト ボックス 30">
              <a:extLst>
                <a:ext uri="{FF2B5EF4-FFF2-40B4-BE49-F238E27FC236}">
                  <a16:creationId xmlns:a16="http://schemas.microsoft.com/office/drawing/2014/main" id="{23384781-852C-419B-8272-A5CC80702A36}"/>
                </a:ext>
              </a:extLst>
            </p:cNvPr>
            <p:cNvSpPr txBox="1"/>
            <p:nvPr/>
          </p:nvSpPr>
          <p:spPr>
            <a:xfrm>
              <a:off x="436139" y="2502631"/>
              <a:ext cx="2089024" cy="338554"/>
            </a:xfrm>
            <a:prstGeom prst="rect">
              <a:avLst/>
            </a:prstGeom>
            <a:noFill/>
          </p:spPr>
          <p:txBody>
            <a:bodyPr wrap="square">
              <a:spAutoFit/>
            </a:bodyPr>
            <a:lstStyle/>
            <a:p>
              <a:r>
                <a:rPr lang="en-US" altLang="ja-JP" sz="1600" dirty="0">
                  <a:latin typeface="+mj-ea"/>
                  <a:ea typeface="+mj-ea"/>
                </a:rPr>
                <a:t>#1    #2    #3    #4    #5 </a:t>
              </a:r>
              <a:endParaRPr lang="ja-JP" altLang="en-US" sz="1600" dirty="0">
                <a:latin typeface="+mj-ea"/>
                <a:ea typeface="+mj-ea"/>
              </a:endParaRPr>
            </a:p>
          </p:txBody>
        </p:sp>
      </p:grpSp>
      <p:grpSp>
        <p:nvGrpSpPr>
          <p:cNvPr id="3" name="グループ化 2">
            <a:extLst>
              <a:ext uri="{FF2B5EF4-FFF2-40B4-BE49-F238E27FC236}">
                <a16:creationId xmlns:a16="http://schemas.microsoft.com/office/drawing/2014/main" id="{DEFDA119-E0EB-44BC-B1D0-BAED4CBF6480}"/>
              </a:ext>
            </a:extLst>
          </p:cNvPr>
          <p:cNvGrpSpPr/>
          <p:nvPr/>
        </p:nvGrpSpPr>
        <p:grpSpPr>
          <a:xfrm>
            <a:off x="2408188" y="3617257"/>
            <a:ext cx="2089024" cy="726746"/>
            <a:chOff x="223554" y="1788082"/>
            <a:chExt cx="2089024" cy="726746"/>
          </a:xfrm>
        </p:grpSpPr>
        <p:graphicFrame>
          <p:nvGraphicFramePr>
            <p:cNvPr id="38" name="表 4">
              <a:extLst>
                <a:ext uri="{FF2B5EF4-FFF2-40B4-BE49-F238E27FC236}">
                  <a16:creationId xmlns:a16="http://schemas.microsoft.com/office/drawing/2014/main" id="{FACAE45D-7525-4180-8A0F-902DB295EB18}"/>
                </a:ext>
              </a:extLst>
            </p:cNvPr>
            <p:cNvGraphicFramePr>
              <a:graphicFrameLocks/>
            </p:cNvGraphicFramePr>
            <p:nvPr>
              <p:extLst>
                <p:ext uri="{D42A27DB-BD31-4B8C-83A1-F6EECF244321}">
                  <p14:modId xmlns:p14="http://schemas.microsoft.com/office/powerpoint/2010/main" val="2673229000"/>
                </p:ext>
              </p:extLst>
            </p:nvPr>
          </p:nvGraphicFramePr>
          <p:xfrm>
            <a:off x="244615" y="1788082"/>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68634333"/>
                    </a:ext>
                  </a:extLst>
                </a:tr>
              </a:tbl>
            </a:graphicData>
          </a:graphic>
        </p:graphicFrame>
        <p:sp>
          <p:nvSpPr>
            <p:cNvPr id="39" name="テキスト ボックス 38">
              <a:extLst>
                <a:ext uri="{FF2B5EF4-FFF2-40B4-BE49-F238E27FC236}">
                  <a16:creationId xmlns:a16="http://schemas.microsoft.com/office/drawing/2014/main" id="{09DE7243-D196-4DDB-AF29-C1035CA5D452}"/>
                </a:ext>
              </a:extLst>
            </p:cNvPr>
            <p:cNvSpPr txBox="1"/>
            <p:nvPr/>
          </p:nvSpPr>
          <p:spPr>
            <a:xfrm>
              <a:off x="223554" y="1944640"/>
              <a:ext cx="2089024" cy="338554"/>
            </a:xfrm>
            <a:prstGeom prst="rect">
              <a:avLst/>
            </a:prstGeom>
            <a:noFill/>
          </p:spPr>
          <p:txBody>
            <a:bodyPr wrap="square">
              <a:spAutoFit/>
            </a:bodyPr>
            <a:lstStyle/>
            <a:p>
              <a:r>
                <a:rPr lang="en-US" altLang="ja-JP" sz="1600" dirty="0">
                  <a:latin typeface="+mj-ea"/>
                  <a:ea typeface="+mj-ea"/>
                </a:rPr>
                <a:t>#1    #2    #3    #4    #5 </a:t>
              </a:r>
              <a:endParaRPr lang="ja-JP" altLang="en-US" sz="1600" dirty="0">
                <a:latin typeface="+mj-ea"/>
                <a:ea typeface="+mj-ea"/>
              </a:endParaRPr>
            </a:p>
          </p:txBody>
        </p:sp>
      </p:grpSp>
      <p:grpSp>
        <p:nvGrpSpPr>
          <p:cNvPr id="4" name="グループ化 3">
            <a:extLst>
              <a:ext uri="{FF2B5EF4-FFF2-40B4-BE49-F238E27FC236}">
                <a16:creationId xmlns:a16="http://schemas.microsoft.com/office/drawing/2014/main" id="{C937B623-D91A-4967-A2E8-83ECB7840A0D}"/>
              </a:ext>
            </a:extLst>
          </p:cNvPr>
          <p:cNvGrpSpPr/>
          <p:nvPr/>
        </p:nvGrpSpPr>
        <p:grpSpPr>
          <a:xfrm>
            <a:off x="4816376" y="3614757"/>
            <a:ext cx="2089024" cy="726746"/>
            <a:chOff x="5121176" y="3614757"/>
            <a:chExt cx="2089024" cy="726746"/>
          </a:xfrm>
        </p:grpSpPr>
        <p:graphicFrame>
          <p:nvGraphicFramePr>
            <p:cNvPr id="42" name="表 4">
              <a:extLst>
                <a:ext uri="{FF2B5EF4-FFF2-40B4-BE49-F238E27FC236}">
                  <a16:creationId xmlns:a16="http://schemas.microsoft.com/office/drawing/2014/main" id="{3DE59F28-C068-437A-8828-233096C59A88}"/>
                </a:ext>
              </a:extLst>
            </p:cNvPr>
            <p:cNvGraphicFramePr>
              <a:graphicFrameLocks/>
            </p:cNvGraphicFramePr>
            <p:nvPr>
              <p:extLst>
                <p:ext uri="{D42A27DB-BD31-4B8C-83A1-F6EECF244321}">
                  <p14:modId xmlns:p14="http://schemas.microsoft.com/office/powerpoint/2010/main" val="1080540306"/>
                </p:ext>
              </p:extLst>
            </p:nvPr>
          </p:nvGraphicFramePr>
          <p:xfrm>
            <a:off x="5142237" y="3614757"/>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68634333"/>
                    </a:ext>
                  </a:extLst>
                </a:tr>
              </a:tbl>
            </a:graphicData>
          </a:graphic>
        </p:graphicFrame>
        <p:sp>
          <p:nvSpPr>
            <p:cNvPr id="43" name="テキスト ボックス 42">
              <a:extLst>
                <a:ext uri="{FF2B5EF4-FFF2-40B4-BE49-F238E27FC236}">
                  <a16:creationId xmlns:a16="http://schemas.microsoft.com/office/drawing/2014/main" id="{2274CBD6-D3BB-461A-9761-C5776BB4A8BC}"/>
                </a:ext>
              </a:extLst>
            </p:cNvPr>
            <p:cNvSpPr txBox="1"/>
            <p:nvPr/>
          </p:nvSpPr>
          <p:spPr>
            <a:xfrm>
              <a:off x="5121176" y="3771315"/>
              <a:ext cx="2089024" cy="338554"/>
            </a:xfrm>
            <a:prstGeom prst="rect">
              <a:avLst/>
            </a:prstGeom>
            <a:noFill/>
          </p:spPr>
          <p:txBody>
            <a:bodyPr wrap="square">
              <a:spAutoFit/>
            </a:bodyPr>
            <a:lstStyle/>
            <a:p>
              <a:r>
                <a:rPr lang="en-US" altLang="ja-JP" sz="1600" dirty="0">
                  <a:latin typeface="+mj-ea"/>
                  <a:ea typeface="+mj-ea"/>
                </a:rPr>
                <a:t>#1    #2    #3    #4    #5 </a:t>
              </a:r>
              <a:endParaRPr lang="ja-JP" altLang="en-US" sz="1600" dirty="0">
                <a:latin typeface="+mj-ea"/>
                <a:ea typeface="+mj-ea"/>
              </a:endParaRPr>
            </a:p>
          </p:txBody>
        </p:sp>
      </p:grpSp>
      <p:graphicFrame>
        <p:nvGraphicFramePr>
          <p:cNvPr id="45" name="表 4">
            <a:extLst>
              <a:ext uri="{FF2B5EF4-FFF2-40B4-BE49-F238E27FC236}">
                <a16:creationId xmlns:a16="http://schemas.microsoft.com/office/drawing/2014/main" id="{742F6D6F-A7B9-41E7-A848-F3E776B43004}"/>
              </a:ext>
            </a:extLst>
          </p:cNvPr>
          <p:cNvGraphicFramePr>
            <a:graphicFrameLocks/>
          </p:cNvGraphicFramePr>
          <p:nvPr>
            <p:extLst>
              <p:ext uri="{D42A27DB-BD31-4B8C-83A1-F6EECF244321}">
                <p14:modId xmlns:p14="http://schemas.microsoft.com/office/powerpoint/2010/main" val="2997818369"/>
              </p:ext>
            </p:extLst>
          </p:nvPr>
        </p:nvGraphicFramePr>
        <p:xfrm>
          <a:off x="7219790" y="3606934"/>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68634333"/>
                  </a:ext>
                </a:extLst>
              </a:tr>
            </a:tbl>
          </a:graphicData>
        </a:graphic>
      </p:graphicFrame>
      <p:sp>
        <p:nvSpPr>
          <p:cNvPr id="46" name="テキスト ボックス 45">
            <a:extLst>
              <a:ext uri="{FF2B5EF4-FFF2-40B4-BE49-F238E27FC236}">
                <a16:creationId xmlns:a16="http://schemas.microsoft.com/office/drawing/2014/main" id="{63CF0EE2-12CA-4B96-8B54-AF63D6CD817E}"/>
              </a:ext>
            </a:extLst>
          </p:cNvPr>
          <p:cNvSpPr txBox="1"/>
          <p:nvPr/>
        </p:nvSpPr>
        <p:spPr>
          <a:xfrm>
            <a:off x="7198729" y="3763492"/>
            <a:ext cx="2089024" cy="338554"/>
          </a:xfrm>
          <a:prstGeom prst="rect">
            <a:avLst/>
          </a:prstGeom>
          <a:noFill/>
        </p:spPr>
        <p:txBody>
          <a:bodyPr wrap="square">
            <a:spAutoFit/>
          </a:bodyPr>
          <a:lstStyle/>
          <a:p>
            <a:r>
              <a:rPr lang="en-US" altLang="ja-JP" sz="1600" dirty="0">
                <a:latin typeface="+mj-ea"/>
                <a:ea typeface="+mj-ea"/>
              </a:rPr>
              <a:t>#1    #2    #3    #4    #5 </a:t>
            </a:r>
            <a:endParaRPr lang="ja-JP" altLang="en-US" sz="1600" dirty="0">
              <a:latin typeface="+mj-ea"/>
              <a:ea typeface="+mj-ea"/>
            </a:endParaRPr>
          </a:p>
        </p:txBody>
      </p:sp>
    </p:spTree>
    <p:extLst>
      <p:ext uri="{BB962C8B-B14F-4D97-AF65-F5344CB8AC3E}">
        <p14:creationId xmlns:p14="http://schemas.microsoft.com/office/powerpoint/2010/main" val="4079954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Simulation Results (1)</a:t>
            </a:r>
            <a:endParaRPr lang="en-US" altLang="en-US" sz="3200" strike="sngStrike" dirty="0"/>
          </a:p>
        </p:txBody>
      </p:sp>
      <p:pic>
        <p:nvPicPr>
          <p:cNvPr id="9" name="図 8">
            <a:extLst>
              <a:ext uri="{FF2B5EF4-FFF2-40B4-BE49-F238E27FC236}">
                <a16:creationId xmlns:a16="http://schemas.microsoft.com/office/drawing/2014/main" id="{7AA9E169-5E62-4F2D-92E0-6526521BCF65}"/>
              </a:ext>
            </a:extLst>
          </p:cNvPr>
          <p:cNvPicPr>
            <a:picLocks noChangeAspect="1"/>
          </p:cNvPicPr>
          <p:nvPr/>
        </p:nvPicPr>
        <p:blipFill>
          <a:blip r:embed="rId3"/>
          <a:stretch>
            <a:fillRect/>
          </a:stretch>
        </p:blipFill>
        <p:spPr>
          <a:xfrm>
            <a:off x="304800" y="1600200"/>
            <a:ext cx="2895600" cy="2895600"/>
          </a:xfrm>
          <a:prstGeom prst="rect">
            <a:avLst/>
          </a:prstGeom>
        </p:spPr>
      </p:pic>
      <p:sp>
        <p:nvSpPr>
          <p:cNvPr id="51" name="テキスト ボックス 50">
            <a:extLst>
              <a:ext uri="{FF2B5EF4-FFF2-40B4-BE49-F238E27FC236}">
                <a16:creationId xmlns:a16="http://schemas.microsoft.com/office/drawing/2014/main" id="{5439429F-BC4C-4793-96B5-16C7C98EA15F}"/>
              </a:ext>
            </a:extLst>
          </p:cNvPr>
          <p:cNvSpPr txBox="1"/>
          <p:nvPr/>
        </p:nvSpPr>
        <p:spPr>
          <a:xfrm>
            <a:off x="152400" y="4509052"/>
            <a:ext cx="3048000" cy="1477328"/>
          </a:xfrm>
          <a:prstGeom prst="rect">
            <a:avLst/>
          </a:prstGeom>
          <a:noFill/>
        </p:spPr>
        <p:txBody>
          <a:bodyPr wrap="square">
            <a:spAutoFit/>
          </a:bodyPr>
          <a:lstStyle/>
          <a:p>
            <a:pPr marL="285750" indent="-285750">
              <a:spcAft>
                <a:spcPts val="1200"/>
              </a:spcAft>
              <a:buFont typeface="Times New Roman" panose="02020603050405020304" pitchFamily="18" charset="0"/>
              <a:buChar char="–"/>
            </a:pPr>
            <a:r>
              <a:rPr lang="en-US" altLang="ja-JP" sz="1400" dirty="0"/>
              <a:t>Six uniformly distributed UWB within communication ranges.</a:t>
            </a:r>
          </a:p>
          <a:p>
            <a:pPr marL="285750" indent="-285750">
              <a:spcAft>
                <a:spcPts val="1200"/>
              </a:spcAft>
              <a:buFont typeface="Times New Roman" panose="02020603050405020304" pitchFamily="18" charset="0"/>
              <a:buChar char="–"/>
            </a:pPr>
            <a:r>
              <a:rPr lang="en-US" altLang="ja-JP" sz="1400" dirty="0"/>
              <a:t>Each executes task X (50 ticks), Y (100 ticks), and Z (150 ticks).</a:t>
            </a:r>
          </a:p>
          <a:p>
            <a:pPr marL="285750" indent="-285750">
              <a:spcAft>
                <a:spcPts val="1200"/>
              </a:spcAft>
              <a:buFont typeface="Times New Roman" panose="02020603050405020304" pitchFamily="18" charset="0"/>
              <a:buChar char="–"/>
            </a:pPr>
            <a:r>
              <a:rPr lang="en-US" altLang="ja-JP" sz="1400" dirty="0"/>
              <a:t>Random access vs NB-CCA.</a:t>
            </a:r>
            <a:endParaRPr lang="ja-JP" altLang="en-US" sz="1400" dirty="0"/>
          </a:p>
        </p:txBody>
      </p:sp>
      <p:pic>
        <p:nvPicPr>
          <p:cNvPr id="3" name="図 2">
            <a:extLst>
              <a:ext uri="{FF2B5EF4-FFF2-40B4-BE49-F238E27FC236}">
                <a16:creationId xmlns:a16="http://schemas.microsoft.com/office/drawing/2014/main" id="{52E5AFAE-3DAD-4EF7-87A3-4C937DD146BB}"/>
              </a:ext>
            </a:extLst>
          </p:cNvPr>
          <p:cNvPicPr>
            <a:picLocks noChangeAspect="1"/>
          </p:cNvPicPr>
          <p:nvPr/>
        </p:nvPicPr>
        <p:blipFill>
          <a:blip r:embed="rId4"/>
          <a:stretch>
            <a:fillRect/>
          </a:stretch>
        </p:blipFill>
        <p:spPr>
          <a:xfrm>
            <a:off x="3803691" y="1446294"/>
            <a:ext cx="4560133" cy="2407682"/>
          </a:xfrm>
          <a:prstGeom prst="rect">
            <a:avLst/>
          </a:prstGeom>
        </p:spPr>
      </p:pic>
      <p:sp>
        <p:nvSpPr>
          <p:cNvPr id="19" name="テキスト ボックス 18">
            <a:extLst>
              <a:ext uri="{FF2B5EF4-FFF2-40B4-BE49-F238E27FC236}">
                <a16:creationId xmlns:a16="http://schemas.microsoft.com/office/drawing/2014/main" id="{6EEB4588-AC1B-4677-9775-C231387CFD90}"/>
              </a:ext>
            </a:extLst>
          </p:cNvPr>
          <p:cNvSpPr txBox="1"/>
          <p:nvPr/>
        </p:nvSpPr>
        <p:spPr>
          <a:xfrm rot="16200000">
            <a:off x="2575486" y="2472764"/>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4" name="図 3">
            <a:extLst>
              <a:ext uri="{FF2B5EF4-FFF2-40B4-BE49-F238E27FC236}">
                <a16:creationId xmlns:a16="http://schemas.microsoft.com/office/drawing/2014/main" id="{65D68A44-A5C6-4A7A-86FB-CAE9E76F81D0}"/>
              </a:ext>
            </a:extLst>
          </p:cNvPr>
          <p:cNvPicPr>
            <a:picLocks noChangeAspect="1"/>
          </p:cNvPicPr>
          <p:nvPr/>
        </p:nvPicPr>
        <p:blipFill>
          <a:blip r:embed="rId5"/>
          <a:stretch>
            <a:fillRect/>
          </a:stretch>
        </p:blipFill>
        <p:spPr>
          <a:xfrm>
            <a:off x="6987679" y="2404050"/>
            <a:ext cx="1895238" cy="1019048"/>
          </a:xfrm>
          <a:prstGeom prst="rect">
            <a:avLst/>
          </a:prstGeom>
          <a:ln>
            <a:solidFill>
              <a:schemeClr val="tx1"/>
            </a:solidFill>
          </a:ln>
        </p:spPr>
      </p:pic>
      <p:pic>
        <p:nvPicPr>
          <p:cNvPr id="7" name="図 6">
            <a:extLst>
              <a:ext uri="{FF2B5EF4-FFF2-40B4-BE49-F238E27FC236}">
                <a16:creationId xmlns:a16="http://schemas.microsoft.com/office/drawing/2014/main" id="{D99F1663-F42F-44D5-BAA9-628E88491E50}"/>
              </a:ext>
            </a:extLst>
          </p:cNvPr>
          <p:cNvPicPr>
            <a:picLocks noChangeAspect="1"/>
          </p:cNvPicPr>
          <p:nvPr/>
        </p:nvPicPr>
        <p:blipFill>
          <a:blip r:embed="rId6"/>
          <a:stretch>
            <a:fillRect/>
          </a:stretch>
        </p:blipFill>
        <p:spPr>
          <a:xfrm>
            <a:off x="3803692" y="3992562"/>
            <a:ext cx="4551744" cy="2382221"/>
          </a:xfrm>
          <a:prstGeom prst="rect">
            <a:avLst/>
          </a:prstGeom>
        </p:spPr>
      </p:pic>
      <p:sp>
        <p:nvSpPr>
          <p:cNvPr id="23" name="テキスト ボックス 22">
            <a:extLst>
              <a:ext uri="{FF2B5EF4-FFF2-40B4-BE49-F238E27FC236}">
                <a16:creationId xmlns:a16="http://schemas.microsoft.com/office/drawing/2014/main" id="{95AC660F-950C-44E6-8E05-DE498B07D3CA}"/>
              </a:ext>
            </a:extLst>
          </p:cNvPr>
          <p:cNvSpPr txBox="1"/>
          <p:nvPr/>
        </p:nvSpPr>
        <p:spPr>
          <a:xfrm rot="16200000">
            <a:off x="2589903" y="5011175"/>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8" name="図 7">
            <a:extLst>
              <a:ext uri="{FF2B5EF4-FFF2-40B4-BE49-F238E27FC236}">
                <a16:creationId xmlns:a16="http://schemas.microsoft.com/office/drawing/2014/main" id="{E31E398F-CA2B-4BA1-A259-DCA7090AE977}"/>
              </a:ext>
            </a:extLst>
          </p:cNvPr>
          <p:cNvPicPr>
            <a:picLocks noChangeAspect="1"/>
          </p:cNvPicPr>
          <p:nvPr/>
        </p:nvPicPr>
        <p:blipFill>
          <a:blip r:embed="rId7"/>
          <a:stretch>
            <a:fillRect/>
          </a:stretch>
        </p:blipFill>
        <p:spPr>
          <a:xfrm>
            <a:off x="7177190" y="5001494"/>
            <a:ext cx="1647619" cy="1009524"/>
          </a:xfrm>
          <a:prstGeom prst="rect">
            <a:avLst/>
          </a:prstGeom>
          <a:ln>
            <a:solidFill>
              <a:schemeClr val="tx1"/>
            </a:solidFill>
          </a:ln>
        </p:spPr>
      </p:pic>
    </p:spTree>
    <p:extLst>
      <p:ext uri="{BB962C8B-B14F-4D97-AF65-F5344CB8AC3E}">
        <p14:creationId xmlns:p14="http://schemas.microsoft.com/office/powerpoint/2010/main" val="2923402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Simulation Results (2)</a:t>
            </a:r>
            <a:endParaRPr lang="en-US" altLang="en-US" sz="3200" strike="sngStrike" dirty="0"/>
          </a:p>
        </p:txBody>
      </p:sp>
      <p:pic>
        <p:nvPicPr>
          <p:cNvPr id="3" name="図 2">
            <a:extLst>
              <a:ext uri="{FF2B5EF4-FFF2-40B4-BE49-F238E27FC236}">
                <a16:creationId xmlns:a16="http://schemas.microsoft.com/office/drawing/2014/main" id="{9CCF83EF-8437-4670-98A5-A8C237FB1B64}"/>
              </a:ext>
            </a:extLst>
          </p:cNvPr>
          <p:cNvPicPr>
            <a:picLocks noChangeAspect="1"/>
          </p:cNvPicPr>
          <p:nvPr/>
        </p:nvPicPr>
        <p:blipFill>
          <a:blip r:embed="rId3"/>
          <a:stretch>
            <a:fillRect/>
          </a:stretch>
        </p:blipFill>
        <p:spPr>
          <a:xfrm>
            <a:off x="228600" y="1524000"/>
            <a:ext cx="2957513" cy="2952750"/>
          </a:xfrm>
          <a:prstGeom prst="rect">
            <a:avLst/>
          </a:prstGeom>
        </p:spPr>
      </p:pic>
      <p:sp>
        <p:nvSpPr>
          <p:cNvPr id="19" name="テキスト ボックス 18">
            <a:extLst>
              <a:ext uri="{FF2B5EF4-FFF2-40B4-BE49-F238E27FC236}">
                <a16:creationId xmlns:a16="http://schemas.microsoft.com/office/drawing/2014/main" id="{ADEF0069-3C8A-4406-99E2-6079388DFD08}"/>
              </a:ext>
            </a:extLst>
          </p:cNvPr>
          <p:cNvSpPr txBox="1"/>
          <p:nvPr/>
        </p:nvSpPr>
        <p:spPr>
          <a:xfrm>
            <a:off x="0" y="4509052"/>
            <a:ext cx="3048000" cy="1908215"/>
          </a:xfrm>
          <a:prstGeom prst="rect">
            <a:avLst/>
          </a:prstGeom>
          <a:noFill/>
        </p:spPr>
        <p:txBody>
          <a:bodyPr wrap="square">
            <a:spAutoFit/>
          </a:bodyPr>
          <a:lstStyle/>
          <a:p>
            <a:pPr marL="285750" indent="-285750">
              <a:spcAft>
                <a:spcPts val="1200"/>
              </a:spcAft>
              <a:buFont typeface="Times New Roman" panose="02020603050405020304" pitchFamily="18" charset="0"/>
              <a:buChar char="–"/>
            </a:pPr>
            <a:r>
              <a:rPr lang="en-US" altLang="ja-JP" sz="1400" dirty="0"/>
              <a:t>NB-CCA UWB and other NB radios co-exist. Each NB radio sends packets constantly that occupy all sub-</a:t>
            </a:r>
            <a:r>
              <a:rPr lang="en-US" altLang="ja-JP" sz="1400" dirty="0" err="1"/>
              <a:t>ch.</a:t>
            </a:r>
            <a:endParaRPr lang="en-US" altLang="ja-JP" sz="1400" dirty="0"/>
          </a:p>
          <a:p>
            <a:pPr marL="285750" indent="-285750">
              <a:spcAft>
                <a:spcPts val="1200"/>
              </a:spcAft>
              <a:buFont typeface="Times New Roman" panose="02020603050405020304" pitchFamily="18" charset="0"/>
              <a:buChar char="–"/>
            </a:pPr>
            <a:r>
              <a:rPr lang="en-US" altLang="ja-JP" sz="1400" dirty="0"/>
              <a:t>Each NB radio transmits and stops alternatively every 100 ticks</a:t>
            </a:r>
          </a:p>
          <a:p>
            <a:pPr marL="285750" indent="-285750">
              <a:spcAft>
                <a:spcPts val="1200"/>
              </a:spcAft>
              <a:buFont typeface="Times New Roman" panose="02020603050405020304" pitchFamily="18" charset="0"/>
              <a:buChar char="–"/>
            </a:pPr>
            <a:r>
              <a:rPr lang="en-US" altLang="ja-JP" sz="1400" dirty="0"/>
              <a:t>Three vs. Six NB radios.</a:t>
            </a:r>
            <a:endParaRPr lang="ja-JP" altLang="en-US" sz="1400" dirty="0"/>
          </a:p>
        </p:txBody>
      </p:sp>
      <p:grpSp>
        <p:nvGrpSpPr>
          <p:cNvPr id="7" name="グループ化 6">
            <a:extLst>
              <a:ext uri="{FF2B5EF4-FFF2-40B4-BE49-F238E27FC236}">
                <a16:creationId xmlns:a16="http://schemas.microsoft.com/office/drawing/2014/main" id="{126CBC7F-6837-46CB-B31B-F78A78B97F13}"/>
              </a:ext>
            </a:extLst>
          </p:cNvPr>
          <p:cNvGrpSpPr/>
          <p:nvPr/>
        </p:nvGrpSpPr>
        <p:grpSpPr>
          <a:xfrm>
            <a:off x="3442440" y="1441637"/>
            <a:ext cx="4745215" cy="2396191"/>
            <a:chOff x="3442440" y="1441637"/>
            <a:chExt cx="4745215" cy="2396191"/>
          </a:xfrm>
        </p:grpSpPr>
        <p:pic>
          <p:nvPicPr>
            <p:cNvPr id="4" name="図 3">
              <a:extLst>
                <a:ext uri="{FF2B5EF4-FFF2-40B4-BE49-F238E27FC236}">
                  <a16:creationId xmlns:a16="http://schemas.microsoft.com/office/drawing/2014/main" id="{4088D7CB-C0B0-4AF3-97A5-52E41FCA2CCF}"/>
                </a:ext>
              </a:extLst>
            </p:cNvPr>
            <p:cNvPicPr>
              <a:picLocks noChangeAspect="1"/>
            </p:cNvPicPr>
            <p:nvPr/>
          </p:nvPicPr>
          <p:blipFill>
            <a:blip r:embed="rId4"/>
            <a:stretch>
              <a:fillRect/>
            </a:stretch>
          </p:blipFill>
          <p:spPr>
            <a:xfrm>
              <a:off x="3639740" y="1441637"/>
              <a:ext cx="4547915" cy="2384675"/>
            </a:xfrm>
            <a:prstGeom prst="rect">
              <a:avLst/>
            </a:prstGeom>
          </p:spPr>
        </p:pic>
        <p:sp>
          <p:nvSpPr>
            <p:cNvPr id="16" name="テキスト ボックス 15">
              <a:extLst>
                <a:ext uri="{FF2B5EF4-FFF2-40B4-BE49-F238E27FC236}">
                  <a16:creationId xmlns:a16="http://schemas.microsoft.com/office/drawing/2014/main" id="{41EA5FE6-B4CD-425D-AD78-F902064D05B4}"/>
                </a:ext>
              </a:extLst>
            </p:cNvPr>
            <p:cNvSpPr txBox="1"/>
            <p:nvPr/>
          </p:nvSpPr>
          <p:spPr>
            <a:xfrm rot="16200000">
              <a:off x="2423827" y="2469376"/>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grpSp>
      <p:pic>
        <p:nvPicPr>
          <p:cNvPr id="9" name="図 8">
            <a:extLst>
              <a:ext uri="{FF2B5EF4-FFF2-40B4-BE49-F238E27FC236}">
                <a16:creationId xmlns:a16="http://schemas.microsoft.com/office/drawing/2014/main" id="{0B895D30-4B61-44CA-B8E4-B7C367A93CEE}"/>
              </a:ext>
            </a:extLst>
          </p:cNvPr>
          <p:cNvPicPr>
            <a:picLocks noChangeAspect="1"/>
          </p:cNvPicPr>
          <p:nvPr/>
        </p:nvPicPr>
        <p:blipFill>
          <a:blip r:embed="rId5"/>
          <a:stretch>
            <a:fillRect/>
          </a:stretch>
        </p:blipFill>
        <p:spPr>
          <a:xfrm>
            <a:off x="7340036" y="2342755"/>
            <a:ext cx="1695238" cy="1009524"/>
          </a:xfrm>
          <a:prstGeom prst="rect">
            <a:avLst/>
          </a:prstGeom>
          <a:ln>
            <a:solidFill>
              <a:schemeClr val="tx1"/>
            </a:solidFill>
          </a:ln>
        </p:spPr>
      </p:pic>
      <p:pic>
        <p:nvPicPr>
          <p:cNvPr id="12" name="図 11">
            <a:extLst>
              <a:ext uri="{FF2B5EF4-FFF2-40B4-BE49-F238E27FC236}">
                <a16:creationId xmlns:a16="http://schemas.microsoft.com/office/drawing/2014/main" id="{E046A6F9-19EF-4CC2-B585-2436F1001D42}"/>
              </a:ext>
            </a:extLst>
          </p:cNvPr>
          <p:cNvPicPr>
            <a:picLocks noChangeAspect="1"/>
          </p:cNvPicPr>
          <p:nvPr/>
        </p:nvPicPr>
        <p:blipFill>
          <a:blip r:embed="rId6"/>
          <a:stretch>
            <a:fillRect/>
          </a:stretch>
        </p:blipFill>
        <p:spPr>
          <a:xfrm>
            <a:off x="3657600" y="3902760"/>
            <a:ext cx="4555057" cy="2392469"/>
          </a:xfrm>
          <a:prstGeom prst="rect">
            <a:avLst/>
          </a:prstGeom>
        </p:spPr>
      </p:pic>
      <p:sp>
        <p:nvSpPr>
          <p:cNvPr id="22" name="テキスト ボックス 21">
            <a:extLst>
              <a:ext uri="{FF2B5EF4-FFF2-40B4-BE49-F238E27FC236}">
                <a16:creationId xmlns:a16="http://schemas.microsoft.com/office/drawing/2014/main" id="{E8A96C34-50BD-4903-ABDB-5BF3B0006B46}"/>
              </a:ext>
            </a:extLst>
          </p:cNvPr>
          <p:cNvSpPr txBox="1"/>
          <p:nvPr/>
        </p:nvSpPr>
        <p:spPr>
          <a:xfrm rot="16200000">
            <a:off x="2449936" y="4926777"/>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21" name="図 20">
            <a:extLst>
              <a:ext uri="{FF2B5EF4-FFF2-40B4-BE49-F238E27FC236}">
                <a16:creationId xmlns:a16="http://schemas.microsoft.com/office/drawing/2014/main" id="{05FAB9E0-2FA1-4446-AEE6-B86C82CBFF28}"/>
              </a:ext>
            </a:extLst>
          </p:cNvPr>
          <p:cNvPicPr>
            <a:picLocks noChangeAspect="1"/>
          </p:cNvPicPr>
          <p:nvPr/>
        </p:nvPicPr>
        <p:blipFill>
          <a:blip r:embed="rId7"/>
          <a:stretch>
            <a:fillRect/>
          </a:stretch>
        </p:blipFill>
        <p:spPr>
          <a:xfrm>
            <a:off x="7168607" y="4797467"/>
            <a:ext cx="1866667" cy="980952"/>
          </a:xfrm>
          <a:prstGeom prst="rect">
            <a:avLst/>
          </a:prstGeom>
          <a:ln>
            <a:solidFill>
              <a:schemeClr val="tx1"/>
            </a:solidFill>
          </a:ln>
        </p:spPr>
      </p:pic>
    </p:spTree>
    <p:extLst>
      <p:ext uri="{BB962C8B-B14F-4D97-AF65-F5344CB8AC3E}">
        <p14:creationId xmlns:p14="http://schemas.microsoft.com/office/powerpoint/2010/main" val="31676872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13916</TotalTime>
  <Words>1492</Words>
  <Application>Microsoft Office PowerPoint</Application>
  <PresentationFormat>画面に合わせる (4:3)</PresentationFormat>
  <Paragraphs>164</Paragraphs>
  <Slides>12</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Arial 本文</vt:lpstr>
      <vt:lpstr>TimesNewRomanPSMT</vt:lpstr>
      <vt:lpstr>Arial</vt:lpstr>
      <vt:lpstr>Calibri</vt:lpstr>
      <vt:lpstr>Times New Roman</vt:lpstr>
      <vt:lpstr>Office Theme</vt:lpstr>
      <vt:lpstr>PowerPoint プレゼンテーション</vt:lpstr>
      <vt:lpstr>PowerPoint プレゼンテーション</vt:lpstr>
      <vt:lpstr>Contents</vt:lpstr>
      <vt:lpstr>Features of NB CCA</vt:lpstr>
      <vt:lpstr>Conceptual View of NB-CCA (not recommend)</vt:lpstr>
      <vt:lpstr>PowerPoint プレゼンテーション</vt:lpstr>
      <vt:lpstr>Example of NB-UWB Mapping Using Patterns</vt:lpstr>
      <vt:lpstr>Simulation Results (1)</vt:lpstr>
      <vt:lpstr>Simulation Results (2)</vt:lpstr>
      <vt:lpstr>Summary of NB CCA</vt:lpstr>
      <vt:lpstr>Summary of NB CCA -- Continue</vt:lpstr>
      <vt:lpstr>Conclusion Remarks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714</cp:revision>
  <cp:lastPrinted>1998-02-10T13:28:06Z</cp:lastPrinted>
  <dcterms:created xsi:type="dcterms:W3CDTF">2021-07-16T20:39:58Z</dcterms:created>
  <dcterms:modified xsi:type="dcterms:W3CDTF">2023-01-16T05:59:58Z</dcterms:modified>
</cp:coreProperties>
</file>