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378" r:id="rId4"/>
    <p:sldId id="389" r:id="rId5"/>
    <p:sldId id="396" r:id="rId6"/>
    <p:sldId id="402" r:id="rId7"/>
    <p:sldId id="405" r:id="rId8"/>
    <p:sldId id="406" r:id="rId9"/>
    <p:sldId id="385" r:id="rId10"/>
    <p:sldId id="398" r:id="rId11"/>
    <p:sldId id="399" r:id="rId12"/>
    <p:sldId id="400" r:id="rId13"/>
    <p:sldId id="37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89"/>
            <p14:sldId id="396"/>
            <p14:sldId id="402"/>
            <p14:sldId id="405"/>
            <p14:sldId id="406"/>
            <p14:sldId id="385"/>
            <p14:sldId id="398"/>
            <p14:sldId id="399"/>
            <p14:sldId id="400"/>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作者"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23" autoAdjust="0"/>
    <p:restoredTop sz="96424" autoAdjust="0"/>
  </p:normalViewPr>
  <p:slideViewPr>
    <p:cSldViewPr>
      <p:cViewPr varScale="1">
        <p:scale>
          <a:sx n="96" d="100"/>
          <a:sy n="96" d="100"/>
        </p:scale>
        <p:origin x="37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dirty="0"/>
          </a:p>
        </p:txBody>
      </p:sp>
    </p:spTree>
    <p:extLst>
      <p:ext uri="{BB962C8B-B14F-4D97-AF65-F5344CB8AC3E}">
        <p14:creationId xmlns:p14="http://schemas.microsoft.com/office/powerpoint/2010/main" val="3505230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dirty="0"/>
          </a:p>
        </p:txBody>
      </p:sp>
    </p:spTree>
    <p:extLst>
      <p:ext uri="{BB962C8B-B14F-4D97-AF65-F5344CB8AC3E}">
        <p14:creationId xmlns:p14="http://schemas.microsoft.com/office/powerpoint/2010/main" val="916451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dirty="0"/>
          </a:p>
        </p:txBody>
      </p:sp>
    </p:spTree>
    <p:extLst>
      <p:ext uri="{BB962C8B-B14F-4D97-AF65-F5344CB8AC3E}">
        <p14:creationId xmlns:p14="http://schemas.microsoft.com/office/powerpoint/2010/main" val="2608214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en-SG" altLang="zh-CN"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10</a:t>
            </a:fld>
            <a:endParaRPr lang="en-US" altLang="en-US" dirty="0"/>
          </a:p>
        </p:txBody>
      </p:sp>
    </p:spTree>
    <p:extLst>
      <p:ext uri="{BB962C8B-B14F-4D97-AF65-F5344CB8AC3E}">
        <p14:creationId xmlns:p14="http://schemas.microsoft.com/office/powerpoint/2010/main" val="2525294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p:spPr>
        <p:txBody>
          <a:bodyPr/>
          <a:lstStyle>
            <a:lvl1pPr>
              <a:defRPr/>
            </a:lvl1pPr>
          </a:lstStyle>
          <a:p>
            <a:r>
              <a:rPr lang="en-US" altLang="zh-CN" dirty="0"/>
              <a:t>January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January 2023</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15-23-0037-00-04ab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ukuan2@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January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508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Enhanced poll and report based on compressed PSDU for NBA-MMS UWB</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January 2023</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Lei Huang, Bin Qian, Rojan Chitrakar,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wukuan2@huawei.com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Introducing enhanced designs of request and report messages in compressed PSDU format for NBA-MMS UWB applications</a:t>
            </a:r>
          </a:p>
          <a:p>
            <a:pPr>
              <a:spcBef>
                <a:spcPts val="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Enhancing the design of messages in compressed PSDU format for NBA-MMS UWB</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dirty="0"/>
              <a:t>January 2023</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a:xfrm>
            <a:off x="4725130" y="6286764"/>
            <a:ext cx="3894584" cy="184666"/>
          </a:xfrm>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a:xfrm>
            <a:off x="4354102" y="6286764"/>
            <a:ext cx="530225" cy="182562"/>
          </a:xfrm>
        </p:spPr>
        <p:txBody>
          <a:bodyPr/>
          <a:lstStyle/>
          <a:p>
            <a:r>
              <a:rPr lang="en-US" altLang="en-US"/>
              <a:t>Slide </a:t>
            </a:r>
            <a:fld id="{77849D27-6DDF-4CEA-A842-3715DABEA1B1}" type="slidenum">
              <a:rPr lang="en-US" altLang="en-US" smtClean="0"/>
              <a:pPr/>
              <a:t>10</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60512" y="557792"/>
            <a:ext cx="8568952" cy="39416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100" b="1" kern="0" dirty="0"/>
              <a:t>Proposal 1: Poll piggybacking extended functionality (cont.)</a:t>
            </a:r>
          </a:p>
        </p:txBody>
      </p:sp>
      <p:graphicFrame>
        <p:nvGraphicFramePr>
          <p:cNvPr id="17" name="Table 11">
            <a:extLst>
              <a:ext uri="{FF2B5EF4-FFF2-40B4-BE49-F238E27FC236}">
                <a16:creationId xmlns:a16="http://schemas.microsoft.com/office/drawing/2014/main" id="{413B364B-9B96-4F65-8F7E-C8CE50B8AE47}"/>
              </a:ext>
            </a:extLst>
          </p:cNvPr>
          <p:cNvGraphicFramePr>
            <a:graphicFrameLocks noGrp="1"/>
          </p:cNvGraphicFramePr>
          <p:nvPr>
            <p:extLst>
              <p:ext uri="{D42A27DB-BD31-4B8C-83A1-F6EECF244321}">
                <p14:modId xmlns:p14="http://schemas.microsoft.com/office/powerpoint/2010/main" val="251535368"/>
              </p:ext>
            </p:extLst>
          </p:nvPr>
        </p:nvGraphicFramePr>
        <p:xfrm>
          <a:off x="93802" y="2054387"/>
          <a:ext cx="4034321" cy="890651"/>
        </p:xfrm>
        <a:graphic>
          <a:graphicData uri="http://schemas.openxmlformats.org/drawingml/2006/table">
            <a:tbl>
              <a:tblPr firstRow="1" firstCol="1" bandRow="1"/>
              <a:tblGrid>
                <a:gridCol w="938213">
                  <a:extLst>
                    <a:ext uri="{9D8B030D-6E8A-4147-A177-3AD203B41FA5}">
                      <a16:colId xmlns:a16="http://schemas.microsoft.com/office/drawing/2014/main" val="3611099624"/>
                    </a:ext>
                  </a:extLst>
                </a:gridCol>
                <a:gridCol w="981766">
                  <a:extLst>
                    <a:ext uri="{9D8B030D-6E8A-4147-A177-3AD203B41FA5}">
                      <a16:colId xmlns:a16="http://schemas.microsoft.com/office/drawing/2014/main" val="4005981814"/>
                    </a:ext>
                  </a:extLst>
                </a:gridCol>
                <a:gridCol w="1232709">
                  <a:extLst>
                    <a:ext uri="{9D8B030D-6E8A-4147-A177-3AD203B41FA5}">
                      <a16:colId xmlns:a16="http://schemas.microsoft.com/office/drawing/2014/main" val="2563407063"/>
                    </a:ext>
                  </a:extLst>
                </a:gridCol>
                <a:gridCol w="881633">
                  <a:extLst>
                    <a:ext uri="{9D8B030D-6E8A-4147-A177-3AD203B41FA5}">
                      <a16:colId xmlns:a16="http://schemas.microsoft.com/office/drawing/2014/main" val="3725344011"/>
                    </a:ext>
                  </a:extLst>
                </a:gridCol>
              </a:tblGrid>
              <a:tr h="62443">
                <a:tc>
                  <a:txBody>
                    <a:bodyPr/>
                    <a:lstStyle/>
                    <a:p>
                      <a:pPr marL="0" marR="0"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4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1</a:t>
                      </a:r>
                      <a:endParaRPr lang="en-SG" sz="14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12923">
                <a:tc>
                  <a:txBody>
                    <a:bodyPr/>
                    <a:lstStyle/>
                    <a:p>
                      <a:pPr marL="71755" marR="71755"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Message ID 0x00</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Address</a:t>
                      </a:r>
                      <a:endParaRPr lang="en-SG"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Piggyback information content</a:t>
                      </a:r>
                      <a:endParaRPr lang="en-SG" sz="14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CRC</a:t>
                      </a:r>
                      <a:endParaRPr lang="en-SG"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18" name="表格 17">
            <a:extLst>
              <a:ext uri="{FF2B5EF4-FFF2-40B4-BE49-F238E27FC236}">
                <a16:creationId xmlns:a16="http://schemas.microsoft.com/office/drawing/2014/main" id="{DB1274E0-DD20-42E0-99DC-D32DBAC541D1}"/>
              </a:ext>
            </a:extLst>
          </p:cNvPr>
          <p:cNvGraphicFramePr>
            <a:graphicFrameLocks noGrp="1"/>
          </p:cNvGraphicFramePr>
          <p:nvPr>
            <p:extLst>
              <p:ext uri="{D42A27DB-BD31-4B8C-83A1-F6EECF244321}">
                <p14:modId xmlns:p14="http://schemas.microsoft.com/office/powerpoint/2010/main" val="511663621"/>
              </p:ext>
            </p:extLst>
          </p:nvPr>
        </p:nvGraphicFramePr>
        <p:xfrm>
          <a:off x="701824" y="1242953"/>
          <a:ext cx="3168352" cy="370840"/>
        </p:xfrm>
        <a:graphic>
          <a:graphicData uri="http://schemas.openxmlformats.org/drawingml/2006/table">
            <a:tbl>
              <a:tblPr firstRow="1" bandRow="1">
                <a:tableStyleId>{5940675A-B579-460E-94D1-54222C63F5DA}</a:tableStyleId>
              </a:tblPr>
              <a:tblGrid>
                <a:gridCol w="775922">
                  <a:extLst>
                    <a:ext uri="{9D8B030D-6E8A-4147-A177-3AD203B41FA5}">
                      <a16:colId xmlns:a16="http://schemas.microsoft.com/office/drawing/2014/main" val="971610761"/>
                    </a:ext>
                  </a:extLst>
                </a:gridCol>
                <a:gridCol w="736246">
                  <a:extLst>
                    <a:ext uri="{9D8B030D-6E8A-4147-A177-3AD203B41FA5}">
                      <a16:colId xmlns:a16="http://schemas.microsoft.com/office/drawing/2014/main" val="1689433013"/>
                    </a:ext>
                  </a:extLst>
                </a:gridCol>
                <a:gridCol w="1656184">
                  <a:extLst>
                    <a:ext uri="{9D8B030D-6E8A-4147-A177-3AD203B41FA5}">
                      <a16:colId xmlns:a16="http://schemas.microsoft.com/office/drawing/2014/main" val="2548371996"/>
                    </a:ext>
                  </a:extLst>
                </a:gridCol>
              </a:tblGrid>
              <a:tr h="370840">
                <a:tc>
                  <a:txBody>
                    <a:bodyPr/>
                    <a:lstStyle/>
                    <a:p>
                      <a:r>
                        <a:rPr lang="en-US" altLang="zh-CN" sz="1600" dirty="0"/>
                        <a:t>SHR</a:t>
                      </a:r>
                      <a:endParaRPr lang="zh-CN" altLang="en-US" sz="1600" dirty="0"/>
                    </a:p>
                  </a:txBody>
                  <a:tcPr/>
                </a:tc>
                <a:tc>
                  <a:txBody>
                    <a:bodyPr/>
                    <a:lstStyle/>
                    <a:p>
                      <a:r>
                        <a:rPr lang="en-US" altLang="zh-CN" sz="1600" dirty="0"/>
                        <a:t>PHR</a:t>
                      </a:r>
                      <a:endParaRPr lang="zh-CN" altLang="en-US" sz="1600" dirty="0"/>
                    </a:p>
                  </a:txBody>
                  <a:tcPr/>
                </a:tc>
                <a:tc>
                  <a:txBody>
                    <a:bodyPr/>
                    <a:lstStyle/>
                    <a:p>
                      <a:r>
                        <a:rPr lang="en-US" altLang="zh-CN" sz="1600" dirty="0"/>
                        <a:t>PHY payload</a:t>
                      </a:r>
                      <a:endParaRPr lang="zh-CN" altLang="en-US" sz="1600" dirty="0"/>
                    </a:p>
                  </a:txBody>
                  <a:tcPr/>
                </a:tc>
                <a:extLst>
                  <a:ext uri="{0D108BD9-81ED-4DB2-BD59-A6C34878D82A}">
                    <a16:rowId xmlns:a16="http://schemas.microsoft.com/office/drawing/2014/main" val="2170165596"/>
                  </a:ext>
                </a:extLst>
              </a:tr>
            </a:tbl>
          </a:graphicData>
        </a:graphic>
      </p:graphicFrame>
      <p:graphicFrame>
        <p:nvGraphicFramePr>
          <p:cNvPr id="19" name="Table 11">
            <a:extLst>
              <a:ext uri="{FF2B5EF4-FFF2-40B4-BE49-F238E27FC236}">
                <a16:creationId xmlns:a16="http://schemas.microsoft.com/office/drawing/2014/main" id="{7604EF1A-CEE4-4306-BE4B-98A00452E6B3}"/>
              </a:ext>
            </a:extLst>
          </p:cNvPr>
          <p:cNvGraphicFramePr>
            <a:graphicFrameLocks noGrp="1"/>
          </p:cNvGraphicFramePr>
          <p:nvPr>
            <p:extLst>
              <p:ext uri="{D42A27DB-BD31-4B8C-83A1-F6EECF244321}">
                <p14:modId xmlns:p14="http://schemas.microsoft.com/office/powerpoint/2010/main" val="360091653"/>
              </p:ext>
            </p:extLst>
          </p:nvPr>
        </p:nvGraphicFramePr>
        <p:xfrm>
          <a:off x="572464" y="3313830"/>
          <a:ext cx="3495480" cy="615875"/>
        </p:xfrm>
        <a:graphic>
          <a:graphicData uri="http://schemas.openxmlformats.org/drawingml/2006/table">
            <a:tbl>
              <a:tblPr firstRow="1" firstCol="1" bandRow="1"/>
              <a:tblGrid>
                <a:gridCol w="1731044">
                  <a:extLst>
                    <a:ext uri="{9D8B030D-6E8A-4147-A177-3AD203B41FA5}">
                      <a16:colId xmlns:a16="http://schemas.microsoft.com/office/drawing/2014/main" val="3611099624"/>
                    </a:ext>
                  </a:extLst>
                </a:gridCol>
                <a:gridCol w="1764436">
                  <a:extLst>
                    <a:ext uri="{9D8B030D-6E8A-4147-A177-3AD203B41FA5}">
                      <a16:colId xmlns:a16="http://schemas.microsoft.com/office/drawing/2014/main" val="4005981814"/>
                    </a:ext>
                  </a:extLst>
                </a:gridCol>
              </a:tblGrid>
              <a:tr h="198175">
                <a:tc>
                  <a:txBody>
                    <a:bodyPr/>
                    <a:lstStyle/>
                    <a:p>
                      <a:pPr marL="0" marR="0"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endParaRPr lang="en-SG"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1-7</a:t>
                      </a:r>
                      <a:endParaRPr lang="en-SG"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02896">
                <a:tc>
                  <a:txBody>
                    <a:bodyPr/>
                    <a:lstStyle/>
                    <a:p>
                      <a:pPr marL="71755" marR="71755" algn="ctr">
                        <a:lnSpc>
                          <a:spcPct val="107000"/>
                        </a:lnSpc>
                        <a:spcBef>
                          <a:spcPts val="600"/>
                        </a:spcBef>
                        <a:spcAft>
                          <a:spcPts val="600"/>
                        </a:spcAft>
                      </a:pPr>
                      <a:r>
                        <a:rPr lang="en-US" altLang="zh-CN"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RNF Request</a:t>
                      </a:r>
                      <a:endPar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Reserved</a:t>
                      </a:r>
                      <a:endParaRPr lang="en-SG"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cxnSp>
        <p:nvCxnSpPr>
          <p:cNvPr id="20" name="Straight Connector 10">
            <a:extLst>
              <a:ext uri="{FF2B5EF4-FFF2-40B4-BE49-F238E27FC236}">
                <a16:creationId xmlns:a16="http://schemas.microsoft.com/office/drawing/2014/main" id="{6FA5788C-6687-40E2-AA11-33A6DA284B8C}"/>
              </a:ext>
            </a:extLst>
          </p:cNvPr>
          <p:cNvCxnSpPr>
            <a:cxnSpLocks/>
          </p:cNvCxnSpPr>
          <p:nvPr/>
        </p:nvCxnSpPr>
        <p:spPr bwMode="auto">
          <a:xfrm>
            <a:off x="3870176" y="1637392"/>
            <a:ext cx="257947" cy="396336"/>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10">
            <a:extLst>
              <a:ext uri="{FF2B5EF4-FFF2-40B4-BE49-F238E27FC236}">
                <a16:creationId xmlns:a16="http://schemas.microsoft.com/office/drawing/2014/main" id="{8E2AA24B-8A47-48AF-B632-FA8A26368D40}"/>
              </a:ext>
            </a:extLst>
          </p:cNvPr>
          <p:cNvCxnSpPr>
            <a:cxnSpLocks/>
          </p:cNvCxnSpPr>
          <p:nvPr/>
        </p:nvCxnSpPr>
        <p:spPr bwMode="auto">
          <a:xfrm flipH="1">
            <a:off x="93802" y="1625487"/>
            <a:ext cx="2017160" cy="408241"/>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10">
            <a:extLst>
              <a:ext uri="{FF2B5EF4-FFF2-40B4-BE49-F238E27FC236}">
                <a16:creationId xmlns:a16="http://schemas.microsoft.com/office/drawing/2014/main" id="{4203C310-B1C8-46C0-87ED-13C21CC7ECDA}"/>
              </a:ext>
            </a:extLst>
          </p:cNvPr>
          <p:cNvCxnSpPr>
            <a:cxnSpLocks/>
          </p:cNvCxnSpPr>
          <p:nvPr/>
        </p:nvCxnSpPr>
        <p:spPr bwMode="auto">
          <a:xfrm flipH="1">
            <a:off x="572464" y="2940207"/>
            <a:ext cx="1457156" cy="349971"/>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10">
            <a:extLst>
              <a:ext uri="{FF2B5EF4-FFF2-40B4-BE49-F238E27FC236}">
                <a16:creationId xmlns:a16="http://schemas.microsoft.com/office/drawing/2014/main" id="{7973E1A2-B15E-402C-B231-C2F0EB9384EA}"/>
              </a:ext>
            </a:extLst>
          </p:cNvPr>
          <p:cNvCxnSpPr>
            <a:cxnSpLocks/>
          </p:cNvCxnSpPr>
          <p:nvPr/>
        </p:nvCxnSpPr>
        <p:spPr bwMode="auto">
          <a:xfrm>
            <a:off x="3294821" y="2942625"/>
            <a:ext cx="846310" cy="371205"/>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矩形 23">
            <a:extLst>
              <a:ext uri="{FF2B5EF4-FFF2-40B4-BE49-F238E27FC236}">
                <a16:creationId xmlns:a16="http://schemas.microsoft.com/office/drawing/2014/main" id="{0A22A0D6-4270-4742-8AE1-38B037CDB0EB}"/>
              </a:ext>
            </a:extLst>
          </p:cNvPr>
          <p:cNvSpPr/>
          <p:nvPr/>
        </p:nvSpPr>
        <p:spPr>
          <a:xfrm>
            <a:off x="120837" y="4812529"/>
            <a:ext cx="8902325" cy="1323439"/>
          </a:xfrm>
          <a:prstGeom prst="rect">
            <a:avLst/>
          </a:prstGeom>
        </p:spPr>
        <p:txBody>
          <a:bodyPr wrap="square">
            <a:spAutoFit/>
          </a:bodyPr>
          <a:lstStyle/>
          <a:p>
            <a:pPr marL="342900" lvl="0" indent="-342900" eaLnBrk="1" fontAlgn="auto" hangingPunct="1">
              <a:spcBef>
                <a:spcPts val="0"/>
              </a:spcBef>
              <a:spcAft>
                <a:spcPts val="0"/>
              </a:spcAft>
              <a:buFont typeface="Arial" panose="020B0604020202020204" pitchFamily="34" charset="0"/>
              <a:buChar char="•"/>
              <a:defRPr/>
            </a:pPr>
            <a:r>
              <a:rPr lang="en-US" altLang="zh-CN" sz="1600" dirty="0"/>
              <a:t>Poll with 1-octet piggybacking information</a:t>
            </a:r>
          </a:p>
          <a:p>
            <a:pPr marL="800100" lvl="1" indent="-342900" eaLnBrk="1" fontAlgn="auto" hangingPunct="1">
              <a:spcBef>
                <a:spcPts val="0"/>
              </a:spcBef>
              <a:spcAft>
                <a:spcPts val="0"/>
              </a:spcAft>
              <a:buFont typeface="Times New Roman" panose="02020603050405020304" pitchFamily="18" charset="0"/>
              <a:buChar char="─"/>
              <a:defRPr/>
            </a:pPr>
            <a:r>
              <a:rPr lang="en-US" altLang="zh-CN" sz="1600" dirty="0"/>
              <a:t>Poll message piggybacks RNF request for updating the number of fragments</a:t>
            </a:r>
          </a:p>
          <a:p>
            <a:pPr marL="342900" indent="-342900" eaLnBrk="1" fontAlgn="auto" hangingPunct="1">
              <a:spcBef>
                <a:spcPts val="0"/>
              </a:spcBef>
              <a:spcAft>
                <a:spcPts val="0"/>
              </a:spcAft>
              <a:buFont typeface="Wingdings" panose="05000000000000000000" pitchFamily="2" charset="2"/>
              <a:buChar char=""/>
              <a:defRPr/>
            </a:pPr>
            <a:r>
              <a:rPr lang="en-US" altLang="zh-CN" sz="1600" dirty="0"/>
              <a:t>Poll with 2-octet piggybacking information</a:t>
            </a:r>
          </a:p>
          <a:p>
            <a:pPr marL="800100" lvl="1" indent="-342900" eaLnBrk="1" fontAlgn="auto" hangingPunct="1">
              <a:spcBef>
                <a:spcPts val="0"/>
              </a:spcBef>
              <a:spcAft>
                <a:spcPts val="0"/>
              </a:spcAft>
              <a:buFont typeface="Times New Roman" panose="02020603050405020304" pitchFamily="18" charset="0"/>
              <a:buChar char="─"/>
              <a:defRPr/>
            </a:pPr>
            <a:r>
              <a:rPr lang="en-US" altLang="zh-CN" sz="1600" dirty="0"/>
              <a:t>Besides RNF request, the poll message also piggybacks the Agile Frequency Hopping (AFH) map [5] information in the content</a:t>
            </a:r>
          </a:p>
        </p:txBody>
      </p:sp>
      <p:graphicFrame>
        <p:nvGraphicFramePr>
          <p:cNvPr id="25" name="Table 11">
            <a:extLst>
              <a:ext uri="{FF2B5EF4-FFF2-40B4-BE49-F238E27FC236}">
                <a16:creationId xmlns:a16="http://schemas.microsoft.com/office/drawing/2014/main" id="{94E06F07-8A6C-414B-AB50-B721CAD34E7F}"/>
              </a:ext>
            </a:extLst>
          </p:cNvPr>
          <p:cNvGraphicFramePr>
            <a:graphicFrameLocks noGrp="1"/>
          </p:cNvGraphicFramePr>
          <p:nvPr>
            <p:extLst>
              <p:ext uri="{D42A27DB-BD31-4B8C-83A1-F6EECF244321}">
                <p14:modId xmlns:p14="http://schemas.microsoft.com/office/powerpoint/2010/main" val="676911552"/>
              </p:ext>
            </p:extLst>
          </p:nvPr>
        </p:nvGraphicFramePr>
        <p:xfrm>
          <a:off x="4742333" y="2054387"/>
          <a:ext cx="4034321" cy="890651"/>
        </p:xfrm>
        <a:graphic>
          <a:graphicData uri="http://schemas.openxmlformats.org/drawingml/2006/table">
            <a:tbl>
              <a:tblPr firstRow="1" firstCol="1" bandRow="1"/>
              <a:tblGrid>
                <a:gridCol w="938213">
                  <a:extLst>
                    <a:ext uri="{9D8B030D-6E8A-4147-A177-3AD203B41FA5}">
                      <a16:colId xmlns:a16="http://schemas.microsoft.com/office/drawing/2014/main" val="3611099624"/>
                    </a:ext>
                  </a:extLst>
                </a:gridCol>
                <a:gridCol w="981766">
                  <a:extLst>
                    <a:ext uri="{9D8B030D-6E8A-4147-A177-3AD203B41FA5}">
                      <a16:colId xmlns:a16="http://schemas.microsoft.com/office/drawing/2014/main" val="4005981814"/>
                    </a:ext>
                  </a:extLst>
                </a:gridCol>
                <a:gridCol w="1232709">
                  <a:extLst>
                    <a:ext uri="{9D8B030D-6E8A-4147-A177-3AD203B41FA5}">
                      <a16:colId xmlns:a16="http://schemas.microsoft.com/office/drawing/2014/main" val="2563407063"/>
                    </a:ext>
                  </a:extLst>
                </a:gridCol>
                <a:gridCol w="881633">
                  <a:extLst>
                    <a:ext uri="{9D8B030D-6E8A-4147-A177-3AD203B41FA5}">
                      <a16:colId xmlns:a16="http://schemas.microsoft.com/office/drawing/2014/main" val="3725344011"/>
                    </a:ext>
                  </a:extLst>
                </a:gridCol>
              </a:tblGrid>
              <a:tr h="62443">
                <a:tc>
                  <a:txBody>
                    <a:bodyPr/>
                    <a:lstStyle/>
                    <a:p>
                      <a:pPr marL="0" marR="0"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4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4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12923">
                <a:tc>
                  <a:txBody>
                    <a:bodyPr/>
                    <a:lstStyle/>
                    <a:p>
                      <a:pPr marL="71755" marR="71755"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Message ID 0x00</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Address</a:t>
                      </a:r>
                      <a:endParaRPr lang="en-SG"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Piggyback information content</a:t>
                      </a:r>
                      <a:endParaRPr lang="en-SG" sz="14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CRC</a:t>
                      </a:r>
                      <a:endParaRPr lang="en-SG"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26" name="表格 25">
            <a:extLst>
              <a:ext uri="{FF2B5EF4-FFF2-40B4-BE49-F238E27FC236}">
                <a16:creationId xmlns:a16="http://schemas.microsoft.com/office/drawing/2014/main" id="{E8D99C28-FE48-46E7-8257-034BC136B752}"/>
              </a:ext>
            </a:extLst>
          </p:cNvPr>
          <p:cNvGraphicFramePr>
            <a:graphicFrameLocks noGrp="1"/>
          </p:cNvGraphicFramePr>
          <p:nvPr>
            <p:extLst>
              <p:ext uri="{D42A27DB-BD31-4B8C-83A1-F6EECF244321}">
                <p14:modId xmlns:p14="http://schemas.microsoft.com/office/powerpoint/2010/main" val="1238664402"/>
              </p:ext>
            </p:extLst>
          </p:nvPr>
        </p:nvGraphicFramePr>
        <p:xfrm>
          <a:off x="5350355" y="1242953"/>
          <a:ext cx="3168352" cy="370840"/>
        </p:xfrm>
        <a:graphic>
          <a:graphicData uri="http://schemas.openxmlformats.org/drawingml/2006/table">
            <a:tbl>
              <a:tblPr firstRow="1" bandRow="1">
                <a:tableStyleId>{5940675A-B579-460E-94D1-54222C63F5DA}</a:tableStyleId>
              </a:tblPr>
              <a:tblGrid>
                <a:gridCol w="775922">
                  <a:extLst>
                    <a:ext uri="{9D8B030D-6E8A-4147-A177-3AD203B41FA5}">
                      <a16:colId xmlns:a16="http://schemas.microsoft.com/office/drawing/2014/main" val="971610761"/>
                    </a:ext>
                  </a:extLst>
                </a:gridCol>
                <a:gridCol w="736246">
                  <a:extLst>
                    <a:ext uri="{9D8B030D-6E8A-4147-A177-3AD203B41FA5}">
                      <a16:colId xmlns:a16="http://schemas.microsoft.com/office/drawing/2014/main" val="1689433013"/>
                    </a:ext>
                  </a:extLst>
                </a:gridCol>
                <a:gridCol w="1656184">
                  <a:extLst>
                    <a:ext uri="{9D8B030D-6E8A-4147-A177-3AD203B41FA5}">
                      <a16:colId xmlns:a16="http://schemas.microsoft.com/office/drawing/2014/main" val="2548371996"/>
                    </a:ext>
                  </a:extLst>
                </a:gridCol>
              </a:tblGrid>
              <a:tr h="370840">
                <a:tc>
                  <a:txBody>
                    <a:bodyPr/>
                    <a:lstStyle/>
                    <a:p>
                      <a:r>
                        <a:rPr lang="en-US" altLang="zh-CN" sz="1600" dirty="0"/>
                        <a:t>SHR</a:t>
                      </a:r>
                      <a:endParaRPr lang="zh-CN" altLang="en-US" sz="1600" dirty="0"/>
                    </a:p>
                  </a:txBody>
                  <a:tcPr/>
                </a:tc>
                <a:tc>
                  <a:txBody>
                    <a:bodyPr/>
                    <a:lstStyle/>
                    <a:p>
                      <a:r>
                        <a:rPr lang="en-US" altLang="zh-CN" sz="1600" dirty="0"/>
                        <a:t>PHR</a:t>
                      </a:r>
                      <a:endParaRPr lang="zh-CN" altLang="en-US" sz="1600" dirty="0"/>
                    </a:p>
                  </a:txBody>
                  <a:tcPr/>
                </a:tc>
                <a:tc>
                  <a:txBody>
                    <a:bodyPr/>
                    <a:lstStyle/>
                    <a:p>
                      <a:r>
                        <a:rPr lang="en-US" altLang="zh-CN" sz="1600" dirty="0"/>
                        <a:t>PHY payload</a:t>
                      </a:r>
                      <a:endParaRPr lang="zh-CN" altLang="en-US" sz="1600" dirty="0"/>
                    </a:p>
                  </a:txBody>
                  <a:tcPr/>
                </a:tc>
                <a:extLst>
                  <a:ext uri="{0D108BD9-81ED-4DB2-BD59-A6C34878D82A}">
                    <a16:rowId xmlns:a16="http://schemas.microsoft.com/office/drawing/2014/main" val="2170165596"/>
                  </a:ext>
                </a:extLst>
              </a:tr>
            </a:tbl>
          </a:graphicData>
        </a:graphic>
      </p:graphicFrame>
      <p:cxnSp>
        <p:nvCxnSpPr>
          <p:cNvPr id="28" name="Straight Connector 10">
            <a:extLst>
              <a:ext uri="{FF2B5EF4-FFF2-40B4-BE49-F238E27FC236}">
                <a16:creationId xmlns:a16="http://schemas.microsoft.com/office/drawing/2014/main" id="{4560A123-5ADB-4744-BAE6-003115E0F67D}"/>
              </a:ext>
            </a:extLst>
          </p:cNvPr>
          <p:cNvCxnSpPr>
            <a:cxnSpLocks/>
          </p:cNvCxnSpPr>
          <p:nvPr/>
        </p:nvCxnSpPr>
        <p:spPr bwMode="auto">
          <a:xfrm>
            <a:off x="8518707" y="1637392"/>
            <a:ext cx="257947" cy="396336"/>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10">
            <a:extLst>
              <a:ext uri="{FF2B5EF4-FFF2-40B4-BE49-F238E27FC236}">
                <a16:creationId xmlns:a16="http://schemas.microsoft.com/office/drawing/2014/main" id="{B759B5E7-9082-44ED-9170-9A6AE80EE00E}"/>
              </a:ext>
            </a:extLst>
          </p:cNvPr>
          <p:cNvCxnSpPr>
            <a:cxnSpLocks/>
          </p:cNvCxnSpPr>
          <p:nvPr/>
        </p:nvCxnSpPr>
        <p:spPr bwMode="auto">
          <a:xfrm flipH="1">
            <a:off x="4742333" y="1625487"/>
            <a:ext cx="2017160" cy="408241"/>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Connector 10">
            <a:extLst>
              <a:ext uri="{FF2B5EF4-FFF2-40B4-BE49-F238E27FC236}">
                <a16:creationId xmlns:a16="http://schemas.microsoft.com/office/drawing/2014/main" id="{AC88974B-CD61-4DD6-A9EB-09B475988072}"/>
              </a:ext>
            </a:extLst>
          </p:cNvPr>
          <p:cNvCxnSpPr>
            <a:cxnSpLocks/>
          </p:cNvCxnSpPr>
          <p:nvPr/>
        </p:nvCxnSpPr>
        <p:spPr bwMode="auto">
          <a:xfrm flipH="1">
            <a:off x="4401668" y="2940207"/>
            <a:ext cx="2276483" cy="522710"/>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10">
            <a:extLst>
              <a:ext uri="{FF2B5EF4-FFF2-40B4-BE49-F238E27FC236}">
                <a16:creationId xmlns:a16="http://schemas.microsoft.com/office/drawing/2014/main" id="{11F6E63B-269E-470E-BF59-F2EB33CDB623}"/>
              </a:ext>
            </a:extLst>
          </p:cNvPr>
          <p:cNvCxnSpPr>
            <a:cxnSpLocks/>
          </p:cNvCxnSpPr>
          <p:nvPr/>
        </p:nvCxnSpPr>
        <p:spPr bwMode="auto">
          <a:xfrm>
            <a:off x="7943352" y="2942625"/>
            <a:ext cx="1021136" cy="520292"/>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3" name="Table 11">
            <a:extLst>
              <a:ext uri="{FF2B5EF4-FFF2-40B4-BE49-F238E27FC236}">
                <a16:creationId xmlns:a16="http://schemas.microsoft.com/office/drawing/2014/main" id="{9514B89E-B90B-4146-95A7-E9F59F16FCCB}"/>
              </a:ext>
            </a:extLst>
          </p:cNvPr>
          <p:cNvGraphicFramePr>
            <a:graphicFrameLocks noGrp="1"/>
          </p:cNvGraphicFramePr>
          <p:nvPr>
            <p:extLst>
              <p:ext uri="{D42A27DB-BD31-4B8C-83A1-F6EECF244321}">
                <p14:modId xmlns:p14="http://schemas.microsoft.com/office/powerpoint/2010/main" val="2199261345"/>
              </p:ext>
            </p:extLst>
          </p:nvPr>
        </p:nvGraphicFramePr>
        <p:xfrm>
          <a:off x="4435933" y="3465021"/>
          <a:ext cx="4528555" cy="985963"/>
        </p:xfrm>
        <a:graphic>
          <a:graphicData uri="http://schemas.openxmlformats.org/drawingml/2006/table">
            <a:tbl>
              <a:tblPr firstRow="1" firstCol="1" bandRow="1"/>
              <a:tblGrid>
                <a:gridCol w="1186750">
                  <a:extLst>
                    <a:ext uri="{9D8B030D-6E8A-4147-A177-3AD203B41FA5}">
                      <a16:colId xmlns:a16="http://schemas.microsoft.com/office/drawing/2014/main" val="3611099624"/>
                    </a:ext>
                  </a:extLst>
                </a:gridCol>
                <a:gridCol w="1832603">
                  <a:extLst>
                    <a:ext uri="{9D8B030D-6E8A-4147-A177-3AD203B41FA5}">
                      <a16:colId xmlns:a16="http://schemas.microsoft.com/office/drawing/2014/main" val="4005981814"/>
                    </a:ext>
                  </a:extLst>
                </a:gridCol>
                <a:gridCol w="1509202">
                  <a:extLst>
                    <a:ext uri="{9D8B030D-6E8A-4147-A177-3AD203B41FA5}">
                      <a16:colId xmlns:a16="http://schemas.microsoft.com/office/drawing/2014/main" val="2927070439"/>
                    </a:ext>
                  </a:extLst>
                </a:gridCol>
              </a:tblGrid>
              <a:tr h="159796">
                <a:tc>
                  <a:txBody>
                    <a:bodyPr/>
                    <a:lstStyle/>
                    <a:p>
                      <a:pPr marL="0" marR="0" algn="ctr">
                        <a:lnSpc>
                          <a:spcPct val="107000"/>
                        </a:lnSpc>
                        <a:spcBef>
                          <a:spcPts val="600"/>
                        </a:spcBef>
                        <a:spcAft>
                          <a:spcPts val="600"/>
                        </a:spcAft>
                      </a:pPr>
                      <a:r>
                        <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endParaRPr lang="en-SG"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1-12</a:t>
                      </a:r>
                      <a:endParaRPr lang="en-SG"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400" dirty="0">
                          <a:effectLst/>
                          <a:latin typeface="Times New Roman" panose="02020603050405020304" pitchFamily="18" charset="0"/>
                          <a:ea typeface="Malgun Gothic" panose="020B0503020000020004" pitchFamily="34" charset="-127"/>
                          <a:cs typeface="Times New Roman" panose="02020603050405020304" pitchFamily="18" charset="0"/>
                        </a:rPr>
                        <a:t>13-15</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772984">
                <a:tc>
                  <a:txBody>
                    <a:bodyPr/>
                    <a:lstStyle/>
                    <a:p>
                      <a:pPr marL="71755" marR="71755" algn="ctr">
                        <a:lnSpc>
                          <a:spcPct val="107000"/>
                        </a:lnSpc>
                        <a:spcBef>
                          <a:spcPts val="600"/>
                        </a:spcBef>
                        <a:spcAft>
                          <a:spcPts val="600"/>
                        </a:spcAft>
                      </a:pPr>
                      <a:r>
                        <a:rPr lang="en-US" altLang="zh-CN"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RNF Request</a:t>
                      </a:r>
                      <a:endParaRPr lang="en-US" sz="1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effectLst/>
                          <a:latin typeface="Times New Roman" panose="02020603050405020304" pitchFamily="18" charset="0"/>
                          <a:ea typeface="Malgun Gothic" panose="020B0503020000020004" pitchFamily="34" charset="-127"/>
                          <a:cs typeface="Times New Roman" panose="02020603050405020304" pitchFamily="18" charset="0"/>
                        </a:rPr>
                        <a:t>AFH map</a:t>
                      </a:r>
                      <a:endParaRPr lang="en-SG"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sz="1400" dirty="0">
                          <a:effectLst/>
                          <a:latin typeface="Times New Roman" panose="02020603050405020304" pitchFamily="18" charset="0"/>
                          <a:ea typeface="Malgun Gothic" panose="020B0503020000020004" pitchFamily="34" charset="-127"/>
                          <a:cs typeface="Times New Roman" panose="02020603050405020304" pitchFamily="18" charset="0"/>
                        </a:rPr>
                        <a:t>Reserved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spTree>
    <p:extLst>
      <p:ext uri="{BB962C8B-B14F-4D97-AF65-F5344CB8AC3E}">
        <p14:creationId xmlns:p14="http://schemas.microsoft.com/office/powerpoint/2010/main" val="1012115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dirty="0"/>
              <a:t>January 2023</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a:xfrm>
            <a:off x="4725130" y="6286764"/>
            <a:ext cx="3894584" cy="184666"/>
          </a:xfrm>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a:xfrm>
            <a:off x="4354102" y="6286764"/>
            <a:ext cx="530225" cy="182562"/>
          </a:xfrm>
        </p:spPr>
        <p:txBody>
          <a:bodyPr/>
          <a:lstStyle/>
          <a:p>
            <a:r>
              <a:rPr lang="en-US" altLang="en-US"/>
              <a:t>Slide </a:t>
            </a:r>
            <a:fld id="{77849D27-6DDF-4CEA-A842-3715DABEA1B1}" type="slidenum">
              <a:rPr lang="en-US" altLang="en-US" smtClean="0"/>
              <a:pPr/>
              <a:t>11</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60512" y="557792"/>
            <a:ext cx="8568952" cy="39416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100" b="1" kern="0" dirty="0"/>
              <a:t>Proposal 2: Report piggybacking extended functionality</a:t>
            </a:r>
          </a:p>
        </p:txBody>
      </p:sp>
      <p:sp>
        <p:nvSpPr>
          <p:cNvPr id="11" name="矩形 10">
            <a:extLst>
              <a:ext uri="{FF2B5EF4-FFF2-40B4-BE49-F238E27FC236}">
                <a16:creationId xmlns:a16="http://schemas.microsoft.com/office/drawing/2014/main" id="{6F9FD293-7BA7-4449-819D-37B4D98F889C}"/>
              </a:ext>
            </a:extLst>
          </p:cNvPr>
          <p:cNvSpPr/>
          <p:nvPr/>
        </p:nvSpPr>
        <p:spPr>
          <a:xfrm>
            <a:off x="55911" y="877992"/>
            <a:ext cx="9053524" cy="1077218"/>
          </a:xfrm>
          <a:prstGeom prst="rect">
            <a:avLst/>
          </a:prstGeom>
        </p:spPr>
        <p:txBody>
          <a:bodyPr wrap="square">
            <a:spAutoFit/>
          </a:bodyPr>
          <a:lstStyle/>
          <a:p>
            <a:pPr marL="342900" indent="-342900" algn="just">
              <a:buFont typeface="Arial" panose="020B0604020202020204" pitchFamily="34" charset="0"/>
              <a:buChar char="•"/>
            </a:pPr>
            <a:r>
              <a:rPr lang="en-US" altLang="zh-CN" sz="1600" kern="0" dirty="0"/>
              <a:t>Joint exploiting Frame Length and Message ID to carry report with Extended Functionality </a:t>
            </a:r>
          </a:p>
          <a:p>
            <a:pPr marL="800100" lvl="1" indent="-342900" algn="just">
              <a:buFont typeface="Times New Roman" panose="02020603050405020304" pitchFamily="18" charset="0"/>
              <a:buChar char="─"/>
            </a:pPr>
            <a:r>
              <a:rPr lang="en-US" altLang="zh-CN" sz="1600" kern="0" dirty="0"/>
              <a:t>Introducing 1 octet for </a:t>
            </a:r>
            <a:r>
              <a:rPr lang="en-US" altLang="zh-CN" sz="1600" kern="0" dirty="0">
                <a:solidFill>
                  <a:srgbClr val="FF0000"/>
                </a:solidFill>
              </a:rPr>
              <a:t>Report with extended functionality</a:t>
            </a:r>
            <a:r>
              <a:rPr lang="en-US" altLang="zh-CN" sz="1600" kern="0" dirty="0"/>
              <a:t> field in the data content field</a:t>
            </a:r>
          </a:p>
          <a:p>
            <a:pPr marL="800100" lvl="1" indent="-342900" algn="just">
              <a:buFont typeface="Times New Roman" panose="02020603050405020304" pitchFamily="18" charset="0"/>
              <a:buChar char="─"/>
            </a:pPr>
            <a:r>
              <a:rPr lang="en-US" altLang="zh-CN" sz="1600" kern="0" dirty="0"/>
              <a:t>Not introducing new message IDs to distinguish different ranging measurement reports </a:t>
            </a:r>
            <a:r>
              <a:rPr lang="en-US" altLang="zh-CN" sz="1600" kern="0" dirty="0">
                <a:solidFill>
                  <a:srgbClr val="0070C0"/>
                </a:solidFill>
                <a:sym typeface="Wingdings" panose="05000000000000000000" pitchFamily="2" charset="2"/>
              </a:rPr>
              <a:t> </a:t>
            </a:r>
            <a:r>
              <a:rPr lang="en-US" altLang="zh-CN" sz="1600" kern="0" dirty="0">
                <a:solidFill>
                  <a:srgbClr val="0070C0"/>
                </a:solidFill>
              </a:rPr>
              <a:t>Saving the number of message IDs</a:t>
            </a:r>
          </a:p>
        </p:txBody>
      </p:sp>
      <p:graphicFrame>
        <p:nvGraphicFramePr>
          <p:cNvPr id="17" name="表格 16">
            <a:extLst>
              <a:ext uri="{FF2B5EF4-FFF2-40B4-BE49-F238E27FC236}">
                <a16:creationId xmlns:a16="http://schemas.microsoft.com/office/drawing/2014/main" id="{88BD4A45-A31D-4731-B70A-09956F3914F3}"/>
              </a:ext>
            </a:extLst>
          </p:cNvPr>
          <p:cNvGraphicFramePr>
            <a:graphicFrameLocks noGrp="1"/>
          </p:cNvGraphicFramePr>
          <p:nvPr>
            <p:extLst>
              <p:ext uri="{D42A27DB-BD31-4B8C-83A1-F6EECF244321}">
                <p14:modId xmlns:p14="http://schemas.microsoft.com/office/powerpoint/2010/main" val="1211022271"/>
              </p:ext>
            </p:extLst>
          </p:nvPr>
        </p:nvGraphicFramePr>
        <p:xfrm>
          <a:off x="190722" y="2136776"/>
          <a:ext cx="8856984" cy="914400"/>
        </p:xfrm>
        <a:graphic>
          <a:graphicData uri="http://schemas.openxmlformats.org/drawingml/2006/table">
            <a:tbl>
              <a:tblPr firstRow="1" bandRow="1">
                <a:tableStyleId>{5940675A-B579-460E-94D1-54222C63F5DA}</a:tableStyleId>
              </a:tblPr>
              <a:tblGrid>
                <a:gridCol w="1433905">
                  <a:extLst>
                    <a:ext uri="{9D8B030D-6E8A-4147-A177-3AD203B41FA5}">
                      <a16:colId xmlns:a16="http://schemas.microsoft.com/office/drawing/2014/main" val="4105186849"/>
                    </a:ext>
                  </a:extLst>
                </a:gridCol>
                <a:gridCol w="860343">
                  <a:extLst>
                    <a:ext uri="{9D8B030D-6E8A-4147-A177-3AD203B41FA5}">
                      <a16:colId xmlns:a16="http://schemas.microsoft.com/office/drawing/2014/main" val="191353437"/>
                    </a:ext>
                  </a:extLst>
                </a:gridCol>
                <a:gridCol w="2179536">
                  <a:extLst>
                    <a:ext uri="{9D8B030D-6E8A-4147-A177-3AD203B41FA5}">
                      <a16:colId xmlns:a16="http://schemas.microsoft.com/office/drawing/2014/main" val="2857110942"/>
                    </a:ext>
                  </a:extLst>
                </a:gridCol>
                <a:gridCol w="4383200">
                  <a:extLst>
                    <a:ext uri="{9D8B030D-6E8A-4147-A177-3AD203B41FA5}">
                      <a16:colId xmlns:a16="http://schemas.microsoft.com/office/drawing/2014/main" val="2727342902"/>
                    </a:ext>
                  </a:extLst>
                </a:gridCol>
              </a:tblGrid>
              <a:tr h="188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effectLst/>
                          <a:latin typeface="+mn-lt"/>
                          <a:ea typeface="Malgun Gothic" panose="020B0503020000020004" pitchFamily="34" charset="-127"/>
                          <a:cs typeface="Times New Roman" panose="02020603050405020304" pitchFamily="18" charset="0"/>
                        </a:rPr>
                        <a:t>Frame Length (octet)</a:t>
                      </a:r>
                    </a:p>
                  </a:txBody>
                  <a:tcPr/>
                </a:tc>
                <a:tc>
                  <a:txBody>
                    <a:bodyPr/>
                    <a:lstStyle/>
                    <a:p>
                      <a:r>
                        <a:rPr lang="en-US" altLang="zh-CN" sz="1200" b="1" dirty="0">
                          <a:solidFill>
                            <a:schemeClr val="tx1"/>
                          </a:solidFill>
                          <a:latin typeface="+mn-lt"/>
                        </a:rPr>
                        <a:t>Message ID</a:t>
                      </a:r>
                      <a:endParaRPr lang="zh-CN" altLang="en-US" sz="1200" b="1" dirty="0">
                        <a:solidFill>
                          <a:schemeClr val="tx1"/>
                        </a:solidFill>
                        <a:latin typeface="+mn-lt"/>
                      </a:endParaRPr>
                    </a:p>
                  </a:txBody>
                  <a:tcPr/>
                </a:tc>
                <a:tc>
                  <a:txBody>
                    <a:bodyPr/>
                    <a:lstStyle/>
                    <a:p>
                      <a:r>
                        <a:rPr lang="en-US" altLang="zh-CN" sz="1200" b="1" dirty="0">
                          <a:solidFill>
                            <a:schemeClr val="tx1"/>
                          </a:solidFill>
                          <a:latin typeface="+mn-lt"/>
                        </a:rPr>
                        <a:t>Data Content Description</a:t>
                      </a:r>
                      <a:endParaRPr lang="zh-CN" altLang="en-US" sz="1200" b="1"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latin typeface="+mn-lt"/>
                        </a:rPr>
                        <a:t>TX occupancy in 1ms duration (</a:t>
                      </a:r>
                      <a:r>
                        <a:rPr lang="en-US" altLang="zh-CN" sz="1200" b="1" dirty="0">
                          <a:solidFill>
                            <a:schemeClr val="tx1"/>
                          </a:solidFill>
                        </a:rPr>
                        <a:t>@ baseline 250kbit/s O-QPSK PHY)</a:t>
                      </a:r>
                      <a:endParaRPr lang="zh-CN" altLang="en-US" sz="1200" b="1" dirty="0">
                        <a:solidFill>
                          <a:schemeClr val="tx1"/>
                        </a:solidFill>
                        <a:latin typeface="+mn-lt"/>
                      </a:endParaRPr>
                    </a:p>
                  </a:txBody>
                  <a:tcPr/>
                </a:tc>
                <a:extLst>
                  <a:ext uri="{0D108BD9-81ED-4DB2-BD59-A6C34878D82A}">
                    <a16:rowId xmlns:a16="http://schemas.microsoft.com/office/drawing/2014/main" val="1029605494"/>
                  </a:ext>
                </a:extLst>
              </a:tr>
              <a:tr h="357377">
                <a:tc>
                  <a:txBody>
                    <a:bodyPr/>
                    <a:lstStyle/>
                    <a:p>
                      <a:r>
                        <a:rPr lang="en-US" altLang="zh-CN" sz="1200" b="0" dirty="0">
                          <a:solidFill>
                            <a:srgbClr val="FF0000"/>
                          </a:solidFill>
                        </a:rPr>
                        <a:t>10</a:t>
                      </a:r>
                      <a:endParaRPr lang="zh-CN" altLang="en-US" sz="1200" b="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FF0000"/>
                          </a:solidFill>
                        </a:rPr>
                        <a:t>TBD</a:t>
                      </a:r>
                      <a:endParaRPr lang="zh-CN" altLang="en-US" sz="1400" b="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FF0000"/>
                          </a:solidFill>
                        </a:rPr>
                        <a:t>Report with extended functionality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FF0000"/>
                          </a:solidFill>
                          <a:latin typeface="+mn-lt"/>
                        </a:rPr>
                        <a:t>51.2%</a:t>
                      </a:r>
                      <a:endParaRPr lang="zh-CN" altLang="en-US" sz="1200" b="0" dirty="0">
                        <a:solidFill>
                          <a:srgbClr val="FF0000"/>
                        </a:solidFill>
                        <a:latin typeface="+mn-lt"/>
                      </a:endParaRPr>
                    </a:p>
                  </a:txBody>
                  <a:tcPr/>
                </a:tc>
                <a:extLst>
                  <a:ext uri="{0D108BD9-81ED-4DB2-BD59-A6C34878D82A}">
                    <a16:rowId xmlns:a16="http://schemas.microsoft.com/office/drawing/2014/main" val="665557529"/>
                  </a:ext>
                </a:extLst>
              </a:tr>
            </a:tbl>
          </a:graphicData>
        </a:graphic>
      </p:graphicFrame>
      <p:graphicFrame>
        <p:nvGraphicFramePr>
          <p:cNvPr id="18" name="Table 11">
            <a:extLst>
              <a:ext uri="{FF2B5EF4-FFF2-40B4-BE49-F238E27FC236}">
                <a16:creationId xmlns:a16="http://schemas.microsoft.com/office/drawing/2014/main" id="{992DE4E9-C5B2-4B0C-A4FE-7AFDFA5A960C}"/>
              </a:ext>
            </a:extLst>
          </p:cNvPr>
          <p:cNvGraphicFramePr>
            <a:graphicFrameLocks noGrp="1"/>
          </p:cNvGraphicFramePr>
          <p:nvPr>
            <p:extLst>
              <p:ext uri="{D42A27DB-BD31-4B8C-83A1-F6EECF244321}">
                <p14:modId xmlns:p14="http://schemas.microsoft.com/office/powerpoint/2010/main" val="2198274488"/>
              </p:ext>
            </p:extLst>
          </p:nvPr>
        </p:nvGraphicFramePr>
        <p:xfrm>
          <a:off x="2015715" y="4059791"/>
          <a:ext cx="5479694" cy="756412"/>
        </p:xfrm>
        <a:graphic>
          <a:graphicData uri="http://schemas.openxmlformats.org/drawingml/2006/table">
            <a:tbl>
              <a:tblPr firstRow="1" firstCol="1" bandRow="1"/>
              <a:tblGrid>
                <a:gridCol w="976094">
                  <a:extLst>
                    <a:ext uri="{9D8B030D-6E8A-4147-A177-3AD203B41FA5}">
                      <a16:colId xmlns:a16="http://schemas.microsoft.com/office/drawing/2014/main" val="3611099624"/>
                    </a:ext>
                  </a:extLst>
                </a:gridCol>
                <a:gridCol w="1021407">
                  <a:extLst>
                    <a:ext uri="{9D8B030D-6E8A-4147-A177-3AD203B41FA5}">
                      <a16:colId xmlns:a16="http://schemas.microsoft.com/office/drawing/2014/main" val="4005981814"/>
                    </a:ext>
                  </a:extLst>
                </a:gridCol>
                <a:gridCol w="1282481">
                  <a:extLst>
                    <a:ext uri="{9D8B030D-6E8A-4147-A177-3AD203B41FA5}">
                      <a16:colId xmlns:a16="http://schemas.microsoft.com/office/drawing/2014/main" val="2563407063"/>
                    </a:ext>
                  </a:extLst>
                </a:gridCol>
                <a:gridCol w="1282481">
                  <a:extLst>
                    <a:ext uri="{9D8B030D-6E8A-4147-A177-3AD203B41FA5}">
                      <a16:colId xmlns:a16="http://schemas.microsoft.com/office/drawing/2014/main" val="1820116668"/>
                    </a:ext>
                  </a:extLst>
                </a:gridCol>
                <a:gridCol w="917231">
                  <a:extLst>
                    <a:ext uri="{9D8B030D-6E8A-4147-A177-3AD203B41FA5}">
                      <a16:colId xmlns:a16="http://schemas.microsoft.com/office/drawing/2014/main" val="3725344011"/>
                    </a:ext>
                  </a:extLst>
                </a:gridCol>
              </a:tblGrid>
              <a:tr h="0">
                <a:tc>
                  <a:txBody>
                    <a:bodyPr/>
                    <a:lstStyle/>
                    <a:p>
                      <a:pPr marL="0" marR="0"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1</a:t>
                      </a:r>
                      <a:endPar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4</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12923">
                <a:tc>
                  <a:txBody>
                    <a:bodyPr/>
                    <a:lstStyle/>
                    <a:p>
                      <a:pPr marL="71755" marR="71755"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Message ID 0x02</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Address</a:t>
                      </a:r>
                      <a:endParaRPr lang="en-SG" sz="12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Report Control</a:t>
                      </a:r>
                      <a:endPar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Ranging Measurement Report</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CRC</a:t>
                      </a:r>
                      <a:endParaRPr lang="en-SG" sz="12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19" name="表格 18">
            <a:extLst>
              <a:ext uri="{FF2B5EF4-FFF2-40B4-BE49-F238E27FC236}">
                <a16:creationId xmlns:a16="http://schemas.microsoft.com/office/drawing/2014/main" id="{B97B95B7-2C6C-4D78-9735-7E30C460C8C6}"/>
              </a:ext>
            </a:extLst>
          </p:cNvPr>
          <p:cNvGraphicFramePr>
            <a:graphicFrameLocks noGrp="1"/>
          </p:cNvGraphicFramePr>
          <p:nvPr>
            <p:extLst>
              <p:ext uri="{D42A27DB-BD31-4B8C-83A1-F6EECF244321}">
                <p14:modId xmlns:p14="http://schemas.microsoft.com/office/powerpoint/2010/main" val="260553676"/>
              </p:ext>
            </p:extLst>
          </p:nvPr>
        </p:nvGraphicFramePr>
        <p:xfrm>
          <a:off x="2972550" y="3532505"/>
          <a:ext cx="3168352" cy="370840"/>
        </p:xfrm>
        <a:graphic>
          <a:graphicData uri="http://schemas.openxmlformats.org/drawingml/2006/table">
            <a:tbl>
              <a:tblPr firstRow="1" bandRow="1">
                <a:tableStyleId>{5940675A-B579-460E-94D1-54222C63F5DA}</a:tableStyleId>
              </a:tblPr>
              <a:tblGrid>
                <a:gridCol w="775922">
                  <a:extLst>
                    <a:ext uri="{9D8B030D-6E8A-4147-A177-3AD203B41FA5}">
                      <a16:colId xmlns:a16="http://schemas.microsoft.com/office/drawing/2014/main" val="971610761"/>
                    </a:ext>
                  </a:extLst>
                </a:gridCol>
                <a:gridCol w="736246">
                  <a:extLst>
                    <a:ext uri="{9D8B030D-6E8A-4147-A177-3AD203B41FA5}">
                      <a16:colId xmlns:a16="http://schemas.microsoft.com/office/drawing/2014/main" val="1689433013"/>
                    </a:ext>
                  </a:extLst>
                </a:gridCol>
                <a:gridCol w="1656184">
                  <a:extLst>
                    <a:ext uri="{9D8B030D-6E8A-4147-A177-3AD203B41FA5}">
                      <a16:colId xmlns:a16="http://schemas.microsoft.com/office/drawing/2014/main" val="2548371996"/>
                    </a:ext>
                  </a:extLst>
                </a:gridCol>
              </a:tblGrid>
              <a:tr h="370840">
                <a:tc>
                  <a:txBody>
                    <a:bodyPr/>
                    <a:lstStyle/>
                    <a:p>
                      <a:r>
                        <a:rPr lang="en-US" altLang="zh-CN" sz="1400" dirty="0"/>
                        <a:t>SHR</a:t>
                      </a:r>
                      <a:endParaRPr lang="zh-CN" altLang="en-US" sz="1400" dirty="0"/>
                    </a:p>
                  </a:txBody>
                  <a:tcPr/>
                </a:tc>
                <a:tc>
                  <a:txBody>
                    <a:bodyPr/>
                    <a:lstStyle/>
                    <a:p>
                      <a:r>
                        <a:rPr lang="en-US" altLang="zh-CN" sz="1400" dirty="0"/>
                        <a:t>PHR</a:t>
                      </a:r>
                      <a:endParaRPr lang="zh-CN" altLang="en-US" sz="1400" dirty="0"/>
                    </a:p>
                  </a:txBody>
                  <a:tcPr/>
                </a:tc>
                <a:tc>
                  <a:txBody>
                    <a:bodyPr/>
                    <a:lstStyle/>
                    <a:p>
                      <a:r>
                        <a:rPr lang="en-US" altLang="zh-CN" sz="1400" dirty="0"/>
                        <a:t>PHY payload</a:t>
                      </a:r>
                      <a:endParaRPr lang="zh-CN" altLang="en-US" sz="1400" dirty="0"/>
                    </a:p>
                  </a:txBody>
                  <a:tcPr/>
                </a:tc>
                <a:extLst>
                  <a:ext uri="{0D108BD9-81ED-4DB2-BD59-A6C34878D82A}">
                    <a16:rowId xmlns:a16="http://schemas.microsoft.com/office/drawing/2014/main" val="2170165596"/>
                  </a:ext>
                </a:extLst>
              </a:tr>
            </a:tbl>
          </a:graphicData>
        </a:graphic>
      </p:graphicFrame>
      <p:graphicFrame>
        <p:nvGraphicFramePr>
          <p:cNvPr id="20" name="Table 11">
            <a:extLst>
              <a:ext uri="{FF2B5EF4-FFF2-40B4-BE49-F238E27FC236}">
                <a16:creationId xmlns:a16="http://schemas.microsoft.com/office/drawing/2014/main" id="{62CF583B-803B-4E09-92F5-9DFFBC8A2D74}"/>
              </a:ext>
            </a:extLst>
          </p:cNvPr>
          <p:cNvGraphicFramePr>
            <a:graphicFrameLocks noGrp="1"/>
          </p:cNvGraphicFramePr>
          <p:nvPr>
            <p:extLst>
              <p:ext uri="{D42A27DB-BD31-4B8C-83A1-F6EECF244321}">
                <p14:modId xmlns:p14="http://schemas.microsoft.com/office/powerpoint/2010/main" val="529210132"/>
              </p:ext>
            </p:extLst>
          </p:nvPr>
        </p:nvGraphicFramePr>
        <p:xfrm>
          <a:off x="2627784" y="5060207"/>
          <a:ext cx="4999293" cy="760984"/>
        </p:xfrm>
        <a:graphic>
          <a:graphicData uri="http://schemas.openxmlformats.org/drawingml/2006/table">
            <a:tbl>
              <a:tblPr firstRow="1" firstCol="1" bandRow="1"/>
              <a:tblGrid>
                <a:gridCol w="1584176">
                  <a:extLst>
                    <a:ext uri="{9D8B030D-6E8A-4147-A177-3AD203B41FA5}">
                      <a16:colId xmlns:a16="http://schemas.microsoft.com/office/drawing/2014/main" val="3611099624"/>
                    </a:ext>
                  </a:extLst>
                </a:gridCol>
                <a:gridCol w="1850323">
                  <a:extLst>
                    <a:ext uri="{9D8B030D-6E8A-4147-A177-3AD203B41FA5}">
                      <a16:colId xmlns:a16="http://schemas.microsoft.com/office/drawing/2014/main" val="4160459160"/>
                    </a:ext>
                  </a:extLst>
                </a:gridCol>
                <a:gridCol w="1564794">
                  <a:extLst>
                    <a:ext uri="{9D8B030D-6E8A-4147-A177-3AD203B41FA5}">
                      <a16:colId xmlns:a16="http://schemas.microsoft.com/office/drawing/2014/main" val="1166112989"/>
                    </a:ext>
                  </a:extLst>
                </a:gridCol>
              </a:tblGrid>
              <a:tr h="141992">
                <a:tc>
                  <a:txBody>
                    <a:bodyPr/>
                    <a:lstStyle/>
                    <a:p>
                      <a:pPr marL="0" marR="0"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Bits: TBD</a:t>
                      </a:r>
                      <a:endParaRPr lang="en-SG"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TBD</a:t>
                      </a:r>
                      <a:endParaRPr lang="en-SG"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TBD</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02746">
                <a:tc>
                  <a:txBody>
                    <a:bodyPr/>
                    <a:lstStyle/>
                    <a:p>
                      <a:pPr marL="71755" marR="71755"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RNF Report presence control</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lvl="0" indent="0" algn="ctr" defTabSz="914400" rtl="0" eaLnBrk="1" fontAlgn="auto" latinLnBrk="0" hangingPunct="1">
                        <a:lnSpc>
                          <a:spcPct val="107000"/>
                        </a:lnSpc>
                        <a:spcBef>
                          <a:spcPts val="600"/>
                        </a:spcBef>
                        <a:spcAft>
                          <a:spcPts val="600"/>
                        </a:spcAft>
                        <a:buClrTx/>
                        <a:buSzTx/>
                        <a:buFontTx/>
                        <a:buNone/>
                        <a:tabLst/>
                        <a:defRPr/>
                      </a:pPr>
                      <a:r>
                        <a:rPr lang="en-US" altLang="zh-CN"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RNF</a:t>
                      </a:r>
                      <a:endParaRPr lang="en-SG" altLang="zh-CN"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lvl="0" indent="0" algn="ctr" defTabSz="914400" rtl="0" eaLnBrk="1" fontAlgn="auto" latinLnBrk="0" hangingPunct="1">
                        <a:lnSpc>
                          <a:spcPct val="107000"/>
                        </a:lnSpc>
                        <a:spcBef>
                          <a:spcPts val="600"/>
                        </a:spcBef>
                        <a:spcAft>
                          <a:spcPts val="600"/>
                        </a:spcAft>
                        <a:buClrTx/>
                        <a:buSzTx/>
                        <a:buFontTx/>
                        <a:buNone/>
                        <a:tabLst/>
                        <a:defRPr/>
                      </a:pPr>
                      <a:r>
                        <a:rPr lang="en-SG" altLang="zh-CN"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Ranging Measurement Report Selection (RMRS)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cxnSp>
        <p:nvCxnSpPr>
          <p:cNvPr id="21" name="Straight Connector 10">
            <a:extLst>
              <a:ext uri="{FF2B5EF4-FFF2-40B4-BE49-F238E27FC236}">
                <a16:creationId xmlns:a16="http://schemas.microsoft.com/office/drawing/2014/main" id="{D656375C-DC23-4AD4-862F-EED10C71C7BC}"/>
              </a:ext>
            </a:extLst>
          </p:cNvPr>
          <p:cNvCxnSpPr>
            <a:cxnSpLocks/>
          </p:cNvCxnSpPr>
          <p:nvPr/>
        </p:nvCxnSpPr>
        <p:spPr bwMode="auto">
          <a:xfrm>
            <a:off x="6137714" y="3895638"/>
            <a:ext cx="1357695" cy="150711"/>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10">
            <a:extLst>
              <a:ext uri="{FF2B5EF4-FFF2-40B4-BE49-F238E27FC236}">
                <a16:creationId xmlns:a16="http://schemas.microsoft.com/office/drawing/2014/main" id="{2C9CECA9-914E-4ECB-AAE1-22F61A511E96}"/>
              </a:ext>
            </a:extLst>
          </p:cNvPr>
          <p:cNvCxnSpPr>
            <a:cxnSpLocks/>
            <a:stCxn id="19" idx="2"/>
          </p:cNvCxnSpPr>
          <p:nvPr/>
        </p:nvCxnSpPr>
        <p:spPr bwMode="auto">
          <a:xfrm flipH="1">
            <a:off x="2002070" y="3903345"/>
            <a:ext cx="2554656" cy="147523"/>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10">
            <a:extLst>
              <a:ext uri="{FF2B5EF4-FFF2-40B4-BE49-F238E27FC236}">
                <a16:creationId xmlns:a16="http://schemas.microsoft.com/office/drawing/2014/main" id="{1F5E14D8-2F0F-4595-A8F1-BB9F29E8EA25}"/>
              </a:ext>
            </a:extLst>
          </p:cNvPr>
          <p:cNvCxnSpPr>
            <a:cxnSpLocks/>
          </p:cNvCxnSpPr>
          <p:nvPr/>
        </p:nvCxnSpPr>
        <p:spPr bwMode="auto">
          <a:xfrm flipH="1">
            <a:off x="2627784" y="4816472"/>
            <a:ext cx="1366838" cy="237769"/>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10">
            <a:extLst>
              <a:ext uri="{FF2B5EF4-FFF2-40B4-BE49-F238E27FC236}">
                <a16:creationId xmlns:a16="http://schemas.microsoft.com/office/drawing/2014/main" id="{62508B9D-9208-42D1-8234-A4B709A19FA7}"/>
              </a:ext>
            </a:extLst>
          </p:cNvPr>
          <p:cNvCxnSpPr>
            <a:cxnSpLocks/>
          </p:cNvCxnSpPr>
          <p:nvPr/>
        </p:nvCxnSpPr>
        <p:spPr bwMode="auto">
          <a:xfrm>
            <a:off x="5297803" y="4825126"/>
            <a:ext cx="2329274" cy="235081"/>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矩形 21">
            <a:extLst>
              <a:ext uri="{FF2B5EF4-FFF2-40B4-BE49-F238E27FC236}">
                <a16:creationId xmlns:a16="http://schemas.microsoft.com/office/drawing/2014/main" id="{3BF95A25-5244-4874-92AC-53C15F5BF9F9}"/>
              </a:ext>
            </a:extLst>
          </p:cNvPr>
          <p:cNvSpPr/>
          <p:nvPr/>
        </p:nvSpPr>
        <p:spPr>
          <a:xfrm>
            <a:off x="2122671" y="5977227"/>
            <a:ext cx="5041617" cy="276999"/>
          </a:xfrm>
          <a:prstGeom prst="rect">
            <a:avLst/>
          </a:prstGeom>
        </p:spPr>
        <p:txBody>
          <a:bodyPr wrap="square">
            <a:spAutoFit/>
          </a:bodyPr>
          <a:lstStyle/>
          <a:p>
            <a:pPr marL="342900" lvl="0" indent="-342900" eaLnBrk="1" fontAlgn="auto" hangingPunct="1">
              <a:spcBef>
                <a:spcPts val="0"/>
              </a:spcBef>
              <a:spcAft>
                <a:spcPts val="0"/>
              </a:spcAft>
              <a:buFont typeface="Times New Roman" panose="02020603050405020304" pitchFamily="18" charset="0"/>
              <a:buChar char="─"/>
              <a:defRPr/>
            </a:pPr>
            <a:r>
              <a:rPr lang="en-US" altLang="zh-CN" dirty="0"/>
              <a:t>The detailed formats of RNF and RNF Report presence control are TBD. </a:t>
            </a:r>
          </a:p>
        </p:txBody>
      </p:sp>
    </p:spTree>
    <p:extLst>
      <p:ext uri="{BB962C8B-B14F-4D97-AF65-F5344CB8AC3E}">
        <p14:creationId xmlns:p14="http://schemas.microsoft.com/office/powerpoint/2010/main" val="3953002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dirty="0"/>
              <a:t>January 2023</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a:xfrm>
            <a:off x="4725130" y="6286764"/>
            <a:ext cx="3894584" cy="184666"/>
          </a:xfrm>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a:xfrm>
            <a:off x="4354102" y="6286764"/>
            <a:ext cx="530225" cy="182562"/>
          </a:xfrm>
        </p:spPr>
        <p:txBody>
          <a:bodyPr/>
          <a:lstStyle/>
          <a:p>
            <a:r>
              <a:rPr lang="en-US" altLang="en-US"/>
              <a:t>Slide </a:t>
            </a:r>
            <a:fld id="{77849D27-6DDF-4CEA-A842-3715DABEA1B1}" type="slidenum">
              <a:rPr lang="en-US" altLang="en-US" smtClean="0"/>
              <a:pPr/>
              <a:t>12</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60512" y="557792"/>
            <a:ext cx="8568952" cy="39416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100" b="1" kern="0" dirty="0"/>
              <a:t>Proposal 2: Report piggybacking extended functionality (cont.)</a:t>
            </a:r>
          </a:p>
        </p:txBody>
      </p:sp>
      <p:graphicFrame>
        <p:nvGraphicFramePr>
          <p:cNvPr id="18" name="Table 11">
            <a:extLst>
              <a:ext uri="{FF2B5EF4-FFF2-40B4-BE49-F238E27FC236}">
                <a16:creationId xmlns:a16="http://schemas.microsoft.com/office/drawing/2014/main" id="{992DE4E9-C5B2-4B0C-A4FE-7AFDFA5A960C}"/>
              </a:ext>
            </a:extLst>
          </p:cNvPr>
          <p:cNvGraphicFramePr>
            <a:graphicFrameLocks noGrp="1"/>
          </p:cNvGraphicFramePr>
          <p:nvPr>
            <p:extLst>
              <p:ext uri="{D42A27DB-BD31-4B8C-83A1-F6EECF244321}">
                <p14:modId xmlns:p14="http://schemas.microsoft.com/office/powerpoint/2010/main" val="613347363"/>
              </p:ext>
            </p:extLst>
          </p:nvPr>
        </p:nvGraphicFramePr>
        <p:xfrm>
          <a:off x="172426" y="2950465"/>
          <a:ext cx="4255558" cy="756412"/>
        </p:xfrm>
        <a:graphic>
          <a:graphicData uri="http://schemas.openxmlformats.org/drawingml/2006/table">
            <a:tbl>
              <a:tblPr firstRow="1" firstCol="1" bandRow="1"/>
              <a:tblGrid>
                <a:gridCol w="758040">
                  <a:extLst>
                    <a:ext uri="{9D8B030D-6E8A-4147-A177-3AD203B41FA5}">
                      <a16:colId xmlns:a16="http://schemas.microsoft.com/office/drawing/2014/main" val="3611099624"/>
                    </a:ext>
                  </a:extLst>
                </a:gridCol>
                <a:gridCol w="793230">
                  <a:extLst>
                    <a:ext uri="{9D8B030D-6E8A-4147-A177-3AD203B41FA5}">
                      <a16:colId xmlns:a16="http://schemas.microsoft.com/office/drawing/2014/main" val="4005981814"/>
                    </a:ext>
                  </a:extLst>
                </a:gridCol>
                <a:gridCol w="995981">
                  <a:extLst>
                    <a:ext uri="{9D8B030D-6E8A-4147-A177-3AD203B41FA5}">
                      <a16:colId xmlns:a16="http://schemas.microsoft.com/office/drawing/2014/main" val="2563407063"/>
                    </a:ext>
                  </a:extLst>
                </a:gridCol>
                <a:gridCol w="995981">
                  <a:extLst>
                    <a:ext uri="{9D8B030D-6E8A-4147-A177-3AD203B41FA5}">
                      <a16:colId xmlns:a16="http://schemas.microsoft.com/office/drawing/2014/main" val="1820116668"/>
                    </a:ext>
                  </a:extLst>
                </a:gridCol>
                <a:gridCol w="712326">
                  <a:extLst>
                    <a:ext uri="{9D8B030D-6E8A-4147-A177-3AD203B41FA5}">
                      <a16:colId xmlns:a16="http://schemas.microsoft.com/office/drawing/2014/main" val="3725344011"/>
                    </a:ext>
                  </a:extLst>
                </a:gridCol>
              </a:tblGrid>
              <a:tr h="0">
                <a:tc>
                  <a:txBody>
                    <a:bodyPr/>
                    <a:lstStyle/>
                    <a:p>
                      <a:pPr marL="0" marR="0"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1</a:t>
                      </a:r>
                      <a:endPar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4</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12923">
                <a:tc>
                  <a:txBody>
                    <a:bodyPr/>
                    <a:lstStyle/>
                    <a:p>
                      <a:pPr marL="71755" marR="71755"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Message ID 0x02</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Address</a:t>
                      </a:r>
                      <a:endParaRPr lang="en-SG" sz="12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Report Control</a:t>
                      </a:r>
                      <a:endPar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Ranging Measurement Report</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CRC</a:t>
                      </a:r>
                      <a:endParaRPr lang="en-SG" sz="12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19" name="表格 18">
            <a:extLst>
              <a:ext uri="{FF2B5EF4-FFF2-40B4-BE49-F238E27FC236}">
                <a16:creationId xmlns:a16="http://schemas.microsoft.com/office/drawing/2014/main" id="{B97B95B7-2C6C-4D78-9735-7E30C460C8C6}"/>
              </a:ext>
            </a:extLst>
          </p:cNvPr>
          <p:cNvGraphicFramePr>
            <a:graphicFrameLocks noGrp="1"/>
          </p:cNvGraphicFramePr>
          <p:nvPr>
            <p:extLst>
              <p:ext uri="{D42A27DB-BD31-4B8C-83A1-F6EECF244321}">
                <p14:modId xmlns:p14="http://schemas.microsoft.com/office/powerpoint/2010/main" val="671302784"/>
              </p:ext>
            </p:extLst>
          </p:nvPr>
        </p:nvGraphicFramePr>
        <p:xfrm>
          <a:off x="1115616" y="2276872"/>
          <a:ext cx="3168352" cy="370840"/>
        </p:xfrm>
        <a:graphic>
          <a:graphicData uri="http://schemas.openxmlformats.org/drawingml/2006/table">
            <a:tbl>
              <a:tblPr firstRow="1" bandRow="1">
                <a:tableStyleId>{5940675A-B579-460E-94D1-54222C63F5DA}</a:tableStyleId>
              </a:tblPr>
              <a:tblGrid>
                <a:gridCol w="775922">
                  <a:extLst>
                    <a:ext uri="{9D8B030D-6E8A-4147-A177-3AD203B41FA5}">
                      <a16:colId xmlns:a16="http://schemas.microsoft.com/office/drawing/2014/main" val="971610761"/>
                    </a:ext>
                  </a:extLst>
                </a:gridCol>
                <a:gridCol w="736246">
                  <a:extLst>
                    <a:ext uri="{9D8B030D-6E8A-4147-A177-3AD203B41FA5}">
                      <a16:colId xmlns:a16="http://schemas.microsoft.com/office/drawing/2014/main" val="1689433013"/>
                    </a:ext>
                  </a:extLst>
                </a:gridCol>
                <a:gridCol w="1656184">
                  <a:extLst>
                    <a:ext uri="{9D8B030D-6E8A-4147-A177-3AD203B41FA5}">
                      <a16:colId xmlns:a16="http://schemas.microsoft.com/office/drawing/2014/main" val="2548371996"/>
                    </a:ext>
                  </a:extLst>
                </a:gridCol>
              </a:tblGrid>
              <a:tr h="370840">
                <a:tc>
                  <a:txBody>
                    <a:bodyPr/>
                    <a:lstStyle/>
                    <a:p>
                      <a:r>
                        <a:rPr lang="en-US" altLang="zh-CN" sz="1400" dirty="0"/>
                        <a:t>SHR</a:t>
                      </a:r>
                      <a:endParaRPr lang="zh-CN" altLang="en-US" sz="1400" dirty="0"/>
                    </a:p>
                  </a:txBody>
                  <a:tcPr/>
                </a:tc>
                <a:tc>
                  <a:txBody>
                    <a:bodyPr/>
                    <a:lstStyle/>
                    <a:p>
                      <a:r>
                        <a:rPr lang="en-US" altLang="zh-CN" sz="1400" dirty="0"/>
                        <a:t>PHR</a:t>
                      </a:r>
                      <a:endParaRPr lang="zh-CN" altLang="en-US" sz="1400" dirty="0"/>
                    </a:p>
                  </a:txBody>
                  <a:tcPr/>
                </a:tc>
                <a:tc>
                  <a:txBody>
                    <a:bodyPr/>
                    <a:lstStyle/>
                    <a:p>
                      <a:r>
                        <a:rPr lang="en-US" altLang="zh-CN" sz="1400" dirty="0"/>
                        <a:t>PHY payload</a:t>
                      </a:r>
                      <a:endParaRPr lang="zh-CN" altLang="en-US" sz="1400" dirty="0"/>
                    </a:p>
                  </a:txBody>
                  <a:tcPr/>
                </a:tc>
                <a:extLst>
                  <a:ext uri="{0D108BD9-81ED-4DB2-BD59-A6C34878D82A}">
                    <a16:rowId xmlns:a16="http://schemas.microsoft.com/office/drawing/2014/main" val="2170165596"/>
                  </a:ext>
                </a:extLst>
              </a:tr>
            </a:tbl>
          </a:graphicData>
        </a:graphic>
      </p:graphicFrame>
      <p:graphicFrame>
        <p:nvGraphicFramePr>
          <p:cNvPr id="20" name="Table 11">
            <a:extLst>
              <a:ext uri="{FF2B5EF4-FFF2-40B4-BE49-F238E27FC236}">
                <a16:creationId xmlns:a16="http://schemas.microsoft.com/office/drawing/2014/main" id="{62CF583B-803B-4E09-92F5-9DFFBC8A2D74}"/>
              </a:ext>
            </a:extLst>
          </p:cNvPr>
          <p:cNvGraphicFramePr>
            <a:graphicFrameLocks noGrp="1"/>
          </p:cNvGraphicFramePr>
          <p:nvPr>
            <p:extLst>
              <p:ext uri="{D42A27DB-BD31-4B8C-83A1-F6EECF244321}">
                <p14:modId xmlns:p14="http://schemas.microsoft.com/office/powerpoint/2010/main" val="3828634251"/>
              </p:ext>
            </p:extLst>
          </p:nvPr>
        </p:nvGraphicFramePr>
        <p:xfrm>
          <a:off x="223226" y="4275243"/>
          <a:ext cx="4153957" cy="956691"/>
        </p:xfrm>
        <a:graphic>
          <a:graphicData uri="http://schemas.openxmlformats.org/drawingml/2006/table">
            <a:tbl>
              <a:tblPr firstRow="1" firstCol="1" bandRow="1"/>
              <a:tblGrid>
                <a:gridCol w="1553555">
                  <a:extLst>
                    <a:ext uri="{9D8B030D-6E8A-4147-A177-3AD203B41FA5}">
                      <a16:colId xmlns:a16="http://schemas.microsoft.com/office/drawing/2014/main" val="3611099624"/>
                    </a:ext>
                  </a:extLst>
                </a:gridCol>
                <a:gridCol w="1300201">
                  <a:extLst>
                    <a:ext uri="{9D8B030D-6E8A-4147-A177-3AD203B41FA5}">
                      <a16:colId xmlns:a16="http://schemas.microsoft.com/office/drawing/2014/main" val="4160459160"/>
                    </a:ext>
                  </a:extLst>
                </a:gridCol>
                <a:gridCol w="1300201">
                  <a:extLst>
                    <a:ext uri="{9D8B030D-6E8A-4147-A177-3AD203B41FA5}">
                      <a16:colId xmlns:a16="http://schemas.microsoft.com/office/drawing/2014/main" val="1166112989"/>
                    </a:ext>
                  </a:extLst>
                </a:gridCol>
              </a:tblGrid>
              <a:tr h="141992">
                <a:tc>
                  <a:txBody>
                    <a:bodyPr/>
                    <a:lstStyle/>
                    <a:p>
                      <a:pPr marL="0" marR="0"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TBD</a:t>
                      </a:r>
                      <a:endPar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TBD</a:t>
                      </a:r>
                      <a:endPar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TBD</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02746">
                <a:tc>
                  <a:txBody>
                    <a:bodyPr/>
                    <a:lstStyle/>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RNF Report presence control</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lvl="0" indent="0" algn="ctr" defTabSz="914400" rtl="0" eaLnBrk="1" fontAlgn="auto" latinLnBrk="0" hangingPunct="1">
                        <a:lnSpc>
                          <a:spcPct val="107000"/>
                        </a:lnSpc>
                        <a:spcBef>
                          <a:spcPts val="600"/>
                        </a:spcBef>
                        <a:spcAft>
                          <a:spcPts val="600"/>
                        </a:spcAft>
                        <a:buClrTx/>
                        <a:buSzTx/>
                        <a:buFontTx/>
                        <a:buNone/>
                        <a:tabLst/>
                        <a:defRPr/>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RNF</a:t>
                      </a:r>
                      <a:endParaRPr lang="en-SG"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lvl="0" indent="0" algn="ctr" defTabSz="914400" rtl="0" eaLnBrk="1" fontAlgn="auto" latinLnBrk="0" hangingPunct="1">
                        <a:lnSpc>
                          <a:spcPct val="107000"/>
                        </a:lnSpc>
                        <a:spcBef>
                          <a:spcPts val="600"/>
                        </a:spcBef>
                        <a:spcAft>
                          <a:spcPts val="600"/>
                        </a:spcAft>
                        <a:buClrTx/>
                        <a:buSzTx/>
                        <a:buFontTx/>
                        <a:buNone/>
                        <a:tabLst/>
                        <a:defRPr/>
                      </a:pPr>
                      <a:r>
                        <a:rPr lang="en-SG" altLang="zh-CN" sz="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Ranging Measurement Report Selection (RMRS)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cxnSp>
        <p:nvCxnSpPr>
          <p:cNvPr id="21" name="Straight Connector 10">
            <a:extLst>
              <a:ext uri="{FF2B5EF4-FFF2-40B4-BE49-F238E27FC236}">
                <a16:creationId xmlns:a16="http://schemas.microsoft.com/office/drawing/2014/main" id="{D656375C-DC23-4AD4-862F-EED10C71C7BC}"/>
              </a:ext>
            </a:extLst>
          </p:cNvPr>
          <p:cNvCxnSpPr>
            <a:cxnSpLocks/>
          </p:cNvCxnSpPr>
          <p:nvPr/>
        </p:nvCxnSpPr>
        <p:spPr bwMode="auto">
          <a:xfrm>
            <a:off x="4280780" y="2640005"/>
            <a:ext cx="147204" cy="310460"/>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10">
            <a:extLst>
              <a:ext uri="{FF2B5EF4-FFF2-40B4-BE49-F238E27FC236}">
                <a16:creationId xmlns:a16="http://schemas.microsoft.com/office/drawing/2014/main" id="{2C9CECA9-914E-4ECB-AAE1-22F61A511E96}"/>
              </a:ext>
            </a:extLst>
          </p:cNvPr>
          <p:cNvCxnSpPr>
            <a:cxnSpLocks/>
            <a:stCxn id="19" idx="2"/>
          </p:cNvCxnSpPr>
          <p:nvPr/>
        </p:nvCxnSpPr>
        <p:spPr bwMode="auto">
          <a:xfrm flipH="1">
            <a:off x="172426" y="2647712"/>
            <a:ext cx="2527366" cy="270085"/>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10">
            <a:extLst>
              <a:ext uri="{FF2B5EF4-FFF2-40B4-BE49-F238E27FC236}">
                <a16:creationId xmlns:a16="http://schemas.microsoft.com/office/drawing/2014/main" id="{1F5E14D8-2F0F-4595-A8F1-BB9F29E8EA25}"/>
              </a:ext>
            </a:extLst>
          </p:cNvPr>
          <p:cNvCxnSpPr>
            <a:cxnSpLocks/>
          </p:cNvCxnSpPr>
          <p:nvPr/>
        </p:nvCxnSpPr>
        <p:spPr bwMode="auto">
          <a:xfrm flipH="1">
            <a:off x="223226" y="3719163"/>
            <a:ext cx="1533790" cy="556080"/>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10">
            <a:extLst>
              <a:ext uri="{FF2B5EF4-FFF2-40B4-BE49-F238E27FC236}">
                <a16:creationId xmlns:a16="http://schemas.microsoft.com/office/drawing/2014/main" id="{62508B9D-9208-42D1-8234-A4B709A19FA7}"/>
              </a:ext>
            </a:extLst>
          </p:cNvPr>
          <p:cNvCxnSpPr>
            <a:cxnSpLocks/>
          </p:cNvCxnSpPr>
          <p:nvPr/>
        </p:nvCxnSpPr>
        <p:spPr bwMode="auto">
          <a:xfrm>
            <a:off x="2810203" y="3712496"/>
            <a:ext cx="1566980" cy="560643"/>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箭头: 右 21">
            <a:extLst>
              <a:ext uri="{FF2B5EF4-FFF2-40B4-BE49-F238E27FC236}">
                <a16:creationId xmlns:a16="http://schemas.microsoft.com/office/drawing/2014/main" id="{46F241F3-6EE5-410D-8E01-C2101F5A2E18}"/>
              </a:ext>
            </a:extLst>
          </p:cNvPr>
          <p:cNvSpPr/>
          <p:nvPr/>
        </p:nvSpPr>
        <p:spPr>
          <a:xfrm>
            <a:off x="4499335" y="3863892"/>
            <a:ext cx="283131" cy="2476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24" name="表格 23">
            <a:extLst>
              <a:ext uri="{FF2B5EF4-FFF2-40B4-BE49-F238E27FC236}">
                <a16:creationId xmlns:a16="http://schemas.microsoft.com/office/drawing/2014/main" id="{ED9E2FD9-75C5-4740-B36C-1855D2FCA868}"/>
              </a:ext>
            </a:extLst>
          </p:cNvPr>
          <p:cNvGraphicFramePr>
            <a:graphicFrameLocks noGrp="1"/>
          </p:cNvGraphicFramePr>
          <p:nvPr>
            <p:extLst>
              <p:ext uri="{D42A27DB-BD31-4B8C-83A1-F6EECF244321}">
                <p14:modId xmlns:p14="http://schemas.microsoft.com/office/powerpoint/2010/main" val="2575044289"/>
              </p:ext>
            </p:extLst>
          </p:nvPr>
        </p:nvGraphicFramePr>
        <p:xfrm>
          <a:off x="4884327" y="2744187"/>
          <a:ext cx="4036447" cy="2286000"/>
        </p:xfrm>
        <a:graphic>
          <a:graphicData uri="http://schemas.openxmlformats.org/drawingml/2006/table">
            <a:tbl>
              <a:tblPr firstRow="1" bandRow="1">
                <a:tableStyleId>{5940675A-B579-460E-94D1-54222C63F5DA}</a:tableStyleId>
              </a:tblPr>
              <a:tblGrid>
                <a:gridCol w="985935">
                  <a:extLst>
                    <a:ext uri="{9D8B030D-6E8A-4147-A177-3AD203B41FA5}">
                      <a16:colId xmlns:a16="http://schemas.microsoft.com/office/drawing/2014/main" val="191353437"/>
                    </a:ext>
                  </a:extLst>
                </a:gridCol>
                <a:gridCol w="3050512">
                  <a:extLst>
                    <a:ext uri="{9D8B030D-6E8A-4147-A177-3AD203B41FA5}">
                      <a16:colId xmlns:a16="http://schemas.microsoft.com/office/drawing/2014/main" val="2857110942"/>
                    </a:ext>
                  </a:extLst>
                </a:gridCol>
              </a:tblGrid>
              <a:tr h="180500">
                <a:tc>
                  <a:txBody>
                    <a:bodyPr/>
                    <a:lstStyle/>
                    <a:p>
                      <a:r>
                        <a:rPr lang="en-US" altLang="zh-CN" sz="1200" b="1" dirty="0"/>
                        <a:t>RMRS</a:t>
                      </a:r>
                    </a:p>
                    <a:p>
                      <a:r>
                        <a:rPr lang="en-US" altLang="zh-CN" sz="1200" b="1" dirty="0"/>
                        <a:t>values</a:t>
                      </a:r>
                      <a:endParaRPr lang="zh-CN" altLang="en-US" sz="1200" b="1" dirty="0"/>
                    </a:p>
                  </a:txBody>
                  <a:tcPr/>
                </a:tc>
                <a:tc>
                  <a:txBody>
                    <a:bodyPr/>
                    <a:lstStyle/>
                    <a:p>
                      <a:r>
                        <a:rPr lang="en-US" altLang="zh-CN" sz="1200" b="1" dirty="0"/>
                        <a:t>Description</a:t>
                      </a:r>
                      <a:endParaRPr lang="zh-CN" altLang="en-US" sz="1200" b="1" dirty="0"/>
                    </a:p>
                  </a:txBody>
                  <a:tcPr/>
                </a:tc>
                <a:extLst>
                  <a:ext uri="{0D108BD9-81ED-4DB2-BD59-A6C34878D82A}">
                    <a16:rowId xmlns:a16="http://schemas.microsoft.com/office/drawing/2014/main" val="1029605494"/>
                  </a:ext>
                </a:extLst>
              </a:tr>
              <a:tr h="301959">
                <a:tc>
                  <a:txBody>
                    <a:bodyPr/>
                    <a:lstStyle/>
                    <a:p>
                      <a:r>
                        <a:rPr lang="en-US" altLang="zh-CN" sz="1200" dirty="0">
                          <a:solidFill>
                            <a:srgbClr val="FF0000"/>
                          </a:solidFill>
                        </a:rPr>
                        <a:t>0</a:t>
                      </a:r>
                      <a:endParaRPr lang="zh-CN" altLang="en-US" sz="1200" dirty="0">
                        <a:solidFill>
                          <a:srgbClr val="FF0000"/>
                        </a:solidFill>
                      </a:endParaRPr>
                    </a:p>
                  </a:txBody>
                  <a:tcPr/>
                </a:tc>
                <a:tc>
                  <a:txBody>
                    <a:bodyPr/>
                    <a:lstStyle/>
                    <a:p>
                      <a:r>
                        <a:rPr lang="en-US" altLang="zh-CN" sz="1200" dirty="0">
                          <a:solidFill>
                            <a:srgbClr val="FF0000"/>
                          </a:solidFill>
                        </a:rPr>
                        <a:t>Ranging Measurement Report field contains TOF result</a:t>
                      </a:r>
                    </a:p>
                  </a:txBody>
                  <a:tcPr/>
                </a:tc>
                <a:extLst>
                  <a:ext uri="{0D108BD9-81ED-4DB2-BD59-A6C34878D82A}">
                    <a16:rowId xmlns:a16="http://schemas.microsoft.com/office/drawing/2014/main" val="551830249"/>
                  </a:ext>
                </a:extLst>
              </a:tr>
              <a:tr h="301959">
                <a:tc>
                  <a:txBody>
                    <a:bodyPr/>
                    <a:lstStyle/>
                    <a:p>
                      <a:r>
                        <a:rPr lang="en-US" altLang="zh-CN" sz="1200" dirty="0">
                          <a:solidFill>
                            <a:srgbClr val="FF0000"/>
                          </a:solidFill>
                        </a:rPr>
                        <a:t>1</a:t>
                      </a:r>
                      <a:endParaRPr lang="zh-CN" altLang="en-US" sz="1200" dirty="0">
                        <a:solidFill>
                          <a:srgbClr val="FF0000"/>
                        </a:solidFill>
                      </a:endParaRPr>
                    </a:p>
                  </a:txBody>
                  <a:tcPr/>
                </a:tc>
                <a:tc>
                  <a:txBody>
                    <a:bodyPr/>
                    <a:lstStyle/>
                    <a:p>
                      <a:r>
                        <a:rPr lang="en-US" altLang="zh-CN" sz="1200" dirty="0">
                          <a:solidFill>
                            <a:srgbClr val="FF0000"/>
                          </a:solidFill>
                        </a:rPr>
                        <a:t>Ranging Measurement Report field contains RT result</a:t>
                      </a:r>
                    </a:p>
                  </a:txBody>
                  <a:tcPr/>
                </a:tc>
                <a:extLst>
                  <a:ext uri="{0D108BD9-81ED-4DB2-BD59-A6C34878D82A}">
                    <a16:rowId xmlns:a16="http://schemas.microsoft.com/office/drawing/2014/main" val="2434499442"/>
                  </a:ext>
                </a:extLst>
              </a:tr>
              <a:tr h="301959">
                <a:tc>
                  <a:txBody>
                    <a:bodyPr/>
                    <a:lstStyle/>
                    <a:p>
                      <a:r>
                        <a:rPr lang="en-US" altLang="zh-CN" sz="1200" dirty="0">
                          <a:solidFill>
                            <a:srgbClr val="FF0000"/>
                          </a:solidFill>
                        </a:rPr>
                        <a:t>2</a:t>
                      </a:r>
                      <a:endParaRPr lang="zh-CN" altLang="en-US" sz="1200" dirty="0">
                        <a:solidFill>
                          <a:srgbClr val="FF0000"/>
                        </a:solidFill>
                      </a:endParaRPr>
                    </a:p>
                  </a:txBody>
                  <a:tcPr/>
                </a:tc>
                <a:tc>
                  <a:txBody>
                    <a:bodyPr/>
                    <a:lstStyle/>
                    <a:p>
                      <a:r>
                        <a:rPr lang="en-US" altLang="zh-CN" sz="1200" dirty="0">
                          <a:solidFill>
                            <a:srgbClr val="FF0000"/>
                          </a:solidFill>
                        </a:rPr>
                        <a:t>Ranging Measurement Report field contains RTT result</a:t>
                      </a:r>
                    </a:p>
                  </a:txBody>
                  <a:tcPr/>
                </a:tc>
                <a:extLst>
                  <a:ext uri="{0D108BD9-81ED-4DB2-BD59-A6C34878D82A}">
                    <a16:rowId xmlns:a16="http://schemas.microsoft.com/office/drawing/2014/main" val="1668572692"/>
                  </a:ext>
                </a:extLst>
              </a:tr>
              <a:tr h="301959">
                <a:tc>
                  <a:txBody>
                    <a:bodyPr/>
                    <a:lstStyle/>
                    <a:p>
                      <a:r>
                        <a:rPr lang="en-US" altLang="zh-CN" sz="1200" dirty="0">
                          <a:solidFill>
                            <a:schemeClr val="tx1"/>
                          </a:solidFill>
                        </a:rPr>
                        <a:t>Other values</a:t>
                      </a:r>
                      <a:endParaRPr lang="zh-CN" altLang="en-US" sz="1200" dirty="0">
                        <a:solidFill>
                          <a:schemeClr val="tx1"/>
                        </a:solidFill>
                      </a:endParaRPr>
                    </a:p>
                  </a:txBody>
                  <a:tcPr/>
                </a:tc>
                <a:tc>
                  <a:txBody>
                    <a:bodyPr/>
                    <a:lstStyle/>
                    <a:p>
                      <a:r>
                        <a:rPr lang="en-US" altLang="zh-CN" sz="1200" dirty="0">
                          <a:solidFill>
                            <a:schemeClr val="tx1"/>
                          </a:solidFill>
                        </a:rPr>
                        <a:t>Reserved</a:t>
                      </a:r>
                    </a:p>
                  </a:txBody>
                  <a:tcPr/>
                </a:tc>
                <a:extLst>
                  <a:ext uri="{0D108BD9-81ED-4DB2-BD59-A6C34878D82A}">
                    <a16:rowId xmlns:a16="http://schemas.microsoft.com/office/drawing/2014/main" val="2654817697"/>
                  </a:ext>
                </a:extLst>
              </a:tr>
            </a:tbl>
          </a:graphicData>
        </a:graphic>
      </p:graphicFrame>
      <p:sp>
        <p:nvSpPr>
          <p:cNvPr id="33" name="矩形 32">
            <a:extLst>
              <a:ext uri="{FF2B5EF4-FFF2-40B4-BE49-F238E27FC236}">
                <a16:creationId xmlns:a16="http://schemas.microsoft.com/office/drawing/2014/main" id="{76B76A50-3BEF-4147-AAF5-1B0E8B5A4883}"/>
              </a:ext>
            </a:extLst>
          </p:cNvPr>
          <p:cNvSpPr/>
          <p:nvPr/>
        </p:nvSpPr>
        <p:spPr>
          <a:xfrm>
            <a:off x="45238" y="964945"/>
            <a:ext cx="9053524" cy="830997"/>
          </a:xfrm>
          <a:prstGeom prst="rect">
            <a:avLst/>
          </a:prstGeom>
        </p:spPr>
        <p:txBody>
          <a:bodyPr wrap="square">
            <a:spAutoFit/>
          </a:bodyPr>
          <a:lstStyle/>
          <a:p>
            <a:pPr marL="342900" indent="-342900" algn="just">
              <a:buFont typeface="Arial" panose="020B0604020202020204" pitchFamily="34" charset="0"/>
              <a:buChar char="•"/>
            </a:pPr>
            <a:r>
              <a:rPr lang="en-US" altLang="zh-CN" sz="1600" kern="0" dirty="0"/>
              <a:t>The Ranging Measurement Report Selection (RMRS) field in the Report Control field determines the content of the ranging measurement report</a:t>
            </a:r>
          </a:p>
          <a:p>
            <a:pPr marL="800100" lvl="1" indent="-342900" algn="just">
              <a:buFont typeface="Times New Roman" panose="02020603050405020304" pitchFamily="18" charset="0"/>
              <a:buChar char="─"/>
            </a:pPr>
            <a:r>
              <a:rPr lang="en-US" altLang="zh-CN" sz="1600" kern="0" dirty="0"/>
              <a:t>Including TOF, Reply Time (RT), Round Trip Time (RTT), and </a:t>
            </a:r>
            <a:r>
              <a:rPr lang="en-US" altLang="zh-CN" sz="1600" kern="0" dirty="0" err="1"/>
              <a:t>etc</a:t>
            </a:r>
            <a:endParaRPr lang="en-US" altLang="zh-CN" sz="1600" kern="0" dirty="0"/>
          </a:p>
        </p:txBody>
      </p:sp>
    </p:spTree>
    <p:extLst>
      <p:ext uri="{BB962C8B-B14F-4D97-AF65-F5344CB8AC3E}">
        <p14:creationId xmlns:p14="http://schemas.microsoft.com/office/powerpoint/2010/main" val="384932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3" name="页脚占位符 2"/>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13</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0" y="1011365"/>
            <a:ext cx="8964488" cy="1749197"/>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In this contribution, we introduce the enhanced poll and report messages in the form of compressed PSDU for NBA-MMS UWB applications</a:t>
            </a:r>
          </a:p>
          <a:p>
            <a:pPr marL="973138" lvl="2" indent="-342900">
              <a:spcAft>
                <a:spcPts val="700"/>
              </a:spcAft>
              <a:buFont typeface="Times New Roman" panose="02020603050405020304" pitchFamily="18" charset="0"/>
              <a:buChar char="─"/>
            </a:pPr>
            <a:r>
              <a:rPr lang="en-US" altLang="zh-CN" sz="1600" dirty="0">
                <a:cs typeface="Times New Roman" panose="02020603050405020304" pitchFamily="18" charset="0"/>
              </a:rPr>
              <a:t>Allowing poll message piggybacking extended functionality with RNF request and/or AFH map information</a:t>
            </a:r>
          </a:p>
          <a:p>
            <a:pPr marL="973138" lvl="2" indent="-342900">
              <a:spcAft>
                <a:spcPts val="700"/>
              </a:spcAft>
              <a:buFont typeface="Times New Roman" panose="02020603050405020304" pitchFamily="18" charset="0"/>
              <a:buChar char="─"/>
            </a:pPr>
            <a:r>
              <a:rPr lang="en-US" altLang="zh-CN" sz="1600" dirty="0">
                <a:cs typeface="Times New Roman" panose="02020603050405020304" pitchFamily="18" charset="0"/>
              </a:rPr>
              <a:t>Allowing report message piggybacking extended functionality with RNF report and ranging measurement report</a:t>
            </a:r>
          </a:p>
        </p:txBody>
      </p:sp>
    </p:spTree>
    <p:extLst>
      <p:ext uri="{BB962C8B-B14F-4D97-AF65-F5344CB8AC3E}">
        <p14:creationId xmlns:p14="http://schemas.microsoft.com/office/powerpoint/2010/main" val="241839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911010899"/>
              </p:ext>
            </p:extLst>
          </p:nvPr>
        </p:nvGraphicFramePr>
        <p:xfrm>
          <a:off x="467544" y="692696"/>
          <a:ext cx="8280920" cy="5616621"/>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9303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96171">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a:effectLst/>
                          <a:latin typeface="+mj-lt"/>
                          <a:ea typeface="+mn-ea"/>
                          <a:cs typeface="Times New Roman" panose="02020603050405020304" pitchFamily="18" charset="0"/>
                        </a:rPr>
                        <a:t>To enhance the design of messages in compressed PSDU format for NBA-MMS UWB </a:t>
                      </a:r>
                    </a:p>
                  </a:txBody>
                  <a:tcPr marL="62197" marR="62197" marT="0" marB="0"/>
                </a:tc>
                <a:extLst>
                  <a:ext uri="{0D108BD9-81ED-4DB2-BD59-A6C34878D82A}">
                    <a16:rowId xmlns:a16="http://schemas.microsoft.com/office/drawing/2014/main" val="1409934918"/>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January 2023</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30145" y="519336"/>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800" b="1" kern="0" dirty="0"/>
              <a:t>References</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71500" y="1055765"/>
            <a:ext cx="9001000" cy="5285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algn="l"/>
            <a:r>
              <a:rPr lang="en-US" altLang="en-US" sz="1400" kern="0" dirty="0">
                <a:latin typeface="+mn-ea"/>
              </a:rPr>
              <a:t>1. IEEE Standard for Low-Rate Wireless Networks–Amendment 1: Enhanced Ultra Wideband (UWB) Physical Layers (PHYs) and Associated Ranging Techniques, IEEE Standard 802.15.4z-2020 (Amendment to IEEE Standard 802.15.4-2020)</a:t>
            </a:r>
          </a:p>
          <a:p>
            <a:pPr algn="l"/>
            <a:endParaRPr lang="en-US" altLang="en-US" sz="1400" kern="0" dirty="0">
              <a:latin typeface="+mn-ea"/>
            </a:endParaRPr>
          </a:p>
          <a:p>
            <a:pPr algn="l"/>
            <a:r>
              <a:rPr lang="en-US" altLang="en-US" sz="1400" kern="0" dirty="0">
                <a:latin typeface="+mn-ea"/>
              </a:rPr>
              <a:t>2. DCN 604r0 (November 2022) “NBA-MMS-UWB Compressed PSDU”</a:t>
            </a:r>
          </a:p>
          <a:p>
            <a:pPr algn="l"/>
            <a:endParaRPr lang="en-US" altLang="en-US" sz="1400" kern="0" dirty="0">
              <a:latin typeface="+mn-ea"/>
            </a:endParaRPr>
          </a:p>
          <a:p>
            <a:pPr algn="l"/>
            <a:r>
              <a:rPr lang="en-US" altLang="en-US" sz="1400" kern="0" dirty="0">
                <a:latin typeface="+mn-ea"/>
              </a:rPr>
              <a:t>3. IEEE Standard for Low‐Rate Wireless Networks IEEE Std 802.15.4‐2020</a:t>
            </a:r>
          </a:p>
          <a:p>
            <a:pPr algn="l"/>
            <a:endParaRPr lang="en-US" altLang="en-US" sz="1400" kern="0" dirty="0">
              <a:latin typeface="+mn-ea"/>
            </a:endParaRPr>
          </a:p>
          <a:p>
            <a:pPr algn="l"/>
            <a:r>
              <a:rPr lang="en-US" altLang="en-US" sz="1400" kern="0" dirty="0">
                <a:latin typeface="+mn-ea"/>
              </a:rPr>
              <a:t>4. DCN 378r0 (July 2022) “On the selection of number of fragments in MMS-UWB”</a:t>
            </a:r>
          </a:p>
          <a:p>
            <a:pPr algn="l"/>
            <a:endParaRPr lang="en-US" altLang="en-US" sz="1400" kern="0" dirty="0">
              <a:latin typeface="+mn-ea"/>
            </a:endParaRPr>
          </a:p>
          <a:p>
            <a:pPr algn="l"/>
            <a:r>
              <a:rPr lang="en-US" altLang="en-US" sz="1400" kern="0" dirty="0">
                <a:latin typeface="+mn-ea"/>
              </a:rPr>
              <a:t>5. DCN 659r1 (November 2022) “Further thoughts on the MAC of the NBA-MMS UWB”</a:t>
            </a:r>
          </a:p>
          <a:p>
            <a:pPr marL="342900" indent="-342900" algn="l">
              <a:lnSpc>
                <a:spcPct val="150000"/>
              </a:lnSpc>
              <a:buAutoNum type="arabicPeriod" startAt="4"/>
            </a:pPr>
            <a:endParaRPr lang="en-US" altLang="en-US" sz="1400" kern="0" dirty="0">
              <a:latin typeface="+mn-ea"/>
            </a:endParaRPr>
          </a:p>
          <a:p>
            <a:pPr marL="342900" indent="-342900" algn="l">
              <a:lnSpc>
                <a:spcPct val="150000"/>
              </a:lnSpc>
              <a:buFontTx/>
              <a:buAutoNum type="arabicPeriod" startAt="5"/>
            </a:pPr>
            <a:endParaRPr lang="en-US" altLang="en-US" sz="1400" kern="0" dirty="0">
              <a:latin typeface="+mn-ea"/>
            </a:endParaRPr>
          </a:p>
          <a:p>
            <a:pPr algn="l">
              <a:lnSpc>
                <a:spcPct val="150000"/>
              </a:lnSpc>
            </a:pPr>
            <a:endParaRPr lang="en-US" altLang="en-US" sz="1600" kern="0" dirty="0"/>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200" b="1" kern="0" dirty="0"/>
              <a:t>Recap: </a:t>
            </a:r>
            <a:r>
              <a:rPr lang="da-DK" altLang="zh-CN" sz="2200" b="1" kern="0" dirty="0"/>
              <a:t>Compressed PSDU format for NB message(s)</a:t>
            </a:r>
            <a:endParaRPr lang="en-US" altLang="zh-CN" sz="2200" b="1" kern="0" dirty="0"/>
          </a:p>
        </p:txBody>
      </p:sp>
      <p:sp>
        <p:nvSpPr>
          <p:cNvPr id="10" name="矩形 9">
            <a:extLst>
              <a:ext uri="{FF2B5EF4-FFF2-40B4-BE49-F238E27FC236}">
                <a16:creationId xmlns:a16="http://schemas.microsoft.com/office/drawing/2014/main" id="{1347A0F5-9DA1-4136-B093-83AF99A52C5C}"/>
              </a:ext>
            </a:extLst>
          </p:cNvPr>
          <p:cNvSpPr/>
          <p:nvPr/>
        </p:nvSpPr>
        <p:spPr>
          <a:xfrm>
            <a:off x="44811" y="908720"/>
            <a:ext cx="8946871" cy="1323439"/>
          </a:xfrm>
          <a:prstGeom prst="rect">
            <a:avLst/>
          </a:prstGeom>
        </p:spPr>
        <p:txBody>
          <a:bodyPr wrap="square">
            <a:spAutoFit/>
          </a:bodyPr>
          <a:lstStyle/>
          <a:p>
            <a:pPr marL="373393" indent="-342900">
              <a:buFont typeface="Arial" panose="020B0604020202020204" pitchFamily="34" charset="0"/>
              <a:buChar char="•"/>
            </a:pPr>
            <a:r>
              <a:rPr lang="en-US" altLang="zh-CN" sz="1600" dirty="0"/>
              <a:t>As compared with 802.15. 4z nested IE format [1], a compressed PSDU format [2] specific to NBA-MMS-UWB control frames is proposed for efficient transmission of ranging measurement information</a:t>
            </a:r>
          </a:p>
          <a:p>
            <a:pPr marL="830593" lvl="1" indent="-342900">
              <a:buFont typeface="Times New Roman" panose="02020603050405020304" pitchFamily="18" charset="0"/>
              <a:buChar char="─"/>
            </a:pPr>
            <a:r>
              <a:rPr lang="en-US" altLang="zh-CN" sz="1600" dirty="0"/>
              <a:t>Baseline 250k O-QPSK NB PHY has limited PSDU capacity </a:t>
            </a:r>
          </a:p>
          <a:p>
            <a:pPr marL="830593" lvl="1" indent="-342900">
              <a:buFont typeface="Times New Roman" panose="02020603050405020304" pitchFamily="18" charset="0"/>
              <a:buChar char="─"/>
            </a:pPr>
            <a:r>
              <a:rPr lang="en-US" altLang="zh-CN" sz="1600" dirty="0"/>
              <a:t>To keep NB packets duration shorter than 1ms </a:t>
            </a:r>
            <a:r>
              <a:rPr lang="en-US" altLang="zh-CN" sz="1600" dirty="0">
                <a:solidFill>
                  <a:srgbClr val="0070C0"/>
                </a:solidFill>
                <a:sym typeface="Wingdings" panose="05000000000000000000" pitchFamily="2" charset="2"/>
              </a:rPr>
              <a:t> Good for energy consumption, radio co-existence, CFO estimate and etc.</a:t>
            </a:r>
            <a:endParaRPr lang="en-US" altLang="zh-CN" sz="1600" dirty="0">
              <a:solidFill>
                <a:srgbClr val="0070C0"/>
              </a:solidFill>
            </a:endParaRPr>
          </a:p>
        </p:txBody>
      </p:sp>
      <p:sp>
        <p:nvSpPr>
          <p:cNvPr id="11" name="箭头: 右 10">
            <a:extLst>
              <a:ext uri="{FF2B5EF4-FFF2-40B4-BE49-F238E27FC236}">
                <a16:creationId xmlns:a16="http://schemas.microsoft.com/office/drawing/2014/main" id="{72E7CD16-2C38-4166-A4CF-A70B8AA2B5FC}"/>
              </a:ext>
            </a:extLst>
          </p:cNvPr>
          <p:cNvSpPr/>
          <p:nvPr/>
        </p:nvSpPr>
        <p:spPr>
          <a:xfrm>
            <a:off x="4560571" y="4129330"/>
            <a:ext cx="314642" cy="2729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CC680D99-9C8C-4720-9AD3-0B36CD8EADB8}"/>
              </a:ext>
            </a:extLst>
          </p:cNvPr>
          <p:cNvSpPr/>
          <p:nvPr/>
        </p:nvSpPr>
        <p:spPr>
          <a:xfrm>
            <a:off x="5435462" y="5332203"/>
            <a:ext cx="3556220" cy="523220"/>
          </a:xfrm>
          <a:prstGeom prst="rect">
            <a:avLst/>
          </a:prstGeom>
        </p:spPr>
        <p:txBody>
          <a:bodyPr wrap="square">
            <a:spAutoFit/>
          </a:bodyPr>
          <a:lstStyle/>
          <a:p>
            <a:pPr marL="342900" indent="-342900">
              <a:buFont typeface="Arial" panose="020B0604020202020204" pitchFamily="34" charset="0"/>
              <a:buChar char="•"/>
            </a:pPr>
            <a:r>
              <a:rPr lang="en-US" altLang="zh-CN" sz="1400" dirty="0">
                <a:solidFill>
                  <a:srgbClr val="0070C0"/>
                </a:solidFill>
              </a:rPr>
              <a:t>Compressed PSDU format specific to NBA-MMS-UWB [2]</a:t>
            </a:r>
          </a:p>
        </p:txBody>
      </p:sp>
      <p:sp>
        <p:nvSpPr>
          <p:cNvPr id="15" name="矩形 14">
            <a:extLst>
              <a:ext uri="{FF2B5EF4-FFF2-40B4-BE49-F238E27FC236}">
                <a16:creationId xmlns:a16="http://schemas.microsoft.com/office/drawing/2014/main" id="{A9FF8066-5F87-4ECD-BDDD-1F2BA4FD291D}"/>
              </a:ext>
            </a:extLst>
          </p:cNvPr>
          <p:cNvSpPr/>
          <p:nvPr/>
        </p:nvSpPr>
        <p:spPr>
          <a:xfrm>
            <a:off x="44811" y="5486091"/>
            <a:ext cx="4696634" cy="738664"/>
          </a:xfrm>
          <a:prstGeom prst="rect">
            <a:avLst/>
          </a:prstGeom>
        </p:spPr>
        <p:txBody>
          <a:bodyPr wrap="square">
            <a:spAutoFit/>
          </a:bodyPr>
          <a:lstStyle/>
          <a:p>
            <a:pPr marL="342900" indent="-342900">
              <a:buFont typeface="Arial" panose="020B0604020202020204" pitchFamily="34" charset="0"/>
              <a:buChar char="•"/>
            </a:pPr>
            <a:r>
              <a:rPr lang="en-US" altLang="zh-CN" sz="1400" dirty="0"/>
              <a:t>General format of Nested IE in legacy 4z (minimal configuration) [1]</a:t>
            </a:r>
          </a:p>
          <a:p>
            <a:pPr marL="342900" indent="-342900">
              <a:buFont typeface="Arial" panose="020B0604020202020204" pitchFamily="34" charset="0"/>
              <a:buChar char="•"/>
            </a:pPr>
            <a:r>
              <a:rPr lang="en-US" altLang="zh-CN" sz="1400" dirty="0"/>
              <a:t>Multiple nested IEs can be included in the same PSDU</a:t>
            </a:r>
          </a:p>
        </p:txBody>
      </p:sp>
      <p:graphicFrame>
        <p:nvGraphicFramePr>
          <p:cNvPr id="16" name="Table 11">
            <a:extLst>
              <a:ext uri="{FF2B5EF4-FFF2-40B4-BE49-F238E27FC236}">
                <a16:creationId xmlns:a16="http://schemas.microsoft.com/office/drawing/2014/main" id="{1F18D192-6746-4AFC-BF25-063950FA416F}"/>
              </a:ext>
            </a:extLst>
          </p:cNvPr>
          <p:cNvGraphicFramePr>
            <a:graphicFrameLocks noGrp="1"/>
          </p:cNvGraphicFramePr>
          <p:nvPr>
            <p:extLst>
              <p:ext uri="{D42A27DB-BD31-4B8C-83A1-F6EECF244321}">
                <p14:modId xmlns:p14="http://schemas.microsoft.com/office/powerpoint/2010/main" val="3829203156"/>
              </p:ext>
            </p:extLst>
          </p:nvPr>
        </p:nvGraphicFramePr>
        <p:xfrm>
          <a:off x="5906414" y="4349302"/>
          <a:ext cx="3124199" cy="658305"/>
        </p:xfrm>
        <a:graphic>
          <a:graphicData uri="http://schemas.openxmlformats.org/drawingml/2006/table">
            <a:tbl>
              <a:tblPr firstRow="1" firstCol="1" bandRow="1"/>
              <a:tblGrid>
                <a:gridCol w="890804">
                  <a:extLst>
                    <a:ext uri="{9D8B030D-6E8A-4147-A177-3AD203B41FA5}">
                      <a16:colId xmlns:a16="http://schemas.microsoft.com/office/drawing/2014/main" val="3611099624"/>
                    </a:ext>
                  </a:extLst>
                </a:gridCol>
                <a:gridCol w="817077">
                  <a:extLst>
                    <a:ext uri="{9D8B030D-6E8A-4147-A177-3AD203B41FA5}">
                      <a16:colId xmlns:a16="http://schemas.microsoft.com/office/drawing/2014/main" val="4005981814"/>
                    </a:ext>
                  </a:extLst>
                </a:gridCol>
                <a:gridCol w="774129">
                  <a:extLst>
                    <a:ext uri="{9D8B030D-6E8A-4147-A177-3AD203B41FA5}">
                      <a16:colId xmlns:a16="http://schemas.microsoft.com/office/drawing/2014/main" val="2563407063"/>
                    </a:ext>
                  </a:extLst>
                </a:gridCol>
                <a:gridCol w="642189">
                  <a:extLst>
                    <a:ext uri="{9D8B030D-6E8A-4147-A177-3AD203B41FA5}">
                      <a16:colId xmlns:a16="http://schemas.microsoft.com/office/drawing/2014/main" val="3725344011"/>
                    </a:ext>
                  </a:extLst>
                </a:gridCol>
              </a:tblGrid>
              <a:tr h="178297">
                <a:tc>
                  <a:txBody>
                    <a:bodyPr/>
                    <a:lstStyle/>
                    <a:p>
                      <a:pPr marL="0" marR="0"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12923">
                <a:tc>
                  <a:txBody>
                    <a:bodyPr/>
                    <a:lstStyle/>
                    <a:p>
                      <a:pPr marL="71755" marR="71755"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Message ID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Address</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Content</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CRC</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17" name="表格 16">
            <a:extLst>
              <a:ext uri="{FF2B5EF4-FFF2-40B4-BE49-F238E27FC236}">
                <a16:creationId xmlns:a16="http://schemas.microsoft.com/office/drawing/2014/main" id="{EFDE8E92-91B3-4B2B-96D1-074639702CFF}"/>
              </a:ext>
            </a:extLst>
          </p:cNvPr>
          <p:cNvGraphicFramePr>
            <a:graphicFrameLocks noGrp="1"/>
          </p:cNvGraphicFramePr>
          <p:nvPr>
            <p:extLst>
              <p:ext uri="{D42A27DB-BD31-4B8C-83A1-F6EECF244321}">
                <p14:modId xmlns:p14="http://schemas.microsoft.com/office/powerpoint/2010/main" val="2709594966"/>
              </p:ext>
            </p:extLst>
          </p:nvPr>
        </p:nvGraphicFramePr>
        <p:xfrm>
          <a:off x="5870278" y="2154215"/>
          <a:ext cx="2751689" cy="518160"/>
        </p:xfrm>
        <a:graphic>
          <a:graphicData uri="http://schemas.openxmlformats.org/drawingml/2006/table">
            <a:tbl>
              <a:tblPr firstRow="1" bandRow="1">
                <a:tableStyleId>{5940675A-B579-460E-94D1-54222C63F5DA}</a:tableStyleId>
              </a:tblPr>
              <a:tblGrid>
                <a:gridCol w="706382">
                  <a:extLst>
                    <a:ext uri="{9D8B030D-6E8A-4147-A177-3AD203B41FA5}">
                      <a16:colId xmlns:a16="http://schemas.microsoft.com/office/drawing/2014/main" val="971610761"/>
                    </a:ext>
                  </a:extLst>
                </a:gridCol>
                <a:gridCol w="784870">
                  <a:extLst>
                    <a:ext uri="{9D8B030D-6E8A-4147-A177-3AD203B41FA5}">
                      <a16:colId xmlns:a16="http://schemas.microsoft.com/office/drawing/2014/main" val="1689433013"/>
                    </a:ext>
                  </a:extLst>
                </a:gridCol>
                <a:gridCol w="1260437">
                  <a:extLst>
                    <a:ext uri="{9D8B030D-6E8A-4147-A177-3AD203B41FA5}">
                      <a16:colId xmlns:a16="http://schemas.microsoft.com/office/drawing/2014/main" val="2548371996"/>
                    </a:ext>
                  </a:extLst>
                </a:gridCol>
              </a:tblGrid>
              <a:tr h="370840">
                <a:tc>
                  <a:txBody>
                    <a:bodyPr/>
                    <a:lstStyle/>
                    <a:p>
                      <a:r>
                        <a:rPr lang="en-US" altLang="zh-CN" sz="1400" dirty="0"/>
                        <a:t>SHR</a:t>
                      </a:r>
                      <a:endParaRPr lang="zh-CN" altLang="en-US" sz="1400" dirty="0"/>
                    </a:p>
                  </a:txBody>
                  <a:tcPr/>
                </a:tc>
                <a:tc>
                  <a:txBody>
                    <a:bodyPr/>
                    <a:lstStyle/>
                    <a:p>
                      <a:r>
                        <a:rPr lang="en-US" altLang="zh-CN" sz="1400" dirty="0"/>
                        <a:t>PHR</a:t>
                      </a:r>
                      <a:endParaRPr lang="zh-CN" altLang="en-US" sz="1400" dirty="0"/>
                    </a:p>
                  </a:txBody>
                  <a:tcPr/>
                </a:tc>
                <a:tc>
                  <a:txBody>
                    <a:bodyPr/>
                    <a:lstStyle/>
                    <a:p>
                      <a:r>
                        <a:rPr lang="en-US" altLang="zh-CN" sz="1400" dirty="0">
                          <a:solidFill>
                            <a:srgbClr val="0070C0"/>
                          </a:solidFill>
                        </a:rPr>
                        <a:t>Compressed PDSU</a:t>
                      </a:r>
                      <a:endParaRPr lang="zh-CN" altLang="en-US" sz="1400" dirty="0">
                        <a:solidFill>
                          <a:srgbClr val="0070C0"/>
                        </a:solidFill>
                      </a:endParaRPr>
                    </a:p>
                  </a:txBody>
                  <a:tcPr/>
                </a:tc>
                <a:extLst>
                  <a:ext uri="{0D108BD9-81ED-4DB2-BD59-A6C34878D82A}">
                    <a16:rowId xmlns:a16="http://schemas.microsoft.com/office/drawing/2014/main" val="2170165596"/>
                  </a:ext>
                </a:extLst>
              </a:tr>
            </a:tbl>
          </a:graphicData>
        </a:graphic>
      </p:graphicFrame>
      <p:graphicFrame>
        <p:nvGraphicFramePr>
          <p:cNvPr id="18" name="Table 11">
            <a:extLst>
              <a:ext uri="{FF2B5EF4-FFF2-40B4-BE49-F238E27FC236}">
                <a16:creationId xmlns:a16="http://schemas.microsoft.com/office/drawing/2014/main" id="{B2A34C99-8BEA-4B92-84BD-EAE3A20B49D5}"/>
              </a:ext>
            </a:extLst>
          </p:cNvPr>
          <p:cNvGraphicFramePr>
            <a:graphicFrameLocks noGrp="1"/>
          </p:cNvGraphicFramePr>
          <p:nvPr>
            <p:extLst>
              <p:ext uri="{D42A27DB-BD31-4B8C-83A1-F6EECF244321}">
                <p14:modId xmlns:p14="http://schemas.microsoft.com/office/powerpoint/2010/main" val="1830959682"/>
              </p:ext>
            </p:extLst>
          </p:nvPr>
        </p:nvGraphicFramePr>
        <p:xfrm>
          <a:off x="4918802" y="2869921"/>
          <a:ext cx="1522056" cy="658305"/>
        </p:xfrm>
        <a:graphic>
          <a:graphicData uri="http://schemas.openxmlformats.org/drawingml/2006/table">
            <a:tbl>
              <a:tblPr firstRow="1" firstCol="1" bandRow="1"/>
              <a:tblGrid>
                <a:gridCol w="849714">
                  <a:extLst>
                    <a:ext uri="{9D8B030D-6E8A-4147-A177-3AD203B41FA5}">
                      <a16:colId xmlns:a16="http://schemas.microsoft.com/office/drawing/2014/main" val="3611099624"/>
                    </a:ext>
                  </a:extLst>
                </a:gridCol>
                <a:gridCol w="672342">
                  <a:extLst>
                    <a:ext uri="{9D8B030D-6E8A-4147-A177-3AD203B41FA5}">
                      <a16:colId xmlns:a16="http://schemas.microsoft.com/office/drawing/2014/main" val="4005981814"/>
                    </a:ext>
                  </a:extLst>
                </a:gridCol>
              </a:tblGrid>
              <a:tr h="139098">
                <a:tc>
                  <a:txBody>
                    <a:bodyPr/>
                    <a:lstStyle/>
                    <a:p>
                      <a:pPr marL="0" marR="0" algn="ctr">
                        <a:lnSpc>
                          <a:spcPct val="107000"/>
                        </a:lnSpc>
                        <a:spcBef>
                          <a:spcPts val="600"/>
                        </a:spcBef>
                        <a:spcAft>
                          <a:spcPts val="600"/>
                        </a:spcAft>
                      </a:pPr>
                      <a:r>
                        <a:rPr lang="en-US" sz="14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0-6</a:t>
                      </a:r>
                      <a:endParaRPr lang="en-SG" sz="14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a:t>
                      </a:r>
                      <a:endParaRPr lang="en-SG" sz="14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282796">
                <a:tc>
                  <a:txBody>
                    <a:bodyPr/>
                    <a:lstStyle/>
                    <a:p>
                      <a:pPr marL="71755" marR="71755" algn="ctr">
                        <a:lnSpc>
                          <a:spcPct val="107000"/>
                        </a:lnSpc>
                        <a:spcBef>
                          <a:spcPts val="600"/>
                        </a:spcBef>
                        <a:spcAft>
                          <a:spcPts val="600"/>
                        </a:spcAft>
                      </a:pPr>
                      <a:r>
                        <a:rPr lang="en-US" sz="14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Frame Length</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sz="14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TBD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cxnSp>
        <p:nvCxnSpPr>
          <p:cNvPr id="19" name="Straight Connector 10">
            <a:extLst>
              <a:ext uri="{FF2B5EF4-FFF2-40B4-BE49-F238E27FC236}">
                <a16:creationId xmlns:a16="http://schemas.microsoft.com/office/drawing/2014/main" id="{04D6988A-CA23-44B7-B586-FD181A110C2B}"/>
              </a:ext>
            </a:extLst>
          </p:cNvPr>
          <p:cNvCxnSpPr>
            <a:cxnSpLocks/>
          </p:cNvCxnSpPr>
          <p:nvPr/>
        </p:nvCxnSpPr>
        <p:spPr bwMode="auto">
          <a:xfrm flipH="1">
            <a:off x="6372200" y="2681261"/>
            <a:ext cx="1008112" cy="170888"/>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0">
            <a:extLst>
              <a:ext uri="{FF2B5EF4-FFF2-40B4-BE49-F238E27FC236}">
                <a16:creationId xmlns:a16="http://schemas.microsoft.com/office/drawing/2014/main" id="{E80441F0-AAB3-4DC7-BE06-80E61EB8BEEF}"/>
              </a:ext>
            </a:extLst>
          </p:cNvPr>
          <p:cNvCxnSpPr>
            <a:cxnSpLocks/>
          </p:cNvCxnSpPr>
          <p:nvPr/>
        </p:nvCxnSpPr>
        <p:spPr bwMode="auto">
          <a:xfrm flipH="1">
            <a:off x="4918802" y="2656858"/>
            <a:ext cx="1669422" cy="220244"/>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10">
            <a:extLst>
              <a:ext uri="{FF2B5EF4-FFF2-40B4-BE49-F238E27FC236}">
                <a16:creationId xmlns:a16="http://schemas.microsoft.com/office/drawing/2014/main" id="{7C5FA854-CC34-4139-8F51-C9CC0F1917E1}"/>
              </a:ext>
            </a:extLst>
          </p:cNvPr>
          <p:cNvCxnSpPr>
            <a:cxnSpLocks/>
          </p:cNvCxnSpPr>
          <p:nvPr/>
        </p:nvCxnSpPr>
        <p:spPr bwMode="auto">
          <a:xfrm flipH="1">
            <a:off x="5867310" y="2672375"/>
            <a:ext cx="1513002" cy="1729888"/>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10">
            <a:extLst>
              <a:ext uri="{FF2B5EF4-FFF2-40B4-BE49-F238E27FC236}">
                <a16:creationId xmlns:a16="http://schemas.microsoft.com/office/drawing/2014/main" id="{F6CAEEF0-DC0E-4230-8DCC-40FF23FD4F53}"/>
              </a:ext>
            </a:extLst>
          </p:cNvPr>
          <p:cNvCxnSpPr>
            <a:cxnSpLocks/>
          </p:cNvCxnSpPr>
          <p:nvPr/>
        </p:nvCxnSpPr>
        <p:spPr bwMode="auto">
          <a:xfrm flipH="1" flipV="1">
            <a:off x="8610600" y="2656858"/>
            <a:ext cx="428973" cy="1692444"/>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3" name="表格 22">
            <a:extLst>
              <a:ext uri="{FF2B5EF4-FFF2-40B4-BE49-F238E27FC236}">
                <a16:creationId xmlns:a16="http://schemas.microsoft.com/office/drawing/2014/main" id="{FEA5D1F8-5C0E-407A-8F3F-3C419586EA7F}"/>
              </a:ext>
            </a:extLst>
          </p:cNvPr>
          <p:cNvGraphicFramePr>
            <a:graphicFrameLocks noGrp="1"/>
          </p:cNvGraphicFramePr>
          <p:nvPr>
            <p:extLst>
              <p:ext uri="{D42A27DB-BD31-4B8C-83A1-F6EECF244321}">
                <p14:modId xmlns:p14="http://schemas.microsoft.com/office/powerpoint/2010/main" val="2153220038"/>
              </p:ext>
            </p:extLst>
          </p:nvPr>
        </p:nvGraphicFramePr>
        <p:xfrm>
          <a:off x="308143" y="2400067"/>
          <a:ext cx="3415591" cy="370840"/>
        </p:xfrm>
        <a:graphic>
          <a:graphicData uri="http://schemas.openxmlformats.org/drawingml/2006/table">
            <a:tbl>
              <a:tblPr firstRow="1" bandRow="1">
                <a:tableStyleId>{5940675A-B579-460E-94D1-54222C63F5DA}</a:tableStyleId>
              </a:tblPr>
              <a:tblGrid>
                <a:gridCol w="836470">
                  <a:extLst>
                    <a:ext uri="{9D8B030D-6E8A-4147-A177-3AD203B41FA5}">
                      <a16:colId xmlns:a16="http://schemas.microsoft.com/office/drawing/2014/main" val="971610761"/>
                    </a:ext>
                  </a:extLst>
                </a:gridCol>
                <a:gridCol w="793698">
                  <a:extLst>
                    <a:ext uri="{9D8B030D-6E8A-4147-A177-3AD203B41FA5}">
                      <a16:colId xmlns:a16="http://schemas.microsoft.com/office/drawing/2014/main" val="1689433013"/>
                    </a:ext>
                  </a:extLst>
                </a:gridCol>
                <a:gridCol w="1785423">
                  <a:extLst>
                    <a:ext uri="{9D8B030D-6E8A-4147-A177-3AD203B41FA5}">
                      <a16:colId xmlns:a16="http://schemas.microsoft.com/office/drawing/2014/main" val="2548371996"/>
                    </a:ext>
                  </a:extLst>
                </a:gridCol>
              </a:tblGrid>
              <a:tr h="370840">
                <a:tc>
                  <a:txBody>
                    <a:bodyPr/>
                    <a:lstStyle/>
                    <a:p>
                      <a:r>
                        <a:rPr lang="en-US" altLang="zh-CN" sz="1600" dirty="0"/>
                        <a:t>SHR</a:t>
                      </a:r>
                      <a:endParaRPr lang="zh-CN" altLang="en-US" sz="1600" dirty="0"/>
                    </a:p>
                  </a:txBody>
                  <a:tcPr/>
                </a:tc>
                <a:tc>
                  <a:txBody>
                    <a:bodyPr/>
                    <a:lstStyle/>
                    <a:p>
                      <a:r>
                        <a:rPr lang="en-US" altLang="zh-CN" sz="1600" dirty="0"/>
                        <a:t>PHR</a:t>
                      </a:r>
                      <a:endParaRPr lang="zh-CN" altLang="en-US" sz="1600" dirty="0"/>
                    </a:p>
                  </a:txBody>
                  <a:tcPr/>
                </a:tc>
                <a:tc>
                  <a:txBody>
                    <a:bodyPr/>
                    <a:lstStyle/>
                    <a:p>
                      <a:r>
                        <a:rPr lang="en-US" altLang="zh-CN" sz="1600" dirty="0"/>
                        <a:t>PSDU (legacy 4z)</a:t>
                      </a:r>
                      <a:endParaRPr lang="zh-CN" altLang="en-US" sz="1600" dirty="0"/>
                    </a:p>
                  </a:txBody>
                  <a:tcPr/>
                </a:tc>
                <a:extLst>
                  <a:ext uri="{0D108BD9-81ED-4DB2-BD59-A6C34878D82A}">
                    <a16:rowId xmlns:a16="http://schemas.microsoft.com/office/drawing/2014/main" val="2170165596"/>
                  </a:ext>
                </a:extLst>
              </a:tr>
            </a:tbl>
          </a:graphicData>
        </a:graphic>
      </p:graphicFrame>
      <p:cxnSp>
        <p:nvCxnSpPr>
          <p:cNvPr id="24" name="Straight Connector 10">
            <a:extLst>
              <a:ext uri="{FF2B5EF4-FFF2-40B4-BE49-F238E27FC236}">
                <a16:creationId xmlns:a16="http://schemas.microsoft.com/office/drawing/2014/main" id="{BC124C24-0487-478B-AA89-23153F1EE18A}"/>
              </a:ext>
            </a:extLst>
          </p:cNvPr>
          <p:cNvCxnSpPr>
            <a:cxnSpLocks/>
          </p:cNvCxnSpPr>
          <p:nvPr/>
        </p:nvCxnSpPr>
        <p:spPr bwMode="auto">
          <a:xfrm flipH="1">
            <a:off x="103590" y="2786402"/>
            <a:ext cx="1853609" cy="279900"/>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10">
            <a:extLst>
              <a:ext uri="{FF2B5EF4-FFF2-40B4-BE49-F238E27FC236}">
                <a16:creationId xmlns:a16="http://schemas.microsoft.com/office/drawing/2014/main" id="{833A65D3-8EF9-480B-B243-59BD6856A93D}"/>
              </a:ext>
            </a:extLst>
          </p:cNvPr>
          <p:cNvCxnSpPr>
            <a:cxnSpLocks/>
          </p:cNvCxnSpPr>
          <p:nvPr/>
        </p:nvCxnSpPr>
        <p:spPr bwMode="auto">
          <a:xfrm>
            <a:off x="3716274" y="2770907"/>
            <a:ext cx="844297" cy="311683"/>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6" name="Table 11">
            <a:extLst>
              <a:ext uri="{FF2B5EF4-FFF2-40B4-BE49-F238E27FC236}">
                <a16:creationId xmlns:a16="http://schemas.microsoft.com/office/drawing/2014/main" id="{518C0EF1-B75B-4536-8F1F-A2421159D8B7}"/>
              </a:ext>
            </a:extLst>
          </p:cNvPr>
          <p:cNvGraphicFramePr>
            <a:graphicFrameLocks noGrp="1"/>
          </p:cNvGraphicFramePr>
          <p:nvPr>
            <p:extLst>
              <p:ext uri="{D42A27DB-BD31-4B8C-83A1-F6EECF244321}">
                <p14:modId xmlns:p14="http://schemas.microsoft.com/office/powerpoint/2010/main" val="1227224906"/>
              </p:ext>
            </p:extLst>
          </p:nvPr>
        </p:nvGraphicFramePr>
        <p:xfrm>
          <a:off x="115500" y="3082590"/>
          <a:ext cx="4389221" cy="757435"/>
        </p:xfrm>
        <a:graphic>
          <a:graphicData uri="http://schemas.openxmlformats.org/drawingml/2006/table">
            <a:tbl>
              <a:tblPr firstRow="1" firstCol="1" bandRow="1"/>
              <a:tblGrid>
                <a:gridCol w="631552">
                  <a:extLst>
                    <a:ext uri="{9D8B030D-6E8A-4147-A177-3AD203B41FA5}">
                      <a16:colId xmlns:a16="http://schemas.microsoft.com/office/drawing/2014/main" val="697602391"/>
                    </a:ext>
                  </a:extLst>
                </a:gridCol>
                <a:gridCol w="686950">
                  <a:extLst>
                    <a:ext uri="{9D8B030D-6E8A-4147-A177-3AD203B41FA5}">
                      <a16:colId xmlns:a16="http://schemas.microsoft.com/office/drawing/2014/main" val="3611099624"/>
                    </a:ext>
                  </a:extLst>
                </a:gridCol>
                <a:gridCol w="674326">
                  <a:extLst>
                    <a:ext uri="{9D8B030D-6E8A-4147-A177-3AD203B41FA5}">
                      <a16:colId xmlns:a16="http://schemas.microsoft.com/office/drawing/2014/main" val="4005981814"/>
                    </a:ext>
                  </a:extLst>
                </a:gridCol>
                <a:gridCol w="686950">
                  <a:extLst>
                    <a:ext uri="{9D8B030D-6E8A-4147-A177-3AD203B41FA5}">
                      <a16:colId xmlns:a16="http://schemas.microsoft.com/office/drawing/2014/main" val="4157387241"/>
                    </a:ext>
                  </a:extLst>
                </a:gridCol>
                <a:gridCol w="342308">
                  <a:extLst>
                    <a:ext uri="{9D8B030D-6E8A-4147-A177-3AD203B41FA5}">
                      <a16:colId xmlns:a16="http://schemas.microsoft.com/office/drawing/2014/main" val="3421211963"/>
                    </a:ext>
                  </a:extLst>
                </a:gridCol>
                <a:gridCol w="647590">
                  <a:extLst>
                    <a:ext uri="{9D8B030D-6E8A-4147-A177-3AD203B41FA5}">
                      <a16:colId xmlns:a16="http://schemas.microsoft.com/office/drawing/2014/main" val="686927128"/>
                    </a:ext>
                  </a:extLst>
                </a:gridCol>
                <a:gridCol w="719545">
                  <a:extLst>
                    <a:ext uri="{9D8B030D-6E8A-4147-A177-3AD203B41FA5}">
                      <a16:colId xmlns:a16="http://schemas.microsoft.com/office/drawing/2014/main" val="156780622"/>
                    </a:ext>
                  </a:extLst>
                </a:gridCol>
              </a:tblGrid>
              <a:tr h="226829">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4</a:t>
                      </a:r>
                      <a:endParaRPr lang="en-SG" altLang="zh-C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2</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altLang="zh-C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2</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31476">
                <a:tc>
                  <a:txBody>
                    <a:bodyPr/>
                    <a:lstStyle/>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MAC header</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MLME</a:t>
                      </a:r>
                    </a:p>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header</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Nested IE</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Nested IE</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Nested IE</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CRC</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27" name="Table 11">
            <a:extLst>
              <a:ext uri="{FF2B5EF4-FFF2-40B4-BE49-F238E27FC236}">
                <a16:creationId xmlns:a16="http://schemas.microsoft.com/office/drawing/2014/main" id="{E02DDC68-12CD-4376-8DD6-5DB3AB22E94A}"/>
              </a:ext>
            </a:extLst>
          </p:cNvPr>
          <p:cNvGraphicFramePr>
            <a:graphicFrameLocks noGrp="1"/>
          </p:cNvGraphicFramePr>
          <p:nvPr>
            <p:extLst>
              <p:ext uri="{D42A27DB-BD31-4B8C-83A1-F6EECF244321}">
                <p14:modId xmlns:p14="http://schemas.microsoft.com/office/powerpoint/2010/main" val="600826468"/>
              </p:ext>
            </p:extLst>
          </p:nvPr>
        </p:nvGraphicFramePr>
        <p:xfrm>
          <a:off x="593173" y="4469891"/>
          <a:ext cx="3911549" cy="797300"/>
        </p:xfrm>
        <a:graphic>
          <a:graphicData uri="http://schemas.openxmlformats.org/drawingml/2006/table">
            <a:tbl>
              <a:tblPr firstRow="1" firstCol="1" bandRow="1"/>
              <a:tblGrid>
                <a:gridCol w="1363843">
                  <a:extLst>
                    <a:ext uri="{9D8B030D-6E8A-4147-A177-3AD203B41FA5}">
                      <a16:colId xmlns:a16="http://schemas.microsoft.com/office/drawing/2014/main" val="4005981814"/>
                    </a:ext>
                  </a:extLst>
                </a:gridCol>
                <a:gridCol w="1433085">
                  <a:extLst>
                    <a:ext uri="{9D8B030D-6E8A-4147-A177-3AD203B41FA5}">
                      <a16:colId xmlns:a16="http://schemas.microsoft.com/office/drawing/2014/main" val="4157387241"/>
                    </a:ext>
                  </a:extLst>
                </a:gridCol>
                <a:gridCol w="1114621">
                  <a:extLst>
                    <a:ext uri="{9D8B030D-6E8A-4147-A177-3AD203B41FA5}">
                      <a16:colId xmlns:a16="http://schemas.microsoft.com/office/drawing/2014/main" val="1292928643"/>
                    </a:ext>
                  </a:extLst>
                </a:gridCol>
              </a:tblGrid>
              <a:tr h="266694">
                <a:tc>
                  <a:txBody>
                    <a:bodyPr/>
                    <a:lstStyle/>
                    <a:p>
                      <a:pPr marL="0" marR="0" algn="ctr">
                        <a:lnSpc>
                          <a:spcPct val="107000"/>
                        </a:lnSpc>
                        <a:spcBef>
                          <a:spcPts val="600"/>
                        </a:spcBef>
                        <a:spcAft>
                          <a:spcPts val="600"/>
                        </a:spcAft>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a:t>
                      </a: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507309">
                <a:tc>
                  <a:txBody>
                    <a:bodyPr/>
                    <a:lstStyle/>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Nested IE</a:t>
                      </a:r>
                    </a:p>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header</a:t>
                      </a:r>
                      <a:endParaRPr lang="en-SG"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Configuration </a:t>
                      </a:r>
                      <a:r>
                        <a:rPr lang="en-SG"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Field for Bitmask + length</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Content</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cxnSp>
        <p:nvCxnSpPr>
          <p:cNvPr id="28" name="Straight Connector 10">
            <a:extLst>
              <a:ext uri="{FF2B5EF4-FFF2-40B4-BE49-F238E27FC236}">
                <a16:creationId xmlns:a16="http://schemas.microsoft.com/office/drawing/2014/main" id="{77731157-588D-4D0B-8652-3F55CCF3888E}"/>
              </a:ext>
            </a:extLst>
          </p:cNvPr>
          <p:cNvCxnSpPr>
            <a:cxnSpLocks/>
          </p:cNvCxnSpPr>
          <p:nvPr/>
        </p:nvCxnSpPr>
        <p:spPr bwMode="auto">
          <a:xfrm flipH="1">
            <a:off x="616289" y="3840025"/>
            <a:ext cx="1451262" cy="602757"/>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10">
            <a:extLst>
              <a:ext uri="{FF2B5EF4-FFF2-40B4-BE49-F238E27FC236}">
                <a16:creationId xmlns:a16="http://schemas.microsoft.com/office/drawing/2014/main" id="{93C43ADA-C337-4FFC-9A26-D2E337E28AEA}"/>
              </a:ext>
            </a:extLst>
          </p:cNvPr>
          <p:cNvCxnSpPr>
            <a:cxnSpLocks/>
          </p:cNvCxnSpPr>
          <p:nvPr/>
        </p:nvCxnSpPr>
        <p:spPr bwMode="auto">
          <a:xfrm>
            <a:off x="2859639" y="3862312"/>
            <a:ext cx="1645082" cy="602757"/>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0642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200" b="1" kern="0" dirty="0"/>
              <a:t>Recap: </a:t>
            </a:r>
            <a:r>
              <a:rPr lang="da-DK" altLang="zh-CN" sz="2200" b="1" kern="0" dirty="0"/>
              <a:t>Compressed PSDU format for NB message(s) (cont.)</a:t>
            </a:r>
            <a:endParaRPr lang="en-US" altLang="zh-CN" sz="2200" b="1" kern="0" dirty="0"/>
          </a:p>
        </p:txBody>
      </p:sp>
      <p:sp>
        <p:nvSpPr>
          <p:cNvPr id="10" name="矩形 9">
            <a:extLst>
              <a:ext uri="{FF2B5EF4-FFF2-40B4-BE49-F238E27FC236}">
                <a16:creationId xmlns:a16="http://schemas.microsoft.com/office/drawing/2014/main" id="{1347A0F5-9DA1-4136-B093-83AF99A52C5C}"/>
              </a:ext>
            </a:extLst>
          </p:cNvPr>
          <p:cNvSpPr/>
          <p:nvPr/>
        </p:nvSpPr>
        <p:spPr>
          <a:xfrm>
            <a:off x="44811" y="908720"/>
            <a:ext cx="8946871" cy="338554"/>
          </a:xfrm>
          <a:prstGeom prst="rect">
            <a:avLst/>
          </a:prstGeom>
        </p:spPr>
        <p:txBody>
          <a:bodyPr wrap="square">
            <a:spAutoFit/>
          </a:bodyPr>
          <a:lstStyle/>
          <a:p>
            <a:pPr marL="373393" indent="-342900">
              <a:buFont typeface="Arial" panose="020B0604020202020204" pitchFamily="34" charset="0"/>
              <a:buChar char="•"/>
            </a:pPr>
            <a:r>
              <a:rPr lang="en-US" altLang="zh-CN" sz="1600" dirty="0"/>
              <a:t>Example case [2]: reporting 1 ranging TOF result</a:t>
            </a:r>
          </a:p>
        </p:txBody>
      </p:sp>
      <p:sp>
        <p:nvSpPr>
          <p:cNvPr id="11" name="箭头: 右 10">
            <a:extLst>
              <a:ext uri="{FF2B5EF4-FFF2-40B4-BE49-F238E27FC236}">
                <a16:creationId xmlns:a16="http://schemas.microsoft.com/office/drawing/2014/main" id="{72E7CD16-2C38-4166-A4CF-A70B8AA2B5FC}"/>
              </a:ext>
            </a:extLst>
          </p:cNvPr>
          <p:cNvSpPr/>
          <p:nvPr/>
        </p:nvSpPr>
        <p:spPr>
          <a:xfrm>
            <a:off x="4724082" y="2740960"/>
            <a:ext cx="314642" cy="2729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A9FF8066-5F87-4ECD-BDDD-1F2BA4FD291D}"/>
              </a:ext>
            </a:extLst>
          </p:cNvPr>
          <p:cNvSpPr/>
          <p:nvPr/>
        </p:nvSpPr>
        <p:spPr>
          <a:xfrm>
            <a:off x="117954" y="5298644"/>
            <a:ext cx="4094006" cy="523220"/>
          </a:xfrm>
          <a:prstGeom prst="rect">
            <a:avLst/>
          </a:prstGeom>
        </p:spPr>
        <p:txBody>
          <a:bodyPr wrap="square">
            <a:spAutoFit/>
          </a:bodyPr>
          <a:lstStyle/>
          <a:p>
            <a:pPr marL="342900" indent="-342900">
              <a:buFont typeface="Arial" panose="020B0604020202020204" pitchFamily="34" charset="0"/>
              <a:buChar char="•"/>
            </a:pPr>
            <a:r>
              <a:rPr lang="en-US" altLang="zh-CN" sz="1400" dirty="0"/>
              <a:t>TOF in legacy 4z RMI IE: 70.4% TX occupancy in 1ms @ baseline 250kbit/s O-QPSK PHY [3]</a:t>
            </a:r>
          </a:p>
        </p:txBody>
      </p:sp>
      <p:graphicFrame>
        <p:nvGraphicFramePr>
          <p:cNvPr id="16" name="Table 11">
            <a:extLst>
              <a:ext uri="{FF2B5EF4-FFF2-40B4-BE49-F238E27FC236}">
                <a16:creationId xmlns:a16="http://schemas.microsoft.com/office/drawing/2014/main" id="{1F18D192-6746-4AFC-BF25-063950FA416F}"/>
              </a:ext>
            </a:extLst>
          </p:cNvPr>
          <p:cNvGraphicFramePr>
            <a:graphicFrameLocks noGrp="1"/>
          </p:cNvGraphicFramePr>
          <p:nvPr>
            <p:extLst>
              <p:ext uri="{D42A27DB-BD31-4B8C-83A1-F6EECF244321}">
                <p14:modId xmlns:p14="http://schemas.microsoft.com/office/powerpoint/2010/main" val="1487297877"/>
              </p:ext>
            </p:extLst>
          </p:nvPr>
        </p:nvGraphicFramePr>
        <p:xfrm>
          <a:off x="5302329" y="3472943"/>
          <a:ext cx="3556220" cy="658305"/>
        </p:xfrm>
        <a:graphic>
          <a:graphicData uri="http://schemas.openxmlformats.org/drawingml/2006/table">
            <a:tbl>
              <a:tblPr firstRow="1" firstCol="1" bandRow="1"/>
              <a:tblGrid>
                <a:gridCol w="873737">
                  <a:extLst>
                    <a:ext uri="{9D8B030D-6E8A-4147-A177-3AD203B41FA5}">
                      <a16:colId xmlns:a16="http://schemas.microsoft.com/office/drawing/2014/main" val="3611099624"/>
                    </a:ext>
                  </a:extLst>
                </a:gridCol>
                <a:gridCol w="1070313">
                  <a:extLst>
                    <a:ext uri="{9D8B030D-6E8A-4147-A177-3AD203B41FA5}">
                      <a16:colId xmlns:a16="http://schemas.microsoft.com/office/drawing/2014/main" val="4005981814"/>
                    </a:ext>
                  </a:extLst>
                </a:gridCol>
                <a:gridCol w="996307">
                  <a:extLst>
                    <a:ext uri="{9D8B030D-6E8A-4147-A177-3AD203B41FA5}">
                      <a16:colId xmlns:a16="http://schemas.microsoft.com/office/drawing/2014/main" val="2563407063"/>
                    </a:ext>
                  </a:extLst>
                </a:gridCol>
                <a:gridCol w="615863">
                  <a:extLst>
                    <a:ext uri="{9D8B030D-6E8A-4147-A177-3AD203B41FA5}">
                      <a16:colId xmlns:a16="http://schemas.microsoft.com/office/drawing/2014/main" val="3725344011"/>
                    </a:ext>
                  </a:extLst>
                </a:gridCol>
              </a:tblGrid>
              <a:tr h="178297">
                <a:tc>
                  <a:txBody>
                    <a:bodyPr/>
                    <a:lstStyle/>
                    <a:p>
                      <a:pPr marL="0" marR="0"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4</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12923">
                <a:tc>
                  <a:txBody>
                    <a:bodyPr/>
                    <a:lstStyle/>
                    <a:p>
                      <a:pPr marL="71755" marR="71755"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Message ID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Address</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TOF</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400" dirty="0">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CRC</a:t>
                      </a:r>
                      <a:endParaRPr lang="en-SG" sz="1400" dirty="0">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17" name="表格 16">
            <a:extLst>
              <a:ext uri="{FF2B5EF4-FFF2-40B4-BE49-F238E27FC236}">
                <a16:creationId xmlns:a16="http://schemas.microsoft.com/office/drawing/2014/main" id="{EFDE8E92-91B3-4B2B-96D1-074639702CFF}"/>
              </a:ext>
            </a:extLst>
          </p:cNvPr>
          <p:cNvGraphicFramePr>
            <a:graphicFrameLocks noGrp="1"/>
          </p:cNvGraphicFramePr>
          <p:nvPr>
            <p:extLst>
              <p:ext uri="{D42A27DB-BD31-4B8C-83A1-F6EECF244321}">
                <p14:modId xmlns:p14="http://schemas.microsoft.com/office/powerpoint/2010/main" val="759775406"/>
              </p:ext>
            </p:extLst>
          </p:nvPr>
        </p:nvGraphicFramePr>
        <p:xfrm>
          <a:off x="5643665" y="1425839"/>
          <a:ext cx="2751689" cy="518160"/>
        </p:xfrm>
        <a:graphic>
          <a:graphicData uri="http://schemas.openxmlformats.org/drawingml/2006/table">
            <a:tbl>
              <a:tblPr firstRow="1" bandRow="1">
                <a:tableStyleId>{5940675A-B579-460E-94D1-54222C63F5DA}</a:tableStyleId>
              </a:tblPr>
              <a:tblGrid>
                <a:gridCol w="706382">
                  <a:extLst>
                    <a:ext uri="{9D8B030D-6E8A-4147-A177-3AD203B41FA5}">
                      <a16:colId xmlns:a16="http://schemas.microsoft.com/office/drawing/2014/main" val="971610761"/>
                    </a:ext>
                  </a:extLst>
                </a:gridCol>
                <a:gridCol w="784870">
                  <a:extLst>
                    <a:ext uri="{9D8B030D-6E8A-4147-A177-3AD203B41FA5}">
                      <a16:colId xmlns:a16="http://schemas.microsoft.com/office/drawing/2014/main" val="1689433013"/>
                    </a:ext>
                  </a:extLst>
                </a:gridCol>
                <a:gridCol w="1260437">
                  <a:extLst>
                    <a:ext uri="{9D8B030D-6E8A-4147-A177-3AD203B41FA5}">
                      <a16:colId xmlns:a16="http://schemas.microsoft.com/office/drawing/2014/main" val="2548371996"/>
                    </a:ext>
                  </a:extLst>
                </a:gridCol>
              </a:tblGrid>
              <a:tr h="370840">
                <a:tc>
                  <a:txBody>
                    <a:bodyPr/>
                    <a:lstStyle/>
                    <a:p>
                      <a:r>
                        <a:rPr lang="en-US" altLang="zh-CN" sz="1400" dirty="0"/>
                        <a:t>SHR</a:t>
                      </a:r>
                      <a:endParaRPr lang="zh-CN" altLang="en-US" sz="1400" dirty="0"/>
                    </a:p>
                  </a:txBody>
                  <a:tcPr/>
                </a:tc>
                <a:tc>
                  <a:txBody>
                    <a:bodyPr/>
                    <a:lstStyle/>
                    <a:p>
                      <a:r>
                        <a:rPr lang="en-US" altLang="zh-CN" sz="1400" dirty="0"/>
                        <a:t>PHR</a:t>
                      </a:r>
                      <a:endParaRPr lang="zh-CN" altLang="en-US" sz="1400" dirty="0"/>
                    </a:p>
                  </a:txBody>
                  <a:tcPr/>
                </a:tc>
                <a:tc>
                  <a:txBody>
                    <a:bodyPr/>
                    <a:lstStyle/>
                    <a:p>
                      <a:r>
                        <a:rPr lang="en-US" altLang="zh-CN" sz="1400" dirty="0">
                          <a:solidFill>
                            <a:srgbClr val="0070C0"/>
                          </a:solidFill>
                        </a:rPr>
                        <a:t>Compressed PDSU</a:t>
                      </a:r>
                      <a:endParaRPr lang="zh-CN" altLang="en-US" sz="1400" dirty="0">
                        <a:solidFill>
                          <a:srgbClr val="0070C0"/>
                        </a:solidFill>
                      </a:endParaRPr>
                    </a:p>
                  </a:txBody>
                  <a:tcPr/>
                </a:tc>
                <a:extLst>
                  <a:ext uri="{0D108BD9-81ED-4DB2-BD59-A6C34878D82A}">
                    <a16:rowId xmlns:a16="http://schemas.microsoft.com/office/drawing/2014/main" val="2170165596"/>
                  </a:ext>
                </a:extLst>
              </a:tr>
            </a:tbl>
          </a:graphicData>
        </a:graphic>
      </p:graphicFrame>
      <p:cxnSp>
        <p:nvCxnSpPr>
          <p:cNvPr id="21" name="Straight Connector 10">
            <a:extLst>
              <a:ext uri="{FF2B5EF4-FFF2-40B4-BE49-F238E27FC236}">
                <a16:creationId xmlns:a16="http://schemas.microsoft.com/office/drawing/2014/main" id="{7C5FA854-CC34-4139-8F51-C9CC0F1917E1}"/>
              </a:ext>
            </a:extLst>
          </p:cNvPr>
          <p:cNvCxnSpPr>
            <a:cxnSpLocks/>
          </p:cNvCxnSpPr>
          <p:nvPr/>
        </p:nvCxnSpPr>
        <p:spPr bwMode="auto">
          <a:xfrm flipH="1">
            <a:off x="5302329" y="1946226"/>
            <a:ext cx="1830292" cy="1526717"/>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10">
            <a:extLst>
              <a:ext uri="{FF2B5EF4-FFF2-40B4-BE49-F238E27FC236}">
                <a16:creationId xmlns:a16="http://schemas.microsoft.com/office/drawing/2014/main" id="{F6CAEEF0-DC0E-4230-8DCC-40FF23FD4F53}"/>
              </a:ext>
            </a:extLst>
          </p:cNvPr>
          <p:cNvCxnSpPr>
            <a:cxnSpLocks/>
          </p:cNvCxnSpPr>
          <p:nvPr/>
        </p:nvCxnSpPr>
        <p:spPr bwMode="auto">
          <a:xfrm flipH="1" flipV="1">
            <a:off x="8395354" y="1944000"/>
            <a:ext cx="447995" cy="1518473"/>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3" name="表格 22">
            <a:extLst>
              <a:ext uri="{FF2B5EF4-FFF2-40B4-BE49-F238E27FC236}">
                <a16:creationId xmlns:a16="http://schemas.microsoft.com/office/drawing/2014/main" id="{FEA5D1F8-5C0E-407A-8F3F-3C419586EA7F}"/>
              </a:ext>
            </a:extLst>
          </p:cNvPr>
          <p:cNvGraphicFramePr>
            <a:graphicFrameLocks noGrp="1"/>
          </p:cNvGraphicFramePr>
          <p:nvPr>
            <p:extLst>
              <p:ext uri="{D42A27DB-BD31-4B8C-83A1-F6EECF244321}">
                <p14:modId xmlns:p14="http://schemas.microsoft.com/office/powerpoint/2010/main" val="2885163761"/>
              </p:ext>
            </p:extLst>
          </p:nvPr>
        </p:nvGraphicFramePr>
        <p:xfrm>
          <a:off x="341357" y="1415182"/>
          <a:ext cx="3415591" cy="370840"/>
        </p:xfrm>
        <a:graphic>
          <a:graphicData uri="http://schemas.openxmlformats.org/drawingml/2006/table">
            <a:tbl>
              <a:tblPr firstRow="1" bandRow="1">
                <a:tableStyleId>{5940675A-B579-460E-94D1-54222C63F5DA}</a:tableStyleId>
              </a:tblPr>
              <a:tblGrid>
                <a:gridCol w="836470">
                  <a:extLst>
                    <a:ext uri="{9D8B030D-6E8A-4147-A177-3AD203B41FA5}">
                      <a16:colId xmlns:a16="http://schemas.microsoft.com/office/drawing/2014/main" val="971610761"/>
                    </a:ext>
                  </a:extLst>
                </a:gridCol>
                <a:gridCol w="793698">
                  <a:extLst>
                    <a:ext uri="{9D8B030D-6E8A-4147-A177-3AD203B41FA5}">
                      <a16:colId xmlns:a16="http://schemas.microsoft.com/office/drawing/2014/main" val="1689433013"/>
                    </a:ext>
                  </a:extLst>
                </a:gridCol>
                <a:gridCol w="1785423">
                  <a:extLst>
                    <a:ext uri="{9D8B030D-6E8A-4147-A177-3AD203B41FA5}">
                      <a16:colId xmlns:a16="http://schemas.microsoft.com/office/drawing/2014/main" val="2548371996"/>
                    </a:ext>
                  </a:extLst>
                </a:gridCol>
              </a:tblGrid>
              <a:tr h="370840">
                <a:tc>
                  <a:txBody>
                    <a:bodyPr/>
                    <a:lstStyle/>
                    <a:p>
                      <a:r>
                        <a:rPr lang="en-US" altLang="zh-CN" sz="1600" dirty="0"/>
                        <a:t>SHR</a:t>
                      </a:r>
                      <a:endParaRPr lang="zh-CN" altLang="en-US" sz="1600" dirty="0"/>
                    </a:p>
                  </a:txBody>
                  <a:tcPr/>
                </a:tc>
                <a:tc>
                  <a:txBody>
                    <a:bodyPr/>
                    <a:lstStyle/>
                    <a:p>
                      <a:r>
                        <a:rPr lang="en-US" altLang="zh-CN" sz="1600" dirty="0"/>
                        <a:t>PHR</a:t>
                      </a:r>
                      <a:endParaRPr lang="zh-CN" altLang="en-US" sz="1600" dirty="0"/>
                    </a:p>
                  </a:txBody>
                  <a:tcPr/>
                </a:tc>
                <a:tc>
                  <a:txBody>
                    <a:bodyPr/>
                    <a:lstStyle/>
                    <a:p>
                      <a:r>
                        <a:rPr lang="en-US" altLang="zh-CN" sz="1600" dirty="0"/>
                        <a:t>PSDU (legacy 4z)</a:t>
                      </a:r>
                      <a:endParaRPr lang="zh-CN" altLang="en-US" sz="1600" dirty="0"/>
                    </a:p>
                  </a:txBody>
                  <a:tcPr/>
                </a:tc>
                <a:extLst>
                  <a:ext uri="{0D108BD9-81ED-4DB2-BD59-A6C34878D82A}">
                    <a16:rowId xmlns:a16="http://schemas.microsoft.com/office/drawing/2014/main" val="2170165596"/>
                  </a:ext>
                </a:extLst>
              </a:tr>
            </a:tbl>
          </a:graphicData>
        </a:graphic>
      </p:graphicFrame>
      <p:cxnSp>
        <p:nvCxnSpPr>
          <p:cNvPr id="24" name="Straight Connector 10">
            <a:extLst>
              <a:ext uri="{FF2B5EF4-FFF2-40B4-BE49-F238E27FC236}">
                <a16:creationId xmlns:a16="http://schemas.microsoft.com/office/drawing/2014/main" id="{BC124C24-0487-478B-AA89-23153F1EE18A}"/>
              </a:ext>
            </a:extLst>
          </p:cNvPr>
          <p:cNvCxnSpPr>
            <a:cxnSpLocks/>
          </p:cNvCxnSpPr>
          <p:nvPr/>
        </p:nvCxnSpPr>
        <p:spPr bwMode="auto">
          <a:xfrm flipH="1">
            <a:off x="136804" y="1801517"/>
            <a:ext cx="1853609" cy="279900"/>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10">
            <a:extLst>
              <a:ext uri="{FF2B5EF4-FFF2-40B4-BE49-F238E27FC236}">
                <a16:creationId xmlns:a16="http://schemas.microsoft.com/office/drawing/2014/main" id="{833A65D3-8EF9-480B-B243-59BD6856A93D}"/>
              </a:ext>
            </a:extLst>
          </p:cNvPr>
          <p:cNvCxnSpPr>
            <a:cxnSpLocks/>
          </p:cNvCxnSpPr>
          <p:nvPr/>
        </p:nvCxnSpPr>
        <p:spPr bwMode="auto">
          <a:xfrm>
            <a:off x="3749488" y="1786022"/>
            <a:ext cx="844297" cy="311683"/>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6" name="Table 11">
            <a:extLst>
              <a:ext uri="{FF2B5EF4-FFF2-40B4-BE49-F238E27FC236}">
                <a16:creationId xmlns:a16="http://schemas.microsoft.com/office/drawing/2014/main" id="{518C0EF1-B75B-4536-8F1F-A2421159D8B7}"/>
              </a:ext>
            </a:extLst>
          </p:cNvPr>
          <p:cNvGraphicFramePr>
            <a:graphicFrameLocks noGrp="1"/>
          </p:cNvGraphicFramePr>
          <p:nvPr>
            <p:extLst>
              <p:ext uri="{D42A27DB-BD31-4B8C-83A1-F6EECF244321}">
                <p14:modId xmlns:p14="http://schemas.microsoft.com/office/powerpoint/2010/main" val="293243427"/>
              </p:ext>
            </p:extLst>
          </p:nvPr>
        </p:nvGraphicFramePr>
        <p:xfrm>
          <a:off x="148714" y="2097705"/>
          <a:ext cx="4389221" cy="757435"/>
        </p:xfrm>
        <a:graphic>
          <a:graphicData uri="http://schemas.openxmlformats.org/drawingml/2006/table">
            <a:tbl>
              <a:tblPr firstRow="1" firstCol="1" bandRow="1"/>
              <a:tblGrid>
                <a:gridCol w="631552">
                  <a:extLst>
                    <a:ext uri="{9D8B030D-6E8A-4147-A177-3AD203B41FA5}">
                      <a16:colId xmlns:a16="http://schemas.microsoft.com/office/drawing/2014/main" val="697602391"/>
                    </a:ext>
                  </a:extLst>
                </a:gridCol>
                <a:gridCol w="686950">
                  <a:extLst>
                    <a:ext uri="{9D8B030D-6E8A-4147-A177-3AD203B41FA5}">
                      <a16:colId xmlns:a16="http://schemas.microsoft.com/office/drawing/2014/main" val="3611099624"/>
                    </a:ext>
                  </a:extLst>
                </a:gridCol>
                <a:gridCol w="674326">
                  <a:extLst>
                    <a:ext uri="{9D8B030D-6E8A-4147-A177-3AD203B41FA5}">
                      <a16:colId xmlns:a16="http://schemas.microsoft.com/office/drawing/2014/main" val="4005981814"/>
                    </a:ext>
                  </a:extLst>
                </a:gridCol>
                <a:gridCol w="686950">
                  <a:extLst>
                    <a:ext uri="{9D8B030D-6E8A-4147-A177-3AD203B41FA5}">
                      <a16:colId xmlns:a16="http://schemas.microsoft.com/office/drawing/2014/main" val="4157387241"/>
                    </a:ext>
                  </a:extLst>
                </a:gridCol>
                <a:gridCol w="342308">
                  <a:extLst>
                    <a:ext uri="{9D8B030D-6E8A-4147-A177-3AD203B41FA5}">
                      <a16:colId xmlns:a16="http://schemas.microsoft.com/office/drawing/2014/main" val="3421211963"/>
                    </a:ext>
                  </a:extLst>
                </a:gridCol>
                <a:gridCol w="647590">
                  <a:extLst>
                    <a:ext uri="{9D8B030D-6E8A-4147-A177-3AD203B41FA5}">
                      <a16:colId xmlns:a16="http://schemas.microsoft.com/office/drawing/2014/main" val="686927128"/>
                    </a:ext>
                  </a:extLst>
                </a:gridCol>
                <a:gridCol w="719545">
                  <a:extLst>
                    <a:ext uri="{9D8B030D-6E8A-4147-A177-3AD203B41FA5}">
                      <a16:colId xmlns:a16="http://schemas.microsoft.com/office/drawing/2014/main" val="156780622"/>
                    </a:ext>
                  </a:extLst>
                </a:gridCol>
              </a:tblGrid>
              <a:tr h="226829">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4</a:t>
                      </a:r>
                      <a:endParaRPr lang="en-SG" altLang="zh-C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2</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altLang="zh-C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2</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31476">
                <a:tc>
                  <a:txBody>
                    <a:bodyPr/>
                    <a:lstStyle/>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MAC header</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MLME</a:t>
                      </a:r>
                    </a:p>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header</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Nested IE</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Nested IE</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Nested IE</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CRC</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27" name="Table 11">
            <a:extLst>
              <a:ext uri="{FF2B5EF4-FFF2-40B4-BE49-F238E27FC236}">
                <a16:creationId xmlns:a16="http://schemas.microsoft.com/office/drawing/2014/main" id="{E02DDC68-12CD-4376-8DD6-5DB3AB22E94A}"/>
              </a:ext>
            </a:extLst>
          </p:cNvPr>
          <p:cNvGraphicFramePr>
            <a:graphicFrameLocks noGrp="1"/>
          </p:cNvGraphicFramePr>
          <p:nvPr>
            <p:extLst>
              <p:ext uri="{D42A27DB-BD31-4B8C-83A1-F6EECF244321}">
                <p14:modId xmlns:p14="http://schemas.microsoft.com/office/powerpoint/2010/main" val="2996262008"/>
              </p:ext>
            </p:extLst>
          </p:nvPr>
        </p:nvGraphicFramePr>
        <p:xfrm>
          <a:off x="626387" y="3485006"/>
          <a:ext cx="3911549" cy="797300"/>
        </p:xfrm>
        <a:graphic>
          <a:graphicData uri="http://schemas.openxmlformats.org/drawingml/2006/table">
            <a:tbl>
              <a:tblPr firstRow="1" firstCol="1" bandRow="1"/>
              <a:tblGrid>
                <a:gridCol w="1363843">
                  <a:extLst>
                    <a:ext uri="{9D8B030D-6E8A-4147-A177-3AD203B41FA5}">
                      <a16:colId xmlns:a16="http://schemas.microsoft.com/office/drawing/2014/main" val="4005981814"/>
                    </a:ext>
                  </a:extLst>
                </a:gridCol>
                <a:gridCol w="1433085">
                  <a:extLst>
                    <a:ext uri="{9D8B030D-6E8A-4147-A177-3AD203B41FA5}">
                      <a16:colId xmlns:a16="http://schemas.microsoft.com/office/drawing/2014/main" val="4157387241"/>
                    </a:ext>
                  </a:extLst>
                </a:gridCol>
                <a:gridCol w="1114621">
                  <a:extLst>
                    <a:ext uri="{9D8B030D-6E8A-4147-A177-3AD203B41FA5}">
                      <a16:colId xmlns:a16="http://schemas.microsoft.com/office/drawing/2014/main" val="1292928643"/>
                    </a:ext>
                  </a:extLst>
                </a:gridCol>
              </a:tblGrid>
              <a:tr h="266694">
                <a:tc>
                  <a:txBody>
                    <a:bodyPr/>
                    <a:lstStyle/>
                    <a:p>
                      <a:pPr marL="0" marR="0" algn="ctr">
                        <a:lnSpc>
                          <a:spcPct val="107000"/>
                        </a:lnSpc>
                        <a:spcBef>
                          <a:spcPts val="600"/>
                        </a:spcBef>
                        <a:spcAft>
                          <a:spcPts val="600"/>
                        </a:spcAft>
                      </a:pPr>
                      <a:r>
                        <a:rPr lang="en-US"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a:t>
                      </a: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2</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SG"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4</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507309">
                <a:tc>
                  <a:txBody>
                    <a:bodyPr/>
                    <a:lstStyle/>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Nested IE</a:t>
                      </a:r>
                    </a:p>
                    <a:p>
                      <a:pPr marL="71755" marR="71755"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header</a:t>
                      </a:r>
                      <a:endParaRPr lang="en-SG"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altLang="zh-CN"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Configuration </a:t>
                      </a:r>
                      <a:r>
                        <a:rPr lang="en-SG"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Field for Bitmask + length</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SG"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TOF</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cxnSp>
        <p:nvCxnSpPr>
          <p:cNvPr id="28" name="Straight Connector 10">
            <a:extLst>
              <a:ext uri="{FF2B5EF4-FFF2-40B4-BE49-F238E27FC236}">
                <a16:creationId xmlns:a16="http://schemas.microsoft.com/office/drawing/2014/main" id="{77731157-588D-4D0B-8652-3F55CCF3888E}"/>
              </a:ext>
            </a:extLst>
          </p:cNvPr>
          <p:cNvCxnSpPr>
            <a:cxnSpLocks/>
          </p:cNvCxnSpPr>
          <p:nvPr/>
        </p:nvCxnSpPr>
        <p:spPr bwMode="auto">
          <a:xfrm flipH="1">
            <a:off x="649503" y="2855140"/>
            <a:ext cx="1451262" cy="602757"/>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10">
            <a:extLst>
              <a:ext uri="{FF2B5EF4-FFF2-40B4-BE49-F238E27FC236}">
                <a16:creationId xmlns:a16="http://schemas.microsoft.com/office/drawing/2014/main" id="{93C43ADA-C337-4FFC-9A26-D2E337E28AEA}"/>
              </a:ext>
            </a:extLst>
          </p:cNvPr>
          <p:cNvCxnSpPr>
            <a:cxnSpLocks/>
          </p:cNvCxnSpPr>
          <p:nvPr/>
        </p:nvCxnSpPr>
        <p:spPr bwMode="auto">
          <a:xfrm>
            <a:off x="2892853" y="2877427"/>
            <a:ext cx="1645082" cy="602757"/>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矩形 29">
            <a:extLst>
              <a:ext uri="{FF2B5EF4-FFF2-40B4-BE49-F238E27FC236}">
                <a16:creationId xmlns:a16="http://schemas.microsoft.com/office/drawing/2014/main" id="{1D005ED7-7E54-4C88-BC02-57049B77B440}"/>
              </a:ext>
            </a:extLst>
          </p:cNvPr>
          <p:cNvSpPr/>
          <p:nvPr/>
        </p:nvSpPr>
        <p:spPr>
          <a:xfrm>
            <a:off x="4872057" y="5305992"/>
            <a:ext cx="4119625" cy="523220"/>
          </a:xfrm>
          <a:prstGeom prst="rect">
            <a:avLst/>
          </a:prstGeom>
        </p:spPr>
        <p:txBody>
          <a:bodyPr wrap="square">
            <a:spAutoFit/>
          </a:bodyPr>
          <a:lstStyle/>
          <a:p>
            <a:pPr marL="342900" indent="-342900">
              <a:buFont typeface="Arial" panose="020B0604020202020204" pitchFamily="34" charset="0"/>
              <a:buChar char="•"/>
            </a:pPr>
            <a:r>
              <a:rPr lang="en-US" altLang="zh-CN" sz="1400" dirty="0">
                <a:solidFill>
                  <a:srgbClr val="0070C0"/>
                </a:solidFill>
              </a:rPr>
              <a:t>TOF in compressed PSDU: 48.0% TX occupancy in 1ms </a:t>
            </a:r>
            <a:r>
              <a:rPr lang="en-US" altLang="zh-CN" sz="1400" dirty="0"/>
              <a:t>@ baseline 250kbit/s O-QPSK PHY</a:t>
            </a:r>
          </a:p>
        </p:txBody>
      </p:sp>
    </p:spTree>
    <p:extLst>
      <p:ext uri="{BB962C8B-B14F-4D97-AF65-F5344CB8AC3E}">
        <p14:creationId xmlns:p14="http://schemas.microsoft.com/office/powerpoint/2010/main" val="3239281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200" b="1" kern="0" dirty="0"/>
              <a:t>Recap: </a:t>
            </a:r>
            <a:r>
              <a:rPr lang="da-DK" altLang="zh-CN" sz="2200" b="1" kern="0" dirty="0"/>
              <a:t>Updating the number of fragments in NBA-MMS UWB</a:t>
            </a:r>
            <a:endParaRPr lang="en-US" altLang="zh-CN" sz="2200" b="1" kern="0" dirty="0"/>
          </a:p>
        </p:txBody>
      </p:sp>
      <p:sp>
        <p:nvSpPr>
          <p:cNvPr id="10" name="矩形 9">
            <a:extLst>
              <a:ext uri="{FF2B5EF4-FFF2-40B4-BE49-F238E27FC236}">
                <a16:creationId xmlns:a16="http://schemas.microsoft.com/office/drawing/2014/main" id="{1347A0F5-9DA1-4136-B093-83AF99A52C5C}"/>
              </a:ext>
            </a:extLst>
          </p:cNvPr>
          <p:cNvSpPr/>
          <p:nvPr/>
        </p:nvSpPr>
        <p:spPr>
          <a:xfrm>
            <a:off x="44811" y="908720"/>
            <a:ext cx="8946871"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t>Dynamic # of fragments selection based on UWB channel conditions [4]-[5].</a:t>
            </a:r>
          </a:p>
          <a:p>
            <a:pPr marL="830593" lvl="1" indent="-342900">
              <a:buFont typeface="Times New Roman" panose="02020603050405020304" pitchFamily="18" charset="0"/>
              <a:buChar char="─"/>
            </a:pPr>
            <a:r>
              <a:rPr lang="en-US" altLang="zh-CN" sz="1600" dirty="0"/>
              <a:t>Feedback of recommended number of fragments (RNF) from responder to the initiator</a:t>
            </a:r>
          </a:p>
        </p:txBody>
      </p:sp>
      <p:sp>
        <p:nvSpPr>
          <p:cNvPr id="31" name="矩形 30">
            <a:extLst>
              <a:ext uri="{FF2B5EF4-FFF2-40B4-BE49-F238E27FC236}">
                <a16:creationId xmlns:a16="http://schemas.microsoft.com/office/drawing/2014/main" id="{808AA584-EBDA-4DE3-8CB4-907AC83C49F0}"/>
              </a:ext>
            </a:extLst>
          </p:cNvPr>
          <p:cNvSpPr/>
          <p:nvPr/>
        </p:nvSpPr>
        <p:spPr>
          <a:xfrm>
            <a:off x="122805" y="5373216"/>
            <a:ext cx="8790881" cy="830997"/>
          </a:xfrm>
          <a:prstGeom prst="rect">
            <a:avLst/>
          </a:prstGeom>
        </p:spPr>
        <p:txBody>
          <a:bodyPr wrap="square">
            <a:spAutoFit/>
          </a:bodyPr>
          <a:lstStyle/>
          <a:p>
            <a:pPr marL="285750" indent="-285750">
              <a:buFont typeface="Arial" panose="020B0604020202020204" pitchFamily="34" charset="0"/>
              <a:buChar char="•"/>
            </a:pPr>
            <a:r>
              <a:rPr lang="en-US" altLang="zh-CN" sz="1600" b="1" dirty="0">
                <a:ea typeface="微软雅黑" panose="020B0503020204020204" pitchFamily="34" charset="-122"/>
                <a:cs typeface="Calibri" panose="020F0502020204030204" pitchFamily="34" charset="0"/>
              </a:rPr>
              <a:t>Observation:</a:t>
            </a:r>
            <a:r>
              <a:rPr lang="en-US" altLang="zh-CN" sz="1600" dirty="0">
                <a:ea typeface="微软雅黑" panose="020B0503020204020204" pitchFamily="34" charset="-122"/>
                <a:cs typeface="Calibri" panose="020F0502020204030204" pitchFamily="34" charset="0"/>
              </a:rPr>
              <a:t> </a:t>
            </a:r>
          </a:p>
          <a:p>
            <a:pPr marL="742950" lvl="1" indent="-28575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The feedback of RNF is not subject to the request from the initiator/controller side. </a:t>
            </a:r>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a:t>
            </a:r>
            <a:r>
              <a:rPr lang="en-US" altLang="zh-CN" sz="1600" dirty="0">
                <a:solidFill>
                  <a:srgbClr val="0070C0"/>
                </a:solidFill>
                <a:ea typeface="微软雅黑" panose="020B0503020204020204" pitchFamily="34" charset="-122"/>
                <a:cs typeface="Calibri" panose="020F0502020204030204" pitchFamily="34" charset="0"/>
              </a:rPr>
              <a:t>Unneeded/uncontrolled feedback may consume unnecessary NB message overhead</a:t>
            </a:r>
          </a:p>
        </p:txBody>
      </p:sp>
      <p:pic>
        <p:nvPicPr>
          <p:cNvPr id="33" name="图片 32">
            <a:extLst>
              <a:ext uri="{FF2B5EF4-FFF2-40B4-BE49-F238E27FC236}">
                <a16:creationId xmlns:a16="http://schemas.microsoft.com/office/drawing/2014/main" id="{1D0AD5FB-FDF8-4733-9DFB-A08DEAC4C1C4}"/>
              </a:ext>
            </a:extLst>
          </p:cNvPr>
          <p:cNvPicPr>
            <a:picLocks noChangeAspect="1"/>
          </p:cNvPicPr>
          <p:nvPr/>
        </p:nvPicPr>
        <p:blipFill>
          <a:blip r:embed="rId3"/>
          <a:stretch>
            <a:fillRect/>
          </a:stretch>
        </p:blipFill>
        <p:spPr>
          <a:xfrm>
            <a:off x="8460433" y="990432"/>
            <a:ext cx="531250" cy="1195313"/>
          </a:xfrm>
          <a:prstGeom prst="rect">
            <a:avLst/>
          </a:prstGeom>
        </p:spPr>
      </p:pic>
      <p:pic>
        <p:nvPicPr>
          <p:cNvPr id="32" name="图片 31">
            <a:extLst>
              <a:ext uri="{FF2B5EF4-FFF2-40B4-BE49-F238E27FC236}">
                <a16:creationId xmlns:a16="http://schemas.microsoft.com/office/drawing/2014/main" id="{5BBDAF7E-EA59-4A1D-8C70-7C9589AC9E72}"/>
              </a:ext>
            </a:extLst>
          </p:cNvPr>
          <p:cNvPicPr>
            <a:picLocks noChangeAspect="1"/>
          </p:cNvPicPr>
          <p:nvPr/>
        </p:nvPicPr>
        <p:blipFill>
          <a:blip r:embed="rId4"/>
          <a:stretch>
            <a:fillRect/>
          </a:stretch>
        </p:blipFill>
        <p:spPr>
          <a:xfrm>
            <a:off x="186326" y="2195096"/>
            <a:ext cx="8285384" cy="1606951"/>
          </a:xfrm>
          <a:prstGeom prst="rect">
            <a:avLst/>
          </a:prstGeom>
        </p:spPr>
      </p:pic>
    </p:spTree>
    <p:extLst>
      <p:ext uri="{BB962C8B-B14F-4D97-AF65-F5344CB8AC3E}">
        <p14:creationId xmlns:p14="http://schemas.microsoft.com/office/powerpoint/2010/main" val="2315341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200" b="1" kern="0" dirty="0"/>
              <a:t>Recap: </a:t>
            </a:r>
            <a:r>
              <a:rPr lang="da-DK" altLang="zh-CN" sz="2200" b="1" kern="0" dirty="0"/>
              <a:t>Agile Frequency Hopping</a:t>
            </a:r>
            <a:endParaRPr lang="en-US" altLang="zh-CN" sz="2200" b="1" kern="0" dirty="0"/>
          </a:p>
        </p:txBody>
      </p:sp>
      <p:sp>
        <p:nvSpPr>
          <p:cNvPr id="10" name="矩形 9">
            <a:extLst>
              <a:ext uri="{FF2B5EF4-FFF2-40B4-BE49-F238E27FC236}">
                <a16:creationId xmlns:a16="http://schemas.microsoft.com/office/drawing/2014/main" id="{1347A0F5-9DA1-4136-B093-83AF99A52C5C}"/>
              </a:ext>
            </a:extLst>
          </p:cNvPr>
          <p:cNvSpPr/>
          <p:nvPr/>
        </p:nvSpPr>
        <p:spPr>
          <a:xfrm>
            <a:off x="44811" y="908720"/>
            <a:ext cx="8946871" cy="1077218"/>
          </a:xfrm>
          <a:prstGeom prst="rect">
            <a:avLst/>
          </a:prstGeom>
        </p:spPr>
        <p:txBody>
          <a:bodyPr wrap="square">
            <a:spAutoFit/>
          </a:bodyPr>
          <a:lstStyle/>
          <a:p>
            <a:pPr marL="373393" indent="-342900">
              <a:buFont typeface="Arial" panose="020B0604020202020204" pitchFamily="34" charset="0"/>
              <a:buChar char="•"/>
            </a:pPr>
            <a:r>
              <a:rPr lang="en-US" altLang="zh-CN" sz="1600" dirty="0"/>
              <a:t>Adaptive Frequency Hopping (AFH) is applied in NBA-MMS UWB [5]</a:t>
            </a:r>
          </a:p>
          <a:p>
            <a:pPr marL="830593" lvl="1" indent="-342900">
              <a:buFont typeface="Times New Roman" panose="02020603050405020304" pitchFamily="18" charset="0"/>
              <a:buChar char="─"/>
            </a:pPr>
            <a:r>
              <a:rPr lang="en-US" altLang="zh-CN" sz="1600" dirty="0"/>
              <a:t>To mitigate Wi-Fi interference</a:t>
            </a:r>
          </a:p>
          <a:p>
            <a:pPr marL="830593" lvl="1" indent="-342900">
              <a:buFont typeface="Times New Roman" panose="02020603050405020304" pitchFamily="18" charset="0"/>
              <a:buChar char="─"/>
            </a:pPr>
            <a:r>
              <a:rPr lang="en-US" altLang="zh-CN" sz="1600" dirty="0"/>
              <a:t>To use Wi-Fi non-occupied spectrum in priority</a:t>
            </a:r>
          </a:p>
          <a:p>
            <a:pPr marL="830593" lvl="1" indent="-342900">
              <a:buFont typeface="Times New Roman" panose="02020603050405020304" pitchFamily="18" charset="0"/>
              <a:buChar char="─"/>
            </a:pPr>
            <a:r>
              <a:rPr lang="en-US" altLang="zh-CN" sz="1600" dirty="0"/>
              <a:t>A new IE is designed to indicate AFH map in NBA-MMS UWB, which is efficient and flexible</a:t>
            </a:r>
          </a:p>
        </p:txBody>
      </p:sp>
      <p:graphicFrame>
        <p:nvGraphicFramePr>
          <p:cNvPr id="11" name="表格 10">
            <a:extLst>
              <a:ext uri="{FF2B5EF4-FFF2-40B4-BE49-F238E27FC236}">
                <a16:creationId xmlns:a16="http://schemas.microsoft.com/office/drawing/2014/main" id="{CA984AD6-FDD6-4E43-AD9C-D92B88B20112}"/>
              </a:ext>
            </a:extLst>
          </p:cNvPr>
          <p:cNvGraphicFramePr>
            <a:graphicFrameLocks noGrp="1"/>
          </p:cNvGraphicFramePr>
          <p:nvPr>
            <p:extLst>
              <p:ext uri="{D42A27DB-BD31-4B8C-83A1-F6EECF244321}">
                <p14:modId xmlns:p14="http://schemas.microsoft.com/office/powerpoint/2010/main" val="929315652"/>
              </p:ext>
            </p:extLst>
          </p:nvPr>
        </p:nvGraphicFramePr>
        <p:xfrm>
          <a:off x="850522" y="4302033"/>
          <a:ext cx="7560840" cy="370840"/>
        </p:xfrm>
        <a:graphic>
          <a:graphicData uri="http://schemas.openxmlformats.org/drawingml/2006/table">
            <a:tbl>
              <a:tblPr firstRow="1" bandRow="1">
                <a:tableStyleId>{5940675A-B579-460E-94D1-54222C63F5DA}</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en-US" altLang="zh-CN" sz="1200" dirty="0"/>
                        <a:t>Wi-Fi non-occupied</a:t>
                      </a:r>
                      <a:r>
                        <a:rPr lang="en-US" altLang="zh-CN" sz="1200" baseline="0" dirty="0"/>
                        <a:t> channels</a:t>
                      </a:r>
                      <a:endParaRPr lang="zh-CN" altLang="en-US" sz="1200" dirty="0"/>
                    </a:p>
                  </a:txBody>
                  <a:tcPr/>
                </a:tc>
                <a:tc>
                  <a:txBody>
                    <a:bodyPr/>
                    <a:lstStyle/>
                    <a:p>
                      <a:r>
                        <a:rPr lang="en-US" altLang="zh-CN" sz="1200" dirty="0"/>
                        <a:t>Wi-Fi</a:t>
                      </a:r>
                      <a:r>
                        <a:rPr lang="en-US" altLang="zh-CN" sz="1200" baseline="0" dirty="0"/>
                        <a:t> channels (20MHz)</a:t>
                      </a:r>
                      <a:endParaRPr lang="zh-CN" altLang="en-US" sz="1200" dirty="0"/>
                    </a:p>
                  </a:txBody>
                  <a:tcPr/>
                </a:tc>
                <a:tc>
                  <a:txBody>
                    <a:bodyPr/>
                    <a:lstStyle/>
                    <a:p>
                      <a:r>
                        <a:rPr lang="en-US" altLang="zh-CN" sz="1200" dirty="0"/>
                        <a:t>Scaling</a:t>
                      </a:r>
                      <a:r>
                        <a:rPr lang="en-US" altLang="zh-CN" sz="1200" baseline="0" dirty="0"/>
                        <a:t> Factor (SF)</a:t>
                      </a:r>
                      <a:endParaRPr lang="zh-CN" altLang="en-US" sz="1200" dirty="0"/>
                    </a:p>
                  </a:txBody>
                  <a:tcPr/>
                </a:tc>
                <a:extLst>
                  <a:ext uri="{0D108BD9-81ED-4DB2-BD59-A6C34878D82A}">
                    <a16:rowId xmlns:a16="http://schemas.microsoft.com/office/drawing/2014/main" val="10000"/>
                  </a:ext>
                </a:extLst>
              </a:tr>
            </a:tbl>
          </a:graphicData>
        </a:graphic>
      </p:graphicFrame>
      <p:sp>
        <p:nvSpPr>
          <p:cNvPr id="12" name="文本框 11">
            <a:extLst>
              <a:ext uri="{FF2B5EF4-FFF2-40B4-BE49-F238E27FC236}">
                <a16:creationId xmlns:a16="http://schemas.microsoft.com/office/drawing/2014/main" id="{5CBC74E2-FF2A-4563-B54D-54DC0135D167}"/>
              </a:ext>
            </a:extLst>
          </p:cNvPr>
          <p:cNvSpPr txBox="1"/>
          <p:nvPr/>
        </p:nvSpPr>
        <p:spPr>
          <a:xfrm>
            <a:off x="634988" y="4033436"/>
            <a:ext cx="431068" cy="276999"/>
          </a:xfrm>
          <a:prstGeom prst="rect">
            <a:avLst/>
          </a:prstGeom>
          <a:noFill/>
        </p:spPr>
        <p:txBody>
          <a:bodyPr wrap="square" rtlCol="0">
            <a:spAutoFit/>
          </a:bodyPr>
          <a:lstStyle/>
          <a:p>
            <a:r>
              <a:rPr lang="en-US" altLang="zh-CN" dirty="0">
                <a:cs typeface="Times New Roman" panose="02020603050405020304" pitchFamily="18" charset="0"/>
              </a:rPr>
              <a:t>B0</a:t>
            </a:r>
            <a:endParaRPr lang="zh-CN" altLang="en-US" dirty="0">
              <a:cs typeface="Times New Roman" panose="02020603050405020304" pitchFamily="18" charset="0"/>
            </a:endParaRPr>
          </a:p>
        </p:txBody>
      </p:sp>
      <p:sp>
        <p:nvSpPr>
          <p:cNvPr id="13" name="矩形 12">
            <a:extLst>
              <a:ext uri="{FF2B5EF4-FFF2-40B4-BE49-F238E27FC236}">
                <a16:creationId xmlns:a16="http://schemas.microsoft.com/office/drawing/2014/main" id="{C630A08F-9D86-4362-AEC3-CDBE7F695460}"/>
              </a:ext>
            </a:extLst>
          </p:cNvPr>
          <p:cNvSpPr/>
          <p:nvPr/>
        </p:nvSpPr>
        <p:spPr>
          <a:xfrm>
            <a:off x="936132" y="2123242"/>
            <a:ext cx="7900616" cy="21602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latin typeface="Times New Roman" panose="02020603050405020304" pitchFamily="18" charset="0"/>
                <a:cs typeface="Times New Roman" panose="02020603050405020304" pitchFamily="18" charset="0"/>
              </a:rPr>
              <a:t>UNII-3(5725-5850)</a:t>
            </a:r>
            <a:endParaRPr lang="zh-CN" altLang="en-US" sz="1100" dirty="0">
              <a:solidFill>
                <a:schemeClr val="tx1"/>
              </a:solidFill>
              <a:latin typeface="Times New Roman" panose="02020603050405020304" pitchFamily="18" charset="0"/>
              <a:cs typeface="Times New Roman" panose="02020603050405020304" pitchFamily="18" charset="0"/>
            </a:endParaRPr>
          </a:p>
        </p:txBody>
      </p:sp>
      <p:graphicFrame>
        <p:nvGraphicFramePr>
          <p:cNvPr id="14" name="内容占位符 51">
            <a:extLst>
              <a:ext uri="{FF2B5EF4-FFF2-40B4-BE49-F238E27FC236}">
                <a16:creationId xmlns:a16="http://schemas.microsoft.com/office/drawing/2014/main" id="{014B3B84-AD9E-40A4-942A-1B377BF6F48C}"/>
              </a:ext>
            </a:extLst>
          </p:cNvPr>
          <p:cNvGraphicFramePr>
            <a:graphicFrameLocks/>
          </p:cNvGraphicFramePr>
          <p:nvPr>
            <p:extLst>
              <p:ext uri="{D42A27DB-BD31-4B8C-83A1-F6EECF244321}">
                <p14:modId xmlns:p14="http://schemas.microsoft.com/office/powerpoint/2010/main" val="1818480283"/>
              </p:ext>
            </p:extLst>
          </p:nvPr>
        </p:nvGraphicFramePr>
        <p:xfrm>
          <a:off x="936132" y="3420240"/>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15" name="矩形 14">
            <a:extLst>
              <a:ext uri="{FF2B5EF4-FFF2-40B4-BE49-F238E27FC236}">
                <a16:creationId xmlns:a16="http://schemas.microsoft.com/office/drawing/2014/main" id="{F43177BB-850E-49BF-A026-7335D964ACD0}"/>
              </a:ext>
            </a:extLst>
          </p:cNvPr>
          <p:cNvSpPr/>
          <p:nvPr/>
        </p:nvSpPr>
        <p:spPr>
          <a:xfrm>
            <a:off x="878384" y="2829968"/>
            <a:ext cx="777828"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144</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16" name="直接连接符 15">
            <a:extLst>
              <a:ext uri="{FF2B5EF4-FFF2-40B4-BE49-F238E27FC236}">
                <a16:creationId xmlns:a16="http://schemas.microsoft.com/office/drawing/2014/main" id="{3B923963-B8F6-4961-9871-08A48CC79454}"/>
              </a:ext>
            </a:extLst>
          </p:cNvPr>
          <p:cNvCxnSpPr/>
          <p:nvPr/>
        </p:nvCxnSpPr>
        <p:spPr>
          <a:xfrm>
            <a:off x="943262" y="2329906"/>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CC9DEADC-4587-4485-86DF-7CCF4D8B0FC9}"/>
              </a:ext>
            </a:extLst>
          </p:cNvPr>
          <p:cNvCxnSpPr/>
          <p:nvPr/>
        </p:nvCxnSpPr>
        <p:spPr>
          <a:xfrm>
            <a:off x="1656212" y="2323474"/>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文本框 17">
            <a:extLst>
              <a:ext uri="{FF2B5EF4-FFF2-40B4-BE49-F238E27FC236}">
                <a16:creationId xmlns:a16="http://schemas.microsoft.com/office/drawing/2014/main" id="{50E8B6AF-9777-4D22-8961-99AC0D9A052F}"/>
              </a:ext>
            </a:extLst>
          </p:cNvPr>
          <p:cNvSpPr txBox="1"/>
          <p:nvPr/>
        </p:nvSpPr>
        <p:spPr>
          <a:xfrm>
            <a:off x="754815" y="2585338"/>
            <a:ext cx="441146" cy="246221"/>
          </a:xfrm>
          <a:prstGeom prst="rect">
            <a:avLst/>
          </a:prstGeom>
          <a:noFill/>
        </p:spPr>
        <p:txBody>
          <a:bodyPr wrap="none" rtlCol="0">
            <a:spAutoFit/>
          </a:bodyPr>
          <a:lstStyle/>
          <a:p>
            <a:r>
              <a:rPr lang="en-US" altLang="zh-CN" sz="1000" dirty="0">
                <a:cs typeface="Times New Roman" panose="02020603050405020304" pitchFamily="18" charset="0"/>
              </a:rPr>
              <a:t>5725</a:t>
            </a:r>
            <a:endParaRPr lang="zh-CN" altLang="en-US" sz="1000" dirty="0">
              <a:cs typeface="Times New Roman" panose="02020603050405020304" pitchFamily="18" charset="0"/>
            </a:endParaRPr>
          </a:p>
        </p:txBody>
      </p:sp>
      <p:sp>
        <p:nvSpPr>
          <p:cNvPr id="19" name="文本框 18">
            <a:extLst>
              <a:ext uri="{FF2B5EF4-FFF2-40B4-BE49-F238E27FC236}">
                <a16:creationId xmlns:a16="http://schemas.microsoft.com/office/drawing/2014/main" id="{CBEEF1B5-0716-4F50-93FE-DAAFF6EA8FAF}"/>
              </a:ext>
            </a:extLst>
          </p:cNvPr>
          <p:cNvSpPr txBox="1"/>
          <p:nvPr/>
        </p:nvSpPr>
        <p:spPr>
          <a:xfrm>
            <a:off x="1422815" y="2584543"/>
            <a:ext cx="441146" cy="246221"/>
          </a:xfrm>
          <a:prstGeom prst="rect">
            <a:avLst/>
          </a:prstGeom>
          <a:noFill/>
        </p:spPr>
        <p:txBody>
          <a:bodyPr wrap="none" rtlCol="0">
            <a:spAutoFit/>
          </a:bodyPr>
          <a:lstStyle/>
          <a:p>
            <a:r>
              <a:rPr lang="en-US" altLang="zh-CN" sz="1000" dirty="0">
                <a:cs typeface="Times New Roman" panose="02020603050405020304" pitchFamily="18" charset="0"/>
              </a:rPr>
              <a:t>5730</a:t>
            </a:r>
            <a:endParaRPr lang="zh-CN" altLang="en-US" sz="1000" dirty="0">
              <a:cs typeface="Times New Roman" panose="02020603050405020304" pitchFamily="18" charset="0"/>
            </a:endParaRPr>
          </a:p>
        </p:txBody>
      </p:sp>
      <p:sp>
        <p:nvSpPr>
          <p:cNvPr id="20" name="矩形 19">
            <a:extLst>
              <a:ext uri="{FF2B5EF4-FFF2-40B4-BE49-F238E27FC236}">
                <a16:creationId xmlns:a16="http://schemas.microsoft.com/office/drawing/2014/main" id="{6B2DB4AB-6D63-4BFF-A778-B1052341FF23}"/>
              </a:ext>
            </a:extLst>
          </p:cNvPr>
          <p:cNvSpPr/>
          <p:nvPr/>
        </p:nvSpPr>
        <p:spPr>
          <a:xfrm>
            <a:off x="2385596" y="2833962"/>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149</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21" name="直接连接符 20">
            <a:extLst>
              <a:ext uri="{FF2B5EF4-FFF2-40B4-BE49-F238E27FC236}">
                <a16:creationId xmlns:a16="http://schemas.microsoft.com/office/drawing/2014/main" id="{4317F1B5-4E7F-4911-A735-234DFF83A946}"/>
              </a:ext>
            </a:extLst>
          </p:cNvPr>
          <p:cNvCxnSpPr/>
          <p:nvPr/>
        </p:nvCxnSpPr>
        <p:spPr>
          <a:xfrm>
            <a:off x="2383422" y="2329906"/>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A3B6CDC3-83B8-485D-8594-4804EB585BA8}"/>
              </a:ext>
            </a:extLst>
          </p:cNvPr>
          <p:cNvCxnSpPr/>
          <p:nvPr/>
        </p:nvCxnSpPr>
        <p:spPr>
          <a:xfrm>
            <a:off x="3103502" y="2329906"/>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835FC754-B555-478D-A93B-8138E2FBA56B}"/>
              </a:ext>
            </a:extLst>
          </p:cNvPr>
          <p:cNvCxnSpPr/>
          <p:nvPr/>
        </p:nvCxnSpPr>
        <p:spPr>
          <a:xfrm>
            <a:off x="3823582" y="2329906"/>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直接连接符 23">
            <a:extLst>
              <a:ext uri="{FF2B5EF4-FFF2-40B4-BE49-F238E27FC236}">
                <a16:creationId xmlns:a16="http://schemas.microsoft.com/office/drawing/2014/main" id="{F455EC90-D7D0-4CC4-A1AF-83D78CFD188C}"/>
              </a:ext>
            </a:extLst>
          </p:cNvPr>
          <p:cNvCxnSpPr/>
          <p:nvPr/>
        </p:nvCxnSpPr>
        <p:spPr>
          <a:xfrm>
            <a:off x="4543662" y="2329906"/>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52DC21F5-A0B6-42B2-9252-D1726531B5E1}"/>
              </a:ext>
            </a:extLst>
          </p:cNvPr>
          <p:cNvSpPr txBox="1"/>
          <p:nvPr/>
        </p:nvSpPr>
        <p:spPr>
          <a:xfrm>
            <a:off x="2167094" y="2592544"/>
            <a:ext cx="441146" cy="246221"/>
          </a:xfrm>
          <a:prstGeom prst="rect">
            <a:avLst/>
          </a:prstGeom>
          <a:noFill/>
        </p:spPr>
        <p:txBody>
          <a:bodyPr wrap="none" rtlCol="0">
            <a:spAutoFit/>
          </a:bodyPr>
          <a:lstStyle/>
          <a:p>
            <a:r>
              <a:rPr lang="en-US" altLang="zh-CN" sz="1000" dirty="0">
                <a:cs typeface="Times New Roman" panose="02020603050405020304" pitchFamily="18" charset="0"/>
              </a:rPr>
              <a:t>5735</a:t>
            </a:r>
            <a:endParaRPr lang="zh-CN" altLang="en-US" sz="1000" dirty="0">
              <a:cs typeface="Times New Roman" panose="02020603050405020304" pitchFamily="18" charset="0"/>
            </a:endParaRPr>
          </a:p>
        </p:txBody>
      </p:sp>
      <p:sp>
        <p:nvSpPr>
          <p:cNvPr id="26" name="文本框 25">
            <a:extLst>
              <a:ext uri="{FF2B5EF4-FFF2-40B4-BE49-F238E27FC236}">
                <a16:creationId xmlns:a16="http://schemas.microsoft.com/office/drawing/2014/main" id="{FD267C56-FAFD-46AE-BD3B-11BDDAD354D0}"/>
              </a:ext>
            </a:extLst>
          </p:cNvPr>
          <p:cNvSpPr txBox="1"/>
          <p:nvPr/>
        </p:nvSpPr>
        <p:spPr>
          <a:xfrm>
            <a:off x="2870149" y="2592544"/>
            <a:ext cx="441146" cy="246221"/>
          </a:xfrm>
          <a:prstGeom prst="rect">
            <a:avLst/>
          </a:prstGeom>
          <a:noFill/>
        </p:spPr>
        <p:txBody>
          <a:bodyPr wrap="none" rtlCol="0">
            <a:spAutoFit/>
          </a:bodyPr>
          <a:lstStyle/>
          <a:p>
            <a:r>
              <a:rPr lang="en-US" altLang="zh-CN" sz="1000" dirty="0">
                <a:cs typeface="Times New Roman" panose="02020603050405020304" pitchFamily="18" charset="0"/>
              </a:rPr>
              <a:t>5740</a:t>
            </a:r>
            <a:endParaRPr lang="zh-CN" altLang="en-US" sz="1000" dirty="0">
              <a:cs typeface="Times New Roman" panose="02020603050405020304" pitchFamily="18" charset="0"/>
            </a:endParaRPr>
          </a:p>
        </p:txBody>
      </p:sp>
      <p:sp>
        <p:nvSpPr>
          <p:cNvPr id="27" name="文本框 26">
            <a:extLst>
              <a:ext uri="{FF2B5EF4-FFF2-40B4-BE49-F238E27FC236}">
                <a16:creationId xmlns:a16="http://schemas.microsoft.com/office/drawing/2014/main" id="{17500FBD-0953-41F9-A81B-A948D6FDD309}"/>
              </a:ext>
            </a:extLst>
          </p:cNvPr>
          <p:cNvSpPr txBox="1"/>
          <p:nvPr/>
        </p:nvSpPr>
        <p:spPr>
          <a:xfrm>
            <a:off x="3600125" y="2592544"/>
            <a:ext cx="441146" cy="246221"/>
          </a:xfrm>
          <a:prstGeom prst="rect">
            <a:avLst/>
          </a:prstGeom>
          <a:noFill/>
        </p:spPr>
        <p:txBody>
          <a:bodyPr wrap="none" rtlCol="0">
            <a:spAutoFit/>
          </a:bodyPr>
          <a:lstStyle/>
          <a:p>
            <a:r>
              <a:rPr lang="en-US" altLang="zh-CN" sz="1000" dirty="0">
                <a:cs typeface="Times New Roman" panose="02020603050405020304" pitchFamily="18" charset="0"/>
              </a:rPr>
              <a:t>5745</a:t>
            </a:r>
            <a:endParaRPr lang="zh-CN" altLang="en-US" sz="1000" dirty="0">
              <a:cs typeface="Times New Roman" panose="02020603050405020304" pitchFamily="18" charset="0"/>
            </a:endParaRPr>
          </a:p>
        </p:txBody>
      </p:sp>
      <p:sp>
        <p:nvSpPr>
          <p:cNvPr id="28" name="文本框 27">
            <a:extLst>
              <a:ext uri="{FF2B5EF4-FFF2-40B4-BE49-F238E27FC236}">
                <a16:creationId xmlns:a16="http://schemas.microsoft.com/office/drawing/2014/main" id="{8DF30484-5B61-4181-93E2-35DB6350D20A}"/>
              </a:ext>
            </a:extLst>
          </p:cNvPr>
          <p:cNvSpPr txBox="1"/>
          <p:nvPr/>
        </p:nvSpPr>
        <p:spPr>
          <a:xfrm>
            <a:off x="4310437" y="2604940"/>
            <a:ext cx="441146" cy="246221"/>
          </a:xfrm>
          <a:prstGeom prst="rect">
            <a:avLst/>
          </a:prstGeom>
          <a:noFill/>
        </p:spPr>
        <p:txBody>
          <a:bodyPr wrap="none" rtlCol="0">
            <a:spAutoFit/>
          </a:bodyPr>
          <a:lstStyle/>
          <a:p>
            <a:r>
              <a:rPr lang="en-US" altLang="zh-CN" sz="1000" dirty="0">
                <a:cs typeface="Times New Roman" panose="02020603050405020304" pitchFamily="18" charset="0"/>
              </a:rPr>
              <a:t>5750</a:t>
            </a:r>
            <a:endParaRPr lang="zh-CN" altLang="en-US" sz="1000" dirty="0">
              <a:cs typeface="Times New Roman" panose="02020603050405020304" pitchFamily="18" charset="0"/>
            </a:endParaRPr>
          </a:p>
        </p:txBody>
      </p:sp>
      <p:cxnSp>
        <p:nvCxnSpPr>
          <p:cNvPr id="29" name="直接连接符 28">
            <a:extLst>
              <a:ext uri="{FF2B5EF4-FFF2-40B4-BE49-F238E27FC236}">
                <a16:creationId xmlns:a16="http://schemas.microsoft.com/office/drawing/2014/main" id="{175D20E8-D479-4459-9411-24A0DF0FA2C8}"/>
              </a:ext>
            </a:extLst>
          </p:cNvPr>
          <p:cNvCxnSpPr/>
          <p:nvPr/>
        </p:nvCxnSpPr>
        <p:spPr>
          <a:xfrm>
            <a:off x="1303302" y="2329906"/>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矩形 29">
            <a:extLst>
              <a:ext uri="{FF2B5EF4-FFF2-40B4-BE49-F238E27FC236}">
                <a16:creationId xmlns:a16="http://schemas.microsoft.com/office/drawing/2014/main" id="{36781296-CF6F-489D-8D54-5BD91BCAD368}"/>
              </a:ext>
            </a:extLst>
          </p:cNvPr>
          <p:cNvSpPr/>
          <p:nvPr/>
        </p:nvSpPr>
        <p:spPr>
          <a:xfrm>
            <a:off x="5230906" y="2832028"/>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153</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graphicFrame>
        <p:nvGraphicFramePr>
          <p:cNvPr id="34" name="内容占位符 51">
            <a:extLst>
              <a:ext uri="{FF2B5EF4-FFF2-40B4-BE49-F238E27FC236}">
                <a16:creationId xmlns:a16="http://schemas.microsoft.com/office/drawing/2014/main" id="{6D51C766-31F9-4793-AF2D-7F403B1A8A20}"/>
              </a:ext>
            </a:extLst>
          </p:cNvPr>
          <p:cNvGraphicFramePr>
            <a:graphicFrameLocks/>
          </p:cNvGraphicFramePr>
          <p:nvPr>
            <p:extLst>
              <p:ext uri="{D42A27DB-BD31-4B8C-83A1-F6EECF244321}">
                <p14:modId xmlns:p14="http://schemas.microsoft.com/office/powerpoint/2010/main" val="3213238883"/>
              </p:ext>
            </p:extLst>
          </p:nvPr>
        </p:nvGraphicFramePr>
        <p:xfrm>
          <a:off x="4543662" y="3420240"/>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35" name="文本框 34">
            <a:extLst>
              <a:ext uri="{FF2B5EF4-FFF2-40B4-BE49-F238E27FC236}">
                <a16:creationId xmlns:a16="http://schemas.microsoft.com/office/drawing/2014/main" id="{1A56EB71-5B78-414E-96F7-641936E2AB45}"/>
              </a:ext>
            </a:extLst>
          </p:cNvPr>
          <p:cNvSpPr txBox="1"/>
          <p:nvPr/>
        </p:nvSpPr>
        <p:spPr>
          <a:xfrm>
            <a:off x="8195919" y="2651106"/>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36" name="文本框 35">
            <a:extLst>
              <a:ext uri="{FF2B5EF4-FFF2-40B4-BE49-F238E27FC236}">
                <a16:creationId xmlns:a16="http://schemas.microsoft.com/office/drawing/2014/main" id="{ADCE412D-9493-4AF9-85E7-52F79D09C213}"/>
              </a:ext>
            </a:extLst>
          </p:cNvPr>
          <p:cNvSpPr txBox="1"/>
          <p:nvPr/>
        </p:nvSpPr>
        <p:spPr>
          <a:xfrm>
            <a:off x="8422095" y="3270378"/>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aphicFrame>
        <p:nvGraphicFramePr>
          <p:cNvPr id="37" name="内容占位符 51">
            <a:extLst>
              <a:ext uri="{FF2B5EF4-FFF2-40B4-BE49-F238E27FC236}">
                <a16:creationId xmlns:a16="http://schemas.microsoft.com/office/drawing/2014/main" id="{D32D8898-4F27-47E3-AC46-F08E9333C75C}"/>
              </a:ext>
            </a:extLst>
          </p:cNvPr>
          <p:cNvGraphicFramePr>
            <a:graphicFrameLocks/>
          </p:cNvGraphicFramePr>
          <p:nvPr>
            <p:extLst>
              <p:ext uri="{D42A27DB-BD31-4B8C-83A1-F6EECF244321}">
                <p14:modId xmlns:p14="http://schemas.microsoft.com/office/powerpoint/2010/main" val="1419867953"/>
              </p:ext>
            </p:extLst>
          </p:nvPr>
        </p:nvGraphicFramePr>
        <p:xfrm>
          <a:off x="974701" y="3695775"/>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38" name="内容占位符 51">
            <a:extLst>
              <a:ext uri="{FF2B5EF4-FFF2-40B4-BE49-F238E27FC236}">
                <a16:creationId xmlns:a16="http://schemas.microsoft.com/office/drawing/2014/main" id="{ADD24638-93C0-4FFE-B708-1191AEFACCE9}"/>
              </a:ext>
            </a:extLst>
          </p:cNvPr>
          <p:cNvGraphicFramePr>
            <a:graphicFrameLocks/>
          </p:cNvGraphicFramePr>
          <p:nvPr>
            <p:extLst>
              <p:ext uri="{D42A27DB-BD31-4B8C-83A1-F6EECF244321}">
                <p14:modId xmlns:p14="http://schemas.microsoft.com/office/powerpoint/2010/main" val="93338364"/>
              </p:ext>
            </p:extLst>
          </p:nvPr>
        </p:nvGraphicFramePr>
        <p:xfrm>
          <a:off x="4575101" y="3695775"/>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39" name="文本框 38">
            <a:extLst>
              <a:ext uri="{FF2B5EF4-FFF2-40B4-BE49-F238E27FC236}">
                <a16:creationId xmlns:a16="http://schemas.microsoft.com/office/drawing/2014/main" id="{ECF82BED-9AE4-4F83-BA43-7DB1A35E2795}"/>
              </a:ext>
            </a:extLst>
          </p:cNvPr>
          <p:cNvSpPr txBox="1"/>
          <p:nvPr/>
        </p:nvSpPr>
        <p:spPr>
          <a:xfrm>
            <a:off x="3191471" y="4034556"/>
            <a:ext cx="431068" cy="276999"/>
          </a:xfrm>
          <a:prstGeom prst="rect">
            <a:avLst/>
          </a:prstGeom>
          <a:noFill/>
        </p:spPr>
        <p:txBody>
          <a:bodyPr wrap="square" rtlCol="0">
            <a:spAutoFit/>
          </a:bodyPr>
          <a:lstStyle/>
          <a:p>
            <a:r>
              <a:rPr lang="en-US" altLang="zh-CN" dirty="0">
                <a:cs typeface="Times New Roman" panose="02020603050405020304" pitchFamily="18" charset="0"/>
              </a:rPr>
              <a:t>B3</a:t>
            </a:r>
            <a:endParaRPr lang="zh-CN" altLang="en-US" dirty="0">
              <a:cs typeface="Times New Roman" panose="02020603050405020304" pitchFamily="18" charset="0"/>
            </a:endParaRPr>
          </a:p>
        </p:txBody>
      </p:sp>
      <p:sp>
        <p:nvSpPr>
          <p:cNvPr id="40" name="文本框 39">
            <a:extLst>
              <a:ext uri="{FF2B5EF4-FFF2-40B4-BE49-F238E27FC236}">
                <a16:creationId xmlns:a16="http://schemas.microsoft.com/office/drawing/2014/main" id="{B66DDBCB-2AE3-4FEA-AF9D-466675B6309C}"/>
              </a:ext>
            </a:extLst>
          </p:cNvPr>
          <p:cNvSpPr txBox="1"/>
          <p:nvPr/>
        </p:nvSpPr>
        <p:spPr>
          <a:xfrm>
            <a:off x="5747954" y="4008906"/>
            <a:ext cx="431068" cy="276999"/>
          </a:xfrm>
          <a:prstGeom prst="rect">
            <a:avLst/>
          </a:prstGeom>
          <a:noFill/>
        </p:spPr>
        <p:txBody>
          <a:bodyPr wrap="square" rtlCol="0">
            <a:spAutoFit/>
          </a:bodyPr>
          <a:lstStyle/>
          <a:p>
            <a:r>
              <a:rPr lang="en-US" altLang="zh-CN" dirty="0">
                <a:cs typeface="Times New Roman" panose="02020603050405020304" pitchFamily="18" charset="0"/>
              </a:rPr>
              <a:t>B9</a:t>
            </a:r>
            <a:endParaRPr lang="zh-CN" altLang="en-US" dirty="0">
              <a:cs typeface="Times New Roman" panose="02020603050405020304" pitchFamily="18" charset="0"/>
            </a:endParaRPr>
          </a:p>
        </p:txBody>
      </p:sp>
      <p:sp>
        <p:nvSpPr>
          <p:cNvPr id="41" name="文本框 40">
            <a:extLst>
              <a:ext uri="{FF2B5EF4-FFF2-40B4-BE49-F238E27FC236}">
                <a16:creationId xmlns:a16="http://schemas.microsoft.com/office/drawing/2014/main" id="{96B57425-7719-461F-B65E-2807CE912C16}"/>
              </a:ext>
            </a:extLst>
          </p:cNvPr>
          <p:cNvSpPr txBox="1"/>
          <p:nvPr/>
        </p:nvSpPr>
        <p:spPr>
          <a:xfrm>
            <a:off x="8151191" y="3990458"/>
            <a:ext cx="533537" cy="276999"/>
          </a:xfrm>
          <a:prstGeom prst="rect">
            <a:avLst/>
          </a:prstGeom>
          <a:noFill/>
        </p:spPr>
        <p:txBody>
          <a:bodyPr wrap="square" rtlCol="0">
            <a:spAutoFit/>
          </a:bodyPr>
          <a:lstStyle/>
          <a:p>
            <a:r>
              <a:rPr lang="en-US" altLang="zh-CN" dirty="0">
                <a:cs typeface="Times New Roman" panose="02020603050405020304" pitchFamily="18" charset="0"/>
              </a:rPr>
              <a:t>B11</a:t>
            </a:r>
            <a:endParaRPr lang="zh-CN" altLang="en-US" dirty="0">
              <a:cs typeface="Times New Roman" panose="02020603050405020304" pitchFamily="18" charset="0"/>
            </a:endParaRPr>
          </a:p>
        </p:txBody>
      </p:sp>
      <p:sp>
        <p:nvSpPr>
          <p:cNvPr id="42" name="矩形 41">
            <a:extLst>
              <a:ext uri="{FF2B5EF4-FFF2-40B4-BE49-F238E27FC236}">
                <a16:creationId xmlns:a16="http://schemas.microsoft.com/office/drawing/2014/main" id="{DB192F43-F2B9-4178-A9DB-9F571ED70C9C}"/>
              </a:ext>
            </a:extLst>
          </p:cNvPr>
          <p:cNvSpPr/>
          <p:nvPr/>
        </p:nvSpPr>
        <p:spPr bwMode="auto">
          <a:xfrm>
            <a:off x="2736332" y="3389544"/>
            <a:ext cx="2174500" cy="501618"/>
          </a:xfrm>
          <a:prstGeom prst="rect">
            <a:avLst/>
          </a:prstGeom>
          <a:pattFill prst="wdUpDiag">
            <a:fgClr>
              <a:schemeClr val="accent1"/>
            </a:fgClr>
            <a:bgClr>
              <a:schemeClr val="bg1"/>
            </a:bgClr>
          </a:patt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43" name="直接连接符 42">
            <a:extLst>
              <a:ext uri="{FF2B5EF4-FFF2-40B4-BE49-F238E27FC236}">
                <a16:creationId xmlns:a16="http://schemas.microsoft.com/office/drawing/2014/main" id="{8A271F19-F4A0-433A-9671-FAC88C60E3AE}"/>
              </a:ext>
            </a:extLst>
          </p:cNvPr>
          <p:cNvCxnSpPr>
            <a:endCxn id="14" idx="0"/>
          </p:cNvCxnSpPr>
          <p:nvPr/>
        </p:nvCxnSpPr>
        <p:spPr bwMode="auto">
          <a:xfrm>
            <a:off x="2389857" y="3080183"/>
            <a:ext cx="350040" cy="3400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连接符 43">
            <a:extLst>
              <a:ext uri="{FF2B5EF4-FFF2-40B4-BE49-F238E27FC236}">
                <a16:creationId xmlns:a16="http://schemas.microsoft.com/office/drawing/2014/main" id="{885D72DA-87EF-4AFB-B4D7-075DA66A617B}"/>
              </a:ext>
            </a:extLst>
          </p:cNvPr>
          <p:cNvCxnSpPr/>
          <p:nvPr/>
        </p:nvCxnSpPr>
        <p:spPr bwMode="auto">
          <a:xfrm flipH="1">
            <a:off x="4910832" y="3059765"/>
            <a:ext cx="320075" cy="32291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文本框 44">
            <a:extLst>
              <a:ext uri="{FF2B5EF4-FFF2-40B4-BE49-F238E27FC236}">
                <a16:creationId xmlns:a16="http://schemas.microsoft.com/office/drawing/2014/main" id="{EBBE0E72-F180-4BBB-8225-52636D7A8A62}"/>
              </a:ext>
            </a:extLst>
          </p:cNvPr>
          <p:cNvSpPr txBox="1"/>
          <p:nvPr/>
        </p:nvSpPr>
        <p:spPr>
          <a:xfrm>
            <a:off x="3279898" y="3054354"/>
            <a:ext cx="1228262" cy="369332"/>
          </a:xfrm>
          <a:prstGeom prst="rect">
            <a:avLst/>
          </a:prstGeom>
          <a:noFill/>
        </p:spPr>
        <p:txBody>
          <a:bodyPr wrap="square" rtlCol="0">
            <a:spAutoFit/>
          </a:bodyPr>
          <a:lstStyle/>
          <a:p>
            <a:r>
              <a:rPr lang="en-US" altLang="zh-CN" sz="1800" dirty="0">
                <a:cs typeface="Times New Roman" panose="02020603050405020304" pitchFamily="18" charset="0"/>
              </a:rPr>
              <a:t>SF = 3/4</a:t>
            </a:r>
            <a:endParaRPr lang="zh-CN" altLang="en-US" sz="1800" dirty="0">
              <a:cs typeface="Times New Roman" panose="02020603050405020304" pitchFamily="18" charset="0"/>
            </a:endParaRPr>
          </a:p>
        </p:txBody>
      </p:sp>
      <p:sp>
        <p:nvSpPr>
          <p:cNvPr id="46" name="矩形 45">
            <a:extLst>
              <a:ext uri="{FF2B5EF4-FFF2-40B4-BE49-F238E27FC236}">
                <a16:creationId xmlns:a16="http://schemas.microsoft.com/office/drawing/2014/main" id="{662ADFF5-FDA7-4167-83FA-D17B15A6ABE5}"/>
              </a:ext>
            </a:extLst>
          </p:cNvPr>
          <p:cNvSpPr/>
          <p:nvPr/>
        </p:nvSpPr>
        <p:spPr>
          <a:xfrm>
            <a:off x="2870149" y="4779967"/>
            <a:ext cx="2834815" cy="646331"/>
          </a:xfrm>
          <a:prstGeom prst="rect">
            <a:avLst/>
          </a:prstGeom>
        </p:spPr>
        <p:txBody>
          <a:bodyPr wrap="none">
            <a:spAutoFit/>
          </a:bodyPr>
          <a:lstStyle/>
          <a:p>
            <a:r>
              <a:rPr lang="en-US" altLang="zh-CN" sz="3600" dirty="0">
                <a:cs typeface="Times New Roman" panose="02020603050405020304" pitchFamily="18" charset="0"/>
              </a:rPr>
              <a:t>1111</a:t>
            </a:r>
            <a:r>
              <a:rPr lang="en-US" altLang="zh-CN" sz="3600" dirty="0">
                <a:solidFill>
                  <a:srgbClr val="FF0000"/>
                </a:solidFill>
                <a:cs typeface="Times New Roman" panose="02020603050405020304" pitchFamily="18" charset="0"/>
              </a:rPr>
              <a:t>0</a:t>
            </a:r>
            <a:r>
              <a:rPr lang="en-US" altLang="zh-CN" sz="3600" dirty="0">
                <a:cs typeface="Times New Roman" panose="02020603050405020304" pitchFamily="18" charset="0"/>
              </a:rPr>
              <a:t>11111</a:t>
            </a:r>
            <a:r>
              <a:rPr lang="en-US" altLang="zh-CN" sz="3600" dirty="0">
                <a:solidFill>
                  <a:srgbClr val="FF0000"/>
                </a:solidFill>
                <a:cs typeface="Times New Roman" panose="02020603050405020304" pitchFamily="18" charset="0"/>
              </a:rPr>
              <a:t>01</a:t>
            </a:r>
          </a:p>
        </p:txBody>
      </p:sp>
      <p:sp>
        <p:nvSpPr>
          <p:cNvPr id="47" name="矩形 46">
            <a:extLst>
              <a:ext uri="{FF2B5EF4-FFF2-40B4-BE49-F238E27FC236}">
                <a16:creationId xmlns:a16="http://schemas.microsoft.com/office/drawing/2014/main" id="{F1E2A682-8D80-49A6-8ED9-01D06CB2A835}"/>
              </a:ext>
            </a:extLst>
          </p:cNvPr>
          <p:cNvSpPr/>
          <p:nvPr/>
        </p:nvSpPr>
        <p:spPr bwMode="auto">
          <a:xfrm>
            <a:off x="2846909" y="4888897"/>
            <a:ext cx="953433"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48" name="直接箭头连接符 47">
            <a:extLst>
              <a:ext uri="{FF2B5EF4-FFF2-40B4-BE49-F238E27FC236}">
                <a16:creationId xmlns:a16="http://schemas.microsoft.com/office/drawing/2014/main" id="{2E07CEDD-2A31-400B-965D-82742F2B5D21}"/>
              </a:ext>
            </a:extLst>
          </p:cNvPr>
          <p:cNvCxnSpPr/>
          <p:nvPr/>
        </p:nvCxnSpPr>
        <p:spPr bwMode="auto">
          <a:xfrm flipH="1" flipV="1">
            <a:off x="1982813" y="4672873"/>
            <a:ext cx="1340812" cy="21602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矩形 48">
            <a:extLst>
              <a:ext uri="{FF2B5EF4-FFF2-40B4-BE49-F238E27FC236}">
                <a16:creationId xmlns:a16="http://schemas.microsoft.com/office/drawing/2014/main" id="{BC573506-F7F5-4FB8-AAFA-F107BA9621CA}"/>
              </a:ext>
            </a:extLst>
          </p:cNvPr>
          <p:cNvSpPr/>
          <p:nvPr/>
        </p:nvSpPr>
        <p:spPr bwMode="auto">
          <a:xfrm>
            <a:off x="3823582" y="4887108"/>
            <a:ext cx="1255575"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50" name="直接箭头连接符 49">
            <a:extLst>
              <a:ext uri="{FF2B5EF4-FFF2-40B4-BE49-F238E27FC236}">
                <a16:creationId xmlns:a16="http://schemas.microsoft.com/office/drawing/2014/main" id="{E0F3ADAE-42EF-4956-B90C-C96F97C78621}"/>
              </a:ext>
            </a:extLst>
          </p:cNvPr>
          <p:cNvCxnSpPr>
            <a:endCxn id="11" idx="2"/>
          </p:cNvCxnSpPr>
          <p:nvPr/>
        </p:nvCxnSpPr>
        <p:spPr bwMode="auto">
          <a:xfrm flipV="1">
            <a:off x="4487373" y="4672873"/>
            <a:ext cx="143569" cy="20806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矩形 50">
            <a:extLst>
              <a:ext uri="{FF2B5EF4-FFF2-40B4-BE49-F238E27FC236}">
                <a16:creationId xmlns:a16="http://schemas.microsoft.com/office/drawing/2014/main" id="{DDC37CF9-6FD8-4C19-8E8B-4EE8ADA2ACBA}"/>
              </a:ext>
            </a:extLst>
          </p:cNvPr>
          <p:cNvSpPr/>
          <p:nvPr/>
        </p:nvSpPr>
        <p:spPr bwMode="auto">
          <a:xfrm>
            <a:off x="5123291" y="4881308"/>
            <a:ext cx="581673"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52" name="直接箭头连接符 51">
            <a:extLst>
              <a:ext uri="{FF2B5EF4-FFF2-40B4-BE49-F238E27FC236}">
                <a16:creationId xmlns:a16="http://schemas.microsoft.com/office/drawing/2014/main" id="{179205D8-201E-4211-A635-84526CFB2AFC}"/>
              </a:ext>
            </a:extLst>
          </p:cNvPr>
          <p:cNvCxnSpPr>
            <a:stCxn id="51" idx="0"/>
          </p:cNvCxnSpPr>
          <p:nvPr/>
        </p:nvCxnSpPr>
        <p:spPr bwMode="auto">
          <a:xfrm flipV="1">
            <a:off x="5414128" y="4672873"/>
            <a:ext cx="1321213" cy="20843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矩形 52">
            <a:extLst>
              <a:ext uri="{FF2B5EF4-FFF2-40B4-BE49-F238E27FC236}">
                <a16:creationId xmlns:a16="http://schemas.microsoft.com/office/drawing/2014/main" id="{F6BA4A01-9604-4065-AA52-DCD1E4DE1C1D}"/>
              </a:ext>
            </a:extLst>
          </p:cNvPr>
          <p:cNvSpPr/>
          <p:nvPr/>
        </p:nvSpPr>
        <p:spPr>
          <a:xfrm>
            <a:off x="877011" y="4896549"/>
            <a:ext cx="1539204" cy="400110"/>
          </a:xfrm>
          <a:prstGeom prst="rect">
            <a:avLst/>
          </a:prstGeom>
        </p:spPr>
        <p:txBody>
          <a:bodyPr wrap="none">
            <a:spAutoFit/>
          </a:bodyPr>
          <a:lstStyle/>
          <a:p>
            <a:r>
              <a:rPr lang="en-US" altLang="zh-CN" sz="2000" dirty="0">
                <a:cs typeface="Times New Roman" panose="02020603050405020304" pitchFamily="18" charset="0"/>
              </a:rPr>
              <a:t>AFH Map IE</a:t>
            </a:r>
          </a:p>
        </p:txBody>
      </p:sp>
      <p:sp>
        <p:nvSpPr>
          <p:cNvPr id="54" name="文本框 53">
            <a:extLst>
              <a:ext uri="{FF2B5EF4-FFF2-40B4-BE49-F238E27FC236}">
                <a16:creationId xmlns:a16="http://schemas.microsoft.com/office/drawing/2014/main" id="{224736E1-ABE3-4749-9A7E-2C6035579223}"/>
              </a:ext>
            </a:extLst>
          </p:cNvPr>
          <p:cNvSpPr txBox="1"/>
          <p:nvPr/>
        </p:nvSpPr>
        <p:spPr>
          <a:xfrm>
            <a:off x="201803" y="2826585"/>
            <a:ext cx="833702" cy="246221"/>
          </a:xfrm>
          <a:prstGeom prst="rect">
            <a:avLst/>
          </a:prstGeom>
          <a:noFill/>
        </p:spPr>
        <p:txBody>
          <a:bodyPr wrap="square" rtlCol="0">
            <a:spAutoFit/>
          </a:bodyPr>
          <a:lstStyle/>
          <a:p>
            <a:r>
              <a:rPr lang="en-US" altLang="zh-CN" sz="1000" dirty="0">
                <a:cs typeface="Times New Roman" panose="02020603050405020304" pitchFamily="18" charset="0"/>
              </a:rPr>
              <a:t>Wi-Fi </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sp>
        <p:nvSpPr>
          <p:cNvPr id="55" name="文本框 54">
            <a:extLst>
              <a:ext uri="{FF2B5EF4-FFF2-40B4-BE49-F238E27FC236}">
                <a16:creationId xmlns:a16="http://schemas.microsoft.com/office/drawing/2014/main" id="{D14E1C87-FB46-4F8B-A3E6-1E13BDE899AB}"/>
              </a:ext>
            </a:extLst>
          </p:cNvPr>
          <p:cNvSpPr txBox="1"/>
          <p:nvPr/>
        </p:nvSpPr>
        <p:spPr>
          <a:xfrm>
            <a:off x="242770" y="3411980"/>
            <a:ext cx="833702" cy="246221"/>
          </a:xfrm>
          <a:prstGeom prst="rect">
            <a:avLst/>
          </a:prstGeom>
          <a:noFill/>
        </p:spPr>
        <p:txBody>
          <a:bodyPr wrap="square" rtlCol="0">
            <a:spAutoFit/>
          </a:bodyPr>
          <a:lstStyle/>
          <a:p>
            <a:r>
              <a:rPr lang="en-US" altLang="zh-CN" sz="1000" dirty="0">
                <a:cs typeface="Times New Roman" panose="02020603050405020304" pitchFamily="18" charset="0"/>
              </a:rPr>
              <a:t>NB</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sp>
        <p:nvSpPr>
          <p:cNvPr id="57" name="矩形 56">
            <a:extLst>
              <a:ext uri="{FF2B5EF4-FFF2-40B4-BE49-F238E27FC236}">
                <a16:creationId xmlns:a16="http://schemas.microsoft.com/office/drawing/2014/main" id="{391336BA-DE80-4031-930F-A03EB1B2CB65}"/>
              </a:ext>
            </a:extLst>
          </p:cNvPr>
          <p:cNvSpPr/>
          <p:nvPr/>
        </p:nvSpPr>
        <p:spPr>
          <a:xfrm>
            <a:off x="2608240" y="5491314"/>
            <a:ext cx="3888432" cy="338554"/>
          </a:xfrm>
          <a:prstGeom prst="rect">
            <a:avLst/>
          </a:prstGeom>
        </p:spPr>
        <p:txBody>
          <a:bodyPr wrap="square">
            <a:spAutoFit/>
          </a:bodyPr>
          <a:lstStyle/>
          <a:p>
            <a:pPr marL="373393" indent="-342900">
              <a:buFont typeface="Arial" panose="020B0604020202020204" pitchFamily="34" charset="0"/>
              <a:buChar char="•"/>
            </a:pPr>
            <a:r>
              <a:rPr lang="en-US" altLang="zh-CN" sz="1600" dirty="0"/>
              <a:t>Format of the AFH map proposed in [5]</a:t>
            </a:r>
          </a:p>
        </p:txBody>
      </p:sp>
    </p:spTree>
    <p:extLst>
      <p:ext uri="{BB962C8B-B14F-4D97-AF65-F5344CB8AC3E}">
        <p14:creationId xmlns:p14="http://schemas.microsoft.com/office/powerpoint/2010/main" val="3591126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200" b="1" kern="0" dirty="0"/>
              <a:t>Motivation</a:t>
            </a:r>
          </a:p>
        </p:txBody>
      </p:sp>
      <p:sp>
        <p:nvSpPr>
          <p:cNvPr id="10" name="矩形 9">
            <a:extLst>
              <a:ext uri="{FF2B5EF4-FFF2-40B4-BE49-F238E27FC236}">
                <a16:creationId xmlns:a16="http://schemas.microsoft.com/office/drawing/2014/main" id="{1347A0F5-9DA1-4136-B093-83AF99A52C5C}"/>
              </a:ext>
            </a:extLst>
          </p:cNvPr>
          <p:cNvSpPr/>
          <p:nvPr/>
        </p:nvSpPr>
        <p:spPr>
          <a:xfrm>
            <a:off x="44811" y="908720"/>
            <a:ext cx="8946871" cy="1077218"/>
          </a:xfrm>
          <a:prstGeom prst="rect">
            <a:avLst/>
          </a:prstGeom>
        </p:spPr>
        <p:txBody>
          <a:bodyPr wrap="square">
            <a:spAutoFit/>
          </a:bodyPr>
          <a:lstStyle/>
          <a:p>
            <a:pPr marL="373393" indent="-342900">
              <a:buFont typeface="Arial" panose="020B0604020202020204" pitchFamily="34" charset="0"/>
              <a:buChar char="•"/>
            </a:pPr>
            <a:r>
              <a:rPr lang="en-US" altLang="zh-CN" sz="1600" dirty="0"/>
              <a:t>To enable the aforementioned functionalities in the compressed PSDU form in NBA-MMS UWB ranging</a:t>
            </a:r>
          </a:p>
          <a:p>
            <a:pPr marL="830593" lvl="1" indent="-342900">
              <a:buFont typeface="Times New Roman" panose="02020603050405020304" pitchFamily="18" charset="0"/>
              <a:buChar char="─"/>
            </a:pPr>
            <a:r>
              <a:rPr lang="en-US" altLang="zh-CN" sz="1600" dirty="0"/>
              <a:t>RNF request for updating the number of fragments </a:t>
            </a:r>
          </a:p>
          <a:p>
            <a:pPr marL="830593" lvl="1" indent="-342900">
              <a:buFont typeface="Times New Roman" panose="02020603050405020304" pitchFamily="18" charset="0"/>
              <a:buChar char="─"/>
            </a:pPr>
            <a:r>
              <a:rPr lang="en-US" altLang="zh-CN" sz="1600" dirty="0"/>
              <a:t>AFH map indication</a:t>
            </a:r>
          </a:p>
        </p:txBody>
      </p:sp>
    </p:spTree>
    <p:extLst>
      <p:ext uri="{BB962C8B-B14F-4D97-AF65-F5344CB8AC3E}">
        <p14:creationId xmlns:p14="http://schemas.microsoft.com/office/powerpoint/2010/main" val="3942793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dirty="0"/>
              <a:t>January 2023</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a:xfrm>
            <a:off x="4725130" y="6286764"/>
            <a:ext cx="3894584" cy="184666"/>
          </a:xfrm>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a:xfrm>
            <a:off x="4354102" y="6286764"/>
            <a:ext cx="530225" cy="182562"/>
          </a:xfrm>
        </p:spPr>
        <p:txBody>
          <a:bodyPr/>
          <a:lstStyle/>
          <a:p>
            <a:r>
              <a:rPr lang="en-US" altLang="en-US"/>
              <a:t>Slide </a:t>
            </a:r>
            <a:fld id="{77849D27-6DDF-4CEA-A842-3715DABEA1B1}" type="slidenum">
              <a:rPr lang="en-US" altLang="en-US" smtClean="0"/>
              <a:pPr/>
              <a:t>9</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60512" y="557792"/>
            <a:ext cx="8568952" cy="39416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100" b="1" kern="0" dirty="0"/>
              <a:t>Proposal 1: Poll piggybacking extended functionality</a:t>
            </a:r>
          </a:p>
        </p:txBody>
      </p:sp>
      <p:sp>
        <p:nvSpPr>
          <p:cNvPr id="11" name="矩形 10">
            <a:extLst>
              <a:ext uri="{FF2B5EF4-FFF2-40B4-BE49-F238E27FC236}">
                <a16:creationId xmlns:a16="http://schemas.microsoft.com/office/drawing/2014/main" id="{6F9FD293-7BA7-4449-819D-37B4D98F889C}"/>
              </a:ext>
            </a:extLst>
          </p:cNvPr>
          <p:cNvSpPr/>
          <p:nvPr/>
        </p:nvSpPr>
        <p:spPr>
          <a:xfrm>
            <a:off x="73505" y="930213"/>
            <a:ext cx="8542966" cy="1077218"/>
          </a:xfrm>
          <a:prstGeom prst="rect">
            <a:avLst/>
          </a:prstGeom>
        </p:spPr>
        <p:txBody>
          <a:bodyPr wrap="square">
            <a:spAutoFit/>
          </a:bodyPr>
          <a:lstStyle/>
          <a:p>
            <a:pPr marL="342900" indent="-342900" algn="just">
              <a:buFont typeface="Arial" panose="020B0604020202020204" pitchFamily="34" charset="0"/>
              <a:buChar char="•"/>
            </a:pPr>
            <a:r>
              <a:rPr lang="en-US" altLang="zh-CN" sz="1600" kern="0" dirty="0"/>
              <a:t>Joint exploiting Frame Length and Message ID to carry </a:t>
            </a:r>
            <a:r>
              <a:rPr lang="en-US" altLang="zh-CN" sz="1600" kern="0" dirty="0">
                <a:solidFill>
                  <a:srgbClr val="FF0000"/>
                </a:solidFill>
              </a:rPr>
              <a:t>Poll with Extended Functionality </a:t>
            </a:r>
          </a:p>
          <a:p>
            <a:pPr marL="800100" lvl="1" indent="-342900" algn="just">
              <a:buFont typeface="Times New Roman" panose="02020603050405020304" pitchFamily="18" charset="0"/>
              <a:buChar char="─"/>
            </a:pPr>
            <a:r>
              <a:rPr lang="en-US" altLang="zh-CN" sz="1600" kern="0" dirty="0"/>
              <a:t>Introducing 1-octet/2-octet for </a:t>
            </a:r>
            <a:r>
              <a:rPr lang="en-US" altLang="zh-CN" sz="1600" kern="0" dirty="0">
                <a:solidFill>
                  <a:srgbClr val="FF0000"/>
                </a:solidFill>
              </a:rPr>
              <a:t>Extended Functionality </a:t>
            </a:r>
            <a:r>
              <a:rPr lang="en-US" altLang="zh-CN" sz="1600" kern="0" dirty="0"/>
              <a:t>field in the data content field</a:t>
            </a:r>
          </a:p>
          <a:p>
            <a:pPr marL="800100" lvl="1" indent="-342900" algn="just">
              <a:buFont typeface="Times New Roman" panose="02020603050405020304" pitchFamily="18" charset="0"/>
              <a:buChar char="─"/>
            </a:pPr>
            <a:r>
              <a:rPr lang="en-US" altLang="zh-CN" sz="1600" kern="0" dirty="0"/>
              <a:t>Reusing message ID of Poll message </a:t>
            </a:r>
            <a:r>
              <a:rPr lang="en-US" altLang="zh-CN" sz="1600" kern="0" dirty="0">
                <a:solidFill>
                  <a:srgbClr val="0070C0"/>
                </a:solidFill>
                <a:sym typeface="Wingdings" panose="05000000000000000000" pitchFamily="2" charset="2"/>
              </a:rPr>
              <a:t> Not introducing new message IDs</a:t>
            </a:r>
          </a:p>
          <a:p>
            <a:pPr marL="800100" lvl="1" indent="-342900" algn="just">
              <a:buFont typeface="Times New Roman" panose="02020603050405020304" pitchFamily="18" charset="0"/>
              <a:buChar char="─"/>
            </a:pPr>
            <a:r>
              <a:rPr lang="en-US" altLang="zh-CN" sz="1600" kern="0" dirty="0">
                <a:sym typeface="Wingdings" panose="05000000000000000000" pitchFamily="2" charset="2"/>
              </a:rPr>
              <a:t>TX occupancy in 1ms is less than 50% </a:t>
            </a:r>
            <a:r>
              <a:rPr lang="en-US" altLang="zh-CN" sz="1600" kern="0" dirty="0">
                <a:solidFill>
                  <a:srgbClr val="0070C0"/>
                </a:solidFill>
                <a:sym typeface="Wingdings" panose="05000000000000000000" pitchFamily="2" charset="2"/>
              </a:rPr>
              <a:t> following the considerations for NB compression</a:t>
            </a:r>
            <a:endParaRPr lang="en-US" altLang="zh-CN" sz="1600" kern="0" dirty="0">
              <a:solidFill>
                <a:srgbClr val="0070C0"/>
              </a:solidFill>
            </a:endParaRPr>
          </a:p>
        </p:txBody>
      </p:sp>
      <p:graphicFrame>
        <p:nvGraphicFramePr>
          <p:cNvPr id="12" name="表格 11">
            <a:extLst>
              <a:ext uri="{FF2B5EF4-FFF2-40B4-BE49-F238E27FC236}">
                <a16:creationId xmlns:a16="http://schemas.microsoft.com/office/drawing/2014/main" id="{1F501B87-EA47-4844-9AAE-2811B829A46A}"/>
              </a:ext>
            </a:extLst>
          </p:cNvPr>
          <p:cNvGraphicFramePr>
            <a:graphicFrameLocks noGrp="1"/>
          </p:cNvGraphicFramePr>
          <p:nvPr>
            <p:extLst>
              <p:ext uri="{D42A27DB-BD31-4B8C-83A1-F6EECF244321}">
                <p14:modId xmlns:p14="http://schemas.microsoft.com/office/powerpoint/2010/main" val="1285991088"/>
              </p:ext>
            </p:extLst>
          </p:nvPr>
        </p:nvGraphicFramePr>
        <p:xfrm>
          <a:off x="347024" y="2550466"/>
          <a:ext cx="8449952" cy="1645920"/>
        </p:xfrm>
        <a:graphic>
          <a:graphicData uri="http://schemas.openxmlformats.org/drawingml/2006/table">
            <a:tbl>
              <a:tblPr firstRow="1" bandRow="1">
                <a:tableStyleId>{5940675A-B579-460E-94D1-54222C63F5DA}</a:tableStyleId>
              </a:tblPr>
              <a:tblGrid>
                <a:gridCol w="1719351">
                  <a:extLst>
                    <a:ext uri="{9D8B030D-6E8A-4147-A177-3AD203B41FA5}">
                      <a16:colId xmlns:a16="http://schemas.microsoft.com/office/drawing/2014/main" val="4105186849"/>
                    </a:ext>
                  </a:extLst>
                </a:gridCol>
                <a:gridCol w="1805771">
                  <a:extLst>
                    <a:ext uri="{9D8B030D-6E8A-4147-A177-3AD203B41FA5}">
                      <a16:colId xmlns:a16="http://schemas.microsoft.com/office/drawing/2014/main" val="191353437"/>
                    </a:ext>
                  </a:extLst>
                </a:gridCol>
                <a:gridCol w="3380946">
                  <a:extLst>
                    <a:ext uri="{9D8B030D-6E8A-4147-A177-3AD203B41FA5}">
                      <a16:colId xmlns:a16="http://schemas.microsoft.com/office/drawing/2014/main" val="2857110942"/>
                    </a:ext>
                  </a:extLst>
                </a:gridCol>
                <a:gridCol w="1543884">
                  <a:extLst>
                    <a:ext uri="{9D8B030D-6E8A-4147-A177-3AD203B41FA5}">
                      <a16:colId xmlns:a16="http://schemas.microsoft.com/office/drawing/2014/main" val="2727342902"/>
                    </a:ext>
                  </a:extLst>
                </a:gridCol>
              </a:tblGrid>
              <a:tr h="4432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effectLst/>
                          <a:latin typeface="+mn-lt"/>
                          <a:ea typeface="Malgun Gothic" panose="020B0503020000020004" pitchFamily="34" charset="-127"/>
                          <a:cs typeface="Times New Roman" panose="02020603050405020304" pitchFamily="18" charset="0"/>
                        </a:rPr>
                        <a:t>Frame Length (octet)</a:t>
                      </a:r>
                    </a:p>
                  </a:txBody>
                  <a:tcPr/>
                </a:tc>
                <a:tc>
                  <a:txBody>
                    <a:bodyPr/>
                    <a:lstStyle/>
                    <a:p>
                      <a:r>
                        <a:rPr lang="en-US" altLang="zh-CN" sz="1200" b="1" dirty="0">
                          <a:solidFill>
                            <a:schemeClr val="tx1"/>
                          </a:solidFill>
                          <a:latin typeface="+mn-lt"/>
                        </a:rPr>
                        <a:t>Message ID</a:t>
                      </a:r>
                      <a:endParaRPr lang="zh-CN" altLang="en-US" sz="1200" b="1" dirty="0">
                        <a:solidFill>
                          <a:schemeClr val="tx1"/>
                        </a:solidFill>
                        <a:latin typeface="+mn-lt"/>
                      </a:endParaRPr>
                    </a:p>
                  </a:txBody>
                  <a:tcPr/>
                </a:tc>
                <a:tc>
                  <a:txBody>
                    <a:bodyPr/>
                    <a:lstStyle/>
                    <a:p>
                      <a:r>
                        <a:rPr lang="en-US" altLang="zh-CN" sz="1200" b="1" dirty="0">
                          <a:solidFill>
                            <a:schemeClr val="tx1"/>
                          </a:solidFill>
                          <a:latin typeface="+mn-lt"/>
                        </a:rPr>
                        <a:t>Data Content</a:t>
                      </a:r>
                    </a:p>
                    <a:p>
                      <a:r>
                        <a:rPr lang="en-US" altLang="zh-CN" sz="1200" b="1" dirty="0">
                          <a:solidFill>
                            <a:schemeClr val="tx1"/>
                          </a:solidFill>
                          <a:latin typeface="+mn-lt"/>
                        </a:rPr>
                        <a:t>Description</a:t>
                      </a:r>
                      <a:endParaRPr lang="zh-CN" altLang="en-US" sz="1200" b="1"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latin typeface="+mn-lt"/>
                        </a:rPr>
                        <a:t>TX occupancy in 1ms duration (</a:t>
                      </a:r>
                      <a:r>
                        <a:rPr lang="en-US" altLang="zh-CN" sz="1200" b="1" dirty="0">
                          <a:solidFill>
                            <a:schemeClr val="tx1"/>
                          </a:solidFill>
                        </a:rPr>
                        <a:t>@ baseline 250kbit/s O-QPSK PHY)</a:t>
                      </a:r>
                      <a:endParaRPr lang="zh-CN" altLang="en-US" sz="1200" b="1" dirty="0">
                        <a:solidFill>
                          <a:schemeClr val="tx1"/>
                        </a:solidFill>
                        <a:latin typeface="+mn-lt"/>
                      </a:endParaRPr>
                    </a:p>
                  </a:txBody>
                  <a:tcPr/>
                </a:tc>
                <a:extLst>
                  <a:ext uri="{0D108BD9-81ED-4DB2-BD59-A6C34878D82A}">
                    <a16:rowId xmlns:a16="http://schemas.microsoft.com/office/drawing/2014/main" val="1029605494"/>
                  </a:ext>
                </a:extLst>
              </a:tr>
              <a:tr h="265978">
                <a:tc>
                  <a:txBody>
                    <a:bodyPr/>
                    <a:lstStyle/>
                    <a:p>
                      <a:r>
                        <a:rPr lang="en-US" altLang="zh-CN" sz="1200" b="0" dirty="0">
                          <a:solidFill>
                            <a:schemeClr val="tx1"/>
                          </a:solidFill>
                        </a:rPr>
                        <a:t>5</a:t>
                      </a:r>
                      <a:endParaRPr lang="zh-CN" altLang="en-US" sz="1200" b="0" dirty="0">
                        <a:solidFill>
                          <a:schemeClr val="tx1"/>
                        </a:solidFill>
                      </a:endParaRP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FF0000"/>
                          </a:solidFill>
                        </a:rPr>
                        <a:t>0x00</a:t>
                      </a:r>
                      <a:endParaRPr lang="zh-CN" altLang="en-US" sz="1200" b="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chemeClr val="tx1"/>
                          </a:solidFill>
                        </a:rPr>
                        <a:t>Poll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chemeClr val="tx1"/>
                          </a:solidFill>
                          <a:latin typeface="+mn-lt"/>
                        </a:rPr>
                        <a:t>35.2%</a:t>
                      </a:r>
                      <a:endParaRPr lang="zh-CN" altLang="en-US" sz="1200" b="0" dirty="0">
                        <a:solidFill>
                          <a:schemeClr val="tx1"/>
                        </a:solidFill>
                        <a:latin typeface="+mn-lt"/>
                      </a:endParaRPr>
                    </a:p>
                  </a:txBody>
                  <a:tcPr/>
                </a:tc>
                <a:extLst>
                  <a:ext uri="{0D108BD9-81ED-4DB2-BD59-A6C34878D82A}">
                    <a16:rowId xmlns:a16="http://schemas.microsoft.com/office/drawing/2014/main" val="1295921238"/>
                  </a:ext>
                </a:extLst>
              </a:tr>
              <a:tr h="265978">
                <a:tc>
                  <a:txBody>
                    <a:bodyPr/>
                    <a:lstStyle/>
                    <a:p>
                      <a:r>
                        <a:rPr lang="en-US" altLang="zh-CN" sz="1200" b="0" dirty="0">
                          <a:solidFill>
                            <a:srgbClr val="FF0000"/>
                          </a:solidFill>
                        </a:rPr>
                        <a:t>6</a:t>
                      </a:r>
                      <a:endParaRPr lang="zh-CN" altLang="en-US" sz="1200" b="0" dirty="0">
                        <a:solidFill>
                          <a:srgbClr val="FF0000"/>
                        </a:solidFill>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FF0000"/>
                          </a:solidFill>
                        </a:rPr>
                        <a:t>Poll with 1-octet piggybacking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FF0000"/>
                          </a:solidFill>
                          <a:latin typeface="+mn-lt"/>
                        </a:rPr>
                        <a:t>38.4%</a:t>
                      </a:r>
                      <a:endParaRPr lang="zh-CN" altLang="en-US" sz="1200" b="0" dirty="0">
                        <a:solidFill>
                          <a:srgbClr val="FF0000"/>
                        </a:solidFill>
                        <a:latin typeface="+mn-lt"/>
                      </a:endParaRPr>
                    </a:p>
                  </a:txBody>
                  <a:tcPr/>
                </a:tc>
                <a:extLst>
                  <a:ext uri="{0D108BD9-81ED-4DB2-BD59-A6C34878D82A}">
                    <a16:rowId xmlns:a16="http://schemas.microsoft.com/office/drawing/2014/main" val="2291553025"/>
                  </a:ext>
                </a:extLst>
              </a:tr>
              <a:tr h="265978">
                <a:tc>
                  <a:txBody>
                    <a:bodyPr/>
                    <a:lstStyle/>
                    <a:p>
                      <a:r>
                        <a:rPr lang="en-US" altLang="zh-CN" sz="1200" b="0" dirty="0">
                          <a:solidFill>
                            <a:srgbClr val="FF0000"/>
                          </a:solidFill>
                        </a:rPr>
                        <a:t>7</a:t>
                      </a:r>
                      <a:endParaRPr lang="zh-CN" altLang="en-US" sz="1200" b="0" dirty="0">
                        <a:solidFill>
                          <a:srgbClr val="FF0000"/>
                        </a:solidFill>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FF0000"/>
                          </a:solidFill>
                        </a:rPr>
                        <a:t>Poll with 2-octet piggybacking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FF0000"/>
                          </a:solidFill>
                          <a:latin typeface="+mn-lt"/>
                        </a:rPr>
                        <a:t>41.6%</a:t>
                      </a:r>
                      <a:endParaRPr lang="zh-CN" altLang="en-US" sz="1200" b="0" dirty="0">
                        <a:solidFill>
                          <a:srgbClr val="FF0000"/>
                        </a:solidFill>
                        <a:latin typeface="+mn-lt"/>
                      </a:endParaRPr>
                    </a:p>
                  </a:txBody>
                  <a:tcPr/>
                </a:tc>
                <a:extLst>
                  <a:ext uri="{0D108BD9-81ED-4DB2-BD59-A6C34878D82A}">
                    <a16:rowId xmlns:a16="http://schemas.microsoft.com/office/drawing/2014/main" val="1144300349"/>
                  </a:ext>
                </a:extLst>
              </a:tr>
            </a:tbl>
          </a:graphicData>
        </a:graphic>
      </p:graphicFrame>
      <p:graphicFrame>
        <p:nvGraphicFramePr>
          <p:cNvPr id="13" name="Table 11">
            <a:extLst>
              <a:ext uri="{FF2B5EF4-FFF2-40B4-BE49-F238E27FC236}">
                <a16:creationId xmlns:a16="http://schemas.microsoft.com/office/drawing/2014/main" id="{884993FF-FA57-4E73-94C7-B6055DB63F34}"/>
              </a:ext>
            </a:extLst>
          </p:cNvPr>
          <p:cNvGraphicFramePr>
            <a:graphicFrameLocks noGrp="1"/>
          </p:cNvGraphicFramePr>
          <p:nvPr>
            <p:extLst>
              <p:ext uri="{D42A27DB-BD31-4B8C-83A1-F6EECF244321}">
                <p14:modId xmlns:p14="http://schemas.microsoft.com/office/powerpoint/2010/main" val="1860585020"/>
              </p:ext>
            </p:extLst>
          </p:nvPr>
        </p:nvGraphicFramePr>
        <p:xfrm>
          <a:off x="1259632" y="5331139"/>
          <a:ext cx="6336702" cy="756984"/>
        </p:xfrm>
        <a:graphic>
          <a:graphicData uri="http://schemas.openxmlformats.org/drawingml/2006/table">
            <a:tbl>
              <a:tblPr firstRow="1" firstCol="1" bandRow="1"/>
              <a:tblGrid>
                <a:gridCol w="1473650">
                  <a:extLst>
                    <a:ext uri="{9D8B030D-6E8A-4147-A177-3AD203B41FA5}">
                      <a16:colId xmlns:a16="http://schemas.microsoft.com/office/drawing/2014/main" val="3611099624"/>
                    </a:ext>
                  </a:extLst>
                </a:gridCol>
                <a:gridCol w="1542058">
                  <a:extLst>
                    <a:ext uri="{9D8B030D-6E8A-4147-A177-3AD203B41FA5}">
                      <a16:colId xmlns:a16="http://schemas.microsoft.com/office/drawing/2014/main" val="4005981814"/>
                    </a:ext>
                  </a:extLst>
                </a:gridCol>
                <a:gridCol w="1936215">
                  <a:extLst>
                    <a:ext uri="{9D8B030D-6E8A-4147-A177-3AD203B41FA5}">
                      <a16:colId xmlns:a16="http://schemas.microsoft.com/office/drawing/2014/main" val="2563407063"/>
                    </a:ext>
                  </a:extLst>
                </a:gridCol>
                <a:gridCol w="1384779">
                  <a:extLst>
                    <a:ext uri="{9D8B030D-6E8A-4147-A177-3AD203B41FA5}">
                      <a16:colId xmlns:a16="http://schemas.microsoft.com/office/drawing/2014/main" val="3725344011"/>
                    </a:ext>
                  </a:extLst>
                </a:gridCol>
              </a:tblGrid>
              <a:tr h="62443">
                <a:tc>
                  <a:txBody>
                    <a:bodyPr/>
                    <a:lstStyle/>
                    <a:p>
                      <a:pPr marL="0" marR="0" algn="ctr">
                        <a:lnSpc>
                          <a:spcPct val="107000"/>
                        </a:lnSpc>
                        <a:spcBef>
                          <a:spcPts val="600"/>
                        </a:spcBef>
                        <a:spcAft>
                          <a:spcPts val="600"/>
                        </a:spcAft>
                      </a:pPr>
                      <a:r>
                        <a:rPr lang="en-US" sz="16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6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6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6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1/2</a:t>
                      </a:r>
                      <a:endParaRPr lang="en-SG" sz="16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600" dirty="0">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412923">
                <a:tc>
                  <a:txBody>
                    <a:bodyPr/>
                    <a:lstStyle/>
                    <a:p>
                      <a:pPr marL="71755" marR="71755" algn="ctr">
                        <a:lnSpc>
                          <a:spcPct val="107000"/>
                        </a:lnSpc>
                        <a:spcBef>
                          <a:spcPts val="600"/>
                        </a:spcBef>
                        <a:spcAft>
                          <a:spcPts val="600"/>
                        </a:spcAft>
                      </a:pPr>
                      <a:r>
                        <a:rPr lang="en-US" sz="16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Message ID 0x00</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600" dirty="0">
                          <a:effectLst/>
                          <a:latin typeface="Times New Roman" panose="02020603050405020304" pitchFamily="18" charset="0"/>
                          <a:ea typeface="Malgun Gothic" panose="020B0503020000020004" pitchFamily="34" charset="-127"/>
                          <a:cs typeface="Times New Roman" panose="02020603050405020304" pitchFamily="18" charset="0"/>
                        </a:rPr>
                        <a:t>Address</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6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Piggybacking information content</a:t>
                      </a:r>
                      <a:endParaRPr lang="en-SG" sz="16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600" dirty="0">
                          <a:effectLst/>
                          <a:latin typeface="Times New Roman" panose="02020603050405020304" pitchFamily="18" charset="0"/>
                          <a:ea typeface="Malgun Gothic" panose="020B0503020000020004" pitchFamily="34" charset="-127"/>
                          <a:cs typeface="Times New Roman" panose="02020603050405020304" pitchFamily="18" charset="0"/>
                        </a:rPr>
                        <a:t>CRC</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graphicFrame>
        <p:nvGraphicFramePr>
          <p:cNvPr id="14" name="表格 13">
            <a:extLst>
              <a:ext uri="{FF2B5EF4-FFF2-40B4-BE49-F238E27FC236}">
                <a16:creationId xmlns:a16="http://schemas.microsoft.com/office/drawing/2014/main" id="{2884B276-A5EE-4817-AD82-238C5B477D85}"/>
              </a:ext>
            </a:extLst>
          </p:cNvPr>
          <p:cNvGraphicFramePr>
            <a:graphicFrameLocks noGrp="1"/>
          </p:cNvGraphicFramePr>
          <p:nvPr>
            <p:extLst>
              <p:ext uri="{D42A27DB-BD31-4B8C-83A1-F6EECF244321}">
                <p14:modId xmlns:p14="http://schemas.microsoft.com/office/powerpoint/2010/main" val="2894788190"/>
              </p:ext>
            </p:extLst>
          </p:nvPr>
        </p:nvGraphicFramePr>
        <p:xfrm>
          <a:off x="2987824" y="4465527"/>
          <a:ext cx="3168352" cy="370840"/>
        </p:xfrm>
        <a:graphic>
          <a:graphicData uri="http://schemas.openxmlformats.org/drawingml/2006/table">
            <a:tbl>
              <a:tblPr firstRow="1" bandRow="1">
                <a:tableStyleId>{5940675A-B579-460E-94D1-54222C63F5DA}</a:tableStyleId>
              </a:tblPr>
              <a:tblGrid>
                <a:gridCol w="775922">
                  <a:extLst>
                    <a:ext uri="{9D8B030D-6E8A-4147-A177-3AD203B41FA5}">
                      <a16:colId xmlns:a16="http://schemas.microsoft.com/office/drawing/2014/main" val="971610761"/>
                    </a:ext>
                  </a:extLst>
                </a:gridCol>
                <a:gridCol w="736246">
                  <a:extLst>
                    <a:ext uri="{9D8B030D-6E8A-4147-A177-3AD203B41FA5}">
                      <a16:colId xmlns:a16="http://schemas.microsoft.com/office/drawing/2014/main" val="1689433013"/>
                    </a:ext>
                  </a:extLst>
                </a:gridCol>
                <a:gridCol w="1656184">
                  <a:extLst>
                    <a:ext uri="{9D8B030D-6E8A-4147-A177-3AD203B41FA5}">
                      <a16:colId xmlns:a16="http://schemas.microsoft.com/office/drawing/2014/main" val="2548371996"/>
                    </a:ext>
                  </a:extLst>
                </a:gridCol>
              </a:tblGrid>
              <a:tr h="370840">
                <a:tc>
                  <a:txBody>
                    <a:bodyPr/>
                    <a:lstStyle/>
                    <a:p>
                      <a:r>
                        <a:rPr lang="en-US" altLang="zh-CN" sz="1600" dirty="0"/>
                        <a:t>SHR</a:t>
                      </a:r>
                      <a:endParaRPr lang="zh-CN" altLang="en-US" sz="1600" dirty="0"/>
                    </a:p>
                  </a:txBody>
                  <a:tcPr/>
                </a:tc>
                <a:tc>
                  <a:txBody>
                    <a:bodyPr/>
                    <a:lstStyle/>
                    <a:p>
                      <a:r>
                        <a:rPr lang="en-US" altLang="zh-CN" sz="1600" dirty="0"/>
                        <a:t>PHR</a:t>
                      </a:r>
                      <a:endParaRPr lang="zh-CN" altLang="en-US" sz="1600" dirty="0"/>
                    </a:p>
                  </a:txBody>
                  <a:tcPr/>
                </a:tc>
                <a:tc>
                  <a:txBody>
                    <a:bodyPr/>
                    <a:lstStyle/>
                    <a:p>
                      <a:r>
                        <a:rPr lang="en-US" altLang="zh-CN" sz="1600" dirty="0"/>
                        <a:t>PHY payload</a:t>
                      </a:r>
                      <a:endParaRPr lang="zh-CN" altLang="en-US" sz="1600" dirty="0"/>
                    </a:p>
                  </a:txBody>
                  <a:tcPr/>
                </a:tc>
                <a:extLst>
                  <a:ext uri="{0D108BD9-81ED-4DB2-BD59-A6C34878D82A}">
                    <a16:rowId xmlns:a16="http://schemas.microsoft.com/office/drawing/2014/main" val="2170165596"/>
                  </a:ext>
                </a:extLst>
              </a:tr>
            </a:tbl>
          </a:graphicData>
        </a:graphic>
      </p:graphicFrame>
      <p:cxnSp>
        <p:nvCxnSpPr>
          <p:cNvPr id="15" name="Straight Connector 10">
            <a:extLst>
              <a:ext uri="{FF2B5EF4-FFF2-40B4-BE49-F238E27FC236}">
                <a16:creationId xmlns:a16="http://schemas.microsoft.com/office/drawing/2014/main" id="{FC11437E-FF47-49C4-834C-6EC2CE11FA52}"/>
              </a:ext>
            </a:extLst>
          </p:cNvPr>
          <p:cNvCxnSpPr>
            <a:cxnSpLocks/>
          </p:cNvCxnSpPr>
          <p:nvPr/>
        </p:nvCxnSpPr>
        <p:spPr bwMode="auto">
          <a:xfrm>
            <a:off x="6145827" y="4836367"/>
            <a:ext cx="1450507" cy="492668"/>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0">
            <a:extLst>
              <a:ext uri="{FF2B5EF4-FFF2-40B4-BE49-F238E27FC236}">
                <a16:creationId xmlns:a16="http://schemas.microsoft.com/office/drawing/2014/main" id="{B71DAA0E-3969-41A4-8E69-117676BA3B5E}"/>
              </a:ext>
            </a:extLst>
          </p:cNvPr>
          <p:cNvCxnSpPr>
            <a:cxnSpLocks/>
          </p:cNvCxnSpPr>
          <p:nvPr/>
        </p:nvCxnSpPr>
        <p:spPr bwMode="auto">
          <a:xfrm flipH="1">
            <a:off x="1187624" y="4845526"/>
            <a:ext cx="3240360" cy="483509"/>
          </a:xfrm>
          <a:prstGeom prst="line">
            <a:avLst/>
          </a:prstGeom>
          <a:solidFill>
            <a:schemeClr val="accent1"/>
          </a:solidFill>
          <a:ln w="254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5613536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1744</Words>
  <Application>Microsoft Office PowerPoint</Application>
  <PresentationFormat>全屏显示(4:3)</PresentationFormat>
  <Paragraphs>396</Paragraphs>
  <Slides>13</Slides>
  <Notes>7</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Malgun Gothic</vt:lpstr>
      <vt:lpstr>宋体</vt:lpstr>
      <vt:lpstr>微软雅黑</vt:lpstr>
      <vt:lpstr>Arial</vt:lpstr>
      <vt:lpstr>Calibri</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2023-01-16T03:41:25Z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(3)qVxw6J7DdqQhyvjbPgSPqGau+eqnafNm+tJA9tjJrRNNyS4hVKKN62kSR1YMObH+cm2ljA8q
aFyS1giU1tIXrCYfyo7KCLqWaEryUvMTOnp7ugSSTCbjKumJ8iiBcwhizsX1NYfQ0uckrCnj
q1zEsO30Bl4BKTuMPbbX+LwE5JARfg804CLqTLZd4pOUop+TOgerym3a2VK3iMkjiWoFnRZN
siXz5Aiuna2F2vGWpl</vt:lpwstr>
  </property>
  <property fmtid="{D5CDD505-2E9C-101B-9397-08002B2CF9AE}" pid="3" name="_2015_ms_pID_7253431">
    <vt:lpwstr>i+1fgTl1K5RBg6VjPGuvCB7liONdlfSY75GIjfTEQ0j25B0/4qG2n8
O7krGnqNXpVIgRbSNMTb1j1IuNrtRzQ0v4RbLER/SrwJTsC3Kz/FQfsOcksYT5Wsw5YHQJG9
z7Qxm3xCBSS6R0/+ui8QniBSSkb+itGZRWgLZ6YwUNaeUNdHYVNF9n2XjDQlAR0raWOFLVgY
9bzSvxd3ojWvUMw41DfswcTBiGlT/8Z2Wabe</vt:lpwstr>
  </property>
  <property fmtid="{D5CDD505-2E9C-101B-9397-08002B2CF9AE}" pid="4" name="_2015_ms_pID_7253432">
    <vt:lpwstr>xw==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1673840314</vt:lpwstr>
  </property>
</Properties>
</file>