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59" r:id="rId2"/>
    <p:sldId id="258" r:id="rId3"/>
    <p:sldId id="271" r:id="rId4"/>
    <p:sldId id="318" r:id="rId5"/>
    <p:sldId id="320" r:id="rId6"/>
    <p:sldId id="324" r:id="rId7"/>
    <p:sldId id="314" r:id="rId8"/>
    <p:sldId id="322" r:id="rId9"/>
    <p:sldId id="323" r:id="rId10"/>
    <p:sldId id="300" r:id="rId11"/>
    <p:sldId id="301"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258"/>
            <p14:sldId id="271"/>
            <p14:sldId id="318"/>
            <p14:sldId id="320"/>
            <p14:sldId id="324"/>
            <p14:sldId id="314"/>
            <p14:sldId id="322"/>
            <p14:sldId id="323"/>
            <p14:sldId id="300"/>
            <p14:sldId id="30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8398CAF-13C3-92FA-FEE6-F473351F0454}" name="Robert Golshan" initials="" userId="S::rgolshan@apple.com::5ff815de-8f29-4282-b1e1-6ebaf4d1f08f" providerId="AD"/>
  <p188:author id="{7B7181B9-84A8-DDA6-ADBD-47AA4D788E10}" name="Alexander Krebs" initials="AK" userId="S::a_krebs@apple.com::f8a49c0f-11ff-450e-9187-1cd14508a1ae"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14"/>
    <p:restoredTop sz="95915"/>
  </p:normalViewPr>
  <p:slideViewPr>
    <p:cSldViewPr>
      <p:cViewPr varScale="1">
        <p:scale>
          <a:sx n="155" d="100"/>
          <a:sy n="155" d="100"/>
        </p:scale>
        <p:origin x="648" y="184"/>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de-DE" altLang="en-US"/>
              <a:t>Jan 2023</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de-DE" altLang="en-US"/>
              <a:t>Jan 2023</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de-DE" altLang="en-US"/>
              <a:t>Jan 2023</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de-DE" altLang="en-US"/>
              <a:t>Jan 2023</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de-DE" altLang="en-US"/>
              <a:t>Jan 2023</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de-DE" altLang="en-US"/>
              <a:t>Jan 2023</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de-DE" altLang="en-US"/>
              <a:t>Jan 2023</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de-DE" altLang="en-US"/>
              <a:t>Jan 2023</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de-DE" altLang="en-US"/>
              <a:t>Jan 2023</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dirty="0"/>
              <a:t>Krebs et al. (Apple)</a:t>
            </a:r>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de-DE" altLang="en-US"/>
              <a:t>Jan 2023</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de-DE" altLang="en-US"/>
              <a:t>Jan 2023</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en-US"/>
              <a:t>Jan 2023</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Krebs et al. (Apple)</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15-23-0033-01-04ab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NBA-MMS-UWB Native Discovery Concept</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de-DE" altLang="en-US"/>
              <a:t>Jan 2023</a:t>
            </a:r>
            <a:endParaRPr lang="en-US" altLang="en-US"/>
          </a:p>
        </p:txBody>
      </p:sp>
      <p:sp>
        <p:nvSpPr>
          <p:cNvPr id="5" name="Footer Placeholder 2"/>
          <p:cNvSpPr>
            <a:spLocks noGrp="1"/>
          </p:cNvSpPr>
          <p:nvPr>
            <p:ph type="ftr" sz="quarter" idx="11"/>
          </p:nvPr>
        </p:nvSpPr>
        <p:spPr>
          <a:xfrm>
            <a:off x="5004048" y="6475413"/>
            <a:ext cx="3606552" cy="184666"/>
          </a:xfrm>
        </p:spPr>
        <p:txBody>
          <a:bodyPr/>
          <a:lstStyle/>
          <a:p>
            <a:r>
              <a:rPr lang="en-US" altLang="en-US"/>
              <a:t>Krebs et al. (Apple)</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74008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[NBA-MMS-UWB Native Discovery Concept]	</a:t>
            </a:r>
          </a:p>
          <a:p>
            <a:r>
              <a:rPr lang="en-US" altLang="en-US" sz="1600" b="1" dirty="0"/>
              <a:t>Date Submitted: </a:t>
            </a:r>
            <a:r>
              <a:rPr lang="en-US" altLang="en-US" sz="1600" dirty="0"/>
              <a:t>[January XX, 2022]	</a:t>
            </a:r>
          </a:p>
          <a:p>
            <a:r>
              <a:rPr lang="en-US" altLang="en-US" sz="1600" b="1" dirty="0"/>
              <a:t>Source:</a:t>
            </a:r>
            <a:r>
              <a:rPr lang="en-US" altLang="en-US" sz="1600" dirty="0"/>
              <a:t> [Alexander Krebs, Robert Golshan, Lochan Verma, </a:t>
            </a:r>
            <a:r>
              <a:rPr lang="en-US" altLang="en-US" sz="1600" dirty="0" err="1"/>
              <a:t>Jinjing</a:t>
            </a:r>
            <a:r>
              <a:rPr lang="en-US" altLang="en-US" sz="1600" dirty="0"/>
              <a:t> Jiang, Yong Liu, SK Yong (Apple)]</a:t>
            </a:r>
          </a:p>
          <a:p>
            <a:r>
              <a:rPr lang="en-US" altLang="en-US" sz="1600" b="1" dirty="0"/>
              <a:t>Email: </a:t>
            </a:r>
            <a:r>
              <a:rPr lang="en-US" altLang="en-US" sz="1600" dirty="0" err="1"/>
              <a:t>krebs</a:t>
            </a:r>
            <a:r>
              <a:rPr lang="en-US" altLang="en-US" sz="100" dirty="0"/>
              <a:t> </a:t>
            </a:r>
            <a:r>
              <a:rPr lang="en-US" altLang="en-US" sz="1600" dirty="0"/>
              <a:t>@</a:t>
            </a:r>
            <a:r>
              <a:rPr lang="en-US" altLang="en-US" sz="100" dirty="0"/>
              <a:t> </a:t>
            </a:r>
            <a:r>
              <a:rPr lang="en-US" altLang="en-US" sz="1600" dirty="0" err="1"/>
              <a:t>apple.com</a:t>
            </a:r>
            <a:endParaRPr lang="en-US" altLang="en-US" sz="1600" dirty="0"/>
          </a:p>
          <a:p>
            <a:endParaRPr lang="en-US" altLang="en-US" sz="1600" dirty="0"/>
          </a:p>
          <a:p>
            <a:pPr>
              <a:spcBef>
                <a:spcPts val="600"/>
              </a:spcBef>
              <a:spcAft>
                <a:spcPts val="600"/>
              </a:spcAft>
            </a:pPr>
            <a:r>
              <a:rPr lang="en-US" altLang="en-US" sz="1600" b="1" dirty="0"/>
              <a:t>Re:</a:t>
            </a:r>
            <a:r>
              <a:rPr lang="en-US" altLang="en-US" sz="1600" dirty="0"/>
              <a:t> [Input to the Working Group]</a:t>
            </a:r>
            <a:endParaRPr lang="en-US" altLang="en-US" dirty="0"/>
          </a:p>
          <a:p>
            <a:pPr>
              <a:spcBef>
                <a:spcPts val="600"/>
              </a:spcBef>
              <a:spcAft>
                <a:spcPts val="600"/>
              </a:spcAft>
            </a:pPr>
            <a:r>
              <a:rPr lang="en-US" altLang="en-US" sz="1600" b="1" dirty="0"/>
              <a:t>Abstract:</a:t>
            </a:r>
            <a:r>
              <a:rPr lang="en-US" altLang="en-US" sz="1600" dirty="0"/>
              <a:t>	[Discovery and association protocol for NBA-MMS-UWB sessions using in-band 802.15.4 radio only.]</a:t>
            </a:r>
          </a:p>
          <a:p>
            <a:pPr>
              <a:spcBef>
                <a:spcPts val="600"/>
              </a:spcBef>
              <a:spcAft>
                <a:spcPts val="600"/>
              </a:spcAft>
            </a:pPr>
            <a:r>
              <a:rPr lang="en-US" altLang="en-US" sz="1600" b="1" dirty="0"/>
              <a:t>Purpose:</a:t>
            </a:r>
            <a:r>
              <a:rPr lang="en-US" altLang="en-US" sz="1600" dirty="0"/>
              <a:t>	[]</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800" dirty="0"/>
              <a:t>Discovery and acquisition via ADV, AP-REQ, AP packets</a:t>
            </a:r>
            <a:endParaRPr lang="en-US" sz="1400" dirty="0"/>
          </a:p>
          <a:p>
            <a:pPr lvl="1">
              <a:spcBef>
                <a:spcPts val="600"/>
              </a:spcBef>
              <a:spcAft>
                <a:spcPts val="600"/>
              </a:spcAft>
              <a:buFont typeface="Arial" panose="020B0604020202020204" pitchFamily="34" charset="0"/>
              <a:buChar char="•"/>
            </a:pPr>
            <a:r>
              <a:rPr lang="en-US" sz="1600" dirty="0"/>
              <a:t>Generic to NB-OQPSK and UWB 802.15.4 PHYs</a:t>
            </a:r>
          </a:p>
          <a:p>
            <a:pPr>
              <a:spcBef>
                <a:spcPts val="600"/>
              </a:spcBef>
              <a:spcAft>
                <a:spcPts val="600"/>
              </a:spcAft>
              <a:buFont typeface="Arial" panose="020B0604020202020204" pitchFamily="34" charset="0"/>
              <a:buChar char="•"/>
            </a:pPr>
            <a:r>
              <a:rPr lang="en-US" sz="1800" dirty="0"/>
              <a:t>OOB methods may additionally be used to</a:t>
            </a:r>
          </a:p>
          <a:p>
            <a:pPr lvl="1">
              <a:spcBef>
                <a:spcPts val="600"/>
              </a:spcBef>
              <a:spcAft>
                <a:spcPts val="600"/>
              </a:spcAft>
              <a:buFont typeface="Arial" panose="020B0604020202020204" pitchFamily="34" charset="0"/>
              <a:buChar char="•"/>
            </a:pPr>
            <a:r>
              <a:rPr lang="en-US" sz="1600" dirty="0"/>
              <a:t>roughly coordinate TX/RX timings of AP packets </a:t>
            </a:r>
          </a:p>
          <a:p>
            <a:pPr lvl="1">
              <a:spcBef>
                <a:spcPts val="600"/>
              </a:spcBef>
              <a:spcAft>
                <a:spcPts val="600"/>
              </a:spcAft>
              <a:buFont typeface="Arial" panose="020B0604020202020204" pitchFamily="34" charset="0"/>
              <a:buChar char="•"/>
            </a:pPr>
            <a:r>
              <a:rPr lang="en-US" sz="1600" dirty="0"/>
              <a:t>configure alternative discovery configuration (e.g. channel, PHY mode)</a:t>
            </a:r>
            <a:endParaRPr lang="en-US" sz="1800" dirty="0"/>
          </a:p>
          <a:p>
            <a:pPr marL="457200" lvl="1" indent="0">
              <a:spcBef>
                <a:spcPts val="600"/>
              </a:spcBef>
              <a:spcAft>
                <a:spcPts val="600"/>
              </a:spcAft>
              <a:buNone/>
            </a:pPr>
            <a:endParaRPr lang="en-US" sz="1400" dirty="0"/>
          </a:p>
          <a:p>
            <a:pPr marL="0" indent="0">
              <a:spcBef>
                <a:spcPts val="600"/>
              </a:spcBef>
              <a:spcAft>
                <a:spcPts val="600"/>
              </a:spcAft>
              <a:buNone/>
            </a:pPr>
            <a:endParaRPr lang="en-US" sz="1400" dirty="0"/>
          </a:p>
          <a:p>
            <a:pPr marL="457200" lvl="1" indent="0">
              <a:spcBef>
                <a:spcPts val="600"/>
              </a:spcBef>
              <a:spcAft>
                <a:spcPts val="600"/>
              </a:spcAft>
              <a:buNone/>
            </a:pPr>
            <a:endParaRPr lang="en-US" sz="1400" dirty="0"/>
          </a:p>
          <a:p>
            <a:pPr>
              <a:spcBef>
                <a:spcPts val="600"/>
              </a:spcBef>
              <a:spcAft>
                <a:spcPts val="600"/>
              </a:spcAft>
              <a:buFont typeface="Arial" panose="020B0604020202020204" pitchFamily="34" charset="0"/>
              <a:buChar char="•"/>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Jan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10</a:t>
            </a:fld>
            <a:endParaRPr lang="en-US" altLang="en-US"/>
          </a:p>
        </p:txBody>
      </p:sp>
    </p:spTree>
    <p:extLst>
      <p:ext uri="{BB962C8B-B14F-4D97-AF65-F5344CB8AC3E}">
        <p14:creationId xmlns:p14="http://schemas.microsoft.com/office/powerpoint/2010/main" val="586030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marL="0" indent="0">
              <a:spcBef>
                <a:spcPts val="600"/>
              </a:spcBef>
              <a:spcAft>
                <a:spcPts val="600"/>
              </a:spcAft>
              <a:buNone/>
            </a:pPr>
            <a:r>
              <a:rPr lang="en-US" sz="1800" dirty="0"/>
              <a:t>[1] X. Luo (Apple Inc), F. Leong (NXP), M. Lee (Samsung Electronics), et al., “NBA-UWB Technical Framework Proposal”, 15-22-0571-01-04ab.</a:t>
            </a:r>
          </a:p>
          <a:p>
            <a:pPr marL="0" indent="0">
              <a:spcBef>
                <a:spcPts val="600"/>
              </a:spcBef>
              <a:spcAft>
                <a:spcPts val="600"/>
              </a:spcAft>
              <a:buNone/>
            </a:pPr>
            <a:r>
              <a:rPr lang="en-US" sz="1800" dirty="0"/>
              <a:t>[2] A. Krebs et al., “Updates on Narrowband Channel Allocation and Access”, 15-22-0493-02-04ab.</a:t>
            </a:r>
          </a:p>
          <a:p>
            <a:pPr marL="0" indent="0">
              <a:spcBef>
                <a:spcPts val="600"/>
              </a:spcBef>
              <a:spcAft>
                <a:spcPts val="600"/>
              </a:spcAft>
              <a:buNone/>
            </a:pPr>
            <a:r>
              <a:rPr lang="en-US" sz="1800" dirty="0"/>
              <a:t>[3] L. Verma (Apple), M. Lee (Samsung), W. </a:t>
            </a:r>
            <a:r>
              <a:rPr lang="en-US" sz="1800" dirty="0" err="1"/>
              <a:t>Kuchler</a:t>
            </a:r>
            <a:r>
              <a:rPr lang="en-US" sz="1800" dirty="0"/>
              <a:t> (NXP), et al., “UWB Channel Usage Coordination for better UWB Coexistence”, 15-22-0456-00-04ab.</a:t>
            </a:r>
          </a:p>
          <a:p>
            <a:pPr marL="0" indent="0">
              <a:spcBef>
                <a:spcPts val="600"/>
              </a:spcBef>
              <a:spcAft>
                <a:spcPts val="600"/>
              </a:spcAft>
              <a:buNone/>
            </a:pPr>
            <a:r>
              <a:rPr lang="en-US" sz="1800" dirty="0"/>
              <a:t>[4] L. Verma (Apple) et al., ”Follow-up on UWB Channel Usage Coordination”, 15-22-0573-00-04ab.</a:t>
            </a:r>
          </a:p>
          <a:p>
            <a:pPr marL="0" indent="0">
              <a:spcBef>
                <a:spcPts val="600"/>
              </a:spcBef>
              <a:spcAft>
                <a:spcPts val="600"/>
              </a:spcAft>
              <a:buNone/>
            </a:pPr>
            <a:r>
              <a:rPr lang="en-US" sz="1800" dirty="0"/>
              <a:t>[5] </a:t>
            </a:r>
            <a:r>
              <a:rPr lang="en-US" sz="1800" dirty="0" err="1"/>
              <a:t>Kangjin</a:t>
            </a:r>
            <a:r>
              <a:rPr lang="en-US" sz="1800" dirty="0"/>
              <a:t> Yoon (Meta), “UWB In-band Discovery”, 15-22-0646-00-04ab.</a:t>
            </a:r>
          </a:p>
          <a:p>
            <a:pPr marL="0" indent="0">
              <a:spcBef>
                <a:spcPts val="600"/>
              </a:spcBef>
              <a:spcAft>
                <a:spcPts val="600"/>
              </a:spcAft>
              <a:buNone/>
            </a:pPr>
            <a:r>
              <a:rPr lang="en-US" sz="1800" dirty="0"/>
              <a:t>[6] Billy Verso et al. (Qorvo), “Draft text for UWB wake-up radio”, 15-22-0654-00-04ab.</a:t>
            </a:r>
          </a:p>
          <a:p>
            <a:pPr marL="0" indent="0">
              <a:spcBef>
                <a:spcPts val="600"/>
              </a:spcBef>
              <a:spcAft>
                <a:spcPts val="600"/>
              </a:spcAft>
              <a:buNone/>
            </a:pPr>
            <a:endParaRPr lang="en-US" sz="1800" dirty="0"/>
          </a:p>
          <a:p>
            <a:pPr marL="0" indent="0">
              <a:spcBef>
                <a:spcPts val="600"/>
              </a:spcBef>
              <a:spcAft>
                <a:spcPts val="600"/>
              </a:spcAft>
              <a:buNone/>
            </a:pPr>
            <a:endParaRPr lang="en-US" sz="18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Jan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11</a:t>
            </a:fld>
            <a:endParaRPr lang="en-US" altLang="en-US"/>
          </a:p>
        </p:txBody>
      </p:sp>
    </p:spTree>
    <p:extLst>
      <p:ext uri="{BB962C8B-B14F-4D97-AF65-F5344CB8AC3E}">
        <p14:creationId xmlns:p14="http://schemas.microsoft.com/office/powerpoint/2010/main" val="268157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1374088208"/>
              </p:ext>
            </p:extLst>
          </p:nvPr>
        </p:nvGraphicFramePr>
        <p:xfrm>
          <a:off x="685800" y="908720"/>
          <a:ext cx="7774632" cy="5259681"/>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dirty="0">
                          <a:effectLst/>
                        </a:rPr>
                        <a:t>PAR Objective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Generic native discovery concept for MMS ranging, applicable to NBA and/or UWB only</a:t>
                      </a: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a:effectLst/>
                        </a:rPr>
                        <a:t>Support for peer-to-peer, peer-to-multi-peer, and station-to-infrastructure protocols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a:effectLst/>
                        </a:rPr>
                        <a:t>Infrastructure synchronization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2" name="Date Placeholder 1">
            <a:extLst>
              <a:ext uri="{FF2B5EF4-FFF2-40B4-BE49-F238E27FC236}">
                <a16:creationId xmlns:a16="http://schemas.microsoft.com/office/drawing/2014/main" id="{16805F27-FE2C-C4AA-57DA-088CCF284B7D}"/>
              </a:ext>
            </a:extLst>
          </p:cNvPr>
          <p:cNvSpPr>
            <a:spLocks noGrp="1"/>
          </p:cNvSpPr>
          <p:nvPr>
            <p:ph type="dt" sz="half" idx="10"/>
          </p:nvPr>
        </p:nvSpPr>
        <p:spPr/>
        <p:txBody>
          <a:bodyPr/>
          <a:lstStyle/>
          <a:p>
            <a:r>
              <a:rPr lang="de-DE" altLang="en-US"/>
              <a:t>Jan 2023</a:t>
            </a:r>
            <a:endParaRPr lang="en-US" altLang="en-US" dirty="0"/>
          </a:p>
        </p:txBody>
      </p:sp>
      <p:sp>
        <p:nvSpPr>
          <p:cNvPr id="3" name="Footer Placeholder 2">
            <a:extLst>
              <a:ext uri="{FF2B5EF4-FFF2-40B4-BE49-F238E27FC236}">
                <a16:creationId xmlns:a16="http://schemas.microsoft.com/office/drawing/2014/main" id="{B364E93B-4197-C216-3826-51BAEE2A5073}"/>
              </a:ext>
            </a:extLst>
          </p:cNvPr>
          <p:cNvSpPr>
            <a:spLocks noGrp="1"/>
          </p:cNvSpPr>
          <p:nvPr>
            <p:ph type="ftr" sz="quarter" idx="11"/>
          </p:nvPr>
        </p:nvSpPr>
        <p:spPr/>
        <p:txBody>
          <a:bodyPr/>
          <a:lstStyle/>
          <a:p>
            <a:r>
              <a:rPr lang="en-US" altLang="en-US"/>
              <a:t>Krebs et al. (Apple)</a:t>
            </a:r>
            <a:endParaRPr lang="en-US" altLang="en-US" dirty="0"/>
          </a:p>
        </p:txBody>
      </p:sp>
      <p:sp>
        <p:nvSpPr>
          <p:cNvPr id="4" name="Slide Number Placeholder 3">
            <a:extLst>
              <a:ext uri="{FF2B5EF4-FFF2-40B4-BE49-F238E27FC236}">
                <a16:creationId xmlns:a16="http://schemas.microsoft.com/office/drawing/2014/main" id="{0FB6D0F4-AFAA-2AE8-B4BC-EB399F863247}"/>
              </a:ext>
            </a:extLst>
          </p:cNvPr>
          <p:cNvSpPr>
            <a:spLocks noGrp="1"/>
          </p:cNvSpPr>
          <p:nvPr>
            <p:ph type="sldNum" sz="quarter" idx="12"/>
          </p:nvPr>
        </p:nvSpPr>
        <p:spPr/>
        <p:txBody>
          <a:bodyPr/>
          <a:lstStyle/>
          <a:p>
            <a:r>
              <a:rPr lang="en-US" altLang="en-US"/>
              <a:t>Slide </a:t>
            </a:r>
            <a:fld id="{96EDDC46-E58E-0248-8CAF-96DF08F8D1CD}" type="slidenum">
              <a:rPr lang="en-US" altLang="en-US" smtClean="0"/>
              <a:pPr/>
              <a:t>2</a:t>
            </a:fld>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Related Contributions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09600" y="2133600"/>
            <a:ext cx="8001000" cy="4190999"/>
          </a:xfrm>
        </p:spPr>
        <p:txBody>
          <a:bodyPr/>
          <a:lstStyle/>
          <a:p>
            <a:pPr>
              <a:spcBef>
                <a:spcPts val="600"/>
              </a:spcBef>
              <a:spcAft>
                <a:spcPts val="600"/>
              </a:spcAft>
              <a:buFont typeface="Arial" panose="020B0604020202020204" pitchFamily="34" charset="0"/>
              <a:buChar char="•"/>
            </a:pPr>
            <a:r>
              <a:rPr lang="en-US" sz="1800" dirty="0"/>
              <a:t>[1, 2] NBA-MMS-UWB Technical Framework and MAC</a:t>
            </a:r>
          </a:p>
          <a:p>
            <a:pPr>
              <a:spcBef>
                <a:spcPts val="600"/>
              </a:spcBef>
              <a:spcAft>
                <a:spcPts val="600"/>
              </a:spcAft>
              <a:buFont typeface="Arial" panose="020B0604020202020204" pitchFamily="34" charset="0"/>
              <a:buChar char="•"/>
            </a:pPr>
            <a:r>
              <a:rPr lang="en-US" sz="1800" dirty="0"/>
              <a:t>[3, 4] UWB Channel Usage Coordination</a:t>
            </a:r>
          </a:p>
          <a:p>
            <a:pPr lvl="1">
              <a:spcBef>
                <a:spcPts val="600"/>
              </a:spcBef>
              <a:spcAft>
                <a:spcPts val="600"/>
              </a:spcAft>
              <a:buFont typeface="Arial" panose="020B0604020202020204" pitchFamily="34" charset="0"/>
              <a:buChar char="•"/>
            </a:pPr>
            <a:r>
              <a:rPr lang="en-US" sz="1400" dirty="0"/>
              <a:t>L. Verma (Apple), M. Lee (Samsung), W. </a:t>
            </a:r>
            <a:r>
              <a:rPr lang="en-US" sz="1400" dirty="0" err="1"/>
              <a:t>Kuchler</a:t>
            </a:r>
            <a:r>
              <a:rPr lang="en-US" sz="1400" dirty="0"/>
              <a:t> (NXP) et al., Nov. 2022</a:t>
            </a:r>
          </a:p>
          <a:p>
            <a:pPr>
              <a:spcBef>
                <a:spcPts val="600"/>
              </a:spcBef>
              <a:spcAft>
                <a:spcPts val="600"/>
              </a:spcAft>
              <a:buFont typeface="Arial" panose="020B0604020202020204" pitchFamily="34" charset="0"/>
              <a:buChar char="•"/>
            </a:pPr>
            <a:r>
              <a:rPr lang="en-US" sz="1800" dirty="0"/>
              <a:t>[5] “UWB In-band Discovery”, </a:t>
            </a:r>
            <a:r>
              <a:rPr lang="en-US" sz="1800" dirty="0" err="1"/>
              <a:t>Kangjin</a:t>
            </a:r>
            <a:r>
              <a:rPr lang="en-US" sz="1800" dirty="0"/>
              <a:t> Yoon (Meta), Nov. 2022, 15-22-0646-00-04ab.</a:t>
            </a:r>
          </a:p>
          <a:p>
            <a:pPr>
              <a:spcBef>
                <a:spcPts val="600"/>
              </a:spcBef>
              <a:spcAft>
                <a:spcPts val="600"/>
              </a:spcAft>
              <a:buFont typeface="Arial" panose="020B0604020202020204" pitchFamily="34" charset="0"/>
              <a:buChar char="•"/>
            </a:pPr>
            <a:r>
              <a:rPr lang="en-US" sz="1800" dirty="0"/>
              <a:t>[6] “Draft text for UWB wake-up radio”, Billy Verso, Michael McLaughlin (Qorvo), Nov. 2022, 15-22-0654-00-04ab.</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Jan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3</a:t>
            </a:fld>
            <a:endParaRPr lang="en-US" altLang="en-US" dirty="0"/>
          </a:p>
        </p:txBody>
      </p:sp>
    </p:spTree>
    <p:extLst>
      <p:ext uri="{BB962C8B-B14F-4D97-AF65-F5344CB8AC3E}">
        <p14:creationId xmlns:p14="http://schemas.microsoft.com/office/powerpoint/2010/main" val="2701198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Scope of this contribution</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09600" y="1752600"/>
            <a:ext cx="8001000" cy="4572000"/>
          </a:xfrm>
        </p:spPr>
        <p:txBody>
          <a:bodyPr/>
          <a:lstStyle/>
          <a:p>
            <a:pPr>
              <a:spcBef>
                <a:spcPts val="600"/>
              </a:spcBef>
              <a:spcAft>
                <a:spcPts val="600"/>
              </a:spcAft>
              <a:buFont typeface="Arial" panose="020B0604020202020204" pitchFamily="34" charset="0"/>
              <a:buChar char="•"/>
            </a:pPr>
            <a:r>
              <a:rPr lang="en-US" sz="2400" dirty="0"/>
              <a:t>Enable two, or more devices to start a first ranging exchange via 802.15.4 PHYs</a:t>
            </a:r>
          </a:p>
          <a:p>
            <a:pPr lvl="1">
              <a:spcBef>
                <a:spcPts val="600"/>
              </a:spcBef>
              <a:spcAft>
                <a:spcPts val="600"/>
              </a:spcAft>
              <a:buFont typeface="Arial" panose="020B0604020202020204" pitchFamily="34" charset="0"/>
              <a:buChar char="•"/>
            </a:pPr>
            <a:r>
              <a:rPr lang="en-US" sz="2000" dirty="0"/>
              <a:t>Devices are assumed to be able to identify each other</a:t>
            </a:r>
          </a:p>
          <a:p>
            <a:pPr lvl="1">
              <a:spcBef>
                <a:spcPts val="600"/>
              </a:spcBef>
              <a:spcAft>
                <a:spcPts val="600"/>
              </a:spcAft>
              <a:buFont typeface="Arial" panose="020B0604020202020204" pitchFamily="34" charset="0"/>
              <a:buChar char="•"/>
            </a:pPr>
            <a:r>
              <a:rPr lang="en-US" sz="2000" dirty="0"/>
              <a:t>Not in scope: pairing, identity resolution, key exchange, …</a:t>
            </a:r>
            <a:endParaRPr lang="en-US" sz="2400" dirty="0"/>
          </a:p>
          <a:p>
            <a:pPr>
              <a:spcBef>
                <a:spcPts val="600"/>
              </a:spcBef>
              <a:spcAft>
                <a:spcPts val="600"/>
              </a:spcAft>
              <a:buFont typeface="Arial" panose="020B0604020202020204" pitchFamily="34" charset="0"/>
              <a:buChar char="•"/>
            </a:pPr>
            <a:r>
              <a:rPr lang="en-US" sz="2400" dirty="0"/>
              <a:t>P2P ranging session (1 Initiator + 1 Responder)</a:t>
            </a:r>
          </a:p>
          <a:p>
            <a:pPr lvl="1">
              <a:spcBef>
                <a:spcPts val="600"/>
              </a:spcBef>
              <a:spcAft>
                <a:spcPts val="600"/>
              </a:spcAft>
              <a:buFont typeface="Arial" panose="020B0604020202020204" pitchFamily="34" charset="0"/>
              <a:buChar char="•"/>
            </a:pPr>
            <a:r>
              <a:rPr lang="en-US" sz="2000" dirty="0"/>
              <a:t>Not in scope here: one-to-many, many-to-many, …</a:t>
            </a:r>
            <a:endParaRPr lang="en-US" sz="2400" dirty="0"/>
          </a:p>
          <a:p>
            <a:pPr>
              <a:spcBef>
                <a:spcPts val="600"/>
              </a:spcBef>
              <a:spcAft>
                <a:spcPts val="600"/>
              </a:spcAft>
              <a:buFont typeface="Arial" panose="020B0604020202020204" pitchFamily="34" charset="0"/>
              <a:buChar char="•"/>
            </a:pPr>
            <a:r>
              <a:rPr lang="en-US" sz="2400" dirty="0"/>
              <a:t>Generic procedure, common to applicable 15.4 PHYs</a:t>
            </a:r>
          </a:p>
          <a:p>
            <a:pPr lvl="1">
              <a:spcBef>
                <a:spcPts val="600"/>
              </a:spcBef>
              <a:spcAft>
                <a:spcPts val="600"/>
              </a:spcAft>
              <a:buFont typeface="Arial" panose="020B0604020202020204" pitchFamily="34" charset="0"/>
              <a:buChar char="•"/>
            </a:pPr>
            <a:r>
              <a:rPr lang="en-US" sz="2000" dirty="0"/>
              <a:t>Not in scope: specific PSDU formats</a:t>
            </a:r>
          </a:p>
          <a:p>
            <a:pPr>
              <a:spcBef>
                <a:spcPts val="600"/>
              </a:spcBef>
              <a:spcAft>
                <a:spcPts val="600"/>
              </a:spcAft>
              <a:buFont typeface="Arial" panose="020B0604020202020204" pitchFamily="34" charset="0"/>
              <a:buChar char="•"/>
            </a:pPr>
            <a:endParaRPr lang="en-US" sz="2400" dirty="0"/>
          </a:p>
          <a:p>
            <a:pPr lvl="1">
              <a:spcBef>
                <a:spcPts val="600"/>
              </a:spcBef>
              <a:spcAft>
                <a:spcPts val="600"/>
              </a:spcAft>
              <a:buFont typeface="Arial" panose="020B0604020202020204" pitchFamily="34" charset="0"/>
              <a:buChar char="•"/>
            </a:pPr>
            <a:endParaRPr lang="en-US" sz="2000" dirty="0"/>
          </a:p>
          <a:p>
            <a:pPr lvl="1">
              <a:spcBef>
                <a:spcPts val="600"/>
              </a:spcBef>
              <a:spcAft>
                <a:spcPts val="600"/>
              </a:spcAft>
              <a:buFont typeface="Arial" panose="020B0604020202020204" pitchFamily="34" charset="0"/>
              <a:buChar char="•"/>
            </a:pPr>
            <a:endParaRPr lang="en-US" sz="2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Jan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4</a:t>
            </a:fld>
            <a:endParaRPr lang="en-US" altLang="en-US" dirty="0"/>
          </a:p>
        </p:txBody>
      </p:sp>
    </p:spTree>
    <p:extLst>
      <p:ext uri="{BB962C8B-B14F-4D97-AF65-F5344CB8AC3E}">
        <p14:creationId xmlns:p14="http://schemas.microsoft.com/office/powerpoint/2010/main" val="72885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Discovery and Acquisition Packets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09600" y="1752600"/>
            <a:ext cx="8001000" cy="4572000"/>
          </a:xfrm>
        </p:spPr>
        <p:txBody>
          <a:bodyPr/>
          <a:lstStyle/>
          <a:p>
            <a:pPr>
              <a:spcBef>
                <a:spcPts val="600"/>
              </a:spcBef>
              <a:spcAft>
                <a:spcPts val="600"/>
              </a:spcAft>
              <a:buFont typeface="Arial" panose="020B0604020202020204" pitchFamily="34" charset="0"/>
              <a:buChar char="•"/>
            </a:pPr>
            <a:r>
              <a:rPr lang="en-US" sz="2400" dirty="0"/>
              <a:t>3 MAC packets types (not PHY specific)</a:t>
            </a:r>
          </a:p>
          <a:p>
            <a:pPr lvl="1">
              <a:spcBef>
                <a:spcPts val="600"/>
              </a:spcBef>
              <a:spcAft>
                <a:spcPts val="600"/>
              </a:spcAft>
              <a:buFont typeface="Arial" panose="020B0604020202020204" pitchFamily="34" charset="0"/>
              <a:buChar char="•"/>
            </a:pPr>
            <a:r>
              <a:rPr lang="en-US" sz="2000" dirty="0"/>
              <a:t>ADV-POLL: advertising identity and protocol version of the initiator, may be sent repetitively to the discretion of the initiator</a:t>
            </a:r>
          </a:p>
          <a:p>
            <a:pPr lvl="1">
              <a:spcBef>
                <a:spcPts val="600"/>
              </a:spcBef>
              <a:spcAft>
                <a:spcPts val="600"/>
              </a:spcAft>
              <a:buFont typeface="Arial" panose="020B0604020202020204" pitchFamily="34" charset="0"/>
              <a:buChar char="•"/>
            </a:pPr>
            <a:r>
              <a:rPr lang="en-US" sz="2000" dirty="0"/>
              <a:t>ADV-RESP: acquisition request, sent by the responding device upon receiving ADV</a:t>
            </a:r>
          </a:p>
          <a:p>
            <a:pPr lvl="2">
              <a:spcBef>
                <a:spcPts val="600"/>
              </a:spcBef>
              <a:spcAft>
                <a:spcPts val="600"/>
              </a:spcAft>
              <a:buFont typeface="Arial" panose="020B0604020202020204" pitchFamily="34" charset="0"/>
              <a:buChar char="•"/>
            </a:pPr>
            <a:r>
              <a:rPr lang="en-US" sz="1600" dirty="0"/>
              <a:t>channel selection parameters, MMS fragment configuration, MMS preamble parameters, NB data rate, etc.</a:t>
            </a:r>
          </a:p>
          <a:p>
            <a:pPr lvl="1">
              <a:spcBef>
                <a:spcPts val="600"/>
              </a:spcBef>
              <a:spcAft>
                <a:spcPts val="600"/>
              </a:spcAft>
              <a:buFont typeface="Arial" panose="020B0604020202020204" pitchFamily="34" charset="0"/>
              <a:buChar char="•"/>
            </a:pPr>
            <a:r>
              <a:rPr lang="en-US" sz="2000" dirty="0"/>
              <a:t>SOR: start of ranging indication packet, sent by the initiator upon receiving ADV-RESP</a:t>
            </a:r>
          </a:p>
          <a:p>
            <a:pPr lvl="2">
              <a:spcBef>
                <a:spcPts val="600"/>
              </a:spcBef>
              <a:spcAft>
                <a:spcPts val="600"/>
              </a:spcAft>
              <a:buFont typeface="Arial" panose="020B0604020202020204" pitchFamily="34" charset="0"/>
              <a:buChar char="•"/>
            </a:pPr>
            <a:r>
              <a:rPr lang="en-US" sz="1600" dirty="0"/>
              <a:t>final confirmation of ADV-RESP parameters (updated, if needed)</a:t>
            </a:r>
          </a:p>
          <a:p>
            <a:pPr lvl="2">
              <a:spcBef>
                <a:spcPts val="600"/>
              </a:spcBef>
              <a:spcAft>
                <a:spcPts val="600"/>
              </a:spcAft>
              <a:buFont typeface="Arial" panose="020B0604020202020204" pitchFamily="34" charset="0"/>
              <a:buChar char="•"/>
            </a:pPr>
            <a:r>
              <a:rPr lang="en-US" sz="1600" dirty="0"/>
              <a:t>time offset to next MMS POLL packet</a:t>
            </a:r>
          </a:p>
          <a:p>
            <a:pPr marL="457200" lvl="1" indent="0">
              <a:spcBef>
                <a:spcPts val="600"/>
              </a:spcBef>
              <a:spcAft>
                <a:spcPts val="600"/>
              </a:spcAft>
              <a:buNone/>
            </a:pPr>
            <a:endParaRPr lang="en-US" sz="2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Jan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5</a:t>
            </a:fld>
            <a:endParaRPr lang="en-US" altLang="en-US" dirty="0"/>
          </a:p>
        </p:txBody>
      </p:sp>
    </p:spTree>
    <p:extLst>
      <p:ext uri="{BB962C8B-B14F-4D97-AF65-F5344CB8AC3E}">
        <p14:creationId xmlns:p14="http://schemas.microsoft.com/office/powerpoint/2010/main" val="1078104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Discovery Channels for NB</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09600" y="1752600"/>
            <a:ext cx="8001000" cy="2133600"/>
          </a:xfrm>
        </p:spPr>
        <p:txBody>
          <a:bodyPr/>
          <a:lstStyle/>
          <a:p>
            <a:pPr>
              <a:spcBef>
                <a:spcPts val="600"/>
              </a:spcBef>
              <a:spcAft>
                <a:spcPts val="600"/>
              </a:spcAft>
              <a:buFont typeface="Arial" panose="020B0604020202020204" pitchFamily="34" charset="0"/>
              <a:buChar char="•"/>
            </a:pPr>
            <a:r>
              <a:rPr lang="en-US" sz="2000" dirty="0"/>
              <a:t>Discovery is time critical for ranging to start</a:t>
            </a:r>
          </a:p>
          <a:p>
            <a:pPr lvl="1">
              <a:spcBef>
                <a:spcPts val="600"/>
              </a:spcBef>
              <a:spcAft>
                <a:spcPts val="600"/>
              </a:spcAft>
              <a:buFont typeface="Arial" panose="020B0604020202020204" pitchFamily="34" charset="0"/>
              <a:buChar char="•"/>
            </a:pPr>
            <a:r>
              <a:rPr lang="en-US" sz="1800" dirty="0"/>
              <a:t>Packet collisions may delay start of ranging</a:t>
            </a:r>
          </a:p>
          <a:p>
            <a:pPr>
              <a:spcBef>
                <a:spcPts val="600"/>
              </a:spcBef>
              <a:spcAft>
                <a:spcPts val="600"/>
              </a:spcAft>
              <a:buFont typeface="Arial" panose="020B0604020202020204" pitchFamily="34" charset="0"/>
              <a:buChar char="•"/>
            </a:pPr>
            <a:r>
              <a:rPr lang="en-US" sz="2000" dirty="0"/>
              <a:t>2 possible NB channels in UNII-3 non-overlapping with 802.11</a:t>
            </a:r>
          </a:p>
          <a:p>
            <a:pPr lvl="1">
              <a:spcBef>
                <a:spcPts val="600"/>
              </a:spcBef>
              <a:spcAft>
                <a:spcPts val="600"/>
              </a:spcAft>
              <a:buFont typeface="Arial" panose="020B0604020202020204" pitchFamily="34" charset="0"/>
              <a:buChar char="•"/>
            </a:pPr>
            <a:r>
              <a:rPr lang="en-US" sz="1800" dirty="0"/>
              <a:t>Good candidate as default channel for discovery</a:t>
            </a:r>
          </a:p>
          <a:p>
            <a:pPr lvl="1">
              <a:spcBef>
                <a:spcPts val="600"/>
              </a:spcBef>
              <a:spcAft>
                <a:spcPts val="600"/>
              </a:spcAft>
              <a:buFont typeface="Arial" panose="020B0604020202020204" pitchFamily="34" charset="0"/>
              <a:buChar char="•"/>
            </a:pPr>
            <a:r>
              <a:rPr lang="en-US" sz="1800" dirty="0"/>
              <a:t>Other channel may be configured via OOB</a:t>
            </a:r>
          </a:p>
          <a:p>
            <a:pPr>
              <a:spcBef>
                <a:spcPts val="600"/>
              </a:spcBef>
              <a:spcAft>
                <a:spcPts val="600"/>
              </a:spcAft>
              <a:buFont typeface="Arial" panose="020B0604020202020204" pitchFamily="34" charset="0"/>
              <a:buChar char="•"/>
            </a:pPr>
            <a:endParaRPr lang="en-US" sz="2000" dirty="0"/>
          </a:p>
          <a:p>
            <a:pPr marL="457200" lvl="1" indent="0">
              <a:spcBef>
                <a:spcPts val="600"/>
              </a:spcBef>
              <a:spcAft>
                <a:spcPts val="600"/>
              </a:spcAft>
              <a:buNone/>
            </a:pPr>
            <a:endParaRPr lang="en-US" sz="2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Jan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6</a:t>
            </a:fld>
            <a:endParaRPr lang="en-US" altLang="en-US" dirty="0"/>
          </a:p>
        </p:txBody>
      </p:sp>
      <p:pic>
        <p:nvPicPr>
          <p:cNvPr id="8" name="Picture 7">
            <a:extLst>
              <a:ext uri="{FF2B5EF4-FFF2-40B4-BE49-F238E27FC236}">
                <a16:creationId xmlns:a16="http://schemas.microsoft.com/office/drawing/2014/main" id="{B8A9B796-5586-1D6E-B412-BFF660ABCCD4}"/>
              </a:ext>
            </a:extLst>
          </p:cNvPr>
          <p:cNvPicPr>
            <a:picLocks noChangeAspect="1"/>
          </p:cNvPicPr>
          <p:nvPr/>
        </p:nvPicPr>
        <p:blipFill>
          <a:blip r:embed="rId2"/>
          <a:stretch>
            <a:fillRect/>
          </a:stretch>
        </p:blipFill>
        <p:spPr>
          <a:xfrm>
            <a:off x="1257300" y="4218801"/>
            <a:ext cx="6705600" cy="1894893"/>
          </a:xfrm>
          <a:prstGeom prst="rect">
            <a:avLst/>
          </a:prstGeom>
        </p:spPr>
      </p:pic>
      <p:sp>
        <p:nvSpPr>
          <p:cNvPr id="9" name="TextBox 8">
            <a:extLst>
              <a:ext uri="{FF2B5EF4-FFF2-40B4-BE49-F238E27FC236}">
                <a16:creationId xmlns:a16="http://schemas.microsoft.com/office/drawing/2014/main" id="{9A8D9C72-DBFD-A6EB-9E91-0C1A7E30B3CD}"/>
              </a:ext>
            </a:extLst>
          </p:cNvPr>
          <p:cNvSpPr txBox="1"/>
          <p:nvPr/>
        </p:nvSpPr>
        <p:spPr>
          <a:xfrm>
            <a:off x="1143000" y="6113694"/>
            <a:ext cx="7203767" cy="276999"/>
          </a:xfrm>
          <a:prstGeom prst="rect">
            <a:avLst/>
          </a:prstGeom>
          <a:noFill/>
        </p:spPr>
        <p:txBody>
          <a:bodyPr wrap="none" rtlCol="0">
            <a:spAutoFit/>
          </a:bodyPr>
          <a:lstStyle/>
          <a:p>
            <a:r>
              <a:rPr lang="en-DE" dirty="0">
                <a:latin typeface="+mn-lt"/>
              </a:rPr>
              <a:t>From: “</a:t>
            </a:r>
            <a:r>
              <a:rPr lang="en-US" altLang="en-US" sz="1200" dirty="0">
                <a:solidFill>
                  <a:schemeClr val="tx2"/>
                </a:solidFill>
                <a:latin typeface="+mn-lt"/>
              </a:rPr>
              <a:t>Coexistence discussion on narrowband assisted UWB</a:t>
            </a:r>
            <a:r>
              <a:rPr lang="en-DE" dirty="0">
                <a:latin typeface="+mn-lt"/>
              </a:rPr>
              <a:t>”, Bin Tian et al., </a:t>
            </a:r>
            <a:r>
              <a:rPr kumimoji="0" lang="en-GB" sz="1200" i="0" u="none" strike="noStrike" kern="1200" cap="none" spc="0" normalizeH="0" baseline="0" noProof="0" dirty="0">
                <a:ln>
                  <a:noFill/>
                </a:ln>
                <a:solidFill>
                  <a:srgbClr val="000000"/>
                </a:solidFill>
                <a:effectLst/>
                <a:uLnTx/>
                <a:uFillTx/>
                <a:latin typeface="+mn-lt"/>
                <a:ea typeface="MS Gothic" charset="-128"/>
                <a:cs typeface="Arial Unicode MS" charset="0"/>
              </a:rPr>
              <a:t>802.15-22-0261-00-04ab</a:t>
            </a:r>
            <a:endParaRPr lang="en-DE" dirty="0">
              <a:latin typeface="+mn-lt"/>
            </a:endParaRPr>
          </a:p>
        </p:txBody>
      </p:sp>
      <p:sp>
        <p:nvSpPr>
          <p:cNvPr id="10" name="Oval 9">
            <a:extLst>
              <a:ext uri="{FF2B5EF4-FFF2-40B4-BE49-F238E27FC236}">
                <a16:creationId xmlns:a16="http://schemas.microsoft.com/office/drawing/2014/main" id="{42857E74-6B1F-A7C1-0789-655397FC1B10}"/>
              </a:ext>
            </a:extLst>
          </p:cNvPr>
          <p:cNvSpPr/>
          <p:nvPr/>
        </p:nvSpPr>
        <p:spPr bwMode="auto">
          <a:xfrm>
            <a:off x="3581400" y="4952999"/>
            <a:ext cx="1142999" cy="1217613"/>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DE"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497303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Discovery Walk-through Example</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Jan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sp>
        <p:nvSpPr>
          <p:cNvPr id="9" name="Content Placeholder 8">
            <a:extLst>
              <a:ext uri="{FF2B5EF4-FFF2-40B4-BE49-F238E27FC236}">
                <a16:creationId xmlns:a16="http://schemas.microsoft.com/office/drawing/2014/main" id="{7AF4C0D4-4BB5-292D-1265-EBB6DB4E2421}"/>
              </a:ext>
            </a:extLst>
          </p:cNvPr>
          <p:cNvSpPr>
            <a:spLocks noGrp="1"/>
          </p:cNvSpPr>
          <p:nvPr>
            <p:ph idx="1"/>
          </p:nvPr>
        </p:nvSpPr>
        <p:spPr>
          <a:xfrm>
            <a:off x="685800" y="1752600"/>
            <a:ext cx="7772400" cy="4343400"/>
          </a:xfrm>
        </p:spPr>
        <p:txBody>
          <a:bodyPr/>
          <a:lstStyle/>
          <a:p>
            <a:pPr marL="514350" indent="-514350">
              <a:buFont typeface="+mj-lt"/>
              <a:buAutoNum type="arabicPeriod"/>
            </a:pPr>
            <a:r>
              <a:rPr lang="en-DE" sz="1800" dirty="0"/>
              <a:t>Discovery phase</a:t>
            </a:r>
          </a:p>
          <a:p>
            <a:pPr marL="571500" lvl="1" indent="-171450"/>
            <a:r>
              <a:rPr lang="en-DE" sz="1600" dirty="0"/>
              <a:t>Initiator sends one, or more ADV packets</a:t>
            </a:r>
          </a:p>
          <a:p>
            <a:pPr marL="571500" lvl="1" indent="-171450"/>
            <a:r>
              <a:rPr lang="en-DE" sz="1600" dirty="0"/>
              <a:t>Responder scans pre-defined discovery channel sporadically</a:t>
            </a:r>
          </a:p>
        </p:txBody>
      </p:sp>
      <p:pic>
        <p:nvPicPr>
          <p:cNvPr id="24" name="Picture 23">
            <a:extLst>
              <a:ext uri="{FF2B5EF4-FFF2-40B4-BE49-F238E27FC236}">
                <a16:creationId xmlns:a16="http://schemas.microsoft.com/office/drawing/2014/main" id="{F684C999-E459-088B-F87F-FF44501D44EC}"/>
              </a:ext>
            </a:extLst>
          </p:cNvPr>
          <p:cNvPicPr>
            <a:picLocks noChangeAspect="1"/>
          </p:cNvPicPr>
          <p:nvPr/>
        </p:nvPicPr>
        <p:blipFill>
          <a:blip r:embed="rId2"/>
          <a:stretch>
            <a:fillRect/>
          </a:stretch>
        </p:blipFill>
        <p:spPr>
          <a:xfrm>
            <a:off x="618402" y="3581400"/>
            <a:ext cx="7992197" cy="2357275"/>
          </a:xfrm>
          <a:prstGeom prst="rect">
            <a:avLst/>
          </a:prstGeom>
        </p:spPr>
      </p:pic>
      <p:sp>
        <p:nvSpPr>
          <p:cNvPr id="25" name="Rectangle 24">
            <a:extLst>
              <a:ext uri="{FF2B5EF4-FFF2-40B4-BE49-F238E27FC236}">
                <a16:creationId xmlns:a16="http://schemas.microsoft.com/office/drawing/2014/main" id="{175999E0-5218-2C79-F497-2D09F8ED7681}"/>
              </a:ext>
            </a:extLst>
          </p:cNvPr>
          <p:cNvSpPr/>
          <p:nvPr/>
        </p:nvSpPr>
        <p:spPr bwMode="auto">
          <a:xfrm>
            <a:off x="5418000" y="3296361"/>
            <a:ext cx="2514600" cy="14940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DE" sz="1200" b="0" i="0" u="none" strike="noStrike" cap="none" normalizeH="0" baseline="0">
              <a:ln>
                <a:noFill/>
              </a:ln>
              <a:solidFill>
                <a:schemeClr val="tx1"/>
              </a:solidFill>
              <a:effectLst/>
              <a:latin typeface="Times New Roman" panose="02020603050405020304" pitchFamily="18" charset="0"/>
            </a:endParaRPr>
          </a:p>
        </p:txBody>
      </p:sp>
      <p:sp>
        <p:nvSpPr>
          <p:cNvPr id="36" name="Rectangle 35">
            <a:extLst>
              <a:ext uri="{FF2B5EF4-FFF2-40B4-BE49-F238E27FC236}">
                <a16:creationId xmlns:a16="http://schemas.microsoft.com/office/drawing/2014/main" id="{04376C76-FA9D-E9B2-644B-8F7D5DD08CCD}"/>
              </a:ext>
            </a:extLst>
          </p:cNvPr>
          <p:cNvSpPr/>
          <p:nvPr/>
        </p:nvSpPr>
        <p:spPr bwMode="auto">
          <a:xfrm>
            <a:off x="5292001" y="4824000"/>
            <a:ext cx="3233598" cy="1514177"/>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DE"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729694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Discovery Walk-through Example</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Jan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sp>
        <p:nvSpPr>
          <p:cNvPr id="9" name="Content Placeholder 8">
            <a:extLst>
              <a:ext uri="{FF2B5EF4-FFF2-40B4-BE49-F238E27FC236}">
                <a16:creationId xmlns:a16="http://schemas.microsoft.com/office/drawing/2014/main" id="{7AF4C0D4-4BB5-292D-1265-EBB6DB4E2421}"/>
              </a:ext>
            </a:extLst>
          </p:cNvPr>
          <p:cNvSpPr>
            <a:spLocks noGrp="1"/>
          </p:cNvSpPr>
          <p:nvPr>
            <p:ph idx="1"/>
          </p:nvPr>
        </p:nvSpPr>
        <p:spPr>
          <a:xfrm>
            <a:off x="685800" y="1752600"/>
            <a:ext cx="7772400" cy="4343400"/>
          </a:xfrm>
        </p:spPr>
        <p:txBody>
          <a:bodyPr/>
          <a:lstStyle/>
          <a:p>
            <a:pPr marL="514350" indent="-514350">
              <a:buFont typeface="+mj-lt"/>
              <a:buAutoNum type="arabicPeriod" startAt="2"/>
            </a:pPr>
            <a:r>
              <a:rPr lang="en-US" sz="1800" dirty="0"/>
              <a:t>Association phase</a:t>
            </a:r>
          </a:p>
          <a:p>
            <a:pPr marL="571500" lvl="1" indent="-171450"/>
            <a:r>
              <a:rPr lang="en-GB" sz="1600" dirty="0"/>
              <a:t>Initiator and Responders handshake ranging configuration via AP-REQ and AP</a:t>
            </a:r>
          </a:p>
          <a:p>
            <a:pPr marL="914400" lvl="2" indent="-171450"/>
            <a:r>
              <a:rPr lang="en-GB" sz="1400" dirty="0"/>
              <a:t>Initiator sends POLL after announced time offset</a:t>
            </a:r>
          </a:p>
          <a:p>
            <a:pPr marL="914400" lvl="2" indent="-171450"/>
            <a:r>
              <a:rPr lang="en-GB" sz="1400" dirty="0"/>
              <a:t>Responder awaits POLL at announced time offset</a:t>
            </a:r>
          </a:p>
        </p:txBody>
      </p:sp>
      <p:pic>
        <p:nvPicPr>
          <p:cNvPr id="12" name="Picture 11">
            <a:extLst>
              <a:ext uri="{FF2B5EF4-FFF2-40B4-BE49-F238E27FC236}">
                <a16:creationId xmlns:a16="http://schemas.microsoft.com/office/drawing/2014/main" id="{693A4D22-4F90-8F0B-1FEF-A2E6DF1EA8D3}"/>
              </a:ext>
            </a:extLst>
          </p:cNvPr>
          <p:cNvPicPr>
            <a:picLocks noChangeAspect="1"/>
          </p:cNvPicPr>
          <p:nvPr/>
        </p:nvPicPr>
        <p:blipFill>
          <a:blip r:embed="rId2"/>
          <a:stretch>
            <a:fillRect/>
          </a:stretch>
        </p:blipFill>
        <p:spPr>
          <a:xfrm>
            <a:off x="618402" y="3581400"/>
            <a:ext cx="7992197" cy="2357275"/>
          </a:xfrm>
          <a:prstGeom prst="rect">
            <a:avLst/>
          </a:prstGeom>
        </p:spPr>
      </p:pic>
      <p:sp>
        <p:nvSpPr>
          <p:cNvPr id="13" name="Rectangle 12">
            <a:extLst>
              <a:ext uri="{FF2B5EF4-FFF2-40B4-BE49-F238E27FC236}">
                <a16:creationId xmlns:a16="http://schemas.microsoft.com/office/drawing/2014/main" id="{69C15AA7-E629-47A0-97A6-04551CF4F551}"/>
              </a:ext>
            </a:extLst>
          </p:cNvPr>
          <p:cNvSpPr/>
          <p:nvPr/>
        </p:nvSpPr>
        <p:spPr bwMode="auto">
          <a:xfrm>
            <a:off x="6477000" y="3296361"/>
            <a:ext cx="1455600" cy="14940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DE" sz="1200" b="0" i="0" u="none" strike="noStrike" cap="none" normalizeH="0" baseline="0">
              <a:ln>
                <a:noFill/>
              </a:ln>
              <a:solidFill>
                <a:schemeClr val="tx1"/>
              </a:solidFill>
              <a:effectLst/>
              <a:latin typeface="Times New Roman" panose="02020603050405020304" pitchFamily="18" charset="0"/>
            </a:endParaRPr>
          </a:p>
        </p:txBody>
      </p:sp>
      <p:sp>
        <p:nvSpPr>
          <p:cNvPr id="14" name="Rectangle 13">
            <a:extLst>
              <a:ext uri="{FF2B5EF4-FFF2-40B4-BE49-F238E27FC236}">
                <a16:creationId xmlns:a16="http://schemas.microsoft.com/office/drawing/2014/main" id="{0CDB5469-9C80-851F-2C7C-0CE2AE69C36B}"/>
              </a:ext>
            </a:extLst>
          </p:cNvPr>
          <p:cNvSpPr/>
          <p:nvPr/>
        </p:nvSpPr>
        <p:spPr bwMode="auto">
          <a:xfrm>
            <a:off x="6324600" y="4824000"/>
            <a:ext cx="2185998" cy="1514177"/>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DE"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1446847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Discovery Walk-through Example</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Jan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sp>
        <p:nvSpPr>
          <p:cNvPr id="9" name="Content Placeholder 8">
            <a:extLst>
              <a:ext uri="{FF2B5EF4-FFF2-40B4-BE49-F238E27FC236}">
                <a16:creationId xmlns:a16="http://schemas.microsoft.com/office/drawing/2014/main" id="{7AF4C0D4-4BB5-292D-1265-EBB6DB4E2421}"/>
              </a:ext>
            </a:extLst>
          </p:cNvPr>
          <p:cNvSpPr>
            <a:spLocks noGrp="1"/>
          </p:cNvSpPr>
          <p:nvPr>
            <p:ph idx="1"/>
          </p:nvPr>
        </p:nvSpPr>
        <p:spPr>
          <a:xfrm>
            <a:off x="685800" y="1752600"/>
            <a:ext cx="7772400" cy="4343400"/>
          </a:xfrm>
        </p:spPr>
        <p:txBody>
          <a:bodyPr/>
          <a:lstStyle/>
          <a:p>
            <a:pPr marL="514350" indent="-514350">
              <a:buFont typeface="+mj-lt"/>
              <a:buAutoNum type="arabicPeriod" startAt="3"/>
            </a:pPr>
            <a:r>
              <a:rPr lang="en-DE" sz="1800" dirty="0"/>
              <a:t>Ranging phase</a:t>
            </a:r>
          </a:p>
          <a:p>
            <a:pPr marL="571500" lvl="1" indent="-171450"/>
            <a:r>
              <a:rPr lang="en-GB" sz="1600" dirty="0"/>
              <a:t>Initiator may cease, or continue advertising depending on e.g.</a:t>
            </a:r>
          </a:p>
          <a:p>
            <a:pPr marL="914400" lvl="2" indent="-171450"/>
            <a:r>
              <a:rPr lang="en-GB" sz="1400" dirty="0"/>
              <a:t>whether MMS exchanged has been performed successfully</a:t>
            </a:r>
          </a:p>
          <a:p>
            <a:pPr marL="914400" lvl="2" indent="-171450"/>
            <a:r>
              <a:rPr lang="en-GB" sz="1400" dirty="0"/>
              <a:t>One, or more additional responders are awaiting discovery</a:t>
            </a:r>
          </a:p>
        </p:txBody>
      </p:sp>
      <p:pic>
        <p:nvPicPr>
          <p:cNvPr id="12" name="Picture 11">
            <a:extLst>
              <a:ext uri="{FF2B5EF4-FFF2-40B4-BE49-F238E27FC236}">
                <a16:creationId xmlns:a16="http://schemas.microsoft.com/office/drawing/2014/main" id="{C630A9F4-DEAB-8E3D-CC34-FA314CB58468}"/>
              </a:ext>
            </a:extLst>
          </p:cNvPr>
          <p:cNvPicPr>
            <a:picLocks noChangeAspect="1"/>
          </p:cNvPicPr>
          <p:nvPr/>
        </p:nvPicPr>
        <p:blipFill>
          <a:blip r:embed="rId2"/>
          <a:stretch>
            <a:fillRect/>
          </a:stretch>
        </p:blipFill>
        <p:spPr>
          <a:xfrm>
            <a:off x="618402" y="3581400"/>
            <a:ext cx="7992197" cy="2357275"/>
          </a:xfrm>
          <a:prstGeom prst="rect">
            <a:avLst/>
          </a:prstGeom>
        </p:spPr>
      </p:pic>
    </p:spTree>
    <p:extLst>
      <p:ext uri="{BB962C8B-B14F-4D97-AF65-F5344CB8AC3E}">
        <p14:creationId xmlns:p14="http://schemas.microsoft.com/office/powerpoint/2010/main" val="206877554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144837</TotalTime>
  <Words>1068</Words>
  <Application>Microsoft Macintosh PowerPoint</Application>
  <PresentationFormat>On-screen Show (4:3)</PresentationFormat>
  <Paragraphs>123</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Office Theme</vt:lpstr>
      <vt:lpstr>PowerPoint Presentation</vt:lpstr>
      <vt:lpstr>PowerPoint Presentation</vt:lpstr>
      <vt:lpstr>Related Contributions</vt:lpstr>
      <vt:lpstr>Scope of this contribution</vt:lpstr>
      <vt:lpstr>Discovery and Acquisition Packets</vt:lpstr>
      <vt:lpstr>Discovery Channels for NB</vt:lpstr>
      <vt:lpstr>Discovery Walk-through Example</vt:lpstr>
      <vt:lpstr>Discovery Walk-through Example</vt:lpstr>
      <vt:lpstr>Discovery Walk-through Example</vt:lpstr>
      <vt:lpstr>Summary</vt:lpstr>
      <vt:lpstr>References</vt:lpstr>
    </vt:vector>
  </TitlesOfParts>
  <Manager/>
  <Company>Apple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Alexander Krebs</cp:lastModifiedBy>
  <cp:revision>402</cp:revision>
  <cp:lastPrinted>1998-02-10T13:28:06Z</cp:lastPrinted>
  <dcterms:created xsi:type="dcterms:W3CDTF">2021-07-16T20:39:58Z</dcterms:created>
  <dcterms:modified xsi:type="dcterms:W3CDTF">2023-01-16T14:05:38Z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