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8.xml.rels" ContentType="application/vnd.openxmlformats-package.relationships+xml"/>
  <Override PartName="/ppt/slideLayouts/_rels/slideLayout5.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8.xml" ContentType="application/vnd.openxmlformats-officedocument.presentationml.slide+xml"/>
  <Override PartName="/ppt/slides/_rels/slide17.xml.rels" ContentType="application/vnd.openxmlformats-package.relationships+xml"/>
  <Override PartName="/ppt/slides/_rels/slide18.xml.rels" ContentType="application/vnd.openxmlformats-package.relationships+xml"/>
  <Override PartName="/ppt/slides/_rels/slide20.xml.rels" ContentType="application/vnd.openxmlformats-package.relationships+xml"/>
  <Override PartName="/ppt/slides/_rels/slide2.xml.rels" ContentType="application/vnd.openxmlformats-package.relationships+xml"/>
  <Override PartName="/ppt/slides/_rels/slide19.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16.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_rels/slide24.xml.rels" ContentType="application/vnd.openxmlformats-package.relationships+xml"/>
  <Override PartName="/ppt/slides/_rels/slide27.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28.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14.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slide16.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a:t>
            </a:r>
            <a:r>
              <a:rPr b="0" lang="en-US" sz="4400" spc="-1" strike="noStrike">
                <a:latin typeface="Arial"/>
              </a:rPr>
              <a:t>ck </a:t>
            </a:r>
            <a:r>
              <a:rPr b="0" lang="en-US" sz="4400" spc="-1" strike="noStrike">
                <a:latin typeface="Arial"/>
              </a:rPr>
              <a:t>to </a:t>
            </a:r>
            <a:r>
              <a:rPr b="0" lang="en-US" sz="4400" spc="-1" strike="noStrike">
                <a:latin typeface="Arial"/>
              </a:rPr>
              <a:t>m</a:t>
            </a:r>
            <a:r>
              <a:rPr b="0" lang="en-US" sz="4400" spc="-1" strike="noStrike">
                <a:latin typeface="Arial"/>
              </a:rPr>
              <a:t>ov</a:t>
            </a:r>
            <a:r>
              <a:rPr b="0" lang="en-US" sz="4400" spc="-1" strike="noStrike">
                <a:latin typeface="Arial"/>
              </a:rPr>
              <a:t>e </a:t>
            </a:r>
            <a:r>
              <a:rPr b="0" lang="en-US" sz="4400" spc="-1" strike="noStrike">
                <a:latin typeface="Arial"/>
              </a:rPr>
              <a:t>th</a:t>
            </a:r>
            <a:r>
              <a:rPr b="0" lang="en-US" sz="4400" spc="-1" strike="noStrike">
                <a:latin typeface="Arial"/>
              </a:rPr>
              <a:t>e </a:t>
            </a:r>
            <a:r>
              <a:rPr b="0" lang="en-US" sz="4400" spc="-1" strike="noStrike">
                <a:latin typeface="Arial"/>
              </a:rPr>
              <a:t>sli</a:t>
            </a:r>
            <a:r>
              <a:rPr b="0" lang="en-US" sz="4400" spc="-1" strike="noStrike">
                <a:latin typeface="Arial"/>
              </a:rPr>
              <a:t>de</a:t>
            </a:r>
            <a:endParaRPr b="0" lang="en-US" sz="4400" spc="-1" strike="noStrike">
              <a:latin typeface="Arial"/>
            </a:endParaRPr>
          </a:p>
        </p:txBody>
      </p:sp>
      <p:sp>
        <p:nvSpPr>
          <p:cNvPr id="47"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48"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49"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50"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51"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573735FB-622C-4D60-B13B-46BD7A0D32BB}"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CustomShape 1"/>
          <p:cNvSpPr/>
          <p:nvPr/>
        </p:nvSpPr>
        <p:spPr>
          <a:xfrm>
            <a:off x="3288600" y="9736920"/>
            <a:ext cx="878040" cy="784440"/>
          </a:xfrm>
          <a:prstGeom prst="rect">
            <a:avLst/>
          </a:prstGeom>
          <a:noFill/>
          <a:ln w="0">
            <a:noFill/>
          </a:ln>
        </p:spPr>
        <p:style>
          <a:lnRef idx="0"/>
          <a:fillRef idx="0"/>
          <a:effectRef idx="0"/>
          <a:fontRef idx="minor"/>
        </p:style>
        <p:txBody>
          <a:bodyPr lIns="0" rIns="0" tIns="0" bIns="0">
            <a:noAutofit/>
          </a:bodyPr>
          <a:p>
            <a:pPr algn="r">
              <a:lnSpc>
                <a:spcPct val="100000"/>
              </a:lnSpc>
            </a:pPr>
            <a:fld id="{CF977543-1619-4425-8900-B6377EFE0ED8}" type="slidenum">
              <a:rPr b="0" lang="en-IE" sz="1300" spc="-1" strike="noStrike">
                <a:solidFill>
                  <a:srgbClr val="000000"/>
                </a:solidFill>
                <a:latin typeface="Times New Roman"/>
                <a:ea typeface="MS PGothic"/>
              </a:rPr>
              <a:t>&lt;number&gt;</a:t>
            </a:fld>
            <a:endParaRPr b="0" lang="en-US" sz="1300" spc="-1" strike="noStrike">
              <a:latin typeface="Arial"/>
            </a:endParaRPr>
          </a:p>
        </p:txBody>
      </p:sp>
      <p:sp>
        <p:nvSpPr>
          <p:cNvPr id="126" name="PlaceHolder 2"/>
          <p:cNvSpPr>
            <a:spLocks noGrp="1"/>
          </p:cNvSpPr>
          <p:nvPr>
            <p:ph type="body"/>
          </p:nvPr>
        </p:nvSpPr>
        <p:spPr>
          <a:xfrm>
            <a:off x="1036080" y="4777200"/>
            <a:ext cx="5680440" cy="4506480"/>
          </a:xfrm>
          <a:prstGeom prst="rect">
            <a:avLst/>
          </a:prstGeom>
        </p:spPr>
        <p:txBody>
          <a:bodyPr lIns="95760" rIns="95760" tIns="47160" bIns="47160">
            <a:noAutofit/>
          </a:bodyPr>
          <a:p>
            <a:endParaRPr b="0" lang="en-US" sz="2000" spc="-1" strike="noStrike">
              <a:latin typeface="Arial"/>
            </a:endParaRPr>
          </a:p>
        </p:txBody>
      </p:sp>
      <p:sp>
        <p:nvSpPr>
          <p:cNvPr id="127" name="PlaceHolder 3"/>
          <p:cNvSpPr>
            <a:spLocks noGrp="1"/>
          </p:cNvSpPr>
          <p:nvPr>
            <p:ph type="sldImg"/>
          </p:nvPr>
        </p:nvSpPr>
        <p:spPr>
          <a:xfrm>
            <a:off x="1282680" y="760320"/>
            <a:ext cx="5192640" cy="373896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777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2252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4330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777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2252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2252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4330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4330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777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2252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2252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2252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4330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4330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4330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777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2252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777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2252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777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2252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2252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777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777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777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2252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2252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4330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777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2252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2252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4330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777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2252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2252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4330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777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 name="CustomShape 2"/>
          <p:cNvSpPr/>
          <p:nvPr/>
        </p:nvSpPr>
        <p:spPr>
          <a:xfrm>
            <a:off x="3095640" y="396000"/>
            <a:ext cx="5350680" cy="201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802-15-23-0031-00</a:t>
            </a:r>
            <a:endParaRPr b="0" lang="en-US" sz="1400" spc="-1" strike="noStrike">
              <a:latin typeface="Arial"/>
            </a:endParaRPr>
          </a:p>
        </p:txBody>
      </p:sp>
      <p:sp>
        <p:nvSpPr>
          <p:cNvPr id="2"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3" name="CustomShape 4"/>
          <p:cNvSpPr/>
          <p:nvPr/>
        </p:nvSpPr>
        <p:spPr>
          <a:xfrm>
            <a:off x="685800" y="6475320"/>
            <a:ext cx="1726920" cy="29340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4"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6" name="CustomShape 7"/>
          <p:cNvSpPr/>
          <p:nvPr/>
        </p:nvSpPr>
        <p:spPr>
          <a:xfrm>
            <a:off x="3749040" y="6475320"/>
            <a:ext cx="1726920" cy="29340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878B49CB-4BD3-4F84-BBE3-4BB729BDF6BA}"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7" name="CustomShape 8"/>
          <p:cNvSpPr/>
          <p:nvPr/>
        </p:nvSpPr>
        <p:spPr>
          <a:xfrm>
            <a:off x="7040160" y="6490080"/>
            <a:ext cx="1726920" cy="29340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8" name="CustomShape 9"/>
          <p:cNvSpPr/>
          <p:nvPr/>
        </p:nvSpPr>
        <p:spPr>
          <a:xfrm>
            <a:off x="685800" y="365760"/>
            <a:ext cx="2562480" cy="201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2023</a:t>
            </a:r>
            <a:endParaRPr b="0" lang="en-US" sz="1400" spc="-1" strike="noStrike">
              <a:latin typeface="Arial"/>
            </a:endParaRPr>
          </a:p>
        </p:txBody>
      </p:sp>
      <p:sp>
        <p:nvSpPr>
          <p:cNvPr id="9" name="PlaceHolder 10"/>
          <p:cNvSpPr>
            <a:spLocks noGrp="1"/>
          </p:cNvSpPr>
          <p:nvPr>
            <p:ph type="body"/>
          </p:nvPr>
        </p:nvSpPr>
        <p:spPr>
          <a:xfrm>
            <a:off x="457200" y="2252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hyperlink" Target="https://datatracker.ietf.org/meeting/115/proceedings" TargetMode="External"/><Relationship Id="rId2"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4.xml.rels><?xml version="1.0" encoding="UTF-8"?>
<Relationships xmlns="http://schemas.openxmlformats.org/package/2006/relationships"><Relationship Id="rId1" Type="http://schemas.openxmlformats.org/officeDocument/2006/relationships/hyperlink" Target="https://datatracker.ietf.org/doc/agenda-115-raw/" TargetMode="External"/><Relationship Id="rId2" Type="http://schemas.openxmlformats.org/officeDocument/2006/relationships/hyperlink" Target="https://datatracker.ietf.org/doc/minutes-115-raw-202211110930/" TargetMode="External"/><Relationship Id="rId3" Type="http://schemas.openxmlformats.org/officeDocument/2006/relationships/hyperlink" Target="https://datatracker.ietf.org/meeting/115/session/raw" TargetMode="External"/><Relationship Id="rId4" Type="http://schemas.openxmlformats.org/officeDocument/2006/relationships/hyperlink" Target="https://www.meetecho.com/ietf115/recordings#RAW" TargetMode="External"/><Relationship Id="rId5" Type="http://schemas.openxmlformats.org/officeDocument/2006/relationships/hyperlink" Target="https://datatracker.ietf.org/doc/draft-ietf-raw-ldacs/" TargetMode="External"/><Relationship Id="rId6" Type="http://schemas.openxmlformats.org/officeDocument/2006/relationships/hyperlink" Target="https://datatracker.ietf.org/doc/draft-ietf-raw-use-cases/" TargetMode="External"/><Relationship Id="rId7" Type="http://schemas.openxmlformats.org/officeDocument/2006/relationships/hyperlink" Target="https://datatracker.ietf.org/doc/draft-ietf-raw-technologies/" TargetMode="External"/><Relationship Id="rId8" Type="http://schemas.openxmlformats.org/officeDocument/2006/relationships/slideLayout" Target="../slideLayouts/slideLayout3.xml"/>
</Relationships>
</file>

<file path=ppt/slides/_rels/slide15.xml.rels><?xml version="1.0" encoding="UTF-8"?>
<Relationships xmlns="http://schemas.openxmlformats.org/package/2006/relationships"><Relationship Id="rId1" Type="http://schemas.openxmlformats.org/officeDocument/2006/relationships/hyperlink" Target="https://datatracker.ietf.org/doc/draft-ietf-raw-architecture/" TargetMode="External"/><Relationship Id="rId2" Type="http://schemas.openxmlformats.org/officeDocument/2006/relationships/hyperlink" Target="https://datatracker.ietf.org/doc/draft-ietf-raw-framework/" TargetMode="External"/><Relationship Id="rId3" Type="http://schemas.openxmlformats.org/officeDocument/2006/relationships/hyperlink" Target="https://datatracker.ietf.org/doc/draft-ietf-raw-oam-support/" TargetMode="External"/><Relationship Id="rId4" Type="http://schemas.openxmlformats.org/officeDocument/2006/relationships/hyperlink" Target="https://datatracker.ietf.org/doc/draft-ietf-raw-industrial-requirements/" TargetMode="External"/><Relationship Id="rId5" Type="http://schemas.openxmlformats.org/officeDocument/2006/relationships/slideLayout" Target="../slideLayouts/slideLayout3.xml"/>
</Relationships>
</file>

<file path=ppt/slides/_rels/slide16.xml.rels><?xml version="1.0" encoding="UTF-8"?>
<Relationships xmlns="http://schemas.openxmlformats.org/package/2006/relationships"><Relationship Id="rId1" Type="http://schemas.openxmlformats.org/officeDocument/2006/relationships/hyperlink" Target="https://datatracker.ietf.org/doc/draft-bernardos-raw-joint-selection-raw-mec/" TargetMode="External"/><Relationship Id="rId2" Type="http://schemas.openxmlformats.org/officeDocument/2006/relationships/hyperlink" Target="https://datatracker.ietf.org/doc/draft-bernardos-raw-mec/" TargetMode="External"/><Relationship Id="rId3" Type="http://schemas.openxmlformats.org/officeDocument/2006/relationships/hyperlink" Target="https://datatracker.ietf.org/doc/draft-bernardos-raw-multidomain/" TargetMode="External"/><Relationship Id="rId4" Type="http://schemas.openxmlformats.org/officeDocument/2006/relationships/slideLayout" Target="../slideLayouts/slideLayout3.xml"/>
</Relationships>
</file>

<file path=ppt/slides/_rels/slide17.xml.rels><?xml version="1.0" encoding="UTF-8"?>
<Relationships xmlns="http://schemas.openxmlformats.org/package/2006/relationships"><Relationship Id="rId1" Type="http://schemas.openxmlformats.org/officeDocument/2006/relationships/hyperlink" Target="https://datatracker.ietf.org/doc/agenda-115-6lo/" TargetMode="External"/><Relationship Id="rId2" Type="http://schemas.openxmlformats.org/officeDocument/2006/relationships/hyperlink" Target="https://datatracker.ietf.org/doc/minutes-115-6lo/" TargetMode="External"/><Relationship Id="rId3" Type="http://schemas.openxmlformats.org/officeDocument/2006/relationships/hyperlink" Target="https://datatracker.ietf.org/meeting/115/session/6lo" TargetMode="External"/><Relationship Id="rId4" Type="http://schemas.openxmlformats.org/officeDocument/2006/relationships/hyperlink" Target="https://www.meetecho.com/ietf115/recordings#6LO" TargetMode="External"/><Relationship Id="rId5" Type="http://schemas.openxmlformats.org/officeDocument/2006/relationships/hyperlink" Target="https://datatracker.ietf.org/doc/rfc9354/" TargetMode="External"/><Relationship Id="rId6" Type="http://schemas.openxmlformats.org/officeDocument/2006/relationships/hyperlink" Target="https://datatracker.ietf.org/doc/draft&#8208;ietf&#8208;6lo&#8208;nfc/" TargetMode="External"/><Relationship Id="rId7" Type="http://schemas.openxmlformats.org/officeDocument/2006/relationships/hyperlink" Target="https://datatracker.ietf.org/doc/draft&#8208;ietf&#8208;6lo&#8208;use&#8208;cases/" TargetMode="External"/><Relationship Id="rId8" Type="http://schemas.openxmlformats.org/officeDocument/2006/relationships/slideLayout" Target="../slideLayouts/slideLayout3.xml"/>
</Relationships>
</file>

<file path=ppt/slides/_rels/slide18.xml.rels><?xml version="1.0" encoding="UTF-8"?>
<Relationships xmlns="http://schemas.openxmlformats.org/package/2006/relationships"><Relationship Id="rId1" Type="http://schemas.openxmlformats.org/officeDocument/2006/relationships/hyperlink" Target="https://datatracker.ietf.org/doc/draft&#8208;ietf&#8208;6lo&#8208;multicast&#8208;registration/" TargetMode="External"/><Relationship Id="rId2" Type="http://schemas.openxmlformats.org/officeDocument/2006/relationships/hyperlink" Target="https://datatracker.ietf.org/doc//draft-gomez-6lo-schc-15dot4/" TargetMode="External"/><Relationship Id="rId3" Type="http://schemas.openxmlformats.org/officeDocument/2006/relationships/slideLayout" Target="../slideLayouts/slideLayout3.xml"/>
</Relationships>
</file>

<file path=ppt/slides/_rels/slide19.xml.rels><?xml version="1.0" encoding="UTF-8"?>
<Relationships xmlns="http://schemas.openxmlformats.org/package/2006/relationships"><Relationship Id="rId1" Type="http://schemas.openxmlformats.org/officeDocument/2006/relationships/hyperlink" Target="https://datatracker.ietf.org/doc/agenda-115-lpwan/" TargetMode="External"/><Relationship Id="rId2" Type="http://schemas.openxmlformats.org/officeDocument/2006/relationships/hyperlink" Target="https://datatracker.ietf.org/meeting/115/materials/minutes-115-lpwan-202211111200-00" TargetMode="External"/><Relationship Id="rId3" Type="http://schemas.openxmlformats.org/officeDocument/2006/relationships/hyperlink" Target="https://datatracker.ietf.org/meeting/115/session/lpwan" TargetMode="External"/><Relationship Id="rId4" Type="http://schemas.openxmlformats.org/officeDocument/2006/relationships/hyperlink" Target="https://www.meetecho.com/ietf115/recordings#LPWAN" TargetMode="External"/><Relationship Id="rId5" Type="http://schemas.openxmlformats.org/officeDocument/2006/relationships/hyperlink" Target="https://datatracker.ietf.org/doc/draft-ietf-lpwan-schc-yang-data-model/" TargetMode="External"/><Relationship Id="rId6" Type="http://schemas.openxmlformats.org/officeDocument/2006/relationships/hyperlink" Target="https://datatracker.ietf.org/doc/draft-ietf-lpwan-schc-over-nbiot/" TargetMode="External"/><Relationship Id="rId7" Type="http://schemas.openxmlformats.org/officeDocument/2006/relationships/hyperlink" Target="https://datatracker.ietf.org/doc/draft-ietf-lpwan-schc-over-sigfox/" TargetMode="External"/><Relationship Id="rId8"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hyperlink" Target="https://datatracker.ietf.org/doc/draft-ietf-lpwan-architecture/" TargetMode="External"/><Relationship Id="rId2" Type="http://schemas.openxmlformats.org/officeDocument/2006/relationships/hyperlink" Target="https://datatracker.ietf.org/doc/draft-ietf-lpwan-schc-compound-ack/" TargetMode="External"/><Relationship Id="rId3" Type="http://schemas.openxmlformats.org/officeDocument/2006/relationships/slideLayout" Target="../slideLayouts/slideLayout3.xml"/>
</Relationships>
</file>

<file path=ppt/slides/_rels/slide21.xml.rels><?xml version="1.0" encoding="UTF-8"?>
<Relationships xmlns="http://schemas.openxmlformats.org/package/2006/relationships"><Relationship Id="rId1" Type="http://schemas.openxmlformats.org/officeDocument/2006/relationships/hyperlink" Target="https://datatracker.ietf.org/doc/agenda-115-lake/" TargetMode="External"/><Relationship Id="rId2" Type="http://schemas.openxmlformats.org/officeDocument/2006/relationships/hyperlink" Target="https://datatracker.ietf.org/meeting/115/materials/minutes-115-lake-202211081630-00" TargetMode="External"/><Relationship Id="rId3" Type="http://schemas.openxmlformats.org/officeDocument/2006/relationships/hyperlink" Target="https://datatracker.ietf.org/meeting/115/session/lake" TargetMode="External"/><Relationship Id="rId4" Type="http://schemas.openxmlformats.org/officeDocument/2006/relationships/hyperlink" Target="https://www.meetecho.com/ietf115/recordings#LAKE" TargetMode="External"/><Relationship Id="rId5" Type="http://schemas.openxmlformats.org/officeDocument/2006/relationships/slideLayout" Target="../slideLayouts/slideLayout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Relationships xmlns="http://schemas.openxmlformats.org/package/2006/relationships"><Relationship Id="rId1" Type="http://schemas.openxmlformats.org/officeDocument/2006/relationships/hyperlink" Target="https://datatracker.ietf.org/doc/agenda-115-suit/" TargetMode="External"/><Relationship Id="rId2" Type="http://schemas.openxmlformats.org/officeDocument/2006/relationships/hyperlink" Target="https://notes.ietf.org/notes-ietf-115-suit" TargetMode="External"/><Relationship Id="rId3" Type="http://schemas.openxmlformats.org/officeDocument/2006/relationships/hyperlink" Target="https://datatracker.ietf.org/meeting/115/session/suit" TargetMode="External"/><Relationship Id="rId4" Type="http://schemas.openxmlformats.org/officeDocument/2006/relationships/hyperlink" Target="https://www.meetecho.com/ietf115/recordings#SUIT" TargetMode="External"/><Relationship Id="rId5" Type="http://schemas.openxmlformats.org/officeDocument/2006/relationships/hyperlink" Target="https://datatracker.ietf.org/doc/draft-ietf-suit-manifest/" TargetMode="External"/><Relationship Id="rId6" Type="http://schemas.openxmlformats.org/officeDocument/2006/relationships/hyperlink" Target="https://datatracker.ietf.org/doc/draft-ietf-suit-firmware-encryption/" TargetMode="External"/><Relationship Id="rId7" Type="http://schemas.openxmlformats.org/officeDocument/2006/relationships/hyperlink" Target="https://datatracker.ietf.org/doc/draft-ietf-suit-report/" TargetMode="External"/><Relationship Id="rId8" Type="http://schemas.openxmlformats.org/officeDocument/2006/relationships/hyperlink" Target="https://datatracker.ietf.org/doc/draft-ietf-suit-mud/" TargetMode="External"/><Relationship Id="rId9" Type="http://schemas.openxmlformats.org/officeDocument/2006/relationships/hyperlink" Target="https://datatracker.ietf.org/doc/draft-ietf-suit-trust-domains/" TargetMode="External"/><Relationship Id="rId10" Type="http://schemas.openxmlformats.org/officeDocument/2006/relationships/hyperlink" Target="https://datatracker.ietf.org/doc/draft-ietf-suit-update-management/" TargetMode="External"/><Relationship Id="rId11" Type="http://schemas.openxmlformats.org/officeDocument/2006/relationships/slideLayout" Target="../slideLayouts/slideLayout3.xml"/>
</Relationships>
</file>

<file path=ppt/slides/_rels/slide25.xml.rels><?xml version="1.0" encoding="UTF-8"?>
<Relationships xmlns="http://schemas.openxmlformats.org/package/2006/relationships"><Relationship Id="rId1" Type="http://schemas.openxmlformats.org/officeDocument/2006/relationships/hyperlink" Target="https://datatracker.ietf.org/doc/bof-requests" TargetMode="External"/><Relationship Id="rId2" Type="http://schemas.openxmlformats.org/officeDocument/2006/relationships/hyperlink" Target="https://datatracker.ietf.org/wg/bofs/" TargetMode="External"/><Relationship Id="rId3" Type="http://schemas.openxmlformats.org/officeDocument/2006/relationships/slideLayout" Target="../slideLayouts/slideLayout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hyperlink" Target="http://standards.ieee.org/about/sasb/patcom/materials.html" TargetMode="External"/><Relationship Id="rId3"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opman/sect6.html" TargetMode="External"/><Relationship Id="rId3"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tandards.ieee.org/faqs/copyrights.html/" TargetMode="External"/><Relationship Id="rId5" Type="http://schemas.openxmlformats.org/officeDocument/2006/relationships/hyperlink" Target="http://standards.ieee.org/develop/policies/best_practices_for_ieee_standards_development_051215.pdf" TargetMode="External"/><Relationship Id="rId6" Type="http://schemas.openxmlformats.org/officeDocument/2006/relationships/hyperlink" Target="https://standards.ieee.org/about/policies/opman/sect6.html" TargetMode="External"/><Relationship Id="rId7"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2" name="CustomShape 1"/>
          <p:cNvSpPr/>
          <p:nvPr/>
        </p:nvSpPr>
        <p:spPr>
          <a:xfrm>
            <a:off x="152280" y="609480"/>
            <a:ext cx="8979840" cy="461448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SC IETF January Slides</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Date Submitted: 15</a:t>
            </a:r>
            <a:r>
              <a:rPr b="1" lang="en-IE" sz="1600" spc="-1" strike="noStrike" baseline="33000">
                <a:solidFill>
                  <a:srgbClr val="000000"/>
                </a:solidFill>
                <a:latin typeface="Times New Roman"/>
                <a:ea typeface="DejaVu Sans"/>
              </a:rPr>
              <a:t>h</a:t>
            </a:r>
            <a:r>
              <a:rPr b="1" lang="en-IE" sz="1600" spc="-1" strike="noStrike">
                <a:solidFill>
                  <a:srgbClr val="000000"/>
                </a:solidFill>
                <a:latin typeface="Times New Roman"/>
                <a:ea typeface="DejaVu Sans"/>
              </a:rPr>
              <a:t> January, 2023</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SC IETF January Slides</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and slides for SC IETF January Meeting.</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1" name="TextShape 1"/>
          <p:cNvSpPr txBox="1"/>
          <p:nvPr/>
        </p:nvSpPr>
        <p:spPr>
          <a:xfrm>
            <a:off x="457200" y="777600"/>
            <a:ext cx="8229240" cy="1144800"/>
          </a:xfrm>
          <a:prstGeom prst="rect">
            <a:avLst/>
          </a:prstGeom>
          <a:noFill/>
          <a:ln w="0">
            <a:noFill/>
          </a:ln>
        </p:spPr>
        <p:txBody>
          <a:bodyPr lIns="0" rIns="0" tIns="0" bIns="0" anchor="ctr">
            <a:noAutofit/>
          </a:bodyPr>
          <a:p>
            <a:pPr algn="ctr"/>
            <a:r>
              <a:rPr b="0" lang="en-US" sz="4400" spc="-1" strike="noStrike">
                <a:latin typeface="Arial"/>
              </a:rPr>
              <a:t>Agenda for January</a:t>
            </a:r>
            <a:endParaRPr b="0" lang="en-US" sz="4400" spc="-1" strike="noStrike">
              <a:latin typeface="Arial"/>
            </a:endParaRPr>
          </a:p>
        </p:txBody>
      </p:sp>
      <p:sp>
        <p:nvSpPr>
          <p:cNvPr id="72" name="TextShape 2"/>
          <p:cNvSpPr txBox="1"/>
          <p:nvPr/>
        </p:nvSpPr>
        <p:spPr>
          <a:xfrm>
            <a:off x="457200" y="2252520"/>
            <a:ext cx="8229240" cy="3977280"/>
          </a:xfrm>
          <a:prstGeom prst="rect">
            <a:avLst/>
          </a:prstGeom>
          <a:noFill/>
          <a:ln w="0">
            <a:noFill/>
          </a:ln>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Discuss what has happened since IETF 115 (London, </a:t>
            </a:r>
            <a:r>
              <a:rPr b="0" lang="en-US" sz="3200" spc="-1" strike="noStrike">
                <a:latin typeface="Arial"/>
              </a:rPr>
              <a:t>November 5 – 11, 2022) and now.</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Discuss what will be going on before IETF 116 in Yokohama </a:t>
            </a:r>
            <a:r>
              <a:rPr b="0" lang="en-US" sz="3200" spc="-1" strike="noStrike">
                <a:latin typeface="Arial"/>
              </a:rPr>
              <a:t>(March 25 – 31, 2023)</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3" name="TextShape 1"/>
          <p:cNvSpPr txBox="1"/>
          <p:nvPr/>
        </p:nvSpPr>
        <p:spPr>
          <a:xfrm>
            <a:off x="457200" y="777600"/>
            <a:ext cx="8229240" cy="1144800"/>
          </a:xfrm>
          <a:prstGeom prst="rect">
            <a:avLst/>
          </a:prstGeom>
          <a:noFill/>
          <a:ln w="0">
            <a:noFill/>
          </a:ln>
        </p:spPr>
        <p:txBody>
          <a:bodyPr lIns="0" rIns="0" tIns="0" bIns="0" anchor="ctr">
            <a:noAutofit/>
          </a:bodyPr>
          <a:p>
            <a:pPr algn="ctr"/>
            <a:r>
              <a:rPr b="0" lang="en-US" sz="4400" spc="-1" strike="noStrike">
                <a:latin typeface="Arial"/>
              </a:rPr>
              <a:t>IETF 115</a:t>
            </a:r>
            <a:endParaRPr b="0" lang="en-US" sz="4400" spc="-1" strike="noStrike">
              <a:latin typeface="Arial"/>
            </a:endParaRPr>
          </a:p>
        </p:txBody>
      </p:sp>
      <p:sp>
        <p:nvSpPr>
          <p:cNvPr id="74" name="TextShape 2"/>
          <p:cNvSpPr txBox="1"/>
          <p:nvPr/>
        </p:nvSpPr>
        <p:spPr>
          <a:xfrm>
            <a:off x="457200" y="2252520"/>
            <a:ext cx="8229240" cy="3977280"/>
          </a:xfrm>
          <a:prstGeom prst="rect">
            <a:avLst/>
          </a:prstGeom>
          <a:noFill/>
          <a:ln w="0">
            <a:noFill/>
          </a:ln>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ea typeface="Noto Sans CJK SC"/>
              </a:rPr>
              <a:t>IETF 115 was held between Saturday 5</a:t>
            </a:r>
            <a:r>
              <a:rPr b="0" lang="en-US" sz="3200" spc="-1" strike="noStrike" baseline="14000000">
                <a:latin typeface="Arial"/>
              </a:rPr>
              <a:t>th</a:t>
            </a:r>
            <a:r>
              <a:rPr b="0" lang="en-US" sz="3200" spc="-1" strike="noStrike">
                <a:latin typeface="Arial"/>
              </a:rPr>
              <a:t> of November and Friday 11</a:t>
            </a:r>
            <a:r>
              <a:rPr b="0" lang="en-US" sz="3200" spc="-1" strike="noStrike" baseline="14000000">
                <a:latin typeface="Arial"/>
              </a:rPr>
              <a:t>th</a:t>
            </a:r>
            <a:r>
              <a:rPr b="0" lang="en-US" sz="3200" spc="-1" strike="noStrike">
                <a:latin typeface="Arial"/>
              </a:rPr>
              <a:t> of November in London.</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The proceedings are available:</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1"/>
              </a:rPr>
              <a:t>https://datatracker.ietf.org/meeting/115/proceedings</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5" name="TextShape 1"/>
          <p:cNvSpPr txBox="1"/>
          <p:nvPr/>
        </p:nvSpPr>
        <p:spPr>
          <a:xfrm>
            <a:off x="457200" y="777600"/>
            <a:ext cx="8229240" cy="1144800"/>
          </a:xfrm>
          <a:prstGeom prst="rect">
            <a:avLst/>
          </a:prstGeom>
          <a:noFill/>
          <a:ln w="0">
            <a:noFill/>
          </a:ln>
        </p:spPr>
        <p:txBody>
          <a:bodyPr lIns="0" rIns="0" tIns="0" bIns="0" anchor="ctr">
            <a:noAutofit/>
          </a:bodyPr>
          <a:p>
            <a:pPr algn="ctr"/>
            <a:r>
              <a:rPr b="0" lang="en-US" sz="4400" spc="-1" strike="noStrike">
                <a:latin typeface="Arial"/>
              </a:rPr>
              <a:t>IETF 116</a:t>
            </a:r>
            <a:endParaRPr b="0" lang="en-US" sz="4400" spc="-1" strike="noStrike">
              <a:latin typeface="Arial"/>
            </a:endParaRPr>
          </a:p>
        </p:txBody>
      </p:sp>
      <p:sp>
        <p:nvSpPr>
          <p:cNvPr id="76" name="TextShape 2"/>
          <p:cNvSpPr txBox="1"/>
          <p:nvPr/>
        </p:nvSpPr>
        <p:spPr>
          <a:xfrm>
            <a:off x="457200" y="2252520"/>
            <a:ext cx="8229240" cy="3977280"/>
          </a:xfrm>
          <a:prstGeom prst="rect">
            <a:avLst/>
          </a:prstGeom>
          <a:noFill/>
          <a:ln w="0">
            <a:noFill/>
          </a:ln>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IETF 116 will be held in Yokohama, Japan between 25</a:t>
            </a:r>
            <a:r>
              <a:rPr b="0" lang="en-US" sz="3200" spc="-1" strike="noStrike" baseline="14000000">
                <a:latin typeface="Arial"/>
              </a:rPr>
              <a:t>th</a:t>
            </a:r>
            <a:r>
              <a:rPr b="0" lang="en-US" sz="3200" spc="-1" strike="noStrike">
                <a:latin typeface="Arial"/>
              </a:rPr>
              <a:t> of March and 31</a:t>
            </a:r>
            <a:r>
              <a:rPr b="0" lang="en-US" sz="3200" spc="-1" strike="noStrike" baseline="14000000">
                <a:latin typeface="Arial"/>
              </a:rPr>
              <a:t>st</a:t>
            </a:r>
            <a:r>
              <a:rPr b="0" lang="en-US" sz="3200" spc="-1" strike="noStrike">
                <a:latin typeface="Arial"/>
              </a:rPr>
              <a:t> of March, 2023.</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Registration is now open:</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https://registration.ietf.org/</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TextShape 1"/>
          <p:cNvSpPr txBox="1"/>
          <p:nvPr/>
        </p:nvSpPr>
        <p:spPr>
          <a:xfrm>
            <a:off x="457200" y="777600"/>
            <a:ext cx="8229240" cy="1144800"/>
          </a:xfrm>
          <a:prstGeom prst="rect">
            <a:avLst/>
          </a:prstGeom>
          <a:noFill/>
          <a:ln w="0">
            <a:noFill/>
          </a:ln>
        </p:spPr>
        <p:txBody>
          <a:bodyPr lIns="0" rIns="0" tIns="0" bIns="0" anchor="ctr">
            <a:noAutofit/>
          </a:bodyPr>
          <a:p>
            <a:pPr algn="ctr"/>
            <a:r>
              <a:rPr b="0" lang="en-US" sz="4400" spc="-1" strike="noStrike">
                <a:latin typeface="Arial"/>
              </a:rPr>
              <a:t>Working groups to cover</a:t>
            </a:r>
            <a:endParaRPr b="0" lang="en-US" sz="4400" spc="-1" strike="noStrike">
              <a:latin typeface="Arial"/>
            </a:endParaRPr>
          </a:p>
        </p:txBody>
      </p:sp>
      <p:sp>
        <p:nvSpPr>
          <p:cNvPr id="78" name="TextShape 2"/>
          <p:cNvSpPr txBox="1"/>
          <p:nvPr/>
        </p:nvSpPr>
        <p:spPr>
          <a:xfrm>
            <a:off x="457200" y="2252520"/>
            <a:ext cx="8229240" cy="3977280"/>
          </a:xfrm>
          <a:prstGeom prst="rect">
            <a:avLst/>
          </a:prstGeom>
          <a:noFill/>
          <a:ln w="0">
            <a:noFill/>
          </a:ln>
        </p:spPr>
        <p:txBody>
          <a:bodyPr lIns="0" rIns="0" tIns="0" bIns="0">
            <a:normAutofit fontScale="73000"/>
          </a:bodyPr>
          <a:p>
            <a:pPr marL="432000" indent="-324000">
              <a:spcBef>
                <a:spcPts val="1417"/>
              </a:spcBef>
              <a:buClr>
                <a:srgbClr val="000000"/>
              </a:buClr>
              <a:buSzPct val="45000"/>
              <a:buFont typeface="Wingdings" charset="2"/>
              <a:buChar char=""/>
            </a:pPr>
            <a:r>
              <a:rPr b="0" lang="en-US" sz="3200" spc="-1" strike="noStrike">
                <a:latin typeface="Arial"/>
              </a:rPr>
              <a:t>Raw – Reliable and Available Wireless</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6lo – IPv6 over Networks of Resource-constrained Nodes</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Lpwan – IPv6 over Low Power Wide-Area Networks</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Lake – Lightweight Authenticated Key Exchange</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Suit – Software Updates for Internet of Things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9" name="TextShape 1"/>
          <p:cNvSpPr txBox="1"/>
          <p:nvPr/>
        </p:nvSpPr>
        <p:spPr>
          <a:xfrm>
            <a:off x="457200" y="725040"/>
            <a:ext cx="8229240" cy="1250280"/>
          </a:xfrm>
          <a:prstGeom prst="rect">
            <a:avLst/>
          </a:prstGeom>
          <a:noFill/>
          <a:ln w="0">
            <a:noFill/>
          </a:ln>
        </p:spPr>
        <p:txBody>
          <a:bodyPr lIns="0" rIns="0" tIns="0" bIns="0" anchor="ctr">
            <a:noAutofit/>
          </a:bodyPr>
          <a:p>
            <a:pPr algn="ctr"/>
            <a:r>
              <a:rPr b="0" lang="en-US" sz="4400" spc="-1" strike="noStrike">
                <a:latin typeface="Arial"/>
              </a:rPr>
              <a:t>Raw – Reliable and Available Wireless</a:t>
            </a:r>
            <a:endParaRPr b="0" lang="en-US" sz="4400" spc="-1" strike="noStrike">
              <a:latin typeface="Arial"/>
            </a:endParaRPr>
          </a:p>
        </p:txBody>
      </p:sp>
      <p:sp>
        <p:nvSpPr>
          <p:cNvPr id="80" name="TextShape 2"/>
          <p:cNvSpPr txBox="1"/>
          <p:nvPr/>
        </p:nvSpPr>
        <p:spPr>
          <a:xfrm>
            <a:off x="457200" y="2252520"/>
            <a:ext cx="8229240" cy="3977280"/>
          </a:xfrm>
          <a:prstGeom prst="rect">
            <a:avLst/>
          </a:prstGeom>
          <a:noFill/>
          <a:ln w="0">
            <a:noFill/>
          </a:ln>
        </p:spPr>
        <p:txBody>
          <a:bodyPr lIns="0" rIns="0" tIns="0" bIns="0">
            <a:normAutofit fontScale="39000"/>
          </a:bodyPr>
          <a:p>
            <a:pPr marL="432000" indent="-324000">
              <a:spcBef>
                <a:spcPts val="1417"/>
              </a:spcBef>
              <a:buClr>
                <a:srgbClr val="000000"/>
              </a:buClr>
              <a:buSzPct val="45000"/>
              <a:buFont typeface="Wingdings" charset="2"/>
              <a:buChar char=""/>
            </a:pPr>
            <a:r>
              <a:rPr b="0" lang="en-US" sz="3200" spc="-1" strike="noStrike">
                <a:latin typeface="Arial"/>
              </a:rPr>
              <a:t>Has not submitted request to meet in IETF 116 yet</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Did meet in IETF 115</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1"/>
              </a:rPr>
              <a:t>Agenda</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2"/>
              </a:rPr>
              <a:t>Minutes</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3"/>
              </a:rPr>
              <a:t>Materials</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4"/>
              </a:rPr>
              <a:t>Session recording</a:t>
            </a:r>
            <a:endParaRPr b="0" lang="en-US" sz="28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Document Status</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RFC Editor queue</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hlinkClick r:id="rId5"/>
              </a:rPr>
              <a:t>https://datatracker.ietf.org/doc/draft-ietf-raw-ldacs/</a:t>
            </a:r>
            <a:endParaRPr b="0" lang="en-US" sz="24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In IESG Review</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hlinkClick r:id="rId6"/>
              </a:rPr>
              <a:t>https://datatracker.ietf.org/doc/draft-ietf-raw-use-cases/</a:t>
            </a:r>
            <a:endParaRPr b="0" lang="en-US" sz="24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Awaiting write up</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hlinkClick r:id="rId7"/>
              </a:rPr>
              <a:t>https://datatracker.ietf.org/doc/draft-ietf-raw-technologies/</a:t>
            </a:r>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TextShape 1"/>
          <p:cNvSpPr txBox="1"/>
          <p:nvPr/>
        </p:nvSpPr>
        <p:spPr>
          <a:xfrm>
            <a:off x="457200" y="777600"/>
            <a:ext cx="8229240" cy="1144800"/>
          </a:xfrm>
          <a:prstGeom prst="rect">
            <a:avLst/>
          </a:prstGeom>
          <a:noFill/>
          <a:ln w="0">
            <a:noFill/>
          </a:ln>
        </p:spPr>
        <p:txBody>
          <a:bodyPr lIns="0" rIns="0" tIns="0" bIns="0" anchor="ctr">
            <a:noAutofit/>
          </a:bodyPr>
          <a:p>
            <a:pPr algn="ctr"/>
            <a:r>
              <a:rPr b="0" lang="en-US" sz="4400" spc="-1" strike="noStrike">
                <a:latin typeface="Arial"/>
              </a:rPr>
              <a:t>Raw WG Documents</a:t>
            </a:r>
            <a:endParaRPr b="0" lang="en-US" sz="4400" spc="-1" strike="noStrike">
              <a:latin typeface="Arial"/>
            </a:endParaRPr>
          </a:p>
        </p:txBody>
      </p:sp>
      <p:sp>
        <p:nvSpPr>
          <p:cNvPr id="82" name="TextShape 2"/>
          <p:cNvSpPr txBox="1"/>
          <p:nvPr/>
        </p:nvSpPr>
        <p:spPr>
          <a:xfrm>
            <a:off x="457200" y="2252520"/>
            <a:ext cx="8229240" cy="3977280"/>
          </a:xfrm>
          <a:prstGeom prst="rect">
            <a:avLst/>
          </a:prstGeom>
          <a:noFill/>
          <a:ln w="0">
            <a:noFill/>
          </a:ln>
        </p:spPr>
        <p:txBody>
          <a:bodyPr lIns="0" rIns="0" tIns="0" bIns="0">
            <a:normAutofit/>
          </a:bodyPr>
          <a:p>
            <a:pPr lvl="1" marL="864000" indent="-324000">
              <a:spcBef>
                <a:spcPts val="1134"/>
              </a:spcBef>
              <a:buClr>
                <a:srgbClr val="000000"/>
              </a:buClr>
              <a:buSzPct val="75000"/>
              <a:buFont typeface="Symbol" charset="2"/>
              <a:buChar char=""/>
            </a:pPr>
            <a:r>
              <a:rPr b="0" lang="en-US" sz="2800" spc="-1" strike="noStrike">
                <a:latin typeface="Arial"/>
              </a:rPr>
              <a:t>WG Documents</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hlinkClick r:id="rId1"/>
              </a:rPr>
              <a:t>https://datatracker.ietf.org/doc/draft-ietf-raw-architecture/</a:t>
            </a:r>
            <a:endParaRPr b="0" lang="en-US" sz="24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hlinkClick r:id="rId2"/>
              </a:rPr>
              <a:t>https://datatracker.ietf.org/doc/draft-ietf-raw-framework/</a:t>
            </a:r>
            <a:endParaRPr b="0" lang="en-US" sz="24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hlinkClick r:id="rId3"/>
              </a:rPr>
              <a:t>https://datatracker.ietf.org/doc/draft-ietf-raw-oam-support/</a:t>
            </a:r>
            <a:endParaRPr b="0" lang="en-US" sz="24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hlinkClick r:id="rId4"/>
              </a:rPr>
              <a:t>https://datatracker.ietf.org/doc/draft-ietf-raw-industrial-requirements/</a:t>
            </a:r>
            <a:endParaRPr b="0" lang="en-US" sz="24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 </a:t>
            </a:r>
            <a:r>
              <a:rPr b="0" lang="en-US" sz="2400" spc="-1" strike="noStrike">
                <a:latin typeface="Arial"/>
              </a:rPr>
              <a:t>(expired)</a:t>
            </a:r>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TextShape 1"/>
          <p:cNvSpPr txBox="1"/>
          <p:nvPr/>
        </p:nvSpPr>
        <p:spPr>
          <a:xfrm>
            <a:off x="457200" y="777600"/>
            <a:ext cx="8229240" cy="1144800"/>
          </a:xfrm>
          <a:prstGeom prst="rect">
            <a:avLst/>
          </a:prstGeom>
          <a:noFill/>
          <a:ln w="0">
            <a:noFill/>
          </a:ln>
        </p:spPr>
        <p:txBody>
          <a:bodyPr lIns="0" rIns="0" tIns="0" bIns="0" anchor="ctr">
            <a:noAutofit/>
          </a:bodyPr>
          <a:p>
            <a:pPr algn="ctr"/>
            <a:r>
              <a:rPr b="0" lang="en-US" sz="4400" spc="-1" strike="noStrike">
                <a:latin typeface="Arial"/>
              </a:rPr>
              <a:t>Raw Under Consideration</a:t>
            </a:r>
            <a:endParaRPr b="0" lang="en-US" sz="4400" spc="-1" strike="noStrike">
              <a:latin typeface="Arial"/>
            </a:endParaRPr>
          </a:p>
        </p:txBody>
      </p:sp>
      <p:sp>
        <p:nvSpPr>
          <p:cNvPr id="84" name="TextShape 2"/>
          <p:cNvSpPr txBox="1"/>
          <p:nvPr/>
        </p:nvSpPr>
        <p:spPr>
          <a:xfrm>
            <a:off x="457200" y="2252520"/>
            <a:ext cx="8229240" cy="3977280"/>
          </a:xfrm>
          <a:prstGeom prst="rect">
            <a:avLst/>
          </a:prstGeom>
          <a:noFill/>
          <a:ln w="0">
            <a:noFill/>
          </a:ln>
        </p:spPr>
        <p:txBody>
          <a:bodyPr lIns="0" rIns="0" tIns="0" bIns="0">
            <a:normAutofit/>
          </a:bodyPr>
          <a:p>
            <a:pPr lvl="1" marL="864000" indent="-324000">
              <a:spcBef>
                <a:spcPts val="1134"/>
              </a:spcBef>
              <a:buClr>
                <a:srgbClr val="000000"/>
              </a:buClr>
              <a:buSzPct val="75000"/>
              <a:buFont typeface="Symbol" charset="2"/>
              <a:buChar char=""/>
            </a:pPr>
            <a:r>
              <a:rPr b="0" lang="en-US" sz="2800" spc="-1" strike="noStrike">
                <a:latin typeface="Arial"/>
              </a:rPr>
              <a:t>Under Consideration</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hlinkClick r:id="rId1"/>
              </a:rPr>
              <a:t>https://datatracker.ietf.org/doc/draft-bernardos-raw-joint-selection-raw-mec/</a:t>
            </a:r>
            <a:endParaRPr b="0" lang="en-US" sz="24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hlinkClick r:id="rId2"/>
              </a:rPr>
              <a:t>https://datatracker.ietf.org/doc/draft-bernardos-raw-mec/</a:t>
            </a:r>
            <a:endParaRPr b="0" lang="en-US" sz="24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hlinkClick r:id="rId3"/>
              </a:rPr>
              <a:t>https://datatracker.ietf.org/doc/draft-bernardos-raw-multidomain/</a:t>
            </a:r>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TextShape 1"/>
          <p:cNvSpPr txBox="1"/>
          <p:nvPr/>
        </p:nvSpPr>
        <p:spPr>
          <a:xfrm>
            <a:off x="457200" y="725040"/>
            <a:ext cx="8229240" cy="1250280"/>
          </a:xfrm>
          <a:prstGeom prst="rect">
            <a:avLst/>
          </a:prstGeom>
          <a:noFill/>
          <a:ln w="0">
            <a:noFill/>
          </a:ln>
        </p:spPr>
        <p:txBody>
          <a:bodyPr lIns="0" rIns="0" tIns="0" bIns="0" anchor="ctr">
            <a:noAutofit/>
          </a:bodyPr>
          <a:p>
            <a:pPr algn="ctr"/>
            <a:r>
              <a:rPr b="0" lang="en-US" sz="4400" spc="-1" strike="noStrike">
                <a:latin typeface="Arial"/>
              </a:rPr>
              <a:t>6lo – IPv6 over Networks of Resource-constrained Nodes</a:t>
            </a:r>
            <a:endParaRPr b="0" lang="en-US" sz="4400" spc="-1" strike="noStrike">
              <a:latin typeface="Arial"/>
            </a:endParaRPr>
          </a:p>
        </p:txBody>
      </p:sp>
      <p:sp>
        <p:nvSpPr>
          <p:cNvPr id="86" name="TextShape 2"/>
          <p:cNvSpPr txBox="1"/>
          <p:nvPr/>
        </p:nvSpPr>
        <p:spPr>
          <a:xfrm>
            <a:off x="457200" y="2252520"/>
            <a:ext cx="8229240" cy="3977280"/>
          </a:xfrm>
          <a:prstGeom prst="rect">
            <a:avLst/>
          </a:prstGeom>
          <a:noFill/>
          <a:ln w="0">
            <a:noFill/>
          </a:ln>
        </p:spPr>
        <p:txBody>
          <a:bodyPr lIns="0" rIns="0" tIns="0" bIns="0">
            <a:normAutofit fontScale="41000"/>
          </a:bodyPr>
          <a:p>
            <a:pPr marL="432000" indent="-324000">
              <a:spcBef>
                <a:spcPts val="1417"/>
              </a:spcBef>
              <a:buClr>
                <a:srgbClr val="000000"/>
              </a:buClr>
              <a:buSzPct val="45000"/>
              <a:buFont typeface="Wingdings" charset="2"/>
              <a:buChar char=""/>
            </a:pPr>
            <a:r>
              <a:rPr b="0" lang="en-US" sz="3200" spc="-1" strike="noStrike">
                <a:latin typeface="Arial"/>
              </a:rPr>
              <a:t>Has not submitted request to meet in IETF 116 yet</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Did meet in IETF 115</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1"/>
              </a:rPr>
              <a:t>Agenda</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2"/>
              </a:rPr>
              <a:t>Minutes</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3"/>
              </a:rPr>
              <a:t>Materials</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4"/>
              </a:rPr>
              <a:t>Session recording</a:t>
            </a:r>
            <a:endParaRPr b="0" lang="en-US" sz="28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Document status</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Transmission of IPv6 Packets over Power Line Communication (PLC) Networks was published as </a:t>
            </a:r>
            <a:r>
              <a:rPr b="0" lang="en-US" sz="2800" spc="-1" strike="noStrike">
                <a:latin typeface="Arial"/>
                <a:hlinkClick r:id="rId5"/>
              </a:rPr>
              <a:t>RFC9354</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In IESG Evaluation</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hlinkClick r:id="rId6"/>
              </a:rPr>
              <a:t>https://datatracker.ietf.org/doc/draft‐ietf‐6lo‐nfc/</a:t>
            </a:r>
            <a:endParaRPr b="0" lang="en-US" sz="24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hlinkClick r:id="rId7"/>
              </a:rPr>
              <a:t>https://datatracker.ietf.org/doc/draft‐ietf‐6lo‐use‐cases/</a:t>
            </a:r>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TextShape 1"/>
          <p:cNvSpPr txBox="1"/>
          <p:nvPr/>
        </p:nvSpPr>
        <p:spPr>
          <a:xfrm>
            <a:off x="457200" y="777600"/>
            <a:ext cx="8229240" cy="1144800"/>
          </a:xfrm>
          <a:prstGeom prst="rect">
            <a:avLst/>
          </a:prstGeom>
          <a:noFill/>
          <a:ln w="0">
            <a:noFill/>
          </a:ln>
        </p:spPr>
        <p:txBody>
          <a:bodyPr lIns="0" rIns="0" tIns="0" bIns="0" anchor="ctr">
            <a:noAutofit/>
          </a:bodyPr>
          <a:p>
            <a:pPr algn="ctr"/>
            <a:r>
              <a:rPr b="0" lang="en-US" sz="4400" spc="-1" strike="noStrike">
                <a:latin typeface="Arial"/>
              </a:rPr>
              <a:t>6lo Work in progress</a:t>
            </a:r>
            <a:endParaRPr b="0" lang="en-US" sz="4400" spc="-1" strike="noStrike">
              <a:latin typeface="Arial"/>
            </a:endParaRPr>
          </a:p>
        </p:txBody>
      </p:sp>
      <p:sp>
        <p:nvSpPr>
          <p:cNvPr id="88" name="TextShape 2"/>
          <p:cNvSpPr txBox="1"/>
          <p:nvPr/>
        </p:nvSpPr>
        <p:spPr>
          <a:xfrm>
            <a:off x="457200" y="2252520"/>
            <a:ext cx="8229240" cy="3977280"/>
          </a:xfrm>
          <a:prstGeom prst="rect">
            <a:avLst/>
          </a:prstGeom>
          <a:noFill/>
          <a:ln w="0">
            <a:noFill/>
          </a:ln>
        </p:spPr>
        <p:txBody>
          <a:bodyPr lIns="0" rIns="0" tIns="0" bIns="0">
            <a:normAutofit/>
          </a:bodyPr>
          <a:p>
            <a:pPr lvl="1" marL="864000" indent="-324000">
              <a:spcBef>
                <a:spcPts val="1134"/>
              </a:spcBef>
              <a:buClr>
                <a:srgbClr val="000000"/>
              </a:buClr>
              <a:buSzPct val="75000"/>
              <a:buFont typeface="Symbol" charset="2"/>
              <a:buChar char=""/>
            </a:pPr>
            <a:r>
              <a:rPr b="0" lang="en-US" sz="2800" spc="-1" strike="noStrike">
                <a:latin typeface="Arial"/>
              </a:rPr>
              <a:t>Work in progress</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IPv6 ND Multicast Address Listener Registration</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hlinkClick r:id="rId1"/>
              </a:rPr>
              <a:t>https://datatracker.ietf.org/doc/draft‐ietf‐6lo‐multicast‐registration/</a:t>
            </a:r>
            <a:endParaRPr b="0" lang="en-US" sz="20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Transmission of SCHC-compressed Packets over IEEE 802.15.4</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hlinkClick r:id="rId2"/>
              </a:rPr>
              <a:t>https://datatracker.ietf.org/doc//draft-gomez-6lo-schc-15dot4/</a:t>
            </a: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TextShape 1"/>
          <p:cNvSpPr txBox="1"/>
          <p:nvPr/>
        </p:nvSpPr>
        <p:spPr>
          <a:xfrm>
            <a:off x="457200" y="725040"/>
            <a:ext cx="8229240" cy="1250280"/>
          </a:xfrm>
          <a:prstGeom prst="rect">
            <a:avLst/>
          </a:prstGeom>
          <a:noFill/>
          <a:ln w="0">
            <a:noFill/>
          </a:ln>
        </p:spPr>
        <p:txBody>
          <a:bodyPr lIns="0" rIns="0" tIns="0" bIns="0" anchor="ctr">
            <a:noAutofit/>
          </a:bodyPr>
          <a:p>
            <a:pPr algn="ctr"/>
            <a:r>
              <a:rPr b="0" lang="en-US" sz="4400" spc="-1" strike="noStrike">
                <a:latin typeface="Arial"/>
              </a:rPr>
              <a:t>Lpwan – IPv6 over Low Power Wide-Area Networks</a:t>
            </a:r>
            <a:endParaRPr b="0" lang="en-US" sz="4400" spc="-1" strike="noStrike">
              <a:latin typeface="Arial"/>
            </a:endParaRPr>
          </a:p>
        </p:txBody>
      </p:sp>
      <p:sp>
        <p:nvSpPr>
          <p:cNvPr id="90" name="TextShape 2"/>
          <p:cNvSpPr txBox="1"/>
          <p:nvPr/>
        </p:nvSpPr>
        <p:spPr>
          <a:xfrm>
            <a:off x="457200" y="2252520"/>
            <a:ext cx="8229240" cy="3977280"/>
          </a:xfrm>
          <a:prstGeom prst="rect">
            <a:avLst/>
          </a:prstGeom>
          <a:noFill/>
          <a:ln w="0">
            <a:noFill/>
          </a:ln>
        </p:spPr>
        <p:txBody>
          <a:bodyPr lIns="0" rIns="0" tIns="0" bIns="0">
            <a:normAutofit fontScale="49000"/>
          </a:bodyPr>
          <a:p>
            <a:pPr marL="432000" indent="-324000">
              <a:spcBef>
                <a:spcPts val="1417"/>
              </a:spcBef>
              <a:buClr>
                <a:srgbClr val="000000"/>
              </a:buClr>
              <a:buSzPct val="45000"/>
              <a:buFont typeface="Wingdings" charset="2"/>
              <a:buChar char=""/>
            </a:pPr>
            <a:r>
              <a:rPr b="0" lang="en-US" sz="3200" spc="-1" strike="noStrike">
                <a:latin typeface="Arial"/>
              </a:rPr>
              <a:t>Are going to meet in IETF 116</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Did meet in IETF 115</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1"/>
              </a:rPr>
              <a:t>Agenda</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2"/>
              </a:rPr>
              <a:t>Minutes</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3"/>
              </a:rPr>
              <a:t>Materials</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4"/>
              </a:rPr>
              <a:t>Session recording</a:t>
            </a:r>
            <a:endParaRPr b="0" lang="en-US" sz="28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Document status</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RFC Editor queue</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hlinkClick r:id="rId5"/>
              </a:rPr>
              <a:t>https://datatracker.ietf.org/doc/draft-ietf-lpwan-schc-yang-data-model/</a:t>
            </a:r>
            <a:endParaRPr b="0" lang="en-US" sz="24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hlinkClick r:id="rId6"/>
              </a:rPr>
              <a:t>https://datatracker.ietf.org/doc/draft-ietf-lpwan-schc-over-nbiot/</a:t>
            </a:r>
            <a:endParaRPr b="0" lang="en-US" sz="24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IESG Evaluation</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hlinkClick r:id="rId7"/>
              </a:rPr>
              <a:t>https://datatracker.ietf.org/doc/draft-ietf-lpwan-schc-over-sigfox/</a:t>
            </a:r>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CustomShape 1"/>
          <p:cNvSpPr/>
          <p:nvPr/>
        </p:nvSpPr>
        <p:spPr>
          <a:xfrm>
            <a:off x="190440" y="1007640"/>
            <a:ext cx="8752680" cy="5539320"/>
          </a:xfrm>
          <a:prstGeom prst="rect">
            <a:avLst/>
          </a:prstGeom>
          <a:noFill/>
          <a:ln w="0">
            <a:noFill/>
          </a:ln>
        </p:spPr>
        <p:style>
          <a:lnRef idx="0"/>
          <a:fillRef idx="0"/>
          <a:effectRef idx="0"/>
          <a:fontRef idx="minor"/>
        </p:style>
        <p:txBody>
          <a:bodyPr lIns="90000" rIns="90000" tIns="45000" bIns="45000">
            <a:noAutofit/>
          </a:bodyPr>
          <a:p>
            <a:pPr marL="216000" indent="-21168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latin typeface="Arial"/>
            </a:endParaRPr>
          </a:p>
          <a:p>
            <a:pPr lvl="1" marL="432000" indent="-21168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latin typeface="Arial"/>
            </a:endParaRPr>
          </a:p>
          <a:p>
            <a:pPr lvl="1" marL="432000" indent="-21168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latin typeface="Arial"/>
            </a:endParaRPr>
          </a:p>
          <a:p>
            <a:pPr lvl="2" marL="648000" indent="-21168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latin typeface="Arial"/>
            </a:endParaRPr>
          </a:p>
          <a:p>
            <a:pPr lvl="2" marL="648000" indent="-21168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latin typeface="Arial"/>
            </a:endParaRPr>
          </a:p>
          <a:p>
            <a:pPr lvl="2" marL="648000" indent="-21168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US" sz="1200" spc="-1" strike="noStrike">
              <a:latin typeface="Arial"/>
            </a:endParaRPr>
          </a:p>
          <a:p>
            <a:pPr lvl="1" marL="432000" indent="-21168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latin typeface="Arial"/>
            </a:endParaRPr>
          </a:p>
          <a:p>
            <a:pPr lvl="2" marL="648000" indent="-21168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latin typeface="Arial"/>
            </a:endParaRPr>
          </a:p>
          <a:p>
            <a:pPr lvl="2" marL="648000" indent="-21168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latin typeface="Arial"/>
            </a:endParaRPr>
          </a:p>
          <a:p>
            <a:pPr lvl="2" marL="648000" indent="-21168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latin typeface="Arial"/>
            </a:endParaRPr>
          </a:p>
          <a:p>
            <a:pPr lvl="1" marL="432000" indent="-21168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latin typeface="Arial"/>
            </a:endParaRPr>
          </a:p>
          <a:p>
            <a:pPr lvl="1" marL="432000" indent="-21168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latin typeface="Arial"/>
            </a:endParaRPr>
          </a:p>
          <a:p>
            <a:pPr>
              <a:lnSpc>
                <a:spcPct val="100000"/>
              </a:lnSpc>
            </a:pPr>
            <a:endParaRPr b="0" lang="en-US" sz="1200" spc="-1" strike="noStrike">
              <a:latin typeface="Arial"/>
            </a:endParaRPr>
          </a:p>
          <a:p>
            <a:pPr marL="216000" indent="-21168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latin typeface="Arial"/>
            </a:endParaRPr>
          </a:p>
        </p:txBody>
      </p:sp>
      <p:sp>
        <p:nvSpPr>
          <p:cNvPr id="54" name="CustomShape 2"/>
          <p:cNvSpPr/>
          <p:nvPr/>
        </p:nvSpPr>
        <p:spPr>
          <a:xfrm>
            <a:off x="685800" y="533520"/>
            <a:ext cx="7761960" cy="5990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latin typeface="Arial"/>
            </a:endParaRPr>
          </a:p>
        </p:txBody>
      </p:sp>
      <p:sp>
        <p:nvSpPr>
          <p:cNvPr id="55" name="CustomShape 3"/>
          <p:cNvSpPr/>
          <p:nvPr/>
        </p:nvSpPr>
        <p:spPr>
          <a:xfrm>
            <a:off x="685800" y="-228600"/>
            <a:ext cx="7761960" cy="1059480"/>
          </a:xfrm>
          <a:prstGeom prst="rect">
            <a:avLst/>
          </a:prstGeom>
          <a:noFill/>
          <a:ln w="0">
            <a:noFill/>
          </a:ln>
        </p:spPr>
        <p:style>
          <a:lnRef idx="0"/>
          <a:fillRef idx="0"/>
          <a:effectRef idx="0"/>
          <a:fontRef idx="minor"/>
        </p:style>
      </p:sp>
      <p:sp>
        <p:nvSpPr>
          <p:cNvPr id="56" name="CustomShape 4"/>
          <p:cNvSpPr/>
          <p:nvPr/>
        </p:nvSpPr>
        <p:spPr>
          <a:xfrm>
            <a:off x="380880" y="838080"/>
            <a:ext cx="8447760" cy="555228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TextShape 1"/>
          <p:cNvSpPr txBox="1"/>
          <p:nvPr/>
        </p:nvSpPr>
        <p:spPr>
          <a:xfrm>
            <a:off x="457200" y="777600"/>
            <a:ext cx="8229240" cy="1144800"/>
          </a:xfrm>
          <a:prstGeom prst="rect">
            <a:avLst/>
          </a:prstGeom>
          <a:noFill/>
          <a:ln w="0">
            <a:noFill/>
          </a:ln>
        </p:spPr>
        <p:txBody>
          <a:bodyPr lIns="0" rIns="0" tIns="0" bIns="0" anchor="ctr">
            <a:noAutofit/>
          </a:bodyPr>
          <a:p>
            <a:pPr algn="ctr"/>
            <a:r>
              <a:rPr b="0" lang="en-US" sz="4400" spc="-1" strike="noStrike">
                <a:latin typeface="Arial"/>
              </a:rPr>
              <a:t>Lpwan Work in Progress</a:t>
            </a:r>
            <a:endParaRPr b="0" lang="en-US" sz="4400" spc="-1" strike="noStrike">
              <a:latin typeface="Arial"/>
            </a:endParaRPr>
          </a:p>
        </p:txBody>
      </p:sp>
      <p:sp>
        <p:nvSpPr>
          <p:cNvPr id="92" name="TextShape 2"/>
          <p:cNvSpPr txBox="1"/>
          <p:nvPr/>
        </p:nvSpPr>
        <p:spPr>
          <a:xfrm>
            <a:off x="457200" y="2252520"/>
            <a:ext cx="8229240" cy="3977280"/>
          </a:xfrm>
          <a:prstGeom prst="rect">
            <a:avLst/>
          </a:prstGeom>
          <a:noFill/>
          <a:ln w="0">
            <a:noFill/>
          </a:ln>
        </p:spPr>
        <p:txBody>
          <a:bodyPr lIns="0" rIns="0" tIns="0" bIns="0">
            <a:normAutofit/>
          </a:bodyPr>
          <a:p>
            <a:pPr lvl="1" marL="864000" indent="-324000">
              <a:spcBef>
                <a:spcPts val="1134"/>
              </a:spcBef>
              <a:buClr>
                <a:srgbClr val="000000"/>
              </a:buClr>
              <a:buSzPct val="75000"/>
              <a:buFont typeface="Symbol" charset="2"/>
              <a:buChar char=""/>
            </a:pPr>
            <a:r>
              <a:rPr b="0" lang="en-US" sz="2800" spc="-1" strike="noStrike">
                <a:latin typeface="Arial"/>
              </a:rPr>
              <a:t>Work in progress</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hlinkClick r:id="rId1"/>
              </a:rPr>
              <a:t>https://datatracker.ietf.org/doc/draft-ietf-lpwan-architecture/</a:t>
            </a:r>
            <a:endParaRPr b="0" lang="en-US" sz="24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hlinkClick r:id="rId2"/>
              </a:rPr>
              <a:t>https://datatracker.ietf.org/doc/draft-ietf-lpwan-schc-compound-ack/</a:t>
            </a:r>
            <a:endParaRPr b="0" lang="en-US" sz="24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Planning for recharter to include for example ppp and 802.15.x</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TextShape 1"/>
          <p:cNvSpPr txBox="1"/>
          <p:nvPr/>
        </p:nvSpPr>
        <p:spPr>
          <a:xfrm>
            <a:off x="457200" y="725040"/>
            <a:ext cx="8229240" cy="1250280"/>
          </a:xfrm>
          <a:prstGeom prst="rect">
            <a:avLst/>
          </a:prstGeom>
          <a:noFill/>
          <a:ln w="0">
            <a:noFill/>
          </a:ln>
        </p:spPr>
        <p:txBody>
          <a:bodyPr lIns="0" rIns="0" tIns="0" bIns="0" anchor="ctr">
            <a:noAutofit/>
          </a:bodyPr>
          <a:p>
            <a:pPr algn="ctr"/>
            <a:r>
              <a:rPr b="0" lang="en-US" sz="4400" spc="-1" strike="noStrike">
                <a:latin typeface="Arial"/>
              </a:rPr>
              <a:t>Lake – Lightweight Authenticated Key Exchange</a:t>
            </a:r>
            <a:endParaRPr b="0" lang="en-US" sz="4400" spc="-1" strike="noStrike">
              <a:latin typeface="Arial"/>
            </a:endParaRPr>
          </a:p>
        </p:txBody>
      </p:sp>
      <p:sp>
        <p:nvSpPr>
          <p:cNvPr id="94" name="TextShape 2"/>
          <p:cNvSpPr txBox="1"/>
          <p:nvPr/>
        </p:nvSpPr>
        <p:spPr>
          <a:xfrm>
            <a:off x="457200" y="2252520"/>
            <a:ext cx="8229240" cy="3977280"/>
          </a:xfrm>
          <a:prstGeom prst="rect">
            <a:avLst/>
          </a:prstGeom>
          <a:noFill/>
          <a:ln w="0">
            <a:noFill/>
          </a:ln>
        </p:spPr>
        <p:txBody>
          <a:bodyPr lIns="0" rIns="0" tIns="0" bIns="0">
            <a:normAutofit fontScale="73000"/>
          </a:bodyPr>
          <a:p>
            <a:pPr marL="432000" indent="-324000">
              <a:spcBef>
                <a:spcPts val="1417"/>
              </a:spcBef>
              <a:buClr>
                <a:srgbClr val="000000"/>
              </a:buClr>
              <a:buSzPct val="45000"/>
              <a:buFont typeface="Wingdings" charset="2"/>
              <a:buChar char=""/>
            </a:pPr>
            <a:r>
              <a:rPr b="0" lang="en-US" sz="3200" spc="-1" strike="noStrike">
                <a:latin typeface="Arial"/>
              </a:rPr>
              <a:t>Has not submitted request to meet in IETF 116 yet</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Did meet in IETF 115</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1"/>
              </a:rPr>
              <a:t>Agenda</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2"/>
              </a:rPr>
              <a:t>Minutes</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3"/>
              </a:rPr>
              <a:t>Materials</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4"/>
              </a:rPr>
              <a:t>Session recording</a:t>
            </a:r>
            <a:endParaRPr b="0" lang="en-US" sz="28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Document status</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Document is waiting for publication.</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TextShape 1"/>
          <p:cNvSpPr txBox="1"/>
          <p:nvPr/>
        </p:nvSpPr>
        <p:spPr>
          <a:xfrm>
            <a:off x="457200" y="777600"/>
            <a:ext cx="8229240" cy="1144800"/>
          </a:xfrm>
          <a:prstGeom prst="rect">
            <a:avLst/>
          </a:prstGeom>
          <a:noFill/>
          <a:ln w="0">
            <a:noFill/>
          </a:ln>
        </p:spPr>
        <p:txBody>
          <a:bodyPr lIns="0" rIns="0" tIns="0" bIns="0" anchor="ctr">
            <a:noAutofit/>
          </a:bodyPr>
          <a:p>
            <a:pPr algn="ctr"/>
            <a:r>
              <a:rPr b="0" lang="en-US" sz="4400" spc="-1" strike="noStrike">
                <a:latin typeface="Arial"/>
              </a:rPr>
              <a:t>Summary of EDHOC</a:t>
            </a:r>
            <a:endParaRPr b="0" lang="en-US" sz="4400" spc="-1" strike="noStrike">
              <a:latin typeface="Arial"/>
            </a:endParaRPr>
          </a:p>
        </p:txBody>
      </p:sp>
      <p:sp>
        <p:nvSpPr>
          <p:cNvPr id="96" name="TextShape 2"/>
          <p:cNvSpPr txBox="1"/>
          <p:nvPr/>
        </p:nvSpPr>
        <p:spPr>
          <a:xfrm>
            <a:off x="457200" y="2252520"/>
            <a:ext cx="8229240" cy="3977280"/>
          </a:xfrm>
          <a:prstGeom prst="rect">
            <a:avLst/>
          </a:prstGeom>
          <a:noFill/>
          <a:ln w="0">
            <a:noFill/>
          </a:ln>
        </p:spPr>
        <p:txBody>
          <a:bodyPr lIns="0" rIns="0" tIns="0" bIns="0">
            <a:normAutofit fontScale="55000"/>
          </a:bodyPr>
          <a:p>
            <a:pPr marL="432000" indent="-324000">
              <a:spcBef>
                <a:spcPts val="1417"/>
              </a:spcBef>
              <a:buClr>
                <a:srgbClr val="000000"/>
              </a:buClr>
              <a:buSzPct val="45000"/>
              <a:buFont typeface="Wingdings" charset="2"/>
              <a:buChar char=""/>
            </a:pPr>
            <a:r>
              <a:rPr b="0" lang="en-US" sz="3200" spc="-1" strike="noStrike">
                <a:latin typeface="Arial"/>
              </a:rPr>
              <a:t>Ephemeral Diffie-Hellman over COSE</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Very compact and lightweight</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Authenticated Diffie-Hellman Key Exchange with ephemeral keys.</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Provides mutual authentication, forward security, and identity protection.</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Intended to be used in constrained scenarios, main use case is to establish an OSCORE security context.</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Reuses COSE, CBOR and CoAP.</a:t>
            </a:r>
            <a:endParaRPr b="0" lang="en-US" sz="28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3 messages, sizes range from 37 to 115 bytes. Total size is around 100-250 bytes.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TextShape 1"/>
          <p:cNvSpPr txBox="1"/>
          <p:nvPr/>
        </p:nvSpPr>
        <p:spPr>
          <a:xfrm>
            <a:off x="457200" y="777600"/>
            <a:ext cx="8229240" cy="1144800"/>
          </a:xfrm>
          <a:prstGeom prst="rect">
            <a:avLst/>
          </a:prstGeom>
          <a:noFill/>
          <a:ln w="0">
            <a:noFill/>
          </a:ln>
        </p:spPr>
        <p:txBody>
          <a:bodyPr lIns="0" rIns="0" tIns="0" bIns="0" anchor="ctr">
            <a:noAutofit/>
          </a:bodyPr>
          <a:p>
            <a:pPr algn="ctr"/>
            <a:r>
              <a:rPr b="0" lang="en-US" sz="4400" spc="-1" strike="noStrike">
                <a:latin typeface="Arial"/>
              </a:rPr>
              <a:t>Outline of EDHOC protocol</a:t>
            </a:r>
            <a:endParaRPr b="0" lang="en-US" sz="4400" spc="-1" strike="noStrike">
              <a:latin typeface="Arial"/>
            </a:endParaRPr>
          </a:p>
        </p:txBody>
      </p:sp>
      <p:sp>
        <p:nvSpPr>
          <p:cNvPr id="98" name="CustomShape 2"/>
          <p:cNvSpPr/>
          <p:nvPr/>
        </p:nvSpPr>
        <p:spPr>
          <a:xfrm>
            <a:off x="1371600" y="2381400"/>
            <a:ext cx="1143000" cy="228600"/>
          </a:xfrm>
          <a:prstGeom prst="rect">
            <a:avLst/>
          </a:prstGeom>
          <a:solidFill>
            <a:srgbClr val="000000"/>
          </a:solidFill>
          <a:ln w="0">
            <a:solidFill>
              <a:srgbClr val="3465a4"/>
            </a:solidFill>
          </a:ln>
        </p:spPr>
        <p:style>
          <a:lnRef idx="0"/>
          <a:fillRef idx="0"/>
          <a:effectRef idx="0"/>
          <a:fontRef idx="minor"/>
        </p:style>
      </p:sp>
      <p:sp>
        <p:nvSpPr>
          <p:cNvPr id="99" name="CustomShape 3"/>
          <p:cNvSpPr/>
          <p:nvPr/>
        </p:nvSpPr>
        <p:spPr>
          <a:xfrm>
            <a:off x="1371600" y="2381400"/>
            <a:ext cx="1143000" cy="228600"/>
          </a:xfrm>
          <a:prstGeom prst="rect">
            <a:avLst/>
          </a:prstGeom>
          <a:solidFill>
            <a:srgbClr val="000000"/>
          </a:solidFill>
          <a:ln w="0">
            <a:solidFill>
              <a:srgbClr val="3465a4"/>
            </a:solidFill>
          </a:ln>
        </p:spPr>
        <p:style>
          <a:lnRef idx="0"/>
          <a:fillRef idx="0"/>
          <a:effectRef idx="0"/>
          <a:fontRef idx="minor"/>
        </p:style>
      </p:sp>
      <p:sp>
        <p:nvSpPr>
          <p:cNvPr id="100" name="CustomShape 4"/>
          <p:cNvSpPr/>
          <p:nvPr/>
        </p:nvSpPr>
        <p:spPr>
          <a:xfrm>
            <a:off x="1371600" y="5353200"/>
            <a:ext cx="1143000" cy="228600"/>
          </a:xfrm>
          <a:prstGeom prst="rect">
            <a:avLst/>
          </a:prstGeom>
          <a:solidFill>
            <a:srgbClr val="000000"/>
          </a:solidFill>
          <a:ln w="0">
            <a:solidFill>
              <a:srgbClr val="3465a4"/>
            </a:solidFill>
          </a:ln>
        </p:spPr>
        <p:style>
          <a:lnRef idx="0"/>
          <a:fillRef idx="0"/>
          <a:effectRef idx="0"/>
          <a:fontRef idx="minor"/>
        </p:style>
      </p:sp>
      <p:sp>
        <p:nvSpPr>
          <p:cNvPr id="101" name="Line 5"/>
          <p:cNvSpPr/>
          <p:nvPr/>
        </p:nvSpPr>
        <p:spPr>
          <a:xfrm>
            <a:off x="1942920" y="2610000"/>
            <a:ext cx="0" cy="2743200"/>
          </a:xfrm>
          <a:prstGeom prst="line">
            <a:avLst/>
          </a:prstGeom>
          <a:ln w="0">
            <a:solidFill>
              <a:srgbClr val="000000"/>
            </a:solidFill>
          </a:ln>
        </p:spPr>
        <p:style>
          <a:lnRef idx="0"/>
          <a:fillRef idx="0"/>
          <a:effectRef idx="0"/>
          <a:fontRef idx="minor"/>
        </p:style>
      </p:sp>
      <p:sp>
        <p:nvSpPr>
          <p:cNvPr id="102" name="CustomShape 6"/>
          <p:cNvSpPr/>
          <p:nvPr/>
        </p:nvSpPr>
        <p:spPr>
          <a:xfrm>
            <a:off x="6627600" y="2381040"/>
            <a:ext cx="1143000" cy="228600"/>
          </a:xfrm>
          <a:prstGeom prst="rect">
            <a:avLst/>
          </a:prstGeom>
          <a:solidFill>
            <a:srgbClr val="000000"/>
          </a:solidFill>
          <a:ln w="0">
            <a:solidFill>
              <a:srgbClr val="3465a4"/>
            </a:solidFill>
          </a:ln>
        </p:spPr>
        <p:style>
          <a:lnRef idx="0"/>
          <a:fillRef idx="0"/>
          <a:effectRef idx="0"/>
          <a:fontRef idx="minor"/>
        </p:style>
      </p:sp>
      <p:sp>
        <p:nvSpPr>
          <p:cNvPr id="103" name="CustomShape 7"/>
          <p:cNvSpPr/>
          <p:nvPr/>
        </p:nvSpPr>
        <p:spPr>
          <a:xfrm>
            <a:off x="6627600" y="2381040"/>
            <a:ext cx="1143000" cy="228600"/>
          </a:xfrm>
          <a:prstGeom prst="rect">
            <a:avLst/>
          </a:prstGeom>
          <a:solidFill>
            <a:srgbClr val="000000"/>
          </a:solidFill>
          <a:ln w="0">
            <a:solidFill>
              <a:srgbClr val="3465a4"/>
            </a:solidFill>
          </a:ln>
        </p:spPr>
        <p:style>
          <a:lnRef idx="0"/>
          <a:fillRef idx="0"/>
          <a:effectRef idx="0"/>
          <a:fontRef idx="minor"/>
        </p:style>
      </p:sp>
      <p:sp>
        <p:nvSpPr>
          <p:cNvPr id="104" name="CustomShape 8"/>
          <p:cNvSpPr/>
          <p:nvPr/>
        </p:nvSpPr>
        <p:spPr>
          <a:xfrm>
            <a:off x="6627600" y="5352840"/>
            <a:ext cx="1143000" cy="228600"/>
          </a:xfrm>
          <a:prstGeom prst="rect">
            <a:avLst/>
          </a:prstGeom>
          <a:solidFill>
            <a:srgbClr val="000000"/>
          </a:solidFill>
          <a:ln w="0">
            <a:solidFill>
              <a:srgbClr val="3465a4"/>
            </a:solidFill>
          </a:ln>
        </p:spPr>
        <p:style>
          <a:lnRef idx="0"/>
          <a:fillRef idx="0"/>
          <a:effectRef idx="0"/>
          <a:fontRef idx="minor"/>
        </p:style>
      </p:sp>
      <p:sp>
        <p:nvSpPr>
          <p:cNvPr id="105" name="Line 9"/>
          <p:cNvSpPr/>
          <p:nvPr/>
        </p:nvSpPr>
        <p:spPr>
          <a:xfrm>
            <a:off x="7198920" y="2609640"/>
            <a:ext cx="0" cy="2743200"/>
          </a:xfrm>
          <a:prstGeom prst="line">
            <a:avLst/>
          </a:prstGeom>
          <a:ln w="0">
            <a:solidFill>
              <a:srgbClr val="000000"/>
            </a:solidFill>
          </a:ln>
        </p:spPr>
        <p:style>
          <a:lnRef idx="0"/>
          <a:fillRef idx="0"/>
          <a:effectRef idx="0"/>
          <a:fontRef idx="minor"/>
        </p:style>
      </p:sp>
      <p:sp>
        <p:nvSpPr>
          <p:cNvPr id="106" name="Line 10"/>
          <p:cNvSpPr/>
          <p:nvPr/>
        </p:nvSpPr>
        <p:spPr>
          <a:xfrm>
            <a:off x="1942920" y="2838600"/>
            <a:ext cx="5256000" cy="457200"/>
          </a:xfrm>
          <a:prstGeom prst="line">
            <a:avLst/>
          </a:prstGeom>
          <a:ln w="0">
            <a:solidFill>
              <a:srgbClr val="000000"/>
            </a:solidFill>
            <a:tailEnd len="med" type="triangle" w="med"/>
          </a:ln>
        </p:spPr>
        <p:style>
          <a:lnRef idx="0"/>
          <a:fillRef idx="0"/>
          <a:effectRef idx="0"/>
          <a:fontRef idx="minor"/>
        </p:style>
      </p:sp>
      <p:sp>
        <p:nvSpPr>
          <p:cNvPr id="107" name="Line 11"/>
          <p:cNvSpPr/>
          <p:nvPr/>
        </p:nvSpPr>
        <p:spPr>
          <a:xfrm>
            <a:off x="1942920" y="4478400"/>
            <a:ext cx="5256000" cy="457200"/>
          </a:xfrm>
          <a:prstGeom prst="line">
            <a:avLst/>
          </a:prstGeom>
          <a:ln w="0">
            <a:solidFill>
              <a:srgbClr val="000000"/>
            </a:solidFill>
            <a:tailEnd len="med" type="triangle" w="med"/>
          </a:ln>
        </p:spPr>
        <p:style>
          <a:lnRef idx="0"/>
          <a:fillRef idx="0"/>
          <a:effectRef idx="0"/>
          <a:fontRef idx="minor"/>
        </p:style>
      </p:sp>
      <p:sp>
        <p:nvSpPr>
          <p:cNvPr id="108" name="Line 12"/>
          <p:cNvSpPr/>
          <p:nvPr/>
        </p:nvSpPr>
        <p:spPr>
          <a:xfrm flipH="1">
            <a:off x="1942920" y="3650400"/>
            <a:ext cx="5256000" cy="457200"/>
          </a:xfrm>
          <a:prstGeom prst="line">
            <a:avLst/>
          </a:prstGeom>
          <a:ln w="0">
            <a:solidFill>
              <a:srgbClr val="000000"/>
            </a:solidFill>
            <a:tailEnd len="med" type="triangle" w="med"/>
          </a:ln>
        </p:spPr>
        <p:style>
          <a:lnRef idx="0"/>
          <a:fillRef idx="0"/>
          <a:effectRef idx="0"/>
          <a:fontRef idx="minor"/>
        </p:style>
      </p:sp>
      <p:sp>
        <p:nvSpPr>
          <p:cNvPr id="109" name="TextShape 13"/>
          <p:cNvSpPr txBox="1"/>
          <p:nvPr/>
        </p:nvSpPr>
        <p:spPr>
          <a:xfrm rot="300000">
            <a:off x="4008600" y="2679480"/>
            <a:ext cx="914400" cy="302040"/>
          </a:xfrm>
          <a:prstGeom prst="rect">
            <a:avLst/>
          </a:prstGeom>
          <a:noFill/>
          <a:ln w="0">
            <a:noFill/>
          </a:ln>
        </p:spPr>
        <p:txBody>
          <a:bodyPr lIns="90000" rIns="90000" tIns="45000" bIns="45000">
            <a:noAutofit/>
          </a:bodyPr>
          <a:p>
            <a:pPr algn="ctr"/>
            <a:r>
              <a:rPr b="0" lang="en-US" sz="1500" spc="-1" strike="noStrike">
                <a:latin typeface="Arial"/>
              </a:rPr>
              <a:t>G_x</a:t>
            </a:r>
            <a:endParaRPr b="0" lang="en-US" sz="1500" spc="-1" strike="noStrike">
              <a:latin typeface="Arial"/>
            </a:endParaRPr>
          </a:p>
        </p:txBody>
      </p:sp>
      <p:sp>
        <p:nvSpPr>
          <p:cNvPr id="110" name="TextShape 14"/>
          <p:cNvSpPr txBox="1"/>
          <p:nvPr/>
        </p:nvSpPr>
        <p:spPr>
          <a:xfrm rot="21289200">
            <a:off x="1942560" y="3560040"/>
            <a:ext cx="5256000" cy="302040"/>
          </a:xfrm>
          <a:prstGeom prst="rect">
            <a:avLst/>
          </a:prstGeom>
          <a:noFill/>
          <a:ln w="0">
            <a:noFill/>
          </a:ln>
        </p:spPr>
        <p:txBody>
          <a:bodyPr lIns="90000" rIns="90000" tIns="45000" bIns="45000">
            <a:noAutofit/>
          </a:bodyPr>
          <a:p>
            <a:pPr algn="ctr"/>
            <a:r>
              <a:rPr b="0" lang="en-US" sz="1500" spc="-1" strike="noStrike">
                <a:latin typeface="Arial"/>
              </a:rPr>
              <a:t>G_y, Enc(ID_CRED_R, Sig(R; MAC(CRED_R, G_X, G_Y)))</a:t>
            </a:r>
            <a:endParaRPr b="0" lang="en-US" sz="1500" spc="-1" strike="noStrike">
              <a:latin typeface="Arial"/>
            </a:endParaRPr>
          </a:p>
        </p:txBody>
      </p:sp>
      <p:sp>
        <p:nvSpPr>
          <p:cNvPr id="111" name="TextShape 15"/>
          <p:cNvSpPr txBox="1"/>
          <p:nvPr/>
        </p:nvSpPr>
        <p:spPr>
          <a:xfrm rot="297600">
            <a:off x="1942200" y="4408920"/>
            <a:ext cx="5256000" cy="302040"/>
          </a:xfrm>
          <a:prstGeom prst="rect">
            <a:avLst/>
          </a:prstGeom>
          <a:noFill/>
          <a:ln w="0">
            <a:noFill/>
          </a:ln>
        </p:spPr>
        <p:txBody>
          <a:bodyPr lIns="90000" rIns="90000" tIns="45000" bIns="45000">
            <a:noAutofit/>
          </a:bodyPr>
          <a:p>
            <a:pPr algn="ctr"/>
            <a:r>
              <a:rPr b="0" lang="en-US" sz="1500" spc="-1" strike="noStrike">
                <a:latin typeface="Arial"/>
              </a:rPr>
              <a:t>AEAD(ID_CRED_I, Sig(I; MAC(CRED_I, G_Y, G_X)))</a:t>
            </a:r>
            <a:endParaRPr b="0" lang="en-US" sz="1500" spc="-1" strike="noStrike">
              <a:latin typeface="Arial"/>
            </a:endParaRPr>
          </a:p>
        </p:txBody>
      </p:sp>
      <p:sp>
        <p:nvSpPr>
          <p:cNvPr id="112" name="TextShape 16"/>
          <p:cNvSpPr txBox="1"/>
          <p:nvPr/>
        </p:nvSpPr>
        <p:spPr>
          <a:xfrm>
            <a:off x="1371600" y="1924200"/>
            <a:ext cx="1143000" cy="346320"/>
          </a:xfrm>
          <a:prstGeom prst="rect">
            <a:avLst/>
          </a:prstGeom>
          <a:noFill/>
          <a:ln w="0">
            <a:noFill/>
          </a:ln>
        </p:spPr>
        <p:txBody>
          <a:bodyPr lIns="90000" rIns="90000" tIns="45000" bIns="45000">
            <a:noAutofit/>
          </a:bodyPr>
          <a:p>
            <a:pPr algn="ctr"/>
            <a:r>
              <a:rPr b="0" lang="en-US" sz="1800" spc="-1" strike="noStrike">
                <a:latin typeface="Arial"/>
              </a:rPr>
              <a:t>Initiator</a:t>
            </a:r>
            <a:endParaRPr b="0" lang="en-US" sz="1800" spc="-1" strike="noStrike">
              <a:latin typeface="Arial"/>
            </a:endParaRPr>
          </a:p>
        </p:txBody>
      </p:sp>
      <p:sp>
        <p:nvSpPr>
          <p:cNvPr id="113" name="TextShape 17"/>
          <p:cNvSpPr txBox="1"/>
          <p:nvPr/>
        </p:nvSpPr>
        <p:spPr>
          <a:xfrm>
            <a:off x="6508800" y="1924200"/>
            <a:ext cx="1369800" cy="346320"/>
          </a:xfrm>
          <a:prstGeom prst="rect">
            <a:avLst/>
          </a:prstGeom>
          <a:noFill/>
          <a:ln w="0">
            <a:noFill/>
          </a:ln>
        </p:spPr>
        <p:txBody>
          <a:bodyPr lIns="90000" rIns="90000" tIns="45000" bIns="45000">
            <a:noAutofit/>
          </a:bodyPr>
          <a:p>
            <a:pPr algn="ctr"/>
            <a:r>
              <a:rPr b="0" lang="en-US" sz="1800" spc="-1" strike="noStrike">
                <a:latin typeface="Arial"/>
              </a:rPr>
              <a:t>Responder</a:t>
            </a:r>
            <a:endParaRPr b="0" lang="en-US" sz="1800" spc="-1" strike="noStrike">
              <a:latin typeface="Arial"/>
            </a:endParaRPr>
          </a:p>
        </p:txBody>
      </p:sp>
      <p:sp>
        <p:nvSpPr>
          <p:cNvPr id="114" name="TextShape 18"/>
          <p:cNvSpPr txBox="1"/>
          <p:nvPr/>
        </p:nvSpPr>
        <p:spPr>
          <a:xfrm>
            <a:off x="1143000" y="6039000"/>
            <a:ext cx="7315200" cy="346320"/>
          </a:xfrm>
          <a:prstGeom prst="rect">
            <a:avLst/>
          </a:prstGeom>
          <a:noFill/>
          <a:ln w="0">
            <a:noFill/>
          </a:ln>
        </p:spPr>
        <p:txBody>
          <a:bodyPr lIns="90000" rIns="90000" tIns="45000" bIns="45000">
            <a:noAutofit/>
          </a:bodyPr>
          <a:p>
            <a:r>
              <a:rPr b="0" lang="en-US" sz="1800" spc="-1" strike="noStrike">
                <a:latin typeface="Arial"/>
              </a:rPr>
              <a:t>MAC-then-Sign variant of the SIGMA-I protocol used by EDHOC</a:t>
            </a:r>
            <a:endParaRPr b="0" lang="en-US" sz="1800" spc="-1" strike="noStrike">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TextShape 1"/>
          <p:cNvSpPr txBox="1"/>
          <p:nvPr/>
        </p:nvSpPr>
        <p:spPr>
          <a:xfrm>
            <a:off x="457200" y="725040"/>
            <a:ext cx="8229240" cy="1250280"/>
          </a:xfrm>
          <a:prstGeom prst="rect">
            <a:avLst/>
          </a:prstGeom>
          <a:noFill/>
          <a:ln w="0">
            <a:noFill/>
          </a:ln>
        </p:spPr>
        <p:txBody>
          <a:bodyPr lIns="0" rIns="0" tIns="0" bIns="0" anchor="ctr">
            <a:noAutofit/>
          </a:bodyPr>
          <a:p>
            <a:pPr algn="ctr"/>
            <a:r>
              <a:rPr b="0" lang="en-US" sz="4400" spc="-1" strike="noStrike">
                <a:latin typeface="Arial"/>
              </a:rPr>
              <a:t>Suit – Software Updates for Internet of Things</a:t>
            </a:r>
            <a:endParaRPr b="0" lang="en-US" sz="4400" spc="-1" strike="noStrike">
              <a:latin typeface="Arial"/>
            </a:endParaRPr>
          </a:p>
        </p:txBody>
      </p:sp>
      <p:sp>
        <p:nvSpPr>
          <p:cNvPr id="116" name="TextShape 2"/>
          <p:cNvSpPr txBox="1"/>
          <p:nvPr/>
        </p:nvSpPr>
        <p:spPr>
          <a:xfrm>
            <a:off x="457200" y="2252520"/>
            <a:ext cx="8229240" cy="3977280"/>
          </a:xfrm>
          <a:prstGeom prst="rect">
            <a:avLst/>
          </a:prstGeom>
          <a:noFill/>
          <a:ln w="0">
            <a:noFill/>
          </a:ln>
        </p:spPr>
        <p:txBody>
          <a:bodyPr lIns="0" rIns="0" tIns="0" bIns="0">
            <a:normAutofit fontScale="34000"/>
          </a:bodyPr>
          <a:p>
            <a:pPr marL="432000" indent="-324000">
              <a:spcBef>
                <a:spcPts val="1417"/>
              </a:spcBef>
              <a:buClr>
                <a:srgbClr val="000000"/>
              </a:buClr>
              <a:buSzPct val="45000"/>
              <a:buFont typeface="Wingdings" charset="2"/>
              <a:buChar char=""/>
            </a:pPr>
            <a:r>
              <a:rPr b="0" lang="en-US" sz="3200" spc="-1" strike="noStrike">
                <a:latin typeface="Arial"/>
              </a:rPr>
              <a:t>Has not submitted request to meet in IETF 116 yet</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Did meet in IETF 115</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1"/>
              </a:rPr>
              <a:t>Agenda</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No minutes posted yet, but </a:t>
            </a:r>
            <a:r>
              <a:rPr b="0" lang="en-US" sz="2800" spc="-1" strike="noStrike">
                <a:latin typeface="Arial"/>
                <a:hlinkClick r:id="rId2"/>
              </a:rPr>
              <a:t>notes</a:t>
            </a:r>
            <a:r>
              <a:rPr b="0" lang="en-US" sz="2800" spc="-1" strike="noStrike">
                <a:latin typeface="Arial"/>
              </a:rPr>
              <a:t> can be found in HedgeDoc</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3"/>
              </a:rPr>
              <a:t>Materials</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4"/>
              </a:rPr>
              <a:t>Session recording</a:t>
            </a:r>
            <a:endParaRPr b="0" lang="en-US" sz="28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Work in Progress</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5"/>
              </a:rPr>
              <a:t>https://datatracker.ietf.org/doc/draft-ietf-suit-manifest/</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6"/>
              </a:rPr>
              <a:t>https://datatracker.ietf.org/doc/draft-ietf-suit-firmware-encryption/</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7"/>
              </a:rPr>
              <a:t>https://datatracker.ietf.org/doc/draft-ietf-suit-report/</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8"/>
              </a:rPr>
              <a:t>https://datatracker.ietf.org/doc/draft-ietf-suit-mud/</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9"/>
              </a:rPr>
              <a:t>https://datatracker.ietf.org/doc/draft-ietf-suit-trust-domains/</a:t>
            </a:r>
            <a:endParaRPr b="0" lang="en-US" sz="28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hlinkClick r:id="rId10"/>
              </a:rPr>
              <a:t>https://datatracker.ietf.org/doc/draft-ietf-suit-update-management/</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TextShape 1"/>
          <p:cNvSpPr txBox="1"/>
          <p:nvPr/>
        </p:nvSpPr>
        <p:spPr>
          <a:xfrm>
            <a:off x="457200" y="777600"/>
            <a:ext cx="8229240" cy="1144800"/>
          </a:xfrm>
          <a:prstGeom prst="rect">
            <a:avLst/>
          </a:prstGeom>
          <a:noFill/>
          <a:ln w="0">
            <a:noFill/>
          </a:ln>
        </p:spPr>
        <p:txBody>
          <a:bodyPr lIns="0" rIns="0" tIns="0" bIns="0" anchor="ctr">
            <a:noAutofit/>
          </a:bodyPr>
          <a:p>
            <a:pPr algn="ctr"/>
            <a:r>
              <a:rPr b="0" lang="en-US" sz="4400" spc="-1" strike="noStrike">
                <a:latin typeface="Arial"/>
              </a:rPr>
              <a:t>BoFs in IETF 116</a:t>
            </a:r>
            <a:endParaRPr b="0" lang="en-US" sz="4400" spc="-1" strike="noStrike">
              <a:latin typeface="Arial"/>
            </a:endParaRPr>
          </a:p>
        </p:txBody>
      </p:sp>
      <p:sp>
        <p:nvSpPr>
          <p:cNvPr id="118" name="TextShape 2"/>
          <p:cNvSpPr txBox="1"/>
          <p:nvPr/>
        </p:nvSpPr>
        <p:spPr>
          <a:xfrm>
            <a:off x="457200" y="2252520"/>
            <a:ext cx="8229240" cy="3977280"/>
          </a:xfrm>
          <a:prstGeom prst="rect">
            <a:avLst/>
          </a:prstGeom>
          <a:noFill/>
          <a:ln w="0">
            <a:noFill/>
          </a:ln>
        </p:spPr>
        <p:txBody>
          <a:bodyPr lIns="0" rIns="0" tIns="0" bIns="0">
            <a:normAutofit fontScale="73000"/>
          </a:bodyPr>
          <a:p>
            <a:pPr marL="432000" indent="-324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List of requested BoFs can be found from </a:t>
            </a:r>
            <a:r>
              <a:rPr b="0" lang="en-IE" sz="3200" spc="-1" strike="noStrike">
                <a:solidFill>
                  <a:srgbClr val="0000ff"/>
                </a:solidFill>
                <a:latin typeface="Arial"/>
                <a:ea typeface="DejaVu Sans"/>
                <a:hlinkClick r:id="rId1"/>
              </a:rPr>
              <a:t>https://datatracker.ietf.org/doc/bof-requests</a:t>
            </a:r>
            <a:endParaRPr b="0" lang="en-US"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List of approved BoFs can be found from </a:t>
            </a:r>
            <a:r>
              <a:rPr b="0" lang="en-IE" sz="3200" spc="-1" strike="noStrike">
                <a:solidFill>
                  <a:srgbClr val="0000ff"/>
                </a:solidFill>
                <a:latin typeface="Arial"/>
                <a:ea typeface="DejaVu Sans"/>
                <a:hlinkClick r:id="rId2"/>
              </a:rPr>
              <a:t>https://datatracker.ietf.org/wg/bofs/</a:t>
            </a:r>
            <a:endParaRPr b="0" lang="en-US"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 list of BoFs requests curretly in:</a:t>
            </a:r>
            <a:endParaRPr b="0" lang="en-US" sz="3200" spc="-1" strike="noStrike">
              <a:latin typeface="Arial"/>
            </a:endParaRPr>
          </a:p>
          <a:p>
            <a:pPr lvl="1" marL="864000" indent="-324000">
              <a:lnSpc>
                <a:spcPct val="100000"/>
              </a:lnSpc>
              <a:spcBef>
                <a:spcPts val="1134"/>
              </a:spcBef>
              <a:buClr>
                <a:srgbClr val="000000"/>
              </a:buClr>
              <a:buSzPct val="75000"/>
              <a:buFont typeface="Symbol" charset="2"/>
              <a:buChar char=""/>
            </a:pPr>
            <a:r>
              <a:rPr b="0" lang="en-IE" sz="3200" spc="-1" strike="noStrike">
                <a:solidFill>
                  <a:srgbClr val="000000"/>
                </a:solidFill>
                <a:latin typeface="Arial"/>
                <a:ea typeface="DejaVu Sans"/>
              </a:rPr>
              <a:t>BPF/eBPF</a:t>
            </a:r>
            <a:endParaRPr b="0" lang="en-US" sz="3200" spc="-1" strike="noStrike">
              <a:latin typeface="Arial"/>
            </a:endParaRPr>
          </a:p>
          <a:p>
            <a:pPr lvl="1" marL="864000" indent="-324000">
              <a:lnSpc>
                <a:spcPct val="100000"/>
              </a:lnSpc>
              <a:spcBef>
                <a:spcPts val="1134"/>
              </a:spcBef>
              <a:buClr>
                <a:srgbClr val="000000"/>
              </a:buClr>
              <a:buSzPct val="75000"/>
              <a:buFont typeface="Symbol" charset="2"/>
              <a:buChar char=""/>
            </a:pPr>
            <a:r>
              <a:rPr b="0" lang="en-IE" sz="3200" spc="-1" strike="noStrike">
                <a:solidFill>
                  <a:srgbClr val="000000"/>
                </a:solidFill>
                <a:latin typeface="Arial"/>
                <a:ea typeface="DejaVu Sans"/>
              </a:rPr>
              <a:t>Domain Boundaries (DBOUND)</a:t>
            </a:r>
            <a:endParaRPr b="0" lang="en-US" sz="3200" spc="-1" strike="noStrike">
              <a:latin typeface="Arial"/>
            </a:endParaRPr>
          </a:p>
          <a:p>
            <a:pPr lvl="1" marL="864000" indent="-324000">
              <a:lnSpc>
                <a:spcPct val="100000"/>
              </a:lnSpc>
              <a:spcBef>
                <a:spcPts val="1134"/>
              </a:spcBef>
              <a:buClr>
                <a:srgbClr val="000000"/>
              </a:buClr>
              <a:buSzPct val="75000"/>
              <a:buFont typeface="Symbol" charset="2"/>
              <a:buChar char=""/>
            </a:pPr>
            <a:r>
              <a:rPr b="0" lang="en-IE" sz="3200" spc="-1" strike="noStrike">
                <a:solidFill>
                  <a:srgbClr val="000000"/>
                </a:solidFill>
                <a:latin typeface="Arial"/>
                <a:ea typeface="DejaVu Sans"/>
              </a:rPr>
              <a:t>Sw103kProtocol modification of the logical link control program</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TextShape 1"/>
          <p:cNvSpPr txBox="1"/>
          <p:nvPr/>
        </p:nvSpPr>
        <p:spPr>
          <a:xfrm>
            <a:off x="457200" y="725040"/>
            <a:ext cx="8229240" cy="1250280"/>
          </a:xfrm>
          <a:prstGeom prst="rect">
            <a:avLst/>
          </a:prstGeom>
          <a:noFill/>
          <a:ln w="0">
            <a:noFill/>
          </a:ln>
        </p:spPr>
        <p:txBody>
          <a:bodyPr lIns="0" rIns="0" tIns="0" bIns="0" anchor="ctr">
            <a:noAutofit/>
          </a:bodyPr>
          <a:p>
            <a:pPr algn="ctr"/>
            <a:r>
              <a:rPr b="0" lang="en-US" sz="4400" spc="-1" strike="noStrike">
                <a:latin typeface="Arial"/>
              </a:rPr>
              <a:t>BPF/eBPF</a:t>
            </a:r>
            <a:endParaRPr b="0" lang="en-US" sz="4400" spc="-1" strike="noStrike">
              <a:latin typeface="Arial"/>
            </a:endParaRPr>
          </a:p>
        </p:txBody>
      </p:sp>
      <p:sp>
        <p:nvSpPr>
          <p:cNvPr id="120" name="TextShape 2"/>
          <p:cNvSpPr txBox="1"/>
          <p:nvPr/>
        </p:nvSpPr>
        <p:spPr>
          <a:xfrm>
            <a:off x="457200" y="2252520"/>
            <a:ext cx="8229240" cy="3977280"/>
          </a:xfrm>
          <a:prstGeom prst="rect">
            <a:avLst/>
          </a:prstGeom>
          <a:noFill/>
          <a:ln w="0">
            <a:noFill/>
          </a:ln>
        </p:spPr>
        <p:txBody>
          <a:bodyPr lIns="0" rIns="0" tIns="0" bIns="0">
            <a:normAutofit fontScale="37000"/>
          </a:bodyPr>
          <a:p>
            <a:pPr marL="432000" indent="-324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BPF, is a revolutionary technology with origins in the Linux kernel that can run sandboxed programs in a privileged context such as the operating system kernel. It is used to safely and efficiently extend the capabilities of the kernel without requiring changing kernel source code or load kernel modules.</a:t>
            </a:r>
            <a:endParaRPr b="0" lang="en-US"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(e)BPF is increasing being used beyond just the Linux kernel, with implementations in network interface cards, Windows, etc. As such, this effort aims to document and standardize existing (e)BPF use. The IETF should also define processes for future extensions since (e)BPF has constantly been added to over time.</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TextShape 1"/>
          <p:cNvSpPr txBox="1"/>
          <p:nvPr/>
        </p:nvSpPr>
        <p:spPr>
          <a:xfrm>
            <a:off x="457200" y="725040"/>
            <a:ext cx="8229240" cy="1250280"/>
          </a:xfrm>
          <a:prstGeom prst="rect">
            <a:avLst/>
          </a:prstGeom>
          <a:noFill/>
          <a:ln w="0">
            <a:noFill/>
          </a:ln>
        </p:spPr>
        <p:txBody>
          <a:bodyPr lIns="0" rIns="0" tIns="0" bIns="0" anchor="ctr">
            <a:noAutofit/>
          </a:bodyPr>
          <a:p>
            <a:pPr algn="ctr"/>
            <a:r>
              <a:rPr b="0" lang="en-US" sz="4400" spc="-1" strike="noStrike">
                <a:latin typeface="Arial"/>
              </a:rPr>
              <a:t>Domain Boundaries (DBOUND)</a:t>
            </a:r>
            <a:endParaRPr b="0" lang="en-US" sz="4400" spc="-1" strike="noStrike">
              <a:latin typeface="Arial"/>
            </a:endParaRPr>
          </a:p>
        </p:txBody>
      </p:sp>
      <p:sp>
        <p:nvSpPr>
          <p:cNvPr id="122" name="TextShape 2"/>
          <p:cNvSpPr txBox="1"/>
          <p:nvPr/>
        </p:nvSpPr>
        <p:spPr>
          <a:xfrm>
            <a:off x="457200" y="2252520"/>
            <a:ext cx="8229240" cy="3977280"/>
          </a:xfrm>
          <a:prstGeom prst="rect">
            <a:avLst/>
          </a:prstGeom>
          <a:noFill/>
          <a:ln w="0">
            <a:noFill/>
          </a:ln>
        </p:spPr>
        <p:txBody>
          <a:bodyPr lIns="0" rIns="0" tIns="0" bIns="0">
            <a:normAutofit fontScale="31000"/>
          </a:bodyPr>
          <a:p>
            <a:pPr marL="432000" indent="-324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 Domain Boundaries (DBOUND) WG was a previous WG which focused on developing a specification to represent differing administrative control between "related" DNS names (such as example.com and foo.example.com).</a:t>
            </a:r>
            <a:endParaRPr b="0" lang="en-US"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This WG was concluded without agreement on a problem statement in mid-2017. However, there's been additional recent interest in the work the former WG did, recent developments in related working groups/their standards (e.g. DMARC), and discussions on the mailing list/at past IETF meetings regarding if the previous use-cases/draft problem statement still align with today's needs. </a:t>
            </a:r>
            <a:endParaRPr b="0" lang="en-US"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This BOF aims to discuss those use-cases and previous draft problem statements.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TextShape 1"/>
          <p:cNvSpPr txBox="1"/>
          <p:nvPr/>
        </p:nvSpPr>
        <p:spPr>
          <a:xfrm>
            <a:off x="457200" y="725040"/>
            <a:ext cx="8229240" cy="1250280"/>
          </a:xfrm>
          <a:prstGeom prst="rect">
            <a:avLst/>
          </a:prstGeom>
          <a:noFill/>
          <a:ln w="0">
            <a:noFill/>
          </a:ln>
        </p:spPr>
        <p:txBody>
          <a:bodyPr lIns="0" rIns="0" tIns="0" bIns="0" anchor="ctr">
            <a:noAutofit/>
          </a:bodyPr>
          <a:p>
            <a:pPr algn="ctr"/>
            <a:r>
              <a:rPr b="0" lang="en-US" sz="4400" spc="-1" strike="noStrike">
                <a:latin typeface="Arial"/>
              </a:rPr>
              <a:t>sw103kProtocol</a:t>
            </a:r>
            <a:endParaRPr b="0" lang="en-US" sz="4400" spc="-1" strike="noStrike">
              <a:latin typeface="Arial"/>
            </a:endParaRPr>
          </a:p>
        </p:txBody>
      </p:sp>
      <p:sp>
        <p:nvSpPr>
          <p:cNvPr id="124" name="TextShape 2"/>
          <p:cNvSpPr txBox="1"/>
          <p:nvPr/>
        </p:nvSpPr>
        <p:spPr>
          <a:xfrm>
            <a:off x="457200" y="2252520"/>
            <a:ext cx="8229240" cy="3977280"/>
          </a:xfrm>
          <a:prstGeom prst="rect">
            <a:avLst/>
          </a:prstGeom>
          <a:noFill/>
          <a:ln w="0">
            <a:noFill/>
          </a:ln>
        </p:spPr>
        <p:txBody>
          <a:bodyPr lIns="0" rIns="0" tIns="0" bIns="0">
            <a:normAutofit fontScale="48000"/>
          </a:bodyPr>
          <a:p>
            <a:pPr marL="432000" indent="-324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This document contains the description to the request for comments relating to the sw103k protocol (103k). This document provides a brief summary of the workings of the 103k protocol and various 103k extensions on the tcp and on the logical link layer that ave happen over time. this serves as a guide and quick reference for both the sw103k implements and the other parties who desire information contained in the 103k related rfcs and also the information related to the interaction with the other protocols and 3gpp release 13,14,17 and 20 interactions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CustomShape 1"/>
          <p:cNvSpPr/>
          <p:nvPr/>
        </p:nvSpPr>
        <p:spPr>
          <a:xfrm>
            <a:off x="339840" y="692280"/>
            <a:ext cx="8828640" cy="386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latin typeface="Arial"/>
            </a:endParaRPr>
          </a:p>
        </p:txBody>
      </p:sp>
      <p:sp>
        <p:nvSpPr>
          <p:cNvPr id="58" name="CustomShape 2"/>
          <p:cNvSpPr/>
          <p:nvPr/>
        </p:nvSpPr>
        <p:spPr>
          <a:xfrm>
            <a:off x="34920" y="1413000"/>
            <a:ext cx="9133560" cy="4866480"/>
          </a:xfrm>
          <a:prstGeom prst="rect">
            <a:avLst/>
          </a:prstGeom>
          <a:noFill/>
          <a:ln w="0">
            <a:noFill/>
          </a:ln>
        </p:spPr>
        <p:style>
          <a:lnRef idx="0"/>
          <a:fillRef idx="0"/>
          <a:effectRef idx="0"/>
          <a:fontRef idx="minor"/>
        </p:style>
        <p:txBody>
          <a:bodyPr lIns="90000" rIns="90000" tIns="45000" bIns="45000">
            <a:noAutofit/>
          </a:bodyPr>
          <a:p>
            <a:pPr lvl="1" marL="432000" indent="-21168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latin typeface="Arial"/>
            </a:endParaRPr>
          </a:p>
          <a:p>
            <a:pPr>
              <a:lnSpc>
                <a:spcPct val="100000"/>
              </a:lnSpc>
            </a:pPr>
            <a:endParaRPr b="0" lang="en-US" sz="1800" spc="-1" strike="noStrike">
              <a:latin typeface="Arial"/>
            </a:endParaRPr>
          </a:p>
          <a:p>
            <a:pPr lvl="1" marL="432000" indent="-21168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latin typeface="Arial"/>
            </a:endParaRPr>
          </a:p>
          <a:p>
            <a:pPr>
              <a:lnSpc>
                <a:spcPct val="100000"/>
              </a:lnSpc>
            </a:pPr>
            <a:endParaRPr b="0" lang="en-US" sz="1800" spc="-1" strike="noStrike">
              <a:latin typeface="Arial"/>
            </a:endParaRPr>
          </a:p>
          <a:p>
            <a:pPr lvl="1" marL="432000" indent="-21168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 name="CustomShape 1"/>
          <p:cNvSpPr/>
          <p:nvPr/>
        </p:nvSpPr>
        <p:spPr>
          <a:xfrm>
            <a:off x="684360" y="658800"/>
            <a:ext cx="7761960" cy="818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latin typeface="Arial"/>
            </a:endParaRPr>
          </a:p>
        </p:txBody>
      </p:sp>
      <p:sp>
        <p:nvSpPr>
          <p:cNvPr id="60" name="CustomShape 2"/>
          <p:cNvSpPr/>
          <p:nvPr/>
        </p:nvSpPr>
        <p:spPr>
          <a:xfrm>
            <a:off x="0" y="1557360"/>
            <a:ext cx="8981280" cy="3374280"/>
          </a:xfrm>
          <a:prstGeom prst="rect">
            <a:avLst/>
          </a:prstGeom>
          <a:noFill/>
          <a:ln w="0">
            <a:noFill/>
          </a:ln>
        </p:spPr>
        <p:style>
          <a:lnRef idx="0"/>
          <a:fillRef idx="0"/>
          <a:effectRef idx="0"/>
          <a:fontRef idx="minor"/>
        </p:style>
        <p:txBody>
          <a:bodyPr lIns="90000" rIns="90000" tIns="45000" bIns="45000">
            <a:noAutofit/>
          </a:bodyPr>
          <a:p>
            <a:pPr lvl="1" marL="432000" indent="-21168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latin typeface="Arial"/>
            </a:endParaRPr>
          </a:p>
          <a:p>
            <a:pPr>
              <a:lnSpc>
                <a:spcPct val="100000"/>
              </a:lnSpc>
            </a:pPr>
            <a:endParaRPr b="0" lang="en-US" sz="2000" spc="-1" strike="noStrike">
              <a:latin typeface="Arial"/>
            </a:endParaRPr>
          </a:p>
          <a:p>
            <a:pPr lvl="1" marL="432000" indent="-21168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latin typeface="Arial"/>
            </a:endParaRPr>
          </a:p>
          <a:p>
            <a:pPr>
              <a:lnSpc>
                <a:spcPct val="100000"/>
              </a:lnSpc>
            </a:pPr>
            <a:endParaRPr b="0" lang="en-US" sz="2000" spc="-1" strike="noStrike">
              <a:latin typeface="Arial"/>
            </a:endParaRPr>
          </a:p>
          <a:p>
            <a:pPr lvl="1" marL="432000" indent="-21168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latin typeface="Arial"/>
            </a:endParaRPr>
          </a:p>
          <a:p>
            <a:pPr lvl="1" marL="432000" indent="-21168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1" name="CustomShape 1"/>
          <p:cNvSpPr/>
          <p:nvPr/>
        </p:nvSpPr>
        <p:spPr>
          <a:xfrm>
            <a:off x="324000" y="630360"/>
            <a:ext cx="8676360" cy="1132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latin typeface="Arial"/>
            </a:endParaRPr>
          </a:p>
        </p:txBody>
      </p:sp>
      <p:sp>
        <p:nvSpPr>
          <p:cNvPr id="62" name="CustomShape 2"/>
          <p:cNvSpPr/>
          <p:nvPr/>
        </p:nvSpPr>
        <p:spPr>
          <a:xfrm>
            <a:off x="609480" y="1773360"/>
            <a:ext cx="7754040" cy="4456800"/>
          </a:xfrm>
          <a:prstGeom prst="rect">
            <a:avLst/>
          </a:prstGeom>
          <a:noFill/>
          <a:ln w="0">
            <a:noFill/>
          </a:ln>
        </p:spPr>
        <p:style>
          <a:lnRef idx="0"/>
          <a:fillRef idx="0"/>
          <a:effectRef idx="0"/>
          <a:fontRef idx="minor"/>
        </p:style>
        <p:txBody>
          <a:bodyPr lIns="90000" rIns="90000" tIns="45000" bIns="45000">
            <a:noAutofit/>
          </a:bodyPr>
          <a:p>
            <a:pPr marL="216000" indent="-21168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latin typeface="Arial"/>
            </a:endParaRPr>
          </a:p>
          <a:p>
            <a:pPr lvl="1" marL="432000" indent="-21168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latin typeface="Arial"/>
            </a:endParaRPr>
          </a:p>
          <a:p>
            <a:pPr lvl="1" marL="432000" indent="-21168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latin typeface="Arial"/>
            </a:endParaRPr>
          </a:p>
          <a:p>
            <a:pPr lvl="2" marL="648000" indent="-21168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latin typeface="Arial"/>
            </a:endParaRPr>
          </a:p>
          <a:p>
            <a:pPr lvl="3" marL="864000" indent="-21168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latin typeface="Arial"/>
            </a:endParaRPr>
          </a:p>
          <a:p>
            <a:pPr lvl="1" marL="432000" indent="-21168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latin typeface="Arial"/>
            </a:endParaRPr>
          </a:p>
          <a:p>
            <a:pPr lvl="1" marL="432000" indent="-21168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latin typeface="Arial"/>
            </a:endParaRPr>
          </a:p>
          <a:p>
            <a:pPr lvl="1" marL="432000" indent="-21168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latin typeface="Arial"/>
            </a:endParaRPr>
          </a:p>
          <a:p>
            <a:pPr marL="216000" indent="-21168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latin typeface="Arial"/>
            </a:endParaRPr>
          </a:p>
          <a:p>
            <a:pPr marL="216000" indent="-21168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3" name="CustomShape 1"/>
          <p:cNvSpPr/>
          <p:nvPr/>
        </p:nvSpPr>
        <p:spPr>
          <a:xfrm>
            <a:off x="324000" y="630360"/>
            <a:ext cx="8676360" cy="1132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latin typeface="Arial"/>
            </a:endParaRPr>
          </a:p>
        </p:txBody>
      </p:sp>
      <p:sp>
        <p:nvSpPr>
          <p:cNvPr id="64" name="CustomShape 2"/>
          <p:cNvSpPr/>
          <p:nvPr/>
        </p:nvSpPr>
        <p:spPr>
          <a:xfrm>
            <a:off x="609480" y="1773360"/>
            <a:ext cx="7754040" cy="4456800"/>
          </a:xfrm>
          <a:prstGeom prst="rect">
            <a:avLst/>
          </a:prstGeom>
          <a:noFill/>
          <a:ln w="0">
            <a:noFill/>
          </a:ln>
        </p:spPr>
        <p:style>
          <a:lnRef idx="0"/>
          <a:fillRef idx="0"/>
          <a:effectRef idx="0"/>
          <a:fontRef idx="minor"/>
        </p:style>
        <p:txBody>
          <a:bodyPr lIns="90000" rIns="90000" tIns="45000" bIns="45000">
            <a:noAutofit/>
          </a:bodyPr>
          <a:p>
            <a:pPr marL="216000" indent="-21168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latin typeface="Arial"/>
            </a:endParaRPr>
          </a:p>
          <a:p>
            <a:pPr lvl="1" marL="432000" indent="-21168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latin typeface="Arial"/>
            </a:endParaRPr>
          </a:p>
          <a:p>
            <a:pPr lvl="1" marL="432000" indent="-21168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latin typeface="Arial"/>
            </a:endParaRPr>
          </a:p>
          <a:p>
            <a:pPr>
              <a:lnSpc>
                <a:spcPct val="90000"/>
              </a:lnSpc>
              <a:spcBef>
                <a:spcPts val="400"/>
              </a:spcBef>
            </a:pPr>
            <a:endParaRPr b="0" lang="en-US" sz="1500" spc="-1" strike="noStrike">
              <a:latin typeface="Arial"/>
            </a:endParaRPr>
          </a:p>
          <a:p>
            <a:pPr marL="216000" indent="-21168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u="sng">
                <a:solidFill>
                  <a:srgbClr val="0000ff"/>
                </a:solidFill>
                <a:uFillTx/>
                <a:latin typeface="Calibri"/>
                <a:ea typeface="Calibri"/>
                <a:hlinkClick r:id="rId2"/>
              </a:rPr>
              <a:t>http://standards.ieee.org/about/sasb/patcom/materials.html</a:t>
            </a:r>
            <a:endParaRPr b="0" lang="en-US" sz="1600" spc="-1" strike="noStrike">
              <a:latin typeface="Arial"/>
            </a:endParaRPr>
          </a:p>
          <a:p>
            <a:pPr>
              <a:lnSpc>
                <a:spcPct val="90000"/>
              </a:lnSpc>
            </a:pPr>
            <a:endParaRPr b="0" lang="en-US" sz="1600" spc="-1" strike="noStrike">
              <a:latin typeface="Arial"/>
            </a:endParaRPr>
          </a:p>
          <a:p>
            <a:pPr marL="630000" indent="-28152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 name="CustomShape 1"/>
          <p:cNvSpPr/>
          <p:nvPr/>
        </p:nvSpPr>
        <p:spPr>
          <a:xfrm>
            <a:off x="324000" y="630360"/>
            <a:ext cx="8676360" cy="1132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US" sz="2600" spc="-1" strike="noStrike">
              <a:latin typeface="Arial"/>
            </a:endParaRPr>
          </a:p>
        </p:txBody>
      </p:sp>
      <p:sp>
        <p:nvSpPr>
          <p:cNvPr id="66" name="CustomShape 2"/>
          <p:cNvSpPr/>
          <p:nvPr/>
        </p:nvSpPr>
        <p:spPr>
          <a:xfrm>
            <a:off x="609480" y="1773360"/>
            <a:ext cx="7754040" cy="4456800"/>
          </a:xfrm>
          <a:prstGeom prst="rect">
            <a:avLst/>
          </a:prstGeom>
          <a:noFill/>
          <a:ln w="0">
            <a:noFill/>
          </a:ln>
        </p:spPr>
        <p:style>
          <a:lnRef idx="0"/>
          <a:fillRef idx="0"/>
          <a:effectRef idx="0"/>
          <a:fontRef idx="minor"/>
        </p:style>
        <p:txBody>
          <a:bodyPr lIns="90000" rIns="90000" tIns="45000" bIns="45000">
            <a:noAutofit/>
          </a:bodyPr>
          <a:p>
            <a:pPr marL="216000" indent="-21168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latin typeface="Arial"/>
            </a:endParaRPr>
          </a:p>
          <a:p>
            <a:pPr>
              <a:lnSpc>
                <a:spcPct val="90000"/>
              </a:lnSpc>
            </a:pPr>
            <a:endParaRPr b="0" lang="en-US" sz="2000" spc="-1" strike="noStrike">
              <a:latin typeface="Arial"/>
            </a:endParaRPr>
          </a:p>
          <a:p>
            <a:pPr lvl="1" marL="432000" indent="-2116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latin typeface="Arial"/>
            </a:endParaRPr>
          </a:p>
          <a:p>
            <a:pPr lvl="1" marL="432000" indent="-2116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latin typeface="Arial"/>
            </a:endParaRPr>
          </a:p>
          <a:p>
            <a:pPr lvl="1" marL="432000" indent="-2116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latin typeface="Arial"/>
            </a:endParaRPr>
          </a:p>
          <a:p>
            <a:pPr lvl="1" marL="432000" indent="-2116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latin typeface="Arial"/>
            </a:endParaRPr>
          </a:p>
          <a:p>
            <a:pPr lvl="1" marL="432000" indent="-2116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latin typeface="Arial"/>
            </a:endParaRPr>
          </a:p>
          <a:p>
            <a:pPr lvl="1" marL="432000" indent="-21168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7" name="CustomShape 1"/>
          <p:cNvSpPr/>
          <p:nvPr/>
        </p:nvSpPr>
        <p:spPr>
          <a:xfrm>
            <a:off x="324000" y="630360"/>
            <a:ext cx="8676360" cy="1132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68" name="CustomShape 2"/>
          <p:cNvSpPr/>
          <p:nvPr/>
        </p:nvSpPr>
        <p:spPr>
          <a:xfrm>
            <a:off x="609480" y="1773360"/>
            <a:ext cx="7754040" cy="4456800"/>
          </a:xfrm>
          <a:prstGeom prst="rect">
            <a:avLst/>
          </a:prstGeom>
          <a:noFill/>
          <a:ln w="0">
            <a:noFill/>
          </a:ln>
        </p:spPr>
        <p:style>
          <a:lnRef idx="0"/>
          <a:fillRef idx="0"/>
          <a:effectRef idx="0"/>
          <a:fontRef idx="minor"/>
        </p:style>
        <p:txBody>
          <a:bodyPr lIns="90000" rIns="90000" tIns="45000" bIns="45000">
            <a:noAutofit/>
          </a:bodyPr>
          <a:p>
            <a:pPr marL="216000" indent="-21168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latin typeface="Arial"/>
            </a:endParaRPr>
          </a:p>
          <a:p>
            <a:pPr>
              <a:lnSpc>
                <a:spcPct val="90000"/>
              </a:lnSpc>
            </a:pPr>
            <a:endParaRPr b="0" lang="en-US" sz="2000" spc="-1" strike="noStrike">
              <a:latin typeface="Arial"/>
            </a:endParaRPr>
          </a:p>
          <a:p>
            <a:pPr lvl="1" marL="432000" indent="-2116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latin typeface="Arial"/>
            </a:endParaRPr>
          </a:p>
          <a:p>
            <a:pPr lvl="1" marL="432000" indent="-2116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latin typeface="Arial"/>
            </a:endParaRPr>
          </a:p>
          <a:p>
            <a:pPr lvl="1" marL="432000" indent="-2116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9" name="CustomShape 1"/>
          <p:cNvSpPr/>
          <p:nvPr/>
        </p:nvSpPr>
        <p:spPr>
          <a:xfrm>
            <a:off x="324000" y="630360"/>
            <a:ext cx="8676360" cy="1132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70" name="CustomShape 2"/>
          <p:cNvSpPr/>
          <p:nvPr/>
        </p:nvSpPr>
        <p:spPr>
          <a:xfrm>
            <a:off x="335880" y="1828800"/>
            <a:ext cx="8711280" cy="4456800"/>
          </a:xfrm>
          <a:prstGeom prst="rect">
            <a:avLst/>
          </a:prstGeom>
          <a:noFill/>
          <a:ln w="0">
            <a:noFill/>
          </a:ln>
        </p:spPr>
        <p:style>
          <a:lnRef idx="0"/>
          <a:fillRef idx="0"/>
          <a:effectRef idx="0"/>
          <a:fontRef idx="minor"/>
        </p:style>
        <p:txBody>
          <a:bodyPr lIns="90000" rIns="90000" tIns="45000" bIns="45000">
            <a:noAutofit/>
          </a:bodyPr>
          <a:p>
            <a:pPr marL="216000" indent="-21168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US" sz="1500" spc="-1" strike="noStrike">
              <a:latin typeface="Arial"/>
            </a:endParaRPr>
          </a:p>
          <a:p>
            <a:pPr lvl="1" marL="432000" indent="-21168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2"/>
              </a:rPr>
              <a:t>https://standards.ieee.org/about/policies/opman/sect6.html</a:t>
            </a:r>
            <a:endParaRPr b="0" lang="en-US" sz="1200" spc="-1" strike="noStrike">
              <a:latin typeface="Arial"/>
            </a:endParaRPr>
          </a:p>
          <a:p>
            <a:pPr marL="216000" indent="-21168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latin typeface="Arial"/>
            </a:endParaRPr>
          </a:p>
          <a:p>
            <a:pPr lvl="1" marL="432000" indent="-21168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3"/>
              </a:rPr>
              <a:t>https://standards.ieee.org/content/dam/ieee-standards/standards/web/documents/other/permissionltrs.zip</a:t>
            </a:r>
            <a:endParaRPr b="0" lang="en-US" sz="1200" spc="-1" strike="noStrike">
              <a:latin typeface="Arial"/>
            </a:endParaRPr>
          </a:p>
          <a:p>
            <a:pPr marL="216000" indent="-21168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latin typeface="Arial"/>
            </a:endParaRPr>
          </a:p>
          <a:p>
            <a:pPr lvl="1" marL="432000" indent="-21168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4"/>
              </a:rPr>
              <a:t>http://standards.ieee.org/faqs/copyrights.html/</a:t>
            </a:r>
            <a:endParaRPr b="0" lang="en-US" sz="1200" spc="-1" strike="noStrike">
              <a:latin typeface="Arial"/>
            </a:endParaRPr>
          </a:p>
          <a:p>
            <a:pPr marL="216000" indent="-21168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latin typeface="Arial"/>
            </a:endParaRPr>
          </a:p>
          <a:p>
            <a:pPr lvl="1" marL="432000" indent="-21168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https://standards.ieee.org/develop/policies/best_practices_for_ieee_standards_development_051215.pdf</a:t>
            </a:r>
            <a:endParaRPr b="0" lang="en-US" sz="1200" spc="-1" strike="noStrike">
              <a:latin typeface="Arial"/>
            </a:endParaRPr>
          </a:p>
          <a:p>
            <a:pPr marL="216000" indent="-21168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latin typeface="Arial"/>
            </a:endParaRPr>
          </a:p>
          <a:p>
            <a:pPr lvl="1" marL="432000" indent="-21168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6"/>
              </a:rPr>
              <a:t>https://standards.ieee.org/about/policies/opman/sect6.html</a:t>
            </a:r>
            <a:endParaRPr b="0" lang="en-US" sz="1200" spc="-1" strike="noStrike">
              <a:latin typeface="Arial"/>
            </a:endParaRPr>
          </a:p>
          <a:p>
            <a:pPr>
              <a:lnSpc>
                <a:spcPct val="90000"/>
              </a:lnSpc>
              <a:spcBef>
                <a:spcPts val="564"/>
              </a:spcBef>
            </a:pPr>
            <a:endParaRPr b="0" lang="en-US"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3551</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2023-01-17T10:32:57Z</dcterms:modified>
  <cp:revision>133</cp:revision>
  <dc:subject>SC IETF</dc:subject>
  <dc:title>Opening for September</dc:title>
</cp:coreProperties>
</file>