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424" r:id="rId3"/>
    <p:sldId id="423" r:id="rId4"/>
    <p:sldId id="860" r:id="rId5"/>
    <p:sldId id="861" r:id="rId6"/>
    <p:sldId id="608" r:id="rId7"/>
    <p:sldId id="708" r:id="rId8"/>
    <p:sldId id="862" r:id="rId9"/>
    <p:sldId id="560" r:id="rId10"/>
    <p:sldId id="873" r:id="rId11"/>
    <p:sldId id="846" r:id="rId12"/>
    <p:sldId id="868" r:id="rId13"/>
    <p:sldId id="876" r:id="rId14"/>
    <p:sldId id="877" r:id="rId15"/>
    <p:sldId id="878" r:id="rId16"/>
    <p:sldId id="880" r:id="rId17"/>
    <p:sldId id="879" r:id="rId18"/>
    <p:sldId id="874" r:id="rId19"/>
    <p:sldId id="87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2"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75" d="100"/>
          <a:sy n="75" d="100"/>
        </p:scale>
        <p:origin x="1112"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01362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877060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123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3" y="306388"/>
            <a:ext cx="2923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15-23-0030-02-0013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288803"/>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2023</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wp-content/uploads/import/governance/revcom/agenda.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31-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3/15-23-0063-00-0013-ieee-p802-15-13-architecture-overview.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2023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2023-01-15</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409"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pPr marL="49213" indent="-268288"/>
            <a:r>
              <a:rPr lang="en-US" dirty="0" smtClean="0"/>
              <a:t>TG13 has completed its work</a:t>
            </a:r>
          </a:p>
          <a:p>
            <a:pPr lvl="1"/>
            <a:r>
              <a:rPr lang="en-US" sz="1800" dirty="0" smtClean="0"/>
              <a:t>D10 has no more unresolved comments</a:t>
            </a:r>
          </a:p>
          <a:p>
            <a:pPr lvl="1"/>
            <a:r>
              <a:rPr lang="en-US" sz="1800" dirty="0" smtClean="0"/>
              <a:t>Draft is on the </a:t>
            </a:r>
            <a:r>
              <a:rPr lang="en-US" sz="1800" dirty="0" err="1" smtClean="0"/>
              <a:t>RevCom</a:t>
            </a:r>
            <a:r>
              <a:rPr lang="en-US" sz="1800" dirty="0" smtClean="0"/>
              <a:t> Agenda January 30, 2023</a:t>
            </a:r>
          </a:p>
          <a:p>
            <a:pPr marL="457200" lvl="1" indent="0">
              <a:buNone/>
            </a:pPr>
            <a:r>
              <a:rPr lang="en-US" sz="1800" dirty="0">
                <a:hlinkClick r:id="rId2"/>
              </a:rPr>
              <a:t>https://</a:t>
            </a:r>
            <a:r>
              <a:rPr lang="en-US" sz="1800" dirty="0" smtClean="0">
                <a:hlinkClick r:id="rId2"/>
              </a:rPr>
              <a:t>standards.ieee.org/wp-content/uploads/import/governance/revcom/agenda.pdf</a:t>
            </a:r>
            <a:r>
              <a:rPr lang="en-US" sz="1800" dirty="0" smtClean="0"/>
              <a:t> </a:t>
            </a:r>
          </a:p>
          <a:p>
            <a:pPr lvl="1"/>
            <a:r>
              <a:rPr lang="en-US" sz="1800" b="0" dirty="0" smtClean="0"/>
              <a:t>Hopefully goes out for publication as IEEE </a:t>
            </a:r>
            <a:r>
              <a:rPr lang="en-US" sz="1800" b="0" dirty="0" err="1" smtClean="0"/>
              <a:t>Std</a:t>
            </a:r>
            <a:r>
              <a:rPr lang="en-US" sz="1800" b="0" dirty="0" smtClean="0"/>
              <a:t> 802.15.13-2023</a:t>
            </a:r>
          </a:p>
          <a:p>
            <a:pPr lvl="1"/>
            <a:r>
              <a:rPr lang="en-US" sz="1800" dirty="0" smtClean="0"/>
              <a:t>Draft will be converted into </a:t>
            </a:r>
            <a:r>
              <a:rPr lang="en-US" sz="1800" dirty="0" err="1" smtClean="0"/>
              <a:t>Framemaker</a:t>
            </a:r>
            <a:r>
              <a:rPr lang="en-US" sz="1800" dirty="0" smtClean="0"/>
              <a:t> and maintained in the future in this way</a:t>
            </a:r>
          </a:p>
          <a:p>
            <a:pPr lvl="1"/>
            <a:r>
              <a:rPr lang="en-US" sz="1800" dirty="0" smtClean="0"/>
              <a:t>Cross check to be made</a:t>
            </a:r>
          </a:p>
          <a:p>
            <a:pPr lvl="1"/>
            <a:r>
              <a:rPr lang="en-US" sz="1800" dirty="0" smtClean="0"/>
              <a:t>Thanks </a:t>
            </a:r>
            <a:r>
              <a:rPr lang="en-US" sz="1800" dirty="0" smtClean="0"/>
              <a:t>to WG and all TG officers and many </a:t>
            </a:r>
            <a:r>
              <a:rPr lang="en-US" sz="1800" dirty="0" smtClean="0"/>
              <a:t>contributors</a:t>
            </a:r>
          </a:p>
          <a:p>
            <a:pPr lvl="1"/>
            <a:r>
              <a:rPr lang="en-US" sz="1800" b="0" dirty="0" smtClean="0"/>
              <a:t>Talk with Clint and Dorothy about Tutorial in March</a:t>
            </a:r>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i="1" dirty="0" smtClean="0">
                <a:sym typeface="Wingdings" panose="05000000000000000000" pitchFamily="2" charset="2"/>
              </a:rPr>
              <a:t>Motion to approve the agenda for January TG13 hybrid meeting in doc. </a:t>
            </a:r>
            <a:r>
              <a:rPr lang="en-GB" altLang="en-US" i="1" dirty="0" smtClean="0">
                <a:sym typeface="Wingdings" panose="05000000000000000000" pitchFamily="2" charset="2"/>
              </a:rPr>
              <a:t>15-23-0030r2.</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r>
              <a:rPr lang="en-GB" altLang="en-US" i="1" dirty="0" err="1" smtClean="0">
                <a:sym typeface="Wingdings" panose="05000000000000000000" pitchFamily="2" charset="2"/>
              </a:rPr>
              <a:t>Tuncer</a:t>
            </a:r>
            <a:r>
              <a:rPr lang="en-GB" altLang="en-US" i="1" dirty="0" smtClean="0">
                <a:sym typeface="Wingdings" panose="05000000000000000000" pitchFamily="2" charset="2"/>
              </a:rPr>
              <a:t> </a:t>
            </a:r>
            <a:r>
              <a:rPr lang="en-GB" altLang="en-US" i="1" dirty="0" err="1" smtClean="0">
                <a:sym typeface="Wingdings" panose="05000000000000000000" pitchFamily="2" charset="2"/>
              </a:rPr>
              <a:t>Baykas</a:t>
            </a:r>
            <a:endParaRPr lang="en-GB" altLang="en-US" i="1" dirty="0" smtClean="0">
              <a:sym typeface="Wingdings" panose="05000000000000000000" pitchFamily="2" charset="2"/>
            </a:endParaRPr>
          </a:p>
          <a:p>
            <a:pPr algn="just">
              <a:buFontTx/>
              <a:buNone/>
            </a:pPr>
            <a:r>
              <a:rPr lang="en-GB" altLang="en-US" i="1" dirty="0" smtClean="0">
                <a:sym typeface="Wingdings" panose="05000000000000000000" pitchFamily="2" charset="2"/>
              </a:rPr>
              <a:t>Seconded by	</a:t>
            </a:r>
            <a:r>
              <a:rPr lang="en-GB" altLang="en-US" i="1" dirty="0" smtClean="0">
                <a:sym typeface="Wingdings" panose="05000000000000000000" pitchFamily="2" charset="2"/>
              </a:rPr>
              <a:t>Sang-</a:t>
            </a:r>
            <a:r>
              <a:rPr lang="en-GB" altLang="en-US" i="1" dirty="0" err="1" smtClean="0">
                <a:sym typeface="Wingdings" panose="05000000000000000000" pitchFamily="2" charset="2"/>
              </a:rPr>
              <a:t>Kyu</a:t>
            </a:r>
            <a:r>
              <a:rPr lang="en-GB" altLang="en-US" i="1" dirty="0" smtClean="0">
                <a:sym typeface="Wingdings" panose="05000000000000000000" pitchFamily="2" charset="2"/>
              </a:rPr>
              <a:t> Lim</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November meeting minutes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15-22/0640r1.</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Sang-</a:t>
            </a:r>
            <a:r>
              <a:rPr lang="en-GB" altLang="en-US" i="1" dirty="0" err="1" smtClean="0">
                <a:sym typeface="Wingdings" panose="05000000000000000000" pitchFamily="2" charset="2"/>
              </a:rPr>
              <a:t>Kyu</a:t>
            </a:r>
            <a:r>
              <a:rPr lang="en-GB" altLang="en-US" i="1" dirty="0" smtClean="0">
                <a:sym typeface="Wingdings" panose="05000000000000000000" pitchFamily="2" charset="2"/>
              </a:rPr>
              <a:t> Lim</a:t>
            </a:r>
          </a:p>
          <a:p>
            <a:pPr algn="just">
              <a:buFontTx/>
              <a:buNone/>
            </a:pPr>
            <a:r>
              <a:rPr lang="en-GB" altLang="en-US" i="1" dirty="0" smtClean="0">
                <a:sym typeface="Wingdings" panose="05000000000000000000" pitchFamily="2" charset="2"/>
              </a:rPr>
              <a:t>Seconded by	</a:t>
            </a:r>
            <a:r>
              <a:rPr lang="en-GB" altLang="en-US" i="1" dirty="0" err="1" smtClean="0">
                <a:sym typeface="Wingdings" panose="05000000000000000000" pitchFamily="2" charset="2"/>
              </a:rPr>
              <a:t>Tuncer</a:t>
            </a:r>
            <a:r>
              <a:rPr lang="en-GB" altLang="en-US" i="1" dirty="0" smtClean="0">
                <a:sym typeface="Wingdings" panose="05000000000000000000" pitchFamily="2" charset="2"/>
              </a:rPr>
              <a:t> </a:t>
            </a:r>
            <a:r>
              <a:rPr lang="en-GB" altLang="en-US" i="1" dirty="0" err="1" smtClean="0">
                <a:sym typeface="Wingdings" panose="05000000000000000000" pitchFamily="2" charset="2"/>
              </a:rPr>
              <a:t>Baykas</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397241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a:t>
            </a:r>
            <a:r>
              <a:rPr lang="en-GB" altLang="en-US" i="1" dirty="0" smtClean="0">
                <a:sym typeface="Wingdings" panose="05000000000000000000" pitchFamily="2" charset="2"/>
              </a:rPr>
              <a:t>minutes of the December </a:t>
            </a:r>
            <a:r>
              <a:rPr lang="en-GB" altLang="en-US" i="1" dirty="0" smtClean="0">
                <a:sym typeface="Wingdings" panose="05000000000000000000" pitchFamily="2" charset="2"/>
              </a:rPr>
              <a:t>CRG telco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15-22/0685r0.</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Sang-</a:t>
            </a:r>
            <a:r>
              <a:rPr lang="en-GB" altLang="en-US" i="1" dirty="0" err="1" smtClean="0">
                <a:sym typeface="Wingdings" panose="05000000000000000000" pitchFamily="2" charset="2"/>
              </a:rPr>
              <a:t>Kyu</a:t>
            </a:r>
            <a:r>
              <a:rPr lang="en-GB" altLang="en-US" i="1" dirty="0" smtClean="0">
                <a:sym typeface="Wingdings" panose="05000000000000000000" pitchFamily="2" charset="2"/>
              </a:rPr>
              <a:t> Lim</a:t>
            </a:r>
          </a:p>
          <a:p>
            <a:pPr algn="just">
              <a:buFontTx/>
              <a:buNone/>
            </a:pPr>
            <a:r>
              <a:rPr lang="en-GB" altLang="en-US" i="1" dirty="0" smtClean="0">
                <a:sym typeface="Wingdings" panose="05000000000000000000" pitchFamily="2" charset="2"/>
              </a:rPr>
              <a:t>Seconded by	</a:t>
            </a:r>
            <a:r>
              <a:rPr lang="en-GB" altLang="en-US" i="1" dirty="0" err="1" smtClean="0">
                <a:sym typeface="Wingdings" panose="05000000000000000000" pitchFamily="2" charset="2"/>
              </a:rPr>
              <a:t>Tuncer</a:t>
            </a:r>
            <a:r>
              <a:rPr lang="en-GB" altLang="en-US" i="1" dirty="0" smtClean="0">
                <a:sym typeface="Wingdings" panose="05000000000000000000" pitchFamily="2" charset="2"/>
              </a:rPr>
              <a:t> </a:t>
            </a:r>
            <a:r>
              <a:rPr lang="en-GB" altLang="en-US" i="1" dirty="0" err="1" smtClean="0">
                <a:sym typeface="Wingdings" panose="05000000000000000000" pitchFamily="2" charset="2"/>
              </a:rPr>
              <a:t>Baykas</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947365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err="1" smtClean="0"/>
              <a:t>Tuncer</a:t>
            </a:r>
            <a:r>
              <a:rPr lang="en-US" sz="1800" b="1" dirty="0" smtClean="0"/>
              <a:t> </a:t>
            </a:r>
            <a:r>
              <a:rPr lang="en-US" sz="1800" b="1" dirty="0" err="1" smtClean="0"/>
              <a:t>Baykas</a:t>
            </a:r>
            <a:r>
              <a:rPr lang="en-US" sz="1800" b="1" dirty="0" smtClean="0"/>
              <a:t>	</a:t>
            </a:r>
          </a:p>
          <a:p>
            <a:pPr marL="457200" lvl="1" indent="0">
              <a:buNone/>
            </a:pPr>
            <a:r>
              <a:rPr lang="en-US" sz="1800" b="1" dirty="0" smtClean="0"/>
              <a:t>Second:	</a:t>
            </a:r>
            <a:r>
              <a:rPr lang="en-US" sz="1800" b="1" dirty="0" smtClean="0"/>
              <a:t>Sang-</a:t>
            </a:r>
            <a:r>
              <a:rPr lang="en-US" sz="1800" b="1" dirty="0" err="1" smtClean="0"/>
              <a:t>Kyu</a:t>
            </a:r>
            <a:r>
              <a:rPr lang="en-US" sz="1800" b="1" dirty="0" smtClean="0"/>
              <a:t> Lim</a:t>
            </a:r>
            <a:r>
              <a:rPr lang="en-US" sz="1800" b="1" dirty="0" smtClean="0"/>
              <a:t>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76481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lgn="just"/>
            <a:endParaRPr lang="de-DE" sz="2000" dirty="0"/>
          </a:p>
          <a:p>
            <a:pPr marL="457200" lvl="1" indent="0">
              <a:buNone/>
            </a:pPr>
            <a:r>
              <a:rPr lang="en-US" sz="1800" b="1" dirty="0"/>
              <a:t>Moved</a:t>
            </a:r>
            <a:r>
              <a:rPr lang="en-US" sz="1800" b="1" dirty="0" smtClean="0"/>
              <a:t>: Volker Jungnickel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57232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a:t>
            </a:r>
            <a:r>
              <a:rPr lang="en-US" altLang="en-US" sz="3600" dirty="0" smtClean="0"/>
              <a:t>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a:t>
            </a:r>
            <a:r>
              <a:rPr lang="en-GB" altLang="en-US" i="1" dirty="0" smtClean="0">
                <a:sym typeface="Wingdings" panose="05000000000000000000" pitchFamily="2" charset="2"/>
              </a:rPr>
              <a:t>January meeting </a:t>
            </a:r>
            <a:r>
              <a:rPr lang="en-GB" altLang="en-US" i="1" dirty="0" smtClean="0">
                <a:sym typeface="Wingdings" panose="05000000000000000000" pitchFamily="2" charset="2"/>
              </a:rPr>
              <a:t>minutes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15-23/0077r0.</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r>
              <a:rPr lang="en-GB" altLang="en-US" i="1" dirty="0" smtClean="0">
                <a:sym typeface="Wingdings" panose="05000000000000000000" pitchFamily="2" charset="2"/>
              </a:rPr>
              <a:t>Volker Jungnickel</a:t>
            </a:r>
            <a:endParaRPr lang="en-GB" altLang="en-US" i="1" dirty="0" smtClean="0">
              <a:sym typeface="Wingdings" panose="05000000000000000000" pitchFamily="2" charset="2"/>
            </a:endParaRPr>
          </a:p>
          <a:p>
            <a:pPr algn="just">
              <a:buFontTx/>
              <a:buNone/>
            </a:pPr>
            <a:r>
              <a:rPr lang="en-GB" altLang="en-US" i="1" dirty="0" smtClean="0">
                <a:sym typeface="Wingdings" panose="05000000000000000000" pitchFamily="2" charset="2"/>
              </a:rPr>
              <a:t>Seconded by	</a:t>
            </a:r>
          </a:p>
          <a:p>
            <a:pPr algn="just">
              <a:buFontTx/>
              <a:buNone/>
            </a:pPr>
            <a:endParaRPr lang="en-GB" altLang="en-US" i="1" dirty="0">
              <a:sym typeface="Wingdings" panose="05000000000000000000" pitchFamily="2" charset="2"/>
            </a:endParaRP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552187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30 </a:t>
            </a:r>
            <a:r>
              <a:rPr lang="de-DE" dirty="0" err="1" smtClean="0"/>
              <a:t>January</a:t>
            </a:r>
            <a:r>
              <a:rPr lang="de-DE" dirty="0" smtClean="0"/>
              <a:t> 2023, </a:t>
            </a:r>
            <a:r>
              <a:rPr lang="de-DE" dirty="0"/>
              <a:t>11:00-12:30 CET (5:00-6:30 ET, 18:00-19:30 KT)</a:t>
            </a:r>
            <a:endParaRPr lang="de-DE" dirty="0" smtClean="0"/>
          </a:p>
          <a:p>
            <a:pPr marL="800100" lvl="1"/>
            <a:r>
              <a:rPr lang="de-DE" dirty="0" smtClean="0"/>
              <a:t>6 </a:t>
            </a:r>
            <a:r>
              <a:rPr lang="de-DE" dirty="0" err="1" smtClean="0"/>
              <a:t>February</a:t>
            </a:r>
            <a:r>
              <a:rPr lang="de-DE" dirty="0" smtClean="0"/>
              <a:t> 2023, 11:00-12.30 CET (5:00-6:30 ET, 18:00-19:30 KT)</a:t>
            </a:r>
          </a:p>
          <a:p>
            <a:pPr marL="800100" lvl="1"/>
            <a:r>
              <a:rPr lang="de-DE" sz="2400" dirty="0" err="1" smtClean="0"/>
              <a:t>meeting</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556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Future </a:t>
            </a:r>
            <a:r>
              <a:rPr lang="de-DE" dirty="0" err="1" smtClean="0"/>
              <a:t>steps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Implementation: Track </a:t>
            </a:r>
            <a:r>
              <a:rPr lang="en-US" sz="2000" dirty="0"/>
              <a:t>ongoing </a:t>
            </a:r>
            <a:r>
              <a:rPr lang="en-US" sz="2000" dirty="0" smtClean="0"/>
              <a:t>activities by TG members</a:t>
            </a:r>
          </a:p>
          <a:p>
            <a:pPr lvl="1"/>
            <a:r>
              <a:rPr lang="en-US" sz="1800" b="0" dirty="0" smtClean="0"/>
              <a:t>IEEE </a:t>
            </a:r>
            <a:r>
              <a:rPr lang="en-US" sz="1800" b="0" dirty="0" err="1" smtClean="0"/>
              <a:t>Std</a:t>
            </a:r>
            <a:r>
              <a:rPr lang="en-US" sz="1800" b="0" dirty="0" smtClean="0"/>
              <a:t> is not expected to contain any more serious error</a:t>
            </a:r>
          </a:p>
          <a:p>
            <a:pPr lvl="1"/>
            <a:r>
              <a:rPr lang="en-US" sz="1800" b="0" dirty="0" smtClean="0"/>
              <a:t>Bug fixes should be collected </a:t>
            </a:r>
            <a:r>
              <a:rPr lang="en-US" sz="1800" dirty="0" smtClean="0"/>
              <a:t>on the Mentor </a:t>
            </a:r>
            <a:r>
              <a:rPr lang="en-US" sz="1800" dirty="0"/>
              <a:t>in </a:t>
            </a:r>
            <a:r>
              <a:rPr lang="en-US" sz="1800" dirty="0" smtClean="0"/>
              <a:t>a new </a:t>
            </a:r>
            <a:r>
              <a:rPr lang="en-US" sz="1800" dirty="0"/>
              <a:t>comments list </a:t>
            </a:r>
            <a:endParaRPr lang="en-US" sz="1800" b="0" dirty="0" smtClean="0"/>
          </a:p>
          <a:p>
            <a:pPr lvl="1"/>
            <a:r>
              <a:rPr lang="en-US" sz="1800" b="0" dirty="0" smtClean="0">
                <a:sym typeface="Wingdings" panose="05000000000000000000" pitchFamily="2" charset="2"/>
              </a:rPr>
              <a:t>Formally resolved by a corrigendum (~1 year)</a:t>
            </a:r>
            <a:endParaRPr lang="en-US" sz="1600" b="0" dirty="0" smtClean="0"/>
          </a:p>
          <a:p>
            <a:r>
              <a:rPr lang="en-US" sz="2000" dirty="0" smtClean="0"/>
              <a:t>Develop the market</a:t>
            </a:r>
          </a:p>
          <a:p>
            <a:pPr lvl="1"/>
            <a:r>
              <a:rPr lang="en-US" sz="1800" dirty="0" smtClean="0"/>
              <a:t>Medical/industrial/enterprise/home</a:t>
            </a:r>
          </a:p>
          <a:p>
            <a:pPr lvl="1"/>
            <a:r>
              <a:rPr lang="en-US" sz="1800" dirty="0" smtClean="0"/>
              <a:t>Consider open-source FPGA implementation</a:t>
            </a:r>
          </a:p>
          <a:p>
            <a:r>
              <a:rPr lang="en-US" sz="2000" dirty="0" smtClean="0"/>
              <a:t>Wireless TSN</a:t>
            </a:r>
          </a:p>
          <a:p>
            <a:pPr lvl="1"/>
            <a:r>
              <a:rPr lang="en-US" sz="1800" dirty="0" smtClean="0"/>
              <a:t>Continue the fruitful discussion with 802.1</a:t>
            </a:r>
          </a:p>
          <a:p>
            <a:pPr lvl="1"/>
            <a:r>
              <a:rPr lang="en-US" sz="1800" dirty="0" smtClean="0"/>
              <a:t>TSN is considered the mass market solution for future industrial networks</a:t>
            </a:r>
          </a:p>
          <a:p>
            <a:pPr lvl="1"/>
            <a:r>
              <a:rPr lang="en-US" sz="1800" dirty="0" smtClean="0"/>
              <a:t>802.15.13 </a:t>
            </a:r>
            <a:r>
              <a:rPr lang="en-US" sz="1800" dirty="0" smtClean="0"/>
              <a:t>might be the </a:t>
            </a:r>
            <a:r>
              <a:rPr lang="en-US" sz="1800" dirty="0" smtClean="0"/>
              <a:t>first wireless standard outside 3GPP suitable for TSN</a:t>
            </a:r>
          </a:p>
          <a:p>
            <a:pPr lvl="1"/>
            <a:r>
              <a:rPr lang="en-US" sz="1800" dirty="0"/>
              <a:t>E</a:t>
            </a:r>
            <a:r>
              <a:rPr lang="en-US" sz="1800" dirty="0" smtClean="0"/>
              <a:t>nabling features for wireless TSN were introduced by 802.15.13</a:t>
            </a:r>
          </a:p>
          <a:p>
            <a:pPr lvl="2"/>
            <a:r>
              <a:rPr lang="en-US" sz="1600" dirty="0" smtClean="0"/>
              <a:t>Adaptive </a:t>
            </a:r>
            <a:r>
              <a:rPr lang="en-US" sz="1600" dirty="0" err="1" smtClean="0"/>
              <a:t>bitloading</a:t>
            </a:r>
            <a:r>
              <a:rPr lang="en-US" sz="1600" dirty="0" smtClean="0"/>
              <a:t> (HB-PHY) and distributed MIMO for high reliability</a:t>
            </a:r>
          </a:p>
          <a:p>
            <a:pPr lvl="2"/>
            <a:r>
              <a:rPr lang="en-US" sz="1600" dirty="0" smtClean="0"/>
              <a:t>Slotted TDMA with variable </a:t>
            </a:r>
            <a:r>
              <a:rPr lang="en-US" sz="1600" dirty="0"/>
              <a:t>beacon positions </a:t>
            </a:r>
            <a:r>
              <a:rPr lang="en-US" sz="1600" dirty="0" smtClean="0"/>
              <a:t>for low latency with zero jitter</a:t>
            </a:r>
          </a:p>
          <a:p>
            <a:endParaRPr lang="en-US" sz="2000" dirty="0" smtClean="0"/>
          </a:p>
          <a:p>
            <a:endParaRPr lang="en-US" sz="2000" b="0" dirty="0" smtClean="0"/>
          </a:p>
          <a:p>
            <a:endParaRPr lang="en-US" sz="20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182455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Future </a:t>
            </a:r>
            <a:r>
              <a:rPr lang="de-DE" dirty="0" err="1" smtClean="0"/>
              <a:t>steps</a:t>
            </a:r>
            <a:r>
              <a:rPr lang="de-DE" dirty="0" smtClean="0"/>
              <a:t> (2)</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New Ecosystem</a:t>
            </a:r>
            <a:endParaRPr lang="en-US" sz="2200" dirty="0"/>
          </a:p>
          <a:p>
            <a:pPr lvl="1"/>
            <a:r>
              <a:rPr lang="en-US" sz="1800" dirty="0" smtClean="0"/>
              <a:t>Once </a:t>
            </a:r>
            <a:r>
              <a:rPr lang="en-US" sz="1800" dirty="0"/>
              <a:t>volumes increase, engage a chipset vendor</a:t>
            </a:r>
          </a:p>
          <a:p>
            <a:pPr lvl="1"/>
            <a:r>
              <a:rPr lang="en-US" sz="1800" dirty="0" smtClean="0"/>
              <a:t>Test specification, </a:t>
            </a:r>
            <a:r>
              <a:rPr lang="en-US" sz="1800" dirty="0"/>
              <a:t>certification, </a:t>
            </a:r>
            <a:r>
              <a:rPr lang="en-US" sz="1800" dirty="0" smtClean="0"/>
              <a:t>interoperability tests </a:t>
            </a:r>
          </a:p>
          <a:p>
            <a:pPr lvl="1"/>
            <a:r>
              <a:rPr lang="en-US" sz="1800" dirty="0" smtClean="0"/>
              <a:t>To be done by </a:t>
            </a:r>
            <a:r>
              <a:rPr lang="en-US" sz="1800" dirty="0"/>
              <a:t>a forum outside IEEE (e.g., LCA)</a:t>
            </a:r>
          </a:p>
          <a:p>
            <a:r>
              <a:rPr lang="en-US" sz="2000" dirty="0" smtClean="0"/>
              <a:t>IEEE </a:t>
            </a:r>
            <a:r>
              <a:rPr lang="en-US" sz="2000" dirty="0" err="1" smtClean="0"/>
              <a:t>Std</a:t>
            </a:r>
            <a:r>
              <a:rPr lang="en-US" sz="2000" dirty="0" smtClean="0"/>
              <a:t> 802.15.13-2023 can be further developed</a:t>
            </a:r>
            <a:endParaRPr lang="en-US" sz="2000" dirty="0"/>
          </a:p>
          <a:p>
            <a:pPr lvl="1"/>
            <a:r>
              <a:rPr lang="en-US" sz="1800" dirty="0" smtClean="0"/>
              <a:t>Lower and higher bandwidth PHYs</a:t>
            </a:r>
          </a:p>
          <a:p>
            <a:pPr lvl="1"/>
            <a:r>
              <a:rPr lang="en-US" sz="1800" dirty="0" smtClean="0"/>
              <a:t>RF PHYs: e.g., THz may also need distributed MIMO</a:t>
            </a:r>
          </a:p>
          <a:p>
            <a:pPr lvl="1"/>
            <a:r>
              <a:rPr lang="en-US" sz="1800" dirty="0" smtClean="0"/>
              <a:t>MAC and PHY support for beamforming </a:t>
            </a:r>
            <a:r>
              <a:rPr lang="en-US" sz="1800" dirty="0"/>
              <a:t>and </a:t>
            </a:r>
            <a:r>
              <a:rPr lang="en-US" sz="1800" dirty="0" smtClean="0"/>
              <a:t>–tracking</a:t>
            </a:r>
          </a:p>
          <a:p>
            <a:pPr lvl="1"/>
            <a:r>
              <a:rPr lang="en-US" sz="1800" dirty="0" smtClean="0"/>
              <a:t>MIMO</a:t>
            </a:r>
          </a:p>
          <a:p>
            <a:pPr lvl="1"/>
            <a:r>
              <a:rPr lang="en-US" sz="1800" dirty="0" smtClean="0"/>
              <a:t>Security</a:t>
            </a:r>
          </a:p>
          <a:p>
            <a:pPr lvl="1"/>
            <a:r>
              <a:rPr lang="en-US" sz="1800" dirty="0" smtClean="0"/>
              <a:t>…</a:t>
            </a:r>
            <a:endParaRPr lang="en-US" sz="1800" dirty="0"/>
          </a:p>
          <a:p>
            <a:pPr lvl="1"/>
            <a:r>
              <a:rPr lang="en-US" sz="1800" dirty="0" smtClean="0"/>
              <a:t>Formally to be included by new amendment projects </a:t>
            </a:r>
            <a:r>
              <a:rPr lang="en-US" sz="1800" dirty="0"/>
              <a:t>(~</a:t>
            </a:r>
            <a:r>
              <a:rPr lang="en-US" sz="1800" dirty="0" smtClean="0"/>
              <a:t>3-5 </a:t>
            </a:r>
            <a:r>
              <a:rPr lang="en-US" sz="1800" dirty="0"/>
              <a:t>years</a:t>
            </a:r>
            <a:r>
              <a:rPr lang="en-US" sz="1800" dirty="0" smtClean="0"/>
              <a:t>)</a:t>
            </a:r>
          </a:p>
          <a:p>
            <a:r>
              <a:rPr lang="en-US" sz="2000" dirty="0" smtClean="0"/>
              <a:t>Corrections and amendments rolled into a revision (~10 years)</a:t>
            </a:r>
          </a:p>
          <a:p>
            <a:pPr lvl="1"/>
            <a:r>
              <a:rPr lang="en-US" sz="1800" dirty="0" smtClean="0"/>
              <a:t>This is beyond the horizon, of course</a:t>
            </a:r>
          </a:p>
          <a:p>
            <a:endParaRPr lang="en-US" sz="2000" dirty="0" smtClean="0"/>
          </a:p>
          <a:p>
            <a:endParaRPr lang="en-US" sz="2000" b="0" dirty="0" smtClean="0"/>
          </a:p>
          <a:p>
            <a:endParaRPr lang="en-US" sz="20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55958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January 2023 hybrid meeting in Baltimore.</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12 </a:t>
            </a:r>
            <a:r>
              <a:rPr lang="de-DE" altLang="en-US" sz="1600" dirty="0" err="1" smtClean="0"/>
              <a:t>meetings</a:t>
            </a:r>
            <a:r>
              <a:rPr lang="de-DE" altLang="en-US" sz="1600" dirty="0" smtClean="0"/>
              <a:t> </a:t>
            </a:r>
            <a:r>
              <a:rPr lang="de-DE" altLang="en-US" sz="1600" dirty="0" err="1" smtClean="0"/>
              <a:t>is</a:t>
            </a:r>
            <a:r>
              <a:rPr lang="de-DE" altLang="en-US" sz="1600" dirty="0" smtClean="0"/>
              <a:t> 100%</a:t>
            </a:r>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802.15 and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endParaRPr lang="en-US" sz="11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mentor.ieee.org/802.15/dcn/10/15-10-0235-31-0000-802-15-operations-manual.docx</a:t>
            </a:r>
            <a:endParaRPr lang="en-US" altLang="en-US" sz="2000" b="0" kern="0" dirty="0" smtClean="0"/>
          </a:p>
          <a:p>
            <a:pPr>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15-23/0030r2</a:t>
            </a:r>
            <a:endParaRPr lang="de-DE" sz="2000" dirty="0" smtClean="0"/>
          </a:p>
          <a:p>
            <a:pPr indent="-387350" algn="just">
              <a:buFont typeface="Arial" panose="020B0604020202020204" pitchFamily="34" charset="0"/>
              <a:buChar char="•"/>
              <a:defRPr/>
            </a:pPr>
            <a:r>
              <a:rPr lang="de-DE" sz="2000" dirty="0" smtClean="0"/>
              <a:t>1 </a:t>
            </a:r>
            <a:r>
              <a:rPr lang="de-DE" sz="2000" dirty="0" err="1" smtClean="0"/>
              <a:t>joint</a:t>
            </a:r>
            <a:r>
              <a:rPr lang="de-DE" sz="2000" dirty="0" smtClean="0"/>
              <a:t> </a:t>
            </a:r>
            <a:r>
              <a:rPr lang="de-DE" sz="2000" dirty="0" err="1" smtClean="0"/>
              <a:t>slot</a:t>
            </a:r>
            <a:r>
              <a:rPr lang="de-DE" sz="2000" dirty="0" smtClean="0"/>
              <a:t> </a:t>
            </a:r>
            <a:r>
              <a:rPr lang="de-DE" sz="2000" dirty="0" err="1" smtClean="0"/>
              <a:t>with</a:t>
            </a:r>
            <a:r>
              <a:rPr lang="de-DE" sz="2000" dirty="0" smtClean="0"/>
              <a:t> 802.1/802.15</a:t>
            </a:r>
          </a:p>
          <a:p>
            <a:pPr lvl="1" indent="-387350" algn="just">
              <a:buFont typeface="Symbol" panose="05050102010706020507" pitchFamily="18" charset="2"/>
              <a:buChar char="-"/>
              <a:defRPr/>
            </a:pPr>
            <a:r>
              <a:rPr lang="de-DE" dirty="0" smtClean="0"/>
              <a:t>TUE Jan 16, PM3 6:00-7:00 p.m.</a:t>
            </a:r>
          </a:p>
          <a:p>
            <a:pPr lvl="2" indent="-387350" algn="just">
              <a:buFont typeface="Arial" panose="020B0604020202020204" pitchFamily="34" charset="0"/>
              <a:buChar char="•"/>
              <a:defRPr/>
            </a:pPr>
            <a:r>
              <a:rPr lang="de-DE" sz="1800" dirty="0" err="1" smtClean="0"/>
              <a:t>overview</a:t>
            </a:r>
            <a:r>
              <a:rPr lang="de-DE" sz="1800" dirty="0" smtClean="0"/>
              <a:t> </a:t>
            </a:r>
            <a:r>
              <a:rPr lang="de-DE" sz="1800" dirty="0" err="1" smtClean="0"/>
              <a:t>of</a:t>
            </a:r>
            <a:r>
              <a:rPr lang="de-DE" sz="1800" dirty="0" smtClean="0"/>
              <a:t> IEEE P802.15.13_D10</a:t>
            </a:r>
          </a:p>
          <a:p>
            <a:pPr marL="755650" lvl="2" indent="0" algn="just">
              <a:buNone/>
              <a:defRPr/>
            </a:pPr>
            <a:r>
              <a:rPr lang="de-DE" sz="1800" dirty="0">
                <a:hlinkClick r:id="rId3"/>
              </a:rPr>
              <a:t>https://</a:t>
            </a:r>
            <a:r>
              <a:rPr lang="de-DE" sz="1800" dirty="0" smtClean="0">
                <a:hlinkClick r:id="rId3"/>
              </a:rPr>
              <a:t>mentor.ieee.org/802.15/dcn/23/15-23-0063-00-0013-ieee-p802-15-13-architecture-overview.pptx</a:t>
            </a:r>
            <a:endParaRPr lang="de-DE" sz="1800" dirty="0" smtClean="0"/>
          </a:p>
          <a:p>
            <a:pPr lvl="2" indent="-387350" algn="just">
              <a:buFont typeface="Arial" panose="020B0604020202020204" pitchFamily="34" charset="0"/>
              <a:buChar char="•"/>
              <a:defRPr/>
            </a:pPr>
            <a:r>
              <a:rPr lang="de-DE" sz="1800" dirty="0" err="1" smtClean="0"/>
              <a:t>suitability</a:t>
            </a:r>
            <a:r>
              <a:rPr lang="de-DE" sz="1800" dirty="0" smtClean="0"/>
              <a:t> </a:t>
            </a:r>
            <a:r>
              <a:rPr lang="de-DE" sz="1800" dirty="0" err="1" smtClean="0"/>
              <a:t>for</a:t>
            </a:r>
            <a:r>
              <a:rPr lang="de-DE" sz="1800" dirty="0" smtClean="0"/>
              <a:t> </a:t>
            </a:r>
            <a:r>
              <a:rPr lang="de-DE" sz="1800" dirty="0" err="1" smtClean="0"/>
              <a:t>wireless</a:t>
            </a:r>
            <a:r>
              <a:rPr lang="de-DE" sz="1800" dirty="0" smtClean="0"/>
              <a:t> TSN </a:t>
            </a:r>
            <a:r>
              <a:rPr lang="de-DE" sz="1800" dirty="0" err="1" smtClean="0"/>
              <a:t>operation</a:t>
            </a:r>
            <a:endParaRPr lang="de-DE" sz="1800" dirty="0" smtClean="0"/>
          </a:p>
          <a:p>
            <a:pPr indent="-387350" algn="just">
              <a:buFont typeface="Arial" panose="020B0604020202020204" pitchFamily="34" charset="0"/>
              <a:buChar char="•"/>
              <a:defRPr/>
            </a:pPr>
            <a:r>
              <a:rPr lang="de-DE" sz="2000" dirty="0" smtClean="0"/>
              <a:t>1 TG13 </a:t>
            </a:r>
            <a:r>
              <a:rPr lang="de-DE" sz="2000" dirty="0" err="1" smtClean="0"/>
              <a:t>slot</a:t>
            </a:r>
            <a:r>
              <a:rPr lang="de-DE" sz="2000" dirty="0" smtClean="0"/>
              <a:t> </a:t>
            </a:r>
            <a:r>
              <a:rPr lang="de-DE" sz="2000" dirty="0" err="1" smtClean="0"/>
              <a:t>this</a:t>
            </a:r>
            <a:r>
              <a:rPr lang="de-DE" sz="2000" dirty="0" smtClean="0"/>
              <a:t> </a:t>
            </a:r>
            <a:r>
              <a:rPr lang="de-DE" sz="2000" dirty="0" err="1" smtClean="0"/>
              <a:t>week</a:t>
            </a:r>
            <a:endParaRPr lang="de-DE" sz="2000" dirty="0" smtClean="0"/>
          </a:p>
          <a:p>
            <a:pPr marL="719138" lvl="2" indent="-363538" algn="just">
              <a:buFont typeface="Symbol" panose="05050102010706020507" pitchFamily="18" charset="2"/>
              <a:buChar char="-"/>
              <a:defRPr/>
            </a:pPr>
            <a:r>
              <a:rPr lang="de-DE" sz="2000" dirty="0" smtClean="0"/>
              <a:t>WED Jan 18, PM2 4:00-6:00 p.m.</a:t>
            </a:r>
          </a:p>
          <a:p>
            <a:pPr marL="1176338" lvl="3" indent="-363538" algn="just">
              <a:buFont typeface="Arial" panose="020B0604020202020204" pitchFamily="34" charset="0"/>
              <a:buChar char="•"/>
              <a:defRPr/>
            </a:pPr>
            <a:r>
              <a:rPr lang="de-DE" sz="1800" dirty="0" err="1" smtClean="0"/>
              <a:t>approve</a:t>
            </a:r>
            <a:r>
              <a:rPr lang="de-DE" sz="1800" dirty="0" smtClean="0"/>
              <a:t> </a:t>
            </a:r>
            <a:r>
              <a:rPr lang="de-DE" sz="1800" dirty="0" err="1" smtClean="0"/>
              <a:t>aganda</a:t>
            </a:r>
            <a:r>
              <a:rPr lang="de-DE" sz="1800" dirty="0" smtClean="0"/>
              <a:t> and </a:t>
            </a:r>
            <a:r>
              <a:rPr lang="de-DE" sz="1800" dirty="0" err="1" smtClean="0"/>
              <a:t>minutes</a:t>
            </a:r>
            <a:r>
              <a:rPr lang="de-DE" sz="1800" dirty="0" smtClean="0"/>
              <a:t> </a:t>
            </a:r>
          </a:p>
          <a:p>
            <a:pPr marL="1176338" lvl="3" indent="-363538" algn="just">
              <a:buFont typeface="Arial" panose="020B0604020202020204" pitchFamily="34" charset="0"/>
              <a:buChar char="•"/>
              <a:defRPr/>
            </a:pPr>
            <a:r>
              <a:rPr lang="de-DE" sz="1800" dirty="0" err="1" smtClean="0"/>
              <a:t>discuss</a:t>
            </a:r>
            <a:r>
              <a:rPr lang="de-DE" sz="1800" dirty="0" smtClean="0"/>
              <a:t> </a:t>
            </a:r>
            <a:r>
              <a:rPr lang="de-DE" sz="1800" dirty="0" err="1" smtClean="0"/>
              <a:t>future</a:t>
            </a:r>
            <a:r>
              <a:rPr lang="de-DE" sz="1800" dirty="0" smtClean="0"/>
              <a:t> </a:t>
            </a:r>
            <a:r>
              <a:rPr lang="de-DE" sz="1800" dirty="0" err="1" smtClean="0"/>
              <a:t>plans</a:t>
            </a:r>
            <a:r>
              <a:rPr lang="de-DE" sz="1800" dirty="0" smtClean="0"/>
              <a:t> </a:t>
            </a:r>
          </a:p>
          <a:p>
            <a:pPr marL="1176338" lvl="3" indent="-363538" algn="just">
              <a:buFont typeface="Arial" panose="020B0604020202020204" pitchFamily="34" charset="0"/>
              <a:buChar char="•"/>
              <a:defRPr/>
            </a:pPr>
            <a:r>
              <a:rPr lang="de-DE" sz="1800" dirty="0" err="1" smtClean="0"/>
              <a:t>AoB</a:t>
            </a:r>
            <a:endParaRPr lang="de-DE" sz="2800" dirty="0" smtClean="0"/>
          </a:p>
          <a:p>
            <a:pPr marL="719138" lvl="2" indent="-363538" algn="just">
              <a:buFont typeface="Symbol" panose="05050102010706020507" pitchFamily="18" charset="2"/>
              <a:buChar char="-"/>
              <a:defRPr/>
            </a:pPr>
            <a:endParaRPr lang="de-DE" sz="20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schedule for January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smtClean="0"/>
              <a:t>Wednesday Jan 18, PM2</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315318589"/>
              </p:ext>
            </p:extLst>
          </p:nvPr>
        </p:nvGraphicFramePr>
        <p:xfrm>
          <a:off x="571500" y="2209800"/>
          <a:ext cx="8077200" cy="292678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Approve minutes and agenda, reconfirm CRG, announce telco after Jan 30</a:t>
                      </a:r>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94716386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Discuss future steps</a:t>
                      </a:r>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err="1" smtClean="0"/>
                        <a:t>AoB</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017593921"/>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1500</Words>
  <Application>Microsoft Office PowerPoint</Application>
  <PresentationFormat>Bildschirmpräsentation (4:3)</PresentationFormat>
  <Paragraphs>249</Paragraphs>
  <Slides>19</Slides>
  <Notes>11</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9"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January 2023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TG13 status</vt:lpstr>
      <vt:lpstr>PowerPoint-Präsentation</vt:lpstr>
      <vt:lpstr>PowerPoint-Präsentation</vt:lpstr>
      <vt:lpstr>PowerPoint-Präsentation</vt:lpstr>
      <vt:lpstr>TG 13 Motion to reconfirm CRG</vt:lpstr>
      <vt:lpstr>WG Motion to reconfirm CRG</vt:lpstr>
      <vt:lpstr>PowerPoint-Präsentation</vt:lpstr>
      <vt:lpstr>Plan for CRG Telcos</vt:lpstr>
      <vt:lpstr>Future steps</vt:lpstr>
      <vt:lpstr>Future steps (2)</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6095</cp:revision>
  <cp:lastPrinted>2014-11-04T15:04:57Z</cp:lastPrinted>
  <dcterms:created xsi:type="dcterms:W3CDTF">2007-04-17T18:10:23Z</dcterms:created>
  <dcterms:modified xsi:type="dcterms:W3CDTF">2023-01-19T14:49:03Z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