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423" r:id="rId4"/>
    <p:sldId id="860" r:id="rId5"/>
    <p:sldId id="861" r:id="rId6"/>
    <p:sldId id="608" r:id="rId7"/>
    <p:sldId id="708" r:id="rId8"/>
    <p:sldId id="862" r:id="rId9"/>
    <p:sldId id="560" r:id="rId10"/>
    <p:sldId id="846" r:id="rId11"/>
    <p:sldId id="868" r:id="rId12"/>
    <p:sldId id="873" r:id="rId13"/>
    <p:sldId id="874" r:id="rId14"/>
    <p:sldId id="87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2"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75" d="100"/>
          <a:sy n="75" d="100"/>
        </p:scale>
        <p:origin x="1118"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1-15T07:53:40.204" idx="2">
    <p:pos x="4150" y="613"/>
    <p:text>check this slide numbers are wrong</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11-15T07:53:40.204" idx="2">
    <p:pos x="4150" y="613"/>
    <p:text>check this slide numbers are wrong</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2-11-15T07:53:40.204" idx="2">
    <p:pos x="4150" y="613"/>
    <p:text>check this slide numbers are wrong</p:text>
    <p:extLst>
      <p:ext uri="{C676402C-5697-4E1C-873F-D02D1690AC5C}">
        <p15:threadingInfo xmlns:p15="http://schemas.microsoft.com/office/powerpoint/2012/main" timeZoneBias="-6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15-23-0030-00-0013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288803"/>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2023</a:t>
            </a:r>
            <a:endParaRPr lang="en-US" altLang="en-US" sz="1600" dirty="0" smtClean="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31-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2023 </a:t>
            </a:r>
            <a:r>
              <a:rPr lang="en-US" altLang="en-US" sz="3000" dirty="0" smtClean="0"/>
              <a:t>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2023-01-15</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38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i="1" dirty="0" smtClean="0">
                <a:sym typeface="Wingdings" panose="05000000000000000000" pitchFamily="2" charset="2"/>
              </a:rPr>
              <a:t>Motion to approve the agenda for </a:t>
            </a:r>
            <a:r>
              <a:rPr lang="en-GB" altLang="en-US" i="1" dirty="0" smtClean="0">
                <a:sym typeface="Wingdings" panose="05000000000000000000" pitchFamily="2" charset="2"/>
              </a:rPr>
              <a:t>January </a:t>
            </a:r>
            <a:r>
              <a:rPr lang="en-GB" altLang="en-US" i="1" dirty="0" smtClean="0">
                <a:sym typeface="Wingdings" panose="05000000000000000000" pitchFamily="2" charset="2"/>
              </a:rPr>
              <a:t>TG13 hybrid meeting in doc. </a:t>
            </a:r>
            <a:r>
              <a:rPr lang="en-GB" altLang="en-US" i="1" dirty="0" smtClean="0">
                <a:sym typeface="Wingdings" panose="05000000000000000000" pitchFamily="2" charset="2"/>
              </a:rPr>
              <a:t>15-23-00xxr1</a:t>
            </a:r>
            <a:r>
              <a:rPr lang="en-GB" altLang="en-US" i="1" dirty="0" smtClean="0">
                <a:sym typeface="Wingdings" panose="05000000000000000000" pitchFamily="2" charset="2"/>
              </a:rPr>
              <a:t>.</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a:t>
            </a:r>
            <a:r>
              <a:rPr lang="en-GB" altLang="en-US" i="1" dirty="0" smtClean="0">
                <a:sym typeface="Wingdings" panose="05000000000000000000" pitchFamily="2" charset="2"/>
              </a:rPr>
              <a:t>November meeting </a:t>
            </a:r>
            <a:r>
              <a:rPr lang="en-GB" altLang="en-US" i="1" dirty="0" smtClean="0">
                <a:sym typeface="Wingdings" panose="05000000000000000000" pitchFamily="2" charset="2"/>
              </a:rPr>
              <a:t>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15-22/0xxxr0</a:t>
            </a:r>
            <a:r>
              <a:rPr lang="en-GB" altLang="en-US" i="1" dirty="0" smtClean="0">
                <a:solidFill>
                  <a:srgbClr val="000000"/>
                </a:solidFill>
                <a:latin typeface="Times New Roman"/>
              </a:rPr>
              <a:t>.</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pPr marL="49213" indent="-268288"/>
            <a:r>
              <a:rPr lang="en-US" dirty="0" smtClean="0"/>
              <a:t>TG13 has completed its work</a:t>
            </a:r>
          </a:p>
          <a:p>
            <a:pPr lvl="1"/>
            <a:r>
              <a:rPr lang="en-US" sz="1800" dirty="0" smtClean="0"/>
              <a:t>D10 has no more unresolved comments</a:t>
            </a:r>
          </a:p>
          <a:p>
            <a:pPr lvl="1"/>
            <a:r>
              <a:rPr lang="en-US" sz="1800" dirty="0" smtClean="0"/>
              <a:t>Draft is on the </a:t>
            </a:r>
            <a:r>
              <a:rPr lang="en-US" sz="1800" dirty="0" err="1" smtClean="0"/>
              <a:t>RevCom</a:t>
            </a:r>
            <a:r>
              <a:rPr lang="en-US" sz="1800" dirty="0" smtClean="0"/>
              <a:t> Agenda January 30, 2023</a:t>
            </a:r>
          </a:p>
          <a:p>
            <a:pPr lvl="1"/>
            <a:r>
              <a:rPr lang="en-US" sz="1800" b="0" dirty="0" smtClean="0"/>
              <a:t>Hopefully goes out for publication as IEEE </a:t>
            </a:r>
            <a:r>
              <a:rPr lang="en-US" sz="1800" b="0" dirty="0" err="1" smtClean="0"/>
              <a:t>Std</a:t>
            </a:r>
            <a:r>
              <a:rPr lang="en-US" sz="1800" b="0" dirty="0" smtClean="0"/>
              <a:t> 802.15.13-2023</a:t>
            </a:r>
          </a:p>
          <a:p>
            <a:pPr lvl="1"/>
            <a:r>
              <a:rPr lang="en-US" sz="1800" dirty="0" smtClean="0"/>
              <a:t>Thanks to WG and all TG officers and many contributors</a:t>
            </a:r>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Future </a:t>
            </a:r>
            <a:r>
              <a:rPr lang="de-DE" dirty="0" err="1" smtClean="0"/>
              <a:t>steps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Implementation: Track </a:t>
            </a:r>
            <a:r>
              <a:rPr lang="en-US" sz="2000" dirty="0"/>
              <a:t>ongoing </a:t>
            </a:r>
            <a:r>
              <a:rPr lang="en-US" sz="2000" dirty="0" smtClean="0"/>
              <a:t>activities by TG members</a:t>
            </a:r>
          </a:p>
          <a:p>
            <a:pPr lvl="1"/>
            <a:r>
              <a:rPr lang="en-US" sz="1800" b="0" dirty="0" smtClean="0"/>
              <a:t>IEEE </a:t>
            </a:r>
            <a:r>
              <a:rPr lang="en-US" sz="1800" b="0" dirty="0" err="1" smtClean="0"/>
              <a:t>Std</a:t>
            </a:r>
            <a:r>
              <a:rPr lang="en-US" sz="1800" b="0" dirty="0" smtClean="0"/>
              <a:t> is not expected to contain any more serious error</a:t>
            </a:r>
          </a:p>
          <a:p>
            <a:pPr lvl="1"/>
            <a:r>
              <a:rPr lang="en-US" sz="1800" b="0" dirty="0" smtClean="0"/>
              <a:t>Bug fixes should be collected </a:t>
            </a:r>
            <a:r>
              <a:rPr lang="en-US" sz="1800" dirty="0" smtClean="0"/>
              <a:t>on the Mentor </a:t>
            </a:r>
            <a:r>
              <a:rPr lang="en-US" sz="1800" dirty="0"/>
              <a:t>in </a:t>
            </a:r>
            <a:r>
              <a:rPr lang="en-US" sz="1800" dirty="0" smtClean="0"/>
              <a:t>a new </a:t>
            </a:r>
            <a:r>
              <a:rPr lang="en-US" sz="1800" dirty="0"/>
              <a:t>comments list </a:t>
            </a:r>
            <a:endParaRPr lang="en-US" sz="1800" b="0" dirty="0" smtClean="0"/>
          </a:p>
          <a:p>
            <a:pPr lvl="1"/>
            <a:r>
              <a:rPr lang="en-US" sz="1800" b="0" dirty="0" smtClean="0">
                <a:sym typeface="Wingdings" panose="05000000000000000000" pitchFamily="2" charset="2"/>
              </a:rPr>
              <a:t>Formally resolved by a corrigendum (~1 year)</a:t>
            </a:r>
            <a:endParaRPr lang="en-US" sz="1600" b="0" dirty="0" smtClean="0"/>
          </a:p>
          <a:p>
            <a:r>
              <a:rPr lang="en-US" sz="2000" dirty="0" smtClean="0"/>
              <a:t>Develop the market</a:t>
            </a:r>
          </a:p>
          <a:p>
            <a:pPr lvl="1"/>
            <a:r>
              <a:rPr lang="en-US" sz="1800" dirty="0" smtClean="0"/>
              <a:t>Medical/industrial/enterprise/home</a:t>
            </a:r>
          </a:p>
          <a:p>
            <a:pPr lvl="1"/>
            <a:r>
              <a:rPr lang="en-US" sz="1800" dirty="0" smtClean="0"/>
              <a:t>Consider open-source FPGA implementation</a:t>
            </a:r>
          </a:p>
          <a:p>
            <a:r>
              <a:rPr lang="en-US" sz="2000" dirty="0" smtClean="0"/>
              <a:t>Wireless TSN</a:t>
            </a:r>
          </a:p>
          <a:p>
            <a:pPr lvl="1"/>
            <a:r>
              <a:rPr lang="en-US" sz="1800" dirty="0" smtClean="0"/>
              <a:t>Continue the fruitful discussion with 802.1</a:t>
            </a:r>
          </a:p>
          <a:p>
            <a:pPr lvl="1"/>
            <a:r>
              <a:rPr lang="en-US" sz="1800" dirty="0" smtClean="0"/>
              <a:t>TSN is considered the mass market solution for future industrial networks</a:t>
            </a:r>
          </a:p>
          <a:p>
            <a:pPr lvl="1"/>
            <a:r>
              <a:rPr lang="en-US" sz="1800" dirty="0" smtClean="0"/>
              <a:t>802.15.13 is considered the first wireless standard outside 3GPP suitable for TSN</a:t>
            </a:r>
          </a:p>
          <a:p>
            <a:pPr lvl="1"/>
            <a:r>
              <a:rPr lang="en-US" sz="1800" dirty="0"/>
              <a:t>E</a:t>
            </a:r>
            <a:r>
              <a:rPr lang="en-US" sz="1800" dirty="0" smtClean="0"/>
              <a:t>nabling features for wireless TSN were introduced by 802.15.13</a:t>
            </a:r>
          </a:p>
          <a:p>
            <a:pPr lvl="2"/>
            <a:r>
              <a:rPr lang="en-US" sz="1600" dirty="0" smtClean="0"/>
              <a:t>Adaptive </a:t>
            </a:r>
            <a:r>
              <a:rPr lang="en-US" sz="1600" dirty="0" err="1" smtClean="0"/>
              <a:t>bitloading</a:t>
            </a:r>
            <a:r>
              <a:rPr lang="en-US" sz="1600" dirty="0" smtClean="0"/>
              <a:t> (HB-PHY) and distributed MIMO for high reliability</a:t>
            </a:r>
          </a:p>
          <a:p>
            <a:pPr lvl="2"/>
            <a:r>
              <a:rPr lang="en-US" sz="1600" dirty="0" smtClean="0"/>
              <a:t>Slotted TDMA with variable </a:t>
            </a:r>
            <a:r>
              <a:rPr lang="en-US" sz="1600" dirty="0"/>
              <a:t>beacon positions </a:t>
            </a:r>
            <a:r>
              <a:rPr lang="en-US" sz="1600" dirty="0" smtClean="0"/>
              <a:t>for low latency with zero jitter</a:t>
            </a:r>
          </a:p>
          <a:p>
            <a:endParaRPr lang="en-US" sz="2000" dirty="0" smtClean="0"/>
          </a:p>
          <a:p>
            <a:endParaRPr lang="en-US" sz="2000" b="0" dirty="0" smtClean="0"/>
          </a:p>
          <a:p>
            <a:endParaRPr lang="en-US" sz="20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182455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Future </a:t>
            </a:r>
            <a:r>
              <a:rPr lang="de-DE" dirty="0" err="1" smtClean="0"/>
              <a:t>steps</a:t>
            </a:r>
            <a:r>
              <a:rPr lang="de-DE" dirty="0" smtClean="0"/>
              <a:t> (2)</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New Ecosystem</a:t>
            </a:r>
            <a:endParaRPr lang="en-US" sz="2200" dirty="0"/>
          </a:p>
          <a:p>
            <a:pPr lvl="1"/>
            <a:r>
              <a:rPr lang="en-US" sz="1800" dirty="0" smtClean="0"/>
              <a:t>Once </a:t>
            </a:r>
            <a:r>
              <a:rPr lang="en-US" sz="1800" dirty="0"/>
              <a:t>volumes increase, engage a chipset vendor</a:t>
            </a:r>
          </a:p>
          <a:p>
            <a:pPr lvl="1"/>
            <a:r>
              <a:rPr lang="en-US" sz="1800" dirty="0" smtClean="0"/>
              <a:t>Test specification, </a:t>
            </a:r>
            <a:r>
              <a:rPr lang="en-US" sz="1800" dirty="0"/>
              <a:t>certification, </a:t>
            </a:r>
            <a:r>
              <a:rPr lang="en-US" sz="1800" dirty="0" smtClean="0"/>
              <a:t>interoperability tests </a:t>
            </a:r>
          </a:p>
          <a:p>
            <a:pPr lvl="1"/>
            <a:r>
              <a:rPr lang="en-US" sz="1800" dirty="0" smtClean="0"/>
              <a:t>To be done by </a:t>
            </a:r>
            <a:r>
              <a:rPr lang="en-US" sz="1800" dirty="0"/>
              <a:t>a forum outside IEEE (e.g., LCA)</a:t>
            </a:r>
          </a:p>
          <a:p>
            <a:r>
              <a:rPr lang="en-US" sz="2000" dirty="0" smtClean="0"/>
              <a:t>IEEE </a:t>
            </a:r>
            <a:r>
              <a:rPr lang="en-US" sz="2000" dirty="0" err="1" smtClean="0"/>
              <a:t>Std</a:t>
            </a:r>
            <a:r>
              <a:rPr lang="en-US" sz="2000" dirty="0" smtClean="0"/>
              <a:t> 802.15.13-2023 can be further developed</a:t>
            </a:r>
            <a:endParaRPr lang="en-US" sz="2000" dirty="0"/>
          </a:p>
          <a:p>
            <a:pPr lvl="1"/>
            <a:r>
              <a:rPr lang="en-US" sz="1800" dirty="0" smtClean="0"/>
              <a:t>Lower and higher bandwidth PHYs</a:t>
            </a:r>
          </a:p>
          <a:p>
            <a:pPr lvl="1"/>
            <a:r>
              <a:rPr lang="en-US" sz="1800" dirty="0" smtClean="0"/>
              <a:t>RF PHYs: e.g., THz may also need distributed MIMO</a:t>
            </a:r>
          </a:p>
          <a:p>
            <a:pPr lvl="1"/>
            <a:r>
              <a:rPr lang="en-US" sz="1800" dirty="0" smtClean="0"/>
              <a:t>MAC and PHY support for beamforming </a:t>
            </a:r>
            <a:r>
              <a:rPr lang="en-US" sz="1800" dirty="0"/>
              <a:t>and </a:t>
            </a:r>
            <a:r>
              <a:rPr lang="en-US" sz="1800" dirty="0" smtClean="0"/>
              <a:t>–tracking</a:t>
            </a:r>
          </a:p>
          <a:p>
            <a:pPr lvl="1"/>
            <a:r>
              <a:rPr lang="en-US" sz="1800" dirty="0" smtClean="0"/>
              <a:t>MIMO</a:t>
            </a:r>
          </a:p>
          <a:p>
            <a:pPr lvl="1"/>
            <a:r>
              <a:rPr lang="en-US" sz="1800" dirty="0" smtClean="0"/>
              <a:t>Security</a:t>
            </a:r>
          </a:p>
          <a:p>
            <a:pPr lvl="1"/>
            <a:r>
              <a:rPr lang="en-US" sz="1800" dirty="0" smtClean="0"/>
              <a:t>…</a:t>
            </a:r>
            <a:endParaRPr lang="en-US" sz="1800" dirty="0"/>
          </a:p>
          <a:p>
            <a:pPr lvl="1"/>
            <a:r>
              <a:rPr lang="en-US" sz="1800" dirty="0" smtClean="0"/>
              <a:t>Formally to be included by new amendment projects </a:t>
            </a:r>
            <a:r>
              <a:rPr lang="en-US" sz="1800" dirty="0"/>
              <a:t>(~</a:t>
            </a:r>
            <a:r>
              <a:rPr lang="en-US" sz="1800" dirty="0" smtClean="0"/>
              <a:t>3-5 </a:t>
            </a:r>
            <a:r>
              <a:rPr lang="en-US" sz="1800" dirty="0"/>
              <a:t>years</a:t>
            </a:r>
            <a:r>
              <a:rPr lang="en-US" sz="1800" dirty="0" smtClean="0"/>
              <a:t>)</a:t>
            </a:r>
          </a:p>
          <a:p>
            <a:r>
              <a:rPr lang="en-US" sz="2000" dirty="0" smtClean="0"/>
              <a:t>Corrections and amendments rolled into a revision (~10 years)</a:t>
            </a:r>
          </a:p>
          <a:p>
            <a:pPr lvl="1"/>
            <a:r>
              <a:rPr lang="en-US" sz="1800" dirty="0" smtClean="0"/>
              <a:t>This is beyond the horizon, of course</a:t>
            </a:r>
          </a:p>
          <a:p>
            <a:endParaRPr lang="en-US" sz="2000" dirty="0" smtClean="0"/>
          </a:p>
          <a:p>
            <a:endParaRPr lang="en-US" sz="2000" b="0" dirty="0" smtClean="0"/>
          </a:p>
          <a:p>
            <a:endParaRPr lang="en-US" sz="20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55958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January 2023 </a:t>
            </a:r>
            <a:r>
              <a:rPr lang="en-US" altLang="en-US" dirty="0" smtClean="0"/>
              <a:t>hybrid meeting in </a:t>
            </a:r>
            <a:r>
              <a:rPr lang="en-US" altLang="en-US" dirty="0" smtClean="0"/>
              <a:t>Baltimore.</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12 </a:t>
            </a:r>
            <a:r>
              <a:rPr lang="de-DE" altLang="en-US" sz="1600" dirty="0" err="1" smtClean="0"/>
              <a:t>meetings</a:t>
            </a:r>
            <a:r>
              <a:rPr lang="de-DE" altLang="en-US" sz="1600" dirty="0" smtClean="0"/>
              <a:t> </a:t>
            </a:r>
            <a:r>
              <a:rPr lang="de-DE" altLang="en-US" sz="1600" dirty="0" err="1" smtClean="0"/>
              <a:t>is</a:t>
            </a:r>
            <a:r>
              <a:rPr lang="de-DE" altLang="en-US" sz="1600" dirty="0" smtClean="0"/>
              <a:t> 100%</a:t>
            </a:r>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802.15 and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endParaRPr lang="en-US" sz="1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mentor.ieee.org/802.15/dcn/10/15-10-0235-31-0000-802-15-operations-manual.docx</a:t>
            </a:r>
            <a:endParaRPr lang="en-US" altLang="en-US" sz="2000" b="0" kern="0" dirty="0" smtClean="0"/>
          </a:p>
          <a:p>
            <a:pPr>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15-23/00xxr0</a:t>
            </a:r>
            <a:endParaRPr lang="de-DE" sz="2000" dirty="0" smtClean="0"/>
          </a:p>
          <a:p>
            <a:pPr indent="-387350" algn="just">
              <a:buFont typeface="Arial" panose="020B0604020202020204" pitchFamily="34" charset="0"/>
              <a:buChar char="•"/>
              <a:defRPr/>
            </a:pPr>
            <a:r>
              <a:rPr lang="de-DE" sz="2000" dirty="0" smtClean="0"/>
              <a:t>1 </a:t>
            </a:r>
            <a:r>
              <a:rPr lang="de-DE" sz="2000" dirty="0" err="1" smtClean="0"/>
              <a:t>joint</a:t>
            </a:r>
            <a:r>
              <a:rPr lang="de-DE" sz="2000" dirty="0" smtClean="0"/>
              <a:t> </a:t>
            </a:r>
            <a:r>
              <a:rPr lang="de-DE" sz="2000" dirty="0" err="1" smtClean="0"/>
              <a:t>slot</a:t>
            </a:r>
            <a:r>
              <a:rPr lang="de-DE" sz="2000" dirty="0" smtClean="0"/>
              <a:t> </a:t>
            </a:r>
            <a:r>
              <a:rPr lang="de-DE" sz="2000" dirty="0" err="1" smtClean="0"/>
              <a:t>with</a:t>
            </a:r>
            <a:r>
              <a:rPr lang="de-DE" sz="2000" dirty="0" smtClean="0"/>
              <a:t> 802.1/802.15</a:t>
            </a:r>
          </a:p>
          <a:p>
            <a:pPr lvl="1" indent="-387350" algn="just">
              <a:buFont typeface="Symbol" panose="05050102010706020507" pitchFamily="18" charset="2"/>
              <a:buChar char="-"/>
              <a:defRPr/>
            </a:pPr>
            <a:r>
              <a:rPr lang="de-DE" dirty="0" smtClean="0"/>
              <a:t>TUE Jan 16, PM3 6:00-7:00 p.m.</a:t>
            </a:r>
          </a:p>
          <a:p>
            <a:pPr lvl="2" indent="-387350" algn="just">
              <a:buFont typeface="Arial" panose="020B0604020202020204" pitchFamily="34" charset="0"/>
              <a:buChar char="•"/>
              <a:defRPr/>
            </a:pPr>
            <a:r>
              <a:rPr lang="de-DE" sz="1800" dirty="0" err="1" smtClean="0"/>
              <a:t>overview</a:t>
            </a:r>
            <a:r>
              <a:rPr lang="de-DE" sz="1800" dirty="0" smtClean="0"/>
              <a:t> </a:t>
            </a:r>
            <a:r>
              <a:rPr lang="de-DE" sz="1800" dirty="0" err="1" smtClean="0"/>
              <a:t>of</a:t>
            </a:r>
            <a:r>
              <a:rPr lang="de-DE" sz="1800" dirty="0" smtClean="0"/>
              <a:t> IEEE P802.15.13_D10</a:t>
            </a:r>
          </a:p>
          <a:p>
            <a:pPr lvl="2" indent="-387350" algn="just">
              <a:buFont typeface="Arial" panose="020B0604020202020204" pitchFamily="34" charset="0"/>
              <a:buChar char="•"/>
              <a:defRPr/>
            </a:pPr>
            <a:r>
              <a:rPr lang="de-DE" sz="1800" dirty="0" err="1" smtClean="0"/>
              <a:t>suitability</a:t>
            </a:r>
            <a:r>
              <a:rPr lang="de-DE" sz="1800" dirty="0" smtClean="0"/>
              <a:t> </a:t>
            </a:r>
            <a:r>
              <a:rPr lang="de-DE" sz="1800" dirty="0" err="1" smtClean="0"/>
              <a:t>for</a:t>
            </a:r>
            <a:r>
              <a:rPr lang="de-DE" sz="1800" dirty="0" smtClean="0"/>
              <a:t> </a:t>
            </a:r>
            <a:r>
              <a:rPr lang="de-DE" sz="1800" dirty="0" err="1" smtClean="0"/>
              <a:t>wireless</a:t>
            </a:r>
            <a:r>
              <a:rPr lang="de-DE" sz="1800" dirty="0" smtClean="0"/>
              <a:t> TSN </a:t>
            </a:r>
            <a:r>
              <a:rPr lang="de-DE" sz="1800" dirty="0" err="1" smtClean="0"/>
              <a:t>operation</a:t>
            </a:r>
            <a:endParaRPr lang="de-DE" sz="1800" dirty="0" smtClean="0"/>
          </a:p>
          <a:p>
            <a:pPr indent="-387350" algn="just">
              <a:buFont typeface="Arial" panose="020B0604020202020204" pitchFamily="34" charset="0"/>
              <a:buChar char="•"/>
              <a:defRPr/>
            </a:pPr>
            <a:r>
              <a:rPr lang="de-DE" sz="2000" dirty="0" smtClean="0"/>
              <a:t>1 TG13 </a:t>
            </a:r>
            <a:r>
              <a:rPr lang="de-DE" sz="2000" dirty="0" err="1" smtClean="0"/>
              <a:t>slot</a:t>
            </a:r>
            <a:r>
              <a:rPr lang="de-DE" sz="2000" dirty="0" smtClean="0"/>
              <a:t> </a:t>
            </a:r>
            <a:r>
              <a:rPr lang="de-DE" sz="2000" dirty="0" err="1" smtClean="0"/>
              <a:t>this</a:t>
            </a:r>
            <a:r>
              <a:rPr lang="de-DE" sz="2000" dirty="0" smtClean="0"/>
              <a:t> </a:t>
            </a:r>
            <a:r>
              <a:rPr lang="de-DE" sz="2000" dirty="0" err="1" smtClean="0"/>
              <a:t>week</a:t>
            </a:r>
            <a:endParaRPr lang="de-DE" sz="2000" dirty="0" smtClean="0"/>
          </a:p>
          <a:p>
            <a:pPr marL="719138" lvl="2" indent="-363538" algn="just">
              <a:buFont typeface="Symbol" panose="05050102010706020507" pitchFamily="18" charset="2"/>
              <a:buChar char="-"/>
              <a:defRPr/>
            </a:pPr>
            <a:r>
              <a:rPr lang="de-DE" sz="2000" dirty="0" smtClean="0"/>
              <a:t>WED Jan 18, PM2 4:00-6:00 p.m.</a:t>
            </a:r>
          </a:p>
          <a:p>
            <a:pPr marL="1176338" lvl="3" indent="-363538" algn="just">
              <a:buFont typeface="Arial" panose="020B0604020202020204" pitchFamily="34" charset="0"/>
              <a:buChar char="•"/>
              <a:defRPr/>
            </a:pPr>
            <a:r>
              <a:rPr lang="de-DE" sz="1800" dirty="0" err="1" smtClean="0"/>
              <a:t>approve</a:t>
            </a:r>
            <a:r>
              <a:rPr lang="de-DE" sz="1800" dirty="0" smtClean="0"/>
              <a:t> </a:t>
            </a:r>
            <a:r>
              <a:rPr lang="de-DE" sz="1800" dirty="0" err="1" smtClean="0"/>
              <a:t>aganda</a:t>
            </a:r>
            <a:r>
              <a:rPr lang="de-DE" sz="1800" dirty="0" smtClean="0"/>
              <a:t> and </a:t>
            </a:r>
            <a:r>
              <a:rPr lang="de-DE" sz="1800" dirty="0" err="1" smtClean="0"/>
              <a:t>minutes</a:t>
            </a:r>
            <a:r>
              <a:rPr lang="de-DE" sz="1800" dirty="0" smtClean="0"/>
              <a:t> </a:t>
            </a:r>
          </a:p>
          <a:p>
            <a:pPr marL="1176338" lvl="3" indent="-363538" algn="just">
              <a:buFont typeface="Arial" panose="020B0604020202020204" pitchFamily="34" charset="0"/>
              <a:buChar char="•"/>
              <a:defRPr/>
            </a:pPr>
            <a:r>
              <a:rPr lang="de-DE" sz="1800" dirty="0" err="1" smtClean="0"/>
              <a:t>discuss</a:t>
            </a:r>
            <a:r>
              <a:rPr lang="de-DE" sz="1800" dirty="0" smtClean="0"/>
              <a:t> </a:t>
            </a:r>
            <a:r>
              <a:rPr lang="de-DE" sz="1800" dirty="0" err="1" smtClean="0"/>
              <a:t>future</a:t>
            </a:r>
            <a:r>
              <a:rPr lang="de-DE" sz="1800" dirty="0" smtClean="0"/>
              <a:t> </a:t>
            </a:r>
            <a:r>
              <a:rPr lang="de-DE" sz="1800" dirty="0" err="1" smtClean="0"/>
              <a:t>plans</a:t>
            </a:r>
            <a:r>
              <a:rPr lang="de-DE" sz="1800" dirty="0" smtClean="0"/>
              <a:t> </a:t>
            </a:r>
          </a:p>
          <a:p>
            <a:pPr marL="1176338" lvl="3" indent="-363538" algn="just">
              <a:buFont typeface="Arial" panose="020B0604020202020204" pitchFamily="34" charset="0"/>
              <a:buChar char="•"/>
              <a:defRPr/>
            </a:pPr>
            <a:r>
              <a:rPr lang="de-DE" sz="1800" dirty="0" err="1" smtClean="0"/>
              <a:t>AoB</a:t>
            </a:r>
            <a:endParaRPr lang="de-DE" sz="2800" dirty="0" smtClean="0"/>
          </a:p>
          <a:p>
            <a:pPr marL="719138" lvl="2" indent="-363538" algn="just">
              <a:buFont typeface="Symbol" panose="05050102010706020507" pitchFamily="18" charset="2"/>
              <a:buChar char="-"/>
              <a:defRPr/>
            </a:pP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plan for </a:t>
            </a:r>
            <a:r>
              <a:rPr lang="en-US" altLang="en-US" sz="3200" dirty="0" smtClean="0">
                <a:solidFill>
                  <a:schemeClr val="tx2"/>
                </a:solidFill>
              </a:rPr>
              <a:t>January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smtClean="0"/>
              <a:t>Wednesday Jan 18, PM2</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4081225728"/>
              </p:ext>
            </p:extLst>
          </p:nvPr>
        </p:nvGraphicFramePr>
        <p:xfrm>
          <a:off x="571500" y="2209800"/>
          <a:ext cx="8077200" cy="292678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Approve minutes and agenda</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94716386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Discuss future steps</a:t>
                      </a:r>
                      <a:endParaRPr lang="en-US" altLang="en-US" sz="1800" baseline="0" dirty="0" smtClean="0"/>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err="1" smtClean="0"/>
                        <a:t>AoB</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017593921"/>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1020</Words>
  <Application>Microsoft Office PowerPoint</Application>
  <PresentationFormat>Bildschirmpräsentation (4:3)</PresentationFormat>
  <Paragraphs>195</Paragraphs>
  <Slides>14</Slides>
  <Notes>9</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4" baseType="lpstr">
      <vt:lpstr>MS Gothic</vt:lpstr>
      <vt:lpstr>MS PGothic</vt:lpstr>
      <vt:lpstr>MS PGothic</vt:lpstr>
      <vt:lpstr>Arial</vt:lpstr>
      <vt:lpstr>Arial Unicode MS</vt:lpstr>
      <vt:lpstr>Symbol</vt:lpstr>
      <vt:lpstr>Times New Roman</vt:lpstr>
      <vt:lpstr>Wingdings</vt:lpstr>
      <vt:lpstr>802-11-Submission</vt:lpstr>
      <vt:lpstr>Document</vt:lpstr>
      <vt:lpstr>IEEE 802.15 TG13  Multi-Gbit/s Optical Wireless Communication  January 2023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TG13 status</vt:lpstr>
      <vt:lpstr>Future steps</vt:lpstr>
      <vt:lpstr>Future steps (2)</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6077</cp:revision>
  <cp:lastPrinted>2014-11-04T15:04:57Z</cp:lastPrinted>
  <dcterms:created xsi:type="dcterms:W3CDTF">2007-04-17T18:10:23Z</dcterms:created>
  <dcterms:modified xsi:type="dcterms:W3CDTF">2023-01-15T22:47:28Z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