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435" r:id="rId26"/>
    <p:sldId id="2436" r:id="rId27"/>
    <p:sldId id="2389" r:id="rId28"/>
    <p:sldId id="2431" r:id="rId29"/>
    <p:sldId id="298" r:id="rId30"/>
    <p:sldId id="296" r:id="rId31"/>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802.15-23-0029-00-04ab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January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2" Type="http://schemas.openxmlformats.org/officeDocument/2006/relationships/hyperlink" Target="https://mentor.ieee.org/802.15/dcn/22/15-22-0687-05-04ab-tg4ab-agenda-january-2023.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025-01-04ab-tg4ab-conf-call-mins-nov-2022-to-jan-2023.docx" TargetMode="External"/><Relationship Id="rId2" Type="http://schemas.openxmlformats.org/officeDocument/2006/relationships/hyperlink" Target="https://mentor.ieee.org/802.15/dcn/22/15-22-0676-00-04ab-tg4ab-nov-plenary-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January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15-22-0687-05-04ab-tg4ab-agenda-january-2023.xlsx</a:t>
            </a:r>
            <a:endParaRPr lang="en-US" sz="2400" dirty="0">
              <a:solidFill>
                <a:schemeClr val="tx1"/>
              </a:solidFill>
              <a:latin typeface="+mj-lt"/>
            </a:endParaRPr>
          </a:p>
        </p:txBody>
      </p:sp>
      <p:graphicFrame>
        <p:nvGraphicFramePr>
          <p:cNvPr id="11" name="Table 10">
            <a:extLst>
              <a:ext uri="{FF2B5EF4-FFF2-40B4-BE49-F238E27FC236}">
                <a16:creationId xmlns:a16="http://schemas.microsoft.com/office/drawing/2014/main" id="{835230AC-F452-47B2-5C38-CC56C61C7151}"/>
              </a:ext>
            </a:extLst>
          </p:cNvPr>
          <p:cNvGraphicFramePr>
            <a:graphicFrameLocks noGrp="1"/>
          </p:cNvGraphicFramePr>
          <p:nvPr>
            <p:extLst>
              <p:ext uri="{D42A27DB-BD31-4B8C-83A1-F6EECF244321}">
                <p14:modId xmlns:p14="http://schemas.microsoft.com/office/powerpoint/2010/main" val="863257811"/>
              </p:ext>
            </p:extLst>
          </p:nvPr>
        </p:nvGraphicFramePr>
        <p:xfrm>
          <a:off x="1252003" y="1582130"/>
          <a:ext cx="9895957" cy="4871206"/>
        </p:xfrm>
        <a:graphic>
          <a:graphicData uri="http://schemas.openxmlformats.org/drawingml/2006/table">
            <a:tbl>
              <a:tblPr/>
              <a:tblGrid>
                <a:gridCol w="418139">
                  <a:extLst>
                    <a:ext uri="{9D8B030D-6E8A-4147-A177-3AD203B41FA5}">
                      <a16:colId xmlns:a16="http://schemas.microsoft.com/office/drawing/2014/main" val="1269072144"/>
                    </a:ext>
                  </a:extLst>
                </a:gridCol>
                <a:gridCol w="418139">
                  <a:extLst>
                    <a:ext uri="{9D8B030D-6E8A-4147-A177-3AD203B41FA5}">
                      <a16:colId xmlns:a16="http://schemas.microsoft.com/office/drawing/2014/main" val="865405410"/>
                    </a:ext>
                  </a:extLst>
                </a:gridCol>
                <a:gridCol w="418139">
                  <a:extLst>
                    <a:ext uri="{9D8B030D-6E8A-4147-A177-3AD203B41FA5}">
                      <a16:colId xmlns:a16="http://schemas.microsoft.com/office/drawing/2014/main" val="2561258079"/>
                    </a:ext>
                  </a:extLst>
                </a:gridCol>
                <a:gridCol w="418139">
                  <a:extLst>
                    <a:ext uri="{9D8B030D-6E8A-4147-A177-3AD203B41FA5}">
                      <a16:colId xmlns:a16="http://schemas.microsoft.com/office/drawing/2014/main" val="176294471"/>
                    </a:ext>
                  </a:extLst>
                </a:gridCol>
                <a:gridCol w="696899">
                  <a:extLst>
                    <a:ext uri="{9D8B030D-6E8A-4147-A177-3AD203B41FA5}">
                      <a16:colId xmlns:a16="http://schemas.microsoft.com/office/drawing/2014/main" val="918929975"/>
                    </a:ext>
                  </a:extLst>
                </a:gridCol>
                <a:gridCol w="418139">
                  <a:extLst>
                    <a:ext uri="{9D8B030D-6E8A-4147-A177-3AD203B41FA5}">
                      <a16:colId xmlns:a16="http://schemas.microsoft.com/office/drawing/2014/main" val="352359595"/>
                    </a:ext>
                  </a:extLst>
                </a:gridCol>
                <a:gridCol w="418139">
                  <a:extLst>
                    <a:ext uri="{9D8B030D-6E8A-4147-A177-3AD203B41FA5}">
                      <a16:colId xmlns:a16="http://schemas.microsoft.com/office/drawing/2014/main" val="2570083772"/>
                    </a:ext>
                  </a:extLst>
                </a:gridCol>
                <a:gridCol w="418139">
                  <a:extLst>
                    <a:ext uri="{9D8B030D-6E8A-4147-A177-3AD203B41FA5}">
                      <a16:colId xmlns:a16="http://schemas.microsoft.com/office/drawing/2014/main" val="348546948"/>
                    </a:ext>
                  </a:extLst>
                </a:gridCol>
                <a:gridCol w="418139">
                  <a:extLst>
                    <a:ext uri="{9D8B030D-6E8A-4147-A177-3AD203B41FA5}">
                      <a16:colId xmlns:a16="http://schemas.microsoft.com/office/drawing/2014/main" val="819424251"/>
                    </a:ext>
                  </a:extLst>
                </a:gridCol>
                <a:gridCol w="418139">
                  <a:extLst>
                    <a:ext uri="{9D8B030D-6E8A-4147-A177-3AD203B41FA5}">
                      <a16:colId xmlns:a16="http://schemas.microsoft.com/office/drawing/2014/main" val="2176302470"/>
                    </a:ext>
                  </a:extLst>
                </a:gridCol>
                <a:gridCol w="418139">
                  <a:extLst>
                    <a:ext uri="{9D8B030D-6E8A-4147-A177-3AD203B41FA5}">
                      <a16:colId xmlns:a16="http://schemas.microsoft.com/office/drawing/2014/main" val="310127685"/>
                    </a:ext>
                  </a:extLst>
                </a:gridCol>
                <a:gridCol w="418139">
                  <a:extLst>
                    <a:ext uri="{9D8B030D-6E8A-4147-A177-3AD203B41FA5}">
                      <a16:colId xmlns:a16="http://schemas.microsoft.com/office/drawing/2014/main" val="3085241587"/>
                    </a:ext>
                  </a:extLst>
                </a:gridCol>
                <a:gridCol w="418139">
                  <a:extLst>
                    <a:ext uri="{9D8B030D-6E8A-4147-A177-3AD203B41FA5}">
                      <a16:colId xmlns:a16="http://schemas.microsoft.com/office/drawing/2014/main" val="2806729621"/>
                    </a:ext>
                  </a:extLst>
                </a:gridCol>
                <a:gridCol w="418139">
                  <a:extLst>
                    <a:ext uri="{9D8B030D-6E8A-4147-A177-3AD203B41FA5}">
                      <a16:colId xmlns:a16="http://schemas.microsoft.com/office/drawing/2014/main" val="3876497450"/>
                    </a:ext>
                  </a:extLst>
                </a:gridCol>
                <a:gridCol w="418139">
                  <a:extLst>
                    <a:ext uri="{9D8B030D-6E8A-4147-A177-3AD203B41FA5}">
                      <a16:colId xmlns:a16="http://schemas.microsoft.com/office/drawing/2014/main" val="2947510805"/>
                    </a:ext>
                  </a:extLst>
                </a:gridCol>
                <a:gridCol w="418139">
                  <a:extLst>
                    <a:ext uri="{9D8B030D-6E8A-4147-A177-3AD203B41FA5}">
                      <a16:colId xmlns:a16="http://schemas.microsoft.com/office/drawing/2014/main" val="3522890350"/>
                    </a:ext>
                  </a:extLst>
                </a:gridCol>
                <a:gridCol w="418139">
                  <a:extLst>
                    <a:ext uri="{9D8B030D-6E8A-4147-A177-3AD203B41FA5}">
                      <a16:colId xmlns:a16="http://schemas.microsoft.com/office/drawing/2014/main" val="3210875938"/>
                    </a:ext>
                  </a:extLst>
                </a:gridCol>
                <a:gridCol w="418139">
                  <a:extLst>
                    <a:ext uri="{9D8B030D-6E8A-4147-A177-3AD203B41FA5}">
                      <a16:colId xmlns:a16="http://schemas.microsoft.com/office/drawing/2014/main" val="2397041710"/>
                    </a:ext>
                  </a:extLst>
                </a:gridCol>
                <a:gridCol w="418139">
                  <a:extLst>
                    <a:ext uri="{9D8B030D-6E8A-4147-A177-3AD203B41FA5}">
                      <a16:colId xmlns:a16="http://schemas.microsoft.com/office/drawing/2014/main" val="1017499704"/>
                    </a:ext>
                  </a:extLst>
                </a:gridCol>
                <a:gridCol w="418139">
                  <a:extLst>
                    <a:ext uri="{9D8B030D-6E8A-4147-A177-3AD203B41FA5}">
                      <a16:colId xmlns:a16="http://schemas.microsoft.com/office/drawing/2014/main" val="611918286"/>
                    </a:ext>
                  </a:extLst>
                </a:gridCol>
                <a:gridCol w="418139">
                  <a:extLst>
                    <a:ext uri="{9D8B030D-6E8A-4147-A177-3AD203B41FA5}">
                      <a16:colId xmlns:a16="http://schemas.microsoft.com/office/drawing/2014/main" val="1424315336"/>
                    </a:ext>
                  </a:extLst>
                </a:gridCol>
                <a:gridCol w="418139">
                  <a:extLst>
                    <a:ext uri="{9D8B030D-6E8A-4147-A177-3AD203B41FA5}">
                      <a16:colId xmlns:a16="http://schemas.microsoft.com/office/drawing/2014/main" val="1541823273"/>
                    </a:ext>
                  </a:extLst>
                </a:gridCol>
                <a:gridCol w="418139">
                  <a:extLst>
                    <a:ext uri="{9D8B030D-6E8A-4147-A177-3AD203B41FA5}">
                      <a16:colId xmlns:a16="http://schemas.microsoft.com/office/drawing/2014/main" val="1144199576"/>
                    </a:ext>
                  </a:extLst>
                </a:gridCol>
              </a:tblGrid>
              <a:tr h="147579">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900" b="1" i="0" u="none" strike="noStrike">
                          <a:effectLst/>
                          <a:latin typeface="Arial" panose="020B0604020202020204" pitchFamily="34" charset="0"/>
                        </a:rPr>
                        <a:t>January 2023 Wireless Interim</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12864"/>
                  </a:ext>
                </a:extLst>
              </a:tr>
              <a:tr h="10330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Mtg. Local Time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600" b="1" i="0" u="none" strike="noStrike">
                          <a:effectLst/>
                          <a:latin typeface="Arial" panose="020B0604020202020204" pitchFamily="34" charset="0"/>
                        </a:rPr>
                        <a:t>SUNDAY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MONDAY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TUESDAY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WEDNESDAY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THURSDAY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5200730"/>
                  </a:ext>
                </a:extLst>
              </a:tr>
              <a:tr h="105765">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919" marR="4919" marT="491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600" b="1" i="0" u="none" strike="noStrike">
                          <a:effectLst/>
                          <a:latin typeface="Arial" panose="020B0604020202020204" pitchFamily="34" charset="0"/>
                        </a:rPr>
                        <a:t>Baltimore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15-Jan-2023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18-Jan-2023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19-Jan-2023</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7641548"/>
                  </a:ext>
                </a:extLst>
              </a:tr>
              <a:tr h="172175">
                <a:tc>
                  <a:txBody>
                    <a:bodyPr/>
                    <a:lstStyle/>
                    <a:p>
                      <a:pPr algn="ctr" fontAlgn="b"/>
                      <a:r>
                        <a:rPr lang="en-US" sz="600" b="1" i="0" u="none" strike="noStrike">
                          <a:effectLst/>
                          <a:latin typeface="Arial" panose="020B0604020202020204" pitchFamily="34" charset="0"/>
                        </a:rPr>
                        <a:t>EDT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PDT</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4919" marR="4919" marT="49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4919" marR="4919" marT="49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1" i="0" u="none" strike="noStrike">
                          <a:effectLst/>
                          <a:latin typeface="Arial" panose="020B0604020202020204" pitchFamily="34" charset="0"/>
                        </a:rPr>
                        <a:t> </a:t>
                      </a:r>
                    </a:p>
                  </a:txBody>
                  <a:tcPr marL="4919" marR="4919" marT="4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866425"/>
                  </a:ext>
                </a:extLst>
              </a:tr>
              <a:tr h="130361">
                <a:tc>
                  <a:txBody>
                    <a:bodyPr/>
                    <a:lstStyle/>
                    <a:p>
                      <a:pPr algn="ctr" fontAlgn="b"/>
                      <a:r>
                        <a:rPr lang="en-US" sz="800" b="1" i="0" u="none" strike="noStrike">
                          <a:effectLst/>
                          <a:latin typeface="Arial" panose="020B0604020202020204" pitchFamily="34" charset="0"/>
                        </a:rPr>
                        <a:t>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07:00-07:30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073560698"/>
                  </a:ext>
                </a:extLst>
              </a:tr>
              <a:tr h="130361">
                <a:tc>
                  <a:txBody>
                    <a:bodyPr/>
                    <a:lstStyle/>
                    <a:p>
                      <a:pPr algn="ctr" fontAlgn="b"/>
                      <a:r>
                        <a:rPr lang="en-US" sz="800" b="1" i="0" u="none" strike="noStrike">
                          <a:effectLst/>
                          <a:latin typeface="Arial" panose="020B0604020202020204" pitchFamily="34" charset="0"/>
                        </a:rPr>
                        <a:t>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07:30-08:00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44351363"/>
                  </a:ext>
                </a:extLst>
              </a:tr>
              <a:tr h="130361">
                <a:tc>
                  <a:txBody>
                    <a:bodyPr/>
                    <a:lstStyle/>
                    <a:p>
                      <a:pPr algn="ctr" fontAlgn="b"/>
                      <a:r>
                        <a:rPr lang="en-US" sz="800" b="1" i="0" u="none" strike="noStrike">
                          <a:effectLst/>
                          <a:latin typeface="Arial" panose="020B0604020202020204" pitchFamily="34" charset="0"/>
                        </a:rPr>
                        <a:t>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08:00-08:30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802 WIRELESS</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effectLst/>
                          <a:latin typeface="Arial" panose="020B0604020202020204" pitchFamily="34" charset="0"/>
                        </a:rPr>
                        <a:t>TG7a OCC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3757053525"/>
                  </a:ext>
                </a:extLst>
              </a:tr>
              <a:tr h="130361">
                <a:tc>
                  <a:txBody>
                    <a:bodyPr/>
                    <a:lstStyle/>
                    <a:p>
                      <a:pPr algn="ctr" fontAlgn="b"/>
                      <a:r>
                        <a:rPr lang="en-US" sz="800" b="1" i="0" u="none" strike="noStrike">
                          <a:effectLst/>
                          <a:latin typeface="Arial" panose="020B0604020202020204" pitchFamily="34" charset="0"/>
                        </a:rPr>
                        <a:t>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08:30-09:00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8309388"/>
                  </a:ext>
                </a:extLst>
              </a:tr>
              <a:tr h="126672">
                <a:tc>
                  <a:txBody>
                    <a:bodyPr/>
                    <a:lstStyle/>
                    <a:p>
                      <a:pPr algn="ctr" fontAlgn="b"/>
                      <a:r>
                        <a:rPr lang="en-US" sz="800" b="1" i="0" u="none" strike="noStrike">
                          <a:effectLst/>
                          <a:latin typeface="Arial" panose="020B0604020202020204" pitchFamily="34" charset="0"/>
                        </a:rPr>
                        <a:t>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09:00-09:30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vMerge="1">
                  <a:txBody>
                    <a:bodyPr/>
                    <a:lstStyle/>
                    <a:p>
                      <a:endParaRPr lang="en-US"/>
                    </a:p>
                  </a:txBody>
                  <a:tcPr/>
                </a:tc>
                <a:tc rowSpan="2">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5704072"/>
                  </a:ext>
                </a:extLst>
              </a:tr>
              <a:tr h="350499">
                <a:tc>
                  <a:txBody>
                    <a:bodyPr/>
                    <a:lstStyle/>
                    <a:p>
                      <a:pPr algn="ctr" fontAlgn="b"/>
                      <a:r>
                        <a:rPr lang="en-US" sz="800" b="1" i="0" u="none" strike="noStrike">
                          <a:effectLst/>
                          <a:latin typeface="Arial" panose="020B0604020202020204" pitchFamily="34" charset="0"/>
                        </a:rPr>
                        <a:t>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09:30-10:00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7509838"/>
                  </a:ext>
                </a:extLst>
              </a:tr>
              <a:tr h="130361">
                <a:tc>
                  <a:txBody>
                    <a:bodyPr/>
                    <a:lstStyle/>
                    <a:p>
                      <a:pPr algn="ctr" fontAlgn="b"/>
                      <a:r>
                        <a:rPr lang="en-US" sz="800" b="1" i="0" u="none" strike="noStrike">
                          <a:effectLst/>
                          <a:latin typeface="Arial" panose="020B0604020202020204" pitchFamily="34" charset="0"/>
                        </a:rPr>
                        <a:t>10:00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10:00-10:30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9701675"/>
                  </a:ext>
                </a:extLst>
              </a:tr>
              <a:tr h="126672">
                <a:tc>
                  <a:txBody>
                    <a:bodyPr/>
                    <a:lstStyle/>
                    <a:p>
                      <a:pPr algn="ctr" fontAlgn="b"/>
                      <a:r>
                        <a:rPr lang="en-US" sz="800" b="1" i="0" u="none" strike="noStrike">
                          <a:effectLst/>
                          <a:latin typeface="Arial" panose="020B0604020202020204" pitchFamily="34" charset="0"/>
                        </a:rPr>
                        <a:t>10:30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10:30-11:00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 Plenary (Virtual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SC-M</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411761724"/>
                  </a:ext>
                </a:extLst>
              </a:tr>
              <a:tr h="130361">
                <a:tc>
                  <a:txBody>
                    <a:bodyPr/>
                    <a:lstStyle/>
                    <a:p>
                      <a:pPr algn="ctr" fontAlgn="b"/>
                      <a:r>
                        <a:rPr lang="en-US" sz="800" b="1" i="0" u="none" strike="noStrike">
                          <a:effectLst/>
                          <a:latin typeface="Arial" panose="020B0604020202020204" pitchFamily="34" charset="0"/>
                        </a:rPr>
                        <a:t>11:00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11:00-11:30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7900715"/>
                  </a:ext>
                </a:extLst>
              </a:tr>
              <a:tr h="126672">
                <a:tc>
                  <a:txBody>
                    <a:bodyPr/>
                    <a:lstStyle/>
                    <a:p>
                      <a:pPr algn="ctr" fontAlgn="b"/>
                      <a:r>
                        <a:rPr lang="en-US" sz="800" b="1" i="0" u="none" strike="noStrike">
                          <a:effectLst/>
                          <a:latin typeface="Arial" panose="020B0604020202020204" pitchFamily="34" charset="0"/>
                        </a:rPr>
                        <a:t>11:30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11:30-12:00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WNG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0039646"/>
                  </a:ext>
                </a:extLst>
              </a:tr>
              <a:tr h="130361">
                <a:tc>
                  <a:txBody>
                    <a:bodyPr/>
                    <a:lstStyle/>
                    <a:p>
                      <a:pPr algn="ctr" fontAlgn="b"/>
                      <a:r>
                        <a:rPr lang="en-US" sz="800" b="1" i="0" u="none" strike="noStrike">
                          <a:effectLst/>
                          <a:latin typeface="Arial" panose="020B0604020202020204" pitchFamily="34" charset="0"/>
                        </a:rPr>
                        <a:t>12:00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12:00-12:30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7966325"/>
                  </a:ext>
                </a:extLst>
              </a:tr>
              <a:tr h="130361">
                <a:tc>
                  <a:txBody>
                    <a:bodyPr/>
                    <a:lstStyle/>
                    <a:p>
                      <a:pPr algn="ctr" fontAlgn="b"/>
                      <a:r>
                        <a:rPr lang="en-US" sz="800" b="1" i="0" u="none" strike="noStrike">
                          <a:effectLst/>
                          <a:latin typeface="Arial" panose="020B0604020202020204" pitchFamily="34" charset="0"/>
                        </a:rPr>
                        <a:t>12:30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12:30-13:00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76523343"/>
                  </a:ext>
                </a:extLst>
              </a:tr>
              <a:tr h="130361">
                <a:tc>
                  <a:txBody>
                    <a:bodyPr/>
                    <a:lstStyle/>
                    <a:p>
                      <a:pPr algn="ctr" fontAlgn="b"/>
                      <a:r>
                        <a:rPr lang="en-US" sz="800" b="1" i="0" u="none" strike="noStrike">
                          <a:effectLst/>
                          <a:latin typeface="Arial" panose="020B0604020202020204" pitchFamily="34" charset="0"/>
                        </a:rPr>
                        <a:t>13:00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13:00-13:30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78241485"/>
                  </a:ext>
                </a:extLst>
              </a:tr>
              <a:tr h="126672">
                <a:tc>
                  <a:txBody>
                    <a:bodyPr/>
                    <a:lstStyle/>
                    <a:p>
                      <a:pPr algn="ctr" fontAlgn="b"/>
                      <a:r>
                        <a:rPr lang="en-US" sz="800" b="1" i="0" u="none" strike="noStrike">
                          <a:effectLst/>
                          <a:latin typeface="Arial" panose="020B0604020202020204" pitchFamily="34" charset="0"/>
                        </a:rPr>
                        <a:t>13:30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13:30-14:00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de-DE" sz="500" b="1" i="0" u="none" strike="noStrike">
                          <a:solidFill>
                            <a:srgbClr val="FF0000"/>
                          </a:solidFill>
                          <a:effectLst/>
                          <a:latin typeface="Arial" panose="020B0604020202020204" pitchFamily="34" charset="0"/>
                        </a:rPr>
                        <a:t>TG4ab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NG-UWB</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Joint w/</a:t>
                      </a:r>
                      <a:br>
                        <a:rPr lang="de-DE" sz="500" b="1" i="0" u="none" strike="noStrike">
                          <a:solidFill>
                            <a:srgbClr val="FF0000"/>
                          </a:solidFill>
                          <a:effectLst/>
                          <a:latin typeface="Arial" panose="020B0604020202020204" pitchFamily="34" charset="0"/>
                        </a:rPr>
                      </a:br>
                      <a:r>
                        <a:rPr lang="de-DE" sz="500" b="1" i="0" u="none" strike="noStrike">
                          <a:solidFill>
                            <a:srgbClr val="FF0000"/>
                          </a:solidFill>
                          <a:effectLst/>
                          <a:latin typeface="Arial" panose="020B0604020202020204" pitchFamily="34" charset="0"/>
                        </a:rPr>
                        <a:t>802.11 WNG</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2243984519"/>
                  </a:ext>
                </a:extLst>
              </a:tr>
              <a:tr h="126672">
                <a:tc>
                  <a:txBody>
                    <a:bodyPr/>
                    <a:lstStyle/>
                    <a:p>
                      <a:pPr algn="ctr" fontAlgn="b"/>
                      <a:r>
                        <a:rPr lang="en-US" sz="800" b="1" i="0" u="none" strike="noStrike">
                          <a:effectLst/>
                          <a:latin typeface="Arial" panose="020B0604020202020204" pitchFamily="34" charset="0"/>
                        </a:rPr>
                        <a:t>14:00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14:00-14:30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9408047"/>
                  </a:ext>
                </a:extLst>
              </a:tr>
              <a:tr h="126672">
                <a:tc>
                  <a:txBody>
                    <a:bodyPr/>
                    <a:lstStyle/>
                    <a:p>
                      <a:pPr algn="ctr" fontAlgn="b"/>
                      <a:r>
                        <a:rPr lang="en-US" sz="800" b="1" i="0" u="none" strike="noStrike">
                          <a:effectLst/>
                          <a:latin typeface="Arial" panose="020B0604020202020204" pitchFamily="34" charset="0"/>
                        </a:rPr>
                        <a:t>14:30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14:30-15:00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6977831"/>
                  </a:ext>
                </a:extLst>
              </a:tr>
              <a:tr h="130361">
                <a:tc>
                  <a:txBody>
                    <a:bodyPr/>
                    <a:lstStyle/>
                    <a:p>
                      <a:pPr algn="ctr" fontAlgn="b"/>
                      <a:r>
                        <a:rPr lang="en-US" sz="800" b="1" i="0" u="none" strike="noStrike">
                          <a:effectLst/>
                          <a:latin typeface="Arial" panose="020B0604020202020204" pitchFamily="34" charset="0"/>
                        </a:rPr>
                        <a:t>15:00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15:00-15:30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4919" marR="4919" marT="491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98320465"/>
                  </a:ext>
                </a:extLst>
              </a:tr>
              <a:tr h="130361">
                <a:tc>
                  <a:txBody>
                    <a:bodyPr/>
                    <a:lstStyle/>
                    <a:p>
                      <a:pPr algn="ctr" fontAlgn="b"/>
                      <a:r>
                        <a:rPr lang="en-US" sz="800" b="1" i="0" u="none" strike="noStrike">
                          <a:effectLst/>
                          <a:latin typeface="Arial" panose="020B0604020202020204" pitchFamily="34" charset="0"/>
                        </a:rPr>
                        <a:t>15:30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5:30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15:30-16:00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4985740"/>
                  </a:ext>
                </a:extLst>
              </a:tr>
              <a:tr h="126672">
                <a:tc>
                  <a:txBody>
                    <a:bodyPr/>
                    <a:lstStyle/>
                    <a:p>
                      <a:pPr algn="ctr" fontAlgn="b"/>
                      <a:r>
                        <a:rPr lang="en-US" sz="800" b="1" i="0" u="none" strike="noStrike">
                          <a:effectLst/>
                          <a:latin typeface="Arial" panose="020B0604020202020204" pitchFamily="34" charset="0"/>
                        </a:rPr>
                        <a:t>16:00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16:00-16:30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500" b="1" i="0" u="none" strike="noStrike">
                          <a:solidFill>
                            <a:srgbClr val="FFFFFF"/>
                          </a:solidFill>
                          <a:effectLst/>
                          <a:latin typeface="Arial" panose="020B0604020202020204" pitchFamily="34" charset="0"/>
                        </a:rPr>
                        <a:t>WIRELESS CHAIRS MEETING</a:t>
                      </a:r>
                    </a:p>
                  </a:txBody>
                  <a:tcPr marL="4919" marR="4919" marT="4919"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4919" marR="4919" marT="4919"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SG</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Privacy</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effectLst/>
                          <a:latin typeface="Arial" panose="020B0604020202020204" pitchFamily="34" charset="0"/>
                        </a:rPr>
                        <a:t>AdHoc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Needs</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WG15</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Chair</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Approv.</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155380677"/>
                  </a:ext>
                </a:extLst>
              </a:tr>
              <a:tr h="126672">
                <a:tc>
                  <a:txBody>
                    <a:bodyPr/>
                    <a:lstStyle/>
                    <a:p>
                      <a:pPr algn="ctr" fontAlgn="b"/>
                      <a:r>
                        <a:rPr lang="en-US" sz="800" b="1" i="0" u="none" strike="noStrike">
                          <a:effectLst/>
                          <a:latin typeface="Arial" panose="020B0604020202020204" pitchFamily="34" charset="0"/>
                        </a:rPr>
                        <a:t>16:30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16:30-17:00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53039660"/>
                  </a:ext>
                </a:extLst>
              </a:tr>
              <a:tr h="130361">
                <a:tc>
                  <a:txBody>
                    <a:bodyPr/>
                    <a:lstStyle/>
                    <a:p>
                      <a:pPr algn="ctr" fontAlgn="b"/>
                      <a:r>
                        <a:rPr lang="en-US" sz="800" b="1" i="0" u="none" strike="noStrike">
                          <a:effectLst/>
                          <a:latin typeface="Arial" panose="020B0604020202020204" pitchFamily="34" charset="0"/>
                        </a:rPr>
                        <a:t>17:00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17:00-17:30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52917643"/>
                  </a:ext>
                </a:extLst>
              </a:tr>
              <a:tr h="130361">
                <a:tc>
                  <a:txBody>
                    <a:bodyPr/>
                    <a:lstStyle/>
                    <a:p>
                      <a:pPr algn="ctr" fontAlgn="b"/>
                      <a:r>
                        <a:rPr lang="en-US" sz="800" b="1" i="0" u="none" strike="noStrike">
                          <a:effectLst/>
                          <a:latin typeface="Arial" panose="020B0604020202020204" pitchFamily="34" charset="0"/>
                        </a:rPr>
                        <a:t>17:30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14:30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17:30-18:00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60846599"/>
                  </a:ext>
                </a:extLst>
              </a:tr>
              <a:tr h="130361">
                <a:tc>
                  <a:txBody>
                    <a:bodyPr/>
                    <a:lstStyle/>
                    <a:p>
                      <a:pPr algn="ctr" fontAlgn="b"/>
                      <a:r>
                        <a:rPr lang="en-US" sz="800" b="1" i="0" u="none" strike="noStrike">
                          <a:effectLst/>
                          <a:latin typeface="Arial" panose="020B0604020202020204" pitchFamily="34" charset="0"/>
                        </a:rPr>
                        <a:t>18:00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18:00-18:30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rowSpan="10"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10" hMerge="1">
                  <a:txBody>
                    <a:bodyPr/>
                    <a:lstStyle/>
                    <a:p>
                      <a:endParaRPr lang="en-US"/>
                    </a:p>
                  </a:txBody>
                  <a:tcPr/>
                </a:tc>
                <a:tc rowSpan="10" hMerge="1">
                  <a:txBody>
                    <a:bodyPr/>
                    <a:lstStyle/>
                    <a:p>
                      <a:endParaRPr lang="en-US"/>
                    </a:p>
                  </a:txBody>
                  <a:tcPr/>
                </a:tc>
                <a:tc rowSpan="10"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7529025"/>
                  </a:ext>
                </a:extLst>
              </a:tr>
              <a:tr h="126672">
                <a:tc>
                  <a:txBody>
                    <a:bodyPr/>
                    <a:lstStyle/>
                    <a:p>
                      <a:pPr algn="ctr" fontAlgn="b"/>
                      <a:r>
                        <a:rPr lang="en-US" sz="800" b="1" i="0" u="none" strike="noStrike">
                          <a:effectLst/>
                          <a:latin typeface="Arial" panose="020B0604020202020204" pitchFamily="34" charset="0"/>
                        </a:rPr>
                        <a:t>18:30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15:30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8:30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18:30-19:00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700" b="1" i="0" u="none" strike="noStrike">
                          <a:solidFill>
                            <a:srgbClr val="FFFFFF"/>
                          </a:solidFill>
                          <a:effectLst/>
                          <a:latin typeface="Arial" panose="020B0604020202020204" pitchFamily="34" charset="0"/>
                        </a:rPr>
                        <a:t>802.15/802.1 Joint Mtg</a:t>
                      </a:r>
                      <a:br>
                        <a:rPr lang="en-US" sz="700" b="1" i="0" u="none" strike="noStrike">
                          <a:solidFill>
                            <a:srgbClr val="FFFFFF"/>
                          </a:solidFill>
                          <a:effectLst/>
                          <a:latin typeface="Arial" panose="020B0604020202020204" pitchFamily="34" charset="0"/>
                        </a:rPr>
                      </a:br>
                      <a:r>
                        <a:rPr lang="en-US" sz="700" b="1" i="0" u="none" strike="noStrike">
                          <a:solidFill>
                            <a:srgbClr val="FFFFFF"/>
                          </a:solidFill>
                          <a:effectLst/>
                          <a:latin typeface="Arial" panose="020B0604020202020204" pitchFamily="34" charset="0"/>
                        </a:rPr>
                        <a:t>(Virtual Rm 1)</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700" b="1" i="0" u="none" strike="noStrike">
                          <a:effectLst/>
                          <a:latin typeface="Arial" panose="020B0604020202020204" pitchFamily="34" charset="0"/>
                        </a:rPr>
                        <a:t>Social</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9"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val="2559042534"/>
                  </a:ext>
                </a:extLst>
              </a:tr>
              <a:tr h="130361">
                <a:tc>
                  <a:txBody>
                    <a:bodyPr/>
                    <a:lstStyle/>
                    <a:p>
                      <a:pPr algn="ctr" fontAlgn="b"/>
                      <a:r>
                        <a:rPr lang="en-US" sz="800" b="1" i="0" u="none" strike="noStrike">
                          <a:effectLst/>
                          <a:latin typeface="Arial" panose="020B0604020202020204" pitchFamily="34" charset="0"/>
                        </a:rPr>
                        <a:t>19:00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19:00-19:30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2895347"/>
                  </a:ext>
                </a:extLst>
              </a:tr>
              <a:tr h="126672">
                <a:tc>
                  <a:txBody>
                    <a:bodyPr/>
                    <a:lstStyle/>
                    <a:p>
                      <a:pPr algn="ctr" fontAlgn="b"/>
                      <a:r>
                        <a:rPr lang="en-US" sz="800" b="1" i="0" u="none" strike="noStrike">
                          <a:effectLst/>
                          <a:latin typeface="Arial" panose="020B0604020202020204" pitchFamily="34" charset="0"/>
                        </a:rPr>
                        <a:t>19:30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16:30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9:30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19:30-20:00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40985229"/>
                  </a:ext>
                </a:extLst>
              </a:tr>
              <a:tr h="130361">
                <a:tc>
                  <a:txBody>
                    <a:bodyPr/>
                    <a:lstStyle/>
                    <a:p>
                      <a:pPr algn="ctr" fontAlgn="b"/>
                      <a:r>
                        <a:rPr lang="en-US" sz="800" b="1" i="0" u="none" strike="noStrike">
                          <a:effectLst/>
                          <a:latin typeface="Arial" panose="020B0604020202020204" pitchFamily="34" charset="0"/>
                        </a:rPr>
                        <a:t>20:00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20:00-20:30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20645647"/>
                  </a:ext>
                </a:extLst>
              </a:tr>
              <a:tr h="126672">
                <a:tc>
                  <a:txBody>
                    <a:bodyPr/>
                    <a:lstStyle/>
                    <a:p>
                      <a:pPr algn="ctr" fontAlgn="b"/>
                      <a:r>
                        <a:rPr lang="en-US" sz="800" b="1" i="0" u="none" strike="noStrike">
                          <a:effectLst/>
                          <a:latin typeface="Arial" panose="020B0604020202020204" pitchFamily="34" charset="0"/>
                        </a:rPr>
                        <a:t>20:30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17:30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10:30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20:30-21:00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a:effectLst/>
                          <a:latin typeface="Arial" panose="020B0604020202020204" pitchFamily="34" charset="0"/>
                        </a:rPr>
                        <a:t>Dinner on your own</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508783223"/>
                  </a:ext>
                </a:extLst>
              </a:tr>
              <a:tr h="126672">
                <a:tc>
                  <a:txBody>
                    <a:bodyPr/>
                    <a:lstStyle/>
                    <a:p>
                      <a:pPr algn="ctr" fontAlgn="b"/>
                      <a:r>
                        <a:rPr lang="en-US" sz="800" b="1" i="0" u="none" strike="noStrike">
                          <a:effectLst/>
                          <a:latin typeface="Arial" panose="020B0604020202020204" pitchFamily="34" charset="0"/>
                        </a:rPr>
                        <a:t>21:00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21:00-21:30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605563756"/>
                  </a:ext>
                </a:extLst>
              </a:tr>
              <a:tr h="126672">
                <a:tc>
                  <a:txBody>
                    <a:bodyPr/>
                    <a:lstStyle/>
                    <a:p>
                      <a:pPr algn="ctr" fontAlgn="b"/>
                      <a:r>
                        <a:rPr lang="en-US" sz="800" b="1" i="0" u="none" strike="noStrike">
                          <a:effectLst/>
                          <a:latin typeface="Arial" panose="020B0604020202020204" pitchFamily="34" charset="0"/>
                        </a:rPr>
                        <a:t>21:30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18:30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11:30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21:30-22:00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44391114"/>
                  </a:ext>
                </a:extLst>
              </a:tr>
              <a:tr h="126672">
                <a:tc>
                  <a:txBody>
                    <a:bodyPr/>
                    <a:lstStyle/>
                    <a:p>
                      <a:pPr algn="ctr" fontAlgn="b"/>
                      <a:r>
                        <a:rPr lang="en-US" sz="800" b="1" i="0" u="none" strike="noStrike">
                          <a:effectLst/>
                          <a:latin typeface="Arial" panose="020B0604020202020204" pitchFamily="34" charset="0"/>
                        </a:rPr>
                        <a:t>22:00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3:00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12:00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22:00-22:30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75264891"/>
                  </a:ext>
                </a:extLst>
              </a:tr>
              <a:tr h="130361">
                <a:tc>
                  <a:txBody>
                    <a:bodyPr/>
                    <a:lstStyle/>
                    <a:p>
                      <a:pPr algn="ctr" fontAlgn="b"/>
                      <a:r>
                        <a:rPr lang="en-US" sz="800" b="1" i="0" u="none" strike="noStrike">
                          <a:effectLst/>
                          <a:latin typeface="Arial" panose="020B0604020202020204" pitchFamily="34" charset="0"/>
                        </a:rPr>
                        <a:t>22:30</a:t>
                      </a:r>
                    </a:p>
                  </a:txBody>
                  <a:tcPr marL="4919" marR="4919" marT="4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19:30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3:30</a:t>
                      </a:r>
                    </a:p>
                  </a:txBody>
                  <a:tcPr marL="4919" marR="4919" marT="4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800" b="1" i="0" u="none" strike="noStrike">
                          <a:effectLst/>
                          <a:latin typeface="Arial" panose="020B0604020202020204" pitchFamily="34" charset="0"/>
                        </a:rPr>
                        <a:t>12:30</a:t>
                      </a:r>
                    </a:p>
                  </a:txBody>
                  <a:tcPr marL="4919" marR="4919" marT="4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4919" marR="4919" marT="4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33010723"/>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15-22-0687-05.</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15-22-0676-00 and 15-23-0025-01</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November Plenary Mins:</a:t>
            </a:r>
          </a:p>
          <a:p>
            <a:r>
              <a:rPr lang="en-US" dirty="0">
                <a:hlinkClick r:id="rId2"/>
              </a:rPr>
              <a:t>https://mentor.ieee.org/802.15/dcn/22/15-22-0676-00-04ab-tg4ab-nov-plenary-mins.docx</a:t>
            </a:r>
            <a:endParaRPr lang="en-US" dirty="0"/>
          </a:p>
          <a:p>
            <a:endParaRPr lang="en-US" dirty="0"/>
          </a:p>
          <a:p>
            <a:r>
              <a:rPr lang="en-US" dirty="0"/>
              <a:t>TG4ab Conf Call Mins November through January:</a:t>
            </a:r>
          </a:p>
          <a:p>
            <a:r>
              <a:rPr lang="en-US" dirty="0">
                <a:hlinkClick r:id="rId3"/>
              </a:rPr>
              <a:t>https://mentor.ieee.org/802.15/dcn/23/15-23-0025-01-04ab-tg4ab-conf-call-mins-nov-2022-to-jan-2023.docx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Double Wave 1">
            <a:extLst>
              <a:ext uri="{FF2B5EF4-FFF2-40B4-BE49-F238E27FC236}">
                <a16:creationId xmlns:a16="http://schemas.microsoft.com/office/drawing/2014/main" id="{34D34835-2B1B-EFC5-4E49-CF6B82C7A489}"/>
              </a:ext>
            </a:extLst>
          </p:cNvPr>
          <p:cNvSpPr/>
          <p:nvPr/>
        </p:nvSpPr>
        <p:spPr bwMode="auto">
          <a:xfrm>
            <a:off x="10272464" y="4149080"/>
            <a:ext cx="1152128" cy="616074"/>
          </a:xfrm>
          <a:prstGeom prst="double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New!</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a:t>
            </a:r>
          </a:p>
          <a:p>
            <a:pPr marL="857250" lvl="1" indent="-457200">
              <a:buFont typeface="Arial" panose="020B0604020202020204" pitchFamily="34" charset="0"/>
              <a:buChar char="•"/>
            </a:pPr>
            <a:r>
              <a:rPr lang="en-US" dirty="0"/>
              <a:t>We have a virtual breakout room (dedicated WebEx)</a:t>
            </a:r>
          </a:p>
          <a:p>
            <a:pPr marL="857250" lvl="1" indent="-457200">
              <a:buFont typeface="Arial" panose="020B0604020202020204" pitchFamily="34" charset="0"/>
              <a:buChar char="•"/>
            </a:pPr>
            <a:r>
              <a:rPr lang="en-US" dirty="0"/>
              <a:t>We have a physical breakout room</a:t>
            </a:r>
          </a:p>
          <a:p>
            <a:pPr marL="857250" lvl="1" indent="-457200">
              <a:buFont typeface="Arial" panose="020B0604020202020204" pitchFamily="34" charset="0"/>
              <a:buChar char="•"/>
            </a:pPr>
            <a:r>
              <a:rPr lang="en-US" dirty="0"/>
              <a:t>We’ll have a WebEx for each room</a:t>
            </a:r>
          </a:p>
          <a:p>
            <a:pPr marL="457200" indent="-457200">
              <a:buFont typeface="Arial" panose="020B0604020202020204" pitchFamily="34" charset="0"/>
              <a:buChar char="•"/>
            </a:pPr>
            <a:r>
              <a:rPr lang="en-US" dirty="0"/>
              <a:t>Loop in remote attendees in inconvenient </a:t>
            </a:r>
            <a:r>
              <a:rPr lang="en-US" dirty="0" err="1"/>
              <a:t>timeoznes</a:t>
            </a:r>
            <a:r>
              <a:rPr lang="en-US" dirty="0"/>
              <a:t>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learn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pic>
        <p:nvPicPr>
          <p:cNvPr id="1026" name="Picture 2">
            <a:extLst>
              <a:ext uri="{FF2B5EF4-FFF2-40B4-BE49-F238E27FC236}">
                <a16:creationId xmlns:a16="http://schemas.microsoft.com/office/drawing/2014/main" id="{6A31BD46-C2E8-D21D-090C-EBFF2142AD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6" r="-1" b="-1"/>
          <a:stretch/>
        </p:blipFill>
        <p:spPr bwMode="auto">
          <a:xfrm>
            <a:off x="2133600" y="1916833"/>
            <a:ext cx="3602038" cy="432363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Interim, January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Baltimore, MD,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 25</a:t>
                      </a:r>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448928" y="2115631"/>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215680"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7F48-E868-F3F4-45D9-16E6CAE5E0FA}"/>
              </a:ext>
            </a:extLst>
          </p:cNvPr>
          <p:cNvSpPr>
            <a:spLocks noGrp="1"/>
          </p:cNvSpPr>
          <p:nvPr>
            <p:ph type="title"/>
          </p:nvPr>
        </p:nvSpPr>
        <p:spPr/>
        <p:txBody>
          <a:bodyPr/>
          <a:lstStyle/>
          <a:p>
            <a:r>
              <a:rPr lang="en-US" dirty="0"/>
              <a:t>Break-out Topics</a:t>
            </a:r>
          </a:p>
        </p:txBody>
      </p:sp>
      <p:sp>
        <p:nvSpPr>
          <p:cNvPr id="3" name="Content Placeholder 2">
            <a:extLst>
              <a:ext uri="{FF2B5EF4-FFF2-40B4-BE49-F238E27FC236}">
                <a16:creationId xmlns:a16="http://schemas.microsoft.com/office/drawing/2014/main" id="{44FB01C3-AE1A-3126-965E-7C5C6F8DEB31}"/>
              </a:ext>
            </a:extLst>
          </p:cNvPr>
          <p:cNvSpPr>
            <a:spLocks noGrp="1"/>
          </p:cNvSpPr>
          <p:nvPr>
            <p:ph idx="1"/>
          </p:nvPr>
        </p:nvSpPr>
        <p:spPr/>
        <p:txBody>
          <a:bodyPr/>
          <a:lstStyle/>
          <a:p>
            <a:r>
              <a:rPr lang="en-US" dirty="0"/>
              <a:t>Monday:</a:t>
            </a:r>
          </a:p>
          <a:p>
            <a:pPr marL="457200" indent="-457200">
              <a:buFont typeface="Arial" panose="020B0604020202020204" pitchFamily="34" charset="0"/>
              <a:buChar char="•"/>
            </a:pPr>
            <a:r>
              <a:rPr lang="en-US" dirty="0"/>
              <a:t>China MIIT's consultation on </a:t>
            </a:r>
            <a:r>
              <a:rPr lang="en-US"/>
              <a:t>UWB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5AA691-D280-3512-3A4D-5D648BA697A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85173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1971630197"/>
              </p:ext>
            </p:extLst>
          </p:nvPr>
        </p:nvGraphicFramePr>
        <p:xfrm>
          <a:off x="4223792" y="1218284"/>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February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800" b="0" i="0" u="none" strike="noStrike" dirty="0">
                          <a:solidFill>
                            <a:schemeClr val="tx1"/>
                          </a:solidFill>
                          <a:effectLst/>
                          <a:latin typeface="Calibri" panose="020F0502020204030204" pitchFamily="34" charset="0"/>
                        </a:rPr>
                        <a:t>.</a:t>
                      </a:r>
                    </a:p>
                  </a:txBody>
                  <a:tcPr marL="5443" marR="5443" marT="5443" marB="0" anchor="ctr"/>
                </a:tc>
                <a:tc>
                  <a:txBody>
                    <a:bodyPr/>
                    <a:lstStyle/>
                    <a:p>
                      <a:pPr algn="ctr" fontAlgn="ctr"/>
                      <a:r>
                        <a:rPr lang="en-US" sz="2400" b="0" i="0" u="none" strike="noStrike" dirty="0">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7</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14</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19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20</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21</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tc>
                <a:extLst>
                  <a:ext uri="{0D108BD9-81ED-4DB2-BD59-A6C34878D82A}">
                    <a16:rowId xmlns:a16="http://schemas.microsoft.com/office/drawing/2014/main" val="381256473"/>
                  </a:ext>
                </a:extLst>
              </a:tr>
              <a:tr h="523741">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3158980041"/>
              </p:ext>
            </p:extLst>
          </p:nvPr>
        </p:nvGraphicFramePr>
        <p:xfrm>
          <a:off x="8040216" y="119675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March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chemeClr val="tx1"/>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b="1" u="none" strike="noStrike" kern="1200" dirty="0">
                        <a:solidFill>
                          <a:schemeClr val="accent6">
                            <a:lumMod val="75000"/>
                          </a:schemeClr>
                        </a:solidFill>
                        <a:effectLst/>
                        <a:latin typeface="+mn-lt"/>
                        <a:ea typeface="+mn-ea"/>
                        <a:cs typeface="+mn-cs"/>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4</a:t>
                      </a: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6</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C00000"/>
                          </a:solidFill>
                          <a:effectLst/>
                          <a:latin typeface="Calibri" panose="020F0502020204030204" pitchFamily="34" charset="0"/>
                        </a:rPr>
                        <a:t>7</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dk1"/>
                          </a:solidFill>
                          <a:effectLst/>
                          <a:latin typeface="Calibri" panose="020F0502020204030204" pitchFamily="34" charset="0"/>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extLst>
                  <a:ext uri="{0D108BD9-81ED-4DB2-BD59-A6C34878D82A}">
                    <a16:rowId xmlns:a16="http://schemas.microsoft.com/office/drawing/2014/main" val="153788295"/>
                  </a:ext>
                </a:extLst>
              </a:tr>
              <a:tr h="523741">
                <a:tc>
                  <a:txBody>
                    <a:bodyPr/>
                    <a:lstStyle/>
                    <a:p>
                      <a:pPr algn="ctr" fontAlgn="ctr"/>
                      <a:r>
                        <a:rPr lang="en-US" sz="2400" b="0" i="0" u="none" strike="noStrike" dirty="0">
                          <a:effectLst/>
                          <a:latin typeface="Calibri" panose="020F0502020204030204" pitchFamily="34" charset="0"/>
                        </a:rPr>
                        <a:t>12</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13</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14</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15</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16</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1" i="0" u="none" strike="noStrike" dirty="0">
                          <a:solidFill>
                            <a:schemeClr val="accent6">
                              <a:lumMod val="50000"/>
                            </a:schemeClr>
                          </a:solidFill>
                          <a:effectLst/>
                          <a:latin typeface="Calibri" panose="020F0502020204030204" pitchFamily="34" charset="0"/>
                        </a:rPr>
                        <a:t>17</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523741">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22</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extLst>
                  <a:ext uri="{0D108BD9-81ED-4DB2-BD59-A6C34878D82A}">
                    <a16:rowId xmlns:a16="http://schemas.microsoft.com/office/drawing/2014/main" val="759101841"/>
                  </a:ext>
                </a:extLst>
              </a:tr>
              <a:tr h="523741">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697884778"/>
                  </a:ext>
                </a:extLst>
              </a:tr>
              <a:tr h="523741">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dk1"/>
                        </a:solidFill>
                        <a:effectLst/>
                        <a:latin typeface="Calibri" panose="020F0502020204030204" pitchFamily="34" charset="0"/>
                        <a:ea typeface="+mn-ea"/>
                        <a:cs typeface="+mn-cs"/>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1925302618"/>
                  </a:ext>
                </a:extLst>
              </a:tr>
            </a:tbl>
          </a:graphicData>
        </a:graphic>
      </p:graphicFrame>
      <p:graphicFrame>
        <p:nvGraphicFramePr>
          <p:cNvPr id="3" name="Table 2">
            <a:extLst>
              <a:ext uri="{FF2B5EF4-FFF2-40B4-BE49-F238E27FC236}">
                <a16:creationId xmlns:a16="http://schemas.microsoft.com/office/drawing/2014/main" id="{F0A6A8E0-9A26-53BA-392B-2CE8D7FA2D66}"/>
              </a:ext>
            </a:extLst>
          </p:cNvPr>
          <p:cNvGraphicFramePr>
            <a:graphicFrameLocks noGrp="1"/>
          </p:cNvGraphicFramePr>
          <p:nvPr>
            <p:extLst>
              <p:ext uri="{D42A27DB-BD31-4B8C-83A1-F6EECF244321}">
                <p14:modId xmlns:p14="http://schemas.microsoft.com/office/powerpoint/2010/main" val="352161916"/>
              </p:ext>
            </p:extLst>
          </p:nvPr>
        </p:nvGraphicFramePr>
        <p:xfrm>
          <a:off x="407368" y="1198172"/>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no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no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24</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no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2279577"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2383392" y="5046575"/>
            <a:ext cx="7764463" cy="1434705"/>
          </a:xfrm>
          <a:solidFill>
            <a:schemeClr val="bg1">
              <a:lumMod val="95000"/>
            </a:schemeClr>
          </a:solidFill>
        </p:spPr>
        <p:txBody>
          <a:bodyPr>
            <a:normAutofit/>
          </a:bodyPr>
          <a:lstStyle/>
          <a:p>
            <a:r>
              <a:rPr lang="en-US" sz="2400" dirty="0"/>
              <a:t>Proposed: Bi-weekly on Tuesday (=5 calls0</a:t>
            </a:r>
          </a:p>
          <a:p>
            <a:r>
              <a:rPr lang="en-US" sz="2400" dirty="0"/>
              <a:t>Alternating time: 06:00 PT</a:t>
            </a:r>
          </a:p>
          <a:p>
            <a:r>
              <a:rPr lang="en-US" sz="2400" dirty="0"/>
              <a:t>Commence 31-January at 06:00 PT</a:t>
            </a:r>
          </a:p>
          <a:p>
            <a:endParaRPr lang="en-US" dirty="0"/>
          </a:p>
        </p:txBody>
      </p:sp>
      <p:sp>
        <p:nvSpPr>
          <p:cNvPr id="10" name="Arrow: Right 9">
            <a:extLst>
              <a:ext uri="{FF2B5EF4-FFF2-40B4-BE49-F238E27FC236}">
                <a16:creationId xmlns:a16="http://schemas.microsoft.com/office/drawing/2014/main" id="{0714B41B-D1A4-E187-260D-4BCD457E5190}"/>
              </a:ext>
            </a:extLst>
          </p:cNvPr>
          <p:cNvSpPr/>
          <p:nvPr/>
        </p:nvSpPr>
        <p:spPr bwMode="auto">
          <a:xfrm rot="469813" flipH="1">
            <a:off x="2077831" y="4297238"/>
            <a:ext cx="21727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600" dirty="0">
                <a:latin typeface="Tahoma" panose="020B0604030504040204" pitchFamily="34" charset="0"/>
                <a:ea typeface="Tahoma" panose="020B0604030504040204" pitchFamily="34" charset="0"/>
                <a:cs typeface="Tahoma" panose="020B0604030504040204" pitchFamily="34" charset="0"/>
              </a:rPr>
              <a:t>First Call @ 0600 PT</a:t>
            </a:r>
          </a:p>
        </p:txBody>
      </p:sp>
      <p:sp>
        <p:nvSpPr>
          <p:cNvPr id="11" name="Oval 10">
            <a:extLst>
              <a:ext uri="{FF2B5EF4-FFF2-40B4-BE49-F238E27FC236}">
                <a16:creationId xmlns:a16="http://schemas.microsoft.com/office/drawing/2014/main" id="{A0667763-86F5-F760-7B80-22F8AA3FDE82}"/>
              </a:ext>
            </a:extLst>
          </p:cNvPr>
          <p:cNvSpPr/>
          <p:nvPr/>
        </p:nvSpPr>
        <p:spPr bwMode="auto">
          <a:xfrm>
            <a:off x="1468081" y="4221088"/>
            <a:ext cx="576064" cy="49940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
        <p:nvSpPr>
          <p:cNvPr id="12" name="Arrow: Right 11">
            <a:extLst>
              <a:ext uri="{FF2B5EF4-FFF2-40B4-BE49-F238E27FC236}">
                <a16:creationId xmlns:a16="http://schemas.microsoft.com/office/drawing/2014/main" id="{96D6682D-A77E-3E9E-3DFA-BE149B95AB65}"/>
              </a:ext>
            </a:extLst>
          </p:cNvPr>
          <p:cNvSpPr/>
          <p:nvPr/>
        </p:nvSpPr>
        <p:spPr bwMode="auto">
          <a:xfrm rot="18753288">
            <a:off x="7186668" y="3966842"/>
            <a:ext cx="163672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r>
              <a:rPr lang="en-US" sz="1800" dirty="0">
                <a:latin typeface="Tahoma" panose="020B0604030504040204" pitchFamily="34" charset="0"/>
                <a:ea typeface="Tahoma" panose="020B0604030504040204" pitchFamily="34" charset="0"/>
                <a:cs typeface="Tahoma" panose="020B0604030504040204" pitchFamily="34" charset="0"/>
              </a:rPr>
              <a:t>802 Plenary </a:t>
            </a:r>
          </a:p>
        </p:txBody>
      </p:sp>
    </p:spTree>
    <p:extLst>
      <p:ext uri="{BB962C8B-B14F-4D97-AF65-F5344CB8AC3E}">
        <p14:creationId xmlns:p14="http://schemas.microsoft.com/office/powerpoint/2010/main" val="5229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29</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30</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86002"/>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https://cvent.me/nX5xrY</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53443</TotalTime>
  <Words>2788</Words>
  <Application>Microsoft Office PowerPoint</Application>
  <PresentationFormat>Widescreen</PresentationFormat>
  <Paragraphs>736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Open Sans</vt:lpstr>
      <vt:lpstr>Tahoma</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Technical Breakouts</vt:lpstr>
      <vt:lpstr>Break-out Topics</vt:lpstr>
      <vt:lpstr>Next Steps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267</cp:revision>
  <cp:lastPrinted>2000-03-07T00:55:37Z</cp:lastPrinted>
  <dcterms:created xsi:type="dcterms:W3CDTF">2016-01-17T22:48:36Z</dcterms:created>
  <dcterms:modified xsi:type="dcterms:W3CDTF">2023-01-16T15:26:35Z</dcterms:modified>
  <cp:category/>
</cp:coreProperties>
</file>