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0"/>
  </p:notesMasterIdLst>
  <p:sldIdLst>
    <p:sldId id="363" r:id="rId2"/>
    <p:sldId id="2413" r:id="rId3"/>
    <p:sldId id="2433" r:id="rId4"/>
    <p:sldId id="2366" r:id="rId5"/>
    <p:sldId id="339" r:id="rId6"/>
    <p:sldId id="2414" r:id="rId7"/>
    <p:sldId id="2368" r:id="rId8"/>
    <p:sldId id="365" r:id="rId9"/>
    <p:sldId id="304" r:id="rId10"/>
    <p:sldId id="317" r:id="rId11"/>
    <p:sldId id="2408" r:id="rId12"/>
    <p:sldId id="2392" r:id="rId13"/>
    <p:sldId id="2417" r:id="rId14"/>
    <p:sldId id="361" r:id="rId15"/>
    <p:sldId id="2434" r:id="rId16"/>
    <p:sldId id="2415" r:id="rId17"/>
    <p:sldId id="2416" r:id="rId18"/>
    <p:sldId id="2395" r:id="rId19"/>
    <p:sldId id="2399" r:id="rId20"/>
    <p:sldId id="312" r:id="rId21"/>
    <p:sldId id="2385" r:id="rId22"/>
    <p:sldId id="2375" r:id="rId23"/>
    <p:sldId id="2377" r:id="rId24"/>
    <p:sldId id="326" r:id="rId25"/>
    <p:sldId id="2389" r:id="rId26"/>
    <p:sldId id="2431" r:id="rId27"/>
    <p:sldId id="298" r:id="rId28"/>
    <p:sldId id="296" r:id="rId29"/>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F8F"/>
    <a:srgbClr val="FFEFEF"/>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0" d="100"/>
          <a:sy n="80" d="100"/>
        </p:scale>
        <p:origin x="58" y="110"/>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802.15-23-0029-00-04ab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January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eeesa.webex.com/ieeesa/j.php?MTID=m5dff7eac804a555afce33031902f8b9e" TargetMode="External"/><Relationship Id="rId2" Type="http://schemas.openxmlformats.org/officeDocument/2006/relationships/hyperlink" Target="https://mentor.ieee.org/802.15/dcn/22/15-22-0687-05-04ab-tg4ab-agenda-january-2023.xlsx" TargetMode="External"/><Relationship Id="rId1" Type="http://schemas.openxmlformats.org/officeDocument/2006/relationships/slideLayout" Target="../slideLayouts/slideLayout2.xml"/><Relationship Id="rId6" Type="http://schemas.openxmlformats.org/officeDocument/2006/relationships/hyperlink" Target="https://ieeesa.webex.com/ieeesa/j.php?MTID=mb884a0f3d7d2d4ef463797a991898c12" TargetMode="External"/><Relationship Id="rId5" Type="http://schemas.openxmlformats.org/officeDocument/2006/relationships/hyperlink" Target="https://ieeesa.webex.com/ieeesa/j.php?MTID=m8257e200f37151060c55093c984a64ca" TargetMode="External"/><Relationship Id="rId4" Type="http://schemas.openxmlformats.org/officeDocument/2006/relationships/hyperlink" Target="https://ieeesa.webex.com/ieeesa/j.php?MTID=m95604532074fae572029cf2fd8c9f2e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5/dcn/23/15-23-0025-01-04ab-tg4ab-conf-call-mins-nov-2022-to-jan-2023.docx" TargetMode="External"/><Relationship Id="rId2" Type="http://schemas.openxmlformats.org/officeDocument/2006/relationships/hyperlink" Target="https://mentor.ieee.org/802.15/dcn/22/15-22-0676-00-04ab-tg4ab-nov-plenary-min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vent.me/nX5x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343472" y="762001"/>
            <a:ext cx="972108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January 2023 Interim Session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15 January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Mixed-mode interim session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2279577" y="685801"/>
            <a:ext cx="7764463" cy="366936"/>
          </a:xfrm>
        </p:spPr>
        <p:txBody>
          <a:bodyPr/>
          <a:lstStyle/>
          <a:p>
            <a:r>
              <a:rPr lang="en-US" dirty="0"/>
              <a:t>Task Group Agenda</a:t>
            </a:r>
          </a:p>
        </p:txBody>
      </p:sp>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
        <p:nvSpPr>
          <p:cNvPr id="7" name="TextBox 6">
            <a:extLst>
              <a:ext uri="{FF2B5EF4-FFF2-40B4-BE49-F238E27FC236}">
                <a16:creationId xmlns:a16="http://schemas.microsoft.com/office/drawing/2014/main" id="{7145781D-423D-BB19-A669-82A6C3398D9A}"/>
              </a:ext>
            </a:extLst>
          </p:cNvPr>
          <p:cNvSpPr txBox="1"/>
          <p:nvPr/>
        </p:nvSpPr>
        <p:spPr>
          <a:xfrm>
            <a:off x="911424" y="1077281"/>
            <a:ext cx="10369152" cy="461665"/>
          </a:xfrm>
          <a:prstGeom prst="rect">
            <a:avLst/>
          </a:prstGeom>
          <a:noFill/>
        </p:spPr>
        <p:txBody>
          <a:bodyPr wrap="square">
            <a:spAutoFit/>
          </a:bodyPr>
          <a:lstStyle/>
          <a:p>
            <a:pPr algn="ctr"/>
            <a:r>
              <a:rPr lang="en-US" sz="2400" dirty="0">
                <a:solidFill>
                  <a:schemeClr val="tx1"/>
                </a:solidFill>
                <a:latin typeface="+mj-lt"/>
              </a:rPr>
              <a:t>Document: </a:t>
            </a:r>
            <a:r>
              <a:rPr lang="en-US" sz="2400" dirty="0">
                <a:solidFill>
                  <a:schemeClr val="tx1"/>
                </a:solidFill>
                <a:latin typeface="+mj-lt"/>
                <a:hlinkClick r:id="rId2"/>
              </a:rPr>
              <a:t>15-22-0687-05-04ab-tg4ab-agenda-january-2023.xlsx</a:t>
            </a:r>
            <a:endParaRPr lang="en-US" sz="2400" dirty="0">
              <a:solidFill>
                <a:schemeClr val="tx1"/>
              </a:solidFill>
              <a:latin typeface="+mj-lt"/>
            </a:endParaRPr>
          </a:p>
        </p:txBody>
      </p:sp>
      <p:graphicFrame>
        <p:nvGraphicFramePr>
          <p:cNvPr id="11" name="Table 10">
            <a:extLst>
              <a:ext uri="{FF2B5EF4-FFF2-40B4-BE49-F238E27FC236}">
                <a16:creationId xmlns:a16="http://schemas.microsoft.com/office/drawing/2014/main" id="{835230AC-F452-47B2-5C38-CC56C61C7151}"/>
              </a:ext>
            </a:extLst>
          </p:cNvPr>
          <p:cNvGraphicFramePr>
            <a:graphicFrameLocks noGrp="1"/>
          </p:cNvGraphicFramePr>
          <p:nvPr>
            <p:extLst>
              <p:ext uri="{D42A27DB-BD31-4B8C-83A1-F6EECF244321}">
                <p14:modId xmlns:p14="http://schemas.microsoft.com/office/powerpoint/2010/main" val="863257811"/>
              </p:ext>
            </p:extLst>
          </p:nvPr>
        </p:nvGraphicFramePr>
        <p:xfrm>
          <a:off x="1252003" y="1582130"/>
          <a:ext cx="9895957" cy="4871206"/>
        </p:xfrm>
        <a:graphic>
          <a:graphicData uri="http://schemas.openxmlformats.org/drawingml/2006/table">
            <a:tbl>
              <a:tblPr/>
              <a:tblGrid>
                <a:gridCol w="418139">
                  <a:extLst>
                    <a:ext uri="{9D8B030D-6E8A-4147-A177-3AD203B41FA5}">
                      <a16:colId xmlns:a16="http://schemas.microsoft.com/office/drawing/2014/main" val="1269072144"/>
                    </a:ext>
                  </a:extLst>
                </a:gridCol>
                <a:gridCol w="418139">
                  <a:extLst>
                    <a:ext uri="{9D8B030D-6E8A-4147-A177-3AD203B41FA5}">
                      <a16:colId xmlns:a16="http://schemas.microsoft.com/office/drawing/2014/main" val="865405410"/>
                    </a:ext>
                  </a:extLst>
                </a:gridCol>
                <a:gridCol w="418139">
                  <a:extLst>
                    <a:ext uri="{9D8B030D-6E8A-4147-A177-3AD203B41FA5}">
                      <a16:colId xmlns:a16="http://schemas.microsoft.com/office/drawing/2014/main" val="2561258079"/>
                    </a:ext>
                  </a:extLst>
                </a:gridCol>
                <a:gridCol w="418139">
                  <a:extLst>
                    <a:ext uri="{9D8B030D-6E8A-4147-A177-3AD203B41FA5}">
                      <a16:colId xmlns:a16="http://schemas.microsoft.com/office/drawing/2014/main" val="176294471"/>
                    </a:ext>
                  </a:extLst>
                </a:gridCol>
                <a:gridCol w="696899">
                  <a:extLst>
                    <a:ext uri="{9D8B030D-6E8A-4147-A177-3AD203B41FA5}">
                      <a16:colId xmlns:a16="http://schemas.microsoft.com/office/drawing/2014/main" val="918929975"/>
                    </a:ext>
                  </a:extLst>
                </a:gridCol>
                <a:gridCol w="418139">
                  <a:extLst>
                    <a:ext uri="{9D8B030D-6E8A-4147-A177-3AD203B41FA5}">
                      <a16:colId xmlns:a16="http://schemas.microsoft.com/office/drawing/2014/main" val="352359595"/>
                    </a:ext>
                  </a:extLst>
                </a:gridCol>
                <a:gridCol w="418139">
                  <a:extLst>
                    <a:ext uri="{9D8B030D-6E8A-4147-A177-3AD203B41FA5}">
                      <a16:colId xmlns:a16="http://schemas.microsoft.com/office/drawing/2014/main" val="2570083772"/>
                    </a:ext>
                  </a:extLst>
                </a:gridCol>
                <a:gridCol w="418139">
                  <a:extLst>
                    <a:ext uri="{9D8B030D-6E8A-4147-A177-3AD203B41FA5}">
                      <a16:colId xmlns:a16="http://schemas.microsoft.com/office/drawing/2014/main" val="348546948"/>
                    </a:ext>
                  </a:extLst>
                </a:gridCol>
                <a:gridCol w="418139">
                  <a:extLst>
                    <a:ext uri="{9D8B030D-6E8A-4147-A177-3AD203B41FA5}">
                      <a16:colId xmlns:a16="http://schemas.microsoft.com/office/drawing/2014/main" val="819424251"/>
                    </a:ext>
                  </a:extLst>
                </a:gridCol>
                <a:gridCol w="418139">
                  <a:extLst>
                    <a:ext uri="{9D8B030D-6E8A-4147-A177-3AD203B41FA5}">
                      <a16:colId xmlns:a16="http://schemas.microsoft.com/office/drawing/2014/main" val="2176302470"/>
                    </a:ext>
                  </a:extLst>
                </a:gridCol>
                <a:gridCol w="418139">
                  <a:extLst>
                    <a:ext uri="{9D8B030D-6E8A-4147-A177-3AD203B41FA5}">
                      <a16:colId xmlns:a16="http://schemas.microsoft.com/office/drawing/2014/main" val="310127685"/>
                    </a:ext>
                  </a:extLst>
                </a:gridCol>
                <a:gridCol w="418139">
                  <a:extLst>
                    <a:ext uri="{9D8B030D-6E8A-4147-A177-3AD203B41FA5}">
                      <a16:colId xmlns:a16="http://schemas.microsoft.com/office/drawing/2014/main" val="3085241587"/>
                    </a:ext>
                  </a:extLst>
                </a:gridCol>
                <a:gridCol w="418139">
                  <a:extLst>
                    <a:ext uri="{9D8B030D-6E8A-4147-A177-3AD203B41FA5}">
                      <a16:colId xmlns:a16="http://schemas.microsoft.com/office/drawing/2014/main" val="2806729621"/>
                    </a:ext>
                  </a:extLst>
                </a:gridCol>
                <a:gridCol w="418139">
                  <a:extLst>
                    <a:ext uri="{9D8B030D-6E8A-4147-A177-3AD203B41FA5}">
                      <a16:colId xmlns:a16="http://schemas.microsoft.com/office/drawing/2014/main" val="3876497450"/>
                    </a:ext>
                  </a:extLst>
                </a:gridCol>
                <a:gridCol w="418139">
                  <a:extLst>
                    <a:ext uri="{9D8B030D-6E8A-4147-A177-3AD203B41FA5}">
                      <a16:colId xmlns:a16="http://schemas.microsoft.com/office/drawing/2014/main" val="2947510805"/>
                    </a:ext>
                  </a:extLst>
                </a:gridCol>
                <a:gridCol w="418139">
                  <a:extLst>
                    <a:ext uri="{9D8B030D-6E8A-4147-A177-3AD203B41FA5}">
                      <a16:colId xmlns:a16="http://schemas.microsoft.com/office/drawing/2014/main" val="3522890350"/>
                    </a:ext>
                  </a:extLst>
                </a:gridCol>
                <a:gridCol w="418139">
                  <a:extLst>
                    <a:ext uri="{9D8B030D-6E8A-4147-A177-3AD203B41FA5}">
                      <a16:colId xmlns:a16="http://schemas.microsoft.com/office/drawing/2014/main" val="3210875938"/>
                    </a:ext>
                  </a:extLst>
                </a:gridCol>
                <a:gridCol w="418139">
                  <a:extLst>
                    <a:ext uri="{9D8B030D-6E8A-4147-A177-3AD203B41FA5}">
                      <a16:colId xmlns:a16="http://schemas.microsoft.com/office/drawing/2014/main" val="2397041710"/>
                    </a:ext>
                  </a:extLst>
                </a:gridCol>
                <a:gridCol w="418139">
                  <a:extLst>
                    <a:ext uri="{9D8B030D-6E8A-4147-A177-3AD203B41FA5}">
                      <a16:colId xmlns:a16="http://schemas.microsoft.com/office/drawing/2014/main" val="1017499704"/>
                    </a:ext>
                  </a:extLst>
                </a:gridCol>
                <a:gridCol w="418139">
                  <a:extLst>
                    <a:ext uri="{9D8B030D-6E8A-4147-A177-3AD203B41FA5}">
                      <a16:colId xmlns:a16="http://schemas.microsoft.com/office/drawing/2014/main" val="611918286"/>
                    </a:ext>
                  </a:extLst>
                </a:gridCol>
                <a:gridCol w="418139">
                  <a:extLst>
                    <a:ext uri="{9D8B030D-6E8A-4147-A177-3AD203B41FA5}">
                      <a16:colId xmlns:a16="http://schemas.microsoft.com/office/drawing/2014/main" val="1424315336"/>
                    </a:ext>
                  </a:extLst>
                </a:gridCol>
                <a:gridCol w="418139">
                  <a:extLst>
                    <a:ext uri="{9D8B030D-6E8A-4147-A177-3AD203B41FA5}">
                      <a16:colId xmlns:a16="http://schemas.microsoft.com/office/drawing/2014/main" val="1541823273"/>
                    </a:ext>
                  </a:extLst>
                </a:gridCol>
                <a:gridCol w="418139">
                  <a:extLst>
                    <a:ext uri="{9D8B030D-6E8A-4147-A177-3AD203B41FA5}">
                      <a16:colId xmlns:a16="http://schemas.microsoft.com/office/drawing/2014/main" val="1144199576"/>
                    </a:ext>
                  </a:extLst>
                </a:gridCol>
              </a:tblGrid>
              <a:tr h="147579">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en-US" sz="900" b="1" i="0" u="none" strike="noStrike">
                          <a:effectLst/>
                          <a:latin typeface="Arial" panose="020B0604020202020204" pitchFamily="34" charset="0"/>
                        </a:rPr>
                        <a:t>January 2023 Wireless Interim</a:t>
                      </a: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212864"/>
                  </a:ext>
                </a:extLst>
              </a:tr>
              <a:tr h="103305">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1" i="0" u="none" strike="noStrike">
                          <a:effectLst/>
                          <a:latin typeface="Arial" panose="020B0604020202020204" pitchFamily="34" charset="0"/>
                        </a:rPr>
                        <a:t>Mtg. Local Time</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600" b="1" i="0" u="none" strike="noStrike">
                          <a:effectLst/>
                          <a:latin typeface="Arial" panose="020B0604020202020204" pitchFamily="34" charset="0"/>
                        </a:rPr>
                        <a:t>SUNDAY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MONDAY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TUESDAY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WEDNESDAY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THURSDAY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5200730"/>
                  </a:ext>
                </a:extLst>
              </a:tr>
              <a:tr h="105765">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1" i="0" u="none" strike="noStrike">
                          <a:effectLst/>
                          <a:latin typeface="Arial" panose="020B0604020202020204" pitchFamily="34" charset="0"/>
                        </a:rPr>
                        <a:t>Baltimore</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600" b="1" i="0" u="none" strike="noStrike">
                          <a:effectLst/>
                          <a:latin typeface="Arial" panose="020B0604020202020204" pitchFamily="34" charset="0"/>
                        </a:rPr>
                        <a:t>15-Jan-2023</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16-Jan-2023</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17-Jan-2023</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18-Jan-2023</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19-Jan-2023</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7641548"/>
                  </a:ext>
                </a:extLst>
              </a:tr>
              <a:tr h="172175">
                <a:tc>
                  <a:txBody>
                    <a:bodyPr/>
                    <a:lstStyle/>
                    <a:p>
                      <a:pPr algn="ctr" fontAlgn="b"/>
                      <a:r>
                        <a:rPr lang="en-US" sz="600" b="1" i="0" u="none" strike="noStrike">
                          <a:effectLst/>
                          <a:latin typeface="Arial" panose="020B0604020202020204" pitchFamily="34" charset="0"/>
                        </a:rPr>
                        <a:t>EDT</a:t>
                      </a: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PDT</a:t>
                      </a: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4919" marR="4919" marT="491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1" i="0" u="none" strike="noStrike">
                          <a:effectLst/>
                          <a:latin typeface="Arial" panose="020B0604020202020204" pitchFamily="34" charset="0"/>
                        </a:rPr>
                        <a:t> </a:t>
                      </a:r>
                    </a:p>
                  </a:txBody>
                  <a:tcPr marL="4919" marR="4919" marT="4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Arial" panose="020B0604020202020204" pitchFamily="34" charset="0"/>
                          <a:hlinkClick r:id="rId3"/>
                        </a:rPr>
                        <a:t>Virtual Rm 1</a:t>
                      </a:r>
                      <a:endParaRPr lang="en-US" sz="6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0866425"/>
                  </a:ext>
                </a:extLst>
              </a:tr>
              <a:tr h="130361">
                <a:tc>
                  <a:txBody>
                    <a:bodyPr/>
                    <a:lstStyle/>
                    <a:p>
                      <a:pPr algn="ctr" fontAlgn="b"/>
                      <a:r>
                        <a:rPr lang="en-US" sz="800" b="1" i="0" u="none" strike="noStrike">
                          <a:effectLst/>
                          <a:latin typeface="Arial" panose="020B0604020202020204" pitchFamily="34" charset="0"/>
                        </a:rPr>
                        <a:t>7:00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4:00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12:00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21:00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07:00-07:30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600" b="1" i="0" u="none" strike="noStrike">
                          <a:effectLst/>
                          <a:latin typeface="Arial" panose="020B0604020202020204" pitchFamily="34" charset="0"/>
                        </a:rPr>
                        <a:t>CONTINENTAL BREAKFAST</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CONTINENTAL BREAKFAST</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CONTINENTAL BREAKFAST</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CONTINENTAL BREAKFAST</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073560698"/>
                  </a:ext>
                </a:extLst>
              </a:tr>
              <a:tr h="130361">
                <a:tc>
                  <a:txBody>
                    <a:bodyPr/>
                    <a:lstStyle/>
                    <a:p>
                      <a:pPr algn="ctr" fontAlgn="b"/>
                      <a:r>
                        <a:rPr lang="en-US" sz="800" b="1" i="0" u="none" strike="noStrike">
                          <a:effectLst/>
                          <a:latin typeface="Arial" panose="020B0604020202020204" pitchFamily="34" charset="0"/>
                        </a:rPr>
                        <a:t>7:30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4:30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12:30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21:30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07:30-08:00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AC Meeting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144351363"/>
                  </a:ext>
                </a:extLst>
              </a:tr>
              <a:tr h="130361">
                <a:tc>
                  <a:txBody>
                    <a:bodyPr/>
                    <a:lstStyle/>
                    <a:p>
                      <a:pPr algn="ctr" fontAlgn="b"/>
                      <a:r>
                        <a:rPr lang="en-US" sz="800" b="1" i="0" u="none" strike="noStrike">
                          <a:effectLst/>
                          <a:latin typeface="Arial" panose="020B0604020202020204" pitchFamily="34" charset="0"/>
                        </a:rPr>
                        <a:t>8:00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5:00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13:00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22:00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08:00-08:30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000000"/>
                          </a:solidFill>
                          <a:effectLst/>
                          <a:latin typeface="Arial" panose="020B0604020202020204" pitchFamily="34" charset="0"/>
                        </a:rPr>
                        <a:t>802 WIRELESS</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OPENING MEETING</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TG4me</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effectLst/>
                          <a:latin typeface="Arial" panose="020B0604020202020204" pitchFamily="34" charset="0"/>
                        </a:rPr>
                        <a:t>TG7a OCC</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SC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IETF</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rowSpan="4">
                  <a:txBody>
                    <a:bodyPr/>
                    <a:lstStyle/>
                    <a:p>
                      <a:pPr algn="ctr" fontAlgn="ctr"/>
                      <a:r>
                        <a:rPr lang="en-US" sz="500" b="1" i="0" u="none" strike="noStrike">
                          <a:effectLst/>
                          <a:latin typeface="Arial" panose="020B0604020202020204" pitchFamily="34" charset="0"/>
                        </a:rPr>
                        <a:t>TG7a OCC</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extLst>
                  <a:ext uri="{0D108BD9-81ED-4DB2-BD59-A6C34878D82A}">
                    <a16:rowId xmlns:a16="http://schemas.microsoft.com/office/drawing/2014/main" val="3757053525"/>
                  </a:ext>
                </a:extLst>
              </a:tr>
              <a:tr h="130361">
                <a:tc>
                  <a:txBody>
                    <a:bodyPr/>
                    <a:lstStyle/>
                    <a:p>
                      <a:pPr algn="ctr" fontAlgn="b"/>
                      <a:r>
                        <a:rPr lang="en-US" sz="800" b="1" i="0" u="none" strike="noStrike">
                          <a:effectLst/>
                          <a:latin typeface="Arial" panose="020B0604020202020204" pitchFamily="34" charset="0"/>
                        </a:rPr>
                        <a:t>8:30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5:30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13:30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22:30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08:30-09:00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48309388"/>
                  </a:ext>
                </a:extLst>
              </a:tr>
              <a:tr h="126672">
                <a:tc>
                  <a:txBody>
                    <a:bodyPr/>
                    <a:lstStyle/>
                    <a:p>
                      <a:pPr algn="ctr" fontAlgn="b"/>
                      <a:r>
                        <a:rPr lang="en-US" sz="800" b="1" i="0" u="none" strike="noStrike">
                          <a:effectLst/>
                          <a:latin typeface="Arial" panose="020B0604020202020204" pitchFamily="34" charset="0"/>
                        </a:rPr>
                        <a:t>9:00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6:00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14:00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09:00-09:30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Opening Plenary</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vMerge="1">
                  <a:txBody>
                    <a:bodyPr/>
                    <a:lstStyle/>
                    <a:p>
                      <a:endParaRPr lang="en-US"/>
                    </a:p>
                  </a:txBody>
                  <a:tcPr/>
                </a:tc>
                <a:tc rowSpan="2">
                  <a:txBody>
                    <a:bodyPr/>
                    <a:lstStyle/>
                    <a:p>
                      <a:pPr algn="ctr" fontAlgn="ctr"/>
                      <a:r>
                        <a:rPr lang="en-US" sz="500" b="1" i="0" u="none" strike="noStrike">
                          <a:solidFill>
                            <a:srgbClr val="FFFFFF"/>
                          </a:solidFill>
                          <a:effectLst/>
                          <a:latin typeface="Arial" panose="020B0604020202020204" pitchFamily="34" charset="0"/>
                        </a:rPr>
                        <a:t>TG3mb</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HDR</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2">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35704072"/>
                  </a:ext>
                </a:extLst>
              </a:tr>
              <a:tr h="350499">
                <a:tc>
                  <a:txBody>
                    <a:bodyPr/>
                    <a:lstStyle/>
                    <a:p>
                      <a:pPr algn="ctr" fontAlgn="b"/>
                      <a:r>
                        <a:rPr lang="en-US" sz="800" b="1" i="0" u="none" strike="noStrike">
                          <a:effectLst/>
                          <a:latin typeface="Arial" panose="020B0604020202020204" pitchFamily="34" charset="0"/>
                        </a:rPr>
                        <a:t>9:30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6:30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14:30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09:30-10:00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27509838"/>
                  </a:ext>
                </a:extLst>
              </a:tr>
              <a:tr h="130361">
                <a:tc>
                  <a:txBody>
                    <a:bodyPr/>
                    <a:lstStyle/>
                    <a:p>
                      <a:pPr algn="ctr" fontAlgn="b"/>
                      <a:r>
                        <a:rPr lang="en-US" sz="800" b="1" i="0" u="none" strike="noStrike">
                          <a:effectLst/>
                          <a:latin typeface="Arial" panose="020B0604020202020204" pitchFamily="34" charset="0"/>
                        </a:rPr>
                        <a:t>10:00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7:00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15:00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0:00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effectLst/>
                          <a:latin typeface="Arial" panose="020B0604020202020204" pitchFamily="34" charset="0"/>
                        </a:rPr>
                        <a:t>10:00-10:30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600" b="1" i="0" u="none" strike="noStrike">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9701675"/>
                  </a:ext>
                </a:extLst>
              </a:tr>
              <a:tr h="126672">
                <a:tc>
                  <a:txBody>
                    <a:bodyPr/>
                    <a:lstStyle/>
                    <a:p>
                      <a:pPr algn="ctr" fontAlgn="b"/>
                      <a:r>
                        <a:rPr lang="en-US" sz="800" b="1" i="0" u="none" strike="noStrike">
                          <a:effectLst/>
                          <a:latin typeface="Arial" panose="020B0604020202020204" pitchFamily="34" charset="0"/>
                        </a:rPr>
                        <a:t>10:30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7:30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15:30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0:30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10:30-11:00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SG</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Privacy</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SC-M</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Midweek Plenary (Virtual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SC-M</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extLst>
                  <a:ext uri="{0D108BD9-81ED-4DB2-BD59-A6C34878D82A}">
                    <a16:rowId xmlns:a16="http://schemas.microsoft.com/office/drawing/2014/main" val="411761724"/>
                  </a:ext>
                </a:extLst>
              </a:tr>
              <a:tr h="130361">
                <a:tc>
                  <a:txBody>
                    <a:bodyPr/>
                    <a:lstStyle/>
                    <a:p>
                      <a:pPr algn="ctr" fontAlgn="b"/>
                      <a:r>
                        <a:rPr lang="en-US" sz="800" b="1" i="0" u="none" strike="noStrike">
                          <a:effectLst/>
                          <a:latin typeface="Arial" panose="020B0604020202020204" pitchFamily="34" charset="0"/>
                        </a:rPr>
                        <a:t>11:00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8:00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16:00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11:00-11:30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27900715"/>
                  </a:ext>
                </a:extLst>
              </a:tr>
              <a:tr h="126672">
                <a:tc>
                  <a:txBody>
                    <a:bodyPr/>
                    <a:lstStyle/>
                    <a:p>
                      <a:pPr algn="ctr" fontAlgn="b"/>
                      <a:r>
                        <a:rPr lang="en-US" sz="800" b="1" i="0" u="none" strike="noStrike">
                          <a:effectLst/>
                          <a:latin typeface="Arial" panose="020B0604020202020204" pitchFamily="34" charset="0"/>
                        </a:rPr>
                        <a:t>11:30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8:30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16:30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11:30-12:00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4">
                  <a:txBody>
                    <a:bodyPr/>
                    <a:lstStyle/>
                    <a:p>
                      <a:pPr algn="ctr" fontAlgn="ctr"/>
                      <a:r>
                        <a:rPr lang="en-US" sz="700" b="1" i="0" u="none" strike="noStrike">
                          <a:solidFill>
                            <a:srgbClr val="FFFFFF"/>
                          </a:solidFill>
                          <a:effectLst/>
                          <a:latin typeface="Arial" panose="020B0604020202020204" pitchFamily="34" charset="0"/>
                        </a:rPr>
                        <a:t>WNG</a:t>
                      </a:r>
                      <a:br>
                        <a:rPr lang="en-US" sz="700" b="1" i="0" u="none" strike="noStrike">
                          <a:solidFill>
                            <a:srgbClr val="FFFFFF"/>
                          </a:solidFill>
                          <a:effectLst/>
                          <a:latin typeface="Arial" panose="020B0604020202020204" pitchFamily="34" charset="0"/>
                        </a:rPr>
                      </a:br>
                      <a:r>
                        <a:rPr lang="en-US" sz="7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60039646"/>
                  </a:ext>
                </a:extLst>
              </a:tr>
              <a:tr h="130361">
                <a:tc>
                  <a:txBody>
                    <a:bodyPr/>
                    <a:lstStyle/>
                    <a:p>
                      <a:pPr algn="ctr" fontAlgn="b"/>
                      <a:r>
                        <a:rPr lang="en-US" sz="800" b="1" i="0" u="none" strike="noStrike">
                          <a:effectLst/>
                          <a:latin typeface="Arial" panose="020B0604020202020204" pitchFamily="34" charset="0"/>
                        </a:rPr>
                        <a:t>12:00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9:00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17:00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12:00-12:30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37966325"/>
                  </a:ext>
                </a:extLst>
              </a:tr>
              <a:tr h="130361">
                <a:tc>
                  <a:txBody>
                    <a:bodyPr/>
                    <a:lstStyle/>
                    <a:p>
                      <a:pPr algn="ctr" fontAlgn="b"/>
                      <a:r>
                        <a:rPr lang="en-US" sz="800" b="1" i="0" u="none" strike="noStrike">
                          <a:effectLst/>
                          <a:latin typeface="Arial" panose="020B0604020202020204" pitchFamily="34" charset="0"/>
                        </a:rPr>
                        <a:t>12:30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9:30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17:30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000000"/>
                          </a:solidFill>
                          <a:effectLst/>
                          <a:latin typeface="Arial" panose="020B0604020202020204" pitchFamily="34" charset="0"/>
                        </a:rPr>
                        <a:t>12:30-13:00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effectLst/>
                          <a:latin typeface="Arial" panose="020B0604020202020204" pitchFamily="34" charset="0"/>
                        </a:rPr>
                        <a:t>LUNCH</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776523343"/>
                  </a:ext>
                </a:extLst>
              </a:tr>
              <a:tr h="130361">
                <a:tc>
                  <a:txBody>
                    <a:bodyPr/>
                    <a:lstStyle/>
                    <a:p>
                      <a:pPr algn="ctr" fontAlgn="b"/>
                      <a:r>
                        <a:rPr lang="en-US" sz="800" b="1" i="0" u="none" strike="noStrike">
                          <a:effectLst/>
                          <a:latin typeface="Arial" panose="020B0604020202020204" pitchFamily="34" charset="0"/>
                        </a:rPr>
                        <a:t>13:00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10:00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18:00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3:00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000000"/>
                          </a:solidFill>
                          <a:effectLst/>
                          <a:latin typeface="Arial" panose="020B0604020202020204" pitchFamily="34" charset="0"/>
                        </a:rPr>
                        <a:t>13:00-13:30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78241485"/>
                  </a:ext>
                </a:extLst>
              </a:tr>
              <a:tr h="126672">
                <a:tc>
                  <a:txBody>
                    <a:bodyPr/>
                    <a:lstStyle/>
                    <a:p>
                      <a:pPr algn="ctr" fontAlgn="b"/>
                      <a:r>
                        <a:rPr lang="en-US" sz="800" b="1" i="0" u="none" strike="noStrike">
                          <a:effectLst/>
                          <a:latin typeface="Arial" panose="020B0604020202020204" pitchFamily="34" charset="0"/>
                        </a:rPr>
                        <a:t>13:30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10:30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18:30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3:30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13:30-14:00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TG4me</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solidFill>
                            <a:srgbClr val="FFFFFF"/>
                          </a:solidFill>
                          <a:effectLst/>
                          <a:latin typeface="Arial" panose="020B0604020202020204" pitchFamily="34" charset="0"/>
                        </a:rPr>
                        <a:t>TG13  OWC</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de-DE" sz="500" b="1" i="0" u="none" strike="noStrike">
                          <a:solidFill>
                            <a:srgbClr val="FF0000"/>
                          </a:solidFill>
                          <a:effectLst/>
                          <a:latin typeface="Arial" panose="020B0604020202020204" pitchFamily="34" charset="0"/>
                        </a:rPr>
                        <a:t>TG4ab</a:t>
                      </a:r>
                      <a:br>
                        <a:rPr lang="de-DE" sz="500" b="1" i="0" u="none" strike="noStrike">
                          <a:solidFill>
                            <a:srgbClr val="FF0000"/>
                          </a:solidFill>
                          <a:effectLst/>
                          <a:latin typeface="Arial" panose="020B0604020202020204" pitchFamily="34" charset="0"/>
                        </a:rPr>
                      </a:br>
                      <a:r>
                        <a:rPr lang="de-DE" sz="500" b="1" i="0" u="none" strike="noStrike">
                          <a:solidFill>
                            <a:srgbClr val="FF0000"/>
                          </a:solidFill>
                          <a:effectLst/>
                          <a:latin typeface="Arial" panose="020B0604020202020204" pitchFamily="34" charset="0"/>
                        </a:rPr>
                        <a:t>NG-UWB</a:t>
                      </a:r>
                      <a:br>
                        <a:rPr lang="de-DE" sz="500" b="1" i="0" u="none" strike="noStrike">
                          <a:solidFill>
                            <a:srgbClr val="FF0000"/>
                          </a:solidFill>
                          <a:effectLst/>
                          <a:latin typeface="Arial" panose="020B0604020202020204" pitchFamily="34" charset="0"/>
                        </a:rPr>
                      </a:br>
                      <a:r>
                        <a:rPr lang="de-DE" sz="500" b="1" i="0" u="none" strike="noStrike">
                          <a:solidFill>
                            <a:srgbClr val="FF0000"/>
                          </a:solidFill>
                          <a:effectLst/>
                          <a:latin typeface="Arial" panose="020B0604020202020204" pitchFamily="34" charset="0"/>
                        </a:rPr>
                        <a:t>Joint w/</a:t>
                      </a:r>
                      <a:br>
                        <a:rPr lang="de-DE" sz="500" b="1" i="0" u="none" strike="noStrike">
                          <a:solidFill>
                            <a:srgbClr val="FF0000"/>
                          </a:solidFill>
                          <a:effectLst/>
                          <a:latin typeface="Arial" panose="020B0604020202020204" pitchFamily="34" charset="0"/>
                        </a:rPr>
                      </a:br>
                      <a:r>
                        <a:rPr lang="de-DE" sz="500" b="1" i="0" u="none" strike="noStrike">
                          <a:solidFill>
                            <a:srgbClr val="FF0000"/>
                          </a:solidFill>
                          <a:effectLst/>
                          <a:latin typeface="Arial" panose="020B0604020202020204" pitchFamily="34" charset="0"/>
                        </a:rPr>
                        <a:t>802.11 WNG</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SG</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Privacy</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extLst>
                  <a:ext uri="{0D108BD9-81ED-4DB2-BD59-A6C34878D82A}">
                    <a16:rowId xmlns:a16="http://schemas.microsoft.com/office/drawing/2014/main" val="2243984519"/>
                  </a:ext>
                </a:extLst>
              </a:tr>
              <a:tr h="126672">
                <a:tc>
                  <a:txBody>
                    <a:bodyPr/>
                    <a:lstStyle/>
                    <a:p>
                      <a:pPr algn="ctr" fontAlgn="b"/>
                      <a:r>
                        <a:rPr lang="en-US" sz="800" b="1" i="0" u="none" strike="noStrike">
                          <a:effectLst/>
                          <a:latin typeface="Arial" panose="020B0604020202020204" pitchFamily="34" charset="0"/>
                        </a:rPr>
                        <a:t>14:00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11:00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19:00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4:00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14:00-14:30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99408047"/>
                  </a:ext>
                </a:extLst>
              </a:tr>
              <a:tr h="126672">
                <a:tc>
                  <a:txBody>
                    <a:bodyPr/>
                    <a:lstStyle/>
                    <a:p>
                      <a:pPr algn="ctr" fontAlgn="b"/>
                      <a:r>
                        <a:rPr lang="en-US" sz="800" b="1" i="0" u="none" strike="noStrike">
                          <a:effectLst/>
                          <a:latin typeface="Arial" panose="020B0604020202020204" pitchFamily="34" charset="0"/>
                        </a:rPr>
                        <a:t>14:30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11:30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19:30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4:30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14:30-15:00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06977831"/>
                  </a:ext>
                </a:extLst>
              </a:tr>
              <a:tr h="130361">
                <a:tc>
                  <a:txBody>
                    <a:bodyPr/>
                    <a:lstStyle/>
                    <a:p>
                      <a:pPr algn="ctr" fontAlgn="b"/>
                      <a:r>
                        <a:rPr lang="en-US" sz="800" b="1" i="0" u="none" strike="noStrike">
                          <a:effectLst/>
                          <a:latin typeface="Arial" panose="020B0604020202020204" pitchFamily="34" charset="0"/>
                        </a:rPr>
                        <a:t>15:00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12:00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20:00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5:00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15:00-15:30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98320465"/>
                  </a:ext>
                </a:extLst>
              </a:tr>
              <a:tr h="130361">
                <a:tc>
                  <a:txBody>
                    <a:bodyPr/>
                    <a:lstStyle/>
                    <a:p>
                      <a:pPr algn="ctr" fontAlgn="b"/>
                      <a:r>
                        <a:rPr lang="en-US" sz="800" b="1" i="0" u="none" strike="noStrike">
                          <a:effectLst/>
                          <a:latin typeface="Arial" panose="020B0604020202020204" pitchFamily="34" charset="0"/>
                        </a:rPr>
                        <a:t>15:30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12:30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20:30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5:30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effectLst/>
                          <a:latin typeface="Arial" panose="020B0604020202020204" pitchFamily="34" charset="0"/>
                        </a:rPr>
                        <a:t>15:30-16:00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600" b="1" i="0" u="none" strike="noStrike">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4985740"/>
                  </a:ext>
                </a:extLst>
              </a:tr>
              <a:tr h="126672">
                <a:tc>
                  <a:txBody>
                    <a:bodyPr/>
                    <a:lstStyle/>
                    <a:p>
                      <a:pPr algn="ctr" fontAlgn="b"/>
                      <a:r>
                        <a:rPr lang="en-US" sz="800" b="1" i="0" u="none" strike="noStrike">
                          <a:effectLst/>
                          <a:latin typeface="Arial" panose="020B0604020202020204" pitchFamily="34" charset="0"/>
                        </a:rPr>
                        <a:t>16:00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13:00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21:00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6:00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16:00-16:30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500" b="1" i="0" u="none" strike="noStrike">
                          <a:solidFill>
                            <a:srgbClr val="FFFFFF"/>
                          </a:solidFill>
                          <a:effectLst/>
                          <a:latin typeface="Arial" panose="020B0604020202020204" pitchFamily="34" charset="0"/>
                        </a:rPr>
                        <a:t>WIRELESS CHAIRS MEETING</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TG4me</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TG4me</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SG</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Privacy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500" b="1" i="0" u="none" strike="noStrike">
                          <a:solidFill>
                            <a:srgbClr val="FFFFFF"/>
                          </a:solidFill>
                          <a:effectLst/>
                          <a:latin typeface="Arial" panose="020B0604020202020204" pitchFamily="34" charset="0"/>
                        </a:rPr>
                        <a:t>TG13  OWC</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gridSpan="4">
                  <a:txBody>
                    <a:bodyPr/>
                    <a:lstStyle/>
                    <a:p>
                      <a:pPr algn="ctr" fontAlgn="ctr"/>
                      <a:r>
                        <a:rPr lang="en-US" sz="600" b="1" i="0" u="none" strike="noStrike">
                          <a:solidFill>
                            <a:srgbClr val="FFFFFF"/>
                          </a:solidFill>
                          <a:effectLst/>
                          <a:latin typeface="Arial" panose="020B0604020202020204" pitchFamily="34" charset="0"/>
                        </a:rPr>
                        <a:t>802.15 WG Closing Plenary</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155380677"/>
                  </a:ext>
                </a:extLst>
              </a:tr>
              <a:tr h="126672">
                <a:tc>
                  <a:txBody>
                    <a:bodyPr/>
                    <a:lstStyle/>
                    <a:p>
                      <a:pPr algn="ctr" fontAlgn="b"/>
                      <a:r>
                        <a:rPr lang="en-US" sz="800" b="1" i="0" u="none" strike="noStrike">
                          <a:effectLst/>
                          <a:latin typeface="Arial" panose="020B0604020202020204" pitchFamily="34" charset="0"/>
                        </a:rPr>
                        <a:t>16:30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13:30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21:30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6:30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16:30-17:00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453039660"/>
                  </a:ext>
                </a:extLst>
              </a:tr>
              <a:tr h="130361">
                <a:tc>
                  <a:txBody>
                    <a:bodyPr/>
                    <a:lstStyle/>
                    <a:p>
                      <a:pPr algn="ctr" fontAlgn="b"/>
                      <a:r>
                        <a:rPr lang="en-US" sz="800" b="1" i="0" u="none" strike="noStrike">
                          <a:effectLst/>
                          <a:latin typeface="Arial" panose="020B0604020202020204" pitchFamily="34" charset="0"/>
                        </a:rPr>
                        <a:t>17:00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14:00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22:00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7:00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17:00-17:30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952917643"/>
                  </a:ext>
                </a:extLst>
              </a:tr>
              <a:tr h="130361">
                <a:tc>
                  <a:txBody>
                    <a:bodyPr/>
                    <a:lstStyle/>
                    <a:p>
                      <a:pPr algn="ctr" fontAlgn="b"/>
                      <a:r>
                        <a:rPr lang="en-US" sz="800" b="1" i="0" u="none" strike="noStrike">
                          <a:effectLst/>
                          <a:latin typeface="Arial" panose="020B0604020202020204" pitchFamily="34" charset="0"/>
                        </a:rPr>
                        <a:t>17:30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14:30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22:30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7:30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17:30-18:00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500" b="1" i="0" u="none" strike="noStrike">
                          <a:solidFill>
                            <a:srgbClr val="FFFFFF"/>
                          </a:solidFill>
                          <a:effectLst/>
                          <a:latin typeface="Arial" panose="020B0604020202020204" pitchFamily="34" charset="0"/>
                        </a:rPr>
                        <a:t>802.15</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AC MEETING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360846599"/>
                  </a:ext>
                </a:extLst>
              </a:tr>
              <a:tr h="130361">
                <a:tc>
                  <a:txBody>
                    <a:bodyPr/>
                    <a:lstStyle/>
                    <a:p>
                      <a:pPr algn="ctr" fontAlgn="b"/>
                      <a:r>
                        <a:rPr lang="en-US" sz="800" b="1" i="0" u="none" strike="noStrike">
                          <a:effectLst/>
                          <a:latin typeface="Arial" panose="020B0604020202020204" pitchFamily="34" charset="0"/>
                        </a:rPr>
                        <a:t>18:00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15:00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8:00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18:00-18:30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rowSpan="10" gridSpan="4">
                  <a:txBody>
                    <a:bodyPr/>
                    <a:lstStyle/>
                    <a:p>
                      <a:pPr algn="ctr" fontAlgn="ctr"/>
                      <a:r>
                        <a:rPr lang="en-US" sz="600" b="1" i="0" u="none" strike="noStrike">
                          <a:effectLst/>
                          <a:latin typeface="Arial" panose="020B0604020202020204" pitchFamily="34" charset="0"/>
                        </a:rPr>
                        <a:t>Dinner on your own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10" hMerge="1">
                  <a:txBody>
                    <a:bodyPr/>
                    <a:lstStyle/>
                    <a:p>
                      <a:endParaRPr lang="en-US"/>
                    </a:p>
                  </a:txBody>
                  <a:tcPr/>
                </a:tc>
                <a:tc rowSpan="10" hMerge="1">
                  <a:txBody>
                    <a:bodyPr/>
                    <a:lstStyle/>
                    <a:p>
                      <a:endParaRPr lang="en-US"/>
                    </a:p>
                  </a:txBody>
                  <a:tcPr/>
                </a:tc>
                <a:tc rowSpan="10"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7529025"/>
                  </a:ext>
                </a:extLst>
              </a:tr>
              <a:tr h="126672">
                <a:tc>
                  <a:txBody>
                    <a:bodyPr/>
                    <a:lstStyle/>
                    <a:p>
                      <a:pPr algn="ctr" fontAlgn="b"/>
                      <a:r>
                        <a:rPr lang="en-US" sz="800" b="1" i="0" u="none" strike="noStrike">
                          <a:effectLst/>
                          <a:latin typeface="Arial" panose="020B0604020202020204" pitchFamily="34" charset="0"/>
                        </a:rPr>
                        <a:t>18:30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15:30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8:30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18:30-19:00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rowSpan="9" gridSpan="2">
                  <a:txBody>
                    <a:bodyPr/>
                    <a:lstStyle/>
                    <a:p>
                      <a:pPr algn="ctr" fontAlgn="ctr"/>
                      <a:r>
                        <a:rPr lang="en-US" sz="600" b="1" i="0" u="none" strike="noStrike">
                          <a:effectLst/>
                          <a:latin typeface="Arial" panose="020B0604020202020204" pitchFamily="34" charset="0"/>
                        </a:rPr>
                        <a:t>Dinner on your own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9"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700" b="1" i="0" u="none" strike="noStrike">
                          <a:solidFill>
                            <a:srgbClr val="FFFFFF"/>
                          </a:solidFill>
                          <a:effectLst/>
                          <a:latin typeface="Arial" panose="020B0604020202020204" pitchFamily="34" charset="0"/>
                        </a:rPr>
                        <a:t>802.15/802.1 Joint Mtg</a:t>
                      </a:r>
                      <a:br>
                        <a:rPr lang="en-US" sz="700" b="1" i="0" u="none" strike="noStrike">
                          <a:solidFill>
                            <a:srgbClr val="FFFFFF"/>
                          </a:solidFill>
                          <a:effectLst/>
                          <a:latin typeface="Arial" panose="020B0604020202020204" pitchFamily="34" charset="0"/>
                        </a:rPr>
                      </a:br>
                      <a:r>
                        <a:rPr lang="en-US" sz="7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gridSpan="4">
                  <a:txBody>
                    <a:bodyPr/>
                    <a:lstStyle/>
                    <a:p>
                      <a:pPr algn="ctr" fontAlgn="ctr"/>
                      <a:r>
                        <a:rPr lang="en-US" sz="700" b="1" i="0" u="none" strike="noStrike">
                          <a:effectLst/>
                          <a:latin typeface="Arial" panose="020B0604020202020204" pitchFamily="34" charset="0"/>
                        </a:rPr>
                        <a:t>Social</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9" gridSpan="4">
                  <a:txBody>
                    <a:bodyPr/>
                    <a:lstStyle/>
                    <a:p>
                      <a:pPr algn="ctr" fontAlgn="ctr"/>
                      <a:r>
                        <a:rPr lang="en-US" sz="600" b="1" i="0" u="none" strike="noStrike">
                          <a:effectLst/>
                          <a:latin typeface="Arial" panose="020B0604020202020204" pitchFamily="34" charset="0"/>
                        </a:rPr>
                        <a:t>Dinner on your own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9" hMerge="1">
                  <a:txBody>
                    <a:bodyPr/>
                    <a:lstStyle/>
                    <a:p>
                      <a:endParaRPr lang="en-US"/>
                    </a:p>
                  </a:txBody>
                  <a:tcPr/>
                </a:tc>
                <a:tc rowSpan="9" hMerge="1">
                  <a:txBody>
                    <a:bodyPr/>
                    <a:lstStyle/>
                    <a:p>
                      <a:endParaRPr lang="en-US"/>
                    </a:p>
                  </a:txBody>
                  <a:tcPr/>
                </a:tc>
                <a:tc rowSpan="9" hMerge="1">
                  <a:txBody>
                    <a:bodyPr/>
                    <a:lstStyle/>
                    <a:p>
                      <a:endParaRPr lang="en-US"/>
                    </a:p>
                  </a:txBody>
                  <a:tcPr/>
                </a:tc>
                <a:extLst>
                  <a:ext uri="{0D108BD9-81ED-4DB2-BD59-A6C34878D82A}">
                    <a16:rowId xmlns:a16="http://schemas.microsoft.com/office/drawing/2014/main" val="2559042534"/>
                  </a:ext>
                </a:extLst>
              </a:tr>
              <a:tr h="130361">
                <a:tc>
                  <a:txBody>
                    <a:bodyPr/>
                    <a:lstStyle/>
                    <a:p>
                      <a:pPr algn="ctr" fontAlgn="b"/>
                      <a:r>
                        <a:rPr lang="en-US" sz="800" b="1" i="0" u="none" strike="noStrike">
                          <a:effectLst/>
                          <a:latin typeface="Arial" panose="020B0604020202020204" pitchFamily="34" charset="0"/>
                        </a:rPr>
                        <a:t>19:00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16:00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0:00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9:00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19:00-19:30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682895347"/>
                  </a:ext>
                </a:extLst>
              </a:tr>
              <a:tr h="126672">
                <a:tc>
                  <a:txBody>
                    <a:bodyPr/>
                    <a:lstStyle/>
                    <a:p>
                      <a:pPr algn="ctr" fontAlgn="b"/>
                      <a:r>
                        <a:rPr lang="en-US" sz="800" b="1" i="0" u="none" strike="noStrike">
                          <a:effectLst/>
                          <a:latin typeface="Arial" panose="020B0604020202020204" pitchFamily="34" charset="0"/>
                        </a:rPr>
                        <a:t>19:30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16:30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0:30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9:30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19:30-20:00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7" gridSpan="4">
                  <a:txBody>
                    <a:bodyPr/>
                    <a:lstStyle/>
                    <a:p>
                      <a:pPr algn="ctr" fontAlgn="ctr"/>
                      <a:r>
                        <a:rPr lang="en-US" sz="600" b="1" i="0" u="none" strike="noStrike">
                          <a:effectLst/>
                          <a:latin typeface="Arial" panose="020B0604020202020204" pitchFamily="34" charset="0"/>
                        </a:rPr>
                        <a:t>Dinner on your own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7" hMerge="1">
                  <a:txBody>
                    <a:bodyPr/>
                    <a:lstStyle/>
                    <a:p>
                      <a:endParaRPr lang="en-US"/>
                    </a:p>
                  </a:txBody>
                  <a:tcPr/>
                </a:tc>
                <a:tc rowSpan="7" hMerge="1">
                  <a:txBody>
                    <a:bodyPr/>
                    <a:lstStyle/>
                    <a:p>
                      <a:endParaRPr lang="en-US"/>
                    </a:p>
                  </a:txBody>
                  <a:tcPr/>
                </a:tc>
                <a:tc rowSpan="7"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640985229"/>
                  </a:ext>
                </a:extLst>
              </a:tr>
              <a:tr h="130361">
                <a:tc>
                  <a:txBody>
                    <a:bodyPr/>
                    <a:lstStyle/>
                    <a:p>
                      <a:pPr algn="ctr" fontAlgn="b"/>
                      <a:r>
                        <a:rPr lang="en-US" sz="800" b="1" i="0" u="none" strike="noStrike">
                          <a:effectLst/>
                          <a:latin typeface="Arial" panose="020B0604020202020204" pitchFamily="34" charset="0"/>
                        </a:rPr>
                        <a:t>20:00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17:00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10:00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20:00-20:30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920645647"/>
                  </a:ext>
                </a:extLst>
              </a:tr>
              <a:tr h="126672">
                <a:tc>
                  <a:txBody>
                    <a:bodyPr/>
                    <a:lstStyle/>
                    <a:p>
                      <a:pPr algn="ctr" fontAlgn="b"/>
                      <a:r>
                        <a:rPr lang="en-US" sz="800" b="1" i="0" u="none" strike="noStrike">
                          <a:effectLst/>
                          <a:latin typeface="Arial" panose="020B0604020202020204" pitchFamily="34" charset="0"/>
                        </a:rPr>
                        <a:t>20:30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17:30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10:30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20:30-21:00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5" gridSpan="4">
                  <a:txBody>
                    <a:bodyPr/>
                    <a:lstStyle/>
                    <a:p>
                      <a:pPr algn="ctr" fontAlgn="ctr"/>
                      <a:r>
                        <a:rPr lang="en-US" sz="600" b="1" i="0" u="none" strike="noStrike">
                          <a:effectLst/>
                          <a:latin typeface="Arial" panose="020B0604020202020204" pitchFamily="34" charset="0"/>
                        </a:rPr>
                        <a:t>Dinner on your own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508783223"/>
                  </a:ext>
                </a:extLst>
              </a:tr>
              <a:tr h="126672">
                <a:tc>
                  <a:txBody>
                    <a:bodyPr/>
                    <a:lstStyle/>
                    <a:p>
                      <a:pPr algn="ctr" fontAlgn="b"/>
                      <a:r>
                        <a:rPr lang="en-US" sz="800" b="1" i="0" u="none" strike="noStrike">
                          <a:effectLst/>
                          <a:latin typeface="Arial" panose="020B0604020202020204" pitchFamily="34" charset="0"/>
                        </a:rPr>
                        <a:t>21:00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18:00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11:00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21:00-21:30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605563756"/>
                  </a:ext>
                </a:extLst>
              </a:tr>
              <a:tr h="126672">
                <a:tc>
                  <a:txBody>
                    <a:bodyPr/>
                    <a:lstStyle/>
                    <a:p>
                      <a:pPr algn="ctr" fontAlgn="b"/>
                      <a:r>
                        <a:rPr lang="en-US" sz="800" b="1" i="0" u="none" strike="noStrike">
                          <a:effectLst/>
                          <a:latin typeface="Arial" panose="020B0604020202020204" pitchFamily="34" charset="0"/>
                        </a:rPr>
                        <a:t>21:30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18:30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11:30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21:30-22:00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44391114"/>
                  </a:ext>
                </a:extLst>
              </a:tr>
              <a:tr h="126672">
                <a:tc>
                  <a:txBody>
                    <a:bodyPr/>
                    <a:lstStyle/>
                    <a:p>
                      <a:pPr algn="ctr" fontAlgn="b"/>
                      <a:r>
                        <a:rPr lang="en-US" sz="800" b="1" i="0" u="none" strike="noStrike">
                          <a:effectLst/>
                          <a:latin typeface="Arial" panose="020B0604020202020204" pitchFamily="34" charset="0"/>
                        </a:rPr>
                        <a:t>22:00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19:00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3:00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12:00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22:00-22:30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75264891"/>
                  </a:ext>
                </a:extLst>
              </a:tr>
              <a:tr h="130361">
                <a:tc>
                  <a:txBody>
                    <a:bodyPr/>
                    <a:lstStyle/>
                    <a:p>
                      <a:pPr algn="ctr" fontAlgn="b"/>
                      <a:r>
                        <a:rPr lang="en-US" sz="800" b="1" i="0" u="none" strike="noStrike">
                          <a:effectLst/>
                          <a:latin typeface="Arial" panose="020B0604020202020204" pitchFamily="34" charset="0"/>
                        </a:rPr>
                        <a:t>22:30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19:30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3:30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12:30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FFFFFF"/>
                          </a:solidFill>
                          <a:effectLst/>
                          <a:latin typeface="Arial" panose="020B0604020202020204" pitchFamily="34" charset="0"/>
                        </a:rPr>
                        <a:t>22:30-23:00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33010723"/>
                  </a:ext>
                </a:extLst>
              </a:tr>
            </a:tbl>
          </a:graphicData>
        </a:graphic>
      </p:graphicFrame>
    </p:spTree>
    <p:extLst>
      <p:ext uri="{BB962C8B-B14F-4D97-AF65-F5344CB8AC3E}">
        <p14:creationId xmlns:p14="http://schemas.microsoft.com/office/powerpoint/2010/main" val="393052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15-22-0687-05.</a:t>
            </a:r>
          </a:p>
          <a:p>
            <a:pPr marL="457200" indent="-457200">
              <a:buFont typeface="Arial" panose="020B0604020202020204" pitchFamily="34" charset="0"/>
              <a:buChar char="•"/>
            </a:pPr>
            <a:r>
              <a:rPr lang="en-US" dirty="0"/>
              <a:t>Moved by Clint Powell (Meta)</a:t>
            </a:r>
          </a:p>
          <a:p>
            <a:pPr marL="457200" indent="-457200">
              <a:buFont typeface="Arial" panose="020B0604020202020204" pitchFamily="34" charset="0"/>
              <a:buChar char="•"/>
            </a:pPr>
            <a:r>
              <a:rPr lang="en-US" dirty="0"/>
              <a:t>Second by Clint Chaplin (SRA)</a:t>
            </a:r>
          </a:p>
          <a:p>
            <a:pPr marL="457200" indent="-457200">
              <a:buFont typeface="Arial" panose="020B0604020202020204" pitchFamily="34" charset="0"/>
              <a:buChar char="•"/>
            </a:pPr>
            <a:r>
              <a:rPr lang="en-US" dirty="0"/>
              <a:t>Discussion:</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12</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70000" lnSpcReduction="20000"/>
          </a:bodyPr>
          <a:lstStyle/>
          <a:p>
            <a:r>
              <a:rPr lang="en-US" dirty="0"/>
              <a:t>Motion to approve minutes contained in documents 15-22-0676-00 and 15-23-0025-01</a:t>
            </a:r>
          </a:p>
          <a:p>
            <a:endParaRPr lang="en-US" dirty="0"/>
          </a:p>
          <a:p>
            <a:r>
              <a:rPr lang="en-US" dirty="0"/>
              <a:t>Moved by:  David </a:t>
            </a:r>
            <a:r>
              <a:rPr lang="en-US" dirty="0" err="1"/>
              <a:t>Xun</a:t>
            </a:r>
            <a:r>
              <a:rPr lang="en-US" dirty="0"/>
              <a:t> Yang </a:t>
            </a:r>
          </a:p>
          <a:p>
            <a:r>
              <a:rPr lang="en-US" dirty="0"/>
              <a:t>Second by: Clint Chaplin</a:t>
            </a:r>
          </a:p>
          <a:p>
            <a:endParaRPr lang="en-US" dirty="0"/>
          </a:p>
          <a:p>
            <a:r>
              <a:rPr lang="en-US" dirty="0"/>
              <a:t>TG4ab November Plenary Mins:</a:t>
            </a:r>
          </a:p>
          <a:p>
            <a:r>
              <a:rPr lang="en-US" dirty="0">
                <a:hlinkClick r:id="rId2"/>
              </a:rPr>
              <a:t>https://mentor.ieee.org/802.15/dcn/22/15-22-0676-00-04ab-tg4ab-nov-plenary-mins.docx</a:t>
            </a:r>
            <a:endParaRPr lang="en-US" dirty="0"/>
          </a:p>
          <a:p>
            <a:endParaRPr lang="en-US" dirty="0"/>
          </a:p>
          <a:p>
            <a:r>
              <a:rPr lang="en-US" dirty="0"/>
              <a:t>TG4ab Conf Call Mins November through January:</a:t>
            </a:r>
          </a:p>
          <a:p>
            <a:r>
              <a:rPr lang="en-US" dirty="0">
                <a:hlinkClick r:id="rId3"/>
              </a:rPr>
              <a:t>https://mentor.ieee.org/802.15/dcn/23/15-23-0025-01-04ab-tg4ab-conf-call-mins-nov-2022-to-jan-2023.docx</a:t>
            </a:r>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Converge and build consensus</a:t>
            </a:r>
          </a:p>
          <a:p>
            <a:pPr marL="457200" indent="-457200">
              <a:buFont typeface="Arial" panose="020B0604020202020204" pitchFamily="34" charset="0"/>
              <a:buChar char="•"/>
            </a:pPr>
            <a:r>
              <a:rPr lang="en-US" dirty="0">
                <a:solidFill>
                  <a:schemeClr val="accent1">
                    <a:lumMod val="50000"/>
                  </a:schemeClr>
                </a:solidFill>
              </a:rPr>
              <a:t>Consider, refine and adopt proposed text for draft</a:t>
            </a:r>
          </a:p>
          <a:p>
            <a:pPr marL="457200" indent="-457200">
              <a:buFont typeface="Arial" panose="020B0604020202020204" pitchFamily="34" charset="0"/>
              <a:buChar char="•"/>
            </a:pPr>
            <a:r>
              <a:rPr lang="en-US" dirty="0">
                <a:solidFill>
                  <a:schemeClr val="accent1">
                    <a:lumMod val="50000"/>
                  </a:schemeClr>
                </a:solidFill>
              </a:rPr>
              <a:t>Map the path to a technically complete draft</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489654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Double Wave 1">
            <a:extLst>
              <a:ext uri="{FF2B5EF4-FFF2-40B4-BE49-F238E27FC236}">
                <a16:creationId xmlns:a16="http://schemas.microsoft.com/office/drawing/2014/main" id="{34D34835-2B1B-EFC5-4E49-CF6B82C7A489}"/>
              </a:ext>
            </a:extLst>
          </p:cNvPr>
          <p:cNvSpPr/>
          <p:nvPr/>
        </p:nvSpPr>
        <p:spPr bwMode="auto">
          <a:xfrm>
            <a:off x="10272464" y="4149080"/>
            <a:ext cx="1152128" cy="616074"/>
          </a:xfrm>
          <a:prstGeom prst="doubleWav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New!</a:t>
            </a:r>
          </a:p>
        </p:txBody>
      </p:sp>
    </p:spTree>
    <p:extLst>
      <p:ext uri="{BB962C8B-B14F-4D97-AF65-F5344CB8AC3E}">
        <p14:creationId xmlns:p14="http://schemas.microsoft.com/office/powerpoint/2010/main" val="391274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Queues</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a:bodyPr>
          <a:lstStyle/>
          <a:p>
            <a:pPr marL="0" indent="0"/>
            <a:endParaRPr lang="en-US" dirty="0"/>
          </a:p>
          <a:p>
            <a:pPr marL="0" indent="0"/>
            <a:r>
              <a:rPr lang="en-US" dirty="0"/>
              <a:t>Queue manager will interleave</a:t>
            </a:r>
          </a:p>
          <a:p>
            <a:pPr marL="457200" indent="-457200">
              <a:buFont typeface="Arial" panose="020B0604020202020204" pitchFamily="34" charset="0"/>
              <a:buChar char="•"/>
            </a:pPr>
            <a:r>
              <a:rPr lang="en-US" dirty="0"/>
              <a:t>1 question or comment per que slot; requeue as needed </a:t>
            </a:r>
          </a:p>
          <a:p>
            <a:pPr marL="457200" indent="-457200">
              <a:buFont typeface="Arial" panose="020B0604020202020204" pitchFamily="34" charset="0"/>
              <a:buChar char="•"/>
            </a:pPr>
            <a:r>
              <a:rPr lang="en-US" dirty="0"/>
              <a:t>Keep (question + answer) to 2 minutes</a:t>
            </a:r>
          </a:p>
          <a:p>
            <a:pPr marL="457200" indent="-457200">
              <a:buFont typeface="Arial" panose="020B0604020202020204" pitchFamily="34" charset="0"/>
              <a:buChar char="•"/>
            </a:pPr>
            <a:r>
              <a:rPr lang="en-US" b="1" dirty="0"/>
              <a:t>For more in-depth discussion use the reflector.</a:t>
            </a:r>
          </a:p>
          <a:p>
            <a:pPr marL="0" indent="0"/>
            <a:endParaRPr lang="en-US" dirty="0"/>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135502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a:bodyPr>
          <a:lstStyle/>
          <a:p>
            <a:pPr marL="0" indent="0"/>
            <a:r>
              <a:rPr lang="en-US" dirty="0"/>
              <a:t>In room breakouts (if needed):</a:t>
            </a:r>
          </a:p>
          <a:p>
            <a:pPr marL="457200" indent="-457200">
              <a:buFont typeface="Arial" panose="020B0604020202020204" pitchFamily="34" charset="0"/>
              <a:buChar char="•"/>
            </a:pPr>
            <a:r>
              <a:rPr lang="en-US" dirty="0"/>
              <a:t>Will be difficult for remote attendees – </a:t>
            </a:r>
          </a:p>
          <a:p>
            <a:pPr marL="857250" lvl="1" indent="-457200">
              <a:buFont typeface="Arial" panose="020B0604020202020204" pitchFamily="34" charset="0"/>
              <a:buChar char="•"/>
            </a:pPr>
            <a:r>
              <a:rPr lang="en-US" dirty="0"/>
              <a:t>We have a virtual breakout room (dedicated WebEx)</a:t>
            </a:r>
          </a:p>
          <a:p>
            <a:pPr marL="857250" lvl="1" indent="-457200">
              <a:buFont typeface="Arial" panose="020B0604020202020204" pitchFamily="34" charset="0"/>
              <a:buChar char="•"/>
            </a:pPr>
            <a:r>
              <a:rPr lang="en-US" dirty="0"/>
              <a:t>We have a physical breakout room</a:t>
            </a:r>
          </a:p>
          <a:p>
            <a:pPr marL="857250" lvl="1" indent="-457200">
              <a:buFont typeface="Arial" panose="020B0604020202020204" pitchFamily="34" charset="0"/>
              <a:buChar char="•"/>
            </a:pPr>
            <a:r>
              <a:rPr lang="en-US" dirty="0"/>
              <a:t>We’ll have a WebEx for each room</a:t>
            </a:r>
          </a:p>
          <a:p>
            <a:pPr marL="457200" indent="-457200">
              <a:buFont typeface="Arial" panose="020B0604020202020204" pitchFamily="34" charset="0"/>
              <a:buChar char="•"/>
            </a:pPr>
            <a:r>
              <a:rPr lang="en-US" dirty="0"/>
              <a:t>Loop in remote attendees in inconvenient </a:t>
            </a:r>
            <a:r>
              <a:rPr lang="en-US" dirty="0" err="1"/>
              <a:t>timeoznes</a:t>
            </a:r>
            <a:r>
              <a:rPr lang="en-US" dirty="0"/>
              <a:t>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 and learn as we go!</a:t>
            </a:r>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2279577" y="617537"/>
            <a:ext cx="7764463" cy="579216"/>
          </a:xfrm>
        </p:spPr>
        <p:txBody>
          <a:bodyPr/>
          <a:lstStyle/>
          <a:p>
            <a:r>
              <a:rPr lang="en-US" dirty="0"/>
              <a:t>We have a full 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2291978" y="1556792"/>
            <a:ext cx="7764463" cy="4896544"/>
          </a:xfrm>
        </p:spPr>
        <p:txBody>
          <a:bodyPr>
            <a:normAutofit fontScale="85000" lnSpcReduction="20000"/>
          </a:bodyPr>
          <a:lstStyle/>
          <a:p>
            <a:pPr marL="457200" indent="-457200">
              <a:buFont typeface="Arial" panose="020B0604020202020204" pitchFamily="34" charset="0"/>
              <a:buChar char="•"/>
            </a:pPr>
            <a:r>
              <a:rPr lang="en-US"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t>Questions and discussions time may be limited:  </a:t>
            </a:r>
            <a:r>
              <a:rPr lang="en-US" b="1" dirty="0">
                <a:solidFill>
                  <a:schemeClr val="accent1">
                    <a:lumMod val="50000"/>
                  </a:schemeClr>
                </a:solidFill>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 and</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2279577" y="617538"/>
            <a:ext cx="7764463" cy="822326"/>
          </a:xfrm>
        </p:spPr>
        <p:txBody>
          <a:bodyPr vert="horz" wrap="square" lIns="92160" tIns="46080" rIns="92160" bIns="46080" numCol="1" anchor="ctr" anchorCtr="0" compatLnSpc="1">
            <a:prstTxWarp prst="textNoShape">
              <a:avLst/>
            </a:prstTxWarp>
            <a:noAutofit/>
          </a:bodyPr>
          <a:lstStyle/>
          <a:p>
            <a:pPr>
              <a:lnSpc>
                <a:spcPct val="90000"/>
              </a:lnSpc>
            </a:pPr>
            <a:r>
              <a:rPr lang="en-US" sz="2800" dirty="0"/>
              <a:t> </a:t>
            </a:r>
            <a:br>
              <a:rPr lang="en-US" sz="2800" dirty="0"/>
            </a:br>
            <a:r>
              <a:rPr lang="en-US" sz="2800" dirty="0"/>
              <a:t>Task Group 15.4ab </a:t>
            </a:r>
            <a:br>
              <a:rPr lang="en-US" sz="2800" dirty="0"/>
            </a:br>
            <a:r>
              <a:rPr lang="en-US" sz="2800" dirty="0"/>
              <a:t>Next Generation UWB Amendment</a:t>
            </a:r>
            <a:br>
              <a:rPr lang="en-US" sz="2800" dirty="0"/>
            </a:br>
            <a:endParaRPr lang="en-US" sz="2800" dirty="0"/>
          </a:p>
        </p:txBody>
      </p:sp>
      <p:pic>
        <p:nvPicPr>
          <p:cNvPr id="1026" name="Picture 2">
            <a:extLst>
              <a:ext uri="{FF2B5EF4-FFF2-40B4-BE49-F238E27FC236}">
                <a16:creationId xmlns:a16="http://schemas.microsoft.com/office/drawing/2014/main" id="{6A31BD46-C2E8-D21D-090C-EBFF2142AD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36" r="-1" b="-1"/>
          <a:stretch/>
        </p:blipFill>
        <p:spPr bwMode="auto">
          <a:xfrm>
            <a:off x="2133600" y="1916833"/>
            <a:ext cx="3602038" cy="432363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13951D0-0634-C010-6212-7B80FC37EBAA}"/>
              </a:ext>
            </a:extLst>
          </p:cNvPr>
          <p:cNvSpPr txBox="1"/>
          <p:nvPr/>
        </p:nvSpPr>
        <p:spPr bwMode="auto">
          <a:xfrm>
            <a:off x="6251576" y="1926569"/>
            <a:ext cx="3806825" cy="4251623"/>
          </a:xfrm>
          <a:prstGeom prst="rect">
            <a:avLst/>
          </a:prstGeom>
          <a:noFill/>
          <a:ln>
            <a:noFill/>
          </a:ln>
        </p:spPr>
        <p:txBody>
          <a:bodyPr vert="horz" wrap="square" lIns="92160" tIns="46080" rIns="92160" bIns="46080" numCol="1" anchor="t" anchorCtr="0" compatLnSpc="1">
            <a:prstTxWarp prst="textNoShape">
              <a:avLst/>
            </a:prstTxWarp>
            <a:normAutofit/>
          </a:bodyPr>
          <a:lstStyle/>
          <a:p>
            <a:pPr>
              <a:spcAft>
                <a:spcPts val="600"/>
              </a:spcAft>
              <a:buClr>
                <a:srgbClr val="000000"/>
              </a:buClr>
              <a:buSzPct val="100000"/>
              <a:buFont typeface="Times New Roman" panose="02020603050405020304" pitchFamily="18" charset="0"/>
            </a:pPr>
            <a:r>
              <a:rPr lang="en-US" sz="2400" dirty="0">
                <a:solidFill>
                  <a:srgbClr val="000000"/>
                </a:solidFill>
                <a:latin typeface="+mn-lt"/>
              </a:rPr>
              <a:t>Mixed Mode Interim, January 2023</a:t>
            </a:r>
          </a:p>
          <a:p>
            <a:pPr>
              <a:spcAft>
                <a:spcPts val="600"/>
              </a:spcAft>
              <a:buClr>
                <a:srgbClr val="000000"/>
              </a:buClr>
              <a:buSzPct val="100000"/>
              <a:buFont typeface="Times New Roman" panose="02020603050405020304" pitchFamily="18" charset="0"/>
            </a:pPr>
            <a:r>
              <a:rPr lang="en-US" sz="2400" dirty="0">
                <a:solidFill>
                  <a:srgbClr val="000000"/>
                </a:solidFill>
                <a:latin typeface="+mn-lt"/>
              </a:rPr>
              <a:t>Live from </a:t>
            </a:r>
          </a:p>
          <a:p>
            <a:pPr>
              <a:spcAft>
                <a:spcPts val="600"/>
              </a:spcAft>
              <a:buClr>
                <a:srgbClr val="000000"/>
              </a:buClr>
              <a:buSzPct val="100000"/>
              <a:buFont typeface="Times New Roman" panose="02020603050405020304" pitchFamily="18" charset="0"/>
            </a:pPr>
            <a:r>
              <a:rPr lang="en-US" sz="2400" dirty="0">
                <a:solidFill>
                  <a:srgbClr val="000000"/>
                </a:solidFill>
                <a:latin typeface="+mn-lt"/>
              </a:rPr>
              <a:t>Baltimore, MD, USA, </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5735639" y="6554788"/>
            <a:ext cx="655637" cy="239712"/>
          </a:xfrm>
        </p:spPr>
        <p:txBody>
          <a:bodyPr vert="horz" wrap="square" lIns="0" tIns="0" rIns="0" bIns="0" numCol="1" anchor="ctr" anchorCtr="0" compatLnSpc="1">
            <a:prstTxWarp prst="textNoShape">
              <a:avLst/>
            </a:prstTxWarp>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spTree>
    <p:extLst>
      <p:ext uri="{BB962C8B-B14F-4D97-AF65-F5344CB8AC3E}">
        <p14:creationId xmlns:p14="http://schemas.microsoft.com/office/powerpoint/2010/main" val="116154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772817"/>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21</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2423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3817205" y="5741183"/>
            <a:ext cx="4733544" cy="276999"/>
          </a:xfrm>
          <a:prstGeom prst="rect">
            <a:avLst/>
          </a:prstGeom>
          <a:noFill/>
        </p:spPr>
        <p:txBody>
          <a:bodyPr wrap="square">
            <a:spAutoFit/>
          </a:bodyPr>
          <a:lstStyle/>
          <a:p>
            <a:r>
              <a:rPr lang="en-US" dirty="0">
                <a:solidFill>
                  <a:srgbClr val="000000"/>
                </a:solidFill>
                <a:latin typeface="Calibri" panose="020F0502020204030204" pitchFamily="34" charset="0"/>
              </a:rPr>
              <a:t>Notes:  SASB/</a:t>
            </a:r>
            <a:r>
              <a:rPr lang="en-US" dirty="0" err="1">
                <a:solidFill>
                  <a:srgbClr val="000000"/>
                </a:solidFill>
                <a:latin typeface="Calibri" panose="020F0502020204030204" pitchFamily="34" charset="0"/>
              </a:rPr>
              <a:t>RevCom</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schdule</a:t>
            </a:r>
            <a:r>
              <a:rPr lang="en-US" dirty="0">
                <a:solidFill>
                  <a:srgbClr val="000000"/>
                </a:solidFill>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919537" y="595696"/>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25</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 25</a:t>
                      </a:r>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448928" y="2115631"/>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buClr>
                <a:srgbClr val="000000"/>
              </a:buClr>
              <a:buSzPct val="100000"/>
            </a:pPr>
            <a:r>
              <a:rPr lang="en-US"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10344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2279577"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3215680"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Post-January 2023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February - March 2023</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March – May 2023 (following March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June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600284" y="1844825"/>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2495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Presentations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4118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05CBA01-6B5F-0A35-A256-953D9FDC595A}"/>
              </a:ext>
            </a:extLst>
          </p:cNvPr>
          <p:cNvGraphicFramePr>
            <a:graphicFrameLocks noGrp="1"/>
          </p:cNvGraphicFramePr>
          <p:nvPr>
            <p:extLst>
              <p:ext uri="{D42A27DB-BD31-4B8C-83A1-F6EECF244321}">
                <p14:modId xmlns:p14="http://schemas.microsoft.com/office/powerpoint/2010/main" val="1971630197"/>
              </p:ext>
            </p:extLst>
          </p:nvPr>
        </p:nvGraphicFramePr>
        <p:xfrm>
          <a:off x="4223792" y="1218284"/>
          <a:ext cx="3744412" cy="3532482"/>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February ‘23</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r>
                        <a:rPr lang="en-US" sz="2400" b="0" i="0" u="none" strike="noStrike" dirty="0">
                          <a:solidFill>
                            <a:schemeClr val="tx1"/>
                          </a:solidFill>
                          <a:effectLst/>
                          <a:latin typeface="Calibri" panose="020F0502020204030204" pitchFamily="34" charset="0"/>
                        </a:rPr>
                        <a:t>.</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a:t>
                      </a:r>
                    </a:p>
                  </a:txBody>
                  <a:tcPr marL="5443" marR="5443" marT="5443" marB="0" anchor="ctr"/>
                </a:tc>
                <a:tc>
                  <a:txBody>
                    <a:bodyPr/>
                    <a:lstStyle/>
                    <a:p>
                      <a:pPr algn="ctr" fontAlgn="ctr"/>
                      <a:r>
                        <a:rPr lang="en-US" sz="2800" b="0" i="0" u="none" strike="noStrike" dirty="0">
                          <a:solidFill>
                            <a:schemeClr val="tx1"/>
                          </a:solidFill>
                          <a:effectLst/>
                          <a:latin typeface="Calibri" panose="020F0502020204030204" pitchFamily="34" charset="0"/>
                        </a:rPr>
                        <a:t>.</a:t>
                      </a:r>
                    </a:p>
                  </a:txBody>
                  <a:tcPr marL="5443" marR="5443" marT="5443" marB="0" anchor="ctr"/>
                </a:tc>
                <a:tc>
                  <a:txBody>
                    <a:bodyPr/>
                    <a:lstStyle/>
                    <a:p>
                      <a:pPr algn="ctr" fontAlgn="ctr"/>
                      <a:r>
                        <a:rPr lang="en-US" sz="2400" b="0" i="0" u="none" strike="noStrike" dirty="0">
                          <a:effectLst/>
                          <a:latin typeface="Calibri" panose="020F0502020204030204" pitchFamily="34" charset="0"/>
                        </a:rPr>
                        <a:t>1</a:t>
                      </a:r>
                    </a:p>
                  </a:txBody>
                  <a:tcPr marL="5443" marR="5443" marT="5443" marB="0" anchor="ctr"/>
                </a:tc>
                <a:tc>
                  <a:txBody>
                    <a:bodyPr/>
                    <a:lstStyle/>
                    <a:p>
                      <a:pPr algn="ctr" fontAlgn="ctr"/>
                      <a:r>
                        <a:rPr lang="en-US" sz="2400" b="0" i="0" u="none" strike="noStrike" dirty="0">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4</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algn="ctr" fontAlgn="ctr"/>
                      <a:r>
                        <a:rPr lang="en-US" sz="2400" b="0" i="0" u="none" strike="noStrike" dirty="0">
                          <a:effectLst/>
                          <a:latin typeface="Calibri" panose="020F0502020204030204" pitchFamily="34" charset="0"/>
                        </a:rPr>
                        <a:t>6</a:t>
                      </a:r>
                    </a:p>
                  </a:txBody>
                  <a:tcPr marL="5443" marR="5443" marT="5443" marB="0" anchor="ctr">
                    <a:lnB w="12700" cap="flat" cmpd="sng" algn="ctr">
                      <a:noFill/>
                      <a:prstDash val="solid"/>
                      <a:round/>
                      <a:headEnd type="none" w="med" len="med"/>
                      <a:tailEnd type="none" w="med" len="med"/>
                    </a:lnB>
                  </a:tcP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7</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8</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12</a:t>
                      </a:r>
                    </a:p>
                  </a:txBody>
                  <a:tcPr marL="5443" marR="5443" marT="5443" marB="0" anchor="ctr">
                    <a:lnR w="12700" cap="flat" cmpd="sng" algn="ctr">
                      <a:noFill/>
                      <a:prstDash val="solid"/>
                      <a:round/>
                      <a:headEnd type="none" w="med" len="med"/>
                      <a:tailEnd type="none" w="med" len="med"/>
                    </a:lnR>
                  </a:tcP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14</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15</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16</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17</a:t>
                      </a:r>
                    </a:p>
                  </a:txBody>
                  <a:tcPr marL="5443" marR="5443" marT="5443"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18</a:t>
                      </a:r>
                    </a:p>
                  </a:txBody>
                  <a:tcPr marL="5443" marR="5443" marT="5443" marB="0" anchor="ctr">
                    <a:lnL w="12700" cap="flat" cmpd="sng" algn="ctr">
                      <a:noFill/>
                      <a:prstDash val="solid"/>
                      <a:round/>
                      <a:headEnd type="none" w="med" len="med"/>
                      <a:tailEnd type="none" w="med" len="med"/>
                    </a:lnL>
                  </a:tcPr>
                </a:tc>
                <a:extLst>
                  <a:ext uri="{0D108BD9-81ED-4DB2-BD59-A6C34878D82A}">
                    <a16:rowId xmlns:a16="http://schemas.microsoft.com/office/drawing/2014/main" val="3893115474"/>
                  </a:ext>
                </a:extLst>
              </a:tr>
              <a:tr h="523741">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19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20</a:t>
                      </a:r>
                    </a:p>
                  </a:txBody>
                  <a:tcPr marL="5443" marR="5443" marT="5443"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21</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22</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23</a:t>
                      </a:r>
                    </a:p>
                  </a:txBody>
                  <a:tcPr marL="5443" marR="5443" marT="5443"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24</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25</a:t>
                      </a:r>
                    </a:p>
                  </a:txBody>
                  <a:tcPr marL="5443" marR="5443" marT="5443" marB="0" anchor="ctr"/>
                </a:tc>
                <a:extLst>
                  <a:ext uri="{0D108BD9-81ED-4DB2-BD59-A6C34878D82A}">
                    <a16:rowId xmlns:a16="http://schemas.microsoft.com/office/drawing/2014/main" val="381256473"/>
                  </a:ext>
                </a:extLst>
              </a:tr>
              <a:tr h="523741">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26</a:t>
                      </a:r>
                    </a:p>
                  </a:txBody>
                  <a:tcPr marL="5443" marR="5443" marT="5443" marB="0" anchor="ct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27</a:t>
                      </a:r>
                    </a:p>
                  </a:txBody>
                  <a:tcPr marL="5443" marR="5443" marT="5443" marB="0" anchor="ctr"/>
                </a:tc>
                <a:tc>
                  <a:txBody>
                    <a:bodyPr/>
                    <a:lstStyle/>
                    <a:p>
                      <a:pPr algn="ctr" fontAlgn="ctr"/>
                      <a:r>
                        <a:rPr lang="en-US" sz="2400" b="0" i="0" u="none" strike="noStrike" kern="1200" dirty="0">
                          <a:solidFill>
                            <a:schemeClr val="tx1"/>
                          </a:solidFill>
                          <a:effectLst/>
                          <a:latin typeface="Calibri" panose="020F0502020204030204" pitchFamily="34" charset="0"/>
                          <a:ea typeface="+mn-ea"/>
                          <a:cs typeface="+mn-cs"/>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graphicFrame>
        <p:nvGraphicFramePr>
          <p:cNvPr id="8" name="Table 7">
            <a:extLst>
              <a:ext uri="{FF2B5EF4-FFF2-40B4-BE49-F238E27FC236}">
                <a16:creationId xmlns:a16="http://schemas.microsoft.com/office/drawing/2014/main" id="{98F43DDA-9DBF-C787-EECB-C82E5F395013}"/>
              </a:ext>
            </a:extLst>
          </p:cNvPr>
          <p:cNvGraphicFramePr>
            <a:graphicFrameLocks noGrp="1"/>
          </p:cNvGraphicFramePr>
          <p:nvPr>
            <p:extLst>
              <p:ext uri="{D42A27DB-BD31-4B8C-83A1-F6EECF244321}">
                <p14:modId xmlns:p14="http://schemas.microsoft.com/office/powerpoint/2010/main" val="3158980041"/>
              </p:ext>
            </p:extLst>
          </p:nvPr>
        </p:nvGraphicFramePr>
        <p:xfrm>
          <a:off x="8040216" y="1196753"/>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March ‘23</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dirty="0">
                        <a:solidFill>
                          <a:schemeClr val="tx1"/>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chemeClr val="tx1"/>
                        </a:solidFill>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endParaRPr lang="en-US" sz="2800" b="1" u="none" strike="noStrike" kern="1200" dirty="0">
                        <a:solidFill>
                          <a:schemeClr val="accent6">
                            <a:lumMod val="75000"/>
                          </a:schemeClr>
                        </a:solidFill>
                        <a:effectLst/>
                        <a:latin typeface="+mn-lt"/>
                        <a:ea typeface="+mn-ea"/>
                        <a:cs typeface="+mn-cs"/>
                      </a:endParaRP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1</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4</a:t>
                      </a: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5</a:t>
                      </a:r>
                    </a:p>
                  </a:txBody>
                  <a:tcPr marL="5443" marR="5443" marT="5443" marB="0" anchor="ct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6</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C00000"/>
                          </a:solidFill>
                          <a:effectLst/>
                          <a:latin typeface="Calibri" panose="020F0502020204030204" pitchFamily="34" charset="0"/>
                        </a:rPr>
                        <a:t>7</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8</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b="0" i="0" u="none" strike="noStrike" kern="1200" dirty="0">
                          <a:solidFill>
                            <a:schemeClr val="dk1"/>
                          </a:solidFill>
                          <a:effectLst/>
                          <a:latin typeface="Calibri" panose="020F0502020204030204" pitchFamily="34" charset="0"/>
                          <a:ea typeface="+mn-ea"/>
                          <a:cs typeface="+mn-cs"/>
                        </a:rPr>
                        <a:t>10</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extLst>
                  <a:ext uri="{0D108BD9-81ED-4DB2-BD59-A6C34878D82A}">
                    <a16:rowId xmlns:a16="http://schemas.microsoft.com/office/drawing/2014/main" val="153788295"/>
                  </a:ext>
                </a:extLst>
              </a:tr>
              <a:tr h="523741">
                <a:tc>
                  <a:txBody>
                    <a:bodyPr/>
                    <a:lstStyle/>
                    <a:p>
                      <a:pPr algn="ctr" fontAlgn="ctr"/>
                      <a:r>
                        <a:rPr lang="en-US" sz="2400" b="0" i="0" u="none" strike="noStrike" dirty="0">
                          <a:effectLst/>
                          <a:latin typeface="Calibri" panose="020F0502020204030204" pitchFamily="34" charset="0"/>
                        </a:rPr>
                        <a:t>12</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ctr"/>
                      <a:r>
                        <a:rPr lang="en-US" sz="2400" b="1" i="0" u="none" strike="noStrike" dirty="0">
                          <a:solidFill>
                            <a:schemeClr val="accent6">
                              <a:lumMod val="50000"/>
                            </a:schemeClr>
                          </a:solidFill>
                          <a:effectLst/>
                          <a:latin typeface="Calibri" panose="020F0502020204030204" pitchFamily="34" charset="0"/>
                        </a:rPr>
                        <a:t>13</a:t>
                      </a: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1" i="0" u="none" strike="noStrike" dirty="0">
                          <a:solidFill>
                            <a:schemeClr val="accent6">
                              <a:lumMod val="50000"/>
                            </a:schemeClr>
                          </a:solidFill>
                          <a:effectLst/>
                          <a:latin typeface="Calibri" panose="020F0502020204030204" pitchFamily="34" charset="0"/>
                        </a:rPr>
                        <a:t>14</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1" i="0" u="none" strike="noStrike" dirty="0">
                          <a:solidFill>
                            <a:schemeClr val="accent6">
                              <a:lumMod val="50000"/>
                            </a:schemeClr>
                          </a:solidFill>
                          <a:effectLst/>
                          <a:latin typeface="Calibri" panose="020F0502020204030204" pitchFamily="34" charset="0"/>
                        </a:rPr>
                        <a:t>15</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1" i="0" u="none" strike="noStrike" dirty="0">
                          <a:solidFill>
                            <a:schemeClr val="accent6">
                              <a:lumMod val="50000"/>
                            </a:schemeClr>
                          </a:solidFill>
                          <a:effectLst/>
                          <a:latin typeface="Calibri" panose="020F0502020204030204" pitchFamily="34" charset="0"/>
                        </a:rPr>
                        <a:t>16</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1" i="0" u="none" strike="noStrike" dirty="0">
                          <a:solidFill>
                            <a:schemeClr val="accent6">
                              <a:lumMod val="50000"/>
                            </a:schemeClr>
                          </a:solidFill>
                          <a:effectLst/>
                          <a:latin typeface="Calibri" panose="020F0502020204030204" pitchFamily="34" charset="0"/>
                        </a:rPr>
                        <a:t>17</a:t>
                      </a:r>
                    </a:p>
                  </a:txBody>
                  <a:tcPr marL="5443" marR="5443" marT="54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18</a:t>
                      </a:r>
                    </a:p>
                  </a:txBody>
                  <a:tcPr marL="5443" marR="5443" marT="5443"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3751391"/>
                  </a:ext>
                </a:extLst>
              </a:tr>
              <a:tr h="523741">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21</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22</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23</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24</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25</a:t>
                      </a:r>
                    </a:p>
                  </a:txBody>
                  <a:tcPr marL="5443" marR="5443" marT="5443" marB="0" anchor="ctr"/>
                </a:tc>
                <a:extLst>
                  <a:ext uri="{0D108BD9-81ED-4DB2-BD59-A6C34878D82A}">
                    <a16:rowId xmlns:a16="http://schemas.microsoft.com/office/drawing/2014/main" val="759101841"/>
                  </a:ext>
                </a:extLst>
              </a:tr>
              <a:tr h="523741">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26</a:t>
                      </a:r>
                    </a:p>
                  </a:txBody>
                  <a:tcPr marL="5443" marR="5443" marT="5443" marB="0" anchor="ct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27</a:t>
                      </a:r>
                    </a:p>
                  </a:txBody>
                  <a:tcPr marL="5443" marR="5443" marT="5443" marB="0" anchor="ctr"/>
                </a:tc>
                <a:tc>
                  <a:txBody>
                    <a:bodyPr/>
                    <a:lstStyle/>
                    <a:p>
                      <a:pPr algn="ctr" fontAlgn="ctr"/>
                      <a:r>
                        <a:rPr lang="en-US" sz="2400" b="0" i="0" u="none" strike="noStrike" kern="1200" dirty="0">
                          <a:solidFill>
                            <a:schemeClr val="tx1"/>
                          </a:solidFill>
                          <a:effectLst/>
                          <a:latin typeface="Calibri" panose="020F0502020204030204" pitchFamily="34" charset="0"/>
                          <a:ea typeface="+mn-ea"/>
                          <a:cs typeface="+mn-cs"/>
                        </a:rPr>
                        <a:t>28</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29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30</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31</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697884778"/>
                  </a:ext>
                </a:extLst>
              </a:tr>
              <a:tr h="523741">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extLst>
                  <a:ext uri="{0D108BD9-81ED-4DB2-BD59-A6C34878D82A}">
                    <a16:rowId xmlns:a16="http://schemas.microsoft.com/office/drawing/2014/main" val="1925302618"/>
                  </a:ext>
                </a:extLst>
              </a:tr>
            </a:tbl>
          </a:graphicData>
        </a:graphic>
      </p:graphicFrame>
      <p:graphicFrame>
        <p:nvGraphicFramePr>
          <p:cNvPr id="3" name="Table 2">
            <a:extLst>
              <a:ext uri="{FF2B5EF4-FFF2-40B4-BE49-F238E27FC236}">
                <a16:creationId xmlns:a16="http://schemas.microsoft.com/office/drawing/2014/main" id="{F0A6A8E0-9A26-53BA-392B-2CE8D7FA2D66}"/>
              </a:ext>
            </a:extLst>
          </p:cNvPr>
          <p:cNvGraphicFramePr>
            <a:graphicFrameLocks noGrp="1"/>
          </p:cNvGraphicFramePr>
          <p:nvPr>
            <p:extLst>
              <p:ext uri="{D42A27DB-BD31-4B8C-83A1-F6EECF244321}">
                <p14:modId xmlns:p14="http://schemas.microsoft.com/office/powerpoint/2010/main" val="352161916"/>
              </p:ext>
            </p:extLst>
          </p:nvPr>
        </p:nvGraphicFramePr>
        <p:xfrm>
          <a:off x="407368" y="1198172"/>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January ‘23</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r>
                        <a:rPr lang="en-US" sz="2400" b="0" i="0" u="none" strike="noStrike" dirty="0">
                          <a:solidFill>
                            <a:schemeClr val="tx1"/>
                          </a:solidFill>
                          <a:effectLst/>
                          <a:latin typeface="Calibri" panose="020F0502020204030204" pitchFamily="34" charset="0"/>
                        </a:rPr>
                        <a:t>1</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7</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lnB w="12700" cap="flat" cmpd="sng" algn="ctr">
                      <a:noFill/>
                      <a:prstDash val="solid"/>
                      <a:round/>
                      <a:headEnd type="none" w="med" len="med"/>
                      <a:tailEnd type="none" w="med" len="med"/>
                    </a:lnB>
                  </a:tcP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10</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15</a:t>
                      </a:r>
                    </a:p>
                  </a:txBody>
                  <a:tcPr marL="5443" marR="5443" marT="5443" marB="0" anchor="ctr">
                    <a:lnR w="12700" cap="flat" cmpd="sng" algn="ctr">
                      <a:noFill/>
                      <a:prstDash val="solid"/>
                      <a:round/>
                      <a:headEnd type="none" w="med" len="med"/>
                      <a:tailEnd type="none" w="med" len="med"/>
                    </a:lnR>
                  </a:tcPr>
                </a:tc>
                <a:tc>
                  <a:txBody>
                    <a:bodyPr/>
                    <a:lstStyle/>
                    <a:p>
                      <a:pPr algn="ctr" fontAlgn="ctr"/>
                      <a:r>
                        <a:rPr lang="en-US" sz="2400" b="0" i="0" u="none" strike="noStrike" dirty="0">
                          <a:effectLst/>
                          <a:latin typeface="Calibri" panose="020F0502020204030204" pitchFamily="34" charset="0"/>
                        </a:rPr>
                        <a:t>16</a:t>
                      </a:r>
                    </a:p>
                  </a:txBody>
                  <a:tcPr marL="5443" marR="5443" marT="5443"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17</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18</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21</a:t>
                      </a:r>
                    </a:p>
                  </a:txBody>
                  <a:tcPr marL="5443" marR="5443" marT="5443" marB="0" anchor="ctr">
                    <a:lnL w="12700" cap="flat" cmpd="sng" algn="ctr">
                      <a:noFill/>
                      <a:prstDash val="solid"/>
                      <a:round/>
                      <a:headEnd type="none" w="med" len="med"/>
                      <a:tailEnd type="none" w="med" len="med"/>
                    </a:lnL>
                  </a:tcPr>
                </a:tc>
                <a:extLst>
                  <a:ext uri="{0D108BD9-81ED-4DB2-BD59-A6C34878D82A}">
                    <a16:rowId xmlns:a16="http://schemas.microsoft.com/office/drawing/2014/main" val="3893115474"/>
                  </a:ext>
                </a:extLst>
              </a:tr>
              <a:tr h="523741">
                <a:tc>
                  <a:txBody>
                    <a:bodyPr/>
                    <a:lstStyle/>
                    <a:p>
                      <a:pPr algn="ctr" fontAlgn="ctr"/>
                      <a:r>
                        <a:rPr lang="en-US" sz="2400" b="0" i="0" u="none" strike="noStrike" dirty="0">
                          <a:effectLst/>
                          <a:latin typeface="Calibri" panose="020F0502020204030204" pitchFamily="34" charset="0"/>
                        </a:rPr>
                        <a:t>22</a:t>
                      </a:r>
                    </a:p>
                  </a:txBody>
                  <a:tcPr marL="5443" marR="5443" marT="5443" marB="0" anchor="ctr"/>
                </a:tc>
                <a:tc>
                  <a:txBody>
                    <a:bodyPr/>
                    <a:lstStyle/>
                    <a:p>
                      <a:pPr algn="ctr" fontAlgn="ctr"/>
                      <a:r>
                        <a:rPr lang="en-US" sz="2400" b="0" i="0" u="none" strike="noStrike" dirty="0">
                          <a:effectLst/>
                          <a:latin typeface="Calibri" panose="020F0502020204030204" pitchFamily="34" charset="0"/>
                        </a:rPr>
                        <a:t>23</a:t>
                      </a:r>
                    </a:p>
                  </a:txBody>
                  <a:tcPr marL="5443" marR="5443" marT="5443"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24</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25</a:t>
                      </a:r>
                    </a:p>
                  </a:txBody>
                  <a:tcPr marL="5443" marR="5443" marT="5443"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26</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27</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kern="1200" dirty="0">
                          <a:solidFill>
                            <a:schemeClr val="tx1"/>
                          </a:solidFill>
                          <a:effectLst/>
                          <a:latin typeface="Calibri" panose="020F0502020204030204" pitchFamily="34" charset="0"/>
                          <a:ea typeface="+mn-ea"/>
                          <a:cs typeface="+mn-cs"/>
                        </a:rPr>
                        <a:t>28</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29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30</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31</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2" name="Title 1">
            <a:extLst>
              <a:ext uri="{FF2B5EF4-FFF2-40B4-BE49-F238E27FC236}">
                <a16:creationId xmlns:a16="http://schemas.microsoft.com/office/drawing/2014/main" id="{9C6C3D83-2A76-5775-A0A8-7ED5FEC7A02E}"/>
              </a:ext>
            </a:extLst>
          </p:cNvPr>
          <p:cNvSpPr>
            <a:spLocks noGrp="1"/>
          </p:cNvSpPr>
          <p:nvPr>
            <p:ph type="title"/>
          </p:nvPr>
        </p:nvSpPr>
        <p:spPr>
          <a:xfrm>
            <a:off x="2279577" y="685801"/>
            <a:ext cx="7764463" cy="510952"/>
          </a:xfrm>
        </p:spPr>
        <p:txBody>
          <a:bodyPr/>
          <a:lstStyle/>
          <a:p>
            <a:r>
              <a:rPr lang="en-US" dirty="0"/>
              <a:t>Interim Webex Schedule</a:t>
            </a:r>
          </a:p>
        </p:txBody>
      </p:sp>
      <p:sp>
        <p:nvSpPr>
          <p:cNvPr id="4" name="Slide Number Placeholder 3">
            <a:extLst>
              <a:ext uri="{FF2B5EF4-FFF2-40B4-BE49-F238E27FC236}">
                <a16:creationId xmlns:a16="http://schemas.microsoft.com/office/drawing/2014/main" id="{D91DD57D-B0E1-6817-2A33-32DB30152D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
        <p:nvSpPr>
          <p:cNvPr id="9" name="Content Placeholder 2">
            <a:extLst>
              <a:ext uri="{FF2B5EF4-FFF2-40B4-BE49-F238E27FC236}">
                <a16:creationId xmlns:a16="http://schemas.microsoft.com/office/drawing/2014/main" id="{A6547954-4161-4A35-1D75-91E3CDC91189}"/>
              </a:ext>
            </a:extLst>
          </p:cNvPr>
          <p:cNvSpPr>
            <a:spLocks noGrp="1"/>
          </p:cNvSpPr>
          <p:nvPr>
            <p:ph idx="1"/>
          </p:nvPr>
        </p:nvSpPr>
        <p:spPr>
          <a:xfrm>
            <a:off x="2383392" y="5046575"/>
            <a:ext cx="7764463" cy="1434705"/>
          </a:xfrm>
          <a:solidFill>
            <a:schemeClr val="bg1">
              <a:lumMod val="95000"/>
            </a:schemeClr>
          </a:solidFill>
        </p:spPr>
        <p:txBody>
          <a:bodyPr>
            <a:normAutofit/>
          </a:bodyPr>
          <a:lstStyle/>
          <a:p>
            <a:r>
              <a:rPr lang="en-US" sz="2400" dirty="0"/>
              <a:t>Proposed: Bi-weekly on Tuesday (=5 calls0</a:t>
            </a:r>
          </a:p>
          <a:p>
            <a:r>
              <a:rPr lang="en-US" sz="2400" dirty="0"/>
              <a:t>Alternating time: 06:00 PT</a:t>
            </a:r>
          </a:p>
          <a:p>
            <a:r>
              <a:rPr lang="en-US" sz="2400" dirty="0"/>
              <a:t>Commence 31-January at 06:00 PT</a:t>
            </a:r>
          </a:p>
          <a:p>
            <a:endParaRPr lang="en-US" dirty="0"/>
          </a:p>
        </p:txBody>
      </p:sp>
      <p:sp>
        <p:nvSpPr>
          <p:cNvPr id="10" name="Arrow: Right 9">
            <a:extLst>
              <a:ext uri="{FF2B5EF4-FFF2-40B4-BE49-F238E27FC236}">
                <a16:creationId xmlns:a16="http://schemas.microsoft.com/office/drawing/2014/main" id="{0714B41B-D1A4-E187-260D-4BCD457E5190}"/>
              </a:ext>
            </a:extLst>
          </p:cNvPr>
          <p:cNvSpPr/>
          <p:nvPr/>
        </p:nvSpPr>
        <p:spPr bwMode="auto">
          <a:xfrm rot="469813" flipH="1">
            <a:off x="2077831" y="4297238"/>
            <a:ext cx="217272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lang="en-US" sz="1600" dirty="0">
                <a:latin typeface="Tahoma" panose="020B0604030504040204" pitchFamily="34" charset="0"/>
                <a:ea typeface="Tahoma" panose="020B0604030504040204" pitchFamily="34" charset="0"/>
                <a:cs typeface="Tahoma" panose="020B0604030504040204" pitchFamily="34" charset="0"/>
              </a:rPr>
              <a:t>First Call @ 0600 PT</a:t>
            </a:r>
          </a:p>
        </p:txBody>
      </p:sp>
      <p:sp>
        <p:nvSpPr>
          <p:cNvPr id="11" name="Oval 10">
            <a:extLst>
              <a:ext uri="{FF2B5EF4-FFF2-40B4-BE49-F238E27FC236}">
                <a16:creationId xmlns:a16="http://schemas.microsoft.com/office/drawing/2014/main" id="{A0667763-86F5-F760-7B80-22F8AA3FDE82}"/>
              </a:ext>
            </a:extLst>
          </p:cNvPr>
          <p:cNvSpPr/>
          <p:nvPr/>
        </p:nvSpPr>
        <p:spPr bwMode="auto">
          <a:xfrm>
            <a:off x="1468081" y="4221088"/>
            <a:ext cx="576064" cy="49940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
        <p:nvSpPr>
          <p:cNvPr id="12" name="Arrow: Right 11">
            <a:extLst>
              <a:ext uri="{FF2B5EF4-FFF2-40B4-BE49-F238E27FC236}">
                <a16:creationId xmlns:a16="http://schemas.microsoft.com/office/drawing/2014/main" id="{96D6682D-A77E-3E9E-3DFA-BE149B95AB65}"/>
              </a:ext>
            </a:extLst>
          </p:cNvPr>
          <p:cNvSpPr/>
          <p:nvPr/>
        </p:nvSpPr>
        <p:spPr bwMode="auto">
          <a:xfrm rot="18753288">
            <a:off x="7186668" y="3966842"/>
            <a:ext cx="1636721"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lang="en-US" sz="1800" dirty="0">
                <a:latin typeface="Tahoma" panose="020B0604030504040204" pitchFamily="34" charset="0"/>
                <a:ea typeface="Tahoma" panose="020B0604030504040204" pitchFamily="34" charset="0"/>
                <a:cs typeface="Tahoma" panose="020B0604030504040204" pitchFamily="34" charset="0"/>
              </a:rPr>
              <a:t>802 Plenary </a:t>
            </a:r>
          </a:p>
        </p:txBody>
      </p:sp>
    </p:spTree>
    <p:extLst>
      <p:ext uri="{BB962C8B-B14F-4D97-AF65-F5344CB8AC3E}">
        <p14:creationId xmlns:p14="http://schemas.microsoft.com/office/powerpoint/2010/main" val="52299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a:t>Other Business</a:t>
            </a:r>
          </a:p>
        </p:txBody>
      </p:sp>
      <p:pic>
        <p:nvPicPr>
          <p:cNvPr id="3074" name="Picture 2">
            <a:extLst>
              <a:ext uri="{FF2B5EF4-FFF2-40B4-BE49-F238E27FC236}">
                <a16:creationId xmlns:a16="http://schemas.microsoft.com/office/drawing/2014/main" id="{40941BE3-0E45-A88C-3271-ED09C8E87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76" r="-1" b="6451"/>
          <a:stretch/>
        </p:blipFill>
        <p:spPr bwMode="auto">
          <a:xfrm>
            <a:off x="3646918" y="1545433"/>
            <a:ext cx="5073651" cy="48688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27</a:t>
            </a:fld>
            <a:endParaRPr lang="en-US" altLang="en-US">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3389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28</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489654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tx1"/>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297879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2" y="2286002"/>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the IEEE 802 Plenary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457200" lvl="1" indent="0" algn="ctr"/>
            <a:r>
              <a:rPr lang="en-US" sz="2400" dirty="0">
                <a:hlinkClick r:id="rId2"/>
              </a:rPr>
              <a:t>https://cvent.me/nX5xrY</a:t>
            </a:r>
            <a:endParaRPr lang="en-US" sz="2400" dirty="0"/>
          </a:p>
          <a:p>
            <a:pPr marL="457200" lvl="1" indent="0" algn="ctr"/>
            <a:endParaRPr lang="en-US" sz="2400" dirty="0"/>
          </a:p>
          <a:p>
            <a:pPr marL="457200" lvl="1" indent="0" algn="ctr"/>
            <a:r>
              <a:rPr lang="en-US" sz="2000" b="1"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196872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86001" y="2170511"/>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368898"/>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895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6</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1957254"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 [Remote]</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2066977" y="6120627"/>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9</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52498</TotalTime>
  <Words>2773</Words>
  <Application>Microsoft Office PowerPoint</Application>
  <PresentationFormat>Widescreen</PresentationFormat>
  <Paragraphs>730</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Open Sans</vt:lpstr>
      <vt:lpstr>Tahoma</vt:lpstr>
      <vt:lpstr>Times New Roman</vt:lpstr>
      <vt:lpstr>Verdana-Bold</vt:lpstr>
      <vt:lpstr>Office Theme</vt:lpstr>
      <vt:lpstr>PowerPoint Presentation</vt:lpstr>
      <vt:lpstr>  Task Group 15.4ab  Next Generation UWB Amendment </vt:lpstr>
      <vt:lpstr>PowerPoint Presentation</vt:lpstr>
      <vt:lpstr>Registration for 802 LMSC Plenaries and 802 Wireless Interims</vt:lpstr>
      <vt:lpstr>Deadbeat Consequences (Deadbeat: in default of paying registration fee for a prior mtg.)</vt:lpstr>
      <vt:lpstr>Task Group 15.4ab Next Generation UWB Amendment</vt:lpstr>
      <vt:lpstr>Task Group Organization </vt:lpstr>
      <vt:lpstr>Task Group Rules</vt:lpstr>
      <vt:lpstr>IEEE-SA Patent, Copyright, and Participation Policies</vt:lpstr>
      <vt:lpstr>IEEE 802 Ground Rules</vt:lpstr>
      <vt:lpstr>Task Group Agenda</vt:lpstr>
      <vt:lpstr>Agenda </vt:lpstr>
      <vt:lpstr>Approvals of Minutes</vt:lpstr>
      <vt:lpstr>Session Objectives</vt:lpstr>
      <vt:lpstr>PowerPoint Presentation</vt:lpstr>
      <vt:lpstr>Hybrid Meeting Conduct: Queues</vt:lpstr>
      <vt:lpstr>Hybrid Meeting Conduct: Other</vt:lpstr>
      <vt:lpstr>We have a full agenda! </vt:lpstr>
      <vt:lpstr>Time Management</vt:lpstr>
      <vt:lpstr>Recap</vt:lpstr>
      <vt:lpstr>5.2.b Scope of the project (As approved): </vt:lpstr>
      <vt:lpstr>Project Schedule (working baseline)</vt:lpstr>
      <vt:lpstr>Schedule Major Milestones</vt:lpstr>
      <vt:lpstr>Technical Presentations</vt:lpstr>
      <vt:lpstr>Next Steps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266</cp:revision>
  <cp:lastPrinted>2000-03-07T00:55:37Z</cp:lastPrinted>
  <dcterms:created xsi:type="dcterms:W3CDTF">2016-01-17T22:48:36Z</dcterms:created>
  <dcterms:modified xsi:type="dcterms:W3CDTF">2023-01-15T23:41:54Z</dcterms:modified>
  <cp:category/>
</cp:coreProperties>
</file>