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378" r:id="rId4"/>
    <p:sldId id="389" r:id="rId5"/>
    <p:sldId id="386" r:id="rId6"/>
    <p:sldId id="385" r:id="rId7"/>
    <p:sldId id="396" r:id="rId8"/>
    <p:sldId id="394" r:id="rId9"/>
    <p:sldId id="3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89"/>
            <p14:sldId id="386"/>
            <p14:sldId id="385"/>
            <p14:sldId id="396"/>
            <p14:sldId id="394"/>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3" name="作者" initials="A" lastIdx="2" clrIdx="1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23" autoAdjust="0"/>
    <p:restoredTop sz="96357" autoAdjust="0"/>
  </p:normalViewPr>
  <p:slideViewPr>
    <p:cSldViewPr>
      <p:cViewPr varScale="1">
        <p:scale>
          <a:sx n="96" d="100"/>
          <a:sy n="96" d="100"/>
        </p:scale>
        <p:origin x="9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dirty="0"/>
          </a:p>
        </p:txBody>
      </p:sp>
    </p:spTree>
    <p:extLst>
      <p:ext uri="{BB962C8B-B14F-4D97-AF65-F5344CB8AC3E}">
        <p14:creationId xmlns:p14="http://schemas.microsoft.com/office/powerpoint/2010/main" val="371217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dirty="0"/>
          </a:p>
        </p:txBody>
      </p:sp>
    </p:spTree>
    <p:extLst>
      <p:ext uri="{BB962C8B-B14F-4D97-AF65-F5344CB8AC3E}">
        <p14:creationId xmlns:p14="http://schemas.microsoft.com/office/powerpoint/2010/main" val="2628698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endParaRPr lang="zh-CN" altLang="en-US" dirty="0"/>
          </a:p>
        </p:txBody>
      </p:sp>
      <p:sp>
        <p:nvSpPr>
          <p:cNvPr id="4" name="页眉占位符 3"/>
          <p:cNvSpPr>
            <a:spLocks noGrp="1"/>
          </p:cNvSpPr>
          <p:nvPr>
            <p:ph type="hdr" sz="quarter"/>
          </p:nvPr>
        </p:nvSpPr>
        <p:spPr/>
        <p:txBody>
          <a:bodyPr/>
          <a:lstStyle/>
          <a:p>
            <a:r>
              <a:rPr lang="en-US" altLang="en-US"/>
              <a:t>doc.: IEEE 802.15-&lt;doc#&gt;</a:t>
            </a:r>
            <a:endParaRPr lang="en-US" altLang="en-US" dirty="0"/>
          </a:p>
        </p:txBody>
      </p:sp>
      <p:sp>
        <p:nvSpPr>
          <p:cNvPr id="5" name="日期占位符 4"/>
          <p:cNvSpPr>
            <a:spLocks noGrp="1"/>
          </p:cNvSpPr>
          <p:nvPr>
            <p:ph type="dt" idx="1"/>
          </p:nvPr>
        </p:nvSpPr>
        <p:spPr/>
        <p:txBody>
          <a:bodyPr/>
          <a:lstStyle/>
          <a:p>
            <a:r>
              <a:rPr lang="en-US" altLang="en-US"/>
              <a:t>&lt;month year&gt;</a:t>
            </a:r>
            <a:endParaRPr lang="en-US" altLang="en-US" dirty="0"/>
          </a:p>
        </p:txBody>
      </p:sp>
      <p:sp>
        <p:nvSpPr>
          <p:cNvPr id="6" name="页脚占位符 5"/>
          <p:cNvSpPr>
            <a:spLocks noGrp="1"/>
          </p:cNvSpPr>
          <p:nvPr>
            <p:ph type="ftr" sz="quarter" idx="4"/>
          </p:nvPr>
        </p:nvSpPr>
        <p:spPr/>
        <p:txBody>
          <a:bodyPr/>
          <a:lstStyle/>
          <a:p>
            <a:pPr lvl="4"/>
            <a:r>
              <a:rPr lang="en-US" altLang="en-US"/>
              <a:t>&lt;author&gt;, &lt;company&gt;</a:t>
            </a:r>
            <a:endParaRPr lang="en-US" altLang="en-US" dirty="0"/>
          </a:p>
        </p:txBody>
      </p:sp>
      <p:sp>
        <p:nvSpPr>
          <p:cNvPr id="7" name="灯片编号占位符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dirty="0"/>
          </a:p>
        </p:txBody>
      </p:sp>
    </p:spTree>
    <p:extLst>
      <p:ext uri="{BB962C8B-B14F-4D97-AF65-F5344CB8AC3E}">
        <p14:creationId xmlns:p14="http://schemas.microsoft.com/office/powerpoint/2010/main" val="2900092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January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p:spPr>
        <p:txBody>
          <a:bodyPr/>
          <a:lstStyle>
            <a:lvl1pPr>
              <a:defRPr/>
            </a:lvl1pPr>
          </a:lstStyle>
          <a:p>
            <a:r>
              <a:rPr lang="en-US" altLang="zh-CN" dirty="0"/>
              <a:t>January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January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en-US" sz="1200" b="1" i="0" kern="1200" dirty="0">
                <a:solidFill>
                  <a:schemeClr val="tx1"/>
                </a:solidFill>
                <a:effectLst/>
                <a:latin typeface="Times New Roman" pitchFamily="18" charset="0"/>
                <a:ea typeface="+mn-ea"/>
                <a:cs typeface="+mn-cs"/>
              </a:rPr>
              <a:t> </a:t>
            </a:r>
            <a:r>
              <a:rPr lang="en-US" altLang="zh-CN" sz="1200" b="1" i="0" kern="1200" dirty="0">
                <a:solidFill>
                  <a:schemeClr val="tx1"/>
                </a:solidFill>
                <a:effectLst/>
                <a:latin typeface="Times New Roman" pitchFamily="18" charset="0"/>
                <a:ea typeface="+mn-ea"/>
                <a:cs typeface="+mn-cs"/>
              </a:rPr>
              <a:t>15-23-0028-00-04ab </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ukuan2@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January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262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C</a:t>
            </a:r>
            <a:r>
              <a:rPr lang="en-US" altLang="zh-CN" sz="1600" dirty="0">
                <a:solidFill>
                  <a:schemeClr val="tx2"/>
                </a:solidFill>
              </a:rPr>
              <a:t>onfiguration for MMS based ranging</a:t>
            </a:r>
            <a:endParaRPr lang="en-US" altLang="en-US" sz="1600" dirty="0">
              <a:solidFill>
                <a:schemeClr val="tx2"/>
              </a:solidFill>
            </a:endParaRP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January 2023</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wukuan2@huawei.com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Introducing new IE design for configuration for MMS based ranging in 802.15.4ab applications</a:t>
            </a:r>
          </a:p>
          <a:p>
            <a:pPr>
              <a:spcBef>
                <a:spcPts val="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t>To enable the configuration for MMS based ranging in 802.15.4ab applications</a:t>
            </a:r>
          </a:p>
          <a:p>
            <a:pPr>
              <a:spcBef>
                <a:spcPts val="60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918550971"/>
              </p:ext>
            </p:extLst>
          </p:nvPr>
        </p:nvGraphicFramePr>
        <p:xfrm>
          <a:off x="467544" y="692696"/>
          <a:ext cx="8280920" cy="5616621"/>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9303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96171">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a:effectLst/>
                          <a:latin typeface="+mj-lt"/>
                          <a:ea typeface="+mn-ea"/>
                          <a:cs typeface="Times New Roman" panose="02020603050405020304" pitchFamily="18" charset="0"/>
                        </a:rPr>
                        <a:t>To introduce new IE which is able to support the configuration of MMS-based ranging</a:t>
                      </a:r>
                    </a:p>
                  </a:txBody>
                  <a:tcPr marL="62197" marR="62197" marT="0" marB="0"/>
                </a:tc>
                <a:extLst>
                  <a:ext uri="{0D108BD9-81ED-4DB2-BD59-A6C34878D82A}">
                    <a16:rowId xmlns:a16="http://schemas.microsoft.com/office/drawing/2014/main" val="1409934918"/>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165867"/>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422929">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80987">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January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sz="2800" b="1" kern="0" dirty="0"/>
              <a:t>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055765"/>
            <a:ext cx="9001000" cy="5285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600" kern="0" dirty="0">
                <a:latin typeface="+mn-ea"/>
              </a:rPr>
              <a:t>1</a:t>
            </a:r>
            <a:r>
              <a:rPr lang="en-US" altLang="en-US" sz="1600" kern="0" dirty="0">
                <a:latin typeface="Times New Roman" panose="02020603050405020304" pitchFamily="18" charset="0"/>
                <a:cs typeface="Times New Roman" panose="02020603050405020304" pitchFamily="18" charset="0"/>
              </a:rPr>
              <a:t>.   DCN 214r0 (April 2022) “Long-range Ranging”</a:t>
            </a:r>
          </a:p>
          <a:p>
            <a:pPr marL="342900" indent="-342900" algn="l">
              <a:buFontTx/>
              <a:buAutoNum type="arabicPeriod"/>
            </a:pPr>
            <a:endParaRPr lang="en-US" altLang="en-US" sz="1600" kern="0" dirty="0">
              <a:latin typeface="Times New Roman" panose="02020603050405020304" pitchFamily="18" charset="0"/>
              <a:cs typeface="Times New Roman" panose="02020603050405020304" pitchFamily="18" charset="0"/>
            </a:endParaRPr>
          </a:p>
          <a:p>
            <a:pPr marL="342900" indent="-342900" algn="l">
              <a:buAutoNum type="arabicPeriod" startAt="2"/>
            </a:pPr>
            <a:r>
              <a:rPr lang="en-US" altLang="en-US" sz="1600" kern="0" dirty="0">
                <a:latin typeface="Times New Roman" panose="02020603050405020304" pitchFamily="18" charset="0"/>
                <a:cs typeface="Times New Roman" panose="02020603050405020304" pitchFamily="18" charset="0"/>
              </a:rPr>
              <a:t>DCN 571r0 (November 2022) “NBA-UWB Technical Framework Proposal”</a:t>
            </a:r>
          </a:p>
          <a:p>
            <a:pPr marL="342900" indent="-342900" algn="l">
              <a:buAutoNum type="arabicPeriod" startAt="2"/>
            </a:pPr>
            <a:endParaRPr lang="en-US" altLang="en-US" sz="1600" kern="0" dirty="0">
              <a:latin typeface="Times New Roman" panose="02020603050405020304" pitchFamily="18" charset="0"/>
              <a:cs typeface="Times New Roman" panose="02020603050405020304" pitchFamily="18" charset="0"/>
            </a:endParaRPr>
          </a:p>
          <a:p>
            <a:pPr marL="342900" indent="-342900" algn="l">
              <a:buFontTx/>
              <a:buAutoNum type="arabicPeriod" startAt="2"/>
            </a:pPr>
            <a:r>
              <a:rPr lang="en-US" altLang="en-US" sz="1600" kern="0" dirty="0">
                <a:latin typeface="Times New Roman" panose="02020603050405020304" pitchFamily="18" charset="0"/>
                <a:cs typeface="Times New Roman" panose="02020603050405020304" pitchFamily="18" charset="0"/>
              </a:rPr>
              <a:t>DCN 266r0 (May 2022) “Discussion on NB Assisted UWB Message Sequence and Synchronization ”</a:t>
            </a:r>
          </a:p>
          <a:p>
            <a:pPr marL="342900" indent="-342900" algn="l">
              <a:buAutoNum type="arabicPeriod" startAt="2"/>
            </a:pPr>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4.   DCN 470r1 (September 2022) “More on 4ab preambles: </a:t>
            </a:r>
            <a:r>
              <a:rPr lang="en-US" altLang="en-US" sz="1600" kern="0" dirty="0" err="1">
                <a:latin typeface="Times New Roman" panose="02020603050405020304" pitchFamily="18" charset="0"/>
                <a:cs typeface="Times New Roman" panose="02020603050405020304" pitchFamily="18" charset="0"/>
              </a:rPr>
              <a:t>apEval</a:t>
            </a:r>
            <a:r>
              <a:rPr lang="en-US" altLang="en-US" sz="1600" kern="0" dirty="0">
                <a:latin typeface="Times New Roman" panose="02020603050405020304" pitchFamily="18" charset="0"/>
                <a:cs typeface="Times New Roman" panose="02020603050405020304" pitchFamily="18" charset="0"/>
              </a:rPr>
              <a:t> results and recommendations”</a:t>
            </a:r>
          </a:p>
          <a:p>
            <a:pPr marL="342900" indent="-342900" algn="l">
              <a:buFontTx/>
              <a:buAutoNum type="arabicPeriod"/>
            </a:pPr>
            <a:endParaRPr lang="en-US" altLang="en-US" sz="1600" kern="0" dirty="0">
              <a:latin typeface="Times New Roman" panose="02020603050405020304" pitchFamily="18" charset="0"/>
              <a:cs typeface="Times New Roman" panose="02020603050405020304" pitchFamily="18" charset="0"/>
            </a:endParaRPr>
          </a:p>
          <a:p>
            <a:pPr algn="l">
              <a:lnSpc>
                <a:spcPct val="150000"/>
              </a:lnSpc>
            </a:pPr>
            <a:r>
              <a:rPr lang="en-US" altLang="en-US" sz="1600" kern="0" dirty="0">
                <a:latin typeface="Times New Roman" panose="02020603050405020304" pitchFamily="18" charset="0"/>
                <a:cs typeface="Times New Roman" panose="02020603050405020304" pitchFamily="18" charset="0"/>
              </a:rPr>
              <a:t>5.   DCN 570r0 (November 2022) “RSF and MMRS in Multi-Millisecond UWB”</a:t>
            </a:r>
          </a:p>
          <a:p>
            <a:pPr marL="342900" indent="-342900" algn="l">
              <a:lnSpc>
                <a:spcPct val="150000"/>
              </a:lnSpc>
              <a:buAutoNum type="arabicPeriod" startAt="5"/>
            </a:pPr>
            <a:endParaRPr lang="en-US" altLang="en-US" sz="1600" kern="0" dirty="0">
              <a:latin typeface="Times New Roman" panose="02020603050405020304" pitchFamily="18" charset="0"/>
              <a:cs typeface="Times New Roman" panose="02020603050405020304" pitchFamily="18" charset="0"/>
            </a:endParaRPr>
          </a:p>
          <a:p>
            <a:pPr algn="l">
              <a:lnSpc>
                <a:spcPct val="150000"/>
              </a:lnSpc>
            </a:pPr>
            <a:r>
              <a:rPr lang="en-US" altLang="en-US" sz="1600" kern="0" dirty="0">
                <a:latin typeface="Times New Roman" panose="02020603050405020304" pitchFamily="18" charset="0"/>
                <a:cs typeface="Times New Roman" panose="02020603050405020304" pitchFamily="18" charset="0"/>
              </a:rPr>
              <a:t>6. IEEE Standard for Low-Rate Wireless Networks–Amendment 1: Enhanced Ultra Wideband (UWB) Physical Layers (PHYs) and Associated Ranging Techniques, IEEE Standard 802.15.4z-2020 (Amendment to IEEE Standard 802.15.4-2020)</a:t>
            </a:r>
          </a:p>
          <a:p>
            <a:pPr algn="l">
              <a:lnSpc>
                <a:spcPct val="150000"/>
              </a:lnSpc>
            </a:pPr>
            <a:endParaRPr lang="en-US" altLang="en-US" sz="1600" kern="0" dirty="0"/>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4906DC04-0E09-4341-9204-3A44B0FAFA2C}"/>
              </a:ext>
            </a:extLst>
          </p:cNvPr>
          <p:cNvPicPr>
            <a:picLocks noChangeAspect="1"/>
          </p:cNvPicPr>
          <p:nvPr/>
        </p:nvPicPr>
        <p:blipFill>
          <a:blip r:embed="rId2"/>
          <a:stretch>
            <a:fillRect/>
          </a:stretch>
        </p:blipFill>
        <p:spPr>
          <a:xfrm>
            <a:off x="1071381" y="3092920"/>
            <a:ext cx="6740979" cy="1367147"/>
          </a:xfrm>
          <a:prstGeom prst="rect">
            <a:avLst/>
          </a:prstGeom>
        </p:spPr>
      </p:pic>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Ranging modes discussed in 4ab</a:t>
            </a:r>
          </a:p>
        </p:txBody>
      </p:sp>
      <p:sp>
        <p:nvSpPr>
          <p:cNvPr id="10" name="矩形 9">
            <a:extLst>
              <a:ext uri="{FF2B5EF4-FFF2-40B4-BE49-F238E27FC236}">
                <a16:creationId xmlns:a16="http://schemas.microsoft.com/office/drawing/2014/main" id="{1347A0F5-9DA1-4136-B093-83AF99A52C5C}"/>
              </a:ext>
            </a:extLst>
          </p:cNvPr>
          <p:cNvSpPr/>
          <p:nvPr/>
        </p:nvSpPr>
        <p:spPr>
          <a:xfrm>
            <a:off x="44811" y="880367"/>
            <a:ext cx="8946871" cy="2169825"/>
          </a:xfrm>
          <a:prstGeom prst="rect">
            <a:avLst/>
          </a:prstGeom>
        </p:spPr>
        <p:txBody>
          <a:bodyPr wrap="square">
            <a:spAutoFit/>
          </a:bodyPr>
          <a:lstStyle/>
          <a:p>
            <a:pPr marL="373393" indent="-342900">
              <a:buFont typeface="Arial" panose="020B0604020202020204" pitchFamily="34" charset="0"/>
              <a:buChar char="•"/>
            </a:pPr>
            <a:r>
              <a:rPr lang="en-US" altLang="zh-CN" sz="1500" dirty="0">
                <a:ea typeface="微软雅黑" panose="020B0503020204020204" pitchFamily="34" charset="-122"/>
                <a:cs typeface="Times New Roman" panose="02020603050405020304" pitchFamily="18" charset="0"/>
              </a:rPr>
              <a:t>Multiple ranging modes are discussed in 4ab</a:t>
            </a:r>
          </a:p>
          <a:p>
            <a:pPr marL="830593" lvl="1" indent="-342900">
              <a:buFont typeface="Times New Roman" panose="02020603050405020304" pitchFamily="18" charset="0"/>
              <a:buChar char="─"/>
            </a:pPr>
            <a:r>
              <a:rPr lang="en-US" altLang="zh-CN" sz="1500" dirty="0">
                <a:ea typeface="微软雅黑" panose="020B0503020204020204" pitchFamily="34" charset="-122"/>
                <a:cs typeface="Times New Roman" panose="02020603050405020304" pitchFamily="18" charset="0"/>
              </a:rPr>
              <a:t>Non-MMS based ranging</a:t>
            </a:r>
          </a:p>
          <a:p>
            <a:pPr marL="830593" lvl="1" indent="-342900">
              <a:buFont typeface="Times New Roman" panose="02020603050405020304" pitchFamily="18" charset="0"/>
              <a:buChar char="─"/>
            </a:pPr>
            <a:r>
              <a:rPr lang="en-US" altLang="zh-CN" sz="1500" dirty="0">
                <a:ea typeface="微软雅黑" panose="020B0503020204020204" pitchFamily="34" charset="-122"/>
                <a:cs typeface="Times New Roman" panose="02020603050405020304" pitchFamily="18" charset="0"/>
              </a:rPr>
              <a:t>MMS based ranging [1] </a:t>
            </a:r>
            <a:r>
              <a:rPr lang="en-US" altLang="zh-CN" sz="1500" dirty="0">
                <a:solidFill>
                  <a:srgbClr val="0070C0"/>
                </a:solidFill>
                <a:ea typeface="微软雅黑" panose="020B0503020204020204" pitchFamily="34" charset="-122"/>
                <a:cs typeface="Times New Roman" panose="02020603050405020304" pitchFamily="18" charset="0"/>
                <a:sym typeface="Wingdings" panose="05000000000000000000" pitchFamily="2" charset="2"/>
              </a:rPr>
              <a:t></a:t>
            </a:r>
            <a:r>
              <a:rPr lang="en-US" altLang="zh-CN" sz="1500" dirty="0">
                <a:solidFill>
                  <a:srgbClr val="0070C0"/>
                </a:solidFill>
                <a:ea typeface="微软雅黑" panose="020B0503020204020204" pitchFamily="34" charset="-122"/>
                <a:cs typeface="Times New Roman" panose="02020603050405020304" pitchFamily="18" charset="0"/>
              </a:rPr>
              <a:t>Initial packet acquisition is provided by UWB signal, a UWB only solution</a:t>
            </a:r>
          </a:p>
          <a:p>
            <a:pPr marL="830593" lvl="1" indent="-342900">
              <a:buFont typeface="Times New Roman" panose="02020603050405020304" pitchFamily="18" charset="0"/>
              <a:buChar char="─"/>
            </a:pPr>
            <a:r>
              <a:rPr lang="en-US" altLang="zh-CN" sz="1500" dirty="0">
                <a:ea typeface="微软雅黑" panose="020B0503020204020204" pitchFamily="34" charset="-122"/>
                <a:cs typeface="Times New Roman" panose="02020603050405020304" pitchFamily="18" charset="0"/>
              </a:rPr>
              <a:t>NBA-MMS based ranging [2] –[3]</a:t>
            </a:r>
            <a:r>
              <a:rPr lang="en-US" altLang="zh-CN" sz="1500" dirty="0">
                <a:solidFill>
                  <a:srgbClr val="0070C0"/>
                </a:solidFill>
                <a:ea typeface="微软雅黑" panose="020B0503020204020204" pitchFamily="34" charset="-122"/>
                <a:cs typeface="Times New Roman" panose="02020603050405020304" pitchFamily="18" charset="0"/>
                <a:sym typeface="Wingdings" panose="05000000000000000000" pitchFamily="2" charset="2"/>
              </a:rPr>
              <a:t></a:t>
            </a:r>
            <a:r>
              <a:rPr lang="en-US" altLang="zh-CN" sz="1500" dirty="0">
                <a:solidFill>
                  <a:srgbClr val="0070C0"/>
                </a:solidFill>
                <a:ea typeface="微软雅黑" panose="020B0503020204020204" pitchFamily="34" charset="-122"/>
                <a:cs typeface="Times New Roman" panose="02020603050405020304" pitchFamily="18" charset="0"/>
              </a:rPr>
              <a:t>Initial packet acquisition is provided by NB signal </a:t>
            </a:r>
          </a:p>
          <a:p>
            <a:pPr marL="373393" indent="-342900">
              <a:buFont typeface="Arial" panose="020B0604020202020204" pitchFamily="34" charset="0"/>
              <a:buChar char="•"/>
            </a:pPr>
            <a:r>
              <a:rPr lang="en-US" altLang="zh-CN" sz="1500" dirty="0">
                <a:ea typeface="微软雅黑" panose="020B0503020204020204" pitchFamily="34" charset="-122"/>
                <a:cs typeface="Times New Roman" panose="02020603050405020304" pitchFamily="18" charset="0"/>
              </a:rPr>
              <a:t>Sequences for initial packet acquisition and MMS ranging necessitate different requirements</a:t>
            </a:r>
          </a:p>
          <a:p>
            <a:pPr marL="830593" lvl="1" indent="-342900">
              <a:buFont typeface="Times New Roman" panose="02020603050405020304" pitchFamily="18" charset="0"/>
              <a:buChar char="─"/>
            </a:pPr>
            <a:r>
              <a:rPr lang="en-US" altLang="zh-CN" sz="1500" dirty="0">
                <a:ea typeface="微软雅黑" panose="020B0503020204020204" pitchFamily="34" charset="-122"/>
                <a:cs typeface="Times New Roman" panose="02020603050405020304" pitchFamily="18" charset="0"/>
              </a:rPr>
              <a:t>Initial packet acquisition  </a:t>
            </a:r>
            <a:r>
              <a:rPr lang="en-US" altLang="zh-CN" sz="1500" dirty="0">
                <a:solidFill>
                  <a:srgbClr val="0070C0"/>
                </a:solidFill>
                <a:ea typeface="微软雅黑" panose="020B0503020204020204" pitchFamily="34" charset="-122"/>
                <a:cs typeface="Times New Roman" panose="02020603050405020304" pitchFamily="18" charset="0"/>
                <a:sym typeface="Wingdings" panose="05000000000000000000" pitchFamily="2" charset="2"/>
              </a:rPr>
              <a:t> </a:t>
            </a:r>
            <a:r>
              <a:rPr lang="en-US" altLang="zh-CN" sz="1500" dirty="0">
                <a:solidFill>
                  <a:srgbClr val="0070C0"/>
                </a:solidFill>
                <a:ea typeface="微软雅黑" panose="020B0503020204020204" pitchFamily="34" charset="-122"/>
                <a:cs typeface="Times New Roman" panose="02020603050405020304" pitchFamily="18" charset="0"/>
              </a:rPr>
              <a:t>requiring good cross-correlation over short accumulation [4]</a:t>
            </a:r>
          </a:p>
          <a:p>
            <a:pPr marL="830593" lvl="1" indent="-342900">
              <a:buFont typeface="Times New Roman" panose="02020603050405020304" pitchFamily="18" charset="0"/>
              <a:buChar char="─"/>
            </a:pPr>
            <a:r>
              <a:rPr lang="en-US" altLang="zh-CN" sz="1500" dirty="0">
                <a:ea typeface="微软雅黑" panose="020B0503020204020204" pitchFamily="34" charset="-122"/>
                <a:cs typeface="Times New Roman" panose="02020603050405020304" pitchFamily="18" charset="0"/>
              </a:rPr>
              <a:t>MMS combining </a:t>
            </a:r>
            <a:r>
              <a:rPr lang="en-US" altLang="zh-CN" sz="1500" dirty="0">
                <a:solidFill>
                  <a:srgbClr val="0070C0"/>
                </a:solidFill>
                <a:ea typeface="微软雅黑" panose="020B0503020204020204" pitchFamily="34" charset="-122"/>
                <a:cs typeface="Times New Roman" panose="02020603050405020304" pitchFamily="18" charset="0"/>
                <a:sym typeface="Wingdings" panose="05000000000000000000" pitchFamily="2" charset="2"/>
              </a:rPr>
              <a:t> </a:t>
            </a:r>
            <a:r>
              <a:rPr lang="en-US" altLang="zh-CN" sz="1500" dirty="0">
                <a:solidFill>
                  <a:srgbClr val="0070C0"/>
                </a:solidFill>
                <a:ea typeface="微软雅黑" panose="020B0503020204020204" pitchFamily="34" charset="-122"/>
                <a:cs typeface="Times New Roman" panose="02020603050405020304" pitchFamily="18" charset="0"/>
              </a:rPr>
              <a:t>requiring good cross-correlation over long accumulation + a larger set of available sequences [5], i.e., multi-millisecond ranging sequences (MMRS) based on complementary sets or </a:t>
            </a:r>
            <a:r>
              <a:rPr lang="en-US" altLang="zh-CN" sz="1500" dirty="0" err="1">
                <a:solidFill>
                  <a:srgbClr val="0070C0"/>
                </a:solidFill>
                <a:ea typeface="微软雅黑" panose="020B0503020204020204" pitchFamily="34" charset="-122"/>
                <a:cs typeface="Times New Roman" panose="02020603050405020304" pitchFamily="18" charset="0"/>
              </a:rPr>
              <a:t>Ipatov</a:t>
            </a:r>
            <a:r>
              <a:rPr lang="en-US" altLang="zh-CN" sz="1500" dirty="0">
                <a:solidFill>
                  <a:srgbClr val="0070C0"/>
                </a:solidFill>
                <a:ea typeface="微软雅黑" panose="020B0503020204020204" pitchFamily="34" charset="-122"/>
                <a:cs typeface="Times New Roman" panose="02020603050405020304" pitchFamily="18" charset="0"/>
              </a:rPr>
              <a:t> sequences</a:t>
            </a:r>
          </a:p>
        </p:txBody>
      </p:sp>
      <p:pic>
        <p:nvPicPr>
          <p:cNvPr id="9" name="图片 8">
            <a:extLst>
              <a:ext uri="{FF2B5EF4-FFF2-40B4-BE49-F238E27FC236}">
                <a16:creationId xmlns:a16="http://schemas.microsoft.com/office/drawing/2014/main" id="{2DADF30D-AB5D-4520-842A-0D20BBD7FA85}"/>
              </a:ext>
            </a:extLst>
          </p:cNvPr>
          <p:cNvPicPr>
            <a:picLocks noChangeAspect="1"/>
          </p:cNvPicPr>
          <p:nvPr/>
        </p:nvPicPr>
        <p:blipFill>
          <a:blip r:embed="rId3"/>
          <a:stretch>
            <a:fillRect/>
          </a:stretch>
        </p:blipFill>
        <p:spPr>
          <a:xfrm>
            <a:off x="1296751" y="4820945"/>
            <a:ext cx="6443602" cy="1325655"/>
          </a:xfrm>
          <a:prstGeom prst="rect">
            <a:avLst/>
          </a:prstGeom>
        </p:spPr>
      </p:pic>
      <p:sp>
        <p:nvSpPr>
          <p:cNvPr id="12" name="矩形 11">
            <a:extLst>
              <a:ext uri="{FF2B5EF4-FFF2-40B4-BE49-F238E27FC236}">
                <a16:creationId xmlns:a16="http://schemas.microsoft.com/office/drawing/2014/main" id="{9B50D84D-A625-4920-BF55-738A207A4523}"/>
              </a:ext>
            </a:extLst>
          </p:cNvPr>
          <p:cNvSpPr/>
          <p:nvPr/>
        </p:nvSpPr>
        <p:spPr>
          <a:xfrm>
            <a:off x="2714029" y="6183025"/>
            <a:ext cx="4320480" cy="292388"/>
          </a:xfrm>
          <a:prstGeom prst="rect">
            <a:avLst/>
          </a:prstGeom>
        </p:spPr>
        <p:txBody>
          <a:bodyPr wrap="square">
            <a:spAutoFit/>
          </a:bodyPr>
          <a:lstStyle/>
          <a:p>
            <a:pPr marL="285750" indent="-285750">
              <a:buFont typeface="Arial" panose="020B0604020202020204" pitchFamily="34" charset="0"/>
              <a:buChar char="•"/>
            </a:pPr>
            <a:r>
              <a:rPr lang="en-US" altLang="zh-CN" sz="1300" dirty="0"/>
              <a:t>(b) NB-assisted initial packet acquisition</a:t>
            </a:r>
            <a:endParaRPr lang="en-US" altLang="zh-CN" sz="1300" dirty="0">
              <a:solidFill>
                <a:srgbClr val="0070C0"/>
              </a:solidFill>
            </a:endParaRPr>
          </a:p>
        </p:txBody>
      </p:sp>
      <p:sp>
        <p:nvSpPr>
          <p:cNvPr id="13" name="矩形 12">
            <a:extLst>
              <a:ext uri="{FF2B5EF4-FFF2-40B4-BE49-F238E27FC236}">
                <a16:creationId xmlns:a16="http://schemas.microsoft.com/office/drawing/2014/main" id="{C0DAE56D-8EFE-4DA3-9D55-A6407747A760}"/>
              </a:ext>
            </a:extLst>
          </p:cNvPr>
          <p:cNvSpPr/>
          <p:nvPr/>
        </p:nvSpPr>
        <p:spPr>
          <a:xfrm>
            <a:off x="2717667" y="4557574"/>
            <a:ext cx="4680520" cy="292388"/>
          </a:xfrm>
          <a:prstGeom prst="rect">
            <a:avLst/>
          </a:prstGeom>
        </p:spPr>
        <p:txBody>
          <a:bodyPr wrap="square">
            <a:spAutoFit/>
          </a:bodyPr>
          <a:lstStyle/>
          <a:p>
            <a:pPr marL="285750" indent="-285750">
              <a:buFont typeface="Arial" panose="020B0604020202020204" pitchFamily="34" charset="0"/>
              <a:buChar char="•"/>
            </a:pPr>
            <a:r>
              <a:rPr lang="en-US" altLang="zh-CN" sz="1300" dirty="0"/>
              <a:t>(a) UWB-only solution for initial packet acquisition</a:t>
            </a:r>
            <a:endParaRPr lang="en-US" altLang="zh-CN" sz="1300" dirty="0">
              <a:solidFill>
                <a:srgbClr val="0070C0"/>
              </a:solidFill>
            </a:endParaRPr>
          </a:p>
        </p:txBody>
      </p:sp>
    </p:spTree>
    <p:extLst>
      <p:ext uri="{BB962C8B-B14F-4D97-AF65-F5344CB8AC3E}">
        <p14:creationId xmlns:p14="http://schemas.microsoft.com/office/powerpoint/2010/main" val="190642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RCPCS IE in 802.15.4z</a:t>
            </a:r>
          </a:p>
        </p:txBody>
      </p:sp>
      <p:sp>
        <p:nvSpPr>
          <p:cNvPr id="10" name="矩形 9">
            <a:extLst>
              <a:ext uri="{FF2B5EF4-FFF2-40B4-BE49-F238E27FC236}">
                <a16:creationId xmlns:a16="http://schemas.microsoft.com/office/drawing/2014/main" id="{1347A0F5-9DA1-4136-B093-83AF99A52C5C}"/>
              </a:ext>
            </a:extLst>
          </p:cNvPr>
          <p:cNvSpPr/>
          <p:nvPr/>
        </p:nvSpPr>
        <p:spPr>
          <a:xfrm>
            <a:off x="91852" y="882367"/>
            <a:ext cx="8784976" cy="1815882"/>
          </a:xfrm>
          <a:prstGeom prst="rect">
            <a:avLst/>
          </a:prstGeom>
        </p:spPr>
        <p:txBody>
          <a:bodyPr wrap="square">
            <a:spAutoFit/>
          </a:bodyPr>
          <a:lstStyle/>
          <a:p>
            <a:pPr marL="373393" indent="-342900">
              <a:buFont typeface="Arial" panose="020B0604020202020204" pitchFamily="34" charset="0"/>
              <a:buChar char="•"/>
            </a:pPr>
            <a:r>
              <a:rPr lang="en-US" altLang="zh-CN" sz="1600" dirty="0">
                <a:ea typeface="微软雅黑" panose="020B0503020204020204" pitchFamily="34" charset="-122"/>
                <a:cs typeface="Times New Roman" panose="02020603050405020304" pitchFamily="18" charset="0"/>
              </a:rPr>
              <a:t>In 802.15.4z, preamble sequences are configurated by Ranging Channel and Preamble Codes Selection IE (RCPCS IE) [6].</a:t>
            </a:r>
          </a:p>
          <a:p>
            <a:pPr marL="830593" lvl="1" indent="-342900">
              <a:buFont typeface="Times New Roman" panose="02020603050405020304" pitchFamily="18" charset="0"/>
              <a:buChar char="─"/>
            </a:pPr>
            <a:r>
              <a:rPr lang="en-US" altLang="zh-CN" sz="1600" dirty="0">
                <a:ea typeface="微软雅黑" panose="020B0503020204020204" pitchFamily="34" charset="-122"/>
                <a:cs typeface="Times New Roman" panose="02020603050405020304" pitchFamily="18" charset="0"/>
              </a:rPr>
              <a:t>Fields TX Preamble Code and RX Preamble Code are enabled to configure preamble codes based on </a:t>
            </a:r>
            <a:r>
              <a:rPr lang="en-US" altLang="zh-CN" sz="1600" dirty="0" err="1">
                <a:ea typeface="微软雅黑" panose="020B0503020204020204" pitchFamily="34" charset="-122"/>
                <a:cs typeface="Times New Roman" panose="02020603050405020304" pitchFamily="18" charset="0"/>
              </a:rPr>
              <a:t>Ipatov</a:t>
            </a:r>
            <a:r>
              <a:rPr lang="en-US" altLang="zh-CN" sz="1600" dirty="0">
                <a:ea typeface="微软雅黑" panose="020B0503020204020204" pitchFamily="34" charset="-122"/>
                <a:cs typeface="Times New Roman" panose="02020603050405020304" pitchFamily="18" charset="0"/>
              </a:rPr>
              <a:t> sequences</a:t>
            </a:r>
          </a:p>
          <a:p>
            <a:pPr marL="830593" lvl="1" indent="-342900">
              <a:buFont typeface="Times New Roman" panose="02020603050405020304" pitchFamily="18" charset="0"/>
              <a:buChar char="─"/>
            </a:pPr>
            <a:r>
              <a:rPr lang="en-US" altLang="zh-CN" sz="1600" dirty="0">
                <a:ea typeface="微软雅黑" panose="020B0503020204020204" pitchFamily="34" charset="-122"/>
                <a:cs typeface="Times New Roman" panose="02020603050405020304" pitchFamily="18" charset="0"/>
              </a:rPr>
              <a:t>RCPCS IE is commonly used in set-up activities prior to ranging exchanges </a:t>
            </a:r>
            <a:r>
              <a:rPr lang="en-US" altLang="zh-CN" sz="1600" dirty="0">
                <a:solidFill>
                  <a:srgbClr val="0070C0"/>
                </a:solidFill>
                <a:ea typeface="微软雅黑" panose="020B0503020204020204" pitchFamily="34" charset="-122"/>
                <a:cs typeface="Times New Roman" panose="02020603050405020304" pitchFamily="18" charset="0"/>
                <a:sym typeface="Wingdings" panose="05000000000000000000" pitchFamily="2" charset="2"/>
              </a:rPr>
              <a:t></a:t>
            </a:r>
            <a:r>
              <a:rPr lang="en-US" altLang="zh-CN" sz="1600" dirty="0">
                <a:solidFill>
                  <a:srgbClr val="0070C0"/>
                </a:solidFill>
                <a:ea typeface="微软雅黑" panose="020B0503020204020204" pitchFamily="34" charset="-122"/>
                <a:cs typeface="Times New Roman" panose="02020603050405020304" pitchFamily="18" charset="0"/>
              </a:rPr>
              <a:t>RCPCS IE is less frequently updated compared with IEs that are configured at round/block level (such as ARC IE [6])</a:t>
            </a:r>
          </a:p>
        </p:txBody>
      </p:sp>
      <p:graphicFrame>
        <p:nvGraphicFramePr>
          <p:cNvPr id="11" name="表格 10">
            <a:extLst>
              <a:ext uri="{FF2B5EF4-FFF2-40B4-BE49-F238E27FC236}">
                <a16:creationId xmlns:a16="http://schemas.microsoft.com/office/drawing/2014/main" id="{207FADF7-33CF-4D5A-B759-8E10052E4A62}"/>
              </a:ext>
            </a:extLst>
          </p:cNvPr>
          <p:cNvGraphicFramePr>
            <a:graphicFrameLocks noGrp="1"/>
          </p:cNvGraphicFramePr>
          <p:nvPr>
            <p:extLst>
              <p:ext uri="{D42A27DB-BD31-4B8C-83A1-F6EECF244321}">
                <p14:modId xmlns:p14="http://schemas.microsoft.com/office/powerpoint/2010/main" val="2989459121"/>
              </p:ext>
            </p:extLst>
          </p:nvPr>
        </p:nvGraphicFramePr>
        <p:xfrm>
          <a:off x="146548" y="2766380"/>
          <a:ext cx="8927104" cy="1258708"/>
        </p:xfrm>
        <a:graphic>
          <a:graphicData uri="http://schemas.openxmlformats.org/drawingml/2006/table">
            <a:tbl>
              <a:tblPr firstRow="1" bandRow="1">
                <a:tableStyleId>{5940675A-B579-460E-94D1-54222C63F5DA}</a:tableStyleId>
              </a:tblPr>
              <a:tblGrid>
                <a:gridCol w="897060">
                  <a:extLst>
                    <a:ext uri="{9D8B030D-6E8A-4147-A177-3AD203B41FA5}">
                      <a16:colId xmlns:a16="http://schemas.microsoft.com/office/drawing/2014/main" val="1669304898"/>
                    </a:ext>
                  </a:extLst>
                </a:gridCol>
                <a:gridCol w="872915">
                  <a:extLst>
                    <a:ext uri="{9D8B030D-6E8A-4147-A177-3AD203B41FA5}">
                      <a16:colId xmlns:a16="http://schemas.microsoft.com/office/drawing/2014/main" val="1911487122"/>
                    </a:ext>
                  </a:extLst>
                </a:gridCol>
                <a:gridCol w="821989">
                  <a:extLst>
                    <a:ext uri="{9D8B030D-6E8A-4147-A177-3AD203B41FA5}">
                      <a16:colId xmlns:a16="http://schemas.microsoft.com/office/drawing/2014/main" val="2578978402"/>
                    </a:ext>
                  </a:extLst>
                </a:gridCol>
                <a:gridCol w="1098094">
                  <a:extLst>
                    <a:ext uri="{9D8B030D-6E8A-4147-A177-3AD203B41FA5}">
                      <a16:colId xmlns:a16="http://schemas.microsoft.com/office/drawing/2014/main" val="586837492"/>
                    </a:ext>
                  </a:extLst>
                </a:gridCol>
                <a:gridCol w="1131209">
                  <a:extLst>
                    <a:ext uri="{9D8B030D-6E8A-4147-A177-3AD203B41FA5}">
                      <a16:colId xmlns:a16="http://schemas.microsoft.com/office/drawing/2014/main" val="3095417433"/>
                    </a:ext>
                  </a:extLst>
                </a:gridCol>
                <a:gridCol w="1044345">
                  <a:extLst>
                    <a:ext uri="{9D8B030D-6E8A-4147-A177-3AD203B41FA5}">
                      <a16:colId xmlns:a16="http://schemas.microsoft.com/office/drawing/2014/main" val="4029484069"/>
                    </a:ext>
                  </a:extLst>
                </a:gridCol>
                <a:gridCol w="1055968">
                  <a:extLst>
                    <a:ext uri="{9D8B030D-6E8A-4147-A177-3AD203B41FA5}">
                      <a16:colId xmlns:a16="http://schemas.microsoft.com/office/drawing/2014/main" val="650403059"/>
                    </a:ext>
                  </a:extLst>
                </a:gridCol>
                <a:gridCol w="1203315">
                  <a:extLst>
                    <a:ext uri="{9D8B030D-6E8A-4147-A177-3AD203B41FA5}">
                      <a16:colId xmlns:a16="http://schemas.microsoft.com/office/drawing/2014/main" val="2519158552"/>
                    </a:ext>
                  </a:extLst>
                </a:gridCol>
                <a:gridCol w="802209">
                  <a:extLst>
                    <a:ext uri="{9D8B030D-6E8A-4147-A177-3AD203B41FA5}">
                      <a16:colId xmlns:a16="http://schemas.microsoft.com/office/drawing/2014/main" val="763653581"/>
                    </a:ext>
                  </a:extLst>
                </a:gridCol>
              </a:tblGrid>
              <a:tr h="457057">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Bits: 0</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1</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2</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3-7</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Octets:0/4</a:t>
                      </a:r>
                      <a:endParaRPr lang="zh-CN" altLang="en-US" sz="1400" dirty="0">
                        <a:solidFill>
                          <a:schemeClr val="tx1"/>
                        </a:solidFill>
                        <a:latin typeface="Times New Roman" panose="02020603050405020304" pitchFamily="18" charset="0"/>
                        <a:cs typeface="Times New Roman" panose="02020603050405020304" pitchFamily="18" charset="0"/>
                      </a:endParaRPr>
                    </a:p>
                    <a:p>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0/3</a:t>
                      </a:r>
                      <a:endParaRPr lang="zh-CN" altLang="en-US" sz="1400" dirty="0">
                        <a:solidFill>
                          <a:schemeClr val="tx1"/>
                        </a:solidFill>
                        <a:latin typeface="Times New Roman" panose="02020603050405020304" pitchFamily="18" charset="0"/>
                        <a:cs typeface="Times New Roman" panose="02020603050405020304" pitchFamily="18" charset="0"/>
                      </a:endParaRPr>
                    </a:p>
                    <a:p>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0/1</a:t>
                      </a:r>
                      <a:endParaRPr lang="zh-CN" altLang="en-US" sz="1400" dirty="0">
                        <a:solidFill>
                          <a:schemeClr val="tx1"/>
                        </a:solidFill>
                        <a:latin typeface="Times New Roman" panose="02020603050405020304" pitchFamily="18" charset="0"/>
                        <a:cs typeface="Times New Roman" panose="02020603050405020304" pitchFamily="18" charset="0"/>
                      </a:endParaRPr>
                    </a:p>
                    <a:p>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0/1</a:t>
                      </a:r>
                      <a:endParaRPr lang="zh-CN" altLang="en-US" sz="1400" dirty="0">
                        <a:solidFill>
                          <a:schemeClr val="tx1"/>
                        </a:solidFill>
                        <a:latin typeface="Times New Roman" panose="02020603050405020304" pitchFamily="18" charset="0"/>
                        <a:cs typeface="Times New Roman" panose="02020603050405020304" pitchFamily="18" charset="0"/>
                      </a:endParaRPr>
                    </a:p>
                    <a:p>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0/2</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47196531"/>
                  </a:ext>
                </a:extLst>
              </a:tr>
              <a:tr h="7405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CCI</a:t>
                      </a:r>
                      <a:endParaRPr lang="zh-CN" altLang="en-US" sz="1400" dirty="0">
                        <a:solidFill>
                          <a:schemeClr val="tx1"/>
                        </a:solidFill>
                        <a:latin typeface="Times New Roman" panose="02020603050405020304" pitchFamily="18" charset="0"/>
                        <a:cs typeface="Times New Roman" panose="02020603050405020304" pitchFamily="18" charset="0"/>
                      </a:endParaRPr>
                    </a:p>
                    <a:p>
                      <a:endParaRPr lang="en-US" altLang="zh-CN"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DDP</a:t>
                      </a: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PSP</a:t>
                      </a: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Channel Number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CCI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DPS Duration</a:t>
                      </a: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TX Preamble Code</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RX Preamble Code</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PSR</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38444353"/>
                  </a:ext>
                </a:extLst>
              </a:tr>
            </a:tbl>
          </a:graphicData>
        </a:graphic>
      </p:graphicFrame>
      <p:sp>
        <p:nvSpPr>
          <p:cNvPr id="12" name="矩形 11">
            <a:extLst>
              <a:ext uri="{FF2B5EF4-FFF2-40B4-BE49-F238E27FC236}">
                <a16:creationId xmlns:a16="http://schemas.microsoft.com/office/drawing/2014/main" id="{7244969A-8F18-4CEB-AEC0-4BD8E9EB204F}"/>
              </a:ext>
            </a:extLst>
          </p:cNvPr>
          <p:cNvSpPr/>
          <p:nvPr/>
        </p:nvSpPr>
        <p:spPr>
          <a:xfrm>
            <a:off x="3196380" y="4093219"/>
            <a:ext cx="2718048" cy="307777"/>
          </a:xfrm>
          <a:prstGeom prst="rect">
            <a:avLst/>
          </a:prstGeom>
        </p:spPr>
        <p:txBody>
          <a:bodyPr wrap="square">
            <a:spAutoFit/>
          </a:bodyPr>
          <a:lstStyle/>
          <a:p>
            <a:pPr marL="316243" indent="-285750">
              <a:buFont typeface="Arial" panose="020B0604020202020204" pitchFamily="34" charset="0"/>
              <a:buChar char="•"/>
            </a:pPr>
            <a:r>
              <a:rPr lang="en-US" altLang="zh-CN" sz="1400" dirty="0">
                <a:ea typeface="微软雅黑" panose="020B0503020204020204" pitchFamily="34" charset="-122"/>
                <a:cs typeface="Times New Roman" panose="02020603050405020304" pitchFamily="18" charset="0"/>
              </a:rPr>
              <a:t>Format of RCPCS IE [6] </a:t>
            </a:r>
          </a:p>
        </p:txBody>
      </p:sp>
      <p:sp>
        <p:nvSpPr>
          <p:cNvPr id="9" name="矩形 8">
            <a:extLst>
              <a:ext uri="{FF2B5EF4-FFF2-40B4-BE49-F238E27FC236}">
                <a16:creationId xmlns:a16="http://schemas.microsoft.com/office/drawing/2014/main" id="{DDC785A1-5398-4D04-996D-893E5158178B}"/>
              </a:ext>
            </a:extLst>
          </p:cNvPr>
          <p:cNvSpPr/>
          <p:nvPr/>
        </p:nvSpPr>
        <p:spPr>
          <a:xfrm>
            <a:off x="91852" y="4661971"/>
            <a:ext cx="8927104" cy="1323439"/>
          </a:xfrm>
          <a:prstGeom prst="rect">
            <a:avLst/>
          </a:prstGeom>
        </p:spPr>
        <p:txBody>
          <a:bodyPr wrap="square">
            <a:spAutoFit/>
          </a:bodyPr>
          <a:lstStyle/>
          <a:p>
            <a:pPr marL="342900" indent="-342900">
              <a:buFont typeface="Arial" panose="020B0604020202020204" pitchFamily="34" charset="0"/>
              <a:buChar char="•"/>
            </a:pPr>
            <a:r>
              <a:rPr lang="en-US" altLang="zh-CN" sz="1600" b="1" dirty="0"/>
              <a:t>Observation &amp; Motivation</a:t>
            </a:r>
          </a:p>
          <a:p>
            <a:pPr marL="800100" lvl="1" indent="-342900">
              <a:buFont typeface="Times New Roman" panose="02020603050405020304" pitchFamily="18" charset="0"/>
              <a:buChar char="─"/>
            </a:pPr>
            <a:r>
              <a:rPr lang="en-US" altLang="zh-CN" sz="1600" dirty="0"/>
              <a:t>The legacy RCPCS IE is not able to support the configuration of MMS based ranging, i.e., the selection of MMRS and ranging integrity fragments (RIF) sequence. </a:t>
            </a:r>
            <a:r>
              <a:rPr lang="en-US" altLang="zh-CN" sz="1600" dirty="0">
                <a:solidFill>
                  <a:srgbClr val="FF0000"/>
                </a:solidFill>
                <a:sym typeface="Wingdings" panose="05000000000000000000" pitchFamily="2" charset="2"/>
              </a:rPr>
              <a:t> To propose a new MMS-based Ranging Preamble Code Selection IE (MRPCS IE) which is able to support the </a:t>
            </a:r>
            <a:r>
              <a:rPr lang="en-US" altLang="zh-CN" sz="1600" dirty="0">
                <a:solidFill>
                  <a:srgbClr val="FF0000"/>
                </a:solidFill>
              </a:rPr>
              <a:t>configuration of MMS based ranging.</a:t>
            </a:r>
          </a:p>
        </p:txBody>
      </p:sp>
    </p:spTree>
    <p:extLst>
      <p:ext uri="{BB962C8B-B14F-4D97-AF65-F5344CB8AC3E}">
        <p14:creationId xmlns:p14="http://schemas.microsoft.com/office/powerpoint/2010/main" val="239979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6</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57792"/>
            <a:ext cx="9083488"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MRPCS IE</a:t>
            </a:r>
          </a:p>
        </p:txBody>
      </p:sp>
      <p:sp>
        <p:nvSpPr>
          <p:cNvPr id="66" name="矩形 65">
            <a:extLst>
              <a:ext uri="{FF2B5EF4-FFF2-40B4-BE49-F238E27FC236}">
                <a16:creationId xmlns:a16="http://schemas.microsoft.com/office/drawing/2014/main" id="{D7FC1605-58A1-4C6F-95CF-D4743CB2352D}"/>
              </a:ext>
            </a:extLst>
          </p:cNvPr>
          <p:cNvSpPr/>
          <p:nvPr/>
        </p:nvSpPr>
        <p:spPr>
          <a:xfrm>
            <a:off x="111763" y="4078095"/>
            <a:ext cx="8903978" cy="2062103"/>
          </a:xfrm>
          <a:prstGeom prst="rect">
            <a:avLst/>
          </a:prstGeom>
        </p:spPr>
        <p:txBody>
          <a:bodyPr wrap="square">
            <a:spAutoFit/>
          </a:bodyPr>
          <a:lstStyle/>
          <a:p>
            <a:pPr marL="285750" indent="-285750">
              <a:buFont typeface="Arial" panose="020B0604020202020204" pitchFamily="34" charset="0"/>
              <a:buChar char="•"/>
            </a:pPr>
            <a:r>
              <a:rPr lang="en-SG" altLang="zh-CN" sz="1600" dirty="0"/>
              <a:t>Ranging Mode field</a:t>
            </a:r>
          </a:p>
          <a:p>
            <a:pPr marL="742950" lvl="1" indent="-285750">
              <a:buFont typeface="Times New Roman" panose="02020603050405020304" pitchFamily="18" charset="0"/>
              <a:buChar char="─"/>
            </a:pPr>
            <a:r>
              <a:rPr lang="en-US" altLang="zh-CN" sz="1600" dirty="0"/>
              <a:t>0: Non-MMS based ranging </a:t>
            </a:r>
            <a:r>
              <a:rPr lang="en-US" altLang="zh-CN" sz="1600" dirty="0">
                <a:solidFill>
                  <a:srgbClr val="0070C0"/>
                </a:solidFill>
                <a:sym typeface="Wingdings" panose="05000000000000000000" pitchFamily="2" charset="2"/>
              </a:rPr>
              <a:t> only initial sync. sequence selection is needed</a:t>
            </a:r>
            <a:endParaRPr lang="en-US" altLang="zh-CN" sz="1600" dirty="0">
              <a:solidFill>
                <a:srgbClr val="0070C0"/>
              </a:solidFill>
            </a:endParaRPr>
          </a:p>
          <a:p>
            <a:pPr marL="742950" lvl="1" indent="-285750">
              <a:buFont typeface="Times New Roman" panose="02020603050405020304" pitchFamily="18" charset="0"/>
              <a:buChar char="─"/>
            </a:pPr>
            <a:r>
              <a:rPr lang="en-US" altLang="zh-CN" sz="1600" dirty="0"/>
              <a:t>1: MMS based ranging </a:t>
            </a:r>
            <a:r>
              <a:rPr lang="en-US" altLang="zh-CN" sz="1600" dirty="0">
                <a:solidFill>
                  <a:srgbClr val="0070C0"/>
                </a:solidFill>
                <a:sym typeface="Wingdings" panose="05000000000000000000" pitchFamily="2" charset="2"/>
              </a:rPr>
              <a:t> both initial sync. sequence selection and MMRS selection are needed</a:t>
            </a:r>
            <a:endParaRPr lang="en-US" altLang="zh-CN" sz="1600" dirty="0">
              <a:solidFill>
                <a:srgbClr val="0070C0"/>
              </a:solidFill>
            </a:endParaRPr>
          </a:p>
          <a:p>
            <a:pPr marL="742950" lvl="1" indent="-285750">
              <a:buFont typeface="Times New Roman" panose="02020603050405020304" pitchFamily="18" charset="0"/>
              <a:buChar char="─"/>
            </a:pPr>
            <a:r>
              <a:rPr lang="en-US" altLang="zh-CN" sz="1600" dirty="0"/>
              <a:t>2: NBA-MMS based ranging </a:t>
            </a:r>
            <a:r>
              <a:rPr lang="en-US" altLang="zh-CN" sz="1600" dirty="0">
                <a:solidFill>
                  <a:srgbClr val="0070C0"/>
                </a:solidFill>
                <a:sym typeface="Wingdings" panose="05000000000000000000" pitchFamily="2" charset="2"/>
              </a:rPr>
              <a:t> only MMRS selection is needed</a:t>
            </a:r>
            <a:endParaRPr lang="en-US" altLang="zh-CN" sz="1600" dirty="0">
              <a:solidFill>
                <a:srgbClr val="0070C0"/>
              </a:solidFill>
            </a:endParaRPr>
          </a:p>
          <a:p>
            <a:pPr marL="742950" lvl="1" indent="-285750">
              <a:buFont typeface="Times New Roman" panose="02020603050405020304" pitchFamily="18" charset="0"/>
              <a:buChar char="─"/>
            </a:pPr>
            <a:r>
              <a:rPr lang="en-US" altLang="zh-CN" sz="1600" dirty="0"/>
              <a:t>3: Reserved</a:t>
            </a:r>
          </a:p>
          <a:p>
            <a:pPr marL="285750" indent="-285750">
              <a:buFont typeface="Arial" panose="020B0604020202020204" pitchFamily="34" charset="0"/>
              <a:buChar char="•"/>
            </a:pPr>
            <a:r>
              <a:rPr lang="en-SG" altLang="zh-CN" sz="1600" dirty="0"/>
              <a:t>Sequence Usage Type </a:t>
            </a:r>
          </a:p>
          <a:p>
            <a:pPr marL="742950" lvl="1" indent="-285750">
              <a:buFont typeface="Times New Roman" panose="02020603050405020304" pitchFamily="18" charset="0"/>
              <a:buChar char="─"/>
            </a:pPr>
            <a:r>
              <a:rPr lang="en-SG" altLang="zh-CN" sz="1600" dirty="0"/>
              <a:t>Initial Sync. Sequence Selection Presence field </a:t>
            </a:r>
            <a:r>
              <a:rPr lang="en-SG" altLang="zh-CN" sz="1600" dirty="0">
                <a:solidFill>
                  <a:srgbClr val="0070C0"/>
                </a:solidFill>
              </a:rPr>
              <a:t>(only valid when Ranging Mode = 0 or 1)</a:t>
            </a:r>
          </a:p>
          <a:p>
            <a:pPr marL="742950" lvl="1" indent="-285750">
              <a:buFont typeface="Times New Roman" panose="02020603050405020304" pitchFamily="18" charset="0"/>
              <a:buChar char="─"/>
            </a:pPr>
            <a:r>
              <a:rPr lang="en-SG" altLang="zh-CN" sz="1600" dirty="0"/>
              <a:t>MMS Ranging Sequence Selection Presence field </a:t>
            </a:r>
            <a:r>
              <a:rPr lang="en-SG" altLang="zh-CN" sz="1600" dirty="0">
                <a:solidFill>
                  <a:srgbClr val="0070C0"/>
                </a:solidFill>
              </a:rPr>
              <a:t>(only valid when Ranging Mode = 1 or 2)</a:t>
            </a:r>
          </a:p>
        </p:txBody>
      </p:sp>
      <p:sp>
        <p:nvSpPr>
          <p:cNvPr id="12" name="矩形 11">
            <a:extLst>
              <a:ext uri="{FF2B5EF4-FFF2-40B4-BE49-F238E27FC236}">
                <a16:creationId xmlns:a16="http://schemas.microsoft.com/office/drawing/2014/main" id="{E733D850-1105-4115-A5B0-22616D218A14}"/>
              </a:ext>
            </a:extLst>
          </p:cNvPr>
          <p:cNvSpPr/>
          <p:nvPr/>
        </p:nvSpPr>
        <p:spPr>
          <a:xfrm>
            <a:off x="44014" y="2838021"/>
            <a:ext cx="2871802" cy="830997"/>
          </a:xfrm>
          <a:prstGeom prst="rect">
            <a:avLst/>
          </a:prstGeom>
        </p:spPr>
        <p:txBody>
          <a:bodyPr wrap="square">
            <a:spAutoFit/>
          </a:bodyPr>
          <a:lstStyle/>
          <a:p>
            <a:pPr marL="285750" indent="-285750">
              <a:buFont typeface="Wingdings" panose="05000000000000000000" pitchFamily="2" charset="2"/>
              <a:buChar char="Ø"/>
            </a:pPr>
            <a:r>
              <a:rPr lang="en-SG" altLang="zh-CN" dirty="0"/>
              <a:t>DDP: DPS Duration Presence [6]</a:t>
            </a:r>
          </a:p>
          <a:p>
            <a:pPr marL="285750" indent="-285750">
              <a:buFont typeface="Wingdings" panose="05000000000000000000" pitchFamily="2" charset="2"/>
              <a:buChar char="Ø"/>
            </a:pPr>
            <a:r>
              <a:rPr lang="en-SG" altLang="zh-CN" dirty="0"/>
              <a:t>DPS: Dynamic channel and preamble code selection [6]</a:t>
            </a:r>
          </a:p>
          <a:p>
            <a:pPr marL="285750" indent="-285750">
              <a:buFont typeface="Wingdings" panose="05000000000000000000" pitchFamily="2" charset="2"/>
              <a:buChar char="Ø"/>
            </a:pPr>
            <a:r>
              <a:rPr lang="en-SG" altLang="zh-CN" dirty="0"/>
              <a:t>PSR</a:t>
            </a:r>
            <a:r>
              <a:rPr lang="en-US" altLang="zh-CN" dirty="0"/>
              <a:t>:</a:t>
            </a:r>
            <a:r>
              <a:rPr lang="zh-CN" altLang="en-US" dirty="0"/>
              <a:t> </a:t>
            </a:r>
            <a:r>
              <a:rPr lang="en-US" altLang="zh-CN" dirty="0"/>
              <a:t>Preamble symbol repetitions [6]</a:t>
            </a:r>
            <a:endParaRPr lang="en-SG" altLang="zh-CN" dirty="0"/>
          </a:p>
        </p:txBody>
      </p:sp>
      <p:cxnSp>
        <p:nvCxnSpPr>
          <p:cNvPr id="14" name="Straight Connector 10">
            <a:extLst>
              <a:ext uri="{FF2B5EF4-FFF2-40B4-BE49-F238E27FC236}">
                <a16:creationId xmlns:a16="http://schemas.microsoft.com/office/drawing/2014/main" id="{8F6FC0C2-1C67-462A-A9D2-337C1172C505}"/>
              </a:ext>
            </a:extLst>
          </p:cNvPr>
          <p:cNvCxnSpPr>
            <a:cxnSpLocks/>
          </p:cNvCxnSpPr>
          <p:nvPr/>
        </p:nvCxnSpPr>
        <p:spPr bwMode="auto">
          <a:xfrm flipV="1">
            <a:off x="3059832" y="2695184"/>
            <a:ext cx="349052" cy="328244"/>
          </a:xfrm>
          <a:prstGeom prst="line">
            <a:avLst/>
          </a:prstGeom>
          <a:solidFill>
            <a:schemeClr val="accent1"/>
          </a:solidFill>
          <a:ln w="15875" cap="flat" cmpd="sng" algn="ctr">
            <a:solidFill>
              <a:schemeClr val="bg1">
                <a:lumMod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0">
            <a:extLst>
              <a:ext uri="{FF2B5EF4-FFF2-40B4-BE49-F238E27FC236}">
                <a16:creationId xmlns:a16="http://schemas.microsoft.com/office/drawing/2014/main" id="{865D190B-33F8-4E15-9D59-FD7D724BDE2F}"/>
              </a:ext>
            </a:extLst>
          </p:cNvPr>
          <p:cNvCxnSpPr>
            <a:cxnSpLocks/>
          </p:cNvCxnSpPr>
          <p:nvPr/>
        </p:nvCxnSpPr>
        <p:spPr bwMode="auto">
          <a:xfrm>
            <a:off x="4029594" y="2713574"/>
            <a:ext cx="3957902" cy="309854"/>
          </a:xfrm>
          <a:prstGeom prst="line">
            <a:avLst/>
          </a:prstGeom>
          <a:solidFill>
            <a:schemeClr val="accent1"/>
          </a:solidFill>
          <a:ln w="15875" cap="flat" cmpd="sng" algn="ctr">
            <a:solidFill>
              <a:schemeClr val="bg1">
                <a:lumMod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6" name="表格 15">
            <a:extLst>
              <a:ext uri="{FF2B5EF4-FFF2-40B4-BE49-F238E27FC236}">
                <a16:creationId xmlns:a16="http://schemas.microsoft.com/office/drawing/2014/main" id="{CD941FFA-0ABB-495F-A6BB-84B34AA997E2}"/>
              </a:ext>
            </a:extLst>
          </p:cNvPr>
          <p:cNvGraphicFramePr>
            <a:graphicFrameLocks noGrp="1"/>
          </p:cNvGraphicFramePr>
          <p:nvPr>
            <p:extLst>
              <p:ext uri="{D42A27DB-BD31-4B8C-83A1-F6EECF244321}">
                <p14:modId xmlns:p14="http://schemas.microsoft.com/office/powerpoint/2010/main" val="736247981"/>
              </p:ext>
            </p:extLst>
          </p:nvPr>
        </p:nvGraphicFramePr>
        <p:xfrm>
          <a:off x="3059832" y="3035636"/>
          <a:ext cx="4927664" cy="1036320"/>
        </p:xfrm>
        <a:graphic>
          <a:graphicData uri="http://schemas.openxmlformats.org/drawingml/2006/table">
            <a:tbl>
              <a:tblPr firstRow="1" bandRow="1">
                <a:tableStyleId>{5940675A-B579-460E-94D1-54222C63F5DA}</a:tableStyleId>
              </a:tblPr>
              <a:tblGrid>
                <a:gridCol w="1620371">
                  <a:extLst>
                    <a:ext uri="{9D8B030D-6E8A-4147-A177-3AD203B41FA5}">
                      <a16:colId xmlns:a16="http://schemas.microsoft.com/office/drawing/2014/main" val="4284758927"/>
                    </a:ext>
                  </a:extLst>
                </a:gridCol>
                <a:gridCol w="1151440">
                  <a:extLst>
                    <a:ext uri="{9D8B030D-6E8A-4147-A177-3AD203B41FA5}">
                      <a16:colId xmlns:a16="http://schemas.microsoft.com/office/drawing/2014/main" val="3738939223"/>
                    </a:ext>
                  </a:extLst>
                </a:gridCol>
                <a:gridCol w="1188629">
                  <a:extLst>
                    <a:ext uri="{9D8B030D-6E8A-4147-A177-3AD203B41FA5}">
                      <a16:colId xmlns:a16="http://schemas.microsoft.com/office/drawing/2014/main" val="2875425952"/>
                    </a:ext>
                  </a:extLst>
                </a:gridCol>
                <a:gridCol w="967224">
                  <a:extLst>
                    <a:ext uri="{9D8B030D-6E8A-4147-A177-3AD203B41FA5}">
                      <a16:colId xmlns:a16="http://schemas.microsoft.com/office/drawing/2014/main" val="3243698685"/>
                    </a:ext>
                  </a:extLst>
                </a:gridCol>
              </a:tblGrid>
              <a:tr h="224075">
                <a:tc>
                  <a:txBody>
                    <a:bodyPr/>
                    <a:lstStyle/>
                    <a:p>
                      <a:r>
                        <a:rPr lang="en-US" altLang="zh-CN" sz="1400" dirty="0">
                          <a:solidFill>
                            <a:srgbClr val="FF0000"/>
                          </a:solidFill>
                          <a:latin typeface="Times New Roman" panose="02020603050405020304" pitchFamily="18" charset="0"/>
                          <a:cs typeface="Times New Roman" panose="02020603050405020304" pitchFamily="18" charset="0"/>
                        </a:rPr>
                        <a:t>Bits: 0-1</a:t>
                      </a:r>
                      <a:endParaRPr lang="zh-CN" altLang="en-US"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rgbClr val="FF0000"/>
                          </a:solidFill>
                          <a:latin typeface="Times New Roman" panose="02020603050405020304" pitchFamily="18" charset="0"/>
                          <a:cs typeface="Times New Roman" panose="02020603050405020304" pitchFamily="18" charset="0"/>
                        </a:rPr>
                        <a:t>2-3</a:t>
                      </a:r>
                      <a:endParaRPr lang="zh-CN" altLang="en-US"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4</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2"/>
                          </a:solidFill>
                          <a:latin typeface="Times New Roman" panose="02020603050405020304" pitchFamily="18" charset="0"/>
                          <a:cs typeface="Times New Roman" panose="02020603050405020304" pitchFamily="18" charset="0"/>
                        </a:rPr>
                        <a:t>5-7</a:t>
                      </a:r>
                      <a:endParaRPr lang="zh-CN" altLang="en-US" sz="1400" dirty="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4732267"/>
                  </a:ext>
                </a:extLst>
              </a:tr>
              <a:tr h="537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latin typeface="Times New Roman" panose="02020603050405020304" pitchFamily="18" charset="0"/>
                          <a:cs typeface="Times New Roman" panose="02020603050405020304" pitchFamily="18" charset="0"/>
                        </a:rPr>
                        <a:t>Initial sync. sequences type</a:t>
                      </a:r>
                      <a:endParaRPr lang="zh-CN" altLang="en-US" sz="1400" dirty="0">
                        <a:solidFill>
                          <a:srgbClr val="FF0000"/>
                        </a:solidFill>
                        <a:latin typeface="Times New Roman" panose="02020603050405020304" pitchFamily="18" charset="0"/>
                        <a:cs typeface="Times New Roman" panose="02020603050405020304" pitchFamily="18" charset="0"/>
                      </a:endParaRPr>
                    </a:p>
                    <a:p>
                      <a:endParaRPr lang="en-US" altLang="zh-CN"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latin typeface="Times New Roman" panose="02020603050405020304" pitchFamily="18" charset="0"/>
                          <a:cs typeface="Times New Roman" panose="02020603050405020304" pitchFamily="18" charset="0"/>
                        </a:rPr>
                        <a:t>MMRS type</a:t>
                      </a:r>
                      <a:endParaRPr lang="zh-CN" altLang="en-US"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RIF sequence type</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2"/>
                          </a:solidFill>
                          <a:latin typeface="Times New Roman" panose="02020603050405020304" pitchFamily="18" charset="0"/>
                          <a:cs typeface="Times New Roman" panose="02020603050405020304" pitchFamily="18" charset="0"/>
                        </a:rPr>
                        <a:t>Reserved</a:t>
                      </a:r>
                      <a:endParaRPr lang="zh-CN" altLang="en-US" sz="1400" dirty="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06120687"/>
                  </a:ext>
                </a:extLst>
              </a:tr>
            </a:tbl>
          </a:graphicData>
        </a:graphic>
      </p:graphicFrame>
      <p:graphicFrame>
        <p:nvGraphicFramePr>
          <p:cNvPr id="17" name="表格 16">
            <a:extLst>
              <a:ext uri="{FF2B5EF4-FFF2-40B4-BE49-F238E27FC236}">
                <a16:creationId xmlns:a16="http://schemas.microsoft.com/office/drawing/2014/main" id="{CBDBD0F1-A357-419C-BCC0-79EDAA24D1D9}"/>
              </a:ext>
            </a:extLst>
          </p:cNvPr>
          <p:cNvGraphicFramePr>
            <a:graphicFrameLocks noGrp="1"/>
          </p:cNvGraphicFramePr>
          <p:nvPr>
            <p:extLst>
              <p:ext uri="{D42A27DB-BD31-4B8C-83A1-F6EECF244321}">
                <p14:modId xmlns:p14="http://schemas.microsoft.com/office/powerpoint/2010/main" val="3315345987"/>
              </p:ext>
            </p:extLst>
          </p:nvPr>
        </p:nvGraphicFramePr>
        <p:xfrm>
          <a:off x="179512" y="987886"/>
          <a:ext cx="8768481" cy="1725688"/>
        </p:xfrm>
        <a:graphic>
          <a:graphicData uri="http://schemas.openxmlformats.org/drawingml/2006/table">
            <a:tbl>
              <a:tblPr firstRow="1" bandRow="1">
                <a:tableStyleId>{5940675A-B579-460E-94D1-54222C63F5DA}</a:tableStyleId>
              </a:tblPr>
              <a:tblGrid>
                <a:gridCol w="607140">
                  <a:extLst>
                    <a:ext uri="{9D8B030D-6E8A-4147-A177-3AD203B41FA5}">
                      <a16:colId xmlns:a16="http://schemas.microsoft.com/office/drawing/2014/main" val="1481862835"/>
                    </a:ext>
                  </a:extLst>
                </a:gridCol>
                <a:gridCol w="758924">
                  <a:extLst>
                    <a:ext uri="{9D8B030D-6E8A-4147-A177-3AD203B41FA5}">
                      <a16:colId xmlns:a16="http://schemas.microsoft.com/office/drawing/2014/main" val="1664506329"/>
                    </a:ext>
                  </a:extLst>
                </a:gridCol>
                <a:gridCol w="683032">
                  <a:extLst>
                    <a:ext uri="{9D8B030D-6E8A-4147-A177-3AD203B41FA5}">
                      <a16:colId xmlns:a16="http://schemas.microsoft.com/office/drawing/2014/main" val="3127474250"/>
                    </a:ext>
                  </a:extLst>
                </a:gridCol>
                <a:gridCol w="683032">
                  <a:extLst>
                    <a:ext uri="{9D8B030D-6E8A-4147-A177-3AD203B41FA5}">
                      <a16:colId xmlns:a16="http://schemas.microsoft.com/office/drawing/2014/main" val="3994322236"/>
                    </a:ext>
                  </a:extLst>
                </a:gridCol>
                <a:gridCol w="470167">
                  <a:extLst>
                    <a:ext uri="{9D8B030D-6E8A-4147-A177-3AD203B41FA5}">
                      <a16:colId xmlns:a16="http://schemas.microsoft.com/office/drawing/2014/main" val="653056301"/>
                    </a:ext>
                  </a:extLst>
                </a:gridCol>
                <a:gridCol w="666979">
                  <a:extLst>
                    <a:ext uri="{9D8B030D-6E8A-4147-A177-3AD203B41FA5}">
                      <a16:colId xmlns:a16="http://schemas.microsoft.com/office/drawing/2014/main" val="191640340"/>
                    </a:ext>
                  </a:extLst>
                </a:gridCol>
                <a:gridCol w="623193">
                  <a:extLst>
                    <a:ext uri="{9D8B030D-6E8A-4147-A177-3AD203B41FA5}">
                      <a16:colId xmlns:a16="http://schemas.microsoft.com/office/drawing/2014/main" val="650403059"/>
                    </a:ext>
                  </a:extLst>
                </a:gridCol>
                <a:gridCol w="607140">
                  <a:extLst>
                    <a:ext uri="{9D8B030D-6E8A-4147-A177-3AD203B41FA5}">
                      <a16:colId xmlns:a16="http://schemas.microsoft.com/office/drawing/2014/main" val="2519158552"/>
                    </a:ext>
                  </a:extLst>
                </a:gridCol>
                <a:gridCol w="633177">
                  <a:extLst>
                    <a:ext uri="{9D8B030D-6E8A-4147-A177-3AD203B41FA5}">
                      <a16:colId xmlns:a16="http://schemas.microsoft.com/office/drawing/2014/main" val="763653581"/>
                    </a:ext>
                  </a:extLst>
                </a:gridCol>
                <a:gridCol w="633177">
                  <a:extLst>
                    <a:ext uri="{9D8B030D-6E8A-4147-A177-3AD203B41FA5}">
                      <a16:colId xmlns:a16="http://schemas.microsoft.com/office/drawing/2014/main" val="3406032148"/>
                    </a:ext>
                  </a:extLst>
                </a:gridCol>
                <a:gridCol w="729200">
                  <a:extLst>
                    <a:ext uri="{9D8B030D-6E8A-4147-A177-3AD203B41FA5}">
                      <a16:colId xmlns:a16="http://schemas.microsoft.com/office/drawing/2014/main" val="2351302412"/>
                    </a:ext>
                  </a:extLst>
                </a:gridCol>
                <a:gridCol w="648176">
                  <a:extLst>
                    <a:ext uri="{9D8B030D-6E8A-4147-A177-3AD203B41FA5}">
                      <a16:colId xmlns:a16="http://schemas.microsoft.com/office/drawing/2014/main" val="2428385579"/>
                    </a:ext>
                  </a:extLst>
                </a:gridCol>
                <a:gridCol w="493898">
                  <a:extLst>
                    <a:ext uri="{9D8B030D-6E8A-4147-A177-3AD203B41FA5}">
                      <a16:colId xmlns:a16="http://schemas.microsoft.com/office/drawing/2014/main" val="4032064793"/>
                    </a:ext>
                  </a:extLst>
                </a:gridCol>
                <a:gridCol w="531246">
                  <a:extLst>
                    <a:ext uri="{9D8B030D-6E8A-4147-A177-3AD203B41FA5}">
                      <a16:colId xmlns:a16="http://schemas.microsoft.com/office/drawing/2014/main" val="950461023"/>
                    </a:ext>
                  </a:extLst>
                </a:gridCol>
              </a:tblGrid>
              <a:tr h="658596">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Bits: 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2</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3</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4</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5-7</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Octets: 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0/2</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0/2</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47196531"/>
                  </a:ext>
                </a:extLst>
              </a:tr>
              <a:tr h="1067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Ranging Mode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Initial Sync.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sequence 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presence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MMRS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presence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RIF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sequence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presence</a:t>
                      </a:r>
                      <a:endParaRPr lang="zh-CN" altLang="en-US" sz="9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TBD</a:t>
                      </a:r>
                      <a:endParaRPr lang="zh-CN" altLang="en-US" sz="9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Sequence Usage Type </a:t>
                      </a:r>
                      <a:endParaRPr lang="zh-CN" altLang="en-US" sz="900" dirty="0">
                        <a:solidFill>
                          <a:srgbClr val="FF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TX MMRS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Code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RX MMRS</a:t>
                      </a:r>
                    </a:p>
                    <a:p>
                      <a:r>
                        <a:rPr lang="en-US" altLang="zh-CN" sz="900" dirty="0">
                          <a:solidFill>
                            <a:srgbClr val="FF0000"/>
                          </a:solidFill>
                          <a:latin typeface="Times New Roman" panose="02020603050405020304" pitchFamily="18" charset="0"/>
                          <a:cs typeface="Times New Roman" panose="02020603050405020304" pitchFamily="18" charset="0"/>
                        </a:rPr>
                        <a:t>Code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PSR</a:t>
                      </a:r>
                    </a:p>
                    <a:p>
                      <a:r>
                        <a:rPr lang="en-US" altLang="zh-CN" sz="900" dirty="0">
                          <a:solidFill>
                            <a:schemeClr val="tx1"/>
                          </a:solidFill>
                          <a:latin typeface="Times New Roman" panose="02020603050405020304" pitchFamily="18" charset="0"/>
                          <a:cs typeface="Times New Roman" panose="02020603050405020304" pitchFamily="18" charset="0"/>
                        </a:rPr>
                        <a:t>For MMRS</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PSR</a:t>
                      </a:r>
                    </a:p>
                    <a:p>
                      <a:r>
                        <a:rPr lang="en-US" altLang="zh-CN" sz="900" dirty="0">
                          <a:solidFill>
                            <a:schemeClr val="tx1"/>
                          </a:solidFill>
                          <a:latin typeface="Times New Roman" panose="02020603050405020304" pitchFamily="18" charset="0"/>
                          <a:cs typeface="Times New Roman" panose="02020603050405020304" pitchFamily="18" charset="0"/>
                        </a:rPr>
                        <a:t>For initial sync.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(TBD)</a:t>
                      </a:r>
                      <a:endParaRPr lang="zh-CN" altLang="en-US" sz="900" dirty="0">
                        <a:solidFill>
                          <a:schemeClr val="tx1"/>
                        </a:solidFill>
                        <a:latin typeface="Times New Roman" panose="02020603050405020304" pitchFamily="18" charset="0"/>
                        <a:cs typeface="Times New Roman" panose="02020603050405020304" pitchFamily="18" charset="0"/>
                      </a:endParaRPr>
                    </a:p>
                    <a:p>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TX Gap Sizes for MMRS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RX Gap Sizes for MMRS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TX Initial Sync. Code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(TBD)</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RX Initial Sync. Code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(TBD)</a:t>
                      </a:r>
                      <a:endParaRPr lang="zh-CN" altLang="en-US" sz="900" dirty="0">
                        <a:solidFill>
                          <a:srgbClr val="FF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38444353"/>
                  </a:ext>
                </a:extLst>
              </a:tr>
            </a:tbl>
          </a:graphicData>
        </a:graphic>
      </p:graphicFrame>
    </p:spTree>
    <p:extLst>
      <p:ext uri="{BB962C8B-B14F-4D97-AF65-F5344CB8AC3E}">
        <p14:creationId xmlns:p14="http://schemas.microsoft.com/office/powerpoint/2010/main" val="4256135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7</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57792"/>
            <a:ext cx="9083488"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MRPCS IE (cont.)</a:t>
            </a:r>
          </a:p>
        </p:txBody>
      </p:sp>
      <p:sp>
        <p:nvSpPr>
          <p:cNvPr id="11" name="矩形 10">
            <a:extLst>
              <a:ext uri="{FF2B5EF4-FFF2-40B4-BE49-F238E27FC236}">
                <a16:creationId xmlns:a16="http://schemas.microsoft.com/office/drawing/2014/main" id="{C902E632-D498-427F-B527-3BC94498D301}"/>
              </a:ext>
            </a:extLst>
          </p:cNvPr>
          <p:cNvSpPr/>
          <p:nvPr/>
        </p:nvSpPr>
        <p:spPr>
          <a:xfrm>
            <a:off x="30254" y="4263389"/>
            <a:ext cx="9083491" cy="2062103"/>
          </a:xfrm>
          <a:prstGeom prst="rect">
            <a:avLst/>
          </a:prstGeom>
        </p:spPr>
        <p:txBody>
          <a:bodyPr wrap="square">
            <a:spAutoFit/>
          </a:bodyPr>
          <a:lstStyle/>
          <a:p>
            <a:pPr marL="285750" lvl="0" indent="-285750" eaLnBrk="1" fontAlgn="auto" hangingPunct="1">
              <a:spcBef>
                <a:spcPts val="0"/>
              </a:spcBef>
              <a:spcAft>
                <a:spcPts val="0"/>
              </a:spcAft>
              <a:buFont typeface="Arial" panose="020B0604020202020204" pitchFamily="34" charset="0"/>
              <a:buChar char="•"/>
              <a:defRPr/>
            </a:pPr>
            <a:r>
              <a:rPr lang="en-US" altLang="zh-CN" sz="1600" dirty="0">
                <a:cs typeface="Times New Roman" panose="02020603050405020304" pitchFamily="18" charset="0"/>
              </a:rPr>
              <a:t>MMRS type field</a:t>
            </a:r>
            <a:endParaRPr lang="zh-CN" altLang="en-US" sz="1600" dirty="0">
              <a:cs typeface="Times New Roman" panose="02020603050405020304" pitchFamily="18" charset="0"/>
            </a:endParaRPr>
          </a:p>
          <a:p>
            <a:pPr marL="742950" lvl="1" indent="-285750">
              <a:buFont typeface="Wingdings" panose="05000000000000000000" pitchFamily="2" charset="2"/>
              <a:buChar char="Ø"/>
            </a:pPr>
            <a:r>
              <a:rPr lang="en-US" altLang="zh-CN" sz="1600" dirty="0">
                <a:cs typeface="Times New Roman" panose="02020603050405020304" pitchFamily="18" charset="0"/>
              </a:rPr>
              <a:t>0: MMRS based on complementary sets </a:t>
            </a:r>
            <a:r>
              <a:rPr lang="en-US" altLang="zh-CN" sz="1600" dirty="0">
                <a:solidFill>
                  <a:srgbClr val="0070C0"/>
                </a:solidFill>
                <a:cs typeface="Times New Roman" panose="02020603050405020304" pitchFamily="18" charset="0"/>
                <a:sym typeface="Wingdings" panose="05000000000000000000" pitchFamily="2" charset="2"/>
              </a:rPr>
              <a:t> Fields TX MMRS Code, RX MMRS Code, PSR, TX Gap Sizes for MMRS, and RX Gap Sizes for MMRS are present </a:t>
            </a:r>
            <a:endParaRPr lang="en-US" altLang="zh-CN" sz="1600" dirty="0">
              <a:solidFill>
                <a:srgbClr val="0070C0"/>
              </a:solidFill>
              <a:cs typeface="Times New Roman" panose="02020603050405020304" pitchFamily="18" charset="0"/>
            </a:endParaRPr>
          </a:p>
          <a:p>
            <a:pPr marL="742950" lvl="1" indent="-285750">
              <a:buFont typeface="Wingdings" panose="05000000000000000000" pitchFamily="2" charset="2"/>
              <a:buChar char="Ø"/>
            </a:pPr>
            <a:r>
              <a:rPr lang="en-US" altLang="zh-CN" sz="1600" dirty="0">
                <a:cs typeface="Times New Roman" panose="02020603050405020304" pitchFamily="18" charset="0"/>
              </a:rPr>
              <a:t>1: MMRS based on </a:t>
            </a:r>
            <a:r>
              <a:rPr lang="en-US" altLang="zh-CN" sz="1600" dirty="0" err="1">
                <a:cs typeface="Times New Roman" panose="02020603050405020304" pitchFamily="18" charset="0"/>
              </a:rPr>
              <a:t>Ipatov</a:t>
            </a:r>
            <a:r>
              <a:rPr lang="en-US" altLang="zh-CN" sz="1600" dirty="0">
                <a:cs typeface="Times New Roman" panose="02020603050405020304" pitchFamily="18" charset="0"/>
              </a:rPr>
              <a:t> Sequences </a:t>
            </a:r>
            <a:r>
              <a:rPr lang="en-US" altLang="zh-CN" sz="1600" dirty="0">
                <a:solidFill>
                  <a:srgbClr val="0070C0"/>
                </a:solidFill>
                <a:cs typeface="Times New Roman" panose="02020603050405020304" pitchFamily="18" charset="0"/>
                <a:sym typeface="Wingdings" panose="05000000000000000000" pitchFamily="2" charset="2"/>
              </a:rPr>
              <a:t> Fields TX MMRS Code, RX MMRS Code, and PSR are present </a:t>
            </a:r>
            <a:endParaRPr lang="en-US" altLang="zh-CN" sz="1600" dirty="0">
              <a:solidFill>
                <a:srgbClr val="0070C0"/>
              </a:solidFill>
              <a:cs typeface="Times New Roman" panose="02020603050405020304" pitchFamily="18" charset="0"/>
            </a:endParaRPr>
          </a:p>
          <a:p>
            <a:pPr marL="742950" lvl="1" indent="-285750">
              <a:buFont typeface="Wingdings" panose="05000000000000000000" pitchFamily="2" charset="2"/>
              <a:buChar char="Ø"/>
            </a:pPr>
            <a:r>
              <a:rPr lang="en-US" altLang="zh-CN" sz="1600" dirty="0">
                <a:cs typeface="Times New Roman" panose="02020603050405020304" pitchFamily="18" charset="0"/>
              </a:rPr>
              <a:t>2: MMRS Sequences selection not present</a:t>
            </a:r>
          </a:p>
          <a:p>
            <a:pPr marL="742950" lvl="1" indent="-285750">
              <a:buFont typeface="Wingdings" panose="05000000000000000000" pitchFamily="2" charset="2"/>
              <a:buChar char="Ø"/>
            </a:pPr>
            <a:r>
              <a:rPr lang="en-US" altLang="zh-CN" sz="1600" dirty="0">
                <a:cs typeface="Times New Roman" panose="02020603050405020304" pitchFamily="18" charset="0"/>
              </a:rPr>
              <a:t>3: Reserved</a:t>
            </a:r>
          </a:p>
          <a:p>
            <a:pPr marL="285750" indent="-285750">
              <a:buFont typeface="Arial" panose="020B0604020202020204" pitchFamily="34" charset="0"/>
              <a:buChar char="•"/>
            </a:pPr>
            <a:r>
              <a:rPr lang="en-US" altLang="zh-CN" sz="1600" dirty="0">
                <a:cs typeface="Times New Roman" panose="02020603050405020304" pitchFamily="18" charset="0"/>
              </a:rPr>
              <a:t>RIF sequence type field </a:t>
            </a:r>
            <a:r>
              <a:rPr lang="en-US" altLang="zh-CN" sz="1600" dirty="0">
                <a:solidFill>
                  <a:srgbClr val="0070C0"/>
                </a:solidFill>
                <a:cs typeface="Times New Roman" panose="02020603050405020304" pitchFamily="18" charset="0"/>
                <a:sym typeface="Wingdings" panose="05000000000000000000" pitchFamily="2" charset="2"/>
              </a:rPr>
              <a:t> STS sequence may be used [5]. The exact format for this field is </a:t>
            </a:r>
            <a:r>
              <a:rPr lang="en-US" altLang="zh-CN" sz="1600" dirty="0">
                <a:solidFill>
                  <a:srgbClr val="0070C0"/>
                </a:solidFill>
                <a:cs typeface="Times New Roman" panose="02020603050405020304" pitchFamily="18" charset="0"/>
              </a:rPr>
              <a:t>TBD</a:t>
            </a:r>
            <a:endParaRPr lang="zh-CN" altLang="en-US" sz="1600" dirty="0">
              <a:solidFill>
                <a:srgbClr val="0070C0"/>
              </a:solidFill>
              <a:cs typeface="Times New Roman" panose="02020603050405020304" pitchFamily="18" charset="0"/>
            </a:endParaRPr>
          </a:p>
        </p:txBody>
      </p:sp>
      <p:cxnSp>
        <p:nvCxnSpPr>
          <p:cNvPr id="12" name="Straight Connector 10">
            <a:extLst>
              <a:ext uri="{FF2B5EF4-FFF2-40B4-BE49-F238E27FC236}">
                <a16:creationId xmlns:a16="http://schemas.microsoft.com/office/drawing/2014/main" id="{02A59F16-B546-4DA4-BA4B-87C9F4117A9A}"/>
              </a:ext>
            </a:extLst>
          </p:cNvPr>
          <p:cNvCxnSpPr>
            <a:cxnSpLocks/>
          </p:cNvCxnSpPr>
          <p:nvPr/>
        </p:nvCxnSpPr>
        <p:spPr bwMode="auto">
          <a:xfrm flipV="1">
            <a:off x="3059832" y="2695184"/>
            <a:ext cx="349052" cy="328244"/>
          </a:xfrm>
          <a:prstGeom prst="line">
            <a:avLst/>
          </a:prstGeom>
          <a:solidFill>
            <a:schemeClr val="accent1"/>
          </a:solidFill>
          <a:ln w="15875" cap="flat" cmpd="sng" algn="ctr">
            <a:solidFill>
              <a:schemeClr val="bg1">
                <a:lumMod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0">
            <a:extLst>
              <a:ext uri="{FF2B5EF4-FFF2-40B4-BE49-F238E27FC236}">
                <a16:creationId xmlns:a16="http://schemas.microsoft.com/office/drawing/2014/main" id="{A8D7CE9E-4C19-4614-98FB-1F6A96683208}"/>
              </a:ext>
            </a:extLst>
          </p:cNvPr>
          <p:cNvCxnSpPr>
            <a:cxnSpLocks/>
          </p:cNvCxnSpPr>
          <p:nvPr/>
        </p:nvCxnSpPr>
        <p:spPr bwMode="auto">
          <a:xfrm>
            <a:off x="4029594" y="2713574"/>
            <a:ext cx="3957902" cy="309854"/>
          </a:xfrm>
          <a:prstGeom prst="line">
            <a:avLst/>
          </a:prstGeom>
          <a:solidFill>
            <a:schemeClr val="accent1"/>
          </a:solidFill>
          <a:ln w="15875" cap="flat" cmpd="sng" algn="ctr">
            <a:solidFill>
              <a:schemeClr val="bg1">
                <a:lumMod val="50000"/>
              </a:schemeClr>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 name="表格 14">
            <a:extLst>
              <a:ext uri="{FF2B5EF4-FFF2-40B4-BE49-F238E27FC236}">
                <a16:creationId xmlns:a16="http://schemas.microsoft.com/office/drawing/2014/main" id="{9DD3EFCA-E700-418B-8A4F-1200244A2733}"/>
              </a:ext>
            </a:extLst>
          </p:cNvPr>
          <p:cNvGraphicFramePr>
            <a:graphicFrameLocks noGrp="1"/>
          </p:cNvGraphicFramePr>
          <p:nvPr>
            <p:extLst>
              <p:ext uri="{D42A27DB-BD31-4B8C-83A1-F6EECF244321}">
                <p14:modId xmlns:p14="http://schemas.microsoft.com/office/powerpoint/2010/main" val="4006900186"/>
              </p:ext>
            </p:extLst>
          </p:nvPr>
        </p:nvGraphicFramePr>
        <p:xfrm>
          <a:off x="3059832" y="3035636"/>
          <a:ext cx="5328592" cy="1249680"/>
        </p:xfrm>
        <a:graphic>
          <a:graphicData uri="http://schemas.openxmlformats.org/drawingml/2006/table">
            <a:tbl>
              <a:tblPr firstRow="1" bandRow="1">
                <a:tableStyleId>{5940675A-B579-460E-94D1-54222C63F5DA}</a:tableStyleId>
              </a:tblPr>
              <a:tblGrid>
                <a:gridCol w="1368152">
                  <a:extLst>
                    <a:ext uri="{9D8B030D-6E8A-4147-A177-3AD203B41FA5}">
                      <a16:colId xmlns:a16="http://schemas.microsoft.com/office/drawing/2014/main" val="4284758927"/>
                    </a:ext>
                  </a:extLst>
                </a:gridCol>
                <a:gridCol w="1629181">
                  <a:extLst>
                    <a:ext uri="{9D8B030D-6E8A-4147-A177-3AD203B41FA5}">
                      <a16:colId xmlns:a16="http://schemas.microsoft.com/office/drawing/2014/main" val="3738939223"/>
                    </a:ext>
                  </a:extLst>
                </a:gridCol>
                <a:gridCol w="1285339">
                  <a:extLst>
                    <a:ext uri="{9D8B030D-6E8A-4147-A177-3AD203B41FA5}">
                      <a16:colId xmlns:a16="http://schemas.microsoft.com/office/drawing/2014/main" val="2875425952"/>
                    </a:ext>
                  </a:extLst>
                </a:gridCol>
                <a:gridCol w="1045920">
                  <a:extLst>
                    <a:ext uri="{9D8B030D-6E8A-4147-A177-3AD203B41FA5}">
                      <a16:colId xmlns:a16="http://schemas.microsoft.com/office/drawing/2014/main" val="3243698685"/>
                    </a:ext>
                  </a:extLst>
                </a:gridCol>
              </a:tblGrid>
              <a:tr h="224075">
                <a:tc>
                  <a:txBody>
                    <a:bodyPr/>
                    <a:lstStyle/>
                    <a:p>
                      <a:r>
                        <a:rPr lang="en-US" altLang="zh-CN" sz="1400" dirty="0">
                          <a:solidFill>
                            <a:srgbClr val="FF0000"/>
                          </a:solidFill>
                          <a:latin typeface="Times New Roman" panose="02020603050405020304" pitchFamily="18" charset="0"/>
                          <a:cs typeface="Times New Roman" panose="02020603050405020304" pitchFamily="18" charset="0"/>
                        </a:rPr>
                        <a:t>Bits: 0-1</a:t>
                      </a:r>
                      <a:endParaRPr lang="zh-CN" altLang="en-US"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rgbClr val="FF0000"/>
                          </a:solidFill>
                          <a:latin typeface="Times New Roman" panose="02020603050405020304" pitchFamily="18" charset="0"/>
                          <a:cs typeface="Times New Roman" panose="02020603050405020304" pitchFamily="18" charset="0"/>
                        </a:rPr>
                        <a:t>2-3</a:t>
                      </a:r>
                      <a:endParaRPr lang="zh-CN" altLang="en-US"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1"/>
                          </a:solidFill>
                          <a:latin typeface="Times New Roman" panose="02020603050405020304" pitchFamily="18" charset="0"/>
                          <a:cs typeface="Times New Roman" panose="02020603050405020304" pitchFamily="18" charset="0"/>
                        </a:rPr>
                        <a:t>4</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1400" dirty="0">
                          <a:solidFill>
                            <a:schemeClr val="tx2"/>
                          </a:solidFill>
                          <a:latin typeface="Times New Roman" panose="02020603050405020304" pitchFamily="18" charset="0"/>
                          <a:cs typeface="Times New Roman" panose="02020603050405020304" pitchFamily="18" charset="0"/>
                        </a:rPr>
                        <a:t>5-7</a:t>
                      </a:r>
                      <a:endParaRPr lang="zh-CN" altLang="en-US" sz="1400" dirty="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34732267"/>
                  </a:ext>
                </a:extLst>
              </a:tr>
              <a:tr h="5377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latin typeface="Times New Roman" panose="02020603050405020304" pitchFamily="18" charset="0"/>
                          <a:cs typeface="Times New Roman" panose="02020603050405020304" pitchFamily="18" charset="0"/>
                        </a:rPr>
                        <a:t>Initial sync. sequences type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latin typeface="Times New Roman" panose="02020603050405020304" pitchFamily="18" charset="0"/>
                          <a:cs typeface="Times New Roman" panose="02020603050405020304" pitchFamily="18" charset="0"/>
                        </a:rPr>
                        <a:t>(TBD)</a:t>
                      </a:r>
                      <a:endParaRPr lang="zh-CN" altLang="en-US" sz="1400" dirty="0">
                        <a:solidFill>
                          <a:srgbClr val="FF0000"/>
                        </a:solidFill>
                        <a:latin typeface="Times New Roman" panose="02020603050405020304" pitchFamily="18" charset="0"/>
                        <a:cs typeface="Times New Roman" panose="02020603050405020304" pitchFamily="18" charset="0"/>
                      </a:endParaRPr>
                    </a:p>
                    <a:p>
                      <a:endParaRPr lang="en-US" altLang="zh-CN"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F0000"/>
                          </a:solidFill>
                          <a:latin typeface="Times New Roman" panose="02020603050405020304" pitchFamily="18" charset="0"/>
                          <a:cs typeface="Times New Roman" panose="02020603050405020304" pitchFamily="18" charset="0"/>
                        </a:rPr>
                        <a:t>MMRS type</a:t>
                      </a:r>
                      <a:endParaRPr lang="zh-CN" altLang="en-US" sz="14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RIF sequence type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1"/>
                          </a:solidFill>
                          <a:latin typeface="Times New Roman" panose="02020603050405020304" pitchFamily="18" charset="0"/>
                          <a:cs typeface="Times New Roman" panose="02020603050405020304" pitchFamily="18" charset="0"/>
                        </a:rPr>
                        <a:t>(TBD)</a:t>
                      </a:r>
                      <a:endParaRPr lang="zh-CN" altLang="en-US" sz="14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dirty="0">
                          <a:solidFill>
                            <a:schemeClr val="tx2"/>
                          </a:solidFill>
                          <a:latin typeface="Times New Roman" panose="02020603050405020304" pitchFamily="18" charset="0"/>
                          <a:cs typeface="Times New Roman" panose="02020603050405020304" pitchFamily="18" charset="0"/>
                        </a:rPr>
                        <a:t>Reserved</a:t>
                      </a:r>
                      <a:endParaRPr lang="zh-CN" altLang="en-US" sz="1400" dirty="0">
                        <a:solidFill>
                          <a:schemeClr val="tx2"/>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06120687"/>
                  </a:ext>
                </a:extLst>
              </a:tr>
            </a:tbl>
          </a:graphicData>
        </a:graphic>
      </p:graphicFrame>
      <p:sp>
        <p:nvSpPr>
          <p:cNvPr id="17" name="矩形 16">
            <a:extLst>
              <a:ext uri="{FF2B5EF4-FFF2-40B4-BE49-F238E27FC236}">
                <a16:creationId xmlns:a16="http://schemas.microsoft.com/office/drawing/2014/main" id="{2998FC44-E6DC-40EE-A9D2-967A22C1F88E}"/>
              </a:ext>
            </a:extLst>
          </p:cNvPr>
          <p:cNvSpPr/>
          <p:nvPr/>
        </p:nvSpPr>
        <p:spPr>
          <a:xfrm>
            <a:off x="44014" y="2838021"/>
            <a:ext cx="2871802" cy="830997"/>
          </a:xfrm>
          <a:prstGeom prst="rect">
            <a:avLst/>
          </a:prstGeom>
        </p:spPr>
        <p:txBody>
          <a:bodyPr wrap="square">
            <a:spAutoFit/>
          </a:bodyPr>
          <a:lstStyle/>
          <a:p>
            <a:pPr marL="285750" indent="-285750">
              <a:buFont typeface="Wingdings" panose="05000000000000000000" pitchFamily="2" charset="2"/>
              <a:buChar char="Ø"/>
            </a:pPr>
            <a:r>
              <a:rPr lang="en-SG" altLang="zh-CN" dirty="0"/>
              <a:t>DDP: DPS Duration Presence [6]</a:t>
            </a:r>
          </a:p>
          <a:p>
            <a:pPr marL="285750" indent="-285750">
              <a:buFont typeface="Wingdings" panose="05000000000000000000" pitchFamily="2" charset="2"/>
              <a:buChar char="Ø"/>
            </a:pPr>
            <a:r>
              <a:rPr lang="en-SG" altLang="zh-CN" dirty="0"/>
              <a:t>DPS: Dynamic channel and preamble code selection [6]</a:t>
            </a:r>
          </a:p>
          <a:p>
            <a:pPr marL="285750" indent="-285750">
              <a:buFont typeface="Wingdings" panose="05000000000000000000" pitchFamily="2" charset="2"/>
              <a:buChar char="Ø"/>
            </a:pPr>
            <a:r>
              <a:rPr lang="en-SG" altLang="zh-CN" dirty="0"/>
              <a:t>PSR</a:t>
            </a:r>
            <a:r>
              <a:rPr lang="en-US" altLang="zh-CN" dirty="0"/>
              <a:t>:</a:t>
            </a:r>
            <a:r>
              <a:rPr lang="zh-CN" altLang="en-US" dirty="0"/>
              <a:t> </a:t>
            </a:r>
            <a:r>
              <a:rPr lang="en-US" altLang="zh-CN" dirty="0"/>
              <a:t>Preamble symbol repetitions [6]</a:t>
            </a:r>
            <a:endParaRPr lang="en-SG" altLang="zh-CN" dirty="0"/>
          </a:p>
        </p:txBody>
      </p:sp>
      <p:graphicFrame>
        <p:nvGraphicFramePr>
          <p:cNvPr id="13" name="表格 12">
            <a:extLst>
              <a:ext uri="{FF2B5EF4-FFF2-40B4-BE49-F238E27FC236}">
                <a16:creationId xmlns:a16="http://schemas.microsoft.com/office/drawing/2014/main" id="{A8B2B0D2-DE13-4DE0-83F8-9701D304DCC6}"/>
              </a:ext>
            </a:extLst>
          </p:cNvPr>
          <p:cNvGraphicFramePr>
            <a:graphicFrameLocks noGrp="1"/>
          </p:cNvGraphicFramePr>
          <p:nvPr>
            <p:extLst>
              <p:ext uri="{D42A27DB-BD31-4B8C-83A1-F6EECF244321}">
                <p14:modId xmlns:p14="http://schemas.microsoft.com/office/powerpoint/2010/main" val="341285020"/>
              </p:ext>
            </p:extLst>
          </p:nvPr>
        </p:nvGraphicFramePr>
        <p:xfrm>
          <a:off x="179512" y="987886"/>
          <a:ext cx="8768481" cy="1725688"/>
        </p:xfrm>
        <a:graphic>
          <a:graphicData uri="http://schemas.openxmlformats.org/drawingml/2006/table">
            <a:tbl>
              <a:tblPr firstRow="1" bandRow="1">
                <a:tableStyleId>{5940675A-B579-460E-94D1-54222C63F5DA}</a:tableStyleId>
              </a:tblPr>
              <a:tblGrid>
                <a:gridCol w="607140">
                  <a:extLst>
                    <a:ext uri="{9D8B030D-6E8A-4147-A177-3AD203B41FA5}">
                      <a16:colId xmlns:a16="http://schemas.microsoft.com/office/drawing/2014/main" val="1481862835"/>
                    </a:ext>
                  </a:extLst>
                </a:gridCol>
                <a:gridCol w="758924">
                  <a:extLst>
                    <a:ext uri="{9D8B030D-6E8A-4147-A177-3AD203B41FA5}">
                      <a16:colId xmlns:a16="http://schemas.microsoft.com/office/drawing/2014/main" val="1664506329"/>
                    </a:ext>
                  </a:extLst>
                </a:gridCol>
                <a:gridCol w="683032">
                  <a:extLst>
                    <a:ext uri="{9D8B030D-6E8A-4147-A177-3AD203B41FA5}">
                      <a16:colId xmlns:a16="http://schemas.microsoft.com/office/drawing/2014/main" val="3127474250"/>
                    </a:ext>
                  </a:extLst>
                </a:gridCol>
                <a:gridCol w="683032">
                  <a:extLst>
                    <a:ext uri="{9D8B030D-6E8A-4147-A177-3AD203B41FA5}">
                      <a16:colId xmlns:a16="http://schemas.microsoft.com/office/drawing/2014/main" val="3994322236"/>
                    </a:ext>
                  </a:extLst>
                </a:gridCol>
                <a:gridCol w="470167">
                  <a:extLst>
                    <a:ext uri="{9D8B030D-6E8A-4147-A177-3AD203B41FA5}">
                      <a16:colId xmlns:a16="http://schemas.microsoft.com/office/drawing/2014/main" val="653056301"/>
                    </a:ext>
                  </a:extLst>
                </a:gridCol>
                <a:gridCol w="666979">
                  <a:extLst>
                    <a:ext uri="{9D8B030D-6E8A-4147-A177-3AD203B41FA5}">
                      <a16:colId xmlns:a16="http://schemas.microsoft.com/office/drawing/2014/main" val="191640340"/>
                    </a:ext>
                  </a:extLst>
                </a:gridCol>
                <a:gridCol w="623193">
                  <a:extLst>
                    <a:ext uri="{9D8B030D-6E8A-4147-A177-3AD203B41FA5}">
                      <a16:colId xmlns:a16="http://schemas.microsoft.com/office/drawing/2014/main" val="650403059"/>
                    </a:ext>
                  </a:extLst>
                </a:gridCol>
                <a:gridCol w="607140">
                  <a:extLst>
                    <a:ext uri="{9D8B030D-6E8A-4147-A177-3AD203B41FA5}">
                      <a16:colId xmlns:a16="http://schemas.microsoft.com/office/drawing/2014/main" val="2519158552"/>
                    </a:ext>
                  </a:extLst>
                </a:gridCol>
                <a:gridCol w="633177">
                  <a:extLst>
                    <a:ext uri="{9D8B030D-6E8A-4147-A177-3AD203B41FA5}">
                      <a16:colId xmlns:a16="http://schemas.microsoft.com/office/drawing/2014/main" val="763653581"/>
                    </a:ext>
                  </a:extLst>
                </a:gridCol>
                <a:gridCol w="633177">
                  <a:extLst>
                    <a:ext uri="{9D8B030D-6E8A-4147-A177-3AD203B41FA5}">
                      <a16:colId xmlns:a16="http://schemas.microsoft.com/office/drawing/2014/main" val="3406032148"/>
                    </a:ext>
                  </a:extLst>
                </a:gridCol>
                <a:gridCol w="729200">
                  <a:extLst>
                    <a:ext uri="{9D8B030D-6E8A-4147-A177-3AD203B41FA5}">
                      <a16:colId xmlns:a16="http://schemas.microsoft.com/office/drawing/2014/main" val="2351302412"/>
                    </a:ext>
                  </a:extLst>
                </a:gridCol>
                <a:gridCol w="648176">
                  <a:extLst>
                    <a:ext uri="{9D8B030D-6E8A-4147-A177-3AD203B41FA5}">
                      <a16:colId xmlns:a16="http://schemas.microsoft.com/office/drawing/2014/main" val="2428385579"/>
                    </a:ext>
                  </a:extLst>
                </a:gridCol>
                <a:gridCol w="493898">
                  <a:extLst>
                    <a:ext uri="{9D8B030D-6E8A-4147-A177-3AD203B41FA5}">
                      <a16:colId xmlns:a16="http://schemas.microsoft.com/office/drawing/2014/main" val="4032064793"/>
                    </a:ext>
                  </a:extLst>
                </a:gridCol>
                <a:gridCol w="531246">
                  <a:extLst>
                    <a:ext uri="{9D8B030D-6E8A-4147-A177-3AD203B41FA5}">
                      <a16:colId xmlns:a16="http://schemas.microsoft.com/office/drawing/2014/main" val="950461023"/>
                    </a:ext>
                  </a:extLst>
                </a:gridCol>
              </a:tblGrid>
              <a:tr h="658596">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Bits: 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2</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3</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4</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5-7</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Octets: 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0/2</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0/2</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p>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rgbClr val="FF0000"/>
                          </a:solidFill>
                          <a:latin typeface="Times New Roman" panose="02020603050405020304" pitchFamily="18" charset="0"/>
                          <a:cs typeface="Times New Roman" panose="02020603050405020304" pitchFamily="18" charset="0"/>
                        </a:rPr>
                        <a:t>0/1</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47196531"/>
                  </a:ext>
                </a:extLst>
              </a:tr>
              <a:tr h="10670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Ranging Mode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Initial Sync.</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sequence 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presence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MMRS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presence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RIF</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sequence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selection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presence</a:t>
                      </a:r>
                      <a:endParaRPr lang="zh-CN" altLang="en-US" sz="9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chemeClr val="tx1"/>
                          </a:solidFill>
                          <a:latin typeface="Times New Roman" panose="02020603050405020304" pitchFamily="18" charset="0"/>
                          <a:cs typeface="Times New Roman" panose="02020603050405020304" pitchFamily="18" charset="0"/>
                        </a:rPr>
                        <a:t>TBD</a:t>
                      </a:r>
                      <a:endParaRPr lang="zh-CN" altLang="en-US" sz="900" dirty="0">
                        <a:solidFill>
                          <a:schemeClr val="tx1"/>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Sequence Usage Type </a:t>
                      </a:r>
                      <a:endParaRPr lang="zh-CN" altLang="en-US" sz="900" dirty="0">
                        <a:solidFill>
                          <a:srgbClr val="FF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TX MMRS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Code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RX MMRS</a:t>
                      </a:r>
                    </a:p>
                    <a:p>
                      <a:r>
                        <a:rPr lang="en-US" altLang="zh-CN" sz="900" dirty="0">
                          <a:solidFill>
                            <a:srgbClr val="FF0000"/>
                          </a:solidFill>
                          <a:latin typeface="Times New Roman" panose="02020603050405020304" pitchFamily="18" charset="0"/>
                          <a:cs typeface="Times New Roman" panose="02020603050405020304" pitchFamily="18" charset="0"/>
                        </a:rPr>
                        <a:t>Code</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PSR</a:t>
                      </a:r>
                    </a:p>
                    <a:p>
                      <a:r>
                        <a:rPr lang="en-US" altLang="zh-CN" sz="900" dirty="0">
                          <a:solidFill>
                            <a:schemeClr val="tx1"/>
                          </a:solidFill>
                          <a:latin typeface="Times New Roman" panose="02020603050405020304" pitchFamily="18" charset="0"/>
                          <a:cs typeface="Times New Roman" panose="02020603050405020304" pitchFamily="18" charset="0"/>
                        </a:rPr>
                        <a:t>For MMRS</a:t>
                      </a:r>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altLang="zh-CN" sz="900" dirty="0">
                          <a:solidFill>
                            <a:schemeClr val="tx1"/>
                          </a:solidFill>
                          <a:latin typeface="Times New Roman" panose="02020603050405020304" pitchFamily="18" charset="0"/>
                          <a:cs typeface="Times New Roman" panose="02020603050405020304" pitchFamily="18" charset="0"/>
                        </a:rPr>
                        <a:t>PSR</a:t>
                      </a:r>
                    </a:p>
                    <a:p>
                      <a:r>
                        <a:rPr lang="en-US" altLang="zh-CN" sz="900" dirty="0">
                          <a:solidFill>
                            <a:schemeClr val="tx1"/>
                          </a:solidFill>
                          <a:latin typeface="Times New Roman" panose="02020603050405020304" pitchFamily="18" charset="0"/>
                          <a:cs typeface="Times New Roman" panose="02020603050405020304" pitchFamily="18" charset="0"/>
                        </a:rPr>
                        <a:t>For initial sync.</a:t>
                      </a:r>
                    </a:p>
                    <a:p>
                      <a:r>
                        <a:rPr lang="en-US" altLang="zh-CN" sz="900" dirty="0">
                          <a:solidFill>
                            <a:schemeClr val="tx1"/>
                          </a:solidFill>
                          <a:latin typeface="Times New Roman" panose="02020603050405020304" pitchFamily="18" charset="0"/>
                          <a:cs typeface="Times New Roman" panose="02020603050405020304" pitchFamily="18" charset="0"/>
                        </a:rPr>
                        <a:t>(TBD)</a:t>
                      </a:r>
                      <a:endParaRPr lang="zh-CN" altLang="en-US" sz="900" dirty="0">
                        <a:solidFill>
                          <a:schemeClr val="tx1"/>
                        </a:solidFill>
                        <a:latin typeface="Times New Roman" panose="02020603050405020304" pitchFamily="18" charset="0"/>
                        <a:cs typeface="Times New Roman" panose="02020603050405020304" pitchFamily="18" charset="0"/>
                      </a:endParaRPr>
                    </a:p>
                    <a:p>
                      <a:endParaRPr lang="zh-CN" altLang="en-US" sz="900"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TX Gap Sizes for MMRS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RX Gap Sizes for MMRS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TX Initial Sync. Code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(TBD)</a:t>
                      </a: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RX Initial Sync. Code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a:solidFill>
                            <a:srgbClr val="FF0000"/>
                          </a:solidFill>
                          <a:latin typeface="Times New Roman" panose="02020603050405020304" pitchFamily="18" charset="0"/>
                          <a:cs typeface="Times New Roman" panose="02020603050405020304" pitchFamily="18" charset="0"/>
                        </a:rPr>
                        <a:t>(TBD)</a:t>
                      </a:r>
                      <a:endParaRPr lang="zh-CN" altLang="en-US" sz="900" dirty="0">
                        <a:solidFill>
                          <a:srgbClr val="FF0000"/>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38444353"/>
                  </a:ext>
                </a:extLst>
              </a:tr>
            </a:tbl>
          </a:graphicData>
        </a:graphic>
      </p:graphicFrame>
    </p:spTree>
    <p:extLst>
      <p:ext uri="{BB962C8B-B14F-4D97-AF65-F5344CB8AC3E}">
        <p14:creationId xmlns:p14="http://schemas.microsoft.com/office/powerpoint/2010/main" val="356704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321AB6C1-FC20-4FFB-A67B-023FD2A2A43E}"/>
              </a:ext>
            </a:extLst>
          </p:cNvPr>
          <p:cNvPicPr>
            <a:picLocks noChangeAspect="1"/>
          </p:cNvPicPr>
          <p:nvPr/>
        </p:nvPicPr>
        <p:blipFill>
          <a:blip r:embed="rId3"/>
          <a:stretch>
            <a:fillRect/>
          </a:stretch>
        </p:blipFill>
        <p:spPr>
          <a:xfrm>
            <a:off x="2286000" y="2202050"/>
            <a:ext cx="3601251" cy="4251644"/>
          </a:xfrm>
          <a:prstGeom prst="rect">
            <a:avLst/>
          </a:prstGeom>
        </p:spPr>
      </p:pic>
      <p:sp>
        <p:nvSpPr>
          <p:cNvPr id="2" name="日期占位符 1">
            <a:extLst>
              <a:ext uri="{FF2B5EF4-FFF2-40B4-BE49-F238E27FC236}">
                <a16:creationId xmlns:a16="http://schemas.microsoft.com/office/drawing/2014/main" id="{213DE66B-7D81-487A-BD3B-F3937926E9D2}"/>
              </a:ext>
            </a:extLst>
          </p:cNvPr>
          <p:cNvSpPr>
            <a:spLocks noGrp="1"/>
          </p:cNvSpPr>
          <p:nvPr>
            <p:ph type="dt" sz="half" idx="10"/>
          </p:nvPr>
        </p:nvSpPr>
        <p:spPr/>
        <p:txBody>
          <a:bodyPr/>
          <a:lstStyle/>
          <a:p>
            <a:r>
              <a:rPr lang="en-US" altLang="zh-CN" dirty="0"/>
              <a:t>January 2023</a:t>
            </a:r>
            <a:endParaRPr lang="en-US" altLang="en-US" dirty="0"/>
          </a:p>
        </p:txBody>
      </p:sp>
      <p:sp>
        <p:nvSpPr>
          <p:cNvPr id="3" name="页脚占位符 2">
            <a:extLst>
              <a:ext uri="{FF2B5EF4-FFF2-40B4-BE49-F238E27FC236}">
                <a16:creationId xmlns:a16="http://schemas.microsoft.com/office/drawing/2014/main" id="{5C9C484E-BAA7-4935-80EA-B337969CBC5F}"/>
              </a:ext>
            </a:extLst>
          </p:cNvPr>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a:extLst>
              <a:ext uri="{FF2B5EF4-FFF2-40B4-BE49-F238E27FC236}">
                <a16:creationId xmlns:a16="http://schemas.microsoft.com/office/drawing/2014/main" id="{E3BD9697-2B46-443D-B95D-4941C1D8FE61}"/>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8</a:t>
            </a:fld>
            <a:endParaRPr lang="en-US" altLang="en-US" dirty="0"/>
          </a:p>
        </p:txBody>
      </p:sp>
      <p:sp>
        <p:nvSpPr>
          <p:cNvPr id="5" name="Rectangle 2">
            <a:extLst>
              <a:ext uri="{FF2B5EF4-FFF2-40B4-BE49-F238E27FC236}">
                <a16:creationId xmlns:a16="http://schemas.microsoft.com/office/drawing/2014/main" id="{DE520229-66CE-43B6-868F-654A4FCFDE63}"/>
              </a:ext>
            </a:extLst>
          </p:cNvPr>
          <p:cNvSpPr txBox="1">
            <a:spLocks noChangeArrowheads="1"/>
          </p:cNvSpPr>
          <p:nvPr/>
        </p:nvSpPr>
        <p:spPr>
          <a:xfrm>
            <a:off x="60512" y="561891"/>
            <a:ext cx="8568952" cy="394160"/>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Proposal: MRPCS IE (cont.)</a:t>
            </a:r>
          </a:p>
        </p:txBody>
      </p:sp>
      <p:sp>
        <p:nvSpPr>
          <p:cNvPr id="12" name="矩形 11">
            <a:extLst>
              <a:ext uri="{FF2B5EF4-FFF2-40B4-BE49-F238E27FC236}">
                <a16:creationId xmlns:a16="http://schemas.microsoft.com/office/drawing/2014/main" id="{EBAC2E29-766E-41EA-81F6-82ADCBE1FA89}"/>
              </a:ext>
            </a:extLst>
          </p:cNvPr>
          <p:cNvSpPr/>
          <p:nvPr/>
        </p:nvSpPr>
        <p:spPr>
          <a:xfrm>
            <a:off x="0" y="956051"/>
            <a:ext cx="8892480" cy="1323439"/>
          </a:xfrm>
          <a:prstGeom prst="rect">
            <a:avLst/>
          </a:prstGeom>
        </p:spPr>
        <p:txBody>
          <a:bodyPr wrap="square">
            <a:spAutoFit/>
          </a:bodyPr>
          <a:lstStyle/>
          <a:p>
            <a:pPr marL="316243" indent="-285750">
              <a:buFont typeface="Arial" panose="020B0604020202020204" pitchFamily="34" charset="0"/>
              <a:buChar char="•"/>
            </a:pPr>
            <a:r>
              <a:rPr lang="en-US" altLang="zh-CN" sz="1600" dirty="0">
                <a:ea typeface="微软雅黑" panose="020B0503020204020204" pitchFamily="34" charset="-122"/>
                <a:cs typeface="Calibri" panose="020F0502020204030204" pitchFamily="34" charset="0"/>
              </a:rPr>
              <a:t>The exchange of MRPCS IE is completed during the set-up activities before a ranging exchange.</a:t>
            </a:r>
          </a:p>
          <a:p>
            <a:pPr marL="316243" indent="-28575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The MRPCS IE may be transmitted by an out-of-band (OOB) method</a:t>
            </a:r>
          </a:p>
          <a:p>
            <a:pPr marL="316243" indent="-28575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The configuration by MRPCS IE is performed at beacon interval level or block level </a:t>
            </a:r>
            <a:r>
              <a:rPr lang="en-US" altLang="zh-CN" sz="1600" dirty="0">
                <a:solidFill>
                  <a:srgbClr val="0070C0"/>
                </a:solidFill>
                <a:ea typeface="微软雅黑" panose="020B0503020204020204" pitchFamily="34" charset="-122"/>
                <a:cs typeface="Calibri" panose="020F0502020204030204" pitchFamily="34" charset="0"/>
                <a:sym typeface="Wingdings" panose="05000000000000000000" pitchFamily="2" charset="2"/>
              </a:rPr>
              <a:t> less frequently configured as compared with ranging control message (RCM).</a:t>
            </a:r>
          </a:p>
          <a:p>
            <a:pPr marL="316243" indent="-285750">
              <a:buFont typeface="Wingdings" panose="05000000000000000000" pitchFamily="2" charset="2"/>
              <a:buChar char=""/>
            </a:pPr>
            <a:r>
              <a:rPr lang="en-US" altLang="zh-CN" sz="1600" dirty="0">
                <a:ea typeface="微软雅黑" panose="020B0503020204020204" pitchFamily="34" charset="-122"/>
                <a:cs typeface="Calibri" panose="020F0502020204030204" pitchFamily="34" charset="0"/>
              </a:rPr>
              <a:t>The configuration of ranging channel is performed by 802.15.4z RCPCS IE [6].</a:t>
            </a:r>
          </a:p>
        </p:txBody>
      </p:sp>
    </p:spTree>
    <p:extLst>
      <p:ext uri="{BB962C8B-B14F-4D97-AF65-F5344CB8AC3E}">
        <p14:creationId xmlns:p14="http://schemas.microsoft.com/office/powerpoint/2010/main" val="2051612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January 2023</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0" y="1110447"/>
            <a:ext cx="9144000" cy="584775"/>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In this contribution, we introduce an MRPCS IE which is able to support the configuration of MMS-based ranging.</a:t>
            </a:r>
          </a:p>
        </p:txBody>
      </p:sp>
    </p:spTree>
    <p:extLst>
      <p:ext uri="{BB962C8B-B14F-4D97-AF65-F5344CB8AC3E}">
        <p14:creationId xmlns:p14="http://schemas.microsoft.com/office/powerpoint/2010/main" val="2418392259"/>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1496</Words>
  <Application>Microsoft Office PowerPoint</Application>
  <PresentationFormat>全屏显示(4:3)</PresentationFormat>
  <Paragraphs>264</Paragraphs>
  <Slides>9</Slides>
  <Notes>6</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宋体</vt:lpstr>
      <vt:lpstr>微软雅黑</vt:lpstr>
      <vt:lpstr>Arial</vt:lpstr>
      <vt:lpstr>Calibri</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2023-01-15T11:41:50Z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(3)0c76W5z/9XEc/OaC57i0OiwWt0WHc8bsenGg4ZAgHombXE/wvT7RXnv+fuexoe46uqpFoB5H
UecrpS8Z0cJkg0DiRNT8dEs7RCOrsqbNHmaTXz2bm4JjBBURaYUkwnuVssFaFHVBZpNUIrgY
MMxDF9lBMvMoT+dRkPe65xQjbhLz5eXRCp9mpGhxOQmPjayHq48aA8YN2WrizYKrbWKLWU2I
StQqRsRv0KpdXrQ5sQ</vt:lpwstr>
  </property>
  <property fmtid="{D5CDD505-2E9C-101B-9397-08002B2CF9AE}" pid="3" name="_2015_ms_pID_7253431">
    <vt:lpwstr>2uXGzrkC4b5exQDX/snkRYTnfhT1HUSncnN+74nTh+IZU2L5xbiPiP
KXzsPlYxlpL8fitk6f10Zo4zkys5nRRTL8hhThFIaaKkNrT4uH4D3nefuoKlw5Kaix3kmbV3
MuFhMpuZIdiFpk4NY3umlk+5tU02nAtqutaJZGTx6mNHgKwYGYWfvFsOSuyMzixoOQ16WttX
HVJ9vCKQwGW8D8tQ43uz4ZBsEvtCtM+mRRha</vt:lpwstr>
  </property>
  <property fmtid="{D5CDD505-2E9C-101B-9397-08002B2CF9AE}" pid="4" name="_2015_ms_pID_7253432">
    <vt:lpwstr>MQ==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1673782601</vt:lpwstr>
  </property>
</Properties>
</file>