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4"/>
  </p:sldMasterIdLst>
  <p:notesMasterIdLst>
    <p:notesMasterId r:id="rId20"/>
  </p:notesMasterIdLst>
  <p:handoutMasterIdLst>
    <p:handoutMasterId r:id="rId21"/>
  </p:handoutMasterIdLst>
  <p:sldIdLst>
    <p:sldId id="269" r:id="rId5"/>
    <p:sldId id="268" r:id="rId6"/>
    <p:sldId id="267" r:id="rId7"/>
    <p:sldId id="2147376534" r:id="rId8"/>
    <p:sldId id="2147376530" r:id="rId9"/>
    <p:sldId id="2147376538" r:id="rId10"/>
    <p:sldId id="2147376492" r:id="rId11"/>
    <p:sldId id="2147376494" r:id="rId12"/>
    <p:sldId id="2147376536" r:id="rId13"/>
    <p:sldId id="2147376531" r:id="rId14"/>
    <p:sldId id="2147376532" r:id="rId15"/>
    <p:sldId id="2147376535" r:id="rId16"/>
    <p:sldId id="2147376527" r:id="rId17"/>
    <p:sldId id="2147376537" r:id="rId18"/>
    <p:sldId id="25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B1E81C-BDF5-4AC1-A0EF-3E8A336BC6E6}" v="1023" dt="2023-01-15T07:23:06.6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9" autoAdjust="0"/>
    <p:restoredTop sz="94055" autoAdjust="0"/>
  </p:normalViewPr>
  <p:slideViewPr>
    <p:cSldViewPr>
      <p:cViewPr varScale="1">
        <p:scale>
          <a:sx n="107" d="100"/>
          <a:sy n="107" d="100"/>
        </p:scale>
        <p:origin x="175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p>
        </p:txBody>
      </p:sp>
      <p:sp>
        <p:nvSpPr>
          <p:cNvPr id="5" name="Footer Placeholder 4"/>
          <p:cNvSpPr>
            <a:spLocks noGrp="1"/>
          </p:cNvSpPr>
          <p:nvPr>
            <p:ph type="ftr" sz="quarter" idx="4"/>
          </p:nvPr>
        </p:nvSpPr>
        <p:spPr/>
        <p:txBody>
          <a:bodyPr/>
          <a:lstStyle/>
          <a:p>
            <a:pPr lvl="4"/>
            <a:r>
              <a:rPr lang="en-US" altLang="en-US"/>
              <a:t>&lt;author&gt;, &lt;company&gt;</a:t>
            </a:r>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1</a:t>
            </a:fld>
            <a:endParaRPr lang="en-US" altLang="en-US"/>
          </a:p>
        </p:txBody>
      </p:sp>
    </p:spTree>
    <p:extLst>
      <p:ext uri="{BB962C8B-B14F-4D97-AF65-F5344CB8AC3E}">
        <p14:creationId xmlns:p14="http://schemas.microsoft.com/office/powerpoint/2010/main" val="110639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3692439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mc:AlternateContent xmlns:mc="http://schemas.openxmlformats.org/markup-compatibility/2006" xmlns:a14="http://schemas.microsoft.com/office/drawing/2010/main">
        <mc:Choice Requires="a14">
          <p:sp>
            <p:nvSpPr>
              <p:cNvPr id="24579" name="Rectangle 3"/>
              <p:cNvSpPr>
                <a:spLocks noGrp="1" noChangeArrowheads="1"/>
              </p:cNvSpPr>
              <p:nvPr>
                <p:ph type="body" idx="1"/>
              </p:nvPr>
            </p:nvSpPr>
            <p:spPr/>
            <p:txBody>
              <a:bodyPr/>
              <a:lstStyle/>
              <a:p>
                <a:endParaRPr lang="en-US" altLang="en-US" dirty="0">
                  <a:highlight>
                    <a:srgbClr val="FFFF00"/>
                  </a:highlight>
                </a:endParaRPr>
              </a:p>
            </p:txBody>
          </p:sp>
        </mc:Choice>
        <mc:Fallback xmlns="">
          <p:sp>
            <p:nvSpPr>
              <p:cNvPr id="24579" name="Rectangle 3"/>
              <p:cNvSpPr>
                <a:spLocks noGrp="1" noChangeArrowheads="1"/>
              </p:cNvSpPr>
              <p:nvPr>
                <p:ph type="body" idx="1"/>
              </p:nvPr>
            </p:nvSpPr>
            <p:spPr/>
            <p:txBody>
              <a:bodyPr/>
              <a:lstStyle/>
              <a:p>
                <a:r>
                  <a:rPr lang="en-US" sz="1200" i="0">
                    <a:solidFill>
                      <a:srgbClr val="FF0000"/>
                    </a:solidFill>
                    <a:latin typeface="Cambria Math" panose="02040503050406030204" pitchFamily="18" charset="0"/>
                    <a:cs typeface="Microsoft Sans Serif" panose="020B0604020202020204" pitchFamily="34" charset="0"/>
                  </a:rPr>
                  <a:t>〖</a:t>
                </a:r>
                <a:r>
                  <a:rPr lang="el-GR" sz="1200" i="0">
                    <a:solidFill>
                      <a:srgbClr val="FF0000"/>
                    </a:solidFill>
                    <a:latin typeface="Cambria Math" panose="02040503050406030204" pitchFamily="18" charset="0"/>
                    <a:cs typeface="Microsoft Sans Serif" panose="020B0604020202020204" pitchFamily="34" charset="0"/>
                  </a:rPr>
                  <a:t>Δ</a:t>
                </a:r>
                <a:r>
                  <a:rPr lang="en-US" sz="1200" i="0">
                    <a:solidFill>
                      <a:srgbClr val="FF0000"/>
                    </a:solidFill>
                    <a:latin typeface="Cambria Math" panose="02040503050406030204" pitchFamily="18" charset="0"/>
                    <a:cs typeface="Microsoft Sans Serif" panose="020B0604020202020204" pitchFamily="34" charset="0"/>
                  </a:rPr>
                  <a:t>𝑡〗_</a:t>
                </a:r>
                <a:r>
                  <a:rPr lang="en-US" sz="1200" b="0" i="0">
                    <a:solidFill>
                      <a:srgbClr val="FF0000"/>
                    </a:solidFill>
                    <a:latin typeface="Cambria Math" panose="02040503050406030204" pitchFamily="18" charset="0"/>
                    <a:cs typeface="Microsoft Sans Serif" panose="020B0604020202020204" pitchFamily="34" charset="0"/>
                  </a:rPr>
                  <a:t>0</a:t>
                </a:r>
                <a:r>
                  <a:rPr lang="en-US" altLang="en-US" dirty="0">
                    <a:highlight>
                      <a:srgbClr val="FFFF00"/>
                    </a:highlight>
                  </a:rPr>
                  <a:t> is related</a:t>
                </a:r>
                <a:r>
                  <a:rPr lang="en-US" altLang="en-US" baseline="0" dirty="0">
                    <a:highlight>
                      <a:srgbClr val="FFFF00"/>
                    </a:highlight>
                  </a:rPr>
                  <a:t> to the reply time in two way ranging. Le said the reply time is not related to earliest arrival path. </a:t>
                </a:r>
              </a:p>
              <a:p>
                <a:r>
                  <a:rPr lang="en-US" altLang="en-US" baseline="0" dirty="0">
                    <a:highlight>
                      <a:srgbClr val="FFFF00"/>
                    </a:highlight>
                  </a:rPr>
                  <a:t>Window offset could be negative to include previous taps as well for interpolation.</a:t>
                </a:r>
                <a:endParaRPr lang="en-US" altLang="en-US" dirty="0">
                  <a:highlight>
                    <a:srgbClr val="FFFF00"/>
                  </a:highlight>
                </a:endParaRPr>
              </a:p>
            </p:txBody>
          </p:sp>
        </mc:Fallback>
      </mc:AlternateContent>
    </p:spTree>
    <p:extLst>
      <p:ext uri="{BB962C8B-B14F-4D97-AF65-F5344CB8AC3E}">
        <p14:creationId xmlns:p14="http://schemas.microsoft.com/office/powerpoint/2010/main" val="1906584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&lt;month year&gt;</a:t>
            </a:r>
          </a:p>
        </p:txBody>
      </p:sp>
      <p:sp>
        <p:nvSpPr>
          <p:cNvPr id="5" name="Footer Placeholder 4"/>
          <p:cNvSpPr>
            <a:spLocks noGrp="1"/>
          </p:cNvSpPr>
          <p:nvPr>
            <p:ph type="ftr" sz="quarter" idx="4"/>
          </p:nvPr>
        </p:nvSpPr>
        <p:spPr/>
        <p:txBody>
          <a:bodyPr/>
          <a:lstStyle/>
          <a:p>
            <a:pPr lvl="4"/>
            <a:r>
              <a:rPr lang="en-US" altLang="en-US"/>
              <a:t>&lt;author&gt;, &lt;company&gt;</a:t>
            </a:r>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3841352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10</a:t>
            </a:fld>
            <a:endParaRPr lang="en-US" altLang="en-US"/>
          </a:p>
        </p:txBody>
      </p:sp>
    </p:spTree>
    <p:extLst>
      <p:ext uri="{BB962C8B-B14F-4D97-AF65-F5344CB8AC3E}">
        <p14:creationId xmlns:p14="http://schemas.microsoft.com/office/powerpoint/2010/main" val="2855385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12</a:t>
            </a:fld>
            <a:endParaRPr lang="en-US" altLang="en-US"/>
          </a:p>
        </p:txBody>
      </p:sp>
    </p:spTree>
    <p:extLst>
      <p:ext uri="{BB962C8B-B14F-4D97-AF65-F5344CB8AC3E}">
        <p14:creationId xmlns:p14="http://schemas.microsoft.com/office/powerpoint/2010/main" val="1327214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13</a:t>
            </a:fld>
            <a:endParaRPr lang="en-US" altLang="en-US"/>
          </a:p>
        </p:txBody>
      </p:sp>
    </p:spTree>
    <p:extLst>
      <p:ext uri="{BB962C8B-B14F-4D97-AF65-F5344CB8AC3E}">
        <p14:creationId xmlns:p14="http://schemas.microsoft.com/office/powerpoint/2010/main" val="1731249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14</a:t>
            </a:fld>
            <a:endParaRPr lang="en-US" altLang="en-US"/>
          </a:p>
        </p:txBody>
      </p:sp>
    </p:spTree>
    <p:extLst>
      <p:ext uri="{BB962C8B-B14F-4D97-AF65-F5344CB8AC3E}">
        <p14:creationId xmlns:p14="http://schemas.microsoft.com/office/powerpoint/2010/main" val="2326943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89301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
        <p:nvSpPr>
          <p:cNvPr id="6" name="Slide Number Placeholder 5">
            <a:extLst>
              <a:ext uri="{FF2B5EF4-FFF2-40B4-BE49-F238E27FC236}">
                <a16:creationId xmlns:a16="http://schemas.microsoft.com/office/drawing/2014/main" id="{1F7D9B39-1B0E-446B-B3A2-00B8B39298B0}"/>
              </a:ext>
            </a:extLst>
          </p:cNvPr>
          <p:cNvSpPr>
            <a:spLocks noGrp="1"/>
          </p:cNvSpPr>
          <p:nvPr>
            <p:ph type="sldNum" sz="quarter" idx="12"/>
          </p:nvPr>
        </p:nvSpPr>
        <p:spPr>
          <a:xfrm>
            <a:off x="4344988" y="6475413"/>
            <a:ext cx="530225" cy="182562"/>
          </a:xfrm>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14818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1800"/>
            </a:lvl1pPr>
            <a:lvl2pPr marL="742950" indent="-285750">
              <a:buFont typeface="Courier New" panose="02070309020205020404" pitchFamily="49" charset="0"/>
              <a:buChar char="o"/>
              <a:defRPr sz="16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47504"/>
            <a:ext cx="1600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600" b="1">
                <a:latin typeface="Calibri" panose="020F0502020204030204" pitchFamily="34" charset="0"/>
                <a:cs typeface="Calibri" panose="020F0502020204030204" pitchFamily="34" charset="0"/>
              </a:defRPr>
            </a:lvl1pPr>
          </a:lstStyle>
          <a:p>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a:extLst>
              <a:ext uri="{FF2B5EF4-FFF2-40B4-BE49-F238E27FC236}">
                <a16:creationId xmlns:a16="http://schemas.microsoft.com/office/drawing/2014/main" id="{C07AFA96-0AC4-4825-AE40-516E63CDB51F}"/>
              </a:ext>
            </a:extLst>
          </p:cNvPr>
          <p:cNvSpPr>
            <a:spLocks noChangeArrowheads="1"/>
          </p:cNvSpPr>
          <p:nvPr userDrawn="1"/>
        </p:nvSpPr>
        <p:spPr bwMode="auto">
          <a:xfrm>
            <a:off x="685800" y="6525130"/>
            <a:ext cx="827150" cy="215444"/>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400" dirty="0">
                <a:solidFill>
                  <a:srgbClr val="000000"/>
                </a:solidFill>
                <a:latin typeface="Calibri" panose="020F0502020204030204" pitchFamily="34" charset="0"/>
              </a:rPr>
              <a:t>Submission</a:t>
            </a:r>
          </a:p>
        </p:txBody>
      </p:sp>
      <p:sp>
        <p:nvSpPr>
          <p:cNvPr id="11" name="Date Placeholder 3">
            <a:extLst>
              <a:ext uri="{FF2B5EF4-FFF2-40B4-BE49-F238E27FC236}">
                <a16:creationId xmlns:a16="http://schemas.microsoft.com/office/drawing/2014/main" id="{7D4E7FC2-381E-49D1-B3BD-3D74D51FB3CC}"/>
              </a:ext>
            </a:extLst>
          </p:cNvPr>
          <p:cNvSpPr txBox="1">
            <a:spLocks/>
          </p:cNvSpPr>
          <p:nvPr userDrawn="1"/>
        </p:nvSpPr>
        <p:spPr bwMode="auto">
          <a:xfrm>
            <a:off x="4875213" y="32143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802.15-23-0026-00-04ab</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21.png"/><Relationship Id="rId3" Type="http://schemas.openxmlformats.org/officeDocument/2006/relationships/image" Target="../media/image3.png"/><Relationship Id="rId7" Type="http://schemas.openxmlformats.org/officeDocument/2006/relationships/image" Target="../media/image14.png"/><Relationship Id="rId12" Type="http://schemas.openxmlformats.org/officeDocument/2006/relationships/image" Target="../media/image10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0.png"/><Relationship Id="rId5" Type="http://schemas.openxmlformats.org/officeDocument/2006/relationships/image" Target="../media/image27.png"/><Relationship Id="rId10" Type="http://schemas.openxmlformats.org/officeDocument/2006/relationships/image" Target="../media/image60.png"/><Relationship Id="rId4" Type="http://schemas.openxmlformats.org/officeDocument/2006/relationships/image" Target="../media/image110.png"/><Relationship Id="rId9" Type="http://schemas.openxmlformats.org/officeDocument/2006/relationships/image" Target="../media/image50.png"/><Relationship Id="rId1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93695" y="6475413"/>
            <a:ext cx="432811" cy="184666"/>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0" y="838200"/>
            <a:ext cx="8996819" cy="3986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latin typeface="+mj-lt"/>
              </a:rPr>
              <a:t>Project: IEEE P802.15 Working Group for Wireless Personal Area Networks (WPANs)</a:t>
            </a:r>
            <a:endParaRPr lang="en-US" altLang="en-US" sz="1600" b="1" dirty="0">
              <a:solidFill>
                <a:schemeClr val="tx2"/>
              </a:solidFill>
              <a:latin typeface="+mj-lt"/>
            </a:endParaRPr>
          </a:p>
          <a:p>
            <a:endParaRPr lang="en-US" altLang="en-US" sz="1600" dirty="0">
              <a:solidFill>
                <a:schemeClr val="tx2"/>
              </a:solidFill>
              <a:latin typeface="+mj-lt"/>
            </a:endParaRPr>
          </a:p>
          <a:p>
            <a:r>
              <a:rPr lang="en-US" altLang="en-US" sz="1600" b="1" dirty="0">
                <a:solidFill>
                  <a:schemeClr val="tx2"/>
                </a:solidFill>
                <a:latin typeface="+mj-lt"/>
              </a:rPr>
              <a:t>Submission Title:</a:t>
            </a:r>
            <a:r>
              <a:rPr lang="en-US" altLang="en-US" sz="1600" dirty="0">
                <a:solidFill>
                  <a:schemeClr val="tx2"/>
                </a:solidFill>
                <a:latin typeface="+mj-lt"/>
              </a:rPr>
              <a:t> Further Discussion on </a:t>
            </a:r>
            <a:r>
              <a:rPr lang="en-US" altLang="en-US" sz="1600" dirty="0">
                <a:solidFill>
                  <a:schemeClr val="tx2"/>
                </a:solidFill>
                <a:latin typeface="+mj-lt"/>
                <a:cs typeface="Times New Roman" panose="02020603050405020304" pitchFamily="18" charset="0"/>
              </a:rPr>
              <a:t>UWB Sensing for 802.15.4ab </a:t>
            </a:r>
            <a:r>
              <a:rPr lang="en-US" altLang="en-US" sz="1800" dirty="0">
                <a:solidFill>
                  <a:schemeClr val="tx2"/>
                </a:solidFill>
                <a:latin typeface="+mj-lt"/>
              </a:rPr>
              <a:t>	</a:t>
            </a:r>
          </a:p>
          <a:p>
            <a:r>
              <a:rPr lang="en-US" altLang="en-US" sz="1600" b="1" dirty="0">
                <a:solidFill>
                  <a:schemeClr val="tx2"/>
                </a:solidFill>
                <a:latin typeface="+mj-lt"/>
              </a:rPr>
              <a:t>Date Submitted: </a:t>
            </a:r>
            <a:r>
              <a:rPr lang="en-US" altLang="en-US" sz="1600" dirty="0">
                <a:solidFill>
                  <a:schemeClr val="tx2"/>
                </a:solidFill>
                <a:latin typeface="+mj-lt"/>
              </a:rPr>
              <a:t>January 17, 2023	</a:t>
            </a:r>
          </a:p>
          <a:p>
            <a:r>
              <a:rPr lang="en-US" altLang="en-US" sz="1600" b="1" dirty="0">
                <a:solidFill>
                  <a:schemeClr val="tx2"/>
                </a:solidFill>
                <a:latin typeface="+mj-lt"/>
              </a:rPr>
              <a:t>Source: </a:t>
            </a:r>
            <a:r>
              <a:rPr lang="en-US" altLang="en-US" sz="1600" dirty="0">
                <a:solidFill>
                  <a:schemeClr val="tx2"/>
                </a:solidFill>
                <a:latin typeface="+mj-lt"/>
              </a:rPr>
              <a:t>Pooria Pakrooh, Bin Tian, Steve Shellhammer, and Koorosh Akhavan (Qualcomm)</a:t>
            </a:r>
          </a:p>
          <a:p>
            <a:r>
              <a:rPr lang="en-US" altLang="en-US" sz="1600" b="1" dirty="0">
                <a:solidFill>
                  <a:schemeClr val="tx2"/>
                </a:solidFill>
                <a:latin typeface="+mj-lt"/>
              </a:rPr>
              <a:t>E-Mail</a:t>
            </a:r>
            <a:r>
              <a:rPr lang="en-US" altLang="en-US" sz="1600" dirty="0">
                <a:solidFill>
                  <a:schemeClr val="tx2"/>
                </a:solidFill>
                <a:latin typeface="+mj-lt"/>
              </a:rPr>
              <a:t>:</a:t>
            </a:r>
            <a:r>
              <a:rPr lang="en-US" altLang="en-US" sz="1500" dirty="0">
                <a:latin typeface="+mj-lt"/>
              </a:rPr>
              <a:t>{ppakrooh, </a:t>
            </a:r>
            <a:r>
              <a:rPr lang="en-US" altLang="en-US" sz="1500" dirty="0" err="1">
                <a:latin typeface="+mj-lt"/>
              </a:rPr>
              <a:t>btian</a:t>
            </a:r>
            <a:r>
              <a:rPr lang="en-US" altLang="en-US" sz="1500" dirty="0">
                <a:latin typeface="+mj-lt"/>
              </a:rPr>
              <a:t>, </a:t>
            </a:r>
            <a:r>
              <a:rPr lang="en-US" altLang="en-US" sz="1500" dirty="0" err="1">
                <a:latin typeface="+mj-lt"/>
              </a:rPr>
              <a:t>sshellhammer</a:t>
            </a:r>
            <a:r>
              <a:rPr lang="en-US" altLang="en-US" sz="1500" dirty="0">
                <a:latin typeface="+mj-lt"/>
              </a:rPr>
              <a:t>, </a:t>
            </a:r>
            <a:r>
              <a:rPr lang="en-US" altLang="en-US" sz="1500" dirty="0" err="1">
                <a:latin typeface="+mj-lt"/>
              </a:rPr>
              <a:t>kakhavan</a:t>
            </a:r>
            <a:r>
              <a:rPr lang="en-US" altLang="en-US" sz="1500" dirty="0">
                <a:latin typeface="+mj-lt"/>
              </a:rPr>
              <a:t>}@qti.qualcomm.com</a:t>
            </a:r>
            <a:endParaRPr lang="en-US" altLang="en-US" sz="2250" dirty="0">
              <a:latin typeface="+mj-lt"/>
            </a:endParaRPr>
          </a:p>
          <a:p>
            <a:endParaRPr lang="en-US" altLang="en-US" sz="1400" dirty="0">
              <a:solidFill>
                <a:schemeClr val="tx2"/>
              </a:solidFill>
              <a:latin typeface="+mj-lt"/>
            </a:endParaRPr>
          </a:p>
          <a:p>
            <a:pPr>
              <a:spcBef>
                <a:spcPts val="100"/>
              </a:spcBef>
              <a:spcAft>
                <a:spcPts val="100"/>
              </a:spcAft>
            </a:pPr>
            <a:r>
              <a:rPr lang="en-US" altLang="en-US" sz="2537" dirty="0">
                <a:solidFill>
                  <a:schemeClr val="accent2"/>
                </a:solidFill>
                <a:latin typeface="+mj-lt"/>
              </a:rPr>
              <a:t>	</a:t>
            </a:r>
            <a:endParaRPr lang="en-US" altLang="en-US" sz="2537" dirty="0">
              <a:solidFill>
                <a:schemeClr val="tx2"/>
              </a:solidFill>
              <a:latin typeface="+mj-lt"/>
            </a:endParaRPr>
          </a:p>
          <a:p>
            <a:r>
              <a:rPr lang="en-US" altLang="en-US" sz="1600" b="1" dirty="0">
                <a:solidFill>
                  <a:schemeClr val="tx2"/>
                </a:solidFill>
                <a:latin typeface="+mj-lt"/>
              </a:rPr>
              <a:t>Abstract:</a:t>
            </a:r>
            <a:r>
              <a:rPr lang="en-US" altLang="en-US" sz="1600" dirty="0">
                <a:solidFill>
                  <a:schemeClr val="tx2"/>
                </a:solidFill>
                <a:latin typeface="+mj-lt"/>
              </a:rPr>
              <a:t>	</a:t>
            </a:r>
            <a:r>
              <a:rPr lang="en-US" sz="1600" dirty="0">
                <a:solidFill>
                  <a:schemeClr val="tx1">
                    <a:lumMod val="95000"/>
                    <a:lumOff val="5000"/>
                  </a:schemeClr>
                </a:solidFill>
                <a:latin typeface="+mj-lt"/>
              </a:rPr>
              <a:t>We share our thoughts on some aspects of UWB sensing that need further discussion and agreement among the group. Specifically, we present more details on CIR report format for UWB sensing as well as considerations for sensing mask.</a:t>
            </a:r>
            <a:endParaRPr lang="en-US" altLang="en-US" sz="1600" b="1" dirty="0">
              <a:solidFill>
                <a:schemeClr val="tx2"/>
              </a:solidFill>
              <a:latin typeface="+mj-lt"/>
            </a:endParaRPr>
          </a:p>
          <a:p>
            <a:r>
              <a:rPr lang="en-US" altLang="en-US" sz="1600" b="1" dirty="0">
                <a:solidFill>
                  <a:schemeClr val="tx2"/>
                </a:solidFill>
                <a:latin typeface="+mj-lt"/>
              </a:rPr>
              <a:t>Notice: </a:t>
            </a:r>
            <a:r>
              <a:rPr lang="en-US" altLang="en-US" sz="1600" dirty="0">
                <a:solidFill>
                  <a:schemeClr val="tx2"/>
                </a:solidFill>
                <a:latin typeface="+mj-lt"/>
              </a:rPr>
              <a:t>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extLst>
      <p:ext uri="{BB962C8B-B14F-4D97-AF65-F5344CB8AC3E}">
        <p14:creationId xmlns:p14="http://schemas.microsoft.com/office/powerpoint/2010/main" val="251419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457200" y="838200"/>
            <a:ext cx="8407679" cy="321771"/>
          </a:xfrm>
        </p:spPr>
        <p:txBody>
          <a:bodyPr/>
          <a:lstStyle/>
          <a:p>
            <a:r>
              <a:rPr lang="en-US" dirty="0">
                <a:solidFill>
                  <a:schemeClr val="tx1"/>
                </a:solidFill>
              </a:rPr>
              <a:t>CIR Report Bitmap Options</a:t>
            </a:r>
          </a:p>
        </p:txBody>
      </p:sp>
      <p:sp>
        <p:nvSpPr>
          <p:cNvPr id="6" name="Text Placeholder 2">
            <a:extLst>
              <a:ext uri="{FF2B5EF4-FFF2-40B4-BE49-F238E27FC236}">
                <a16:creationId xmlns:a16="http://schemas.microsoft.com/office/drawing/2014/main" id="{0F8B4FFF-6C6F-4D56-01A7-0298F7F5D093}"/>
              </a:ext>
            </a:extLst>
          </p:cNvPr>
          <p:cNvSpPr txBox="1">
            <a:spLocks/>
          </p:cNvSpPr>
          <p:nvPr/>
        </p:nvSpPr>
        <p:spPr bwMode="auto">
          <a:xfrm>
            <a:off x="251520" y="1506658"/>
            <a:ext cx="8407679" cy="3844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557213" lvl="1" indent="-214313" fontAlgn="ctr">
              <a:spcAft>
                <a:spcPts val="450"/>
              </a:spcAft>
              <a:buClr>
                <a:schemeClr val="bg2">
                  <a:lumMod val="50000"/>
                </a:schemeClr>
              </a:buClr>
              <a:buSzPct val="140000"/>
              <a:buFont typeface="Arial" panose="020B0604020202020204" pitchFamily="34" charset="0"/>
              <a:buChar char="•"/>
            </a:pPr>
            <a:r>
              <a:rPr lang="en-US" sz="1800" kern="0" dirty="0"/>
              <a:t>Assuming the initiator proposes the CIR report bitmap, below are suggestions on the bitmap parameters </a:t>
            </a:r>
          </a:p>
          <a:p>
            <a:pPr marL="971550" lvl="2" indent="-285750" fontAlgn="ctr">
              <a:spcAft>
                <a:spcPts val="450"/>
              </a:spcAft>
              <a:buClr>
                <a:schemeClr val="bg2">
                  <a:lumMod val="50000"/>
                </a:schemeClr>
              </a:buClr>
              <a:buSzPct val="100000"/>
              <a:buFont typeface="Courier New" panose="02070309020205020404" pitchFamily="49" charset="0"/>
              <a:buChar char="o"/>
            </a:pPr>
            <a:r>
              <a:rPr lang="en-US" sz="1800" kern="0" dirty="0"/>
              <a:t>Maximum bitmap duration</a:t>
            </a:r>
          </a:p>
          <a:p>
            <a:pPr marL="1099995" lvl="3" indent="-285750" fontAlgn="ctr">
              <a:spcAft>
                <a:spcPts val="450"/>
              </a:spcAft>
              <a:buClr>
                <a:schemeClr val="bg2">
                  <a:lumMod val="50000"/>
                </a:schemeClr>
              </a:buClr>
              <a:buSzPct val="100000"/>
              <a:buFont typeface="Wingdings" panose="05000000000000000000" pitchFamily="2" charset="2"/>
              <a:buChar char="§"/>
            </a:pPr>
            <a:r>
              <a:rPr lang="en-US" sz="1600" kern="0" dirty="0"/>
              <a:t>Depends on maximum CIR duration to be covered, which must be smaller than sensing symbol length.</a:t>
            </a:r>
          </a:p>
          <a:p>
            <a:pPr marL="1099995" lvl="3" indent="-285750" fontAlgn="ctr">
              <a:spcAft>
                <a:spcPts val="450"/>
              </a:spcAft>
              <a:buClr>
                <a:schemeClr val="bg2">
                  <a:lumMod val="50000"/>
                </a:schemeClr>
              </a:buClr>
              <a:buSzPct val="100000"/>
              <a:buFont typeface="Wingdings" panose="05000000000000000000" pitchFamily="2" charset="2"/>
              <a:buChar char="§"/>
            </a:pPr>
            <a:r>
              <a:rPr lang="en-US" sz="1600" kern="0" dirty="0"/>
              <a:t>At 2x chip rate, 64 taps cover around 20m of sensing range spread.</a:t>
            </a:r>
          </a:p>
          <a:p>
            <a:pPr marL="1099995" lvl="3" indent="-285750" fontAlgn="ctr">
              <a:spcAft>
                <a:spcPts val="450"/>
              </a:spcAft>
              <a:buClr>
                <a:schemeClr val="bg2">
                  <a:lumMod val="50000"/>
                </a:schemeClr>
              </a:buClr>
              <a:buSzPct val="100000"/>
              <a:buFont typeface="Wingdings" panose="05000000000000000000" pitchFamily="2" charset="2"/>
              <a:buChar char="§"/>
            </a:pPr>
            <a:r>
              <a:rPr lang="en-US" sz="1600" kern="0" dirty="0"/>
              <a:t>However, at larger sampling rates, the coverage scales down with effective sensing BW. We propose four options for bitmap length: M= 32, 64, 128, 256</a:t>
            </a:r>
          </a:p>
          <a:p>
            <a:pPr marL="1099995" lvl="3" indent="-285750" fontAlgn="ctr">
              <a:spcAft>
                <a:spcPts val="450"/>
              </a:spcAft>
              <a:buClr>
                <a:schemeClr val="bg2">
                  <a:lumMod val="50000"/>
                </a:schemeClr>
              </a:buClr>
              <a:buSzPct val="100000"/>
              <a:buFont typeface="Wingdings" panose="05000000000000000000" pitchFamily="2" charset="2"/>
              <a:buChar char="§"/>
            </a:pPr>
            <a:r>
              <a:rPr lang="en-US" sz="1600" kern="0" dirty="0"/>
              <a:t>At mandatory 2x chip rate CIR sampling, these lengths cover up to 10-80m of sensing range spread.</a:t>
            </a:r>
          </a:p>
          <a:p>
            <a:pPr marL="1099995" lvl="3" indent="-285750" fontAlgn="ctr">
              <a:spcAft>
                <a:spcPts val="450"/>
              </a:spcAft>
              <a:buClr>
                <a:schemeClr val="bg2">
                  <a:lumMod val="50000"/>
                </a:schemeClr>
              </a:buClr>
              <a:buSzPct val="100000"/>
              <a:buFont typeface="Wingdings" panose="05000000000000000000" pitchFamily="2" charset="2"/>
              <a:buChar char="§"/>
            </a:pPr>
            <a:r>
              <a:rPr lang="en-US" sz="1600" kern="0" dirty="0"/>
              <a:t>Options for offset need to be defined depending on CIR reference </a:t>
            </a:r>
          </a:p>
          <a:p>
            <a:pPr marL="971550" lvl="2" indent="-285750" fontAlgn="ctr">
              <a:spcAft>
                <a:spcPts val="450"/>
              </a:spcAft>
              <a:buClr>
                <a:schemeClr val="bg2">
                  <a:lumMod val="50000"/>
                </a:schemeClr>
              </a:buClr>
              <a:buSzPct val="100000"/>
              <a:buFont typeface="Courier New" panose="02070309020205020404" pitchFamily="49" charset="0"/>
              <a:buChar char="o"/>
            </a:pPr>
            <a:r>
              <a:rPr lang="en-US" sz="1800" kern="0" dirty="0"/>
              <a:t>Mandatory bitmaps to support</a:t>
            </a:r>
            <a:endParaRPr lang="en-US" sz="900" kern="0" dirty="0"/>
          </a:p>
          <a:p>
            <a:pPr marL="1099995" lvl="3" indent="-285750" fontAlgn="ctr">
              <a:spcAft>
                <a:spcPts val="450"/>
              </a:spcAft>
              <a:buClr>
                <a:schemeClr val="bg2">
                  <a:lumMod val="50000"/>
                </a:schemeClr>
              </a:buClr>
              <a:buSzPct val="100000"/>
              <a:buFont typeface="Wingdings" panose="05000000000000000000" pitchFamily="2" charset="2"/>
              <a:buChar char="§"/>
            </a:pPr>
            <a:r>
              <a:rPr lang="en-US" sz="1600" kern="0" dirty="0"/>
              <a:t>A window is defined as a string of ones</a:t>
            </a:r>
          </a:p>
          <a:p>
            <a:pPr marL="1099995" lvl="3" indent="-285750" fontAlgn="ctr">
              <a:spcAft>
                <a:spcPts val="450"/>
              </a:spcAft>
              <a:buClr>
                <a:schemeClr val="bg2">
                  <a:lumMod val="50000"/>
                </a:schemeClr>
              </a:buClr>
              <a:buSzPct val="100000"/>
              <a:buFont typeface="Wingdings" panose="05000000000000000000" pitchFamily="2" charset="2"/>
              <a:buChar char="§"/>
            </a:pPr>
            <a:r>
              <a:rPr lang="en-US" sz="1600" kern="0" dirty="0"/>
              <a:t>Two windows of CIR samples within the bitmap duration</a:t>
            </a:r>
          </a:p>
          <a:p>
            <a:pPr marL="685658" lvl="2" indent="-214313" fontAlgn="ctr">
              <a:spcAft>
                <a:spcPts val="450"/>
              </a:spcAft>
              <a:buClr>
                <a:schemeClr val="bg2">
                  <a:lumMod val="50000"/>
                </a:schemeClr>
              </a:buClr>
              <a:buSzPct val="100000"/>
              <a:buFont typeface="Courier New" panose="02070309020205020404" pitchFamily="49" charset="0"/>
              <a:buChar char="o"/>
            </a:pPr>
            <a:endParaRPr lang="en-US" sz="1600" kern="0" dirty="0"/>
          </a:p>
          <a:p>
            <a:pPr marL="685658" lvl="2" indent="-214313" fontAlgn="ctr">
              <a:spcAft>
                <a:spcPts val="450"/>
              </a:spcAft>
              <a:buClr>
                <a:schemeClr val="bg2">
                  <a:lumMod val="50000"/>
                </a:schemeClr>
              </a:buClr>
              <a:buSzPct val="100000"/>
              <a:buFont typeface="Courier New" panose="02070309020205020404" pitchFamily="49" charset="0"/>
              <a:buChar char="o"/>
            </a:pPr>
            <a:endParaRPr lang="en-US" sz="1600" kern="0" dirty="0"/>
          </a:p>
          <a:p>
            <a:pPr marL="685658" lvl="2" indent="-214313" fontAlgn="ctr">
              <a:spcAft>
                <a:spcPts val="450"/>
              </a:spcAft>
              <a:buClr>
                <a:schemeClr val="bg2">
                  <a:lumMod val="50000"/>
                </a:schemeClr>
              </a:buClr>
              <a:buSzPct val="100000"/>
              <a:buFont typeface="Courier New" panose="02070309020205020404" pitchFamily="49" charset="0"/>
              <a:buChar char="o"/>
            </a:pPr>
            <a:endParaRPr lang="en-US" sz="1600" kern="0" dirty="0"/>
          </a:p>
          <a:p>
            <a:pPr marL="685658" lvl="2" indent="-214313" fontAlgn="ctr">
              <a:spcAft>
                <a:spcPts val="450"/>
              </a:spcAft>
              <a:buClr>
                <a:schemeClr val="bg2">
                  <a:lumMod val="50000"/>
                </a:schemeClr>
              </a:buClr>
              <a:buSzPct val="100000"/>
              <a:buFont typeface="Courier New" panose="02070309020205020404" pitchFamily="49" charset="0"/>
              <a:buChar char="o"/>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pPr>
            <a:endParaRPr lang="en-US" sz="1600" kern="0" dirty="0"/>
          </a:p>
          <a:p>
            <a:pPr marL="685658" lvl="2" indent="-214313" fontAlgn="ctr">
              <a:spcAft>
                <a:spcPts val="450"/>
              </a:spcAft>
              <a:buClr>
                <a:schemeClr val="bg2">
                  <a:lumMod val="50000"/>
                </a:schemeClr>
              </a:buClr>
              <a:buSzPct val="140000"/>
              <a:buFont typeface="Arial" panose="020B0604020202020204" pitchFamily="34" charset="0"/>
              <a:buChar char="•"/>
            </a:pPr>
            <a:endParaRPr lang="en-US" sz="1600" kern="0" dirty="0"/>
          </a:p>
          <a:p>
            <a:pPr marL="557213" lvl="1" indent="-214313" fontAlgn="ctr">
              <a:spcAft>
                <a:spcPts val="450"/>
              </a:spcAft>
              <a:buClr>
                <a:schemeClr val="bg2">
                  <a:lumMod val="50000"/>
                </a:schemeClr>
              </a:buClr>
              <a:buFont typeface="Arial" panose="020B0604020202020204" pitchFamily="34" charset="0"/>
              <a:buChar char="•"/>
            </a:pPr>
            <a:endParaRPr lang="en-US" sz="1000" kern="0" dirty="0"/>
          </a:p>
          <a:p>
            <a:pPr marL="685658" lvl="2" indent="-214313" fontAlgn="ctr">
              <a:spcAft>
                <a:spcPts val="450"/>
              </a:spcAft>
              <a:buClr>
                <a:schemeClr val="bg2">
                  <a:lumMod val="50000"/>
                </a:schemeClr>
              </a:buClr>
              <a:buFont typeface="Arial" panose="020B0604020202020204" pitchFamily="34" charset="0"/>
              <a:buChar char="•"/>
            </a:pPr>
            <a:endParaRPr lang="en-US" sz="800" kern="0" dirty="0"/>
          </a:p>
          <a:p>
            <a:pPr marL="342900" lvl="1" indent="0" fontAlgn="ctr">
              <a:spcAft>
                <a:spcPts val="450"/>
              </a:spcAft>
              <a:buClr>
                <a:schemeClr val="bg2">
                  <a:lumMod val="50000"/>
                </a:schemeClr>
              </a:buClr>
              <a:buFontTx/>
              <a:buNone/>
            </a:pPr>
            <a:endParaRPr lang="en-US" sz="1000" kern="0" dirty="0"/>
          </a:p>
          <a:p>
            <a:pPr marL="342900" lvl="1" indent="0" fontAlgn="ctr">
              <a:spcAft>
                <a:spcPts val="450"/>
              </a:spcAft>
              <a:buClr>
                <a:schemeClr val="bg2">
                  <a:lumMod val="50000"/>
                </a:schemeClr>
              </a:buClr>
              <a:buFontTx/>
              <a:buNone/>
            </a:pPr>
            <a:endParaRPr lang="en-US" sz="1000" kern="0" dirty="0"/>
          </a:p>
          <a:p>
            <a:pPr marL="557213" lvl="1" indent="-214313" fontAlgn="ctr">
              <a:spcAft>
                <a:spcPts val="450"/>
              </a:spcAft>
              <a:buClr>
                <a:schemeClr val="bg2">
                  <a:lumMod val="50000"/>
                </a:schemeClr>
              </a:buClr>
              <a:buFont typeface="Arial" panose="020B0604020202020204" pitchFamily="34" charset="0"/>
              <a:buChar char="•"/>
            </a:pPr>
            <a:endParaRPr lang="en-US" sz="1000" kern="0" dirty="0"/>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342900" lvl="1" indent="0" fontAlgn="ctr">
              <a:spcAft>
                <a:spcPts val="450"/>
              </a:spcAft>
              <a:buClr>
                <a:srgbClr val="C00000"/>
              </a:buClr>
              <a:buFontTx/>
              <a:buNone/>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solidFill>
                <a:srgbClr val="FF0000"/>
              </a:solidFill>
            </a:endParaRPr>
          </a:p>
          <a:p>
            <a:pPr marL="557213" lvl="1" indent="-214313" fontAlgn="ctr">
              <a:spcAft>
                <a:spcPts val="450"/>
              </a:spcAft>
              <a:buClr>
                <a:srgbClr val="C00000"/>
              </a:buClr>
              <a:buFont typeface="Arial" panose="020B0604020202020204" pitchFamily="34" charset="0"/>
              <a:buChar char="•"/>
            </a:pPr>
            <a:endParaRPr lang="en-US" sz="1000" kern="0" dirty="0">
              <a:solidFill>
                <a:schemeClr val="accent1"/>
              </a:solidFill>
            </a:endParaRPr>
          </a:p>
          <a:p>
            <a:endParaRPr lang="en-US" sz="1200" b="1" kern="0" dirty="0"/>
          </a:p>
          <a:p>
            <a:endParaRPr lang="en-US" sz="1600" kern="0" dirty="0"/>
          </a:p>
        </p:txBody>
      </p:sp>
      <p:sp>
        <p:nvSpPr>
          <p:cNvPr id="4" name="Slide Number Placeholder 3">
            <a:extLst>
              <a:ext uri="{FF2B5EF4-FFF2-40B4-BE49-F238E27FC236}">
                <a16:creationId xmlns:a16="http://schemas.microsoft.com/office/drawing/2014/main" id="{95A5819C-9FA1-6B4A-9C7A-E04B5885BC13}"/>
              </a:ext>
            </a:extLst>
          </p:cNvPr>
          <p:cNvSpPr>
            <a:spLocks noGrp="1"/>
          </p:cNvSpPr>
          <p:nvPr>
            <p:ph type="sldNum" sz="quarter" idx="12"/>
          </p:nvPr>
        </p:nvSpPr>
        <p:spPr/>
        <p:txBody>
          <a:bodyPr/>
          <a:lstStyle/>
          <a:p>
            <a:r>
              <a:rPr lang="en-US" altLang="en-US" dirty="0"/>
              <a:t>Slide </a:t>
            </a:r>
            <a:fld id="{77248A51-4F7C-4153-9699-F6BF9FC30F5C}" type="slidenum">
              <a:rPr lang="en-US" altLang="en-US" smtClean="0"/>
              <a:pPr/>
              <a:t>10</a:t>
            </a:fld>
            <a:endParaRPr lang="en-US" altLang="en-US" dirty="0"/>
          </a:p>
        </p:txBody>
      </p:sp>
    </p:spTree>
    <p:extLst>
      <p:ext uri="{BB962C8B-B14F-4D97-AF65-F5344CB8AC3E}">
        <p14:creationId xmlns:p14="http://schemas.microsoft.com/office/powerpoint/2010/main" val="3952873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3262" y="838200"/>
            <a:ext cx="8407679" cy="321771"/>
          </a:xfrm>
        </p:spPr>
        <p:txBody>
          <a:bodyPr/>
          <a:lstStyle/>
          <a:p>
            <a:r>
              <a:rPr lang="en-US" dirty="0">
                <a:solidFill>
                  <a:schemeClr val="tx1"/>
                </a:solidFill>
              </a:rPr>
              <a:t>Pulse Shape and Mask</a:t>
            </a:r>
          </a:p>
        </p:txBody>
      </p:sp>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11178" y="1340768"/>
                <a:ext cx="8467620" cy="3831605"/>
              </a:xfrm>
            </p:spPr>
            <p:txBody>
              <a:bodyPr/>
              <a:lstStyle/>
              <a:p>
                <a:pPr marL="628650" lvl="1" fontAlgn="ctr">
                  <a:spcAft>
                    <a:spcPts val="450"/>
                  </a:spcAft>
                  <a:buClr>
                    <a:schemeClr val="bg2">
                      <a:lumMod val="50000"/>
                    </a:schemeClr>
                  </a:buClr>
                  <a:buSzPct val="140000"/>
                  <a:buFont typeface="Arial" panose="020B0604020202020204" pitchFamily="34" charset="0"/>
                  <a:buChar char="•"/>
                </a:pPr>
                <a:r>
                  <a:rPr lang="en-US" sz="1800" dirty="0">
                    <a:latin typeface="+mj-lt"/>
                    <a:cs typeface="Calibri" panose="020F0502020204030204" pitchFamily="34" charset="0"/>
                  </a:rPr>
                  <a:t>Agreement among the group to have Kaiser-window as reference pulse for sensing.</a:t>
                </a:r>
              </a:p>
              <a:p>
                <a:pPr marL="628650" lvl="1" fontAlgn="ctr">
                  <a:spcAft>
                    <a:spcPts val="450"/>
                  </a:spcAft>
                  <a:buClr>
                    <a:schemeClr val="bg2">
                      <a:lumMod val="50000"/>
                    </a:schemeClr>
                  </a:buClr>
                  <a:buSzPct val="140000"/>
                  <a:buFont typeface="Arial" panose="020B0604020202020204" pitchFamily="34" charset="0"/>
                  <a:buChar char="•"/>
                </a:pPr>
                <a:r>
                  <a:rPr kumimoji="0" lang="en-US" sz="1800" b="0" i="0" u="none" strike="noStrike" kern="1200" cap="none" spc="0" normalizeH="0" baseline="0" noProof="0" dirty="0">
                    <a:ln>
                      <a:noFill/>
                    </a:ln>
                    <a:solidFill>
                      <a:srgbClr val="000000"/>
                    </a:solidFill>
                    <a:effectLst/>
                    <a:uLnTx/>
                    <a:uFillTx/>
                    <a:latin typeface="+mj-lt"/>
                    <a:ea typeface="+mn-ea"/>
                    <a:cs typeface="Calibri" panose="020F0502020204030204" pitchFamily="34" charset="0"/>
                  </a:rPr>
                  <a:t>A symmetric time-domain mask has been proposed in [5] to limit pre/post-cursor of sensing pulse.</a:t>
                </a:r>
              </a:p>
              <a:p>
                <a:pPr marL="628650" lvl="1" fontAlgn="ctr">
                  <a:spcAft>
                    <a:spcPts val="450"/>
                  </a:spcAft>
                  <a:buClr>
                    <a:schemeClr val="bg2">
                      <a:lumMod val="50000"/>
                    </a:schemeClr>
                  </a:buClr>
                  <a:buSzPct val="140000"/>
                  <a:buFont typeface="Arial" panose="020B0604020202020204" pitchFamily="34" charset="0"/>
                  <a:buChar char="•"/>
                </a:pPr>
                <a:r>
                  <a:rPr lang="en-US" sz="1800" kern="1200" dirty="0">
                    <a:solidFill>
                      <a:srgbClr val="000000"/>
                    </a:solidFill>
                    <a:latin typeface="+mj-lt"/>
                    <a:cs typeface="Calibri" panose="020F0502020204030204" pitchFamily="34" charset="0"/>
                  </a:rPr>
                  <a:t>However, to limit Tx/Rx cross-correlation shape at the receiver, a correlation mask/metric need to be defined.</a:t>
                </a:r>
              </a:p>
              <a:p>
                <a:pPr marL="1028700" lvl="2" indent="-285750" fontAlgn="ctr">
                  <a:spcAft>
                    <a:spcPts val="450"/>
                  </a:spcAft>
                  <a:buClr>
                    <a:schemeClr val="bg2">
                      <a:lumMod val="50000"/>
                    </a:schemeClr>
                  </a:buClr>
                  <a:buSzPct val="100000"/>
                  <a:buFont typeface="Courier New" panose="02070309020205020404" pitchFamily="49" charset="0"/>
                  <a:buChar char="o"/>
                </a:pPr>
                <a:r>
                  <a:rPr kumimoji="0" lang="en-US" sz="1600" b="0" i="0" u="none" strike="noStrike" kern="1200" cap="none" spc="0" normalizeH="0" baseline="0" noProof="0" dirty="0">
                    <a:ln>
                      <a:noFill/>
                    </a:ln>
                    <a:solidFill>
                      <a:srgbClr val="000000"/>
                    </a:solidFill>
                    <a:effectLst/>
                    <a:uLnTx/>
                    <a:uFillTx/>
                    <a:latin typeface="+mj-lt"/>
                    <a:cs typeface="Calibri" panose="020F0502020204030204" pitchFamily="34" charset="0"/>
                  </a:rPr>
                  <a:t>Tx sensing signal </a:t>
                </a:r>
                <a14:m>
                  <m:oMath xmlns:m="http://schemas.openxmlformats.org/officeDocument/2006/math">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𝑥</m:t>
                    </m:r>
                    <m:d>
                      <m:dPr>
                        <m:ctrlP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ctrlPr>
                      </m:dPr>
                      <m:e>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𝑡</m:t>
                        </m:r>
                      </m:e>
                    </m:d>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m:t>
                    </m:r>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𝐼</m:t>
                    </m:r>
                    <m:d>
                      <m:dPr>
                        <m:ctrlP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ctrlPr>
                      </m:dPr>
                      <m:e>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𝑡</m:t>
                        </m:r>
                      </m:e>
                    </m:d>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m:t>
                    </m:r>
                    <m:sSub>
                      <m:sSubPr>
                        <m:ctrlP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ctrlPr>
                      </m:sSubPr>
                      <m:e>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𝑝</m:t>
                        </m:r>
                      </m:e>
                      <m:sub>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𝑡𝑥</m:t>
                        </m:r>
                      </m:sub>
                    </m:sSub>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m:t>
                    </m:r>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𝑡</m:t>
                    </m:r>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m:t>
                    </m:r>
                  </m:oMath>
                </a14:m>
                <a:r>
                  <a:rPr kumimoji="0" lang="en-US" sz="1600" b="0" i="0" u="none" strike="noStrike" kern="1200" cap="none" spc="0" normalizeH="0" baseline="0" noProof="0" dirty="0">
                    <a:ln>
                      <a:noFill/>
                    </a:ln>
                    <a:solidFill>
                      <a:srgbClr val="000000"/>
                    </a:solidFill>
                    <a:effectLst/>
                    <a:uLnTx/>
                    <a:uFillTx/>
                    <a:latin typeface="+mj-lt"/>
                    <a:cs typeface="Calibri" panose="020F0502020204030204" pitchFamily="34" charset="0"/>
                  </a:rPr>
                  <a:t>, where </a:t>
                </a:r>
                <a14:m>
                  <m:oMath xmlns:m="http://schemas.openxmlformats.org/officeDocument/2006/math">
                    <m:r>
                      <a:rPr lang="en-US" sz="1600" i="1" kern="1200">
                        <a:solidFill>
                          <a:srgbClr val="000000"/>
                        </a:solidFill>
                        <a:latin typeface="Cambria Math" panose="02040503050406030204" pitchFamily="18" charset="0"/>
                        <a:cs typeface="Calibri" panose="020F0502020204030204" pitchFamily="34" charset="0"/>
                      </a:rPr>
                      <m:t>𝐼</m:t>
                    </m:r>
                    <m:d>
                      <m:dPr>
                        <m:ctrlPr>
                          <a:rPr lang="en-US" sz="1600" i="1" kern="1200">
                            <a:solidFill>
                              <a:srgbClr val="000000"/>
                            </a:solidFill>
                            <a:latin typeface="Cambria Math" panose="02040503050406030204" pitchFamily="18" charset="0"/>
                            <a:cs typeface="Calibri" panose="020F0502020204030204" pitchFamily="34" charset="0"/>
                          </a:rPr>
                        </m:ctrlPr>
                      </m:dPr>
                      <m:e>
                        <m:r>
                          <a:rPr lang="en-US" sz="1600" i="1" kern="1200">
                            <a:solidFill>
                              <a:srgbClr val="000000"/>
                            </a:solidFill>
                            <a:latin typeface="Cambria Math" panose="02040503050406030204" pitchFamily="18" charset="0"/>
                            <a:cs typeface="Calibri" panose="020F0502020204030204" pitchFamily="34" charset="0"/>
                          </a:rPr>
                          <m:t>𝑡</m:t>
                        </m:r>
                      </m:e>
                    </m:d>
                    <m:r>
                      <a:rPr lang="en-US" sz="1600" i="1" kern="1200">
                        <a:solidFill>
                          <a:srgbClr val="000000"/>
                        </a:solidFill>
                        <a:latin typeface="Cambria Math" panose="02040503050406030204" pitchFamily="18" charset="0"/>
                        <a:cs typeface="Calibri" panose="020F0502020204030204" pitchFamily="34" charset="0"/>
                      </a:rPr>
                      <m:t> </m:t>
                    </m:r>
                  </m:oMath>
                </a14:m>
                <a:r>
                  <a:rPr kumimoji="0" lang="en-US" sz="1600" b="0" i="0" u="none" strike="noStrike" kern="1200" cap="none" spc="0" normalizeH="0" baseline="0" noProof="0" dirty="0">
                    <a:ln>
                      <a:noFill/>
                    </a:ln>
                    <a:solidFill>
                      <a:srgbClr val="000000"/>
                    </a:solidFill>
                    <a:effectLst/>
                    <a:uLnTx/>
                    <a:uFillTx/>
                    <a:latin typeface="+mj-lt"/>
                    <a:cs typeface="Calibri" panose="020F0502020204030204" pitchFamily="34" charset="0"/>
                  </a:rPr>
                  <a:t>represents</a:t>
                </a:r>
                <a:r>
                  <a:rPr kumimoji="0" lang="en-US" sz="1600" b="0" i="0" u="none" strike="noStrike" kern="1200" cap="none" spc="0" normalizeH="0" noProof="0" dirty="0">
                    <a:ln>
                      <a:noFill/>
                    </a:ln>
                    <a:solidFill>
                      <a:srgbClr val="000000"/>
                    </a:solidFill>
                    <a:effectLst/>
                    <a:uLnTx/>
                    <a:uFillTx/>
                    <a:latin typeface="+mj-lt"/>
                    <a:cs typeface="Calibri" panose="020F0502020204030204" pitchFamily="34" charset="0"/>
                  </a:rPr>
                  <a:t> the sensing sequence and </a:t>
                </a:r>
                <a14:m>
                  <m:oMath xmlns:m="http://schemas.openxmlformats.org/officeDocument/2006/math">
                    <m:sSub>
                      <m:sSubPr>
                        <m:ctrlPr>
                          <a:rPr lang="en-US" sz="1600" i="1" kern="1200">
                            <a:solidFill>
                              <a:srgbClr val="000000"/>
                            </a:solidFill>
                            <a:latin typeface="Cambria Math" panose="02040503050406030204" pitchFamily="18" charset="0"/>
                            <a:cs typeface="Calibri" panose="020F0502020204030204" pitchFamily="34" charset="0"/>
                          </a:rPr>
                        </m:ctrlPr>
                      </m:sSubPr>
                      <m:e>
                        <m:r>
                          <a:rPr lang="en-US" sz="1600" i="1" kern="1200">
                            <a:solidFill>
                              <a:srgbClr val="000000"/>
                            </a:solidFill>
                            <a:latin typeface="Cambria Math" panose="02040503050406030204" pitchFamily="18" charset="0"/>
                            <a:cs typeface="Calibri" panose="020F0502020204030204" pitchFamily="34" charset="0"/>
                          </a:rPr>
                          <m:t>𝑝</m:t>
                        </m:r>
                      </m:e>
                      <m:sub>
                        <m:r>
                          <a:rPr lang="en-US" sz="1600" i="1" kern="1200">
                            <a:solidFill>
                              <a:srgbClr val="000000"/>
                            </a:solidFill>
                            <a:latin typeface="Cambria Math" panose="02040503050406030204" pitchFamily="18" charset="0"/>
                            <a:cs typeface="Calibri" panose="020F0502020204030204" pitchFamily="34" charset="0"/>
                          </a:rPr>
                          <m:t>𝑡𝑥</m:t>
                        </m:r>
                      </m:sub>
                    </m:sSub>
                    <m:r>
                      <a:rPr lang="en-US" sz="1600" i="1" kern="1200">
                        <a:solidFill>
                          <a:srgbClr val="000000"/>
                        </a:solidFill>
                        <a:latin typeface="Cambria Math" panose="02040503050406030204" pitchFamily="18" charset="0"/>
                        <a:cs typeface="Calibri" panose="020F0502020204030204" pitchFamily="34" charset="0"/>
                      </a:rPr>
                      <m:t>(</m:t>
                    </m:r>
                    <m:r>
                      <a:rPr lang="en-US" sz="1600" i="1" kern="1200">
                        <a:solidFill>
                          <a:srgbClr val="000000"/>
                        </a:solidFill>
                        <a:latin typeface="Cambria Math" panose="02040503050406030204" pitchFamily="18" charset="0"/>
                        <a:cs typeface="Calibri" panose="020F0502020204030204" pitchFamily="34" charset="0"/>
                      </a:rPr>
                      <m:t>𝑡</m:t>
                    </m:r>
                    <m:r>
                      <a:rPr lang="en-US" sz="1600" i="1" kern="1200">
                        <a:solidFill>
                          <a:srgbClr val="000000"/>
                        </a:solidFill>
                        <a:latin typeface="Cambria Math" panose="02040503050406030204" pitchFamily="18" charset="0"/>
                        <a:cs typeface="Calibri" panose="020F0502020204030204" pitchFamily="34" charset="0"/>
                      </a:rPr>
                      <m:t>)</m:t>
                    </m:r>
                  </m:oMath>
                </a14:m>
                <a:r>
                  <a:rPr kumimoji="0" lang="en-US" sz="1600" b="0" i="0" u="none" strike="noStrike" kern="1200" cap="none" spc="0" normalizeH="0" noProof="0" dirty="0">
                    <a:ln>
                      <a:noFill/>
                    </a:ln>
                    <a:solidFill>
                      <a:srgbClr val="000000"/>
                    </a:solidFill>
                    <a:effectLst/>
                    <a:uLnTx/>
                    <a:uFillTx/>
                    <a:latin typeface="+mj-lt"/>
                    <a:cs typeface="Calibri" panose="020F0502020204030204" pitchFamily="34" charset="0"/>
                  </a:rPr>
                  <a:t> is the Tx pulse shape.</a:t>
                </a:r>
                <a:endParaRPr kumimoji="0" lang="en-US" sz="1600" b="0" i="0" u="none" strike="noStrike" kern="1200" cap="none" spc="0" normalizeH="0" baseline="0" noProof="0" dirty="0">
                  <a:ln>
                    <a:noFill/>
                  </a:ln>
                  <a:solidFill>
                    <a:srgbClr val="000000"/>
                  </a:solidFill>
                  <a:effectLst/>
                  <a:uLnTx/>
                  <a:uFillTx/>
                  <a:latin typeface="+mj-lt"/>
                  <a:cs typeface="Calibri" panose="020F0502020204030204" pitchFamily="34" charset="0"/>
                </a:endParaRPr>
              </a:p>
              <a:p>
                <a:pPr marL="1028700" lvl="2" indent="-285750" fontAlgn="ctr">
                  <a:spcAft>
                    <a:spcPts val="450"/>
                  </a:spcAft>
                  <a:buClr>
                    <a:schemeClr val="bg2">
                      <a:lumMod val="50000"/>
                    </a:schemeClr>
                  </a:buClr>
                  <a:buSzPct val="100000"/>
                  <a:buFont typeface="Courier New" panose="02070309020205020404" pitchFamily="49" charset="0"/>
                  <a:buChar char="o"/>
                </a:pPr>
                <a:r>
                  <a:rPr lang="en-US" sz="1600" kern="1200" dirty="0">
                    <a:solidFill>
                      <a:srgbClr val="000000"/>
                    </a:solidFill>
                    <a:latin typeface="+mj-lt"/>
                    <a:cs typeface="Calibri" panose="020F0502020204030204" pitchFamily="34" charset="0"/>
                  </a:rPr>
                  <a:t>Rx pulse matched filter output </a:t>
                </a:r>
                <a14:m>
                  <m:oMath xmlns:m="http://schemas.openxmlformats.org/officeDocument/2006/math">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𝑦</m:t>
                    </m:r>
                    <m:d>
                      <m:dPr>
                        <m:ctrlP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ctrlPr>
                      </m:dPr>
                      <m:e>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𝑡</m:t>
                        </m:r>
                      </m:e>
                    </m:d>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m:t>
                    </m:r>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𝑥</m:t>
                    </m:r>
                    <m:d>
                      <m:dPr>
                        <m:ctrlP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ctrlPr>
                      </m:dPr>
                      <m:e>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𝑡</m:t>
                        </m:r>
                      </m:e>
                    </m:d>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m:t>
                    </m:r>
                    <m:sSub>
                      <m:sSubPr>
                        <m:ctrlP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ctrlPr>
                      </m:sSubPr>
                      <m:e>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𝑝</m:t>
                        </m:r>
                      </m:e>
                      <m:sub>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𝑟𝑥</m:t>
                        </m:r>
                      </m:sub>
                    </m:sSub>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m:t>
                    </m:r>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𝑡</m:t>
                    </m:r>
                    <m:r>
                      <a:rPr kumimoji="0" lang="en-US" sz="1600" b="0" i="1" u="none" strike="noStrike" kern="1200" cap="none" spc="0" normalizeH="0" baseline="0" noProof="0" smtClean="0">
                        <a:ln>
                          <a:noFill/>
                        </a:ln>
                        <a:solidFill>
                          <a:srgbClr val="000000"/>
                        </a:solidFill>
                        <a:effectLst/>
                        <a:uLnTx/>
                        <a:uFillTx/>
                        <a:latin typeface="Cambria Math" panose="02040503050406030204" pitchFamily="18" charset="0"/>
                        <a:cs typeface="Calibri" panose="020F0502020204030204" pitchFamily="34" charset="0"/>
                      </a:rPr>
                      <m:t>)</m:t>
                    </m:r>
                  </m:oMath>
                </a14:m>
                <a:r>
                  <a:rPr kumimoji="0" lang="en-US" sz="1600" b="0" i="0" u="none" strike="noStrike" kern="1200" cap="none" spc="0" normalizeH="0" baseline="0" noProof="0" dirty="0">
                    <a:ln>
                      <a:noFill/>
                    </a:ln>
                    <a:solidFill>
                      <a:srgbClr val="000000"/>
                    </a:solidFill>
                    <a:effectLst/>
                    <a:uLnTx/>
                    <a:uFillTx/>
                    <a:latin typeface="+mj-lt"/>
                    <a:cs typeface="Calibri" panose="020F0502020204030204" pitchFamily="34" charset="0"/>
                  </a:rPr>
                  <a:t>=</a:t>
                </a:r>
                <a:r>
                  <a:rPr lang="en-US" sz="1600" kern="1200" dirty="0">
                    <a:solidFill>
                      <a:srgbClr val="000000"/>
                    </a:solidFill>
                    <a:latin typeface="+mj-lt"/>
                    <a:cs typeface="Calibri" panose="020F0502020204030204" pitchFamily="34" charset="0"/>
                  </a:rPr>
                  <a:t> </a:t>
                </a:r>
                <a14:m>
                  <m:oMath xmlns:m="http://schemas.openxmlformats.org/officeDocument/2006/math">
                    <m:r>
                      <a:rPr lang="en-US" sz="1600" i="1" kern="1200">
                        <a:solidFill>
                          <a:srgbClr val="000000"/>
                        </a:solidFill>
                        <a:latin typeface="Cambria Math" panose="02040503050406030204" pitchFamily="18" charset="0"/>
                        <a:cs typeface="Calibri" panose="020F0502020204030204" pitchFamily="34" charset="0"/>
                      </a:rPr>
                      <m:t>𝐼</m:t>
                    </m:r>
                    <m:d>
                      <m:dPr>
                        <m:ctrlPr>
                          <a:rPr lang="en-US" sz="1600" i="1" kern="1200">
                            <a:solidFill>
                              <a:srgbClr val="000000"/>
                            </a:solidFill>
                            <a:latin typeface="Cambria Math" panose="02040503050406030204" pitchFamily="18" charset="0"/>
                            <a:cs typeface="Calibri" panose="020F0502020204030204" pitchFamily="34" charset="0"/>
                          </a:rPr>
                        </m:ctrlPr>
                      </m:dPr>
                      <m:e>
                        <m:r>
                          <a:rPr lang="en-US" sz="1600" i="1" kern="1200">
                            <a:solidFill>
                              <a:srgbClr val="000000"/>
                            </a:solidFill>
                            <a:latin typeface="Cambria Math" panose="02040503050406030204" pitchFamily="18" charset="0"/>
                            <a:cs typeface="Calibri" panose="020F0502020204030204" pitchFamily="34" charset="0"/>
                          </a:rPr>
                          <m:t>𝑡</m:t>
                        </m:r>
                      </m:e>
                    </m:d>
                    <m:r>
                      <a:rPr lang="en-US" sz="1600" i="1" kern="1200">
                        <a:solidFill>
                          <a:srgbClr val="000000"/>
                        </a:solidFill>
                        <a:latin typeface="Cambria Math" panose="02040503050406030204" pitchFamily="18" charset="0"/>
                        <a:cs typeface="Calibri" panose="020F0502020204030204" pitchFamily="34" charset="0"/>
                      </a:rPr>
                      <m:t>∗</m:t>
                    </m:r>
                    <m:sSub>
                      <m:sSubPr>
                        <m:ctrlPr>
                          <a:rPr lang="en-US" sz="1600" b="0" i="1" kern="1200" smtClean="0">
                            <a:solidFill>
                              <a:srgbClr val="000000"/>
                            </a:solidFill>
                            <a:latin typeface="Cambria Math" panose="02040503050406030204" pitchFamily="18" charset="0"/>
                            <a:cs typeface="Calibri" panose="020F0502020204030204" pitchFamily="34" charset="0"/>
                          </a:rPr>
                        </m:ctrlPr>
                      </m:sSubPr>
                      <m:e>
                        <m:r>
                          <a:rPr lang="en-US" sz="1600" b="0" i="1" kern="1200" smtClean="0">
                            <a:solidFill>
                              <a:srgbClr val="000000"/>
                            </a:solidFill>
                            <a:latin typeface="Cambria Math" panose="02040503050406030204" pitchFamily="18" charset="0"/>
                            <a:cs typeface="Calibri" panose="020F0502020204030204" pitchFamily="34" charset="0"/>
                          </a:rPr>
                          <m:t>𝐶</m:t>
                        </m:r>
                      </m:e>
                      <m:sub>
                        <m:r>
                          <a:rPr lang="en-US" sz="1600" b="0" i="1" kern="1200" smtClean="0">
                            <a:solidFill>
                              <a:srgbClr val="000000"/>
                            </a:solidFill>
                            <a:latin typeface="Cambria Math" panose="02040503050406030204" pitchFamily="18" charset="0"/>
                            <a:cs typeface="Calibri" panose="020F0502020204030204" pitchFamily="34" charset="0"/>
                          </a:rPr>
                          <m:t>𝑡𝑥</m:t>
                        </m:r>
                        <m:r>
                          <a:rPr lang="en-US" sz="1600" b="0" i="1" kern="1200" smtClean="0">
                            <a:solidFill>
                              <a:srgbClr val="000000"/>
                            </a:solidFill>
                            <a:latin typeface="Cambria Math" panose="02040503050406030204" pitchFamily="18" charset="0"/>
                            <a:cs typeface="Calibri" panose="020F0502020204030204" pitchFamily="34" charset="0"/>
                          </a:rPr>
                          <m:t>,</m:t>
                        </m:r>
                        <m:r>
                          <a:rPr lang="en-US" sz="1600" b="0" i="1" kern="1200" smtClean="0">
                            <a:solidFill>
                              <a:srgbClr val="000000"/>
                            </a:solidFill>
                            <a:latin typeface="Cambria Math" panose="02040503050406030204" pitchFamily="18" charset="0"/>
                            <a:cs typeface="Calibri" panose="020F0502020204030204" pitchFamily="34" charset="0"/>
                          </a:rPr>
                          <m:t>𝑟𝑥</m:t>
                        </m:r>
                      </m:sub>
                    </m:sSub>
                    <m:r>
                      <a:rPr lang="en-US" sz="1600" b="0" i="1" kern="1200" smtClean="0">
                        <a:solidFill>
                          <a:srgbClr val="000000"/>
                        </a:solidFill>
                        <a:latin typeface="Cambria Math" panose="02040503050406030204" pitchFamily="18" charset="0"/>
                        <a:cs typeface="Calibri" panose="020F0502020204030204" pitchFamily="34" charset="0"/>
                      </a:rPr>
                      <m:t> (</m:t>
                    </m:r>
                    <m:r>
                      <a:rPr lang="en-US" sz="1600" b="0" i="1" kern="1200" smtClean="0">
                        <a:solidFill>
                          <a:srgbClr val="000000"/>
                        </a:solidFill>
                        <a:latin typeface="Cambria Math" panose="02040503050406030204" pitchFamily="18" charset="0"/>
                        <a:cs typeface="Calibri" panose="020F0502020204030204" pitchFamily="34" charset="0"/>
                      </a:rPr>
                      <m:t>𝑡</m:t>
                    </m:r>
                    <m:r>
                      <a:rPr lang="en-US" sz="1600" b="0" i="1" kern="1200" smtClean="0">
                        <a:solidFill>
                          <a:srgbClr val="000000"/>
                        </a:solidFill>
                        <a:latin typeface="Cambria Math" panose="02040503050406030204" pitchFamily="18" charset="0"/>
                        <a:cs typeface="Calibri" panose="020F0502020204030204" pitchFamily="34" charset="0"/>
                      </a:rPr>
                      <m:t>)</m:t>
                    </m:r>
                  </m:oMath>
                </a14:m>
                <a:r>
                  <a:rPr kumimoji="0" lang="en-US" sz="1600" b="0" i="0" u="none" strike="noStrike" kern="1200" cap="none" spc="0" normalizeH="0" baseline="0" noProof="0" dirty="0">
                    <a:ln>
                      <a:noFill/>
                    </a:ln>
                    <a:solidFill>
                      <a:srgbClr val="000000"/>
                    </a:solidFill>
                    <a:effectLst/>
                    <a:uLnTx/>
                    <a:uFillTx/>
                    <a:latin typeface="+mj-lt"/>
                    <a:cs typeface="Calibri" panose="020F0502020204030204" pitchFamily="34" charset="0"/>
                  </a:rPr>
                  <a:t>, where </a:t>
                </a:r>
                <a14:m>
                  <m:oMath xmlns:m="http://schemas.openxmlformats.org/officeDocument/2006/math">
                    <m:sSub>
                      <m:sSubPr>
                        <m:ctrlPr>
                          <a:rPr lang="en-US" sz="1600" i="1" kern="1200">
                            <a:solidFill>
                              <a:srgbClr val="000000"/>
                            </a:solidFill>
                            <a:latin typeface="Cambria Math" panose="02040503050406030204" pitchFamily="18" charset="0"/>
                            <a:cs typeface="Calibri" panose="020F0502020204030204" pitchFamily="34" charset="0"/>
                          </a:rPr>
                        </m:ctrlPr>
                      </m:sSubPr>
                      <m:e>
                        <m:r>
                          <a:rPr lang="en-US" sz="1600" i="1" kern="1200">
                            <a:solidFill>
                              <a:srgbClr val="000000"/>
                            </a:solidFill>
                            <a:latin typeface="Cambria Math" panose="02040503050406030204" pitchFamily="18" charset="0"/>
                            <a:cs typeface="Calibri" panose="020F0502020204030204" pitchFamily="34" charset="0"/>
                          </a:rPr>
                          <m:t>𝐶</m:t>
                        </m:r>
                      </m:e>
                      <m:sub>
                        <m:r>
                          <a:rPr lang="en-US" sz="1600" i="1" kern="1200">
                            <a:solidFill>
                              <a:srgbClr val="000000"/>
                            </a:solidFill>
                            <a:latin typeface="Cambria Math" panose="02040503050406030204" pitchFamily="18" charset="0"/>
                            <a:cs typeface="Calibri" panose="020F0502020204030204" pitchFamily="34" charset="0"/>
                          </a:rPr>
                          <m:t>𝑡𝑥</m:t>
                        </m:r>
                        <m:r>
                          <a:rPr lang="en-US" sz="1600" i="1" kern="1200">
                            <a:solidFill>
                              <a:srgbClr val="000000"/>
                            </a:solidFill>
                            <a:latin typeface="Cambria Math" panose="02040503050406030204" pitchFamily="18" charset="0"/>
                            <a:cs typeface="Calibri" panose="020F0502020204030204" pitchFamily="34" charset="0"/>
                          </a:rPr>
                          <m:t>,</m:t>
                        </m:r>
                        <m:r>
                          <a:rPr lang="en-US" sz="1600" i="1" kern="1200">
                            <a:solidFill>
                              <a:srgbClr val="000000"/>
                            </a:solidFill>
                            <a:latin typeface="Cambria Math" panose="02040503050406030204" pitchFamily="18" charset="0"/>
                            <a:cs typeface="Calibri" panose="020F0502020204030204" pitchFamily="34" charset="0"/>
                          </a:rPr>
                          <m:t>𝑟𝑥</m:t>
                        </m:r>
                      </m:sub>
                    </m:sSub>
                    <m:r>
                      <a:rPr lang="en-US" sz="1600" i="1" kern="1200">
                        <a:solidFill>
                          <a:srgbClr val="000000"/>
                        </a:solidFill>
                        <a:latin typeface="Cambria Math" panose="02040503050406030204" pitchFamily="18" charset="0"/>
                        <a:cs typeface="Calibri" panose="020F0502020204030204" pitchFamily="34" charset="0"/>
                      </a:rPr>
                      <m:t>(</m:t>
                    </m:r>
                    <m:r>
                      <a:rPr lang="en-US" sz="1600" i="1" kern="1200">
                        <a:solidFill>
                          <a:srgbClr val="000000"/>
                        </a:solidFill>
                        <a:latin typeface="Cambria Math" panose="02040503050406030204" pitchFamily="18" charset="0"/>
                        <a:cs typeface="Calibri" panose="020F0502020204030204" pitchFamily="34" charset="0"/>
                      </a:rPr>
                      <m:t>𝑡</m:t>
                    </m:r>
                    <m:r>
                      <a:rPr lang="en-US" sz="1600" i="1" kern="1200">
                        <a:solidFill>
                          <a:srgbClr val="000000"/>
                        </a:solidFill>
                        <a:latin typeface="Cambria Math" panose="02040503050406030204" pitchFamily="18" charset="0"/>
                        <a:cs typeface="Calibri" panose="020F0502020204030204" pitchFamily="34" charset="0"/>
                      </a:rPr>
                      <m:t>)</m:t>
                    </m:r>
                  </m:oMath>
                </a14:m>
                <a:r>
                  <a:rPr kumimoji="0" lang="en-US" sz="1600" b="0" i="0" u="none" strike="noStrike" kern="1200" cap="none" spc="0" normalizeH="0" baseline="0" noProof="0" dirty="0">
                    <a:ln>
                      <a:noFill/>
                    </a:ln>
                    <a:solidFill>
                      <a:srgbClr val="000000"/>
                    </a:solidFill>
                    <a:effectLst/>
                    <a:uLnTx/>
                    <a:uFillTx/>
                    <a:latin typeface="+mj-lt"/>
                    <a:cs typeface="Calibri" panose="020F0502020204030204" pitchFamily="34" charset="0"/>
                  </a:rPr>
                  <a:t> is the cross-correlation</a:t>
                </a:r>
                <a:r>
                  <a:rPr kumimoji="0" lang="en-US" sz="1600" b="0" i="0" u="none" strike="noStrike" kern="1200" cap="none" spc="0" normalizeH="0" noProof="0" dirty="0">
                    <a:ln>
                      <a:noFill/>
                    </a:ln>
                    <a:solidFill>
                      <a:srgbClr val="000000"/>
                    </a:solidFill>
                    <a:effectLst/>
                    <a:uLnTx/>
                    <a:uFillTx/>
                    <a:latin typeface="+mj-lt"/>
                    <a:cs typeface="Calibri" panose="020F0502020204030204" pitchFamily="34" charset="0"/>
                  </a:rPr>
                  <a:t> between Tx and Rx pulse shapes.</a:t>
                </a:r>
              </a:p>
              <a:p>
                <a:pPr marL="1028700" lvl="2" indent="-285750" fontAlgn="ctr">
                  <a:spcAft>
                    <a:spcPts val="450"/>
                  </a:spcAft>
                  <a:buClr>
                    <a:schemeClr val="bg2">
                      <a:lumMod val="50000"/>
                    </a:schemeClr>
                  </a:buClr>
                  <a:buSzPct val="100000"/>
                  <a:buFont typeface="Courier New" panose="02070309020205020404" pitchFamily="49" charset="0"/>
                  <a:buChar char="o"/>
                </a:pPr>
                <a:r>
                  <a:rPr lang="en-US" sz="1600" kern="1200" baseline="0" dirty="0">
                    <a:solidFill>
                      <a:srgbClr val="000000"/>
                    </a:solidFill>
                    <a:latin typeface="+mj-lt"/>
                    <a:cs typeface="Calibri" panose="020F0502020204030204" pitchFamily="34" charset="0"/>
                  </a:rPr>
                  <a:t>The cross-correlation shape can affect the performance.</a:t>
                </a:r>
                <a:endParaRPr lang="en-US" sz="1600" kern="1200" dirty="0">
                  <a:solidFill>
                    <a:srgbClr val="000000"/>
                  </a:solidFill>
                  <a:latin typeface="+mj-lt"/>
                  <a:cs typeface="Calibri" panose="020F0502020204030204" pitchFamily="34" charset="0"/>
                </a:endParaRPr>
              </a:p>
              <a:p>
                <a:pPr marL="628650" lvl="1" fontAlgn="ctr">
                  <a:spcAft>
                    <a:spcPts val="450"/>
                  </a:spcAft>
                  <a:buClr>
                    <a:schemeClr val="bg2">
                      <a:lumMod val="50000"/>
                    </a:schemeClr>
                  </a:buClr>
                  <a:buSzPct val="140000"/>
                  <a:buFont typeface="Arial" panose="020B0604020202020204" pitchFamily="34" charset="0"/>
                  <a:buChar char="•"/>
                </a:pPr>
                <a:r>
                  <a:rPr lang="en-US" sz="1800" dirty="0">
                    <a:solidFill>
                      <a:srgbClr val="000000"/>
                    </a:solidFill>
                    <a:latin typeface="+mj-lt"/>
                    <a:cs typeface="Calibri" panose="020F0502020204030204" pitchFamily="34" charset="0"/>
                  </a:rPr>
                  <a:t>If the time-domain mask proposed in [5] is adopted, a tighter correlation metric than 15.4a is needed. This forces main lobe of the sensing pulse more like the reference pulse, and sidelobes more controlled.</a:t>
                </a:r>
              </a:p>
              <a:p>
                <a:pPr marL="1028700" lvl="2" indent="-285750" fontAlgn="ctr">
                  <a:spcAft>
                    <a:spcPts val="450"/>
                  </a:spcAft>
                  <a:buClr>
                    <a:schemeClr val="bg2">
                      <a:lumMod val="50000"/>
                    </a:schemeClr>
                  </a:buClr>
                  <a:buSzPct val="100000"/>
                  <a:buFont typeface="Courier New" panose="02070309020205020404" pitchFamily="49" charset="0"/>
                  <a:buChar char="o"/>
                </a:pPr>
                <a:r>
                  <a:rPr lang="en-US" sz="1600" dirty="0">
                    <a:solidFill>
                      <a:srgbClr val="000000"/>
                    </a:solidFill>
                    <a:latin typeface="+mj-lt"/>
                    <a:cs typeface="Calibri" panose="020F0502020204030204" pitchFamily="34" charset="0"/>
                  </a:rPr>
                  <a:t>15.4a correlation metrics (&gt;0.8 for main lobe, &lt;0.3 for sidelobe) are not good enough for sensing.</a:t>
                </a:r>
              </a:p>
              <a:p>
                <a:pPr marL="1028700" lvl="2" indent="-285750" fontAlgn="ctr">
                  <a:spcAft>
                    <a:spcPts val="450"/>
                  </a:spcAft>
                  <a:buClr>
                    <a:schemeClr val="bg2">
                      <a:lumMod val="50000"/>
                    </a:schemeClr>
                  </a:buClr>
                  <a:buSzPct val="100000"/>
                  <a:buFont typeface="Courier New" panose="02070309020205020404" pitchFamily="49" charset="0"/>
                  <a:buChar char="o"/>
                </a:pPr>
                <a:r>
                  <a:rPr kumimoji="0" lang="en-US" sz="1600" b="0" i="0" u="none" strike="noStrike" kern="1200" cap="none" spc="0" normalizeH="0" baseline="0" noProof="0" dirty="0">
                    <a:ln>
                      <a:noFill/>
                    </a:ln>
                    <a:solidFill>
                      <a:srgbClr val="000000"/>
                    </a:solidFill>
                    <a:effectLst/>
                    <a:uLnTx/>
                    <a:uFillTx/>
                    <a:latin typeface="+mj-lt"/>
                    <a:cs typeface="Calibri" panose="020F0502020204030204" pitchFamily="34" charset="0"/>
                  </a:rPr>
                  <a:t>Another alternative is to define a tighter time-domain mask.</a:t>
                </a:r>
              </a:p>
              <a:p>
                <a:pPr marL="685658" lvl="2" indent="-214313" fontAlgn="ctr">
                  <a:spcAft>
                    <a:spcPts val="450"/>
                  </a:spcAft>
                  <a:buClr>
                    <a:schemeClr val="bg2">
                      <a:lumMod val="50000"/>
                    </a:schemeClr>
                  </a:buClr>
                  <a:buFont typeface="Arial" panose="020B0604020202020204" pitchFamily="34" charset="0"/>
                  <a:buChar char="•"/>
                </a:pPr>
                <a:endParaRPr lang="en-US" sz="1050" dirty="0">
                  <a:latin typeface="+mj-lt"/>
                  <a:cs typeface="Calibri" panose="020F0502020204030204" pitchFamily="34" charset="0"/>
                </a:endParaRPr>
              </a:p>
              <a:p>
                <a:pPr marL="342900" lvl="1" indent="0" fontAlgn="ctr">
                  <a:spcAft>
                    <a:spcPts val="450"/>
                  </a:spcAft>
                  <a:buClr>
                    <a:schemeClr val="bg2">
                      <a:lumMod val="50000"/>
                    </a:schemeClr>
                  </a:buClr>
                  <a:buNone/>
                </a:pPr>
                <a:endParaRPr lang="en-US" sz="1200" dirty="0">
                  <a:latin typeface="+mj-lt"/>
                  <a:cs typeface="Calibri" panose="020F0502020204030204" pitchFamily="34" charset="0"/>
                </a:endParaRPr>
              </a:p>
              <a:p>
                <a:pPr marL="342900" lvl="1" indent="0" fontAlgn="ctr">
                  <a:spcAft>
                    <a:spcPts val="450"/>
                  </a:spcAft>
                  <a:buClr>
                    <a:schemeClr val="bg2">
                      <a:lumMod val="50000"/>
                    </a:schemeClr>
                  </a:buClr>
                  <a:buNone/>
                </a:pPr>
                <a:endParaRPr lang="en-US" sz="1200" dirty="0">
                  <a:latin typeface="+mj-lt"/>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200" dirty="0">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342900" lvl="1" indent="0" fontAlgn="ctr">
                  <a:spcAft>
                    <a:spcPts val="450"/>
                  </a:spcAft>
                  <a:buClr>
                    <a:srgbClr val="C00000"/>
                  </a:buClr>
                  <a:buNone/>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chemeClr val="accent1"/>
                  </a:solidFill>
                  <a:latin typeface="+mj-lt"/>
                  <a:cs typeface="Calibri" panose="020F0502020204030204" pitchFamily="34" charset="0"/>
                </a:endParaRPr>
              </a:p>
              <a:p>
                <a:endParaRPr lang="en-US" sz="1650" b="1" dirty="0">
                  <a:latin typeface="+mj-lt"/>
                  <a:cs typeface="Calibri" panose="020F0502020204030204" pitchFamily="34" charset="0"/>
                </a:endParaRPr>
              </a:p>
              <a:p>
                <a:endParaRPr lang="en-US" sz="2100" dirty="0">
                  <a:latin typeface="+mj-lt"/>
                  <a:cs typeface="Calibri" panose="020F0502020204030204" pitchFamily="34" charset="0"/>
                </a:endParaRPr>
              </a:p>
            </p:txBody>
          </p:sp>
        </mc:Choice>
        <mc:Fallback xmlns="">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111178" y="1340768"/>
                <a:ext cx="8467620" cy="3831605"/>
              </a:xfrm>
              <a:blipFill>
                <a:blip r:embed="rId2"/>
                <a:stretch>
                  <a:fillRect t="-3503" r="-1584" b="-3566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F9773AA-F56C-1549-A299-2E6E220533F6}"/>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11</a:t>
            </a:fld>
            <a:endParaRPr lang="en-US" altLang="en-US" dirty="0"/>
          </a:p>
        </p:txBody>
      </p:sp>
    </p:spTree>
    <p:extLst>
      <p:ext uri="{BB962C8B-B14F-4D97-AF65-F5344CB8AC3E}">
        <p14:creationId xmlns:p14="http://schemas.microsoft.com/office/powerpoint/2010/main" val="1016119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3262" y="838200"/>
            <a:ext cx="8407679" cy="321771"/>
          </a:xfrm>
        </p:spPr>
        <p:txBody>
          <a:bodyPr/>
          <a:lstStyle/>
          <a:p>
            <a:r>
              <a:rPr lang="en-US" dirty="0">
                <a:solidFill>
                  <a:schemeClr val="tx1"/>
                </a:solidFill>
              </a:rPr>
              <a:t>Mask for Sensing Pulse Shape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1033" y="1412776"/>
            <a:ext cx="8764562" cy="3831605"/>
          </a:xfrm>
        </p:spPr>
        <p:txBody>
          <a:bodyPr/>
          <a:lstStyle/>
          <a:p>
            <a:pPr marL="628650" lvl="1" fontAlgn="ctr">
              <a:spcAft>
                <a:spcPts val="450"/>
              </a:spcAft>
              <a:buClr>
                <a:schemeClr val="bg2">
                  <a:lumMod val="50000"/>
                </a:schemeClr>
              </a:buClr>
              <a:buSzPct val="140000"/>
              <a:buFont typeface="Arial" panose="020B0604020202020204" pitchFamily="34" charset="0"/>
              <a:buChar char="•"/>
            </a:pPr>
            <a:r>
              <a:rPr lang="en-US" sz="1600" dirty="0">
                <a:latin typeface="Calibri (Body)"/>
                <a:cs typeface="Calibri" panose="020F0502020204030204" pitchFamily="34" charset="0"/>
              </a:rPr>
              <a:t>Example1: Objects at 0 and 4ns . </a:t>
            </a:r>
            <a:r>
              <a:rPr kumimoji="0" lang="en-US" sz="1600" b="0" i="0" u="none" strike="noStrike" kern="1200" cap="none" spc="0" normalizeH="0" baseline="0" noProof="0" dirty="0">
                <a:ln>
                  <a:noFill/>
                </a:ln>
                <a:solidFill>
                  <a:srgbClr val="000000"/>
                </a:solidFill>
                <a:effectLst/>
                <a:uLnTx/>
                <a:uFillTx/>
                <a:latin typeface="Calibri (Body)"/>
                <a:ea typeface="+mn-ea"/>
                <a:cs typeface="Calibri" panose="020F0502020204030204" pitchFamily="34" charset="0"/>
              </a:rPr>
              <a:t>Tx and Rx pulses perfectly match. </a:t>
            </a:r>
            <a:r>
              <a:rPr lang="en-US" sz="1600" dirty="0">
                <a:latin typeface="Calibri (Body)"/>
                <a:cs typeface="Calibri" panose="020F0502020204030204" pitchFamily="34" charset="0"/>
              </a:rPr>
              <a:t>Both objects are detectable.</a:t>
            </a:r>
          </a:p>
          <a:p>
            <a:pPr marL="628650" lvl="1" fontAlgn="ctr">
              <a:spcAft>
                <a:spcPts val="450"/>
              </a:spcAft>
              <a:buClr>
                <a:schemeClr val="bg2">
                  <a:lumMod val="50000"/>
                </a:schemeClr>
              </a:buClr>
              <a:buSzPct val="140000"/>
              <a:buFont typeface="Arial" panose="020B0604020202020204" pitchFamily="34" charset="0"/>
              <a:buChar char="•"/>
            </a:pPr>
            <a:endParaRPr kumimoji="0" lang="en-US" sz="1800" b="0" i="0" u="none" strike="noStrike" kern="1200" cap="none" spc="0" normalizeH="0" baseline="0" noProof="0" dirty="0">
              <a:ln>
                <a:noFill/>
              </a:ln>
              <a:solidFill>
                <a:srgbClr val="000000"/>
              </a:solidFill>
              <a:effectLst/>
              <a:uLnTx/>
              <a:uFillTx/>
              <a:latin typeface="Calibri (Body)"/>
              <a:ea typeface="+mn-ea"/>
              <a:cs typeface="Calibri" panose="020F0502020204030204" pitchFamily="34" charset="0"/>
            </a:endParaRPr>
          </a:p>
          <a:p>
            <a:pPr marL="628650" lvl="1" fontAlgn="ctr">
              <a:spcAft>
                <a:spcPts val="450"/>
              </a:spcAft>
              <a:buClr>
                <a:schemeClr val="bg2">
                  <a:lumMod val="50000"/>
                </a:schemeClr>
              </a:buClr>
              <a:buSzPct val="140000"/>
              <a:buFont typeface="Arial" panose="020B0604020202020204" pitchFamily="34" charset="0"/>
              <a:buChar char="•"/>
            </a:pPr>
            <a:endParaRPr lang="en-US" sz="1800" kern="1200" dirty="0">
              <a:solidFill>
                <a:srgbClr val="000000"/>
              </a:solidFill>
              <a:latin typeface="Calibri (Body)"/>
              <a:ea typeface="+mn-ea"/>
              <a:cs typeface="Calibri" panose="020F0502020204030204" pitchFamily="34" charset="0"/>
            </a:endParaRPr>
          </a:p>
          <a:p>
            <a:pPr marL="628650" lvl="1" fontAlgn="ctr">
              <a:spcAft>
                <a:spcPts val="450"/>
              </a:spcAft>
              <a:buClr>
                <a:schemeClr val="bg2">
                  <a:lumMod val="50000"/>
                </a:schemeClr>
              </a:buClr>
              <a:buSzPct val="140000"/>
              <a:buFont typeface="Arial" panose="020B0604020202020204" pitchFamily="34" charset="0"/>
              <a:buChar char="•"/>
            </a:pPr>
            <a:endParaRPr kumimoji="0" lang="en-US" sz="1800" b="0" i="0" u="none" strike="noStrike" kern="1200" cap="none" spc="0" normalizeH="0" baseline="0" noProof="0" dirty="0">
              <a:ln>
                <a:noFill/>
              </a:ln>
              <a:solidFill>
                <a:srgbClr val="000000"/>
              </a:solidFill>
              <a:effectLst/>
              <a:uLnTx/>
              <a:uFillTx/>
              <a:latin typeface="Calibri (Body)"/>
              <a:ea typeface="+mn-ea"/>
              <a:cs typeface="Calibri" panose="020F0502020204030204" pitchFamily="34" charset="0"/>
            </a:endParaRPr>
          </a:p>
          <a:p>
            <a:pPr marL="342900" lvl="1" indent="0" fontAlgn="ctr">
              <a:spcAft>
                <a:spcPts val="450"/>
              </a:spcAft>
              <a:buClr>
                <a:schemeClr val="bg2">
                  <a:lumMod val="50000"/>
                </a:schemeClr>
              </a:buClr>
              <a:buSzPct val="140000"/>
              <a:buNone/>
            </a:pPr>
            <a:endParaRPr lang="en-US" sz="1800" kern="1200" noProof="0" dirty="0">
              <a:solidFill>
                <a:srgbClr val="000000"/>
              </a:solidFill>
              <a:latin typeface="Calibri (Body)"/>
              <a:ea typeface="+mn-ea"/>
              <a:cs typeface="Calibri" panose="020F0502020204030204" pitchFamily="34" charset="0"/>
            </a:endParaRPr>
          </a:p>
          <a:p>
            <a:pPr marL="342900" lvl="1" indent="0" fontAlgn="ctr">
              <a:spcAft>
                <a:spcPts val="450"/>
              </a:spcAft>
              <a:buClr>
                <a:schemeClr val="bg2">
                  <a:lumMod val="50000"/>
                </a:schemeClr>
              </a:buClr>
              <a:buSzPct val="140000"/>
              <a:buNone/>
            </a:pPr>
            <a:endParaRPr kumimoji="0" lang="en-US" sz="1800" b="0" i="0" u="none" strike="noStrike" kern="1200" cap="none" spc="0" normalizeH="0" baseline="0" noProof="0" dirty="0">
              <a:ln>
                <a:noFill/>
              </a:ln>
              <a:solidFill>
                <a:srgbClr val="000000"/>
              </a:solidFill>
              <a:effectLst/>
              <a:uLnTx/>
              <a:uFillTx/>
              <a:latin typeface="Calibri (Body)"/>
              <a:ea typeface="+mn-ea"/>
              <a:cs typeface="Calibri" panose="020F0502020204030204" pitchFamily="34" charset="0"/>
            </a:endParaRPr>
          </a:p>
          <a:p>
            <a:pPr marL="628650" lvl="1" fontAlgn="ctr">
              <a:spcAft>
                <a:spcPts val="450"/>
              </a:spcAft>
              <a:buClr>
                <a:schemeClr val="bg2">
                  <a:lumMod val="50000"/>
                </a:schemeClr>
              </a:buClr>
              <a:buSzPct val="140000"/>
              <a:buFont typeface="Arial" panose="020B0604020202020204" pitchFamily="34" charset="0"/>
              <a:buChar char="•"/>
            </a:pPr>
            <a:endParaRPr lang="en-US" sz="1800" kern="1200" dirty="0">
              <a:solidFill>
                <a:srgbClr val="000000"/>
              </a:solidFill>
              <a:latin typeface="Calibri (Body)"/>
              <a:ea typeface="+mn-ea"/>
              <a:cs typeface="Calibri" panose="020F0502020204030204" pitchFamily="34" charset="0"/>
            </a:endParaRPr>
          </a:p>
          <a:p>
            <a:pPr marL="628650" lvl="1" fontAlgn="ctr">
              <a:spcAft>
                <a:spcPts val="450"/>
              </a:spcAft>
              <a:buClr>
                <a:schemeClr val="bg2">
                  <a:lumMod val="50000"/>
                </a:schemeClr>
              </a:buClr>
              <a:buSzPct val="140000"/>
              <a:buFont typeface="Arial" panose="020B0604020202020204" pitchFamily="34" charset="0"/>
              <a:buChar char="•"/>
            </a:pPr>
            <a:r>
              <a:rPr kumimoji="0" lang="en-US" sz="1600" b="0" i="0" u="none" strike="noStrike" kern="1200" cap="none" spc="0" normalizeH="0" baseline="0" noProof="0" dirty="0">
                <a:ln>
                  <a:noFill/>
                </a:ln>
                <a:solidFill>
                  <a:srgbClr val="000000"/>
                </a:solidFill>
                <a:effectLst/>
                <a:uLnTx/>
                <a:uFillTx/>
                <a:latin typeface="Calibri (Body)"/>
                <a:ea typeface="+mn-ea"/>
                <a:cs typeface="Calibri" panose="020F0502020204030204" pitchFamily="34" charset="0"/>
              </a:rPr>
              <a:t>Example 2: Tx and Rx pulses mismatch (Tx= Proposed TD Mask). </a:t>
            </a:r>
            <a:r>
              <a:rPr lang="en-US" sz="1600" dirty="0">
                <a:latin typeface="Calibri (Body)"/>
                <a:cs typeface="Calibri" panose="020F0502020204030204" pitchFamily="34" charset="0"/>
              </a:rPr>
              <a:t>Weaker object is not detectable.</a:t>
            </a:r>
            <a:endParaRPr kumimoji="0" lang="en-US" sz="1600" b="0" i="0" u="none" strike="noStrike" kern="1200" cap="none" spc="0" normalizeH="0" baseline="0" noProof="0" dirty="0">
              <a:ln>
                <a:noFill/>
              </a:ln>
              <a:solidFill>
                <a:srgbClr val="000000"/>
              </a:solidFill>
              <a:effectLst/>
              <a:uLnTx/>
              <a:uFillTx/>
              <a:latin typeface="Calibri (Body)"/>
              <a:ea typeface="+mn-ea"/>
              <a:cs typeface="Calibri" panose="020F0502020204030204" pitchFamily="34" charset="0"/>
            </a:endParaRPr>
          </a:p>
          <a:p>
            <a:pPr marL="685658" lvl="2" indent="-214313" fontAlgn="ctr">
              <a:spcAft>
                <a:spcPts val="450"/>
              </a:spcAft>
              <a:buClr>
                <a:schemeClr val="bg2">
                  <a:lumMod val="50000"/>
                </a:schemeClr>
              </a:buClr>
              <a:buFont typeface="Arial" panose="020B0604020202020204" pitchFamily="34" charset="0"/>
              <a:buChar char="•"/>
            </a:pPr>
            <a:endParaRPr lang="en-US" sz="1050" dirty="0">
              <a:latin typeface="Calibri (Body)"/>
              <a:cs typeface="Calibri" panose="020F0502020204030204" pitchFamily="34" charset="0"/>
            </a:endParaRPr>
          </a:p>
          <a:p>
            <a:pPr marL="342900" lvl="1" indent="0" fontAlgn="ctr">
              <a:spcAft>
                <a:spcPts val="450"/>
              </a:spcAft>
              <a:buClr>
                <a:schemeClr val="bg2">
                  <a:lumMod val="50000"/>
                </a:schemeClr>
              </a:buClr>
              <a:buNone/>
            </a:pPr>
            <a:endParaRPr lang="en-US" sz="1200" dirty="0">
              <a:latin typeface="Calibri (Body)"/>
              <a:cs typeface="Calibri" panose="020F0502020204030204" pitchFamily="34" charset="0"/>
            </a:endParaRPr>
          </a:p>
          <a:p>
            <a:pPr marL="342900" lvl="1" indent="0" fontAlgn="ctr">
              <a:spcAft>
                <a:spcPts val="450"/>
              </a:spcAft>
              <a:buClr>
                <a:schemeClr val="bg2">
                  <a:lumMod val="50000"/>
                </a:schemeClr>
              </a:buClr>
              <a:buNone/>
            </a:pPr>
            <a:endParaRPr lang="en-US" sz="1200" dirty="0">
              <a:latin typeface="Calibri (Body)"/>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200" dirty="0">
              <a:latin typeface="Calibri (Body)"/>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Calibri (Body)"/>
              <a:cs typeface="Calibri" panose="020F0502020204030204" pitchFamily="34" charset="0"/>
            </a:endParaRPr>
          </a:p>
          <a:p>
            <a:pPr marL="342900" lvl="1" indent="0" fontAlgn="ctr">
              <a:spcAft>
                <a:spcPts val="450"/>
              </a:spcAft>
              <a:buClr>
                <a:srgbClr val="C00000"/>
              </a:buClr>
              <a:buNone/>
            </a:pPr>
            <a:endParaRPr lang="en-US" sz="1200" dirty="0">
              <a:solidFill>
                <a:srgbClr val="FF0000"/>
              </a:solidFill>
              <a:latin typeface="Calibri (Body)"/>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latin typeface="Calibri (Body)"/>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Calibri (Body)"/>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Calibri (Body)"/>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Calibri (Body)"/>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chemeClr val="accent1"/>
              </a:solidFill>
              <a:latin typeface="Calibri (Body)"/>
              <a:cs typeface="Calibri" panose="020F0502020204030204" pitchFamily="34" charset="0"/>
            </a:endParaRPr>
          </a:p>
          <a:p>
            <a:endParaRPr lang="en-US" sz="1650" b="1" dirty="0">
              <a:latin typeface="Calibri (Body)"/>
              <a:cs typeface="Calibri" panose="020F0502020204030204" pitchFamily="34" charset="0"/>
            </a:endParaRPr>
          </a:p>
          <a:p>
            <a:endParaRPr lang="en-US" sz="2100" dirty="0">
              <a:latin typeface="Calibri (Body)"/>
              <a:cs typeface="Calibri" panose="020F0502020204030204" pitchFamily="34" charset="0"/>
            </a:endParaRPr>
          </a:p>
        </p:txBody>
      </p:sp>
      <p:pic>
        <p:nvPicPr>
          <p:cNvPr id="6" name="Picture 5">
            <a:extLst>
              <a:ext uri="{FF2B5EF4-FFF2-40B4-BE49-F238E27FC236}">
                <a16:creationId xmlns:a16="http://schemas.microsoft.com/office/drawing/2014/main" id="{510F29BB-B30F-90FD-8A86-2545BADEBBC1}"/>
              </a:ext>
            </a:extLst>
          </p:cNvPr>
          <p:cNvPicPr>
            <a:picLocks noChangeAspect="1"/>
          </p:cNvPicPr>
          <p:nvPr/>
        </p:nvPicPr>
        <p:blipFill>
          <a:blip r:embed="rId3"/>
          <a:stretch>
            <a:fillRect/>
          </a:stretch>
        </p:blipFill>
        <p:spPr>
          <a:xfrm>
            <a:off x="977319" y="1724324"/>
            <a:ext cx="2926081" cy="2194560"/>
          </a:xfrm>
          <a:prstGeom prst="rect">
            <a:avLst/>
          </a:prstGeom>
        </p:spPr>
      </p:pic>
      <p:pic>
        <p:nvPicPr>
          <p:cNvPr id="16" name="Picture 15">
            <a:extLst>
              <a:ext uri="{FF2B5EF4-FFF2-40B4-BE49-F238E27FC236}">
                <a16:creationId xmlns:a16="http://schemas.microsoft.com/office/drawing/2014/main" id="{F73F312B-7C14-3C0F-1C1E-42EFF73A2539}"/>
              </a:ext>
            </a:extLst>
          </p:cNvPr>
          <p:cNvPicPr>
            <a:picLocks noChangeAspect="1"/>
          </p:cNvPicPr>
          <p:nvPr/>
        </p:nvPicPr>
        <p:blipFill>
          <a:blip r:embed="rId4"/>
          <a:stretch>
            <a:fillRect/>
          </a:stretch>
        </p:blipFill>
        <p:spPr>
          <a:xfrm>
            <a:off x="4283968" y="1741546"/>
            <a:ext cx="2926080" cy="2194560"/>
          </a:xfrm>
          <a:prstGeom prst="rect">
            <a:avLst/>
          </a:prstGeom>
        </p:spPr>
      </p:pic>
      <p:pic>
        <p:nvPicPr>
          <p:cNvPr id="7" name="Picture 6">
            <a:extLst>
              <a:ext uri="{FF2B5EF4-FFF2-40B4-BE49-F238E27FC236}">
                <a16:creationId xmlns:a16="http://schemas.microsoft.com/office/drawing/2014/main" id="{16336AB9-D241-8389-85D1-6385B5126192}"/>
              </a:ext>
            </a:extLst>
          </p:cNvPr>
          <p:cNvPicPr>
            <a:picLocks noChangeAspect="1"/>
          </p:cNvPicPr>
          <p:nvPr/>
        </p:nvPicPr>
        <p:blipFill>
          <a:blip r:embed="rId5"/>
          <a:stretch>
            <a:fillRect/>
          </a:stretch>
        </p:blipFill>
        <p:spPr>
          <a:xfrm>
            <a:off x="977319" y="4271888"/>
            <a:ext cx="2926080" cy="2194560"/>
          </a:xfrm>
          <a:prstGeom prst="rect">
            <a:avLst/>
          </a:prstGeom>
        </p:spPr>
      </p:pic>
      <p:pic>
        <p:nvPicPr>
          <p:cNvPr id="11" name="Picture 10">
            <a:extLst>
              <a:ext uri="{FF2B5EF4-FFF2-40B4-BE49-F238E27FC236}">
                <a16:creationId xmlns:a16="http://schemas.microsoft.com/office/drawing/2014/main" id="{5505FC08-49B5-E265-C4CB-030C9C4663E8}"/>
              </a:ext>
            </a:extLst>
          </p:cNvPr>
          <p:cNvPicPr>
            <a:picLocks noChangeAspect="1"/>
          </p:cNvPicPr>
          <p:nvPr/>
        </p:nvPicPr>
        <p:blipFill>
          <a:blip r:embed="rId6"/>
          <a:stretch>
            <a:fillRect/>
          </a:stretch>
        </p:blipFill>
        <p:spPr>
          <a:xfrm>
            <a:off x="4471757" y="4264876"/>
            <a:ext cx="2926080" cy="2194560"/>
          </a:xfrm>
          <a:prstGeom prst="rect">
            <a:avLst/>
          </a:prstGeom>
        </p:spPr>
      </p:pic>
      <p:sp>
        <p:nvSpPr>
          <p:cNvPr id="4" name="Slide Number Placeholder 3">
            <a:extLst>
              <a:ext uri="{FF2B5EF4-FFF2-40B4-BE49-F238E27FC236}">
                <a16:creationId xmlns:a16="http://schemas.microsoft.com/office/drawing/2014/main" id="{577795E3-FFFC-DDE9-773C-F1FE27BE6CDD}"/>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12</a:t>
            </a:fld>
            <a:endParaRPr lang="en-US" altLang="en-US" dirty="0"/>
          </a:p>
        </p:txBody>
      </p:sp>
    </p:spTree>
    <p:extLst>
      <p:ext uri="{BB962C8B-B14F-4D97-AF65-F5344CB8AC3E}">
        <p14:creationId xmlns:p14="http://schemas.microsoft.com/office/powerpoint/2010/main" val="1025378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1108452"/>
            <a:ext cx="8407679" cy="321771"/>
          </a:xfrm>
        </p:spPr>
        <p:txBody>
          <a:bodyPr/>
          <a:lstStyle/>
          <a:p>
            <a:r>
              <a:rPr lang="en-US" dirty="0">
                <a:solidFill>
                  <a:schemeClr val="tx1"/>
                </a:solidFill>
              </a:rPr>
              <a:t>Sensing Sequence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73206" y="1772816"/>
            <a:ext cx="8407679" cy="3831605"/>
          </a:xfrm>
        </p:spPr>
        <p:txBody>
          <a:bodyPr/>
          <a:lstStyle/>
          <a:p>
            <a:pPr marL="685800" lvl="2" indent="0" fontAlgn="ctr">
              <a:spcAft>
                <a:spcPts val="450"/>
              </a:spcAft>
              <a:buNone/>
            </a:pPr>
            <a:endParaRPr lang="en-US" sz="1600" dirty="0">
              <a:latin typeface="+mj-lt"/>
            </a:endParaRPr>
          </a:p>
          <a:p>
            <a:pPr marL="200025" indent="-257175" fontAlgn="ctr">
              <a:spcAft>
                <a:spcPts val="450"/>
              </a:spcAft>
            </a:pPr>
            <a:r>
              <a:rPr lang="en-US" sz="2000" dirty="0">
                <a:latin typeface="+mj-lt"/>
              </a:rPr>
              <a:t>For bi/multi-static sensing, we suggest to use the </a:t>
            </a:r>
            <a:r>
              <a:rPr lang="en-US" sz="2000" dirty="0" err="1">
                <a:latin typeface="+mj-lt"/>
              </a:rPr>
              <a:t>Ipatov</a:t>
            </a:r>
            <a:r>
              <a:rPr lang="en-US" sz="2000" dirty="0">
                <a:latin typeface="+mj-lt"/>
              </a:rPr>
              <a:t> sequence</a:t>
            </a:r>
          </a:p>
          <a:p>
            <a:pPr marL="628650" lvl="1" fontAlgn="ctr">
              <a:spcAft>
                <a:spcPts val="450"/>
              </a:spcAft>
              <a:buFont typeface="Courier New" panose="02070309020205020404" pitchFamily="49" charset="0"/>
              <a:buChar char="o"/>
            </a:pPr>
            <a:r>
              <a:rPr lang="en-US" sz="1800" dirty="0">
                <a:latin typeface="+mj-lt"/>
              </a:rPr>
              <a:t>Sensing performances is based on a channel estimation quality. Thus, the perfect auto-correlation properties of </a:t>
            </a:r>
            <a:r>
              <a:rPr lang="en-US" sz="1800" dirty="0" err="1">
                <a:latin typeface="+mj-lt"/>
              </a:rPr>
              <a:t>Ipatov</a:t>
            </a:r>
            <a:r>
              <a:rPr lang="en-US" sz="1800" dirty="0">
                <a:latin typeface="+mj-lt"/>
              </a:rPr>
              <a:t> sequences helps with sensing weak reflections in the presence of stronger reflectors.</a:t>
            </a:r>
            <a:endParaRPr lang="en-US" sz="2000" dirty="0">
              <a:latin typeface="+mj-lt"/>
            </a:endParaRPr>
          </a:p>
          <a:p>
            <a:pPr marL="200025" indent="-257175" fontAlgn="ctr">
              <a:spcAft>
                <a:spcPts val="450"/>
              </a:spcAft>
            </a:pPr>
            <a:r>
              <a:rPr lang="en-US" sz="2000" dirty="0">
                <a:latin typeface="+mj-lt"/>
              </a:rPr>
              <a:t>Sensing sequence symbol duration, and the number of symbols need to be decided</a:t>
            </a:r>
          </a:p>
          <a:p>
            <a:pPr marL="628650" lvl="1" fontAlgn="ctr">
              <a:spcAft>
                <a:spcPts val="450"/>
              </a:spcAft>
              <a:buFont typeface="Courier New" panose="02070309020205020404" pitchFamily="49" charset="0"/>
              <a:buChar char="o"/>
            </a:pPr>
            <a:r>
              <a:rPr lang="en-US" sz="1800" dirty="0">
                <a:latin typeface="+mj-lt"/>
              </a:rPr>
              <a:t>The length of sequence is TBD. </a:t>
            </a:r>
          </a:p>
          <a:p>
            <a:pPr marL="628650" lvl="1" fontAlgn="ctr">
              <a:spcAft>
                <a:spcPts val="450"/>
              </a:spcAft>
              <a:buFont typeface="Courier New" panose="02070309020205020404" pitchFamily="49" charset="0"/>
              <a:buChar char="o"/>
            </a:pPr>
            <a:r>
              <a:rPr lang="en-US" sz="1800" dirty="0">
                <a:latin typeface="+mj-lt"/>
              </a:rPr>
              <a:t>15.4z </a:t>
            </a:r>
            <a:r>
              <a:rPr lang="en-US" sz="1800" dirty="0" err="1">
                <a:latin typeface="+mj-lt"/>
              </a:rPr>
              <a:t>Ipatov</a:t>
            </a:r>
            <a:r>
              <a:rPr lang="en-US" sz="1800" dirty="0">
                <a:latin typeface="+mj-lt"/>
              </a:rPr>
              <a:t> sequences of length 91 and 127 give around 215 and 300 meters of unambiguous sensing range, with spreading factor of L=4. </a:t>
            </a:r>
          </a:p>
          <a:p>
            <a:pPr marL="942975" lvl="2" indent="-257175" fontAlgn="ctr">
              <a:spcAft>
                <a:spcPts val="450"/>
              </a:spcAft>
              <a:buFont typeface="Courier New" panose="02070309020205020404" pitchFamily="49" charset="0"/>
              <a:buChar char="o"/>
            </a:pPr>
            <a:endParaRPr kumimoji="0" lang="en-US" sz="1600" b="0" i="0" u="none" strike="noStrike" kern="0" cap="none" spc="0" normalizeH="0" baseline="0" noProof="0" dirty="0">
              <a:ln>
                <a:noFill/>
              </a:ln>
              <a:solidFill>
                <a:srgbClr val="000000"/>
              </a:solidFill>
              <a:effectLst/>
              <a:uLnTx/>
              <a:uFillTx/>
              <a:latin typeface="+mj-lt"/>
              <a:ea typeface="ＭＳ Ｐゴシック" pitchFamily="-109" charset="-128"/>
            </a:endParaRPr>
          </a:p>
          <a:p>
            <a:pPr marL="942975" lvl="2" indent="-257175" fontAlgn="ctr">
              <a:spcAft>
                <a:spcPts val="450"/>
              </a:spcAft>
              <a:buFont typeface="Courier New" panose="02070309020205020404" pitchFamily="49" charset="0"/>
              <a:buChar char="o"/>
            </a:pPr>
            <a:endParaRPr lang="en-US" sz="1600" dirty="0">
              <a:latin typeface="+mj-lt"/>
            </a:endParaRPr>
          </a:p>
          <a:p>
            <a:pPr marL="685800" lvl="2" indent="0" fontAlgn="ctr">
              <a:spcAft>
                <a:spcPts val="450"/>
              </a:spcAft>
              <a:buNone/>
            </a:pPr>
            <a:endParaRPr lang="en-US" sz="1400" dirty="0">
              <a:latin typeface="+mj-lt"/>
            </a:endParaRPr>
          </a:p>
          <a:p>
            <a:pPr marL="342900" lvl="1" indent="0" fontAlgn="ctr">
              <a:spcAft>
                <a:spcPts val="450"/>
              </a:spcAft>
              <a:buNone/>
            </a:pPr>
            <a:endParaRPr lang="en-US" sz="1200" dirty="0">
              <a:solidFill>
                <a:schemeClr val="accent1"/>
              </a:solidFill>
              <a:latin typeface="+mj-lt"/>
            </a:endParaRPr>
          </a:p>
          <a:p>
            <a:pPr marL="342900" lvl="1" indent="0" fontAlgn="ctr">
              <a:spcAft>
                <a:spcPts val="450"/>
              </a:spcAft>
              <a:buNone/>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p:sp>
        <p:nvSpPr>
          <p:cNvPr id="4" name="Slide Number Placeholder 3">
            <a:extLst>
              <a:ext uri="{FF2B5EF4-FFF2-40B4-BE49-F238E27FC236}">
                <a16:creationId xmlns:a16="http://schemas.microsoft.com/office/drawing/2014/main" id="{908BEA97-1A29-74AE-EF7C-CD0088E700C2}"/>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13</a:t>
            </a:fld>
            <a:endParaRPr lang="en-US" altLang="en-US" dirty="0"/>
          </a:p>
        </p:txBody>
      </p:sp>
    </p:spTree>
    <p:extLst>
      <p:ext uri="{BB962C8B-B14F-4D97-AF65-F5344CB8AC3E}">
        <p14:creationId xmlns:p14="http://schemas.microsoft.com/office/powerpoint/2010/main" val="262439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13435" y="1108452"/>
            <a:ext cx="8407679" cy="321771"/>
          </a:xfrm>
        </p:spPr>
        <p:txBody>
          <a:bodyPr/>
          <a:lstStyle/>
          <a:p>
            <a:r>
              <a:rPr lang="en-US" dirty="0">
                <a:solidFill>
                  <a:schemeClr val="tx1"/>
                </a:solidFill>
              </a:rPr>
              <a:t>Summary</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39552" y="1196752"/>
            <a:ext cx="8407679"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1800" dirty="0">
                <a:solidFill>
                  <a:schemeClr val="tx1">
                    <a:lumMod val="95000"/>
                    <a:lumOff val="5000"/>
                  </a:schemeClr>
                </a:solidFill>
                <a:latin typeface="+mj-lt"/>
              </a:rPr>
              <a:t>We shared our thoughts on the following aspects of UWB sensing</a:t>
            </a:r>
          </a:p>
          <a:p>
            <a:pPr lvl="1">
              <a:buFont typeface="Courier New" panose="02070309020205020404" pitchFamily="49" charset="0"/>
              <a:buChar char="o"/>
            </a:pPr>
            <a:r>
              <a:rPr lang="en-US" sz="1600" dirty="0">
                <a:solidFill>
                  <a:schemeClr val="tx1">
                    <a:lumMod val="95000"/>
                    <a:lumOff val="5000"/>
                  </a:schemeClr>
                </a:solidFill>
                <a:latin typeface="+mj-lt"/>
              </a:rPr>
              <a:t>CIR report format for bi/multi-static sensing</a:t>
            </a:r>
          </a:p>
          <a:p>
            <a:pPr lvl="1">
              <a:buFont typeface="Courier New" panose="02070309020205020404" pitchFamily="49" charset="0"/>
              <a:buChar char="o"/>
            </a:pPr>
            <a:r>
              <a:rPr lang="en-US" sz="1600" dirty="0">
                <a:solidFill>
                  <a:schemeClr val="tx1">
                    <a:lumMod val="95000"/>
                    <a:lumOff val="5000"/>
                  </a:schemeClr>
                </a:solidFill>
                <a:latin typeface="+mj-lt"/>
              </a:rPr>
              <a:t>Mas design for sensing pulse shape</a:t>
            </a:r>
          </a:p>
          <a:p>
            <a:pPr lvl="1">
              <a:buFont typeface="Courier New" panose="02070309020205020404" pitchFamily="49" charset="0"/>
              <a:buChar char="o"/>
            </a:pPr>
            <a:r>
              <a:rPr lang="en-US" sz="1600" dirty="0">
                <a:solidFill>
                  <a:schemeClr val="tx1">
                    <a:lumMod val="95000"/>
                    <a:lumOff val="5000"/>
                  </a:schemeClr>
                </a:solidFill>
                <a:latin typeface="+mj-lt"/>
              </a:rPr>
              <a:t>Sensing sequence</a:t>
            </a:r>
            <a:endParaRPr lang="en-US" sz="1800" dirty="0">
              <a:solidFill>
                <a:schemeClr val="tx1">
                  <a:lumMod val="95000"/>
                  <a:lumOff val="5000"/>
                </a:schemeClr>
              </a:solidFill>
              <a:latin typeface="+mj-lt"/>
            </a:endParaRPr>
          </a:p>
          <a:p>
            <a:r>
              <a:rPr lang="en-US" sz="1800" dirty="0">
                <a:latin typeface="+mj-lt"/>
              </a:rPr>
              <a:t>Details of the CIR report were updated based on further discussion with the group</a:t>
            </a:r>
          </a:p>
          <a:p>
            <a:pPr lvl="1">
              <a:buFont typeface="Courier New" panose="02070309020205020404" pitchFamily="49" charset="0"/>
              <a:buChar char="o"/>
            </a:pPr>
            <a:r>
              <a:rPr lang="en-US" sz="1400" dirty="0">
                <a:latin typeface="+mj-lt"/>
              </a:rPr>
              <a:t>Control and content fields for CIR report</a:t>
            </a:r>
          </a:p>
          <a:p>
            <a:pPr lvl="1">
              <a:buFont typeface="Courier New" panose="02070309020205020404" pitchFamily="49" charset="0"/>
              <a:buChar char="o"/>
            </a:pPr>
            <a:r>
              <a:rPr lang="en-US" sz="1400" dirty="0">
                <a:latin typeface="+mj-lt"/>
              </a:rPr>
              <a:t>Thoughts on details for CIR report bitmap</a:t>
            </a:r>
          </a:p>
          <a:p>
            <a:r>
              <a:rPr lang="en-US" sz="1800" dirty="0">
                <a:latin typeface="+mj-lt"/>
              </a:rPr>
              <a:t>Requirement of a cross-correlation metric or a tighter time-domain mask for sensing pulse shape was discussed.</a:t>
            </a:r>
          </a:p>
          <a:p>
            <a:endParaRPr lang="en-US" sz="1800" dirty="0">
              <a:latin typeface="+mj-lt"/>
            </a:endParaRPr>
          </a:p>
        </p:txBody>
      </p:sp>
      <p:sp>
        <p:nvSpPr>
          <p:cNvPr id="4" name="Slide Number Placeholder 3">
            <a:extLst>
              <a:ext uri="{FF2B5EF4-FFF2-40B4-BE49-F238E27FC236}">
                <a16:creationId xmlns:a16="http://schemas.microsoft.com/office/drawing/2014/main" id="{908BEA97-1A29-74AE-EF7C-CD0088E700C2}"/>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14</a:t>
            </a:fld>
            <a:endParaRPr lang="en-US" altLang="en-US" dirty="0"/>
          </a:p>
        </p:txBody>
      </p:sp>
    </p:spTree>
    <p:extLst>
      <p:ext uri="{BB962C8B-B14F-4D97-AF65-F5344CB8AC3E}">
        <p14:creationId xmlns:p14="http://schemas.microsoft.com/office/powerpoint/2010/main" val="2834137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15</a:t>
            </a:fld>
            <a:endParaRPr lang="en-US" altLang="en-US"/>
          </a:p>
        </p:txBody>
      </p:sp>
      <p:sp>
        <p:nvSpPr>
          <p:cNvPr id="4098" name="Rectangle 2"/>
          <p:cNvSpPr>
            <a:spLocks noGrp="1" noChangeArrowheads="1"/>
          </p:cNvSpPr>
          <p:nvPr>
            <p:ph type="title"/>
          </p:nvPr>
        </p:nvSpPr>
        <p:spPr>
          <a:xfrm>
            <a:off x="678128" y="617421"/>
            <a:ext cx="7772400" cy="779385"/>
          </a:xfrm>
          <a:ln/>
        </p:spPr>
        <p:txBody>
          <a:bodyPr/>
          <a:lstStyle/>
          <a:p>
            <a:r>
              <a:rPr lang="en-US" altLang="en-US" dirty="0"/>
              <a:t>References</a:t>
            </a:r>
          </a:p>
        </p:txBody>
      </p:sp>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323528" y="1519459"/>
            <a:ext cx="8273792" cy="4892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sz="1800" dirty="0">
                <a:latin typeface="+mj-lt"/>
              </a:rPr>
              <a:t>[1] 15-22-0504-01-04ab UWB Sensing Discussion for 802.15.4ab</a:t>
            </a:r>
          </a:p>
          <a:p>
            <a:pPr marL="0" indent="0">
              <a:buNone/>
            </a:pPr>
            <a:r>
              <a:rPr lang="en-US" sz="1800" dirty="0">
                <a:latin typeface="+mj-lt"/>
              </a:rPr>
              <a:t>[2] 15-22-0650-02-04ab Consensus on UWB Sensing for 802.15.4ab</a:t>
            </a:r>
          </a:p>
          <a:p>
            <a:pPr marL="0" indent="0">
              <a:buNone/>
            </a:pPr>
            <a:r>
              <a:rPr lang="en-US" sz="1800" dirty="0">
                <a:latin typeface="+mj-lt"/>
              </a:rPr>
              <a:t>[3] 15-22-0291-02-04ab Proposal of sensing framework</a:t>
            </a:r>
          </a:p>
          <a:p>
            <a:pPr marL="0" indent="0">
              <a:buNone/>
            </a:pPr>
            <a:r>
              <a:rPr lang="en-US" sz="1800" dirty="0">
                <a:latin typeface="+mj-lt"/>
              </a:rPr>
              <a:t>[4] 15-22-0175-00-04ab Sensing device</a:t>
            </a:r>
          </a:p>
          <a:p>
            <a:pPr marL="0" indent="0">
              <a:buNone/>
            </a:pPr>
            <a:r>
              <a:rPr lang="en-US" sz="1800" dirty="0">
                <a:latin typeface="+mj-lt"/>
              </a:rPr>
              <a:t>[5] 15-23-01-00-04ab Pulse shape and time domain mask for 802.15.4ab</a:t>
            </a:r>
          </a:p>
          <a:p>
            <a:pPr marL="0" indent="0">
              <a:buNone/>
            </a:pPr>
            <a:r>
              <a:rPr lang="en-US" sz="1800" dirty="0">
                <a:latin typeface="+mj-lt"/>
              </a:rPr>
              <a:t>[6] 15-22-0308-04ab Air-time efficiency improvements</a:t>
            </a:r>
          </a:p>
          <a:p>
            <a:pPr marL="0" indent="0">
              <a:buNone/>
            </a:pPr>
            <a:r>
              <a:rPr lang="en-US" sz="1800" dirty="0">
                <a:latin typeface="+mj-lt"/>
              </a:rPr>
              <a:t>[7] 15-22-0066-02-04ab link budget analysis and CIR reporting for UWB RF sensing</a:t>
            </a:r>
          </a:p>
          <a:p>
            <a:pPr marL="0" indent="0">
              <a:buNone/>
            </a:pPr>
            <a:r>
              <a:rPr lang="en-US" sz="1800" dirty="0">
                <a:latin typeface="+mj-lt"/>
              </a:rPr>
              <a:t>[8] 15-22-0061-00-04ab sensing continued</a:t>
            </a:r>
          </a:p>
          <a:p>
            <a:pPr marL="0" indent="0">
              <a:buNone/>
            </a:pPr>
            <a:r>
              <a:rPr lang="en-US" sz="1800" dirty="0">
                <a:latin typeface="+mj-lt"/>
              </a:rPr>
              <a:t>[9] 15-22-0170-00-04ab discussion on UWB sensing report</a:t>
            </a:r>
          </a:p>
          <a:p>
            <a:pPr marL="0" indent="0">
              <a:buNone/>
            </a:pPr>
            <a:r>
              <a:rPr lang="en-US" sz="1800" dirty="0">
                <a:latin typeface="+mj-lt"/>
              </a:rPr>
              <a:t>[10] 15-22-0422-00-04ab UWB sensing scheduling</a:t>
            </a:r>
          </a:p>
          <a:p>
            <a:pPr marL="0" indent="0">
              <a:buNone/>
            </a:pPr>
            <a:r>
              <a:rPr lang="en-US" sz="1800" dirty="0">
                <a:latin typeface="+mj-lt"/>
              </a:rPr>
              <a:t>[11] 15-22-0418-00-04ab Sensing pulse shape consideration in 802.15.4ab</a:t>
            </a:r>
          </a:p>
          <a:p>
            <a:pPr marL="0" indent="0">
              <a:buNone/>
            </a:pPr>
            <a:r>
              <a:rPr lang="en-US" sz="1800" dirty="0">
                <a:latin typeface="+mj-lt"/>
              </a:rPr>
              <a:t>[12] 15-22-0479-04ab More consideration on sensing pulse shape in 802.15.4ab</a:t>
            </a:r>
          </a:p>
          <a:p>
            <a:pPr marL="0" indent="0">
              <a:buNone/>
            </a:pPr>
            <a:r>
              <a:rPr lang="en-US" sz="1800" dirty="0">
                <a:latin typeface="+mj-lt"/>
              </a:rPr>
              <a:t>[13] 15-22-0489-00-04ab UWB sensing sequence selection</a:t>
            </a:r>
          </a:p>
          <a:p>
            <a:pPr marL="0" indent="0">
              <a:buNone/>
            </a:pPr>
            <a:endParaRPr lang="en-US" sz="1800" dirty="0">
              <a:latin typeface="+mj-lt"/>
            </a:endParaRPr>
          </a:p>
        </p:txBody>
      </p:sp>
    </p:spTree>
    <p:extLst>
      <p:ext uri="{BB962C8B-B14F-4D97-AF65-F5344CB8AC3E}">
        <p14:creationId xmlns:p14="http://schemas.microsoft.com/office/powerpoint/2010/main" val="284189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058285479"/>
              </p:ext>
            </p:extLst>
          </p:nvPr>
        </p:nvGraphicFramePr>
        <p:xfrm>
          <a:off x="859831" y="641121"/>
          <a:ext cx="7513637" cy="5850365"/>
        </p:xfrm>
        <a:graphic>
          <a:graphicData uri="http://schemas.openxmlformats.org/drawingml/2006/table">
            <a:tbl>
              <a:tblPr firstRow="1" bandRow="1">
                <a:tableStyleId>{5940675A-B579-460E-94D1-54222C63F5DA}</a:tableStyleId>
              </a:tblPr>
              <a:tblGrid>
                <a:gridCol w="3268605">
                  <a:extLst>
                    <a:ext uri="{9D8B030D-6E8A-4147-A177-3AD203B41FA5}">
                      <a16:colId xmlns:a16="http://schemas.microsoft.com/office/drawing/2014/main" val="1745747388"/>
                    </a:ext>
                  </a:extLst>
                </a:gridCol>
                <a:gridCol w="4245032">
                  <a:extLst>
                    <a:ext uri="{9D8B030D-6E8A-4147-A177-3AD203B41FA5}">
                      <a16:colId xmlns:a16="http://schemas.microsoft.com/office/drawing/2014/main" val="1336621721"/>
                    </a:ext>
                  </a:extLst>
                </a:gridCol>
              </a:tblGrid>
              <a:tr h="240412">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Proposed Solution (how addressed)</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560808">
                <a:tc>
                  <a:txBody>
                    <a:bodyPr/>
                    <a:lstStyle/>
                    <a:p>
                      <a:pPr>
                        <a:lnSpc>
                          <a:spcPct val="107000"/>
                        </a:lnSpc>
                        <a:spcAft>
                          <a:spcPts val="800"/>
                        </a:spcAft>
                      </a:pPr>
                      <a:r>
                        <a:rPr lang="en-US" sz="1200" dirty="0">
                          <a:effectLst/>
                          <a:latin typeface="+mj-lt"/>
                        </a:rPr>
                        <a:t>Safeguards so that the high throughput data use cases will not cause significant disruption to low duty-cycle ranging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70682">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0412">
                <a:tc>
                  <a:txBody>
                    <a:bodyPr/>
                    <a:lstStyle/>
                    <a:p>
                      <a:pPr>
                        <a:lnSpc>
                          <a:spcPct val="107000"/>
                        </a:lnSpc>
                        <a:spcAft>
                          <a:spcPts val="800"/>
                        </a:spcAft>
                      </a:pPr>
                      <a:r>
                        <a:rPr lang="en-US" sz="1200" dirty="0">
                          <a:effectLst/>
                          <a:latin typeface="+mj-lt"/>
                        </a:rPr>
                        <a:t>Other coexistence improvement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70682">
                <a:tc>
                  <a:txBody>
                    <a:bodyPr/>
                    <a:lstStyle/>
                    <a:p>
                      <a:pPr>
                        <a:lnSpc>
                          <a:spcPct val="107000"/>
                        </a:lnSpc>
                        <a:spcAft>
                          <a:spcPts val="800"/>
                        </a:spcAft>
                      </a:pPr>
                      <a:r>
                        <a:rPr lang="en-US" sz="1200" dirty="0">
                          <a:effectLst/>
                          <a:latin typeface="+mj-lt"/>
                        </a:rPr>
                        <a:t>Backward compatibility with enhanced ranging capable devices (ERDEVs)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highlight>
                          <a:srgbClr val="FFFF00"/>
                        </a:highligh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40412">
                <a:tc>
                  <a:txBody>
                    <a:bodyPr/>
                    <a:lstStyle/>
                    <a:p>
                      <a:pPr>
                        <a:lnSpc>
                          <a:spcPct val="107000"/>
                        </a:lnSpc>
                        <a:spcAft>
                          <a:spcPts val="800"/>
                        </a:spcAft>
                      </a:pPr>
                      <a:r>
                        <a:rPr lang="en-US" sz="1200" dirty="0">
                          <a:effectLst/>
                          <a:latin typeface="+mj-lt"/>
                        </a:rPr>
                        <a:t>Improved link budget and/or reduced air-time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0412">
                <a:tc>
                  <a:txBody>
                    <a:bodyPr/>
                    <a:lstStyle/>
                    <a:p>
                      <a:pPr>
                        <a:lnSpc>
                          <a:spcPct val="107000"/>
                        </a:lnSpc>
                        <a:spcAft>
                          <a:spcPts val="800"/>
                        </a:spcAft>
                      </a:pPr>
                      <a:r>
                        <a:rPr lang="en-US" sz="1200" dirty="0">
                          <a:effectLst/>
                          <a:latin typeface="+mj-lt"/>
                        </a:rPr>
                        <a:t>Additional channels and operating frequencies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560808">
                <a:tc>
                  <a:txBody>
                    <a:bodyPr/>
                    <a:lstStyle/>
                    <a:p>
                      <a:pPr>
                        <a:lnSpc>
                          <a:spcPct val="107000"/>
                        </a:lnSpc>
                        <a:spcAft>
                          <a:spcPts val="800"/>
                        </a:spcAft>
                      </a:pPr>
                      <a:r>
                        <a:rPr lang="en-US" sz="1200" dirty="0">
                          <a:effectLst/>
                          <a:latin typeface="+mj-lt"/>
                        </a:rPr>
                        <a:t>Improvements to accuracy / precision / reliability and interoperability for high-integrity ranging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j-lt"/>
                        <a:ea typeface="Calibri" panose="020F0502020204030204" pitchFamily="34" charset="0"/>
                        <a:cs typeface="Arial" panose="020B0604020202020204" pitchFamily="34" charset="0"/>
                      </a:endParaRPr>
                    </a:p>
                  </a:txBody>
                  <a:tcPr marL="62197" marR="62197" marT="0" marB="0"/>
                </a:tc>
                <a:extLst>
                  <a:ext uri="{0D108BD9-81ED-4DB2-BD59-A6C34878D82A}">
                    <a16:rowId xmlns:a16="http://schemas.microsoft.com/office/drawing/2014/main" val="313926360"/>
                  </a:ext>
                </a:extLst>
              </a:tr>
              <a:tr h="240412">
                <a:tc>
                  <a:txBody>
                    <a:bodyPr/>
                    <a:lstStyle/>
                    <a:p>
                      <a:pPr>
                        <a:lnSpc>
                          <a:spcPct val="107000"/>
                        </a:lnSpc>
                        <a:spcAft>
                          <a:spcPts val="800"/>
                        </a:spcAft>
                      </a:pPr>
                      <a:r>
                        <a:rPr lang="en-US" sz="1200" dirty="0">
                          <a:effectLst/>
                          <a:latin typeface="+mj-lt"/>
                        </a:rPr>
                        <a:t>Reduced complexity and power consumption</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70682">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370682">
                <a:tc>
                  <a:txBody>
                    <a:bodyPr/>
                    <a:lstStyle/>
                    <a:p>
                      <a:pPr>
                        <a:lnSpc>
                          <a:spcPct val="107000"/>
                        </a:lnSpc>
                        <a:spcAft>
                          <a:spcPts val="800"/>
                        </a:spcAft>
                      </a:pPr>
                      <a:r>
                        <a:rPr lang="en-US" sz="1200" dirty="0">
                          <a:effectLst/>
                          <a:latin typeface="+mj-lt"/>
                        </a:rPr>
                        <a:t>Enhanced native discovery and connection setup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648467">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r>
                        <a:rPr lang="en-US" sz="1200" kern="1200" dirty="0">
                          <a:solidFill>
                            <a:schemeClr val="tx1">
                              <a:lumMod val="95000"/>
                              <a:lumOff val="5000"/>
                            </a:schemeClr>
                          </a:solidFill>
                          <a:latin typeface="+mj-lt"/>
                          <a:ea typeface="+mn-ea"/>
                          <a:cs typeface="+mn-cs"/>
                        </a:rPr>
                        <a:t>We share our thoughts on some aspects of UWB sensing that need further discussion and agreement among the group. Specifically, we present more details on CIR report format for UWB sensing as well as considerations for sensing mask.</a:t>
                      </a:r>
                      <a:endParaRPr lang="en-US" altLang="en-US" sz="1200" b="1" kern="1200" dirty="0">
                        <a:solidFill>
                          <a:schemeClr val="tx2"/>
                        </a:solidFill>
                        <a:latin typeface="+mj-lt"/>
                        <a:ea typeface="+mn-ea"/>
                        <a:cs typeface="+mn-cs"/>
                      </a:endParaRPr>
                    </a:p>
                  </a:txBody>
                  <a:tcPr marL="62197" marR="62197" marT="0" marB="0"/>
                </a:tc>
                <a:extLst>
                  <a:ext uri="{0D108BD9-81ED-4DB2-BD59-A6C34878D82A}">
                    <a16:rowId xmlns:a16="http://schemas.microsoft.com/office/drawing/2014/main" val="378912419"/>
                  </a:ext>
                </a:extLst>
              </a:tr>
              <a:tr h="240412">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70682">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70682">
                <a:tc>
                  <a:txBody>
                    <a:bodyPr/>
                    <a:lstStyle/>
                    <a:p>
                      <a:pPr>
                        <a:lnSpc>
                          <a:spcPct val="107000"/>
                        </a:lnSpc>
                        <a:spcAft>
                          <a:spcPts val="800"/>
                        </a:spcAft>
                      </a:pPr>
                      <a:r>
                        <a:rPr lang="en-US" sz="1200" dirty="0">
                          <a:effectLst/>
                          <a:latin typeface="+mj-lt"/>
                        </a:rPr>
                        <a:t>Support for peer-to-peer, peer-to-multi-peer, and station-to-infrastructure protocols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0412">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j-lt"/>
                        </a:rPr>
                        <a:t> </a:t>
                      </a:r>
                      <a:endParaRPr lang="en-US" sz="11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3" name="Slide Number Placeholder 3">
            <a:extLst>
              <a:ext uri="{FF2B5EF4-FFF2-40B4-BE49-F238E27FC236}">
                <a16:creationId xmlns:a16="http://schemas.microsoft.com/office/drawing/2014/main" id="{ED012DBB-C9FE-DB47-9E04-D6E912694F38}"/>
              </a:ext>
            </a:extLst>
          </p:cNvPr>
          <p:cNvSpPr>
            <a:spLocks noGrp="1"/>
          </p:cNvSpPr>
          <p:nvPr>
            <p:ph type="sldNum" sz="quarter" idx="12"/>
          </p:nvPr>
        </p:nvSpPr>
        <p:spPr>
          <a:xfrm>
            <a:off x="4344988" y="6475413"/>
            <a:ext cx="530225" cy="182562"/>
          </a:xfrm>
        </p:spPr>
        <p:txBody>
          <a:bodyPr/>
          <a:lstStyle/>
          <a:p>
            <a:r>
              <a:rPr lang="en-US" altLang="en-US" dirty="0"/>
              <a:t>Slide </a:t>
            </a:r>
            <a:fld id="{77248A51-4F7C-4153-9699-F6BF9FC30F5C}" type="slidenum">
              <a:rPr lang="en-US" altLang="en-US" smtClean="0"/>
              <a:pPr/>
              <a:t>2</a:t>
            </a:fld>
            <a:endParaRPr lang="en-US" altLang="en-US" dirty="0"/>
          </a:p>
        </p:txBody>
      </p:sp>
    </p:spTree>
    <p:extLst>
      <p:ext uri="{BB962C8B-B14F-4D97-AF65-F5344CB8AC3E}">
        <p14:creationId xmlns:p14="http://schemas.microsoft.com/office/powerpoint/2010/main" val="2211991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368160" y="1003816"/>
            <a:ext cx="8407679" cy="321771"/>
          </a:xfrm>
        </p:spPr>
        <p:txBody>
          <a:bodyPr/>
          <a:lstStyle/>
          <a:p>
            <a:r>
              <a:rPr lang="en-US" dirty="0">
                <a:solidFill>
                  <a:schemeClr val="tx1"/>
                </a:solidFill>
              </a:rPr>
              <a:t>Introduction</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79772" y="1196752"/>
            <a:ext cx="8308296" cy="3831605"/>
          </a:xfrm>
        </p:spPr>
        <p:txBody>
          <a:bodyPr/>
          <a:lstStyle/>
          <a:p>
            <a:pPr marL="433769" indent="-214313" fontAlgn="ctr">
              <a:spcBef>
                <a:spcPts val="0"/>
              </a:spcBef>
              <a:spcAft>
                <a:spcPts val="450"/>
              </a:spcAft>
            </a:pPr>
            <a:endParaRPr lang="en-US" sz="1800" dirty="0">
              <a:solidFill>
                <a:schemeClr val="tx1">
                  <a:lumMod val="95000"/>
                  <a:lumOff val="5000"/>
                </a:schemeClr>
              </a:solidFill>
              <a:latin typeface="+mj-lt"/>
            </a:endParaRPr>
          </a:p>
          <a:p>
            <a:pPr marL="433769" indent="-214313" fontAlgn="ctr">
              <a:spcBef>
                <a:spcPts val="0"/>
              </a:spcBef>
              <a:spcAft>
                <a:spcPts val="450"/>
              </a:spcAft>
            </a:pPr>
            <a:endParaRPr lang="en-US" sz="1800" dirty="0">
              <a:solidFill>
                <a:schemeClr val="tx1">
                  <a:lumMod val="95000"/>
                  <a:lumOff val="5000"/>
                </a:schemeClr>
              </a:solidFill>
              <a:latin typeface="+mj-lt"/>
            </a:endParaRPr>
          </a:p>
          <a:p>
            <a:r>
              <a:rPr lang="en-US" sz="2000" dirty="0">
                <a:solidFill>
                  <a:schemeClr val="tx1">
                    <a:lumMod val="95000"/>
                    <a:lumOff val="5000"/>
                  </a:schemeClr>
                </a:solidFill>
                <a:latin typeface="+mj-lt"/>
              </a:rPr>
              <a:t>Several contributions on UWB sensing have been discussed in 802.15.4ab [1]-[13].</a:t>
            </a:r>
          </a:p>
          <a:p>
            <a:r>
              <a:rPr lang="en-US" sz="2000" dirty="0">
                <a:solidFill>
                  <a:schemeClr val="tx1">
                    <a:lumMod val="95000"/>
                    <a:lumOff val="5000"/>
                  </a:schemeClr>
                </a:solidFill>
                <a:latin typeface="+mj-lt"/>
              </a:rPr>
              <a:t>Some of the main open items were listed in [1], including PHY and MAC aspects of UWB sensing.</a:t>
            </a:r>
          </a:p>
          <a:p>
            <a:r>
              <a:rPr lang="en-US" sz="2000" dirty="0">
                <a:solidFill>
                  <a:schemeClr val="tx1">
                    <a:lumMod val="95000"/>
                    <a:lumOff val="5000"/>
                  </a:schemeClr>
                </a:solidFill>
                <a:latin typeface="+mj-lt"/>
              </a:rPr>
              <a:t>Progress was made during last November meeting, summarized as an agreement in [2].</a:t>
            </a:r>
          </a:p>
          <a:p>
            <a:r>
              <a:rPr lang="en-US" sz="2000" dirty="0">
                <a:solidFill>
                  <a:schemeClr val="tx1">
                    <a:lumMod val="95000"/>
                    <a:lumOff val="5000"/>
                  </a:schemeClr>
                </a:solidFill>
                <a:latin typeface="+mj-lt"/>
              </a:rPr>
              <a:t>In this presentation, we share more details on the following open topics related to UWB sensing. </a:t>
            </a:r>
          </a:p>
          <a:p>
            <a:pPr lvl="1">
              <a:buFont typeface="Courier New" panose="02070309020205020404" pitchFamily="49" charset="0"/>
              <a:buChar char="o"/>
            </a:pPr>
            <a:r>
              <a:rPr lang="en-US" sz="1800" dirty="0">
                <a:solidFill>
                  <a:schemeClr val="tx1">
                    <a:lumMod val="95000"/>
                    <a:lumOff val="5000"/>
                  </a:schemeClr>
                </a:solidFill>
                <a:latin typeface="+mj-lt"/>
              </a:rPr>
              <a:t>CIR report format for bi/multi-static sensing</a:t>
            </a:r>
          </a:p>
          <a:p>
            <a:pPr lvl="1">
              <a:buFont typeface="Courier New" panose="02070309020205020404" pitchFamily="49" charset="0"/>
              <a:buChar char="o"/>
            </a:pPr>
            <a:r>
              <a:rPr lang="en-US" sz="1800" dirty="0">
                <a:solidFill>
                  <a:schemeClr val="tx1">
                    <a:lumMod val="95000"/>
                    <a:lumOff val="5000"/>
                  </a:schemeClr>
                </a:solidFill>
                <a:latin typeface="+mj-lt"/>
              </a:rPr>
              <a:t>Mask design for sensing pulse shape</a:t>
            </a:r>
          </a:p>
          <a:p>
            <a:pPr lvl="1">
              <a:buFont typeface="Courier New" panose="02070309020205020404" pitchFamily="49" charset="0"/>
              <a:buChar char="o"/>
            </a:pPr>
            <a:r>
              <a:rPr lang="en-US" sz="1800" dirty="0">
                <a:solidFill>
                  <a:schemeClr val="tx1">
                    <a:lumMod val="95000"/>
                    <a:lumOff val="5000"/>
                  </a:schemeClr>
                </a:solidFill>
                <a:latin typeface="+mj-lt"/>
              </a:rPr>
              <a:t>Sensing sequence</a:t>
            </a:r>
            <a:endParaRPr lang="en-US" sz="2200" dirty="0">
              <a:solidFill>
                <a:schemeClr val="tx1">
                  <a:lumMod val="95000"/>
                  <a:lumOff val="5000"/>
                </a:schemeClr>
              </a:solidFill>
              <a:latin typeface="+mj-lt"/>
            </a:endParaRPr>
          </a:p>
        </p:txBody>
      </p:sp>
      <p:sp>
        <p:nvSpPr>
          <p:cNvPr id="4" name="Slide Number Placeholder 3">
            <a:extLst>
              <a:ext uri="{FF2B5EF4-FFF2-40B4-BE49-F238E27FC236}">
                <a16:creationId xmlns:a16="http://schemas.microsoft.com/office/drawing/2014/main" id="{052EB793-1A32-41A9-B3C9-11446E90676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3</a:t>
            </a:fld>
            <a:endParaRPr lang="en-US" altLang="en-US" dirty="0"/>
          </a:p>
        </p:txBody>
      </p:sp>
    </p:spTree>
    <p:extLst>
      <p:ext uri="{BB962C8B-B14F-4D97-AF65-F5344CB8AC3E}">
        <p14:creationId xmlns:p14="http://schemas.microsoft.com/office/powerpoint/2010/main" val="24524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20449" y="908720"/>
            <a:ext cx="8407679" cy="321771"/>
          </a:xfrm>
        </p:spPr>
        <p:txBody>
          <a:bodyPr/>
          <a:lstStyle/>
          <a:p>
            <a:r>
              <a:rPr lang="en-US" dirty="0">
                <a:solidFill>
                  <a:schemeClr val="tx1"/>
                </a:solidFill>
              </a:rPr>
              <a:t>Bi-static Sensing: CIR Report</a:t>
            </a:r>
          </a:p>
        </p:txBody>
      </p:sp>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67544" y="1412776"/>
                <a:ext cx="8208912" cy="3831605"/>
              </a:xfrm>
            </p:spPr>
            <p:txBody>
              <a:bodyPr/>
              <a:lstStyle/>
              <a:p>
                <a:pPr marL="342900" lvl="1" indent="0" fontAlgn="ctr">
                  <a:spcAft>
                    <a:spcPts val="450"/>
                  </a:spcAft>
                  <a:buNone/>
                </a:pPr>
                <a:r>
                  <a:rPr lang="en-US" sz="1000" dirty="0">
                    <a:solidFill>
                      <a:schemeClr val="accent1"/>
                    </a:solidFill>
                    <a:latin typeface="+mj-lt"/>
                  </a:rPr>
                  <a:t> </a:t>
                </a:r>
              </a:p>
              <a:p>
                <a:pPr marL="433769" indent="-214313" fontAlgn="ctr">
                  <a:spcAft>
                    <a:spcPts val="450"/>
                  </a:spcAft>
                </a:pPr>
                <a:r>
                  <a:rPr lang="en-US" sz="2000" dirty="0">
                    <a:latin typeface="+mj-lt"/>
                    <a:ea typeface="Times New Roman" panose="02020603050405020304" pitchFamily="18" charset="0"/>
                  </a:rPr>
                  <a:t>As noted in the sensing framework document [3], </a:t>
                </a:r>
                <a:r>
                  <a:rPr lang="en-US" sz="2000" dirty="0">
                    <a:effectLst/>
                    <a:latin typeface="+mj-lt"/>
                    <a:ea typeface="Times New Roman" panose="02020603050405020304" pitchFamily="18" charset="0"/>
                  </a:rPr>
                  <a:t>in the window-based CIR report, the CIR measurement report consists of two parts</a:t>
                </a:r>
              </a:p>
              <a:p>
                <a:pPr marL="905256" lvl="1" fontAlgn="ctr">
                  <a:spcAft>
                    <a:spcPts val="450"/>
                  </a:spcAft>
                  <a:buFont typeface="Courier New" panose="02070309020205020404" pitchFamily="49" charset="0"/>
                  <a:buChar char="o"/>
                </a:pPr>
                <a:r>
                  <a:rPr lang="en-US" sz="1800" b="1" dirty="0">
                    <a:effectLst/>
                    <a:latin typeface="+mj-lt"/>
                    <a:ea typeface="Times New Roman" panose="02020603050405020304" pitchFamily="18" charset="0"/>
                  </a:rPr>
                  <a:t>Sensing control parameters: </a:t>
                </a:r>
                <a:r>
                  <a:rPr lang="en-US" sz="1800" dirty="0">
                    <a:effectLst/>
                    <a:latin typeface="+mj-lt"/>
                    <a:ea typeface="Times New Roman" panose="02020603050405020304" pitchFamily="18" charset="0"/>
                  </a:rPr>
                  <a:t>Number of Rx antennas, CIR report bitmap length and CIR report bitmap</a:t>
                </a:r>
              </a:p>
              <a:p>
                <a:pPr marL="1176719" lvl="2" indent="-214313" fontAlgn="ctr">
                  <a:spcAft>
                    <a:spcPts val="450"/>
                  </a:spcAft>
                </a:pPr>
                <a:r>
                  <a:rPr lang="en-US" sz="1800" dirty="0">
                    <a:effectLst/>
                    <a:latin typeface="+mj-lt"/>
                    <a:ea typeface="Times New Roman" panose="02020603050405020304" pitchFamily="18" charset="0"/>
                  </a:rPr>
                  <a:t>CIR window duration (</a:t>
                </a:r>
                <a14:m>
                  <m:oMath xmlns:m="http://schemas.openxmlformats.org/officeDocument/2006/math">
                    <m:sSub>
                      <m:sSubPr>
                        <m:ctrlPr>
                          <a:rPr lang="en-US" sz="1800" i="1">
                            <a:effectLst/>
                            <a:latin typeface="Cambria Math" panose="020405030504060302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𝑊</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𝑙𝑒𝑛𝑔𝑡h</m:t>
                        </m:r>
                      </m:sub>
                    </m:sSub>
                  </m:oMath>
                </a14:m>
                <a:r>
                  <a:rPr lang="en-US" sz="1800" dirty="0">
                    <a:effectLst/>
                    <a:latin typeface="+mj-lt"/>
                    <a:ea typeface="Times New Roman" panose="02020603050405020304" pitchFamily="18" charset="0"/>
                  </a:rPr>
                  <a:t>), CIR window offset (</a:t>
                </a:r>
                <a14:m>
                  <m:oMath xmlns:m="http://schemas.openxmlformats.org/officeDocument/2006/math">
                    <m:sSub>
                      <m:sSubPr>
                        <m:ctrlPr>
                          <a:rPr lang="en-US" sz="1800" i="1">
                            <a:effectLst/>
                            <a:latin typeface="Cambria Math" panose="020405030504060302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𝑊</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𝑜𝑓𝑓𝑠𝑒𝑡</m:t>
                        </m:r>
                      </m:sub>
                    </m:sSub>
                  </m:oMath>
                </a14:m>
                <a:r>
                  <a:rPr lang="en-US" sz="1800" dirty="0">
                    <a:effectLst/>
                    <a:latin typeface="+mj-lt"/>
                    <a:ea typeface="Times New Roman" panose="02020603050405020304" pitchFamily="18" charset="0"/>
                  </a:rPr>
                  <a:t>) can be inferred from the bitmap.</a:t>
                </a:r>
                <a:endParaRPr lang="en-US" sz="1800" dirty="0">
                  <a:latin typeface="+mj-lt"/>
                  <a:ea typeface="Times New Roman" panose="02020603050405020304" pitchFamily="18" charset="0"/>
                </a:endParaRPr>
              </a:p>
              <a:p>
                <a:pPr marL="1176719" lvl="2" indent="-214313" fontAlgn="ctr">
                  <a:spcAft>
                    <a:spcPts val="450"/>
                  </a:spcAft>
                </a:pPr>
                <a:r>
                  <a:rPr lang="en-US" sz="1800" dirty="0">
                    <a:latin typeface="+mj-lt"/>
                    <a:ea typeface="Times New Roman" panose="02020603050405020304" pitchFamily="18" charset="0"/>
                  </a:rPr>
                  <a:t>Control fields are included in the report only when requested by the initiator, to avoid constant overhead.</a:t>
                </a:r>
              </a:p>
              <a:p>
                <a:pPr marL="905256" lvl="1" fontAlgn="ctr">
                  <a:spcAft>
                    <a:spcPts val="450"/>
                  </a:spcAft>
                  <a:buFont typeface="Courier New" panose="02070309020205020404" pitchFamily="49" charset="0"/>
                  <a:buChar char="o"/>
                </a:pPr>
                <a:r>
                  <a:rPr lang="en-US" sz="1800" b="1" dirty="0">
                    <a:latin typeface="+mj-lt"/>
                    <a:ea typeface="Times New Roman" panose="02020603050405020304" pitchFamily="18" charset="0"/>
                  </a:rPr>
                  <a:t>C</a:t>
                </a:r>
                <a:r>
                  <a:rPr lang="en-US" sz="1800" b="1" dirty="0">
                    <a:effectLst/>
                    <a:latin typeface="+mj-lt"/>
                    <a:ea typeface="Times New Roman" panose="02020603050405020304" pitchFamily="18" charset="0"/>
                  </a:rPr>
                  <a:t>ontent fields for the CIR measurement report:  </a:t>
                </a:r>
                <a:r>
                  <a:rPr lang="en-US" sz="1800" dirty="0">
                    <a:effectLst/>
                    <a:latin typeface="+mj-lt"/>
                    <a:ea typeface="Times New Roman" panose="02020603050405020304" pitchFamily="18" charset="0"/>
                  </a:rPr>
                  <a:t>Including CIR in-phase and quadrature values for each Rx chain, normalization factor for each chain, etc. </a:t>
                </a:r>
              </a:p>
              <a:p>
                <a:pPr marL="505206" fontAlgn="ctr">
                  <a:spcAft>
                    <a:spcPts val="450"/>
                  </a:spcAft>
                  <a:buFont typeface="Arial" panose="020B0604020202020204" pitchFamily="34" charset="0"/>
                  <a:buChar char="•"/>
                </a:pPr>
                <a:r>
                  <a:rPr lang="en-US" sz="2000" dirty="0">
                    <a:latin typeface="+mj-lt"/>
                  </a:rPr>
                  <a:t>The table in the next slide presents our updated baseline CIR report.</a:t>
                </a: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200" dirty="0">
                  <a:solidFill>
                    <a:schemeClr val="accent1"/>
                  </a:solidFill>
                  <a:latin typeface="+mj-lt"/>
                </a:endParaRPr>
              </a:p>
              <a:p>
                <a:pPr marL="557213" lvl="1" indent="-214313" fontAlgn="ctr">
                  <a:spcAft>
                    <a:spcPts val="450"/>
                  </a:spcAft>
                </a:pPr>
                <a:endParaRPr lang="en-US" sz="1650" b="1" dirty="0">
                  <a:latin typeface="+mj-lt"/>
                </a:endParaRPr>
              </a:p>
              <a:p>
                <a:endParaRPr lang="en-US" sz="2100" dirty="0">
                  <a:latin typeface="+mj-lt"/>
                </a:endParaRPr>
              </a:p>
            </p:txBody>
          </p:sp>
        </mc:Choice>
        <mc:Fallback xmlns="">
          <p:sp>
            <p:nvSpPr>
              <p:cNvPr id="3" name="Text Placeholder 2">
                <a:extLst>
                  <a:ext uri="{FF2B5EF4-FFF2-40B4-BE49-F238E27FC236}">
                    <a16:creationId xmlns:a16="http://schemas.microsoft.com/office/drawing/2014/main" id="{EBA30AFE-DF49-4285-A12D-030A97E2212B}"/>
                  </a:ext>
                </a:extLst>
              </p:cNvPr>
              <p:cNvSpPr>
                <a:spLocks noGrp="1" noRot="1" noChangeAspect="1" noMove="1" noResize="1" noEditPoints="1" noAdjustHandles="1" noChangeArrowheads="1" noChangeShapeType="1" noTextEdit="1"/>
              </p:cNvSpPr>
              <p:nvPr>
                <p:ph type="body" idx="1"/>
              </p:nvPr>
            </p:nvSpPr>
            <p:spPr>
              <a:xfrm>
                <a:off x="467544" y="1412776"/>
                <a:ext cx="8208912" cy="3831605"/>
              </a:xfrm>
              <a:blipFill>
                <a:blip r:embed="rId2"/>
                <a:stretch>
                  <a:fillRect r="-2080" b="-8758"/>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EB278F0-1932-9088-4F29-C280168C7C82}"/>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4</a:t>
            </a:fld>
            <a:endParaRPr lang="en-US" altLang="en-US" dirty="0"/>
          </a:p>
        </p:txBody>
      </p:sp>
    </p:spTree>
    <p:extLst>
      <p:ext uri="{BB962C8B-B14F-4D97-AF65-F5344CB8AC3E}">
        <p14:creationId xmlns:p14="http://schemas.microsoft.com/office/powerpoint/2010/main" val="436148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120449" y="908720"/>
            <a:ext cx="8407679" cy="321771"/>
          </a:xfrm>
        </p:spPr>
        <p:txBody>
          <a:bodyPr/>
          <a:lstStyle/>
          <a:p>
            <a:r>
              <a:rPr lang="en-US" dirty="0">
                <a:solidFill>
                  <a:schemeClr val="tx1"/>
                </a:solidFill>
              </a:rPr>
              <a:t>Bi-Static Sensing: CIR Report</a:t>
            </a:r>
          </a:p>
        </p:txBody>
      </p:sp>
      <mc:AlternateContent xmlns:mc="http://schemas.openxmlformats.org/markup-compatibility/2006" xmlns:a14="http://schemas.microsoft.com/office/drawing/2010/main">
        <mc:Choice Requires="a14">
          <p:graphicFrame>
            <p:nvGraphicFramePr>
              <p:cNvPr id="4" name="Table 2">
                <a:extLst>
                  <a:ext uri="{FF2B5EF4-FFF2-40B4-BE49-F238E27FC236}">
                    <a16:creationId xmlns:a16="http://schemas.microsoft.com/office/drawing/2014/main" id="{C1F9C0C5-563D-182B-C7E2-164DFE41E4B1}"/>
                  </a:ext>
                </a:extLst>
              </p:cNvPr>
              <p:cNvGraphicFramePr>
                <a:graphicFrameLocks noGrp="1"/>
              </p:cNvGraphicFramePr>
              <p:nvPr>
                <p:extLst>
                  <p:ext uri="{D42A27DB-BD31-4B8C-83A1-F6EECF244321}">
                    <p14:modId xmlns:p14="http://schemas.microsoft.com/office/powerpoint/2010/main" val="335497241"/>
                  </p:ext>
                </p:extLst>
              </p:nvPr>
            </p:nvGraphicFramePr>
            <p:xfrm>
              <a:off x="673721" y="1681263"/>
              <a:ext cx="7872758" cy="4419385"/>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56549">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 (bits)</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FF0000"/>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56549">
                    <a:tc>
                      <a:txBody>
                        <a:bodyPr/>
                        <a:lstStyle/>
                        <a:p>
                          <a:r>
                            <a:rPr lang="en-US" sz="1200" b="1" dirty="0">
                              <a:latin typeface="+mj-lt"/>
                              <a:cs typeface="Calibri" panose="020F0502020204030204" pitchFamily="34" charset="0"/>
                            </a:rPr>
                            <a:t>Number of Rx antennas</a:t>
                          </a:r>
                        </a:p>
                      </a:txBody>
                      <a:tcPr/>
                    </a:tc>
                    <a:tc>
                      <a:txBody>
                        <a:bodyPr/>
                        <a:lstStyle/>
                        <a:p>
                          <a:r>
                            <a:rPr lang="en-US" sz="1200" b="1" dirty="0">
                              <a:latin typeface="+mj-lt"/>
                              <a:cs typeface="Calibri" panose="020F0502020204030204" pitchFamily="34" charset="0"/>
                            </a:rPr>
                            <a:t>2 bits</a:t>
                          </a:r>
                        </a:p>
                      </a:txBody>
                      <a:tcPr/>
                    </a:tc>
                    <a:tc>
                      <a:txBody>
                        <a:bodyPr/>
                        <a:lstStyle/>
                        <a:p>
                          <a:r>
                            <a:rPr lang="en-US" sz="1200" b="1" dirty="0">
                              <a:latin typeface="+mj-lt"/>
                              <a:cs typeface="Calibri" panose="020F0502020204030204" pitchFamily="34" charset="0"/>
                            </a:rPr>
                            <a:t>Up to 4 Rx antennas</a:t>
                          </a:r>
                        </a:p>
                      </a:txBody>
                      <a:tcPr/>
                    </a:tc>
                    <a:extLst>
                      <a:ext uri="{0D108BD9-81ED-4DB2-BD59-A6C34878D82A}">
                        <a16:rowId xmlns:a16="http://schemas.microsoft.com/office/drawing/2014/main" val="1714663778"/>
                      </a:ext>
                    </a:extLst>
                  </a:tr>
                  <a:tr h="356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mj-lt"/>
                              <a:cs typeface="Calibri" panose="020F0502020204030204" pitchFamily="34" charset="0"/>
                            </a:rPr>
                            <a:t>Bitmap </a:t>
                          </a:r>
                          <a:r>
                            <a:rPr lang="en-US" sz="1200" b="1" dirty="0">
                              <a:solidFill>
                                <a:schemeClr val="tx1"/>
                              </a:solidFill>
                              <a:latin typeface="+mj-lt"/>
                              <a:cs typeface="Calibri" panose="020F0502020204030204" pitchFamily="34" charset="0"/>
                            </a:rPr>
                            <a:t>duration </a:t>
                          </a:r>
                          <a:r>
                            <a:rPr lang="en-US" sz="1200" b="1" kern="1200" dirty="0">
                              <a:solidFill>
                                <a:schemeClr val="accent6"/>
                              </a:solidFill>
                              <a:latin typeface="+mn-lt"/>
                              <a:ea typeface="+mn-ea"/>
                              <a:cs typeface="Calibri" panose="020F0502020204030204" pitchFamily="34" charset="0"/>
                            </a:rPr>
                            <a:t>(See slide 9 for details)</a:t>
                          </a:r>
                          <a:endParaRPr lang="en-US" sz="1200" b="1" dirty="0">
                            <a:solidFill>
                              <a:srgbClr val="FF0000"/>
                            </a:solidFill>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rPr>
                            <a:t>4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rPr>
                            <a:t>32, 64, 128, 256</a:t>
                          </a:r>
                        </a:p>
                      </a:txBody>
                      <a:tcPr/>
                    </a:tc>
                    <a:extLst>
                      <a:ext uri="{0D108BD9-81ED-4DB2-BD59-A6C34878D82A}">
                        <a16:rowId xmlns:a16="http://schemas.microsoft.com/office/drawing/2014/main" val="696162833"/>
                      </a:ext>
                    </a:extLst>
                  </a:tr>
                  <a:tr h="356549">
                    <a:tc>
                      <a:txBody>
                        <a:bodyPr/>
                        <a:lstStyle/>
                        <a:p>
                          <a:r>
                            <a:rPr lang="en-US" sz="1200" b="1" dirty="0">
                              <a:latin typeface="+mj-lt"/>
                              <a:cs typeface="Calibri" panose="020F0502020204030204" pitchFamily="34" charset="0"/>
                            </a:rPr>
                            <a:t>Bitmap</a:t>
                          </a:r>
                        </a:p>
                      </a:txBody>
                      <a:tcPr/>
                    </a:tc>
                    <a:tc>
                      <a:txBody>
                        <a:bodyPr/>
                        <a:lstStyle/>
                        <a:p>
                          <a:r>
                            <a:rPr lang="en-US" sz="1200" b="1" dirty="0">
                              <a:latin typeface="+mj-lt"/>
                              <a:cs typeface="Calibri" panose="020F0502020204030204" pitchFamily="34" charset="0"/>
                            </a:rPr>
                            <a:t>Variable, up to 256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Max length=256</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rgbClr val="FF0000"/>
                              </a:solidFill>
                              <a:latin typeface="+mj-lt"/>
                              <a:cs typeface="Calibri" panose="020F0502020204030204" pitchFamily="34" charset="0"/>
                            </a:rPr>
                            <a:t>Content Fields 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18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mj-lt"/>
                              <a:cs typeface="Calibri" panose="020F0502020204030204" pitchFamily="34" charset="0"/>
                            </a:rPr>
                            <a:t>Timing Offset (</a:t>
                          </a:r>
                          <a14:m>
                            <m:oMath xmlns:m="http://schemas.openxmlformats.org/officeDocument/2006/math">
                              <m:sSub>
                                <m:sSubPr>
                                  <m:ctrlPr>
                                    <a:rPr lang="en-US" sz="1200" b="1" i="1" smtClean="0">
                                      <a:solidFill>
                                        <a:schemeClr val="tx1"/>
                                      </a:solidFill>
                                      <a:latin typeface="Cambria Math" panose="02040503050406030204" pitchFamily="18" charset="0"/>
                                      <a:cs typeface="Microsoft Sans Serif" panose="020B0604020202020204" pitchFamily="34" charset="0"/>
                                    </a:rPr>
                                  </m:ctrlPr>
                                </m:sSubPr>
                                <m:e>
                                  <m:r>
                                    <a:rPr lang="el-GR" sz="1200" b="1" i="1" smtClean="0">
                                      <a:solidFill>
                                        <a:schemeClr val="tx1"/>
                                      </a:solidFill>
                                      <a:latin typeface="Cambria Math" panose="02040503050406030204" pitchFamily="18" charset="0"/>
                                      <a:cs typeface="Microsoft Sans Serif" panose="020B0604020202020204" pitchFamily="34" charset="0"/>
                                    </a:rPr>
                                    <m:t>𝜟</m:t>
                                  </m:r>
                                  <m:r>
                                    <a:rPr lang="en-US" sz="1200" b="1" i="1" smtClean="0">
                                      <a:solidFill>
                                        <a:schemeClr val="tx1"/>
                                      </a:solidFill>
                                      <a:latin typeface="Cambria Math" panose="02040503050406030204" pitchFamily="18" charset="0"/>
                                      <a:cs typeface="Microsoft Sans Serif" panose="020B0604020202020204" pitchFamily="34" charset="0"/>
                                    </a:rPr>
                                    <m:t>𝒕</m:t>
                                  </m:r>
                                </m:e>
                                <m:sub>
                                  <m:r>
                                    <a:rPr lang="en-US" sz="1200" b="1" i="1" smtClean="0">
                                      <a:solidFill>
                                        <a:schemeClr val="tx1"/>
                                      </a:solidFill>
                                      <a:latin typeface="Cambria Math" panose="02040503050406030204" pitchFamily="18" charset="0"/>
                                      <a:cs typeface="Microsoft Sans Serif" panose="020B0604020202020204" pitchFamily="34" charset="0"/>
                                    </a:rPr>
                                    <m:t>𝟎</m:t>
                                  </m:r>
                                </m:sub>
                              </m:sSub>
                            </m:oMath>
                          </a14:m>
                          <a:r>
                            <a:rPr lang="en-US" sz="1200" b="1" dirty="0">
                              <a:latin typeface="+mj-lt"/>
                              <a:cs typeface="Calibri" panose="020F050202020403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accent6"/>
                              </a:solidFill>
                              <a:latin typeface="+mj-lt"/>
                              <a:cs typeface="Calibri" panose="020F0502020204030204" pitchFamily="34" charset="0"/>
                            </a:rPr>
                            <a:t>(See slide 5 for details)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mj-lt"/>
                              <a:cs typeface="Calibri" panose="020F0502020204030204" pitchFamily="34" charset="0"/>
                            </a:rPr>
                            <a:t>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First arrival tap offset from the CIR report grid (chip ratex2 resolution)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j-lt"/>
                              <a:ea typeface="+mn-ea"/>
                              <a:cs typeface="Calibri" panose="020F0502020204030204" pitchFamily="34" charset="0"/>
                            </a:rPr>
                            <a:t>Could be in units of </a:t>
                          </a:r>
                          <a14:m>
                            <m:oMath xmlns:m="http://schemas.openxmlformats.org/officeDocument/2006/math">
                              <m:sSup>
                                <m:sSupPr>
                                  <m:ctrlPr>
                                    <a:rPr lang="en-US" sz="1200" b="1" i="1" u="none" strike="noStrike" kern="1200" baseline="0" smtClean="0">
                                      <a:solidFill>
                                        <a:schemeClr val="tx1"/>
                                      </a:solidFill>
                                      <a:latin typeface="Cambria Math" panose="02040503050406030204" pitchFamily="18" charset="0"/>
                                      <a:ea typeface="+mn-ea"/>
                                      <a:cs typeface="+mn-cs"/>
                                    </a:rPr>
                                  </m:ctrlPr>
                                </m:sSupPr>
                                <m:e>
                                  <m:r>
                                    <a:rPr lang="en-US" sz="1200" b="1" i="1" u="none" strike="noStrike" kern="1200" baseline="0" smtClean="0">
                                      <a:solidFill>
                                        <a:schemeClr val="tx1"/>
                                      </a:solidFill>
                                      <a:latin typeface="Cambria Math" panose="02040503050406030204" pitchFamily="18" charset="0"/>
                                      <a:ea typeface="+mn-ea"/>
                                      <a:cs typeface="+mn-cs"/>
                                    </a:rPr>
                                    <m:t>𝟐</m:t>
                                  </m:r>
                                </m:e>
                                <m:sup>
                                  <m:r>
                                    <a:rPr lang="en-US" sz="1200" b="1" i="1" u="none" strike="noStrike" kern="1200" baseline="0" smtClean="0">
                                      <a:solidFill>
                                        <a:schemeClr val="tx1"/>
                                      </a:solidFill>
                                      <a:latin typeface="Cambria Math" panose="02040503050406030204" pitchFamily="18" charset="0"/>
                                      <a:ea typeface="+mn-ea"/>
                                      <a:cs typeface="+mn-cs"/>
                                    </a:rPr>
                                    <m:t>−</m:t>
                                  </m:r>
                                  <m:r>
                                    <a:rPr lang="en-US" sz="1200" b="1" i="1" u="none" strike="noStrike" kern="1200" baseline="0" smtClean="0">
                                      <a:solidFill>
                                        <a:schemeClr val="tx1"/>
                                      </a:solidFill>
                                      <a:latin typeface="Cambria Math" panose="02040503050406030204" pitchFamily="18" charset="0"/>
                                      <a:ea typeface="+mn-ea"/>
                                      <a:cs typeface="+mn-cs"/>
                                    </a:rPr>
                                    <m:t>𝟕</m:t>
                                  </m:r>
                                </m:sup>
                              </m:sSup>
                            </m:oMath>
                          </a14:m>
                          <a:r>
                            <a:rPr lang="en-US" sz="1200" b="1" dirty="0">
                              <a:solidFill>
                                <a:schemeClr val="tx1"/>
                              </a:solidFill>
                              <a:latin typeface="+mj-lt"/>
                              <a:cs typeface="Calibri" panose="020F0502020204030204" pitchFamily="34" charset="0"/>
                            </a:rPr>
                            <a:t>of chipping period.</a:t>
                          </a:r>
                        </a:p>
                      </a:txBody>
                      <a:tcPr/>
                    </a:tc>
                    <a:extLst>
                      <a:ext uri="{0D108BD9-81ED-4DB2-BD59-A6C34878D82A}">
                        <a16:rowId xmlns:a16="http://schemas.microsoft.com/office/drawing/2014/main" val="229359295"/>
                      </a:ext>
                    </a:extLst>
                  </a:tr>
                  <a:tr h="439581">
                    <a:tc>
                      <a:txBody>
                        <a:bodyPr/>
                        <a:lstStyle/>
                        <a:p>
                          <a:r>
                            <a:rPr lang="en-US" sz="1200" b="1" dirty="0">
                              <a:latin typeface="+mj-lt"/>
                              <a:cs typeface="Calibri" panose="020F0502020204030204" pitchFamily="34" charset="0"/>
                            </a:rPr>
                            <a:t>Normalization factor for I/Q </a:t>
                          </a:r>
                        </a:p>
                      </a:txBody>
                      <a:tcPr/>
                    </a:tc>
                    <a:tc>
                      <a:txBody>
                        <a:bodyPr/>
                        <a:lstStyle/>
                        <a:p>
                          <a:r>
                            <a:rPr lang="en-US" sz="1200" b="1" dirty="0">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Common normalization value for In-phase and Quadrature CIR values</a:t>
                          </a:r>
                          <a:endParaRPr lang="en-US" sz="1200" b="1" dirty="0">
                            <a:latin typeface="+mj-lt"/>
                            <a:cs typeface="Calibri" panose="020F0502020204030204" pitchFamily="34" charset="0"/>
                          </a:endParaRPr>
                        </a:p>
                      </a:txBody>
                      <a:tcPr/>
                    </a:tc>
                    <a:extLst>
                      <a:ext uri="{0D108BD9-81ED-4DB2-BD59-A6C34878D82A}">
                        <a16:rowId xmlns:a16="http://schemas.microsoft.com/office/drawing/2014/main" val="1831043638"/>
                      </a:ext>
                    </a:extLst>
                  </a:tr>
                  <a:tr h="356549">
                    <a:tc>
                      <a:txBody>
                        <a:bodyPr/>
                        <a:lstStyle/>
                        <a:p>
                          <a:r>
                            <a:rPr lang="en-US" sz="1200" b="1" dirty="0">
                              <a:latin typeface="+mj-lt"/>
                              <a:cs typeface="Calibri" panose="020F0502020204030204" pitchFamily="34" charset="0"/>
                            </a:rPr>
                            <a:t>RSSI</a:t>
                          </a:r>
                        </a:p>
                      </a:txBody>
                      <a:tcPr/>
                    </a:tc>
                    <a:tc>
                      <a:txBody>
                        <a:bodyPr/>
                        <a:lstStyle/>
                        <a:p>
                          <a:r>
                            <a:rPr lang="en-US" sz="1200" b="1" dirty="0">
                              <a:latin typeface="+mj-lt"/>
                              <a:cs typeface="Calibri" panose="020F0502020204030204" pitchFamily="34" charset="0"/>
                            </a:rPr>
                            <a:t>TBD</a:t>
                          </a:r>
                        </a:p>
                      </a:txBody>
                      <a:tcPr/>
                    </a:tc>
                    <a:tc>
                      <a:txBody>
                        <a:bodyPr/>
                        <a:lstStyle/>
                        <a:p>
                          <a:r>
                            <a:rPr lang="en-US" sz="1200" b="1" dirty="0">
                              <a:latin typeface="+mj-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latin typeface="+mj-lt"/>
                              <a:cs typeface="Calibri" panose="020F0502020204030204" pitchFamily="34" charset="0"/>
                            </a:rPr>
                            <a:t>CIR In-Phase report</a:t>
                          </a:r>
                        </a:p>
                      </a:txBody>
                      <a:tcPr/>
                    </a:tc>
                    <a:tc>
                      <a:txBody>
                        <a:bodyPr/>
                        <a:lstStyle/>
                        <a:p>
                          <a:r>
                            <a:rPr lang="en-US" sz="1200" b="1" dirty="0">
                              <a:latin typeface="+mj-lt"/>
                              <a:cs typeface="Calibri" panose="020F0502020204030204" pitchFamily="34" charset="0"/>
                            </a:rPr>
                            <a:t>16 bits</a:t>
                          </a:r>
                        </a:p>
                      </a:txBody>
                      <a:tcPr/>
                    </a:tc>
                    <a:tc>
                      <a:txBody>
                        <a:bodyPr/>
                        <a:lstStyle/>
                        <a:p>
                          <a:r>
                            <a:rPr lang="en-US" sz="1200" b="1">
                              <a:solidFill>
                                <a:schemeClr val="tx1"/>
                              </a:solidFill>
                              <a:latin typeface="+mj-lt"/>
                              <a:cs typeface="Calibri" panose="020F0502020204030204" pitchFamily="34" charset="0"/>
                            </a:rPr>
                            <a:t>Per tap; normalized</a:t>
                          </a:r>
                          <a:endParaRPr lang="en-US" sz="1200" b="1" dirty="0">
                            <a:latin typeface="+mj-lt"/>
                            <a:cs typeface="Calibri" panose="020F0502020204030204" pitchFamily="34" charset="0"/>
                          </a:endParaRPr>
                        </a:p>
                      </a:txBody>
                      <a:tcPr/>
                    </a:tc>
                    <a:extLst>
                      <a:ext uri="{0D108BD9-81ED-4DB2-BD59-A6C34878D82A}">
                        <a16:rowId xmlns:a16="http://schemas.microsoft.com/office/drawing/2014/main" val="1205708003"/>
                      </a:ext>
                    </a:extLst>
                  </a:tr>
                  <a:tr h="356549">
                    <a:tc>
                      <a:txBody>
                        <a:bodyPr/>
                        <a:lstStyle/>
                        <a:p>
                          <a:r>
                            <a:rPr lang="en-US" sz="1200" b="1" dirty="0">
                              <a:latin typeface="+mj-lt"/>
                              <a:cs typeface="Calibri" panose="020F0502020204030204" pitchFamily="34" charset="0"/>
                            </a:rPr>
                            <a:t>CIR Quadrature report</a:t>
                          </a:r>
                        </a:p>
                      </a:txBody>
                      <a:tcPr/>
                    </a:tc>
                    <a:tc>
                      <a:txBody>
                        <a:bodyPr/>
                        <a:lstStyle/>
                        <a:p>
                          <a:r>
                            <a:rPr lang="en-US" sz="1200" b="1" dirty="0">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endParaRPr lang="en-US" sz="1200" b="1" dirty="0">
                            <a:latin typeface="+mj-lt"/>
                            <a:cs typeface="Calibri" panose="020F0502020204030204" pitchFamily="34" charset="0"/>
                          </a:endParaRPr>
                        </a:p>
                      </a:txBody>
                      <a:tcPr/>
                    </a:tc>
                    <a:extLst>
                      <a:ext uri="{0D108BD9-81ED-4DB2-BD59-A6C34878D82A}">
                        <a16:rowId xmlns:a16="http://schemas.microsoft.com/office/drawing/2014/main" val="1729340610"/>
                      </a:ext>
                    </a:extLst>
                  </a:tr>
                </a:tbl>
              </a:graphicData>
            </a:graphic>
          </p:graphicFrame>
        </mc:Choice>
        <mc:Fallback xmlns="">
          <p:graphicFrame>
            <p:nvGraphicFramePr>
              <p:cNvPr id="4" name="Table 2">
                <a:extLst>
                  <a:ext uri="{FF2B5EF4-FFF2-40B4-BE49-F238E27FC236}">
                    <a16:creationId xmlns:a16="http://schemas.microsoft.com/office/drawing/2014/main" id="{C1F9C0C5-563D-182B-C7E2-164DFE41E4B1}"/>
                  </a:ext>
                </a:extLst>
              </p:cNvPr>
              <p:cNvGraphicFramePr>
                <a:graphicFrameLocks noGrp="1"/>
              </p:cNvGraphicFramePr>
              <p:nvPr>
                <p:extLst>
                  <p:ext uri="{D42A27DB-BD31-4B8C-83A1-F6EECF244321}">
                    <p14:modId xmlns:p14="http://schemas.microsoft.com/office/powerpoint/2010/main" val="335497241"/>
                  </p:ext>
                </p:extLst>
              </p:nvPr>
            </p:nvGraphicFramePr>
            <p:xfrm>
              <a:off x="673721" y="1681263"/>
              <a:ext cx="7872758" cy="4419385"/>
            </p:xfrm>
            <a:graphic>
              <a:graphicData uri="http://schemas.openxmlformats.org/drawingml/2006/table">
                <a:tbl>
                  <a:tblPr firstRow="1" bandRow="1">
                    <a:tableStyleId>{5C22544A-7EE6-4342-B048-85BDC9FD1C3A}</a:tableStyleId>
                  </a:tblPr>
                  <a:tblGrid>
                    <a:gridCol w="2177644">
                      <a:extLst>
                        <a:ext uri="{9D8B030D-6E8A-4147-A177-3AD203B41FA5}">
                          <a16:colId xmlns:a16="http://schemas.microsoft.com/office/drawing/2014/main" val="2934793405"/>
                        </a:ext>
                      </a:extLst>
                    </a:gridCol>
                    <a:gridCol w="2134418">
                      <a:extLst>
                        <a:ext uri="{9D8B030D-6E8A-4147-A177-3AD203B41FA5}">
                          <a16:colId xmlns:a16="http://schemas.microsoft.com/office/drawing/2014/main" val="3282596869"/>
                        </a:ext>
                      </a:extLst>
                    </a:gridCol>
                    <a:gridCol w="3560696">
                      <a:extLst>
                        <a:ext uri="{9D8B030D-6E8A-4147-A177-3AD203B41FA5}">
                          <a16:colId xmlns:a16="http://schemas.microsoft.com/office/drawing/2014/main" val="220108036"/>
                        </a:ext>
                      </a:extLst>
                    </a:gridCol>
                  </a:tblGrid>
                  <a:tr h="365760">
                    <a:tc>
                      <a:txBody>
                        <a:bodyPr/>
                        <a:lstStyle/>
                        <a:p>
                          <a:r>
                            <a:rPr lang="en-US" dirty="0">
                              <a:latin typeface="+mj-lt"/>
                              <a:cs typeface="Calibri" panose="020F0502020204030204" pitchFamily="34" charset="0"/>
                            </a:rPr>
                            <a:t>Field</a:t>
                          </a:r>
                        </a:p>
                      </a:txBody>
                      <a:tcPr/>
                    </a:tc>
                    <a:tc>
                      <a:txBody>
                        <a:bodyPr/>
                        <a:lstStyle/>
                        <a:p>
                          <a:r>
                            <a:rPr lang="en-US" dirty="0">
                              <a:latin typeface="+mj-lt"/>
                              <a:cs typeface="Calibri" panose="020F0502020204030204" pitchFamily="34" charset="0"/>
                            </a:rPr>
                            <a:t>Field length (bits)</a:t>
                          </a:r>
                        </a:p>
                      </a:txBody>
                      <a:tcPr/>
                    </a:tc>
                    <a:tc>
                      <a:txBody>
                        <a:bodyPr/>
                        <a:lstStyle/>
                        <a:p>
                          <a:r>
                            <a:rPr lang="en-US" dirty="0">
                              <a:latin typeface="+mj-lt"/>
                              <a:cs typeface="Calibri" panose="020F0502020204030204" pitchFamily="34" charset="0"/>
                            </a:rPr>
                            <a:t>Comments</a:t>
                          </a:r>
                        </a:p>
                      </a:txBody>
                      <a:tcPr/>
                    </a:tc>
                    <a:extLst>
                      <a:ext uri="{0D108BD9-81ED-4DB2-BD59-A6C34878D82A}">
                        <a16:rowId xmlns:a16="http://schemas.microsoft.com/office/drawing/2014/main" val="3378582730"/>
                      </a:ext>
                    </a:extLst>
                  </a:tr>
                  <a:tr h="35654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rgbClr val="FF0000"/>
                              </a:solidFill>
                              <a:latin typeface="+mj-lt"/>
                              <a:cs typeface="Calibri" panose="020F0502020204030204" pitchFamily="34" charset="0"/>
                            </a:rPr>
                            <a:t>Control Fields</a:t>
                          </a:r>
                        </a:p>
                      </a:txBody>
                      <a:tcPr/>
                    </a:tc>
                    <a:tc hMerge="1">
                      <a:txBody>
                        <a:bodyPr/>
                        <a:lstStyle/>
                        <a:p>
                          <a:endParaRPr lang="en-US"/>
                        </a:p>
                      </a:txBody>
                      <a:tcPr/>
                    </a:tc>
                    <a:tc hMerge="1">
                      <a:txBody>
                        <a:bodyPr/>
                        <a:lstStyle/>
                        <a:p>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59353612"/>
                      </a:ext>
                    </a:extLst>
                  </a:tr>
                  <a:tr h="356549">
                    <a:tc>
                      <a:txBody>
                        <a:bodyPr/>
                        <a:lstStyle/>
                        <a:p>
                          <a:r>
                            <a:rPr lang="en-US" sz="1200" b="1" dirty="0">
                              <a:latin typeface="+mj-lt"/>
                              <a:cs typeface="Calibri" panose="020F0502020204030204" pitchFamily="34" charset="0"/>
                            </a:rPr>
                            <a:t>Number of Rx antennas</a:t>
                          </a:r>
                        </a:p>
                      </a:txBody>
                      <a:tcPr/>
                    </a:tc>
                    <a:tc>
                      <a:txBody>
                        <a:bodyPr/>
                        <a:lstStyle/>
                        <a:p>
                          <a:r>
                            <a:rPr lang="en-US" sz="1200" b="1" dirty="0">
                              <a:latin typeface="+mj-lt"/>
                              <a:cs typeface="Calibri" panose="020F0502020204030204" pitchFamily="34" charset="0"/>
                            </a:rPr>
                            <a:t>2 bits</a:t>
                          </a:r>
                        </a:p>
                      </a:txBody>
                      <a:tcPr/>
                    </a:tc>
                    <a:tc>
                      <a:txBody>
                        <a:bodyPr/>
                        <a:lstStyle/>
                        <a:p>
                          <a:r>
                            <a:rPr lang="en-US" sz="1200" b="1" dirty="0">
                              <a:latin typeface="+mj-lt"/>
                              <a:cs typeface="Calibri" panose="020F0502020204030204" pitchFamily="34" charset="0"/>
                            </a:rPr>
                            <a:t>Up to 4 Rx antennas</a:t>
                          </a:r>
                        </a:p>
                      </a:txBody>
                      <a:tcPr/>
                    </a:tc>
                    <a:extLst>
                      <a:ext uri="{0D108BD9-81ED-4DB2-BD59-A6C34878D82A}">
                        <a16:rowId xmlns:a16="http://schemas.microsoft.com/office/drawing/2014/main" val="1714663778"/>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mj-lt"/>
                              <a:cs typeface="Calibri" panose="020F0502020204030204" pitchFamily="34" charset="0"/>
                            </a:rPr>
                            <a:t>Bitmap </a:t>
                          </a:r>
                          <a:r>
                            <a:rPr lang="en-US" sz="1200" b="1" dirty="0">
                              <a:solidFill>
                                <a:schemeClr val="tx1"/>
                              </a:solidFill>
                              <a:latin typeface="+mj-lt"/>
                              <a:cs typeface="Calibri" panose="020F0502020204030204" pitchFamily="34" charset="0"/>
                            </a:rPr>
                            <a:t>duration </a:t>
                          </a:r>
                          <a:r>
                            <a:rPr lang="en-US" sz="1200" b="1" kern="1200" dirty="0">
                              <a:solidFill>
                                <a:schemeClr val="accent6"/>
                              </a:solidFill>
                              <a:latin typeface="+mn-lt"/>
                              <a:ea typeface="+mn-ea"/>
                              <a:cs typeface="Calibri" panose="020F0502020204030204" pitchFamily="34" charset="0"/>
                            </a:rPr>
                            <a:t>(See slide 9 for details)</a:t>
                          </a:r>
                          <a:endParaRPr lang="en-US" sz="1200" b="1" dirty="0">
                            <a:solidFill>
                              <a:srgbClr val="FF0000"/>
                            </a:solidFill>
                            <a:latin typeface="+mj-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rPr>
                            <a:t>4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rPr>
                            <a:t>32, 64, 128, 256</a:t>
                          </a:r>
                        </a:p>
                      </a:txBody>
                      <a:tcPr/>
                    </a:tc>
                    <a:extLst>
                      <a:ext uri="{0D108BD9-81ED-4DB2-BD59-A6C34878D82A}">
                        <a16:rowId xmlns:a16="http://schemas.microsoft.com/office/drawing/2014/main" val="696162833"/>
                      </a:ext>
                    </a:extLst>
                  </a:tr>
                  <a:tr h="356549">
                    <a:tc>
                      <a:txBody>
                        <a:bodyPr/>
                        <a:lstStyle/>
                        <a:p>
                          <a:r>
                            <a:rPr lang="en-US" sz="1200" b="1" dirty="0">
                              <a:latin typeface="+mj-lt"/>
                              <a:cs typeface="Calibri" panose="020F0502020204030204" pitchFamily="34" charset="0"/>
                            </a:rPr>
                            <a:t>Bitmap</a:t>
                          </a:r>
                        </a:p>
                      </a:txBody>
                      <a:tcPr/>
                    </a:tc>
                    <a:tc>
                      <a:txBody>
                        <a:bodyPr/>
                        <a:lstStyle/>
                        <a:p>
                          <a:r>
                            <a:rPr lang="en-US" sz="1200" b="1" dirty="0">
                              <a:latin typeface="+mj-lt"/>
                              <a:cs typeface="Calibri" panose="020F0502020204030204" pitchFamily="34" charset="0"/>
                            </a:rPr>
                            <a:t>Variable, up to 256 bits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j-lt"/>
                              <a:cs typeface="Calibri" panose="020F0502020204030204" pitchFamily="34" charset="0"/>
                            </a:rPr>
                            <a:t>Max length=256</a:t>
                          </a:r>
                        </a:p>
                      </a:txBody>
                      <a:tcPr/>
                    </a:tc>
                    <a:extLst>
                      <a:ext uri="{0D108BD9-81ED-4DB2-BD59-A6C34878D82A}">
                        <a16:rowId xmlns:a16="http://schemas.microsoft.com/office/drawing/2014/main" val="1424462074"/>
                      </a:ext>
                    </a:extLst>
                  </a:tr>
                  <a:tr h="356549">
                    <a:tc gridSpan="3">
                      <a:txBody>
                        <a:bodyPr/>
                        <a:lstStyle/>
                        <a:p>
                          <a:pPr algn="ctr"/>
                          <a:r>
                            <a:rPr lang="en-US" sz="1200" b="1" dirty="0">
                              <a:solidFill>
                                <a:srgbClr val="FF0000"/>
                              </a:solidFill>
                              <a:latin typeface="+mj-lt"/>
                              <a:cs typeface="Calibri" panose="020F0502020204030204" pitchFamily="34" charset="0"/>
                            </a:rPr>
                            <a:t>Content Fields for Each Rx Chain</a:t>
                          </a:r>
                        </a:p>
                      </a:txBody>
                      <a:tcPr/>
                    </a:tc>
                    <a:tc hMerge="1">
                      <a:txBody>
                        <a:bodyPr/>
                        <a:lstStyle/>
                        <a:p>
                          <a:endParaRPr lang="en-US"/>
                        </a:p>
                      </a:txBody>
                      <a:tcPr/>
                    </a:tc>
                    <a:tc hMerge="1">
                      <a:txBody>
                        <a:bodyPr/>
                        <a:lstStyle/>
                        <a:p>
                          <a:pPr algn="ctr"/>
                          <a:endParaRPr lang="en-US" sz="1200" b="1"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2654099"/>
                      </a:ext>
                    </a:extLst>
                  </a:tr>
                  <a:tr h="643382">
                    <a:tc>
                      <a:txBody>
                        <a:bodyPr/>
                        <a:lstStyle/>
                        <a:p>
                          <a:endParaRPr lang="en-US"/>
                        </a:p>
                      </a:txBody>
                      <a:tcPr>
                        <a:blipFill>
                          <a:blip r:embed="rId3"/>
                          <a:stretch>
                            <a:fillRect l="-280" t="-352830" r="-263305" b="-238679"/>
                          </a:stretch>
                        </a:blip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mj-lt"/>
                              <a:cs typeface="Calibri" panose="020F0502020204030204" pitchFamily="34" charset="0"/>
                            </a:rPr>
                            <a:t>6 bits</a:t>
                          </a:r>
                        </a:p>
                      </a:txBody>
                      <a:tcPr/>
                    </a:tc>
                    <a:tc>
                      <a:txBody>
                        <a:bodyPr/>
                        <a:lstStyle/>
                        <a:p>
                          <a:endParaRPr lang="en-US"/>
                        </a:p>
                      </a:txBody>
                      <a:tcPr>
                        <a:blipFill>
                          <a:blip r:embed="rId3"/>
                          <a:stretch>
                            <a:fillRect l="-121404" t="-352830" r="-856" b="-238679"/>
                          </a:stretch>
                        </a:blipFill>
                      </a:tcPr>
                    </a:tc>
                    <a:extLst>
                      <a:ext uri="{0D108BD9-81ED-4DB2-BD59-A6C34878D82A}">
                        <a16:rowId xmlns:a16="http://schemas.microsoft.com/office/drawing/2014/main" val="229359295"/>
                      </a:ext>
                    </a:extLst>
                  </a:tr>
                  <a:tr h="457200">
                    <a:tc>
                      <a:txBody>
                        <a:bodyPr/>
                        <a:lstStyle/>
                        <a:p>
                          <a:r>
                            <a:rPr lang="en-US" sz="1200" b="1" dirty="0">
                              <a:latin typeface="+mj-lt"/>
                              <a:cs typeface="Calibri" panose="020F0502020204030204" pitchFamily="34" charset="0"/>
                            </a:rPr>
                            <a:t>Normalization factor for I/Q </a:t>
                          </a:r>
                        </a:p>
                      </a:txBody>
                      <a:tcPr/>
                    </a:tc>
                    <a:tc>
                      <a:txBody>
                        <a:bodyPr/>
                        <a:lstStyle/>
                        <a:p>
                          <a:r>
                            <a:rPr lang="en-US" sz="1200" b="1" dirty="0">
                              <a:latin typeface="+mj-lt"/>
                              <a:cs typeface="Calibri" panose="020F0502020204030204" pitchFamily="34" charset="0"/>
                            </a:rPr>
                            <a:t>TBD</a:t>
                          </a:r>
                        </a:p>
                      </a:txBody>
                      <a:tcPr/>
                    </a:tc>
                    <a:tc>
                      <a:txBody>
                        <a:bodyPr/>
                        <a:lstStyle/>
                        <a:p>
                          <a:r>
                            <a:rPr lang="en-US" sz="1200" b="1" dirty="0">
                              <a:solidFill>
                                <a:schemeClr val="tx1"/>
                              </a:solidFill>
                              <a:latin typeface="+mj-lt"/>
                              <a:cs typeface="Calibri" panose="020F0502020204030204" pitchFamily="34" charset="0"/>
                            </a:rPr>
                            <a:t>Common normalization value for In-phase and Quadrature CIR values</a:t>
                          </a:r>
                          <a:endParaRPr lang="en-US" sz="1200" b="1" dirty="0">
                            <a:latin typeface="+mj-lt"/>
                            <a:cs typeface="Calibri" panose="020F0502020204030204" pitchFamily="34" charset="0"/>
                          </a:endParaRPr>
                        </a:p>
                      </a:txBody>
                      <a:tcPr/>
                    </a:tc>
                    <a:extLst>
                      <a:ext uri="{0D108BD9-81ED-4DB2-BD59-A6C34878D82A}">
                        <a16:rowId xmlns:a16="http://schemas.microsoft.com/office/drawing/2014/main" val="1831043638"/>
                      </a:ext>
                    </a:extLst>
                  </a:tr>
                  <a:tr h="356549">
                    <a:tc>
                      <a:txBody>
                        <a:bodyPr/>
                        <a:lstStyle/>
                        <a:p>
                          <a:r>
                            <a:rPr lang="en-US" sz="1200" b="1" dirty="0">
                              <a:latin typeface="+mj-lt"/>
                              <a:cs typeface="Calibri" panose="020F0502020204030204" pitchFamily="34" charset="0"/>
                            </a:rPr>
                            <a:t>RSSI</a:t>
                          </a:r>
                        </a:p>
                      </a:txBody>
                      <a:tcPr/>
                    </a:tc>
                    <a:tc>
                      <a:txBody>
                        <a:bodyPr/>
                        <a:lstStyle/>
                        <a:p>
                          <a:r>
                            <a:rPr lang="en-US" sz="1200" b="1" dirty="0">
                              <a:latin typeface="+mj-lt"/>
                              <a:cs typeface="Calibri" panose="020F0502020204030204" pitchFamily="34" charset="0"/>
                            </a:rPr>
                            <a:t>TBD</a:t>
                          </a:r>
                        </a:p>
                      </a:txBody>
                      <a:tcPr/>
                    </a:tc>
                    <a:tc>
                      <a:txBody>
                        <a:bodyPr/>
                        <a:lstStyle/>
                        <a:p>
                          <a:r>
                            <a:rPr lang="en-US" sz="1200" b="1" dirty="0">
                              <a:latin typeface="+mj-lt"/>
                              <a:cs typeface="Calibri" panose="020F0502020204030204" pitchFamily="34" charset="0"/>
                            </a:rPr>
                            <a:t>Indication of per packet power level</a:t>
                          </a:r>
                        </a:p>
                      </a:txBody>
                      <a:tcPr/>
                    </a:tc>
                    <a:extLst>
                      <a:ext uri="{0D108BD9-81ED-4DB2-BD59-A6C34878D82A}">
                        <a16:rowId xmlns:a16="http://schemas.microsoft.com/office/drawing/2014/main" val="535039190"/>
                      </a:ext>
                    </a:extLst>
                  </a:tr>
                  <a:tr h="356549">
                    <a:tc>
                      <a:txBody>
                        <a:bodyPr/>
                        <a:lstStyle/>
                        <a:p>
                          <a:r>
                            <a:rPr lang="en-US" sz="1200" b="1" dirty="0">
                              <a:latin typeface="+mj-lt"/>
                              <a:cs typeface="Calibri" panose="020F0502020204030204" pitchFamily="34" charset="0"/>
                            </a:rPr>
                            <a:t>CIR In-Phase report</a:t>
                          </a:r>
                        </a:p>
                      </a:txBody>
                      <a:tcPr/>
                    </a:tc>
                    <a:tc>
                      <a:txBody>
                        <a:bodyPr/>
                        <a:lstStyle/>
                        <a:p>
                          <a:r>
                            <a:rPr lang="en-US" sz="1200" b="1" dirty="0">
                              <a:latin typeface="+mj-lt"/>
                              <a:cs typeface="Calibri" panose="020F0502020204030204" pitchFamily="34" charset="0"/>
                            </a:rPr>
                            <a:t>16 bits</a:t>
                          </a:r>
                        </a:p>
                      </a:txBody>
                      <a:tcPr/>
                    </a:tc>
                    <a:tc>
                      <a:txBody>
                        <a:bodyPr/>
                        <a:lstStyle/>
                        <a:p>
                          <a:r>
                            <a:rPr lang="en-US" sz="1200" b="1">
                              <a:solidFill>
                                <a:schemeClr val="tx1"/>
                              </a:solidFill>
                              <a:latin typeface="+mj-lt"/>
                              <a:cs typeface="Calibri" panose="020F0502020204030204" pitchFamily="34" charset="0"/>
                            </a:rPr>
                            <a:t>Per tap; normalized</a:t>
                          </a:r>
                          <a:endParaRPr lang="en-US" sz="1200" b="1" dirty="0">
                            <a:latin typeface="+mj-lt"/>
                            <a:cs typeface="Calibri" panose="020F0502020204030204" pitchFamily="34" charset="0"/>
                          </a:endParaRPr>
                        </a:p>
                      </a:txBody>
                      <a:tcPr/>
                    </a:tc>
                    <a:extLst>
                      <a:ext uri="{0D108BD9-81ED-4DB2-BD59-A6C34878D82A}">
                        <a16:rowId xmlns:a16="http://schemas.microsoft.com/office/drawing/2014/main" val="1205708003"/>
                      </a:ext>
                    </a:extLst>
                  </a:tr>
                  <a:tr h="356549">
                    <a:tc>
                      <a:txBody>
                        <a:bodyPr/>
                        <a:lstStyle/>
                        <a:p>
                          <a:r>
                            <a:rPr lang="en-US" sz="1200" b="1" dirty="0">
                              <a:latin typeface="+mj-lt"/>
                              <a:cs typeface="Calibri" panose="020F0502020204030204" pitchFamily="34" charset="0"/>
                            </a:rPr>
                            <a:t>CIR Quadrature report</a:t>
                          </a:r>
                        </a:p>
                      </a:txBody>
                      <a:tcPr/>
                    </a:tc>
                    <a:tc>
                      <a:txBody>
                        <a:bodyPr/>
                        <a:lstStyle/>
                        <a:p>
                          <a:r>
                            <a:rPr lang="en-US" sz="1200" b="1" dirty="0">
                              <a:latin typeface="+mj-lt"/>
                              <a:cs typeface="Calibri" panose="020F0502020204030204" pitchFamily="34" charset="0"/>
                            </a:rPr>
                            <a:t>16 bits</a:t>
                          </a:r>
                        </a:p>
                      </a:txBody>
                      <a:tcPr/>
                    </a:tc>
                    <a:tc>
                      <a:txBody>
                        <a:bodyPr/>
                        <a:lstStyle/>
                        <a:p>
                          <a:r>
                            <a:rPr lang="en-US" sz="1200" b="1" dirty="0">
                              <a:solidFill>
                                <a:schemeClr val="tx1"/>
                              </a:solidFill>
                              <a:latin typeface="+mj-lt"/>
                              <a:cs typeface="Calibri" panose="020F0502020204030204" pitchFamily="34" charset="0"/>
                            </a:rPr>
                            <a:t>Per tap; normalized</a:t>
                          </a:r>
                          <a:endParaRPr lang="en-US" sz="1200" b="1" dirty="0">
                            <a:latin typeface="+mj-lt"/>
                            <a:cs typeface="Calibri" panose="020F0502020204030204" pitchFamily="34" charset="0"/>
                          </a:endParaRPr>
                        </a:p>
                      </a:txBody>
                      <a:tcPr/>
                    </a:tc>
                    <a:extLst>
                      <a:ext uri="{0D108BD9-81ED-4DB2-BD59-A6C34878D82A}">
                        <a16:rowId xmlns:a16="http://schemas.microsoft.com/office/drawing/2014/main" val="1729340610"/>
                      </a:ext>
                    </a:extLst>
                  </a:tr>
                </a:tbl>
              </a:graphicData>
            </a:graphic>
          </p:graphicFrame>
        </mc:Fallback>
      </mc:AlternateContent>
      <p:sp>
        <p:nvSpPr>
          <p:cNvPr id="6" name="Slide Number Placeholder 5">
            <a:extLst>
              <a:ext uri="{FF2B5EF4-FFF2-40B4-BE49-F238E27FC236}">
                <a16:creationId xmlns:a16="http://schemas.microsoft.com/office/drawing/2014/main" id="{840F3430-7436-E8D4-4D40-3A7B236E42D1}"/>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5</a:t>
            </a:fld>
            <a:endParaRPr lang="en-US" altLang="en-US" dirty="0"/>
          </a:p>
        </p:txBody>
      </p:sp>
    </p:spTree>
    <p:extLst>
      <p:ext uri="{BB962C8B-B14F-4D97-AF65-F5344CB8AC3E}">
        <p14:creationId xmlns:p14="http://schemas.microsoft.com/office/powerpoint/2010/main" val="197704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xfrm>
            <a:off x="65754" y="557262"/>
            <a:ext cx="8638728" cy="779385"/>
          </a:xfrm>
          <a:ln/>
        </p:spPr>
        <p:txBody>
          <a:bodyPr/>
          <a:lstStyle/>
          <a:p>
            <a:r>
              <a:rPr lang="en-US" altLang="en-US" dirty="0"/>
              <a:t>Interpolation of CIR values</a:t>
            </a:r>
          </a:p>
        </p:txBody>
      </p:sp>
      <mc:AlternateContent xmlns:mc="http://schemas.openxmlformats.org/markup-compatibility/2006" xmlns:a14="http://schemas.microsoft.com/office/drawing/2010/main">
        <mc:Choice Requires="a14">
          <p:sp>
            <p:nvSpPr>
              <p:cNvPr id="10" name="Text Placeholder 2">
                <a:extLst>
                  <a:ext uri="{FF2B5EF4-FFF2-40B4-BE49-F238E27FC236}">
                    <a16:creationId xmlns:a16="http://schemas.microsoft.com/office/drawing/2014/main" id="{73E2B99B-628B-4EDF-8BF5-83F6A63D60C4}"/>
                  </a:ext>
                </a:extLst>
              </p:cNvPr>
              <p:cNvSpPr txBox="1">
                <a:spLocks/>
              </p:cNvSpPr>
              <p:nvPr/>
            </p:nvSpPr>
            <p:spPr bwMode="auto">
              <a:xfrm>
                <a:off x="-863311" y="782675"/>
                <a:ext cx="9914636" cy="627454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742950" lvl="2" indent="0" fontAlgn="ctr">
                  <a:spcBef>
                    <a:spcPts val="0"/>
                  </a:spcBef>
                  <a:spcAft>
                    <a:spcPts val="0"/>
                  </a:spcAft>
                  <a:buNone/>
                  <a:tabLst>
                    <a:tab pos="457200" algn="l"/>
                  </a:tabLst>
                </a:pPr>
                <a:endParaRPr lang="en-US" sz="1600" b="1" dirty="0">
                  <a:latin typeface="+mj-lt"/>
                  <a:ea typeface="Times New Roman" panose="02020603050405020304" pitchFamily="18" charset="0"/>
                </a:endParaRPr>
              </a:p>
              <a:p>
                <a:pPr marL="1143000" lvl="3" indent="0" fontAlgn="ctr">
                  <a:spcBef>
                    <a:spcPts val="0"/>
                  </a:spcBef>
                  <a:spcAft>
                    <a:spcPts val="0"/>
                  </a:spcAft>
                  <a:buSzPct val="100000"/>
                  <a:buNone/>
                  <a:tabLst>
                    <a:tab pos="914400" algn="l"/>
                  </a:tabLst>
                </a:pPr>
                <a:endParaRPr lang="en-US" sz="1600" b="1" dirty="0">
                  <a:solidFill>
                    <a:schemeClr val="tx2"/>
                  </a:solidFill>
                  <a:latin typeface="+mj-lt"/>
                  <a:ea typeface="Times New Roman" panose="02020603050405020304" pitchFamily="18" charset="0"/>
                </a:endParaRPr>
              </a:p>
              <a:p>
                <a:pPr lvl="3" indent="-285750" fontAlgn="ctr">
                  <a:spcBef>
                    <a:spcPts val="0"/>
                  </a:spcBef>
                  <a:spcAft>
                    <a:spcPts val="0"/>
                  </a:spcAft>
                  <a:buClr>
                    <a:schemeClr val="tx1"/>
                  </a:buClr>
                  <a:buSzPct val="140000"/>
                  <a:buFont typeface="Arial" panose="020B0604020202020204" pitchFamily="34" charset="0"/>
                  <a:buChar char="•"/>
                  <a:tabLst>
                    <a:tab pos="914400" algn="l"/>
                  </a:tabLst>
                </a:pPr>
                <a:r>
                  <a:rPr lang="en-US" sz="1800" dirty="0">
                    <a:latin typeface="+mj-lt"/>
                    <a:ea typeface="Calibri" panose="020F0502020204030204" pitchFamily="34" charset="0"/>
                    <a:cs typeface="Calibri" panose="020F0502020204030204" pitchFamily="34" charset="0"/>
                  </a:rPr>
                  <a:t>The responder generally estimates channel at a certain time grid, for example at the resolution of twice chip rate.</a:t>
                </a: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r>
                  <a:rPr lang="en-US" sz="1600" dirty="0">
                    <a:latin typeface="+mj-lt"/>
                    <a:ea typeface="Calibri" panose="020F0502020204030204" pitchFamily="34" charset="0"/>
                    <a:cs typeface="Calibri" panose="020F0502020204030204" pitchFamily="34" charset="0"/>
                  </a:rPr>
                  <a:t>Responder further interpolates CIR and estimates the Earliest Arrival Path (EAP) more accurately.</a:t>
                </a: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r>
                  <a:rPr lang="en-US" sz="1600" dirty="0">
                    <a:latin typeface="+mj-lt"/>
                    <a:ea typeface="Calibri" panose="020F0502020204030204" pitchFamily="34" charset="0"/>
                    <a:cs typeface="Calibri" panose="020F0502020204030204" pitchFamily="34" charset="0"/>
                  </a:rPr>
                  <a:t>The estimated EAP generally is used for ranging, and it is not necessarily on the CIR grid.</a:t>
                </a: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r>
                  <a:rPr lang="en-US" sz="1600" dirty="0">
                    <a:latin typeface="+mj-lt"/>
                    <a:ea typeface="Calibri" panose="020F0502020204030204" pitchFamily="34" charset="0"/>
                    <a:cs typeface="Calibri" panose="020F0502020204030204" pitchFamily="34" charset="0"/>
                  </a:rPr>
                  <a:t>For the sensing report, the CIR window is referenced to the EAP. </a:t>
                </a: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endParaRPr lang="en-US" sz="1600" dirty="0">
                  <a:latin typeface="+mj-lt"/>
                  <a:ea typeface="Calibri" panose="020F0502020204030204" pitchFamily="34" charset="0"/>
                  <a:cs typeface="Calibri" panose="020F0502020204030204" pitchFamily="34" charset="0"/>
                </a:endParaRP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endParaRPr lang="en-US" sz="1600" dirty="0">
                  <a:latin typeface="+mj-lt"/>
                  <a:ea typeface="Calibri" panose="020F0502020204030204" pitchFamily="34" charset="0"/>
                  <a:cs typeface="Calibri" panose="020F0502020204030204" pitchFamily="34" charset="0"/>
                </a:endParaRP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endParaRPr lang="en-US" sz="1600" dirty="0">
                  <a:latin typeface="+mj-lt"/>
                  <a:ea typeface="Calibri" panose="020F0502020204030204" pitchFamily="34" charset="0"/>
                  <a:cs typeface="Calibri" panose="020F0502020204030204" pitchFamily="34" charset="0"/>
                </a:endParaRP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endParaRPr lang="en-US" sz="1600" dirty="0">
                  <a:latin typeface="+mj-lt"/>
                  <a:ea typeface="Calibri" panose="020F0502020204030204" pitchFamily="34" charset="0"/>
                  <a:cs typeface="Calibri" panose="020F0502020204030204" pitchFamily="34" charset="0"/>
                </a:endParaRP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endParaRPr lang="en-US" sz="1600" dirty="0">
                  <a:latin typeface="+mj-lt"/>
                  <a:ea typeface="Calibri" panose="020F0502020204030204" pitchFamily="34" charset="0"/>
                  <a:cs typeface="Calibri" panose="020F0502020204030204" pitchFamily="34" charset="0"/>
                </a:endParaRPr>
              </a:p>
              <a:p>
                <a:pPr marL="1143000" lvl="3" indent="0" fontAlgn="ctr">
                  <a:spcBef>
                    <a:spcPts val="0"/>
                  </a:spcBef>
                  <a:spcAft>
                    <a:spcPts val="0"/>
                  </a:spcAft>
                  <a:buClr>
                    <a:schemeClr val="tx1"/>
                  </a:buClr>
                  <a:buSzPct val="140000"/>
                  <a:buNone/>
                  <a:tabLst>
                    <a:tab pos="914400" algn="l"/>
                  </a:tabLst>
                </a:pPr>
                <a:endParaRPr lang="en-US" sz="1800" dirty="0">
                  <a:latin typeface="+mj-lt"/>
                  <a:ea typeface="Calibri" panose="020F0502020204030204" pitchFamily="34" charset="0"/>
                  <a:cs typeface="Calibri" panose="020F0502020204030204" pitchFamily="34" charset="0"/>
                </a:endParaRPr>
              </a:p>
              <a:p>
                <a:pPr lvl="3" indent="-285750" fontAlgn="ctr">
                  <a:spcBef>
                    <a:spcPts val="0"/>
                  </a:spcBef>
                  <a:spcAft>
                    <a:spcPts val="0"/>
                  </a:spcAft>
                  <a:buClr>
                    <a:schemeClr val="tx1"/>
                  </a:buClr>
                  <a:buSzPct val="140000"/>
                  <a:buFont typeface="Arial" panose="020B0604020202020204" pitchFamily="34" charset="0"/>
                  <a:buChar char="•"/>
                  <a:tabLst>
                    <a:tab pos="914400" algn="l"/>
                  </a:tabLst>
                </a:pPr>
                <a:r>
                  <a:rPr lang="en-US" sz="1800" dirty="0">
                    <a:latin typeface="+mj-lt"/>
                    <a:ea typeface="Calibri" panose="020F0502020204030204" pitchFamily="34" charset="0"/>
                    <a:cs typeface="Calibri" panose="020F0502020204030204" pitchFamily="34" charset="0"/>
                  </a:rPr>
                  <a:t>But to relieve the burden of interpolation, it is desirable that the responder avoids interpolation across CIR before sending the report (Fig. 1). </a:t>
                </a:r>
              </a:p>
              <a:p>
                <a:pPr lvl="4" indent="-285750" fontAlgn="ctr">
                  <a:spcBef>
                    <a:spcPts val="0"/>
                  </a:spcBef>
                  <a:spcAft>
                    <a:spcPts val="0"/>
                  </a:spcAft>
                  <a:buClr>
                    <a:schemeClr val="tx1"/>
                  </a:buClr>
                  <a:buSzPct val="100000"/>
                  <a:buFont typeface="Courier New" panose="02070309020205020404" pitchFamily="49" charset="0"/>
                  <a:buChar char="o"/>
                  <a:tabLst>
                    <a:tab pos="914400" algn="l"/>
                  </a:tabLst>
                </a:pPr>
                <a:r>
                  <a:rPr lang="en-US" sz="1600" dirty="0">
                    <a:latin typeface="+mj-lt"/>
                    <a:ea typeface="Calibri" panose="020F0502020204030204" pitchFamily="34" charset="0"/>
                    <a:cs typeface="Calibri" panose="020F0502020204030204" pitchFamily="34" charset="0"/>
                  </a:rPr>
                  <a:t>We recommend to report the CIR on the grid (</a:t>
                </a:r>
                <a:r>
                  <a:rPr lang="en-US" sz="1600" dirty="0">
                    <a:solidFill>
                      <a:schemeClr val="tx2"/>
                    </a:solidFill>
                    <a:latin typeface="+mj-lt"/>
                    <a:ea typeface="Calibri" panose="020F0502020204030204" pitchFamily="34" charset="0"/>
                    <a:cs typeface="Calibri" panose="020F0502020204030204" pitchFamily="34" charset="0"/>
                  </a:rPr>
                  <a:t>at points</a:t>
                </a:r>
                <a:r>
                  <a:rPr lang="en-US" sz="1600" dirty="0">
                    <a:solidFill>
                      <a:schemeClr val="tx2"/>
                    </a:solidFill>
                    <a:latin typeface="+mj-lt"/>
                    <a:cs typeface="Microsoft Sans Serif" panose="020B0604020202020204" pitchFamily="34" charset="0"/>
                  </a:rPr>
                  <a:t> </a:t>
                </a:r>
                <a14:m>
                  <m:oMath xmlns:m="http://schemas.openxmlformats.org/officeDocument/2006/math">
                    <m:sSub>
                      <m:sSubPr>
                        <m:ctrlPr>
                          <a:rPr lang="en-US" sz="1600" i="1">
                            <a:solidFill>
                              <a:schemeClr val="tx2"/>
                            </a:solidFill>
                            <a:latin typeface="Cambria Math" panose="02040503050406030204" pitchFamily="18" charset="0"/>
                            <a:cs typeface="Microsoft Sans Serif" panose="020B0604020202020204" pitchFamily="34" charset="0"/>
                          </a:rPr>
                        </m:ctrlPr>
                      </m:sSubPr>
                      <m:e>
                        <m:r>
                          <a:rPr lang="en-US" sz="1600" i="1">
                            <a:solidFill>
                              <a:schemeClr val="tx2"/>
                            </a:solidFill>
                            <a:latin typeface="Cambria Math" panose="02040503050406030204" pitchFamily="18" charset="0"/>
                            <a:cs typeface="Microsoft Sans Serif" panose="020B0604020202020204" pitchFamily="34" charset="0"/>
                          </a:rPr>
                          <m:t>(</m:t>
                        </m:r>
                        <m:r>
                          <a:rPr lang="en-US" sz="1600" i="1">
                            <a:solidFill>
                              <a:schemeClr val="tx2"/>
                            </a:solidFill>
                            <a:latin typeface="Cambria Math" panose="02040503050406030204" pitchFamily="18" charset="0"/>
                            <a:cs typeface="Microsoft Sans Serif" panose="020B0604020202020204" pitchFamily="34" charset="0"/>
                          </a:rPr>
                          <m:t>𝑡</m:t>
                        </m:r>
                      </m:e>
                      <m:sub>
                        <m:r>
                          <a:rPr lang="en-US" sz="1600" i="1">
                            <a:solidFill>
                              <a:schemeClr val="tx2"/>
                            </a:solidFill>
                            <a:latin typeface="Cambria Math" panose="02040503050406030204" pitchFamily="18" charset="0"/>
                            <a:cs typeface="Microsoft Sans Serif" panose="020B0604020202020204" pitchFamily="34" charset="0"/>
                          </a:rPr>
                          <m:t>0</m:t>
                        </m:r>
                      </m:sub>
                    </m:sSub>
                    <m:r>
                      <a:rPr lang="en-US" sz="1600" i="1">
                        <a:latin typeface="Cambria Math" panose="02040503050406030204" pitchFamily="18" charset="0"/>
                      </a:rPr>
                      <m:t>,</m:t>
                    </m:r>
                    <m:sSub>
                      <m:sSubPr>
                        <m:ctrlPr>
                          <a:rPr lang="en-US" sz="1600" i="1">
                            <a:solidFill>
                              <a:schemeClr val="tx2"/>
                            </a:solidFill>
                            <a:latin typeface="Cambria Math" panose="02040503050406030204" pitchFamily="18" charset="0"/>
                            <a:cs typeface="Microsoft Sans Serif" panose="020B0604020202020204" pitchFamily="34" charset="0"/>
                          </a:rPr>
                        </m:ctrlPr>
                      </m:sSubPr>
                      <m:e>
                        <m:r>
                          <a:rPr lang="en-US" sz="1600" i="1">
                            <a:solidFill>
                              <a:schemeClr val="tx2"/>
                            </a:solidFill>
                            <a:latin typeface="Cambria Math" panose="02040503050406030204" pitchFamily="18" charset="0"/>
                            <a:cs typeface="Microsoft Sans Serif" panose="020B0604020202020204" pitchFamily="34" charset="0"/>
                          </a:rPr>
                          <m:t>𝑡</m:t>
                        </m:r>
                      </m:e>
                      <m:sub>
                        <m:r>
                          <a:rPr lang="en-US" sz="1600" i="1">
                            <a:solidFill>
                              <a:schemeClr val="tx2"/>
                            </a:solidFill>
                            <a:latin typeface="Cambria Math" panose="02040503050406030204" pitchFamily="18" charset="0"/>
                            <a:cs typeface="Microsoft Sans Serif" panose="020B0604020202020204" pitchFamily="34" charset="0"/>
                          </a:rPr>
                          <m:t>0</m:t>
                        </m:r>
                      </m:sub>
                    </m:sSub>
                    <m:r>
                      <a:rPr lang="en-US" sz="1600" i="1">
                        <a:latin typeface="Cambria Math" panose="02040503050406030204" pitchFamily="18" charset="0"/>
                      </a:rPr>
                      <m:t>+</m:t>
                    </m:r>
                    <m:r>
                      <a:rPr lang="en-US" sz="1600" i="1">
                        <a:latin typeface="Cambria Math" panose="02040503050406030204" pitchFamily="18" charset="0"/>
                      </a:rPr>
                      <m:t>𝑇</m:t>
                    </m:r>
                    <m:r>
                      <a:rPr lang="en-US" sz="1600" i="1">
                        <a:latin typeface="Cambria Math" panose="02040503050406030204" pitchFamily="18" charset="0"/>
                      </a:rPr>
                      <m:t>,</m:t>
                    </m:r>
                    <m:sSub>
                      <m:sSubPr>
                        <m:ctrlPr>
                          <a:rPr lang="en-US" sz="1600" i="1">
                            <a:solidFill>
                              <a:schemeClr val="tx2"/>
                            </a:solidFill>
                            <a:latin typeface="Cambria Math" panose="02040503050406030204" pitchFamily="18" charset="0"/>
                            <a:cs typeface="Microsoft Sans Serif" panose="020B0604020202020204" pitchFamily="34" charset="0"/>
                          </a:rPr>
                        </m:ctrlPr>
                      </m:sSubPr>
                      <m:e>
                        <m:r>
                          <a:rPr lang="en-US" sz="1600" i="1">
                            <a:solidFill>
                              <a:schemeClr val="tx2"/>
                            </a:solidFill>
                            <a:latin typeface="Cambria Math" panose="02040503050406030204" pitchFamily="18" charset="0"/>
                            <a:cs typeface="Microsoft Sans Serif" panose="020B0604020202020204" pitchFamily="34" charset="0"/>
                          </a:rPr>
                          <m:t>𝑡</m:t>
                        </m:r>
                      </m:e>
                      <m:sub>
                        <m:r>
                          <a:rPr lang="en-US" sz="1600" i="1">
                            <a:solidFill>
                              <a:schemeClr val="tx2"/>
                            </a:solidFill>
                            <a:latin typeface="Cambria Math" panose="02040503050406030204" pitchFamily="18" charset="0"/>
                            <a:cs typeface="Microsoft Sans Serif" panose="020B0604020202020204" pitchFamily="34" charset="0"/>
                          </a:rPr>
                          <m:t>0</m:t>
                        </m:r>
                      </m:sub>
                    </m:sSub>
                    <m:r>
                      <a:rPr lang="en-US" sz="1600" i="1">
                        <a:latin typeface="Cambria Math" panose="02040503050406030204" pitchFamily="18" charset="0"/>
                      </a:rPr>
                      <m:t>+2</m:t>
                    </m:r>
                    <m:r>
                      <a:rPr lang="en-US" sz="1600" i="1">
                        <a:latin typeface="Cambria Math" panose="02040503050406030204" pitchFamily="18" charset="0"/>
                      </a:rPr>
                      <m:t>𝑇</m:t>
                    </m:r>
                    <m:r>
                      <a:rPr lang="en-US" sz="1600" i="1">
                        <a:latin typeface="Cambria Math" panose="02040503050406030204" pitchFamily="18" charset="0"/>
                      </a:rPr>
                      <m:t>, …)</m:t>
                    </m:r>
                  </m:oMath>
                </a14:m>
                <a:r>
                  <a:rPr lang="en-US" sz="1600" dirty="0">
                    <a:latin typeface="+mj-lt"/>
                    <a:ea typeface="Calibri" panose="020F0502020204030204" pitchFamily="34" charset="0"/>
                    <a:cs typeface="Calibri" panose="020F0502020204030204" pitchFamily="34" charset="0"/>
                  </a:rPr>
                  <a:t>), in addition to </a:t>
                </a:r>
                <a:r>
                  <a:rPr lang="en-US" sz="1600" dirty="0">
                    <a:cs typeface="Calibri" panose="020F0502020204030204" pitchFamily="34" charset="0"/>
                  </a:rPr>
                  <a:t>first arrival tap offset from the CIR report grid </a:t>
                </a:r>
                <a:r>
                  <a:rPr lang="en-US" sz="1600" dirty="0">
                    <a:solidFill>
                      <a:schemeClr val="tx1"/>
                    </a:solidFill>
                    <a:latin typeface="+mj-lt"/>
                    <a:ea typeface="Calibri" panose="020F0502020204030204" pitchFamily="34" charset="0"/>
                    <a:cs typeface="Calibri" panose="020F0502020204030204" pitchFamily="34" charset="0"/>
                  </a:rPr>
                  <a:t>(</a:t>
                </a:r>
                <a14:m>
                  <m:oMath xmlns:m="http://schemas.openxmlformats.org/officeDocument/2006/math">
                    <m:sSub>
                      <m:sSubPr>
                        <m:ctrlPr>
                          <a:rPr lang="en-US" sz="1600" i="1" smtClean="0">
                            <a:solidFill>
                              <a:srgbClr val="FF0000"/>
                            </a:solidFill>
                            <a:latin typeface="Cambria Math" panose="02040503050406030204" pitchFamily="18" charset="0"/>
                            <a:cs typeface="Microsoft Sans Serif" panose="020B0604020202020204" pitchFamily="34" charset="0"/>
                          </a:rPr>
                        </m:ctrlPr>
                      </m:sSubPr>
                      <m:e>
                        <m:r>
                          <m:rPr>
                            <m:sty m:val="p"/>
                          </m:rPr>
                          <a:rPr lang="el-GR" sz="1600" i="1" smtClean="0">
                            <a:solidFill>
                              <a:srgbClr val="FF0000"/>
                            </a:solidFill>
                            <a:latin typeface="Cambria Math" panose="02040503050406030204" pitchFamily="18" charset="0"/>
                            <a:cs typeface="Microsoft Sans Serif" panose="020B0604020202020204" pitchFamily="34" charset="0"/>
                          </a:rPr>
                          <m:t>Δ</m:t>
                        </m:r>
                        <m:r>
                          <a:rPr lang="en-US" sz="1600" i="1">
                            <a:solidFill>
                              <a:srgbClr val="FF0000"/>
                            </a:solidFill>
                            <a:latin typeface="Cambria Math" panose="02040503050406030204" pitchFamily="18" charset="0"/>
                            <a:cs typeface="Microsoft Sans Serif" panose="020B0604020202020204" pitchFamily="34" charset="0"/>
                          </a:rPr>
                          <m:t>𝑡</m:t>
                        </m:r>
                      </m:e>
                      <m:sub>
                        <m:r>
                          <a:rPr lang="en-US" sz="1600" b="0" i="1" smtClean="0">
                            <a:solidFill>
                              <a:srgbClr val="FF0000"/>
                            </a:solidFill>
                            <a:latin typeface="Cambria Math" panose="02040503050406030204" pitchFamily="18" charset="0"/>
                            <a:cs typeface="Microsoft Sans Serif" panose="020B0604020202020204" pitchFamily="34" charset="0"/>
                          </a:rPr>
                          <m:t>0</m:t>
                        </m:r>
                      </m:sub>
                    </m:sSub>
                  </m:oMath>
                </a14:m>
                <a:r>
                  <a:rPr lang="en-US" sz="1600" dirty="0">
                    <a:solidFill>
                      <a:schemeClr val="tx1"/>
                    </a:solidFill>
                    <a:latin typeface="+mj-lt"/>
                    <a:ea typeface="Calibri" panose="020F0502020204030204" pitchFamily="34" charset="0"/>
                    <a:cs typeface="Calibri" panose="020F0502020204030204" pitchFamily="34" charset="0"/>
                  </a:rPr>
                  <a:t>)</a:t>
                </a:r>
                <a:r>
                  <a:rPr lang="en-US" sz="1600" dirty="0">
                    <a:latin typeface="+mj-lt"/>
                    <a:ea typeface="Calibri" panose="020F0502020204030204" pitchFamily="34" charset="0"/>
                    <a:cs typeface="Calibri" panose="020F0502020204030204" pitchFamily="34" charset="0"/>
                  </a:rPr>
                  <a:t> (Fig. 2).</a:t>
                </a:r>
              </a:p>
              <a:p>
                <a:pPr lvl="5" indent="-285750" fontAlgn="ctr">
                  <a:spcBef>
                    <a:spcPts val="0"/>
                  </a:spcBef>
                  <a:spcAft>
                    <a:spcPts val="0"/>
                  </a:spcAft>
                  <a:buSzPct val="100000"/>
                  <a:buFont typeface="Arial" panose="020B0604020202020204" pitchFamily="34" charset="0"/>
                  <a:buChar char="•"/>
                  <a:tabLst>
                    <a:tab pos="914400" algn="l"/>
                  </a:tabLst>
                </a:pPr>
                <a:endParaRPr lang="en-US" sz="1400" dirty="0">
                  <a:latin typeface="+mj-lt"/>
                </a:endParaRPr>
              </a:p>
              <a:p>
                <a:pPr lvl="5" indent="-285750" fontAlgn="ctr">
                  <a:spcBef>
                    <a:spcPts val="0"/>
                  </a:spcBef>
                  <a:spcAft>
                    <a:spcPts val="0"/>
                  </a:spcAft>
                  <a:buSzPct val="100000"/>
                  <a:buFont typeface="Arial" panose="020B0604020202020204" pitchFamily="34" charset="0"/>
                  <a:buChar char="•"/>
                  <a:tabLst>
                    <a:tab pos="914400" algn="l"/>
                  </a:tabLst>
                </a:pPr>
                <a:endParaRPr lang="en-US" sz="1600" dirty="0">
                  <a:solidFill>
                    <a:schemeClr val="tx1"/>
                  </a:solidFill>
                  <a:latin typeface="+mj-lt"/>
                </a:endParaRPr>
              </a:p>
              <a:p>
                <a:pPr lvl="5" indent="-285750" fontAlgn="ctr">
                  <a:spcBef>
                    <a:spcPts val="0"/>
                  </a:spcBef>
                  <a:spcAft>
                    <a:spcPts val="0"/>
                  </a:spcAft>
                  <a:buSzPct val="100000"/>
                  <a:buFont typeface="Arial" panose="020B0604020202020204" pitchFamily="34" charset="0"/>
                  <a:buChar char="•"/>
                  <a:tabLst>
                    <a:tab pos="914400" algn="l"/>
                  </a:tabLst>
                </a:pPr>
                <a:endParaRPr lang="en-US" sz="1600" dirty="0">
                  <a:latin typeface="+mj-lt"/>
                </a:endParaRPr>
              </a:p>
              <a:p>
                <a:pPr marL="1943100" lvl="5" indent="0" fontAlgn="ctr">
                  <a:spcBef>
                    <a:spcPts val="0"/>
                  </a:spcBef>
                  <a:spcAft>
                    <a:spcPts val="0"/>
                  </a:spcAft>
                  <a:buSzPct val="100000"/>
                  <a:buNone/>
                  <a:tabLst>
                    <a:tab pos="914400" algn="l"/>
                  </a:tabLst>
                </a:pPr>
                <a:endParaRPr lang="en-US" sz="1600" dirty="0">
                  <a:latin typeface="+mj-lt"/>
                </a:endParaRPr>
              </a:p>
              <a:p>
                <a:pPr marL="1943100" lvl="5" indent="0" fontAlgn="ctr">
                  <a:spcBef>
                    <a:spcPts val="0"/>
                  </a:spcBef>
                  <a:spcAft>
                    <a:spcPts val="0"/>
                  </a:spcAft>
                  <a:buSzPct val="100000"/>
                  <a:buNone/>
                  <a:tabLst>
                    <a:tab pos="914400" algn="l"/>
                  </a:tabLst>
                </a:pPr>
                <a:endParaRPr lang="en-US" sz="1600" dirty="0">
                  <a:solidFill>
                    <a:schemeClr val="tx1"/>
                  </a:solidFill>
                  <a:latin typeface="+mj-lt"/>
                </a:endParaRPr>
              </a:p>
              <a:p>
                <a:pPr marL="1943100" lvl="5" indent="0" fontAlgn="ctr">
                  <a:spcBef>
                    <a:spcPts val="0"/>
                  </a:spcBef>
                  <a:spcAft>
                    <a:spcPts val="0"/>
                  </a:spcAft>
                  <a:buSzPct val="100000"/>
                  <a:buNone/>
                  <a:tabLst>
                    <a:tab pos="914400" algn="l"/>
                  </a:tabLst>
                </a:pPr>
                <a:endParaRPr lang="en-US" sz="1600" dirty="0">
                  <a:solidFill>
                    <a:schemeClr val="tx1"/>
                  </a:solidFill>
                  <a:latin typeface="+mj-lt"/>
                </a:endParaRPr>
              </a:p>
              <a:p>
                <a:pPr marL="1943100" lvl="5" indent="0" fontAlgn="ctr">
                  <a:spcBef>
                    <a:spcPts val="0"/>
                  </a:spcBef>
                  <a:spcAft>
                    <a:spcPts val="0"/>
                  </a:spcAft>
                  <a:buSzPct val="100000"/>
                  <a:buNone/>
                  <a:tabLst>
                    <a:tab pos="914400" algn="l"/>
                  </a:tabLst>
                </a:pPr>
                <a:endParaRPr lang="en-US" sz="1600" dirty="0">
                  <a:latin typeface="+mj-lt"/>
                </a:endParaRPr>
              </a:p>
              <a:p>
                <a:pPr marL="1943100" lvl="5" indent="0" fontAlgn="ctr">
                  <a:spcBef>
                    <a:spcPts val="0"/>
                  </a:spcBef>
                  <a:spcAft>
                    <a:spcPts val="0"/>
                  </a:spcAft>
                  <a:buSzPct val="100000"/>
                  <a:buNone/>
                  <a:tabLst>
                    <a:tab pos="914400" algn="l"/>
                  </a:tabLst>
                </a:pPr>
                <a:endParaRPr lang="en-US" sz="1600" dirty="0">
                  <a:solidFill>
                    <a:schemeClr val="tx1"/>
                  </a:solidFill>
                  <a:latin typeface="+mj-lt"/>
                </a:endParaRPr>
              </a:p>
              <a:p>
                <a:pPr marL="1943100" lvl="5" indent="0" fontAlgn="ctr">
                  <a:spcBef>
                    <a:spcPts val="0"/>
                  </a:spcBef>
                  <a:spcAft>
                    <a:spcPts val="0"/>
                  </a:spcAft>
                  <a:buSzPct val="100000"/>
                  <a:buNone/>
                  <a:tabLst>
                    <a:tab pos="914400" algn="l"/>
                  </a:tabLst>
                </a:pPr>
                <a:endParaRPr lang="en-US" sz="1600" dirty="0">
                  <a:latin typeface="+mj-lt"/>
                </a:endParaRPr>
              </a:p>
              <a:p>
                <a:pPr marL="1943100" lvl="5" indent="0" fontAlgn="ctr">
                  <a:spcBef>
                    <a:spcPts val="0"/>
                  </a:spcBef>
                  <a:spcAft>
                    <a:spcPts val="0"/>
                  </a:spcAft>
                  <a:buSzPct val="100000"/>
                  <a:buNone/>
                  <a:tabLst>
                    <a:tab pos="914400" algn="l"/>
                  </a:tabLst>
                </a:pPr>
                <a:endParaRPr lang="en-US" sz="1600" dirty="0">
                  <a:solidFill>
                    <a:schemeClr val="tx1"/>
                  </a:solidFill>
                  <a:latin typeface="+mj-lt"/>
                </a:endParaRPr>
              </a:p>
              <a:p>
                <a:pPr marL="1943100" lvl="5" indent="0" fontAlgn="ctr">
                  <a:spcBef>
                    <a:spcPts val="0"/>
                  </a:spcBef>
                  <a:spcAft>
                    <a:spcPts val="0"/>
                  </a:spcAft>
                  <a:buSzPct val="100000"/>
                  <a:buNone/>
                  <a:tabLst>
                    <a:tab pos="914400" algn="l"/>
                  </a:tabLst>
                </a:pPr>
                <a:endParaRPr lang="en-US" sz="1600" dirty="0">
                  <a:latin typeface="+mj-lt"/>
                </a:endParaRPr>
              </a:p>
              <a:p>
                <a:pPr marL="1943100" lvl="5" indent="0" fontAlgn="ctr">
                  <a:spcBef>
                    <a:spcPts val="0"/>
                  </a:spcBef>
                  <a:spcAft>
                    <a:spcPts val="0"/>
                  </a:spcAft>
                  <a:buSzPct val="100000"/>
                  <a:buNone/>
                  <a:tabLst>
                    <a:tab pos="914400" algn="l"/>
                  </a:tabLst>
                </a:pPr>
                <a:endParaRPr lang="en-US" sz="1600" dirty="0">
                  <a:solidFill>
                    <a:schemeClr val="tx1"/>
                  </a:solidFill>
                  <a:latin typeface="+mj-lt"/>
                </a:endParaRPr>
              </a:p>
              <a:p>
                <a:pPr lvl="5" indent="-285750" fontAlgn="ctr">
                  <a:spcBef>
                    <a:spcPts val="0"/>
                  </a:spcBef>
                  <a:spcAft>
                    <a:spcPts val="0"/>
                  </a:spcAft>
                  <a:buSzPct val="100000"/>
                  <a:buFont typeface="Courier New" panose="02070309020205020404" pitchFamily="49" charset="0"/>
                  <a:buChar char="o"/>
                  <a:tabLst>
                    <a:tab pos="914400" algn="l"/>
                  </a:tabLst>
                </a:pPr>
                <a:endParaRPr lang="en-US" sz="1600" dirty="0">
                  <a:solidFill>
                    <a:schemeClr val="tx2"/>
                  </a:solidFill>
                  <a:latin typeface="+mj-lt"/>
                  <a:ea typeface="Calibri" panose="020F0502020204030204" pitchFamily="34" charset="0"/>
                  <a:cs typeface="Calibri" panose="020F0502020204030204" pitchFamily="34" charset="0"/>
                </a:endParaRPr>
              </a:p>
              <a:p>
                <a:pPr marL="1143000" lvl="3" indent="0" fontAlgn="ctr">
                  <a:spcBef>
                    <a:spcPts val="0"/>
                  </a:spcBef>
                  <a:spcAft>
                    <a:spcPts val="0"/>
                  </a:spcAft>
                  <a:buSzPts val="1000"/>
                  <a:buNone/>
                  <a:tabLst>
                    <a:tab pos="914400" algn="l"/>
                  </a:tabLst>
                </a:pPr>
                <a:endParaRPr lang="en-US" sz="1600" b="1" dirty="0">
                  <a:latin typeface="+mj-lt"/>
                  <a:ea typeface="Calibri" panose="020F0502020204030204" pitchFamily="34" charset="0"/>
                </a:endParaRPr>
              </a:p>
              <a:p>
                <a:pPr lvl="3" indent="-285750" fontAlgn="ctr">
                  <a:spcBef>
                    <a:spcPts val="0"/>
                  </a:spcBef>
                  <a:spcAft>
                    <a:spcPts val="0"/>
                  </a:spcAft>
                  <a:buSzPts val="1000"/>
                  <a:buFont typeface="Symbol" panose="05050102010706020507" pitchFamily="18" charset="2"/>
                  <a:buChar char=""/>
                  <a:tabLst>
                    <a:tab pos="914400" algn="l"/>
                  </a:tabLst>
                </a:pPr>
                <a:endParaRPr lang="en-US" sz="1600" kern="0" dirty="0">
                  <a:latin typeface="+mj-lt"/>
                </a:endParaRPr>
              </a:p>
            </p:txBody>
          </p:sp>
        </mc:Choice>
        <mc:Fallback xmlns="">
          <p:sp>
            <p:nvSpPr>
              <p:cNvPr id="10" name="Text Placeholder 2">
                <a:extLst>
                  <a:ext uri="{FF2B5EF4-FFF2-40B4-BE49-F238E27FC236}">
                    <a16:creationId xmlns:a16="http://schemas.microsoft.com/office/drawing/2014/main" id="{73E2B99B-628B-4EDF-8BF5-83F6A63D60C4}"/>
                  </a:ext>
                </a:extLst>
              </p:cNvPr>
              <p:cNvSpPr txBox="1">
                <a:spLocks noRot="1" noChangeAspect="1" noMove="1" noResize="1" noEditPoints="1" noAdjustHandles="1" noChangeArrowheads="1" noChangeShapeType="1" noTextEdit="1"/>
              </p:cNvSpPr>
              <p:nvPr/>
            </p:nvSpPr>
            <p:spPr bwMode="auto">
              <a:xfrm>
                <a:off x="-863311" y="782675"/>
                <a:ext cx="9914636" cy="6274545"/>
              </a:xfrm>
              <a:prstGeom prst="rect">
                <a:avLst/>
              </a:prstGeom>
              <a:blipFill>
                <a:blip r:embed="rId3"/>
                <a:stretch>
                  <a:fillRect r="-246"/>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grpSp>
        <p:nvGrpSpPr>
          <p:cNvPr id="38" name="Group 37">
            <a:extLst>
              <a:ext uri="{FF2B5EF4-FFF2-40B4-BE49-F238E27FC236}">
                <a16:creationId xmlns:a16="http://schemas.microsoft.com/office/drawing/2014/main" id="{279CCFDE-A5EC-42CB-BC37-10FA145C75BB}"/>
              </a:ext>
            </a:extLst>
          </p:cNvPr>
          <p:cNvGrpSpPr/>
          <p:nvPr/>
        </p:nvGrpSpPr>
        <p:grpSpPr>
          <a:xfrm>
            <a:off x="1850146" y="5162828"/>
            <a:ext cx="5443708" cy="863647"/>
            <a:chOff x="1662891" y="5196989"/>
            <a:chExt cx="5759770" cy="1532607"/>
          </a:xfrm>
        </p:grpSpPr>
        <p:grpSp>
          <p:nvGrpSpPr>
            <p:cNvPr id="46" name="Group 45">
              <a:extLst>
                <a:ext uri="{FF2B5EF4-FFF2-40B4-BE49-F238E27FC236}">
                  <a16:creationId xmlns:a16="http://schemas.microsoft.com/office/drawing/2014/main" id="{1D6F56D3-64E1-4DAC-AA10-900C7A37E9D8}"/>
                </a:ext>
              </a:extLst>
            </p:cNvPr>
            <p:cNvGrpSpPr/>
            <p:nvPr/>
          </p:nvGrpSpPr>
          <p:grpSpPr>
            <a:xfrm>
              <a:off x="1662891" y="5196989"/>
              <a:ext cx="5759770" cy="1306836"/>
              <a:chOff x="1854025" y="2944547"/>
              <a:chExt cx="6554656" cy="1697918"/>
            </a:xfrm>
          </p:grpSpPr>
          <p:grpSp>
            <p:nvGrpSpPr>
              <p:cNvPr id="76" name="Group 75">
                <a:extLst>
                  <a:ext uri="{FF2B5EF4-FFF2-40B4-BE49-F238E27FC236}">
                    <a16:creationId xmlns:a16="http://schemas.microsoft.com/office/drawing/2014/main" id="{3D7627F0-8BA6-48B5-BBD4-A548BD5CD238}"/>
                  </a:ext>
                </a:extLst>
              </p:cNvPr>
              <p:cNvGrpSpPr/>
              <p:nvPr/>
            </p:nvGrpSpPr>
            <p:grpSpPr>
              <a:xfrm>
                <a:off x="1854025" y="2944547"/>
                <a:ext cx="6554656" cy="1697918"/>
                <a:chOff x="1854025" y="2944547"/>
                <a:chExt cx="6554656" cy="1697918"/>
              </a:xfrm>
            </p:grpSpPr>
            <p:grpSp>
              <p:nvGrpSpPr>
                <p:cNvPr id="82" name="Group 81">
                  <a:extLst>
                    <a:ext uri="{FF2B5EF4-FFF2-40B4-BE49-F238E27FC236}">
                      <a16:creationId xmlns:a16="http://schemas.microsoft.com/office/drawing/2014/main" id="{8794FCAA-F30C-400F-A7CF-A1FEE966154E}"/>
                    </a:ext>
                  </a:extLst>
                </p:cNvPr>
                <p:cNvGrpSpPr/>
                <p:nvPr/>
              </p:nvGrpSpPr>
              <p:grpSpPr>
                <a:xfrm>
                  <a:off x="1854025" y="2944547"/>
                  <a:ext cx="6554656" cy="1697918"/>
                  <a:chOff x="2604370" y="2886638"/>
                  <a:chExt cx="6554657" cy="1697918"/>
                </a:xfrm>
              </p:grpSpPr>
              <p:grpSp>
                <p:nvGrpSpPr>
                  <p:cNvPr id="92" name="Group 91">
                    <a:extLst>
                      <a:ext uri="{FF2B5EF4-FFF2-40B4-BE49-F238E27FC236}">
                        <a16:creationId xmlns:a16="http://schemas.microsoft.com/office/drawing/2014/main" id="{C7E743D8-5811-4D5F-A10A-46227DD9FD45}"/>
                      </a:ext>
                    </a:extLst>
                  </p:cNvPr>
                  <p:cNvGrpSpPr/>
                  <p:nvPr/>
                </p:nvGrpSpPr>
                <p:grpSpPr>
                  <a:xfrm>
                    <a:off x="2604370" y="2886638"/>
                    <a:ext cx="6554657" cy="1596068"/>
                    <a:chOff x="3124200" y="4202730"/>
                    <a:chExt cx="5613838" cy="1953708"/>
                  </a:xfrm>
                </p:grpSpPr>
                <p:grpSp>
                  <p:nvGrpSpPr>
                    <p:cNvPr id="95" name="Group 94">
                      <a:extLst>
                        <a:ext uri="{FF2B5EF4-FFF2-40B4-BE49-F238E27FC236}">
                          <a16:creationId xmlns:a16="http://schemas.microsoft.com/office/drawing/2014/main" id="{D6F29D3E-EAF2-4647-8FDA-67311937E03F}"/>
                        </a:ext>
                      </a:extLst>
                    </p:cNvPr>
                    <p:cNvGrpSpPr/>
                    <p:nvPr/>
                  </p:nvGrpSpPr>
                  <p:grpSpPr>
                    <a:xfrm>
                      <a:off x="3504154" y="4202730"/>
                      <a:ext cx="5233884" cy="1668272"/>
                      <a:chOff x="4210344" y="3279205"/>
                      <a:chExt cx="5233884" cy="1668272"/>
                    </a:xfrm>
                  </p:grpSpPr>
                  <p:grpSp>
                    <p:nvGrpSpPr>
                      <p:cNvPr id="98" name="Group 97">
                        <a:extLst>
                          <a:ext uri="{FF2B5EF4-FFF2-40B4-BE49-F238E27FC236}">
                            <a16:creationId xmlns:a16="http://schemas.microsoft.com/office/drawing/2014/main" id="{5F885CF2-089B-4D45-B1C6-83861E05CF8F}"/>
                          </a:ext>
                        </a:extLst>
                      </p:cNvPr>
                      <p:cNvGrpSpPr/>
                      <p:nvPr/>
                    </p:nvGrpSpPr>
                    <p:grpSpPr>
                      <a:xfrm>
                        <a:off x="4210344" y="3279205"/>
                        <a:ext cx="5233884" cy="1423692"/>
                        <a:chOff x="8887699" y="338355"/>
                        <a:chExt cx="5545004" cy="1822524"/>
                      </a:xfrm>
                    </p:grpSpPr>
                    <p:cxnSp>
                      <p:nvCxnSpPr>
                        <p:cNvPr id="100" name="Straight Connector 99">
                          <a:extLst>
                            <a:ext uri="{FF2B5EF4-FFF2-40B4-BE49-F238E27FC236}">
                              <a16:creationId xmlns:a16="http://schemas.microsoft.com/office/drawing/2014/main" id="{A6824AF1-5362-445D-91DD-6EF35428102D}"/>
                            </a:ext>
                          </a:extLst>
                        </p:cNvPr>
                        <p:cNvCxnSpPr>
                          <a:cxnSpLocks/>
                        </p:cNvCxnSpPr>
                        <p:nvPr/>
                      </p:nvCxnSpPr>
                      <p:spPr>
                        <a:xfrm flipV="1">
                          <a:off x="8887699" y="2142912"/>
                          <a:ext cx="5545004" cy="17967"/>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01" name="Straight Arrow Connector 100">
                          <a:extLst>
                            <a:ext uri="{FF2B5EF4-FFF2-40B4-BE49-F238E27FC236}">
                              <a16:creationId xmlns:a16="http://schemas.microsoft.com/office/drawing/2014/main" id="{4DDE6EE7-DC1A-423D-8721-77B621DA51D2}"/>
                            </a:ext>
                          </a:extLst>
                        </p:cNvPr>
                        <p:cNvCxnSpPr>
                          <a:cxnSpLocks/>
                        </p:cNvCxnSpPr>
                        <p:nvPr/>
                      </p:nvCxnSpPr>
                      <p:spPr>
                        <a:xfrm flipV="1">
                          <a:off x="9810603" y="1808380"/>
                          <a:ext cx="0" cy="336338"/>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B3142BAA-7B5F-4A71-9EF6-4DD4A635907A}"/>
                            </a:ext>
                          </a:extLst>
                        </p:cNvPr>
                        <p:cNvCxnSpPr>
                          <a:cxnSpLocks/>
                        </p:cNvCxnSpPr>
                        <p:nvPr/>
                      </p:nvCxnSpPr>
                      <p:spPr>
                        <a:xfrm flipH="1" flipV="1">
                          <a:off x="10907008" y="338355"/>
                          <a:ext cx="1686" cy="1813527"/>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458696FE-3316-456D-BE1C-7FA0E49F3DC9}"/>
                            </a:ext>
                          </a:extLst>
                        </p:cNvPr>
                        <p:cNvCxnSpPr>
                          <a:cxnSpLocks/>
                        </p:cNvCxnSpPr>
                        <p:nvPr/>
                      </p:nvCxnSpPr>
                      <p:spPr>
                        <a:xfrm flipV="1">
                          <a:off x="12386635" y="1051901"/>
                          <a:ext cx="0" cy="1092817"/>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99" name="TextBox 98">
                        <a:extLst>
                          <a:ext uri="{FF2B5EF4-FFF2-40B4-BE49-F238E27FC236}">
                            <a16:creationId xmlns:a16="http://schemas.microsoft.com/office/drawing/2014/main" id="{748CA666-D84B-4686-98BF-D1449559F95A}"/>
                          </a:ext>
                        </a:extLst>
                      </p:cNvPr>
                      <p:cNvSpPr txBox="1"/>
                      <p:nvPr/>
                    </p:nvSpPr>
                    <p:spPr>
                      <a:xfrm>
                        <a:off x="4330156" y="4646084"/>
                        <a:ext cx="813810" cy="301393"/>
                      </a:xfrm>
                      <a:prstGeom prst="rect">
                        <a:avLst/>
                      </a:prstGeom>
                      <a:noFill/>
                    </p:spPr>
                    <p:txBody>
                      <a:bodyPr wrap="square">
                        <a:spAutoFit/>
                      </a:bodyPr>
                      <a:lstStyle/>
                      <a:p>
                        <a:endParaRPr lang="en-US" sz="1000" dirty="0"/>
                      </a:p>
                    </p:txBody>
                  </p:sp>
                </p:grpSp>
                <p:sp>
                  <p:nvSpPr>
                    <p:cNvPr id="96" name="TextBox 95">
                      <a:extLst>
                        <a:ext uri="{FF2B5EF4-FFF2-40B4-BE49-F238E27FC236}">
                          <a16:creationId xmlns:a16="http://schemas.microsoft.com/office/drawing/2014/main" id="{3B6312A2-6B78-4547-8EA0-052618D5E60E}"/>
                        </a:ext>
                      </a:extLst>
                    </p:cNvPr>
                    <p:cNvSpPr txBox="1"/>
                    <p:nvPr/>
                  </p:nvSpPr>
                  <p:spPr>
                    <a:xfrm>
                      <a:off x="3124200" y="5939418"/>
                      <a:ext cx="4829452" cy="217020"/>
                    </a:xfrm>
                    <a:prstGeom prst="rect">
                      <a:avLst/>
                    </a:prstGeom>
                  </p:spPr>
                  <p:txBody>
                    <a:bodyPr wrap="square" lIns="0" tIns="0" rIns="0" bIns="0" rtlCol="0">
                      <a:spAutoFit/>
                    </a:bodyPr>
                    <a:lstStyle/>
                    <a:p>
                      <a:pPr algn="l">
                        <a:lnSpc>
                          <a:spcPct val="96000"/>
                        </a:lnSpc>
                      </a:pPr>
                      <a:endParaRPr lang="en-US" sz="1200" dirty="0">
                        <a:solidFill>
                          <a:schemeClr val="accent2"/>
                        </a:solidFill>
                        <a:latin typeface="Microsoft Sans Serif"/>
                        <a:cs typeface="Microsoft Sans Serif" panose="020B0604020202020204" pitchFamily="34" charset="0"/>
                      </a:endParaRPr>
                    </a:p>
                  </p:txBody>
                </p:sp>
                <mc:AlternateContent xmlns:mc="http://schemas.openxmlformats.org/markup-compatibility/2006" xmlns:a14="http://schemas.microsoft.com/office/drawing/2010/main">
                  <mc:Choice Requires="a14">
                    <p:sp>
                      <p:nvSpPr>
                        <p:cNvPr id="97" name="TextBox 96">
                          <a:extLst>
                            <a:ext uri="{FF2B5EF4-FFF2-40B4-BE49-F238E27FC236}">
                              <a16:creationId xmlns:a16="http://schemas.microsoft.com/office/drawing/2014/main" id="{B26B7975-918C-4839-AB20-4E0F61BFB715}"/>
                            </a:ext>
                          </a:extLst>
                        </p:cNvPr>
                        <p:cNvSpPr txBox="1"/>
                        <p:nvPr/>
                      </p:nvSpPr>
                      <p:spPr>
                        <a:xfrm>
                          <a:off x="4065522" y="5582227"/>
                          <a:ext cx="624271" cy="39158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97" name="TextBox 96">
                          <a:extLst>
                            <a:ext uri="{FF2B5EF4-FFF2-40B4-BE49-F238E27FC236}">
                              <a16:creationId xmlns:a16="http://schemas.microsoft.com/office/drawing/2014/main" id="{B26B7975-918C-4839-AB20-4E0F61BFB715}"/>
                            </a:ext>
                          </a:extLst>
                        </p:cNvPr>
                        <p:cNvSpPr txBox="1">
                          <a:spLocks noRot="1" noChangeAspect="1" noMove="1" noResize="1" noEditPoints="1" noAdjustHandles="1" noChangeArrowheads="1" noChangeShapeType="1" noTextEdit="1"/>
                        </p:cNvSpPr>
                        <p:nvPr/>
                      </p:nvSpPr>
                      <p:spPr>
                        <a:xfrm>
                          <a:off x="4065522" y="5582227"/>
                          <a:ext cx="624271" cy="391588"/>
                        </a:xfrm>
                        <a:prstGeom prst="rect">
                          <a:avLst/>
                        </a:prstGeom>
                        <a:blipFill>
                          <a:blip r:embed="rId4"/>
                          <a:stretch>
                            <a:fillRect/>
                          </a:stretch>
                        </a:blipFill>
                      </p:spPr>
                      <p:txBody>
                        <a:bodyPr/>
                        <a:lstStyle/>
                        <a:p>
                          <a:r>
                            <a:rPr lang="en-US">
                              <a:noFill/>
                            </a:rPr>
                            <a:t> </a:t>
                          </a:r>
                        </a:p>
                      </p:txBody>
                    </p:sp>
                  </mc:Fallback>
                </mc:AlternateContent>
              </p:grpSp>
              <p:grpSp>
                <p:nvGrpSpPr>
                  <p:cNvPr id="86" name="Group 85">
                    <a:extLst>
                      <a:ext uri="{FF2B5EF4-FFF2-40B4-BE49-F238E27FC236}">
                        <a16:creationId xmlns:a16="http://schemas.microsoft.com/office/drawing/2014/main" id="{5EAD1E85-9260-4902-8991-AFBD9038157A}"/>
                      </a:ext>
                    </a:extLst>
                  </p:cNvPr>
                  <p:cNvGrpSpPr/>
                  <p:nvPr/>
                </p:nvGrpSpPr>
                <p:grpSpPr>
                  <a:xfrm>
                    <a:off x="4664311" y="3295840"/>
                    <a:ext cx="2668020" cy="1288716"/>
                    <a:chOff x="4664311" y="3295840"/>
                    <a:chExt cx="2668020" cy="1288716"/>
                  </a:xfrm>
                </p:grpSpPr>
                <mc:AlternateContent xmlns:mc="http://schemas.openxmlformats.org/markup-compatibility/2006" xmlns:a14="http://schemas.microsoft.com/office/drawing/2010/main">
                  <mc:Choice Requires="a14">
                    <p:sp>
                      <p:nvSpPr>
                        <p:cNvPr id="87" name="TextBox 86">
                          <a:extLst>
                            <a:ext uri="{FF2B5EF4-FFF2-40B4-BE49-F238E27FC236}">
                              <a16:creationId xmlns:a16="http://schemas.microsoft.com/office/drawing/2014/main" id="{FDF26F9D-9684-48D6-AFDC-6A4EAE8C496F}"/>
                            </a:ext>
                          </a:extLst>
                        </p:cNvPr>
                        <p:cNvSpPr txBox="1"/>
                        <p:nvPr/>
                      </p:nvSpPr>
                      <p:spPr>
                        <a:xfrm>
                          <a:off x="5032384" y="4030928"/>
                          <a:ext cx="661533" cy="31990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0</m:t>
                                    </m:r>
                                  </m:sub>
                                </m:sSub>
                                <m:r>
                                  <a:rPr lang="en-US" sz="1000" b="0" i="1" smtClean="0">
                                    <a:solidFill>
                                      <a:schemeClr val="tx1"/>
                                    </a:solidFill>
                                    <a:latin typeface="Cambria Math" panose="02040503050406030204" pitchFamily="18" charset="0"/>
                                    <a:cs typeface="Microsoft Sans Serif" panose="020B0604020202020204" pitchFamily="34" charset="0"/>
                                  </a:rPr>
                                  <m:t>+</m:t>
                                </m:r>
                                <m:r>
                                  <a:rPr lang="en-US" sz="1000" b="0" i="1" smtClean="0">
                                    <a:solidFill>
                                      <a:schemeClr val="tx1"/>
                                    </a:solidFill>
                                    <a:latin typeface="Cambria Math" panose="02040503050406030204" pitchFamily="18" charset="0"/>
                                    <a:cs typeface="Microsoft Sans Serif" panose="020B0604020202020204" pitchFamily="34" charset="0"/>
                                  </a:rPr>
                                  <m:t>𝑇</m:t>
                                </m:r>
                              </m:oMath>
                            </m:oMathPara>
                          </a14:m>
                          <a:endParaRPr lang="en-US" sz="1000" dirty="0">
                            <a:solidFill>
                              <a:schemeClr val="tx1"/>
                            </a:solidFill>
                          </a:endParaRPr>
                        </a:p>
                      </p:txBody>
                    </p:sp>
                  </mc:Choice>
                  <mc:Fallback xmlns="">
                    <p:sp>
                      <p:nvSpPr>
                        <p:cNvPr id="87" name="TextBox 86">
                          <a:extLst>
                            <a:ext uri="{FF2B5EF4-FFF2-40B4-BE49-F238E27FC236}">
                              <a16:creationId xmlns:a16="http://schemas.microsoft.com/office/drawing/2014/main" id="{FDF26F9D-9684-48D6-AFDC-6A4EAE8C496F}"/>
                            </a:ext>
                          </a:extLst>
                        </p:cNvPr>
                        <p:cNvSpPr txBox="1">
                          <a:spLocks noRot="1" noChangeAspect="1" noMove="1" noResize="1" noEditPoints="1" noAdjustHandles="1" noChangeArrowheads="1" noChangeShapeType="1" noTextEdit="1"/>
                        </p:cNvSpPr>
                        <p:nvPr/>
                      </p:nvSpPr>
                      <p:spPr>
                        <a:xfrm>
                          <a:off x="5032384" y="4030928"/>
                          <a:ext cx="661533" cy="319905"/>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8" name="TextBox 87">
                          <a:extLst>
                            <a:ext uri="{FF2B5EF4-FFF2-40B4-BE49-F238E27FC236}">
                              <a16:creationId xmlns:a16="http://schemas.microsoft.com/office/drawing/2014/main" id="{10EAAB1A-1FD4-4F9D-8090-9BA9F81FA1D4}"/>
                            </a:ext>
                          </a:extLst>
                        </p:cNvPr>
                        <p:cNvSpPr txBox="1"/>
                        <p:nvPr/>
                      </p:nvSpPr>
                      <p:spPr>
                        <a:xfrm>
                          <a:off x="6620644" y="4016860"/>
                          <a:ext cx="711687" cy="567696"/>
                        </a:xfrm>
                        <a:prstGeom prst="rect">
                          <a:avLst/>
                        </a:prstGeom>
                        <a:noFill/>
                      </p:spPr>
                      <p:txBody>
                        <a:bodyPr wrap="square">
                          <a:spAutoFit/>
                        </a:bodyPr>
                        <a:lstStyle/>
                        <a:p>
                          <a14:m>
                            <m:oMath xmlns:m="http://schemas.openxmlformats.org/officeDocument/2006/math">
                              <m:sSub>
                                <m:sSubPr>
                                  <m:ctrlPr>
                                    <a:rPr lang="en-US" sz="1000" i="1" smtClean="0">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+2T</a:t>
                          </a:r>
                        </a:p>
                      </p:txBody>
                    </p:sp>
                  </mc:Choice>
                  <mc:Fallback xmlns="">
                    <p:sp>
                      <p:nvSpPr>
                        <p:cNvPr id="88" name="TextBox 87">
                          <a:extLst>
                            <a:ext uri="{FF2B5EF4-FFF2-40B4-BE49-F238E27FC236}">
                              <a16:creationId xmlns:a16="http://schemas.microsoft.com/office/drawing/2014/main" id="{10EAAB1A-1FD4-4F9D-8090-9BA9F81FA1D4}"/>
                            </a:ext>
                          </a:extLst>
                        </p:cNvPr>
                        <p:cNvSpPr txBox="1">
                          <a:spLocks noRot="1" noChangeAspect="1" noMove="1" noResize="1" noEditPoints="1" noAdjustHandles="1" noChangeArrowheads="1" noChangeShapeType="1" noTextEdit="1"/>
                        </p:cNvSpPr>
                        <p:nvPr/>
                      </p:nvSpPr>
                      <p:spPr>
                        <a:xfrm>
                          <a:off x="6620644" y="4016860"/>
                          <a:ext cx="711687" cy="567696"/>
                        </a:xfrm>
                        <a:prstGeom prst="rect">
                          <a:avLst/>
                        </a:prstGeom>
                        <a:blipFill>
                          <a:blip r:embed="rId6"/>
                          <a:stretch>
                            <a:fillRect b="-12195"/>
                          </a:stretch>
                        </a:blipFill>
                      </p:spPr>
                      <p:txBody>
                        <a:bodyPr/>
                        <a:lstStyle/>
                        <a:p>
                          <a:r>
                            <a:rPr lang="en-US">
                              <a:noFill/>
                            </a:rPr>
                            <a:t> </a:t>
                          </a:r>
                        </a:p>
                      </p:txBody>
                    </p:sp>
                  </mc:Fallback>
                </mc:AlternateContent>
                <p:cxnSp>
                  <p:nvCxnSpPr>
                    <p:cNvPr id="90" name="Straight Arrow Connector 89">
                      <a:extLst>
                        <a:ext uri="{FF2B5EF4-FFF2-40B4-BE49-F238E27FC236}">
                          <a16:creationId xmlns:a16="http://schemas.microsoft.com/office/drawing/2014/main" id="{9BFDC663-CC62-4D5E-8482-628353BB3137}"/>
                        </a:ext>
                      </a:extLst>
                    </p:cNvPr>
                    <p:cNvCxnSpPr>
                      <a:cxnSpLocks/>
                    </p:cNvCxnSpPr>
                    <p:nvPr/>
                  </p:nvCxnSpPr>
                  <p:spPr>
                    <a:xfrm flipV="1">
                      <a:off x="4664311" y="3295840"/>
                      <a:ext cx="3614" cy="720730"/>
                    </a:xfrm>
                    <a:prstGeom prst="straightConnector1">
                      <a:avLst/>
                    </a:prstGeom>
                    <a:ln>
                      <a:prstDash val="sysDot"/>
                      <a:headEnd type="none" w="sm" len="sm"/>
                      <a:tailEnd type="triangle"/>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id="{908A31D7-5F28-4F2C-870A-7C75BCCDBD55}"/>
                        </a:ext>
                      </a:extLst>
                    </p:cNvPr>
                    <p:cNvSpPr txBox="1"/>
                    <p:nvPr/>
                  </p:nvSpPr>
                  <p:spPr>
                    <a:xfrm>
                      <a:off x="3553147" y="4096156"/>
                      <a:ext cx="728892" cy="258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Sup>
                              <m:sSubSupPr>
                                <m:ctrlPr>
                                  <a:rPr lang="en-US" sz="1000" i="1">
                                    <a:solidFill>
                                      <a:schemeClr val="tx1"/>
                                    </a:solidFill>
                                    <a:latin typeface="Cambria Math" panose="02040503050406030204" pitchFamily="18" charset="0"/>
                                  </a:rPr>
                                </m:ctrlPr>
                              </m:sSubSupPr>
                              <m:e>
                                <m:r>
                                  <a:rPr lang="en-US" sz="1000" b="0" i="1">
                                    <a:solidFill>
                                      <a:schemeClr val="tx1"/>
                                    </a:solidFill>
                                    <a:latin typeface="Cambria Math" panose="02040503050406030204" pitchFamily="18" charset="0"/>
                                  </a:rPr>
                                  <m:t>𝑡</m:t>
                                </m:r>
                              </m:e>
                              <m:sub>
                                <m:r>
                                  <a:rPr lang="en-US" sz="1000" b="0" i="1">
                                    <a:solidFill>
                                      <a:schemeClr val="tx1"/>
                                    </a:solidFill>
                                    <a:latin typeface="Cambria Math" panose="02040503050406030204" pitchFamily="18" charset="0"/>
                                  </a:rPr>
                                  <m:t>0</m:t>
                                </m:r>
                              </m:sub>
                              <m:sup>
                                <m:r>
                                  <a:rPr lang="en-US" sz="1000" b="0" i="1">
                                    <a:solidFill>
                                      <a:schemeClr val="tx1"/>
                                    </a:solidFill>
                                    <a:latin typeface="Cambria Math" panose="02040503050406030204" pitchFamily="18" charset="0"/>
                                  </a:rPr>
                                  <m:t>𝑖𝑛𝑡</m:t>
                                </m:r>
                              </m:sup>
                            </m:sSubSup>
                          </m:oMath>
                        </m:oMathPara>
                      </a14:m>
                      <a:endParaRPr lang="en-US" sz="1000" dirty="0"/>
                    </a:p>
                  </p:txBody>
                </p:sp>
              </mc:Choice>
              <mc:Fallback xmlns="">
                <p:sp>
                  <p:nvSpPr>
                    <p:cNvPr id="35" name="TextBox 34">
                      <a:extLst>
                        <a:ext uri="{FF2B5EF4-FFF2-40B4-BE49-F238E27FC236}">
                          <a16:creationId xmlns:a16="http://schemas.microsoft.com/office/drawing/2014/main" id="{95441C87-FF77-4B40-BB36-836A023A14CC}"/>
                        </a:ext>
                      </a:extLst>
                    </p:cNvPr>
                    <p:cNvSpPr txBox="1">
                      <a:spLocks noRot="1" noChangeAspect="1" noMove="1" noResize="1" noEditPoints="1" noAdjustHandles="1" noChangeArrowheads="1" noChangeShapeType="1" noTextEdit="1"/>
                    </p:cNvSpPr>
                    <p:nvPr/>
                  </p:nvSpPr>
                  <p:spPr>
                    <a:xfrm>
                      <a:off x="3553147" y="4096156"/>
                      <a:ext cx="728892" cy="258148"/>
                    </a:xfrm>
                    <a:prstGeom prst="rect">
                      <a:avLst/>
                    </a:prstGeom>
                    <a:blipFill>
                      <a:blip r:embed="rId7"/>
                      <a:stretch>
                        <a:fillRect/>
                      </a:stretch>
                    </a:blipFill>
                  </p:spPr>
                  <p:txBody>
                    <a:bodyPr/>
                    <a:lstStyle/>
                    <a:p>
                      <a:r>
                        <a:rPr lang="en-US">
                          <a:noFill/>
                        </a:rPr>
                        <a:t> </a:t>
                      </a:r>
                    </a:p>
                  </p:txBody>
                </p:sp>
              </mc:Fallback>
            </mc:AlternateContent>
          </p:grpSp>
          <p:sp>
            <p:nvSpPr>
              <p:cNvPr id="77" name="TextBox 76">
                <a:extLst>
                  <a:ext uri="{FF2B5EF4-FFF2-40B4-BE49-F238E27FC236}">
                    <a16:creationId xmlns:a16="http://schemas.microsoft.com/office/drawing/2014/main" id="{ABAF42B6-2241-4F87-8C77-41DA416DF61D}"/>
                  </a:ext>
                </a:extLst>
              </p:cNvPr>
              <p:cNvSpPr txBox="1"/>
              <p:nvPr/>
            </p:nvSpPr>
            <p:spPr>
              <a:xfrm>
                <a:off x="6934200" y="3399909"/>
                <a:ext cx="914400" cy="482761"/>
              </a:xfrm>
              <a:prstGeom prst="rect">
                <a:avLst/>
              </a:prstGeom>
              <a:noFill/>
            </p:spPr>
            <p:txBody>
              <a:bodyPr wrap="square" rtlCol="0">
                <a:spAutoFit/>
              </a:bodyPr>
              <a:lstStyle/>
              <a:p>
                <a:r>
                  <a:rPr lang="en-US" dirty="0">
                    <a:solidFill>
                      <a:schemeClr val="tx1"/>
                    </a:solidFill>
                  </a:rPr>
                  <a:t>…</a:t>
                </a:r>
              </a:p>
            </p:txBody>
          </p:sp>
        </p:grpSp>
        <p:grpSp>
          <p:nvGrpSpPr>
            <p:cNvPr id="40" name="Group 39">
              <a:extLst>
                <a:ext uri="{FF2B5EF4-FFF2-40B4-BE49-F238E27FC236}">
                  <a16:creationId xmlns:a16="http://schemas.microsoft.com/office/drawing/2014/main" id="{918B6B14-55A5-4867-81D6-E57D211C052D}"/>
                </a:ext>
              </a:extLst>
            </p:cNvPr>
            <p:cNvGrpSpPr/>
            <p:nvPr/>
          </p:nvGrpSpPr>
          <p:grpSpPr>
            <a:xfrm>
              <a:off x="2906969" y="6452596"/>
              <a:ext cx="548482" cy="277000"/>
              <a:chOff x="3611991" y="5228117"/>
              <a:chExt cx="586095" cy="277000"/>
            </a:xfrm>
          </p:grpSpPr>
          <p:sp>
            <p:nvSpPr>
              <p:cNvPr id="41" name="Right Brace 40">
                <a:extLst>
                  <a:ext uri="{FF2B5EF4-FFF2-40B4-BE49-F238E27FC236}">
                    <a16:creationId xmlns:a16="http://schemas.microsoft.com/office/drawing/2014/main" id="{566C246B-D360-477E-80F8-14541FDD009A}"/>
                  </a:ext>
                </a:extLst>
              </p:cNvPr>
              <p:cNvSpPr/>
              <p:nvPr/>
            </p:nvSpPr>
            <p:spPr bwMode="auto">
              <a:xfrm rot="5400000">
                <a:off x="3856988" y="5011753"/>
                <a:ext cx="73148" cy="563141"/>
              </a:xfrm>
              <a:prstGeom prst="rightBrac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DB745E01-9CF5-4420-9F9F-47F46878F47D}"/>
                      </a:ext>
                    </a:extLst>
                  </p:cNvPr>
                  <p:cNvSpPr txBox="1"/>
                  <p:nvPr/>
                </p:nvSpPr>
                <p:spPr>
                  <a:xfrm>
                    <a:off x="3657942" y="5228117"/>
                    <a:ext cx="540144" cy="27700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200" i="1" smtClean="0">
                                  <a:solidFill>
                                    <a:srgbClr val="FF0000"/>
                                  </a:solidFill>
                                  <a:latin typeface="Cambria Math" panose="02040503050406030204" pitchFamily="18" charset="0"/>
                                  <a:cs typeface="Microsoft Sans Serif" panose="020B0604020202020204" pitchFamily="34" charset="0"/>
                                </a:rPr>
                              </m:ctrlPr>
                            </m:sSubPr>
                            <m:e>
                              <m:r>
                                <m:rPr>
                                  <m:sty m:val="p"/>
                                </m:rPr>
                                <a:rPr lang="el-GR" sz="1200" i="1" smtClean="0">
                                  <a:solidFill>
                                    <a:srgbClr val="FF0000"/>
                                  </a:solidFill>
                                  <a:latin typeface="Cambria Math" panose="02040503050406030204" pitchFamily="18" charset="0"/>
                                  <a:cs typeface="Microsoft Sans Serif" panose="020B0604020202020204" pitchFamily="34" charset="0"/>
                                </a:rPr>
                                <m:t>Δ</m:t>
                              </m:r>
                              <m:r>
                                <a:rPr lang="en-US" sz="1200" i="1">
                                  <a:solidFill>
                                    <a:srgbClr val="FF0000"/>
                                  </a:solidFill>
                                  <a:latin typeface="Cambria Math" panose="02040503050406030204" pitchFamily="18" charset="0"/>
                                  <a:cs typeface="Microsoft Sans Serif" panose="020B0604020202020204" pitchFamily="34" charset="0"/>
                                </a:rPr>
                                <m:t>𝑡</m:t>
                              </m:r>
                            </m:e>
                            <m:sub>
                              <m:r>
                                <a:rPr lang="en-US" sz="1200" b="0" i="1" smtClean="0">
                                  <a:solidFill>
                                    <a:srgbClr val="FF0000"/>
                                  </a:solidFill>
                                  <a:latin typeface="Cambria Math" panose="02040503050406030204" pitchFamily="18" charset="0"/>
                                  <a:cs typeface="Microsoft Sans Serif" panose="020B0604020202020204" pitchFamily="34" charset="0"/>
                                </a:rPr>
                                <m:t>0</m:t>
                              </m:r>
                            </m:sub>
                          </m:sSub>
                        </m:oMath>
                      </m:oMathPara>
                    </a14:m>
                    <a:endParaRPr lang="en-US" sz="1200" dirty="0">
                      <a:solidFill>
                        <a:srgbClr val="FF0000"/>
                      </a:solidFill>
                    </a:endParaRPr>
                  </a:p>
                </p:txBody>
              </p:sp>
            </mc:Choice>
            <mc:Fallback xmlns="">
              <p:sp>
                <p:nvSpPr>
                  <p:cNvPr id="42" name="TextBox 41">
                    <a:extLst>
                      <a:ext uri="{FF2B5EF4-FFF2-40B4-BE49-F238E27FC236}">
                        <a16:creationId xmlns:a16="http://schemas.microsoft.com/office/drawing/2014/main" id="{DB745E01-9CF5-4420-9F9F-47F46878F47D}"/>
                      </a:ext>
                    </a:extLst>
                  </p:cNvPr>
                  <p:cNvSpPr txBox="1">
                    <a:spLocks noRot="1" noChangeAspect="1" noMove="1" noResize="1" noEditPoints="1" noAdjustHandles="1" noChangeArrowheads="1" noChangeShapeType="1" noTextEdit="1"/>
                  </p:cNvSpPr>
                  <p:nvPr/>
                </p:nvSpPr>
                <p:spPr>
                  <a:xfrm>
                    <a:off x="3657942" y="5228117"/>
                    <a:ext cx="540144" cy="277000"/>
                  </a:xfrm>
                  <a:prstGeom prst="rect">
                    <a:avLst/>
                  </a:prstGeom>
                  <a:blipFill>
                    <a:blip r:embed="rId8"/>
                    <a:stretch>
                      <a:fillRect b="-61538"/>
                    </a:stretch>
                  </a:blipFill>
                </p:spPr>
                <p:txBody>
                  <a:bodyPr/>
                  <a:lstStyle/>
                  <a:p>
                    <a:r>
                      <a:rPr lang="en-US">
                        <a:noFill/>
                      </a:rPr>
                      <a:t> </a:t>
                    </a:r>
                  </a:p>
                </p:txBody>
              </p:sp>
            </mc:Fallback>
          </mc:AlternateContent>
        </p:grpSp>
      </p:grpSp>
      <p:grpSp>
        <p:nvGrpSpPr>
          <p:cNvPr id="104" name="Group 103">
            <a:extLst>
              <a:ext uri="{FF2B5EF4-FFF2-40B4-BE49-F238E27FC236}">
                <a16:creationId xmlns:a16="http://schemas.microsoft.com/office/drawing/2014/main" id="{F839D3D4-11AB-4846-8FE8-A323BB660701}"/>
              </a:ext>
            </a:extLst>
          </p:cNvPr>
          <p:cNvGrpSpPr/>
          <p:nvPr/>
        </p:nvGrpSpPr>
        <p:grpSpPr>
          <a:xfrm>
            <a:off x="448502" y="2746318"/>
            <a:ext cx="7291010" cy="979644"/>
            <a:chOff x="381000" y="2852130"/>
            <a:chExt cx="8545263" cy="2367542"/>
          </a:xfrm>
        </p:grpSpPr>
        <p:grpSp>
          <p:nvGrpSpPr>
            <p:cNvPr id="105" name="Group 104">
              <a:extLst>
                <a:ext uri="{FF2B5EF4-FFF2-40B4-BE49-F238E27FC236}">
                  <a16:creationId xmlns:a16="http://schemas.microsoft.com/office/drawing/2014/main" id="{C0EAC90A-BE98-49B5-B258-1195166868B6}"/>
                </a:ext>
              </a:extLst>
            </p:cNvPr>
            <p:cNvGrpSpPr/>
            <p:nvPr/>
          </p:nvGrpSpPr>
          <p:grpSpPr>
            <a:xfrm>
              <a:off x="381000" y="2852130"/>
              <a:ext cx="7772401" cy="2367542"/>
              <a:chOff x="381000" y="2852130"/>
              <a:chExt cx="7772401" cy="2367542"/>
            </a:xfrm>
          </p:grpSpPr>
          <p:grpSp>
            <p:nvGrpSpPr>
              <p:cNvPr id="107" name="Group 106">
                <a:extLst>
                  <a:ext uri="{FF2B5EF4-FFF2-40B4-BE49-F238E27FC236}">
                    <a16:creationId xmlns:a16="http://schemas.microsoft.com/office/drawing/2014/main" id="{1B2A9323-A2D8-456D-9B41-943290209F13}"/>
                  </a:ext>
                </a:extLst>
              </p:cNvPr>
              <p:cNvGrpSpPr/>
              <p:nvPr/>
            </p:nvGrpSpPr>
            <p:grpSpPr>
              <a:xfrm>
                <a:off x="381000" y="2861010"/>
                <a:ext cx="7772401" cy="2358662"/>
                <a:chOff x="712481" y="2181952"/>
                <a:chExt cx="7772401" cy="2358662"/>
              </a:xfrm>
            </p:grpSpPr>
            <p:grpSp>
              <p:nvGrpSpPr>
                <p:cNvPr id="116" name="Group 115">
                  <a:extLst>
                    <a:ext uri="{FF2B5EF4-FFF2-40B4-BE49-F238E27FC236}">
                      <a16:creationId xmlns:a16="http://schemas.microsoft.com/office/drawing/2014/main" id="{0C4D9944-F1E8-43F1-BE35-4759EE87267B}"/>
                    </a:ext>
                  </a:extLst>
                </p:cNvPr>
                <p:cNvGrpSpPr/>
                <p:nvPr/>
              </p:nvGrpSpPr>
              <p:grpSpPr>
                <a:xfrm>
                  <a:off x="712481" y="2181952"/>
                  <a:ext cx="7772401" cy="2358662"/>
                  <a:chOff x="763457" y="1524971"/>
                  <a:chExt cx="7772401" cy="2358662"/>
                </a:xfrm>
              </p:grpSpPr>
              <p:grpSp>
                <p:nvGrpSpPr>
                  <p:cNvPr id="118" name="Group 117">
                    <a:extLst>
                      <a:ext uri="{FF2B5EF4-FFF2-40B4-BE49-F238E27FC236}">
                        <a16:creationId xmlns:a16="http://schemas.microsoft.com/office/drawing/2014/main" id="{627EB2F5-D974-4335-AB4E-97E9F70E6B31}"/>
                      </a:ext>
                    </a:extLst>
                  </p:cNvPr>
                  <p:cNvGrpSpPr/>
                  <p:nvPr/>
                </p:nvGrpSpPr>
                <p:grpSpPr>
                  <a:xfrm>
                    <a:off x="1905000" y="1524971"/>
                    <a:ext cx="6630858" cy="2358662"/>
                    <a:chOff x="2604370" y="2124043"/>
                    <a:chExt cx="6630858" cy="2358662"/>
                  </a:xfrm>
                </p:grpSpPr>
                <p:grpSp>
                  <p:nvGrpSpPr>
                    <p:cNvPr id="121" name="Group 120">
                      <a:extLst>
                        <a:ext uri="{FF2B5EF4-FFF2-40B4-BE49-F238E27FC236}">
                          <a16:creationId xmlns:a16="http://schemas.microsoft.com/office/drawing/2014/main" id="{D8D5CC16-BDE0-480F-A9FC-95FB6BB08E6A}"/>
                        </a:ext>
                      </a:extLst>
                    </p:cNvPr>
                    <p:cNvGrpSpPr/>
                    <p:nvPr/>
                  </p:nvGrpSpPr>
                  <p:grpSpPr>
                    <a:xfrm>
                      <a:off x="2604370" y="2124043"/>
                      <a:ext cx="6630858" cy="2358662"/>
                      <a:chOff x="2743184" y="2813662"/>
                      <a:chExt cx="6630858" cy="2358662"/>
                    </a:xfrm>
                  </p:grpSpPr>
                  <p:grpSp>
                    <p:nvGrpSpPr>
                      <p:cNvPr id="128" name="Group 127">
                        <a:extLst>
                          <a:ext uri="{FF2B5EF4-FFF2-40B4-BE49-F238E27FC236}">
                            <a16:creationId xmlns:a16="http://schemas.microsoft.com/office/drawing/2014/main" id="{6E07DBB3-73CA-4714-A974-8A5F80201CEB}"/>
                          </a:ext>
                        </a:extLst>
                      </p:cNvPr>
                      <p:cNvGrpSpPr/>
                      <p:nvPr/>
                    </p:nvGrpSpPr>
                    <p:grpSpPr>
                      <a:xfrm>
                        <a:off x="2743184" y="3568818"/>
                        <a:ext cx="6630858" cy="1603506"/>
                        <a:chOff x="3124200" y="4193625"/>
                        <a:chExt cx="5679102" cy="1962813"/>
                      </a:xfrm>
                    </p:grpSpPr>
                    <p:grpSp>
                      <p:nvGrpSpPr>
                        <p:cNvPr id="131" name="Group 130">
                          <a:extLst>
                            <a:ext uri="{FF2B5EF4-FFF2-40B4-BE49-F238E27FC236}">
                              <a16:creationId xmlns:a16="http://schemas.microsoft.com/office/drawing/2014/main" id="{642C8FA2-D3CE-4454-840D-4B9171E336EA}"/>
                            </a:ext>
                          </a:extLst>
                        </p:cNvPr>
                        <p:cNvGrpSpPr/>
                        <p:nvPr/>
                      </p:nvGrpSpPr>
                      <p:grpSpPr>
                        <a:xfrm>
                          <a:off x="3504154" y="4193625"/>
                          <a:ext cx="5299148" cy="1677377"/>
                          <a:chOff x="4210344" y="3270100"/>
                          <a:chExt cx="5299148" cy="1677377"/>
                        </a:xfrm>
                      </p:grpSpPr>
                      <p:grpSp>
                        <p:nvGrpSpPr>
                          <p:cNvPr id="134" name="Group 133">
                            <a:extLst>
                              <a:ext uri="{FF2B5EF4-FFF2-40B4-BE49-F238E27FC236}">
                                <a16:creationId xmlns:a16="http://schemas.microsoft.com/office/drawing/2014/main" id="{0E4CD978-7823-48C9-9291-D998D7DC0801}"/>
                              </a:ext>
                            </a:extLst>
                          </p:cNvPr>
                          <p:cNvGrpSpPr/>
                          <p:nvPr/>
                        </p:nvGrpSpPr>
                        <p:grpSpPr>
                          <a:xfrm>
                            <a:off x="4210344" y="3270100"/>
                            <a:ext cx="5299148" cy="1432793"/>
                            <a:chOff x="8887699" y="326700"/>
                            <a:chExt cx="5614147" cy="1834176"/>
                          </a:xfrm>
                        </p:grpSpPr>
                        <p:cxnSp>
                          <p:nvCxnSpPr>
                            <p:cNvPr id="136" name="Straight Connector 135">
                              <a:extLst>
                                <a:ext uri="{FF2B5EF4-FFF2-40B4-BE49-F238E27FC236}">
                                  <a16:creationId xmlns:a16="http://schemas.microsoft.com/office/drawing/2014/main" id="{4AFDEA4B-C704-4D6D-ACCC-2169FF5DA42C}"/>
                                </a:ext>
                              </a:extLst>
                            </p:cNvPr>
                            <p:cNvCxnSpPr>
                              <a:cxnSpLocks/>
                            </p:cNvCxnSpPr>
                            <p:nvPr/>
                          </p:nvCxnSpPr>
                          <p:spPr>
                            <a:xfrm flipV="1">
                              <a:off x="8887699" y="2131443"/>
                              <a:ext cx="5614147" cy="29433"/>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37" name="Straight Arrow Connector 136">
                              <a:extLst>
                                <a:ext uri="{FF2B5EF4-FFF2-40B4-BE49-F238E27FC236}">
                                  <a16:creationId xmlns:a16="http://schemas.microsoft.com/office/drawing/2014/main" id="{8AF471B2-0CBF-4361-B91F-F75AD04ED801}"/>
                                </a:ext>
                              </a:extLst>
                            </p:cNvPr>
                            <p:cNvCxnSpPr>
                              <a:cxnSpLocks/>
                            </p:cNvCxnSpPr>
                            <p:nvPr/>
                          </p:nvCxnSpPr>
                          <p:spPr>
                            <a:xfrm flipV="1">
                              <a:off x="9810603" y="1808384"/>
                              <a:ext cx="0" cy="336338"/>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a:extLst>
                                <a:ext uri="{FF2B5EF4-FFF2-40B4-BE49-F238E27FC236}">
                                  <a16:creationId xmlns:a16="http://schemas.microsoft.com/office/drawing/2014/main" id="{BF01790E-3331-4B11-98B5-9C8A594DFE9A}"/>
                                </a:ext>
                              </a:extLst>
                            </p:cNvPr>
                            <p:cNvCxnSpPr>
                              <a:cxnSpLocks/>
                            </p:cNvCxnSpPr>
                            <p:nvPr/>
                          </p:nvCxnSpPr>
                          <p:spPr>
                            <a:xfrm flipH="1" flipV="1">
                              <a:off x="10906586" y="326700"/>
                              <a:ext cx="1686" cy="1813529"/>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9" name="Straight Arrow Connector 138">
                              <a:extLst>
                                <a:ext uri="{FF2B5EF4-FFF2-40B4-BE49-F238E27FC236}">
                                  <a16:creationId xmlns:a16="http://schemas.microsoft.com/office/drawing/2014/main" id="{FD48DF11-4FBC-4FED-B872-5C1D5491017B}"/>
                                </a:ext>
                              </a:extLst>
                            </p:cNvPr>
                            <p:cNvCxnSpPr>
                              <a:cxnSpLocks/>
                            </p:cNvCxnSpPr>
                            <p:nvPr/>
                          </p:nvCxnSpPr>
                          <p:spPr>
                            <a:xfrm flipV="1">
                              <a:off x="12386635" y="845167"/>
                              <a:ext cx="0" cy="1299551"/>
                            </a:xfrm>
                            <a:prstGeom prst="straightConnector1">
                              <a:avLst/>
                            </a:prstGeom>
                            <a:ln>
                              <a:solidFill>
                                <a:schemeClr val="accent2"/>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135" name="TextBox 134">
                            <a:extLst>
                              <a:ext uri="{FF2B5EF4-FFF2-40B4-BE49-F238E27FC236}">
                                <a16:creationId xmlns:a16="http://schemas.microsoft.com/office/drawing/2014/main" id="{3750424A-CDDA-46A0-BE50-7C06E39847C1}"/>
                              </a:ext>
                            </a:extLst>
                          </p:cNvPr>
                          <p:cNvSpPr txBox="1"/>
                          <p:nvPr/>
                        </p:nvSpPr>
                        <p:spPr>
                          <a:xfrm>
                            <a:off x="4330156" y="4646084"/>
                            <a:ext cx="813810" cy="301393"/>
                          </a:xfrm>
                          <a:prstGeom prst="rect">
                            <a:avLst/>
                          </a:prstGeom>
                          <a:noFill/>
                        </p:spPr>
                        <p:txBody>
                          <a:bodyPr wrap="square">
                            <a:spAutoFit/>
                          </a:bodyPr>
                          <a:lstStyle/>
                          <a:p>
                            <a:endParaRPr lang="en-US" sz="1000" dirty="0"/>
                          </a:p>
                        </p:txBody>
                      </p:sp>
                    </p:grpSp>
                    <p:sp>
                      <p:nvSpPr>
                        <p:cNvPr id="132" name="TextBox 131">
                          <a:extLst>
                            <a:ext uri="{FF2B5EF4-FFF2-40B4-BE49-F238E27FC236}">
                              <a16:creationId xmlns:a16="http://schemas.microsoft.com/office/drawing/2014/main" id="{DCF494A1-5CD4-4744-96A2-756DB08C6AEE}"/>
                            </a:ext>
                          </a:extLst>
                        </p:cNvPr>
                        <p:cNvSpPr txBox="1"/>
                        <p:nvPr/>
                      </p:nvSpPr>
                      <p:spPr>
                        <a:xfrm>
                          <a:off x="3124200" y="5939418"/>
                          <a:ext cx="4829452" cy="217020"/>
                        </a:xfrm>
                        <a:prstGeom prst="rect">
                          <a:avLst/>
                        </a:prstGeom>
                      </p:spPr>
                      <p:txBody>
                        <a:bodyPr wrap="square" lIns="0" tIns="0" rIns="0" bIns="0" rtlCol="0">
                          <a:spAutoFit/>
                        </a:bodyPr>
                        <a:lstStyle/>
                        <a:p>
                          <a:pPr algn="l">
                            <a:lnSpc>
                              <a:spcPct val="96000"/>
                            </a:lnSpc>
                          </a:pPr>
                          <a:endParaRPr lang="en-US" sz="1200" dirty="0">
                            <a:solidFill>
                              <a:schemeClr val="accent2"/>
                            </a:solidFill>
                            <a:latin typeface="Microsoft Sans Serif"/>
                            <a:cs typeface="Microsoft Sans Serif" panose="020B0604020202020204" pitchFamily="34" charset="0"/>
                          </a:endParaRPr>
                        </a:p>
                      </p:txBody>
                    </p:sp>
                    <mc:AlternateContent xmlns:mc="http://schemas.openxmlformats.org/markup-compatibility/2006" xmlns:a14="http://schemas.microsoft.com/office/drawing/2010/main">
                      <mc:Choice Requires="a14">
                        <p:sp>
                          <p:nvSpPr>
                            <p:cNvPr id="133" name="TextBox 132">
                              <a:extLst>
                                <a:ext uri="{FF2B5EF4-FFF2-40B4-BE49-F238E27FC236}">
                                  <a16:creationId xmlns:a16="http://schemas.microsoft.com/office/drawing/2014/main" id="{23B8C35E-4796-4715-BB9D-CCA6E6A660B5}"/>
                                </a:ext>
                              </a:extLst>
                            </p:cNvPr>
                            <p:cNvSpPr txBox="1"/>
                            <p:nvPr/>
                          </p:nvSpPr>
                          <p:spPr>
                            <a:xfrm>
                              <a:off x="4065522" y="5582228"/>
                              <a:ext cx="624271" cy="47064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133" name="TextBox 132">
                              <a:extLst>
                                <a:ext uri="{FF2B5EF4-FFF2-40B4-BE49-F238E27FC236}">
                                  <a16:creationId xmlns:a16="http://schemas.microsoft.com/office/drawing/2014/main" id="{23B8C35E-4796-4715-BB9D-CCA6E6A660B5}"/>
                                </a:ext>
                              </a:extLst>
                            </p:cNvPr>
                            <p:cNvSpPr txBox="1">
                              <a:spLocks noRot="1" noChangeAspect="1" noMove="1" noResize="1" noEditPoints="1" noAdjustHandles="1" noChangeArrowheads="1" noChangeShapeType="1" noTextEdit="1"/>
                            </p:cNvSpPr>
                            <p:nvPr/>
                          </p:nvSpPr>
                          <p:spPr>
                            <a:xfrm>
                              <a:off x="4065522" y="5582228"/>
                              <a:ext cx="624271" cy="470640"/>
                            </a:xfrm>
                            <a:prstGeom prst="rect">
                              <a:avLst/>
                            </a:prstGeom>
                            <a:blipFill>
                              <a:blip r:embed="rId9"/>
                              <a:stretch>
                                <a:fillRect/>
                              </a:stretch>
                            </a:blipFill>
                          </p:spPr>
                          <p:txBody>
                            <a:bodyPr/>
                            <a:lstStyle/>
                            <a:p>
                              <a:r>
                                <a:rPr lang="en-US">
                                  <a:noFill/>
                                </a:rPr>
                                <a:t> </a:t>
                              </a:r>
                            </a:p>
                          </p:txBody>
                        </p:sp>
                      </mc:Fallback>
                    </mc:AlternateContent>
                  </p:grpSp>
                  <p:sp>
                    <p:nvSpPr>
                      <p:cNvPr id="129" name="TextBox 128">
                        <a:extLst>
                          <a:ext uri="{FF2B5EF4-FFF2-40B4-BE49-F238E27FC236}">
                            <a16:creationId xmlns:a16="http://schemas.microsoft.com/office/drawing/2014/main" id="{F92A5F45-F7A5-426E-871C-1D67B003EDDE}"/>
                          </a:ext>
                        </a:extLst>
                      </p:cNvPr>
                      <p:cNvSpPr txBox="1"/>
                      <p:nvPr/>
                    </p:nvSpPr>
                    <p:spPr>
                      <a:xfrm>
                        <a:off x="3189234" y="2813662"/>
                        <a:ext cx="2040816" cy="666652"/>
                      </a:xfrm>
                      <a:prstGeom prst="rect">
                        <a:avLst/>
                      </a:prstGeom>
                      <a:ln>
                        <a:noFill/>
                      </a:ln>
                    </p:spPr>
                    <p:txBody>
                      <a:bodyPr wrap="square" lIns="0" tIns="0" rIns="0" bIns="0" rtlCol="0">
                        <a:spAutoFit/>
                      </a:bodyPr>
                      <a:lstStyle/>
                      <a:p>
                        <a:pPr algn="l">
                          <a:lnSpc>
                            <a:spcPct val="96000"/>
                          </a:lnSpc>
                        </a:pPr>
                        <a:r>
                          <a:rPr lang="en-US" sz="1000" dirty="0">
                            <a:solidFill>
                              <a:schemeClr val="accent6"/>
                            </a:solidFill>
                            <a:latin typeface="Microsoft Sans Serif"/>
                            <a:cs typeface="Microsoft Sans Serif" panose="020B0604020202020204" pitchFamily="34" charset="0"/>
                          </a:rPr>
                          <a:t>Earliest detected tap before interpolation</a:t>
                        </a:r>
                      </a:p>
                    </p:txBody>
                  </p:sp>
                  <p:cxnSp>
                    <p:nvCxnSpPr>
                      <p:cNvPr id="130" name="Straight Arrow Connector 129">
                        <a:extLst>
                          <a:ext uri="{FF2B5EF4-FFF2-40B4-BE49-F238E27FC236}">
                            <a16:creationId xmlns:a16="http://schemas.microsoft.com/office/drawing/2014/main" id="{4B10859F-D4BC-4BC3-919C-0080EB114662}"/>
                          </a:ext>
                        </a:extLst>
                      </p:cNvPr>
                      <p:cNvCxnSpPr>
                        <a:cxnSpLocks/>
                        <a:endCxn id="125" idx="1"/>
                      </p:cNvCxnSpPr>
                      <p:nvPr/>
                    </p:nvCxnSpPr>
                    <p:spPr bwMode="auto">
                      <a:xfrm>
                        <a:off x="4476704" y="3346844"/>
                        <a:ext cx="851193" cy="395457"/>
                      </a:xfrm>
                      <a:prstGeom prst="straightConnector1">
                        <a:avLst/>
                      </a:prstGeom>
                      <a:ln>
                        <a:solidFill>
                          <a:schemeClr val="accent4"/>
                        </a:solidFill>
                        <a:prstDash val="sysDot"/>
                        <a:headEnd type="none" w="med" len="med"/>
                        <a:tailEnd type="triangle"/>
                      </a:ln>
                    </p:spPr>
                    <p:style>
                      <a:lnRef idx="1">
                        <a:schemeClr val="accent2"/>
                      </a:lnRef>
                      <a:fillRef idx="0">
                        <a:schemeClr val="accent2"/>
                      </a:fillRef>
                      <a:effectRef idx="0">
                        <a:schemeClr val="accent2"/>
                      </a:effectRef>
                      <a:fontRef idx="minor">
                        <a:schemeClr val="tx1"/>
                      </a:fontRef>
                    </p:style>
                  </p:cxnSp>
                </p:grpSp>
                <p:grpSp>
                  <p:nvGrpSpPr>
                    <p:cNvPr id="122" name="Group 121">
                      <a:extLst>
                        <a:ext uri="{FF2B5EF4-FFF2-40B4-BE49-F238E27FC236}">
                          <a16:creationId xmlns:a16="http://schemas.microsoft.com/office/drawing/2014/main" id="{A5E813A9-B654-4DA9-A6A7-2DA776BBAB62}"/>
                        </a:ext>
                      </a:extLst>
                    </p:cNvPr>
                    <p:cNvGrpSpPr/>
                    <p:nvPr/>
                  </p:nvGrpSpPr>
                  <p:grpSpPr>
                    <a:xfrm>
                      <a:off x="4585090" y="2881621"/>
                      <a:ext cx="2658873" cy="1533794"/>
                      <a:chOff x="4585090" y="2881621"/>
                      <a:chExt cx="2658873" cy="1533794"/>
                    </a:xfrm>
                  </p:grpSpPr>
                  <mc:AlternateContent xmlns:mc="http://schemas.openxmlformats.org/markup-compatibility/2006" xmlns:a14="http://schemas.microsoft.com/office/drawing/2010/main">
                    <mc:Choice Requires="a14">
                      <p:sp>
                        <p:nvSpPr>
                          <p:cNvPr id="123" name="TextBox 122">
                            <a:extLst>
                              <a:ext uri="{FF2B5EF4-FFF2-40B4-BE49-F238E27FC236}">
                                <a16:creationId xmlns:a16="http://schemas.microsoft.com/office/drawing/2014/main" id="{CB3EE21D-EC0E-47E1-A2DC-A3BC126C7E9E}"/>
                              </a:ext>
                            </a:extLst>
                          </p:cNvPr>
                          <p:cNvSpPr txBox="1"/>
                          <p:nvPr/>
                        </p:nvSpPr>
                        <p:spPr>
                          <a:xfrm>
                            <a:off x="5032385" y="4030929"/>
                            <a:ext cx="624616" cy="38448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0</m:t>
                                      </m:r>
                                    </m:sub>
                                  </m:sSub>
                                  <m:r>
                                    <a:rPr lang="en-US" sz="1000" b="0" i="1" smtClean="0">
                                      <a:solidFill>
                                        <a:schemeClr val="tx2"/>
                                      </a:solidFill>
                                      <a:latin typeface="Cambria Math" panose="02040503050406030204" pitchFamily="18" charset="0"/>
                                      <a:cs typeface="Microsoft Sans Serif" panose="020B0604020202020204" pitchFamily="34" charset="0"/>
                                    </a:rPr>
                                    <m:t>+</m:t>
                                  </m:r>
                                  <m:r>
                                    <a:rPr lang="en-US" sz="1000" i="1">
                                      <a:solidFill>
                                        <a:schemeClr val="tx2"/>
                                      </a:solidFill>
                                      <a:latin typeface="Cambria Math" panose="02040503050406030204" pitchFamily="18" charset="0"/>
                                      <a:cs typeface="Microsoft Sans Serif" panose="020B0604020202020204" pitchFamily="34" charset="0"/>
                                    </a:rPr>
                                    <m:t>𝑇</m:t>
                                  </m:r>
                                </m:oMath>
                              </m:oMathPara>
                            </a14:m>
                            <a:endParaRPr lang="en-US" sz="1000" dirty="0">
                              <a:solidFill>
                                <a:schemeClr val="tx1"/>
                              </a:solidFill>
                            </a:endParaRPr>
                          </a:p>
                        </p:txBody>
                      </p:sp>
                    </mc:Choice>
                    <mc:Fallback xmlns="">
                      <p:sp>
                        <p:nvSpPr>
                          <p:cNvPr id="123" name="TextBox 122">
                            <a:extLst>
                              <a:ext uri="{FF2B5EF4-FFF2-40B4-BE49-F238E27FC236}">
                                <a16:creationId xmlns:a16="http://schemas.microsoft.com/office/drawing/2014/main" id="{CB3EE21D-EC0E-47E1-A2DC-A3BC126C7E9E}"/>
                              </a:ext>
                            </a:extLst>
                          </p:cNvPr>
                          <p:cNvSpPr txBox="1">
                            <a:spLocks noRot="1" noChangeAspect="1" noMove="1" noResize="1" noEditPoints="1" noAdjustHandles="1" noChangeArrowheads="1" noChangeShapeType="1" noTextEdit="1"/>
                          </p:cNvSpPr>
                          <p:nvPr/>
                        </p:nvSpPr>
                        <p:spPr>
                          <a:xfrm>
                            <a:off x="5032385" y="4030929"/>
                            <a:ext cx="624616" cy="384486"/>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4" name="TextBox 123">
                            <a:extLst>
                              <a:ext uri="{FF2B5EF4-FFF2-40B4-BE49-F238E27FC236}">
                                <a16:creationId xmlns:a16="http://schemas.microsoft.com/office/drawing/2014/main" id="{726C2B9F-6B56-4A18-8AFD-AF83E1829364}"/>
                              </a:ext>
                            </a:extLst>
                          </p:cNvPr>
                          <p:cNvSpPr txBox="1"/>
                          <p:nvPr/>
                        </p:nvSpPr>
                        <p:spPr>
                          <a:xfrm>
                            <a:off x="6583292" y="4029979"/>
                            <a:ext cx="660671" cy="384486"/>
                          </a:xfrm>
                          <a:prstGeom prst="rect">
                            <a:avLst/>
                          </a:prstGeom>
                          <a:noFill/>
                        </p:spPr>
                        <p:txBody>
                          <a:bodyPr wrap="square">
                            <a:spAutoFit/>
                          </a:bodyPr>
                          <a:lstStyle/>
                          <a:p>
                            <a14:m>
                              <m:oMath xmlns:m="http://schemas.openxmlformats.org/officeDocument/2006/math">
                                <m:sSub>
                                  <m:sSubPr>
                                    <m:ctrlPr>
                                      <a:rPr lang="en-US" sz="1000" i="1" smtClean="0">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+2T</a:t>
                            </a:r>
                          </a:p>
                        </p:txBody>
                      </p:sp>
                    </mc:Choice>
                    <mc:Fallback xmlns="">
                      <p:sp>
                        <p:nvSpPr>
                          <p:cNvPr id="124" name="TextBox 123">
                            <a:extLst>
                              <a:ext uri="{FF2B5EF4-FFF2-40B4-BE49-F238E27FC236}">
                                <a16:creationId xmlns:a16="http://schemas.microsoft.com/office/drawing/2014/main" id="{726C2B9F-6B56-4A18-8AFD-AF83E1829364}"/>
                              </a:ext>
                            </a:extLst>
                          </p:cNvPr>
                          <p:cNvSpPr txBox="1">
                            <a:spLocks noRot="1" noChangeAspect="1" noMove="1" noResize="1" noEditPoints="1" noAdjustHandles="1" noChangeArrowheads="1" noChangeShapeType="1" noTextEdit="1"/>
                          </p:cNvSpPr>
                          <p:nvPr/>
                        </p:nvSpPr>
                        <p:spPr>
                          <a:xfrm>
                            <a:off x="6583292" y="4029979"/>
                            <a:ext cx="660671" cy="384486"/>
                          </a:xfrm>
                          <a:prstGeom prst="rect">
                            <a:avLst/>
                          </a:prstGeom>
                          <a:blipFill>
                            <a:blip r:embed="rId11"/>
                            <a:stretch>
                              <a:fillRect b="-12195"/>
                            </a:stretch>
                          </a:blipFill>
                        </p:spPr>
                        <p:txBody>
                          <a:bodyPr/>
                          <a:lstStyle/>
                          <a:p>
                            <a:r>
                              <a:rPr lang="en-US">
                                <a:noFill/>
                              </a:rPr>
                              <a:t> </a:t>
                            </a:r>
                          </a:p>
                        </p:txBody>
                      </p:sp>
                    </mc:Fallback>
                  </mc:AlternateContent>
                  <p:sp>
                    <p:nvSpPr>
                      <p:cNvPr id="125" name="Oval 124">
                        <a:extLst>
                          <a:ext uri="{FF2B5EF4-FFF2-40B4-BE49-F238E27FC236}">
                            <a16:creationId xmlns:a16="http://schemas.microsoft.com/office/drawing/2014/main" id="{98862B2C-8A81-4796-B7DD-6DD7045B562D}"/>
                          </a:ext>
                        </a:extLst>
                      </p:cNvPr>
                      <p:cNvSpPr/>
                      <p:nvPr/>
                    </p:nvSpPr>
                    <p:spPr bwMode="auto">
                      <a:xfrm>
                        <a:off x="5153871" y="2881621"/>
                        <a:ext cx="240436" cy="1168087"/>
                      </a:xfrm>
                      <a:prstGeom prst="ellipse">
                        <a:avLst/>
                      </a:prstGeom>
                      <a:noFill/>
                      <a:ln w="9525" cap="flat" cmpd="sng" algn="ctr">
                        <a:solidFill>
                          <a:schemeClr val="accent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accent6"/>
                          </a:solidFill>
                          <a:effectLst/>
                          <a:latin typeface="Times New Roman" pitchFamily="16" charset="0"/>
                          <a:ea typeface="MS Gothic" charset="-128"/>
                        </a:endParaRPr>
                      </a:p>
                    </p:txBody>
                  </p:sp>
                  <p:cxnSp>
                    <p:nvCxnSpPr>
                      <p:cNvPr id="126" name="Straight Arrow Connector 125">
                        <a:extLst>
                          <a:ext uri="{FF2B5EF4-FFF2-40B4-BE49-F238E27FC236}">
                            <a16:creationId xmlns:a16="http://schemas.microsoft.com/office/drawing/2014/main" id="{93923A16-D783-4C53-8E22-88E5914F88ED}"/>
                          </a:ext>
                        </a:extLst>
                      </p:cNvPr>
                      <p:cNvCxnSpPr>
                        <a:cxnSpLocks/>
                      </p:cNvCxnSpPr>
                      <p:nvPr/>
                    </p:nvCxnSpPr>
                    <p:spPr>
                      <a:xfrm flipH="1" flipV="1">
                        <a:off x="4667925" y="3295841"/>
                        <a:ext cx="3773" cy="726575"/>
                      </a:xfrm>
                      <a:prstGeom prst="straightConnector1">
                        <a:avLst/>
                      </a:prstGeom>
                      <a:ln>
                        <a:prstDash val="sysDot"/>
                        <a:headEnd type="none" w="sm" len="sm"/>
                        <a:tailEnd type="triangle"/>
                      </a:ln>
                    </p:spPr>
                    <p:style>
                      <a:lnRef idx="1">
                        <a:schemeClr val="accent1"/>
                      </a:lnRef>
                      <a:fillRef idx="0">
                        <a:schemeClr val="accent1"/>
                      </a:fillRef>
                      <a:effectRef idx="0">
                        <a:schemeClr val="accent1"/>
                      </a:effectRef>
                      <a:fontRef idx="minor">
                        <a:schemeClr val="tx1"/>
                      </a:fontRef>
                    </p:style>
                  </p:cxnSp>
                  <p:sp>
                    <p:nvSpPr>
                      <p:cNvPr id="127" name="Oval 126">
                        <a:extLst>
                          <a:ext uri="{FF2B5EF4-FFF2-40B4-BE49-F238E27FC236}">
                            <a16:creationId xmlns:a16="http://schemas.microsoft.com/office/drawing/2014/main" id="{41750889-9F05-42AC-9BE0-93B759D58A0F}"/>
                          </a:ext>
                        </a:extLst>
                      </p:cNvPr>
                      <p:cNvSpPr/>
                      <p:nvPr/>
                    </p:nvSpPr>
                    <p:spPr bwMode="auto">
                      <a:xfrm>
                        <a:off x="4585090" y="3295840"/>
                        <a:ext cx="165671" cy="786731"/>
                      </a:xfrm>
                      <a:prstGeom prst="ellipse">
                        <a:avLst/>
                      </a:prstGeom>
                      <a:noFill/>
                      <a:ln w="9525" cap="flat" cmpd="sng" algn="ctr">
                        <a:solidFill>
                          <a:schemeClr val="accent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grpSp>
              <p:sp>
                <p:nvSpPr>
                  <p:cNvPr id="119" name="TextBox 118">
                    <a:extLst>
                      <a:ext uri="{FF2B5EF4-FFF2-40B4-BE49-F238E27FC236}">
                        <a16:creationId xmlns:a16="http://schemas.microsoft.com/office/drawing/2014/main" id="{471998B2-46B6-4BF3-8C43-05C801E04D03}"/>
                      </a:ext>
                    </a:extLst>
                  </p:cNvPr>
                  <p:cNvSpPr txBox="1"/>
                  <p:nvPr/>
                </p:nvSpPr>
                <p:spPr>
                  <a:xfrm>
                    <a:off x="763457" y="2591986"/>
                    <a:ext cx="2040816" cy="666652"/>
                  </a:xfrm>
                  <a:prstGeom prst="rect">
                    <a:avLst/>
                  </a:prstGeom>
                  <a:ln>
                    <a:noFill/>
                  </a:ln>
                </p:spPr>
                <p:txBody>
                  <a:bodyPr wrap="square" lIns="0" tIns="0" rIns="0" bIns="0" rtlCol="0">
                    <a:spAutoFit/>
                  </a:bodyPr>
                  <a:lstStyle/>
                  <a:p>
                    <a:pPr algn="l">
                      <a:lnSpc>
                        <a:spcPct val="96000"/>
                      </a:lnSpc>
                    </a:pPr>
                    <a:r>
                      <a:rPr lang="en-US" sz="1000" dirty="0">
                        <a:solidFill>
                          <a:schemeClr val="accent1"/>
                        </a:solidFill>
                        <a:latin typeface="Microsoft Sans Serif"/>
                        <a:cs typeface="Microsoft Sans Serif" panose="020B0604020202020204" pitchFamily="34" charset="0"/>
                      </a:rPr>
                      <a:t>Earliest detected tap after interpolation</a:t>
                    </a:r>
                  </a:p>
                </p:txBody>
              </p:sp>
              <p:cxnSp>
                <p:nvCxnSpPr>
                  <p:cNvPr id="120" name="Straight Arrow Connector 119">
                    <a:extLst>
                      <a:ext uri="{FF2B5EF4-FFF2-40B4-BE49-F238E27FC236}">
                        <a16:creationId xmlns:a16="http://schemas.microsoft.com/office/drawing/2014/main" id="{A208BE11-9DD7-4F61-9339-0DC17C6A973C}"/>
                      </a:ext>
                    </a:extLst>
                  </p:cNvPr>
                  <p:cNvCxnSpPr>
                    <a:cxnSpLocks/>
                  </p:cNvCxnSpPr>
                  <p:nvPr/>
                </p:nvCxnSpPr>
                <p:spPr bwMode="auto">
                  <a:xfrm flipV="1">
                    <a:off x="2366807" y="2915296"/>
                    <a:ext cx="1518913" cy="105504"/>
                  </a:xfrm>
                  <a:prstGeom prst="straightConnector1">
                    <a:avLst/>
                  </a:prstGeom>
                  <a:ln>
                    <a:solidFill>
                      <a:schemeClr val="accent4"/>
                    </a:solidFill>
                    <a:prstDash val="sysDot"/>
                    <a:headEnd type="none" w="med" len="med"/>
                    <a:tailEnd type="triangle"/>
                  </a:ln>
                </p:spPr>
                <p:style>
                  <a:lnRef idx="1">
                    <a:schemeClr val="accent2"/>
                  </a:lnRef>
                  <a:fillRef idx="0">
                    <a:schemeClr val="accent2"/>
                  </a:fillRef>
                  <a:effectRef idx="0">
                    <a:schemeClr val="accent2"/>
                  </a:effectRef>
                  <a:fontRef idx="minor">
                    <a:schemeClr val="tx1"/>
                  </a:fontRef>
                </p:style>
              </p:cxnSp>
            </p:grpSp>
            <mc:AlternateContent xmlns:mc="http://schemas.openxmlformats.org/markup-compatibility/2006" xmlns:a14="http://schemas.microsoft.com/office/drawing/2010/main">
              <mc:Choice Requires="a14">
                <p:sp>
                  <p:nvSpPr>
                    <p:cNvPr id="117" name="TextBox 116">
                      <a:extLst>
                        <a:ext uri="{FF2B5EF4-FFF2-40B4-BE49-F238E27FC236}">
                          <a16:creationId xmlns:a16="http://schemas.microsoft.com/office/drawing/2014/main" id="{12B7FF82-B077-4432-B761-59742A53471D}"/>
                        </a:ext>
                      </a:extLst>
                    </p:cNvPr>
                    <p:cNvSpPr txBox="1"/>
                    <p:nvPr/>
                  </p:nvSpPr>
                  <p:spPr>
                    <a:xfrm>
                      <a:off x="3553147" y="4158786"/>
                      <a:ext cx="728892" cy="258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Sup>
                              <m:sSubSupPr>
                                <m:ctrlPr>
                                  <a:rPr lang="en-US" sz="1000" i="1">
                                    <a:solidFill>
                                      <a:schemeClr val="tx1"/>
                                    </a:solidFill>
                                    <a:latin typeface="Cambria Math" panose="02040503050406030204" pitchFamily="18" charset="0"/>
                                  </a:rPr>
                                </m:ctrlPr>
                              </m:sSubSupPr>
                              <m:e>
                                <m:r>
                                  <a:rPr lang="en-US" sz="1000" b="0" i="1">
                                    <a:solidFill>
                                      <a:schemeClr val="tx1"/>
                                    </a:solidFill>
                                    <a:latin typeface="Cambria Math" panose="02040503050406030204" pitchFamily="18" charset="0"/>
                                  </a:rPr>
                                  <m:t>𝑡</m:t>
                                </m:r>
                              </m:e>
                              <m:sub>
                                <m:r>
                                  <a:rPr lang="en-US" sz="1000" b="0" i="1">
                                    <a:solidFill>
                                      <a:schemeClr val="tx1"/>
                                    </a:solidFill>
                                    <a:latin typeface="Cambria Math" panose="02040503050406030204" pitchFamily="18" charset="0"/>
                                  </a:rPr>
                                  <m:t>0</m:t>
                                </m:r>
                              </m:sub>
                              <m:sup>
                                <m:r>
                                  <a:rPr lang="en-US" sz="1000" b="0" i="1">
                                    <a:solidFill>
                                      <a:schemeClr val="tx1"/>
                                    </a:solidFill>
                                    <a:latin typeface="Cambria Math" panose="02040503050406030204" pitchFamily="18" charset="0"/>
                                  </a:rPr>
                                  <m:t>𝑖𝑛𝑡</m:t>
                                </m:r>
                              </m:sup>
                            </m:sSubSup>
                          </m:oMath>
                        </m:oMathPara>
                      </a14:m>
                      <a:endParaRPr lang="en-US" sz="1000" dirty="0"/>
                    </a:p>
                  </p:txBody>
                </p:sp>
              </mc:Choice>
              <mc:Fallback xmlns="">
                <p:sp>
                  <p:nvSpPr>
                    <p:cNvPr id="35" name="TextBox 34">
                      <a:extLst>
                        <a:ext uri="{FF2B5EF4-FFF2-40B4-BE49-F238E27FC236}">
                          <a16:creationId xmlns:a16="http://schemas.microsoft.com/office/drawing/2014/main" id="{95441C87-FF77-4B40-BB36-836A023A14CC}"/>
                        </a:ext>
                      </a:extLst>
                    </p:cNvPr>
                    <p:cNvSpPr txBox="1">
                      <a:spLocks noRot="1" noChangeAspect="1" noMove="1" noResize="1" noEditPoints="1" noAdjustHandles="1" noChangeArrowheads="1" noChangeShapeType="1" noTextEdit="1"/>
                    </p:cNvSpPr>
                    <p:nvPr/>
                  </p:nvSpPr>
                  <p:spPr>
                    <a:xfrm>
                      <a:off x="3553147" y="4158786"/>
                      <a:ext cx="728892" cy="258148"/>
                    </a:xfrm>
                    <a:prstGeom prst="rect">
                      <a:avLst/>
                    </a:prstGeom>
                    <a:blipFill>
                      <a:blip r:embed="rId12"/>
                      <a:stretch>
                        <a:fillRect/>
                      </a:stretch>
                    </a:blipFill>
                  </p:spPr>
                  <p:txBody>
                    <a:bodyPr/>
                    <a:lstStyle/>
                    <a:p>
                      <a:r>
                        <a:rPr lang="en-US">
                          <a:noFill/>
                        </a:rPr>
                        <a:t> </a:t>
                      </a:r>
                    </a:p>
                  </p:txBody>
                </p:sp>
              </mc:Fallback>
            </mc:AlternateContent>
          </p:grpSp>
          <p:cxnSp>
            <p:nvCxnSpPr>
              <p:cNvPr id="108" name="Straight Arrow Connector 107">
                <a:extLst>
                  <a:ext uri="{FF2B5EF4-FFF2-40B4-BE49-F238E27FC236}">
                    <a16:creationId xmlns:a16="http://schemas.microsoft.com/office/drawing/2014/main" id="{B61804F5-802D-47BC-A972-5E4AD096C925}"/>
                  </a:ext>
                </a:extLst>
              </p:cNvPr>
              <p:cNvCxnSpPr>
                <a:cxnSpLocks/>
              </p:cNvCxnSpPr>
              <p:nvPr/>
            </p:nvCxnSpPr>
            <p:spPr>
              <a:xfrm flipV="1">
                <a:off x="4982006" y="3789650"/>
                <a:ext cx="0" cy="923427"/>
              </a:xfrm>
              <a:prstGeom prst="straightConnector1">
                <a:avLst/>
              </a:prstGeom>
              <a:ln>
                <a:prstDash val="sysDot"/>
                <a:headEnd type="none" w="sm" len="sm"/>
                <a:tailEnd type="triangle"/>
              </a:ln>
            </p:spPr>
            <p:style>
              <a:lnRef idx="1">
                <a:schemeClr val="accent1"/>
              </a:lnRef>
              <a:fillRef idx="0">
                <a:schemeClr val="accent1"/>
              </a:fillRef>
              <a:effectRef idx="0">
                <a:schemeClr val="accent1"/>
              </a:effectRef>
              <a:fontRef idx="minor">
                <a:schemeClr val="tx1"/>
              </a:fontRef>
            </p:style>
          </p:cxnSp>
          <p:sp>
            <p:nvSpPr>
              <p:cNvPr id="109" name="Oval 108">
                <a:extLst>
                  <a:ext uri="{FF2B5EF4-FFF2-40B4-BE49-F238E27FC236}">
                    <a16:creationId xmlns:a16="http://schemas.microsoft.com/office/drawing/2014/main" id="{5B367249-DDB7-447B-9ACC-80B0AE6E5A28}"/>
                  </a:ext>
                </a:extLst>
              </p:cNvPr>
              <p:cNvSpPr/>
              <p:nvPr/>
            </p:nvSpPr>
            <p:spPr bwMode="auto">
              <a:xfrm>
                <a:off x="4888332" y="3789651"/>
                <a:ext cx="182783" cy="972928"/>
              </a:xfrm>
              <a:prstGeom prst="ellipse">
                <a:avLst/>
              </a:prstGeom>
              <a:noFill/>
              <a:ln w="9525" cap="flat" cmpd="sng" algn="ctr">
                <a:solidFill>
                  <a:schemeClr val="accent1"/>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110" name="TextBox 109">
                    <a:extLst>
                      <a:ext uri="{FF2B5EF4-FFF2-40B4-BE49-F238E27FC236}">
                        <a16:creationId xmlns:a16="http://schemas.microsoft.com/office/drawing/2014/main" id="{4C1DE5F3-C9C5-4BBB-895C-3A3B7246DC18}"/>
                      </a:ext>
                    </a:extLst>
                  </p:cNvPr>
                  <p:cNvSpPr txBox="1"/>
                  <p:nvPr/>
                </p:nvSpPr>
                <p:spPr>
                  <a:xfrm>
                    <a:off x="4630376" y="4760723"/>
                    <a:ext cx="728892" cy="25814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Sup>
                            <m:sSubSupPr>
                              <m:ctrlPr>
                                <a:rPr lang="en-US" sz="1000" i="1" smtClean="0">
                                  <a:solidFill>
                                    <a:schemeClr val="tx1"/>
                                  </a:solidFill>
                                  <a:latin typeface="Cambria Math" panose="02040503050406030204" pitchFamily="18" charset="0"/>
                                </a:rPr>
                              </m:ctrlPr>
                            </m:sSubSupPr>
                            <m:e>
                              <m:r>
                                <a:rPr lang="en-US" sz="1000" b="0" i="1">
                                  <a:solidFill>
                                    <a:schemeClr val="tx1"/>
                                  </a:solidFill>
                                  <a:latin typeface="Cambria Math" panose="02040503050406030204" pitchFamily="18" charset="0"/>
                                </a:rPr>
                                <m:t>𝑡</m:t>
                              </m:r>
                            </m:e>
                            <m:sub>
                              <m:r>
                                <a:rPr lang="en-US" sz="1000" b="0" i="1">
                                  <a:solidFill>
                                    <a:schemeClr val="tx1"/>
                                  </a:solidFill>
                                  <a:latin typeface="Cambria Math" panose="02040503050406030204" pitchFamily="18" charset="0"/>
                                </a:rPr>
                                <m:t>0</m:t>
                              </m:r>
                            </m:sub>
                            <m:sup>
                              <m:r>
                                <a:rPr lang="en-US" sz="1000" b="0" i="1">
                                  <a:solidFill>
                                    <a:schemeClr val="tx1"/>
                                  </a:solidFill>
                                  <a:latin typeface="Cambria Math" panose="02040503050406030204" pitchFamily="18" charset="0"/>
                                </a:rPr>
                                <m:t>𝑖𝑛𝑡</m:t>
                              </m:r>
                            </m:sup>
                          </m:sSubSup>
                          <m:r>
                            <a:rPr lang="en-US" sz="1000" b="0" i="1" smtClean="0">
                              <a:solidFill>
                                <a:schemeClr val="tx1"/>
                              </a:solidFill>
                              <a:latin typeface="Cambria Math" panose="02040503050406030204" pitchFamily="18" charset="0"/>
                            </a:rPr>
                            <m:t>+</m:t>
                          </m:r>
                          <m:r>
                            <a:rPr lang="en-US" sz="1000" b="0" i="1" smtClean="0">
                              <a:solidFill>
                                <a:schemeClr val="tx1"/>
                              </a:solidFill>
                              <a:latin typeface="Cambria Math" panose="02040503050406030204" pitchFamily="18" charset="0"/>
                            </a:rPr>
                            <m:t>𝑇</m:t>
                          </m:r>
                        </m:oMath>
                      </m:oMathPara>
                    </a14:m>
                    <a:endParaRPr lang="en-US" sz="1000" dirty="0"/>
                  </a:p>
                </p:txBody>
              </p:sp>
            </mc:Choice>
            <mc:Fallback xmlns="">
              <p:sp>
                <p:nvSpPr>
                  <p:cNvPr id="110" name="TextBox 109">
                    <a:extLst>
                      <a:ext uri="{FF2B5EF4-FFF2-40B4-BE49-F238E27FC236}">
                        <a16:creationId xmlns:a16="http://schemas.microsoft.com/office/drawing/2014/main" id="{4C1DE5F3-C9C5-4BBB-895C-3A3B7246DC18}"/>
                      </a:ext>
                    </a:extLst>
                  </p:cNvPr>
                  <p:cNvSpPr txBox="1">
                    <a:spLocks noRot="1" noChangeAspect="1" noMove="1" noResize="1" noEditPoints="1" noAdjustHandles="1" noChangeArrowheads="1" noChangeShapeType="1" noTextEdit="1"/>
                  </p:cNvSpPr>
                  <p:nvPr/>
                </p:nvSpPr>
                <p:spPr>
                  <a:xfrm>
                    <a:off x="4630376" y="4760723"/>
                    <a:ext cx="728892" cy="258148"/>
                  </a:xfrm>
                  <a:prstGeom prst="rect">
                    <a:avLst/>
                  </a:prstGeom>
                  <a:blipFill>
                    <a:blip r:embed="rId13"/>
                    <a:stretch>
                      <a:fillRect b="-44444"/>
                    </a:stretch>
                  </a:blipFill>
                </p:spPr>
                <p:txBody>
                  <a:bodyPr/>
                  <a:lstStyle/>
                  <a:p>
                    <a:r>
                      <a:rPr lang="en-US">
                        <a:noFill/>
                      </a:rPr>
                      <a:t> </a:t>
                    </a:r>
                  </a:p>
                </p:txBody>
              </p:sp>
            </mc:Fallback>
          </mc:AlternateContent>
          <p:sp>
            <p:nvSpPr>
              <p:cNvPr id="111" name="TextBox 110">
                <a:extLst>
                  <a:ext uri="{FF2B5EF4-FFF2-40B4-BE49-F238E27FC236}">
                    <a16:creationId xmlns:a16="http://schemas.microsoft.com/office/drawing/2014/main" id="{F2ECA592-DAAA-4352-BAFB-84C6A669A979}"/>
                  </a:ext>
                </a:extLst>
              </p:cNvPr>
              <p:cNvSpPr txBox="1"/>
              <p:nvPr/>
            </p:nvSpPr>
            <p:spPr>
              <a:xfrm>
                <a:off x="5220100" y="2852130"/>
                <a:ext cx="2040816" cy="333326"/>
              </a:xfrm>
              <a:prstGeom prst="rect">
                <a:avLst/>
              </a:prstGeom>
              <a:ln>
                <a:noFill/>
              </a:ln>
            </p:spPr>
            <p:txBody>
              <a:bodyPr wrap="square" lIns="0" tIns="0" rIns="0" bIns="0" rtlCol="0">
                <a:spAutoFit/>
              </a:bodyPr>
              <a:lstStyle/>
              <a:p>
                <a:pPr algn="l">
                  <a:lnSpc>
                    <a:spcPct val="96000"/>
                  </a:lnSpc>
                </a:pPr>
                <a:r>
                  <a:rPr lang="en-US" sz="1000" dirty="0">
                    <a:solidFill>
                      <a:schemeClr val="accent1"/>
                    </a:solidFill>
                    <a:latin typeface="Microsoft Sans Serif"/>
                    <a:cs typeface="Microsoft Sans Serif" panose="020B0604020202020204" pitchFamily="34" charset="0"/>
                  </a:rPr>
                  <a:t>Second tap after interpolation</a:t>
                </a:r>
              </a:p>
            </p:txBody>
          </p:sp>
          <p:cxnSp>
            <p:nvCxnSpPr>
              <p:cNvPr id="112" name="Straight Arrow Connector 111">
                <a:extLst>
                  <a:ext uri="{FF2B5EF4-FFF2-40B4-BE49-F238E27FC236}">
                    <a16:creationId xmlns:a16="http://schemas.microsoft.com/office/drawing/2014/main" id="{5577DDBA-D046-4375-8BD9-6387CEE4676F}"/>
                  </a:ext>
                </a:extLst>
              </p:cNvPr>
              <p:cNvCxnSpPr>
                <a:cxnSpLocks/>
              </p:cNvCxnSpPr>
              <p:nvPr/>
            </p:nvCxnSpPr>
            <p:spPr bwMode="auto">
              <a:xfrm flipH="1">
                <a:off x="5071115" y="3482307"/>
                <a:ext cx="480776" cy="397553"/>
              </a:xfrm>
              <a:prstGeom prst="straightConnector1">
                <a:avLst/>
              </a:prstGeom>
              <a:ln>
                <a:solidFill>
                  <a:schemeClr val="accent4"/>
                </a:solidFill>
                <a:prstDash val="sysDot"/>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13" name="TextBox 112">
                <a:extLst>
                  <a:ext uri="{FF2B5EF4-FFF2-40B4-BE49-F238E27FC236}">
                    <a16:creationId xmlns:a16="http://schemas.microsoft.com/office/drawing/2014/main" id="{E1C7D380-AB86-42F5-8CD3-31AFC1D381E8}"/>
                  </a:ext>
                </a:extLst>
              </p:cNvPr>
              <p:cNvSpPr txBox="1"/>
              <p:nvPr/>
            </p:nvSpPr>
            <p:spPr>
              <a:xfrm>
                <a:off x="6602719" y="4078967"/>
                <a:ext cx="914400" cy="482761"/>
              </a:xfrm>
              <a:prstGeom prst="rect">
                <a:avLst/>
              </a:prstGeom>
              <a:noFill/>
            </p:spPr>
            <p:txBody>
              <a:bodyPr wrap="square" rtlCol="0">
                <a:spAutoFit/>
              </a:bodyPr>
              <a:lstStyle/>
              <a:p>
                <a:r>
                  <a:rPr lang="en-US" dirty="0">
                    <a:solidFill>
                      <a:schemeClr val="tx1"/>
                    </a:solidFill>
                  </a:rPr>
                  <a:t>…</a:t>
                </a:r>
              </a:p>
            </p:txBody>
          </p:sp>
          <p:cxnSp>
            <p:nvCxnSpPr>
              <p:cNvPr id="114" name="Straight Arrow Connector 113">
                <a:extLst>
                  <a:ext uri="{FF2B5EF4-FFF2-40B4-BE49-F238E27FC236}">
                    <a16:creationId xmlns:a16="http://schemas.microsoft.com/office/drawing/2014/main" id="{61038EA6-3621-4FC1-B4E7-9BC27F8C8EEA}"/>
                  </a:ext>
                </a:extLst>
              </p:cNvPr>
              <p:cNvCxnSpPr>
                <a:cxnSpLocks/>
              </p:cNvCxnSpPr>
              <p:nvPr/>
            </p:nvCxnSpPr>
            <p:spPr bwMode="auto">
              <a:xfrm flipH="1">
                <a:off x="6030366" y="3879860"/>
                <a:ext cx="843589" cy="371473"/>
              </a:xfrm>
              <a:prstGeom prst="straightConnector1">
                <a:avLst/>
              </a:prstGeom>
              <a:ln>
                <a:solidFill>
                  <a:schemeClr val="accent4"/>
                </a:solidFill>
                <a:prstDash val="sysDot"/>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115" name="Oval 114">
                <a:extLst>
                  <a:ext uri="{FF2B5EF4-FFF2-40B4-BE49-F238E27FC236}">
                    <a16:creationId xmlns:a16="http://schemas.microsoft.com/office/drawing/2014/main" id="{978A95F3-F664-4649-A99D-6B7DCB1E66E6}"/>
                  </a:ext>
                </a:extLst>
              </p:cNvPr>
              <p:cNvSpPr/>
              <p:nvPr/>
            </p:nvSpPr>
            <p:spPr bwMode="auto">
              <a:xfrm>
                <a:off x="5704894" y="3947035"/>
                <a:ext cx="222239" cy="858585"/>
              </a:xfrm>
              <a:prstGeom prst="ellipse">
                <a:avLst/>
              </a:prstGeom>
              <a:noFill/>
              <a:ln w="9525" cap="flat" cmpd="sng" algn="ctr">
                <a:solidFill>
                  <a:schemeClr val="accent2"/>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accent6"/>
                  </a:solidFill>
                  <a:effectLst/>
                  <a:latin typeface="Times New Roman" pitchFamily="16" charset="0"/>
                  <a:ea typeface="MS Gothic" charset="-128"/>
                </a:endParaRPr>
              </a:p>
            </p:txBody>
          </p:sp>
        </p:grpSp>
        <p:sp>
          <p:nvSpPr>
            <p:cNvPr id="106" name="TextBox 105">
              <a:extLst>
                <a:ext uri="{FF2B5EF4-FFF2-40B4-BE49-F238E27FC236}">
                  <a16:creationId xmlns:a16="http://schemas.microsoft.com/office/drawing/2014/main" id="{5B107225-D572-4F60-8E8C-308E6D1EC807}"/>
                </a:ext>
              </a:extLst>
            </p:cNvPr>
            <p:cNvSpPr txBox="1"/>
            <p:nvPr/>
          </p:nvSpPr>
          <p:spPr>
            <a:xfrm>
              <a:off x="6885447" y="3499272"/>
              <a:ext cx="2040816" cy="666652"/>
            </a:xfrm>
            <a:prstGeom prst="rect">
              <a:avLst/>
            </a:prstGeom>
            <a:ln>
              <a:noFill/>
            </a:ln>
          </p:spPr>
          <p:txBody>
            <a:bodyPr wrap="square" lIns="0" tIns="0" rIns="0" bIns="0" rtlCol="0">
              <a:spAutoFit/>
            </a:bodyPr>
            <a:lstStyle/>
            <a:p>
              <a:pPr algn="l">
                <a:lnSpc>
                  <a:spcPct val="96000"/>
                </a:lnSpc>
              </a:pPr>
              <a:r>
                <a:rPr lang="en-US" sz="1000" dirty="0">
                  <a:solidFill>
                    <a:schemeClr val="accent6"/>
                  </a:solidFill>
                  <a:latin typeface="Microsoft Sans Serif"/>
                  <a:cs typeface="Microsoft Sans Serif" panose="020B0604020202020204" pitchFamily="34" charset="0"/>
                </a:rPr>
                <a:t>Second tap before interpolation</a:t>
              </a:r>
            </a:p>
          </p:txBody>
        </p:sp>
      </p:grpSp>
      <p:sp>
        <p:nvSpPr>
          <p:cNvPr id="65" name="TextBox 64">
            <a:extLst>
              <a:ext uri="{FF2B5EF4-FFF2-40B4-BE49-F238E27FC236}">
                <a16:creationId xmlns:a16="http://schemas.microsoft.com/office/drawing/2014/main" id="{4528E15F-87FC-40C6-9E81-8DBBE469457C}"/>
              </a:ext>
            </a:extLst>
          </p:cNvPr>
          <p:cNvSpPr txBox="1"/>
          <p:nvPr/>
        </p:nvSpPr>
        <p:spPr>
          <a:xfrm>
            <a:off x="1691231" y="3895003"/>
            <a:ext cx="5307513" cy="147733"/>
          </a:xfrm>
          <a:prstGeom prst="rect">
            <a:avLst/>
          </a:prstGeom>
        </p:spPr>
        <p:txBody>
          <a:bodyPr wrap="square" lIns="0" tIns="0" rIns="0" bIns="0" rtlCol="0">
            <a:spAutoFit/>
          </a:bodyPr>
          <a:lstStyle/>
          <a:p>
            <a:pPr algn="l">
              <a:lnSpc>
                <a:spcPct val="96000"/>
              </a:lnSpc>
            </a:pPr>
            <a:r>
              <a:rPr lang="en-US" sz="1000" dirty="0">
                <a:latin typeface="Microsoft Sans Serif"/>
                <a:cs typeface="Microsoft Sans Serif" panose="020B0604020202020204" pitchFamily="34" charset="0"/>
              </a:rPr>
              <a:t>Fig. 1: </a:t>
            </a:r>
            <a:r>
              <a:rPr lang="en-US" sz="1000" dirty="0">
                <a:solidFill>
                  <a:srgbClr val="FF0000"/>
                </a:solidFill>
                <a:latin typeface="Microsoft Sans Serif"/>
                <a:cs typeface="Microsoft Sans Serif" panose="020B0604020202020204" pitchFamily="34" charset="0"/>
              </a:rPr>
              <a:t>(Not preferred) </a:t>
            </a:r>
            <a:r>
              <a:rPr lang="en-US" sz="1000" dirty="0">
                <a:latin typeface="Microsoft Sans Serif"/>
                <a:cs typeface="Microsoft Sans Serif" panose="020B0604020202020204" pitchFamily="34" charset="0"/>
              </a:rPr>
              <a:t>All</a:t>
            </a:r>
            <a:r>
              <a:rPr lang="en-US" sz="1000" dirty="0">
                <a:solidFill>
                  <a:srgbClr val="FF0000"/>
                </a:solidFill>
                <a:latin typeface="Microsoft Sans Serif"/>
                <a:cs typeface="Microsoft Sans Serif" panose="020B0604020202020204" pitchFamily="34" charset="0"/>
              </a:rPr>
              <a:t> </a:t>
            </a:r>
            <a:r>
              <a:rPr lang="en-US" sz="1000" dirty="0">
                <a:latin typeface="Microsoft Sans Serif"/>
                <a:cs typeface="Microsoft Sans Serif" panose="020B0604020202020204" pitchFamily="34" charset="0"/>
              </a:rPr>
              <a:t>CIR taps are interpolated before reporting (Green points are reported) </a:t>
            </a:r>
            <a:endParaRPr lang="en-US" sz="1000" dirty="0">
              <a:solidFill>
                <a:srgbClr val="FF0000"/>
              </a:solidFill>
              <a:latin typeface="Microsoft Sans Serif"/>
              <a:cs typeface="Microsoft Sans Serif" panose="020B0604020202020204" pitchFamily="34" charset="0"/>
            </a:endParaRPr>
          </a:p>
        </p:txBody>
      </p:sp>
      <mc:AlternateContent xmlns:mc="http://schemas.openxmlformats.org/markup-compatibility/2006" xmlns:a14="http://schemas.microsoft.com/office/drawing/2010/main">
        <mc:Choice Requires="a14">
          <p:sp>
            <p:nvSpPr>
              <p:cNvPr id="67" name="TextBox 66">
                <a:extLst>
                  <a:ext uri="{FF2B5EF4-FFF2-40B4-BE49-F238E27FC236}">
                    <a16:creationId xmlns:a16="http://schemas.microsoft.com/office/drawing/2014/main" id="{2F665818-64C5-4073-ACEC-66C5EB76F5CB}"/>
                  </a:ext>
                </a:extLst>
              </p:cNvPr>
              <p:cNvSpPr txBox="1"/>
              <p:nvPr/>
            </p:nvSpPr>
            <p:spPr>
              <a:xfrm>
                <a:off x="1383277" y="6099135"/>
                <a:ext cx="6573661" cy="387798"/>
              </a:xfrm>
              <a:prstGeom prst="rect">
                <a:avLst/>
              </a:prstGeom>
              <a:noFill/>
            </p:spPr>
            <p:txBody>
              <a:bodyPr wrap="square">
                <a:spAutoFit/>
              </a:bodyPr>
              <a:lstStyle/>
              <a:p>
                <a:pPr algn="ctr">
                  <a:lnSpc>
                    <a:spcPct val="96000"/>
                  </a:lnSpc>
                </a:pPr>
                <a:r>
                  <a:rPr lang="en-US" sz="1000" dirty="0">
                    <a:latin typeface="Microsoft Sans Serif"/>
                    <a:cs typeface="Microsoft Sans Serif" panose="020B0604020202020204" pitchFamily="34" charset="0"/>
                  </a:rPr>
                  <a:t>Fig. 2: </a:t>
                </a:r>
                <a:r>
                  <a:rPr lang="en-US" sz="1000" dirty="0">
                    <a:solidFill>
                      <a:srgbClr val="00B050"/>
                    </a:solidFill>
                    <a:latin typeface="Microsoft Sans Serif"/>
                    <a:cs typeface="Microsoft Sans Serif" panose="020B0604020202020204" pitchFamily="34" charset="0"/>
                  </a:rPr>
                  <a:t>(Preferred approach) </a:t>
                </a:r>
                <a:r>
                  <a:rPr lang="en-US" sz="1000" dirty="0">
                    <a:latin typeface="Microsoft Sans Serif"/>
                    <a:cs typeface="Microsoft Sans Serif" panose="020B0604020202020204" pitchFamily="34" charset="0"/>
                  </a:rPr>
                  <a:t>CIR is reported at the grid points. Offset of earliest arrival path and grid point is contained in the report (Blue instances are reported), along with </a:t>
                </a:r>
                <a14:m>
                  <m:oMath xmlns:m="http://schemas.openxmlformats.org/officeDocument/2006/math">
                    <m:sSub>
                      <m:sSubPr>
                        <m:ctrlPr>
                          <a:rPr lang="en-US" sz="1000" i="1" smtClean="0">
                            <a:solidFill>
                              <a:schemeClr val="tx1"/>
                            </a:solidFill>
                            <a:latin typeface="Cambria Math" panose="02040503050406030204" pitchFamily="18" charset="0"/>
                            <a:cs typeface="Microsoft Sans Serif" panose="020B0604020202020204" pitchFamily="34" charset="0"/>
                          </a:rPr>
                        </m:ctrlPr>
                      </m:sSubPr>
                      <m:e>
                        <m:r>
                          <m:rPr>
                            <m:sty m:val="p"/>
                          </m:rPr>
                          <a:rPr lang="el-GR" sz="1000" i="1" smtClean="0">
                            <a:solidFill>
                              <a:schemeClr val="tx1"/>
                            </a:solidFill>
                            <a:latin typeface="Cambria Math" panose="02040503050406030204" pitchFamily="18" charset="0"/>
                            <a:cs typeface="Microsoft Sans Serif" panose="020B0604020202020204" pitchFamily="34" charset="0"/>
                          </a:rPr>
                          <m:t>Δ</m:t>
                        </m:r>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0</m:t>
                        </m:r>
                      </m:sub>
                    </m:sSub>
                  </m:oMath>
                </a14:m>
                <a:endParaRPr lang="en-US" sz="1000" dirty="0">
                  <a:latin typeface="Microsoft Sans Serif"/>
                  <a:cs typeface="Microsoft Sans Serif" panose="020B0604020202020204" pitchFamily="34" charset="0"/>
                </a:endParaRPr>
              </a:p>
            </p:txBody>
          </p:sp>
        </mc:Choice>
        <mc:Fallback xmlns="">
          <p:sp>
            <p:nvSpPr>
              <p:cNvPr id="67" name="TextBox 66">
                <a:extLst>
                  <a:ext uri="{FF2B5EF4-FFF2-40B4-BE49-F238E27FC236}">
                    <a16:creationId xmlns:a16="http://schemas.microsoft.com/office/drawing/2014/main" id="{2F665818-64C5-4073-ACEC-66C5EB76F5CB}"/>
                  </a:ext>
                </a:extLst>
              </p:cNvPr>
              <p:cNvSpPr txBox="1">
                <a:spLocks noRot="1" noChangeAspect="1" noMove="1" noResize="1" noEditPoints="1" noAdjustHandles="1" noChangeArrowheads="1" noChangeShapeType="1" noTextEdit="1"/>
              </p:cNvSpPr>
              <p:nvPr/>
            </p:nvSpPr>
            <p:spPr>
              <a:xfrm>
                <a:off x="1383277" y="6099135"/>
                <a:ext cx="6573661" cy="387798"/>
              </a:xfrm>
              <a:prstGeom prst="rect">
                <a:avLst/>
              </a:prstGeom>
              <a:blipFill>
                <a:blip r:embed="rId14"/>
                <a:stretch>
                  <a:fillRect t="-3175" b="-6349"/>
                </a:stretch>
              </a:blipFill>
            </p:spPr>
            <p:txBody>
              <a:bodyPr/>
              <a:lstStyle/>
              <a:p>
                <a:r>
                  <a:rPr lang="en-US">
                    <a:noFill/>
                  </a:rPr>
                  <a:t> </a:t>
                </a:r>
              </a:p>
            </p:txBody>
          </p:sp>
        </mc:Fallback>
      </mc:AlternateContent>
    </p:spTree>
    <p:extLst>
      <p:ext uri="{BB962C8B-B14F-4D97-AF65-F5344CB8AC3E}">
        <p14:creationId xmlns:p14="http://schemas.microsoft.com/office/powerpoint/2010/main" val="748029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3262" y="838200"/>
            <a:ext cx="8407679" cy="321771"/>
          </a:xfrm>
        </p:spPr>
        <p:txBody>
          <a:bodyPr/>
          <a:lstStyle/>
          <a:p>
            <a:r>
              <a:rPr lang="en-US" dirty="0">
                <a:solidFill>
                  <a:schemeClr val="tx1"/>
                </a:solidFill>
              </a:rPr>
              <a:t>CIR Report Bitmap</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127918" y="1573320"/>
            <a:ext cx="8836570" cy="3831605"/>
          </a:xfrm>
        </p:spPr>
        <p:txBody>
          <a:bodyPr/>
          <a:lstStyle/>
          <a:p>
            <a:pPr marL="628650" lvl="1" fontAlgn="ctr">
              <a:spcAft>
                <a:spcPts val="450"/>
              </a:spcAft>
              <a:buClr>
                <a:schemeClr val="bg2">
                  <a:lumMod val="50000"/>
                </a:schemeClr>
              </a:buClr>
              <a:buSzPct val="140000"/>
              <a:buFont typeface="Arial" panose="020B0604020202020204" pitchFamily="34" charset="0"/>
              <a:buChar char="•"/>
            </a:pPr>
            <a:r>
              <a:rPr lang="en-US" sz="2000" dirty="0">
                <a:latin typeface="+mj-lt"/>
                <a:cs typeface="Calibri" panose="020F0502020204030204" pitchFamily="34" charset="0"/>
              </a:rPr>
              <a:t>Sensing report bitmap is proposed to signal taps present in the CIR report</a:t>
            </a:r>
          </a:p>
          <a:p>
            <a:pPr marL="685658" lvl="2" indent="-214313" fontAlgn="ctr">
              <a:spcAft>
                <a:spcPts val="450"/>
              </a:spcAft>
              <a:buClr>
                <a:schemeClr val="bg2">
                  <a:lumMod val="50000"/>
                </a:schemeClr>
              </a:buClr>
              <a:buFont typeface="Courier New" panose="02070309020205020404" pitchFamily="49" charset="0"/>
              <a:buChar char="o"/>
            </a:pPr>
            <a:r>
              <a:rPr lang="en-US" sz="1800" dirty="0">
                <a:latin typeface="+mj-lt"/>
                <a:cs typeface="Calibri" panose="020F0502020204030204" pitchFamily="34" charset="0"/>
              </a:rPr>
              <a:t>Suggested by Xiliang et. al. during November meetings as an alternative for having one/multiple windows of fixed length for sensing report. </a:t>
            </a:r>
          </a:p>
          <a:p>
            <a:pPr marL="685658" lvl="2" indent="-214313" fontAlgn="ctr">
              <a:spcAft>
                <a:spcPts val="450"/>
              </a:spcAft>
              <a:buClr>
                <a:schemeClr val="bg2">
                  <a:lumMod val="50000"/>
                </a:schemeClr>
              </a:buClr>
              <a:buFont typeface="Courier New" panose="02070309020205020404" pitchFamily="49" charset="0"/>
              <a:buChar char="o"/>
            </a:pPr>
            <a:r>
              <a:rPr lang="en-US" sz="1800" dirty="0">
                <a:latin typeface="+mj-lt"/>
                <a:cs typeface="Calibri" panose="020F0502020204030204" pitchFamily="34" charset="0"/>
              </a:rPr>
              <a:t>Details of bitmap determination need to be addressed</a:t>
            </a:r>
          </a:p>
          <a:p>
            <a:pPr marL="860679" lvl="3" indent="-257175" fontAlgn="ctr">
              <a:spcAft>
                <a:spcPts val="450"/>
              </a:spcAft>
              <a:buClr>
                <a:schemeClr val="bg2">
                  <a:lumMod val="50000"/>
                </a:schemeClr>
              </a:buClr>
              <a:buFont typeface="+mj-lt"/>
              <a:buAutoNum type="arabicPeriod"/>
            </a:pPr>
            <a:r>
              <a:rPr lang="en-US" sz="1800" dirty="0">
                <a:latin typeface="+mj-lt"/>
                <a:cs typeface="Calibri" panose="020F0502020204030204" pitchFamily="34" charset="0"/>
              </a:rPr>
              <a:t>How is the bitmap determined?</a:t>
            </a:r>
          </a:p>
          <a:p>
            <a:pPr marL="860679" lvl="3" indent="-257175" fontAlgn="ctr">
              <a:spcAft>
                <a:spcPts val="450"/>
              </a:spcAft>
              <a:buClr>
                <a:schemeClr val="bg2">
                  <a:lumMod val="50000"/>
                </a:schemeClr>
              </a:buClr>
              <a:buFont typeface="+mj-lt"/>
              <a:buAutoNum type="arabicPeriod"/>
            </a:pPr>
            <a:r>
              <a:rPr lang="en-US" sz="1800" dirty="0">
                <a:latin typeface="+mj-lt"/>
                <a:cs typeface="Calibri" panose="020F0502020204030204" pitchFamily="34" charset="0"/>
              </a:rPr>
              <a:t>What bitmap parameters need to be specified in the standard?</a:t>
            </a:r>
          </a:p>
          <a:p>
            <a:pPr marL="860679" lvl="3" indent="-257175" fontAlgn="ctr">
              <a:spcAft>
                <a:spcPts val="450"/>
              </a:spcAft>
              <a:buClr>
                <a:schemeClr val="bg2">
                  <a:lumMod val="50000"/>
                </a:schemeClr>
              </a:buClr>
              <a:buFont typeface="+mj-lt"/>
              <a:buAutoNum type="arabicPeriod"/>
            </a:pPr>
            <a:r>
              <a:rPr lang="en-US" sz="1800" dirty="0">
                <a:latin typeface="+mj-lt"/>
                <a:cs typeface="Calibri" panose="020F0502020204030204" pitchFamily="34" charset="0"/>
              </a:rPr>
              <a:t>Should the bitmap be included in the CIR report?</a:t>
            </a:r>
            <a:endParaRPr lang="en-US" sz="1400" dirty="0">
              <a:latin typeface="+mj-lt"/>
              <a:cs typeface="Calibri" panose="020F0502020204030204" pitchFamily="34" charset="0"/>
            </a:endParaRPr>
          </a:p>
          <a:p>
            <a:pPr marL="628650" marR="0" lvl="1" indent="-285750" algn="l" defTabSz="914400" rtl="0" eaLnBrk="1" fontAlgn="ctr" latinLnBrk="0" hangingPunct="1">
              <a:lnSpc>
                <a:spcPct val="100000"/>
              </a:lnSpc>
              <a:spcBef>
                <a:spcPct val="20000"/>
              </a:spcBef>
              <a:spcAft>
                <a:spcPts val="450"/>
              </a:spcAft>
              <a:buClr>
                <a:srgbClr val="969696">
                  <a:lumMod val="50000"/>
                </a:srgbClr>
              </a:buClr>
              <a:buSzPct val="140000"/>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latin typeface="+mj-lt"/>
                <a:ea typeface="+mn-ea"/>
                <a:cs typeface="Calibri" panose="020F0502020204030204" pitchFamily="34" charset="0"/>
              </a:rPr>
              <a:t>Next slide includes some of our high-level thoughts on each of these questions.</a:t>
            </a:r>
            <a:endParaRPr lang="en-US" sz="1100" dirty="0">
              <a:latin typeface="+mj-lt"/>
              <a:cs typeface="Calibri" panose="020F0502020204030204" pitchFamily="34" charset="0"/>
            </a:endParaRPr>
          </a:p>
          <a:p>
            <a:pPr marL="342900" lvl="1" indent="0" fontAlgn="ctr">
              <a:spcAft>
                <a:spcPts val="450"/>
              </a:spcAft>
              <a:buClr>
                <a:schemeClr val="bg2">
                  <a:lumMod val="50000"/>
                </a:schemeClr>
              </a:buClr>
              <a:buNone/>
            </a:pPr>
            <a:endParaRPr lang="en-US" sz="1400" dirty="0">
              <a:latin typeface="+mj-lt"/>
              <a:cs typeface="Calibri" panose="020F0502020204030204" pitchFamily="34" charset="0"/>
            </a:endParaRPr>
          </a:p>
          <a:p>
            <a:pPr marL="342900" lvl="1" indent="0" fontAlgn="ctr">
              <a:spcAft>
                <a:spcPts val="450"/>
              </a:spcAft>
              <a:buClr>
                <a:schemeClr val="bg2">
                  <a:lumMod val="50000"/>
                </a:schemeClr>
              </a:buClr>
              <a:buNone/>
            </a:pPr>
            <a:endParaRPr lang="en-US" sz="1400" dirty="0">
              <a:latin typeface="+mj-lt"/>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400" dirty="0">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400" dirty="0">
              <a:solidFill>
                <a:srgbClr val="FF0000"/>
              </a:solidFill>
              <a:latin typeface="+mj-lt"/>
              <a:cs typeface="Calibri" panose="020F0502020204030204" pitchFamily="34" charset="0"/>
            </a:endParaRPr>
          </a:p>
          <a:p>
            <a:pPr marL="342900" lvl="1" indent="0" fontAlgn="ctr">
              <a:spcAft>
                <a:spcPts val="450"/>
              </a:spcAft>
              <a:buClr>
                <a:srgbClr val="C00000"/>
              </a:buClr>
              <a:buNone/>
            </a:pPr>
            <a:endParaRPr lang="en-US" sz="14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400" dirty="0">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4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4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4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400" dirty="0">
              <a:solidFill>
                <a:schemeClr val="accent1"/>
              </a:solidFill>
              <a:latin typeface="+mj-lt"/>
              <a:cs typeface="Calibri" panose="020F0502020204030204" pitchFamily="34" charset="0"/>
            </a:endParaRPr>
          </a:p>
          <a:p>
            <a:endParaRPr lang="en-US" sz="1800" b="1" dirty="0">
              <a:latin typeface="+mj-lt"/>
              <a:cs typeface="Calibri" panose="020F0502020204030204" pitchFamily="34" charset="0"/>
            </a:endParaRPr>
          </a:p>
          <a:p>
            <a:endParaRPr lang="en-US" sz="2400" dirty="0">
              <a:latin typeface="+mj-lt"/>
              <a:cs typeface="Calibri" panose="020F0502020204030204" pitchFamily="34" charset="0"/>
            </a:endParaRPr>
          </a:p>
        </p:txBody>
      </p:sp>
      <p:pic>
        <p:nvPicPr>
          <p:cNvPr id="46" name="Picture 45">
            <a:extLst>
              <a:ext uri="{FF2B5EF4-FFF2-40B4-BE49-F238E27FC236}">
                <a16:creationId xmlns:a16="http://schemas.microsoft.com/office/drawing/2014/main" id="{06B4DB6C-B97F-15BA-847D-29E937B7A4D7}"/>
              </a:ext>
            </a:extLst>
          </p:cNvPr>
          <p:cNvPicPr>
            <a:picLocks noChangeAspect="1"/>
          </p:cNvPicPr>
          <p:nvPr/>
        </p:nvPicPr>
        <p:blipFill>
          <a:blip r:embed="rId2"/>
          <a:stretch>
            <a:fillRect/>
          </a:stretch>
        </p:blipFill>
        <p:spPr>
          <a:xfrm>
            <a:off x="1979712" y="4581128"/>
            <a:ext cx="5276850" cy="1733550"/>
          </a:xfrm>
          <a:prstGeom prst="rect">
            <a:avLst/>
          </a:prstGeom>
        </p:spPr>
      </p:pic>
      <p:sp>
        <p:nvSpPr>
          <p:cNvPr id="47" name="Slide Number Placeholder 46">
            <a:extLst>
              <a:ext uri="{FF2B5EF4-FFF2-40B4-BE49-F238E27FC236}">
                <a16:creationId xmlns:a16="http://schemas.microsoft.com/office/drawing/2014/main" id="{3DF1F3DC-18BF-9AF2-DC19-44B136821D27}"/>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7</a:t>
            </a:fld>
            <a:endParaRPr lang="en-US" altLang="en-US" dirty="0"/>
          </a:p>
        </p:txBody>
      </p:sp>
    </p:spTree>
    <p:extLst>
      <p:ext uri="{BB962C8B-B14F-4D97-AF65-F5344CB8AC3E}">
        <p14:creationId xmlns:p14="http://schemas.microsoft.com/office/powerpoint/2010/main" val="3614144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406260" y="901824"/>
            <a:ext cx="8407679" cy="321771"/>
          </a:xfrm>
        </p:spPr>
        <p:txBody>
          <a:bodyPr/>
          <a:lstStyle/>
          <a:p>
            <a:r>
              <a:rPr lang="en-US" dirty="0">
                <a:solidFill>
                  <a:schemeClr val="tx1"/>
                </a:solidFill>
              </a:rPr>
              <a:t>More Details on CIR Report Bitmap</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03339" y="1700808"/>
            <a:ext cx="8610600" cy="3831605"/>
          </a:xfrm>
        </p:spPr>
        <p:txBody>
          <a:bodyPr/>
          <a:lstStyle/>
          <a:p>
            <a:pPr marL="546354" lvl="2" indent="-285750" fontAlgn="ctr">
              <a:spcAft>
                <a:spcPts val="450"/>
              </a:spcAft>
              <a:buClr>
                <a:schemeClr val="bg2">
                  <a:lumMod val="50000"/>
                </a:schemeClr>
              </a:buClr>
              <a:buFont typeface="Arial" panose="020B0604020202020204" pitchFamily="34" charset="0"/>
              <a:buChar char="•"/>
            </a:pPr>
            <a:r>
              <a:rPr lang="en-US" sz="2000" dirty="0">
                <a:latin typeface="+mj-lt"/>
                <a:cs typeface="Calibri" panose="020F0502020204030204" pitchFamily="34" charset="0"/>
              </a:rPr>
              <a:t>1. How is the CIR report bitmap determined?</a:t>
            </a:r>
          </a:p>
          <a:p>
            <a:pPr marL="889254" lvl="3" indent="-285750" fontAlgn="ctr">
              <a:spcAft>
                <a:spcPts val="450"/>
              </a:spcAft>
              <a:buClr>
                <a:schemeClr val="bg2">
                  <a:lumMod val="50000"/>
                </a:schemeClr>
              </a:buClr>
              <a:buFont typeface="Courier New" panose="02070309020205020404" pitchFamily="49" charset="0"/>
              <a:buChar char="o"/>
            </a:pPr>
            <a:r>
              <a:rPr lang="en-US" sz="1800" dirty="0">
                <a:latin typeface="+mj-lt"/>
                <a:cs typeface="Calibri" panose="020F0502020204030204" pitchFamily="34" charset="0"/>
              </a:rPr>
              <a:t>	Initiator proposes the bitmap, based on its sensing area of interest. Responder can further negotiate the bitmap with the initiator based on its capabilities.</a:t>
            </a:r>
          </a:p>
          <a:p>
            <a:pPr marL="889254" lvl="3" indent="-285750" fontAlgn="ctr">
              <a:spcAft>
                <a:spcPts val="450"/>
              </a:spcAft>
              <a:buClr>
                <a:schemeClr val="bg2">
                  <a:lumMod val="50000"/>
                </a:schemeClr>
              </a:buClr>
              <a:buFont typeface="Courier New" panose="02070309020205020404" pitchFamily="49" charset="0"/>
              <a:buChar char="o"/>
            </a:pPr>
            <a:r>
              <a:rPr lang="en-US" sz="1800" dirty="0">
                <a:latin typeface="+mj-lt"/>
                <a:cs typeface="Calibri" panose="020F0502020204030204" pitchFamily="34" charset="0"/>
              </a:rPr>
              <a:t>The bitmap is fixed and agreed upon before the sensing session starts. </a:t>
            </a:r>
          </a:p>
          <a:p>
            <a:pPr marL="889254" lvl="3" indent="-285750" fontAlgn="ctr">
              <a:spcAft>
                <a:spcPts val="450"/>
              </a:spcAft>
              <a:buClr>
                <a:schemeClr val="bg2">
                  <a:lumMod val="50000"/>
                </a:schemeClr>
              </a:buClr>
              <a:buFont typeface="Courier New" panose="02070309020205020404" pitchFamily="49" charset="0"/>
              <a:buChar char="o"/>
            </a:pPr>
            <a:r>
              <a:rPr lang="en-US" sz="1800" dirty="0">
                <a:latin typeface="+mj-lt"/>
                <a:cs typeface="Calibri" panose="020F0502020204030204" pitchFamily="34" charset="0"/>
              </a:rPr>
              <a:t>Giving responder the freedom to select the taps to report could be concerning. </a:t>
            </a:r>
          </a:p>
          <a:p>
            <a:pPr marL="1232154" lvl="4" indent="-285750" fontAlgn="ctr">
              <a:spcAft>
                <a:spcPts val="450"/>
              </a:spcAft>
              <a:buClr>
                <a:schemeClr val="bg2">
                  <a:lumMod val="50000"/>
                </a:schemeClr>
              </a:buClr>
              <a:buFont typeface="Wingdings" panose="05000000000000000000" pitchFamily="2" charset="2"/>
              <a:buChar char="§"/>
            </a:pPr>
            <a:r>
              <a:rPr lang="en-US" sz="1600" dirty="0">
                <a:latin typeface="+mj-lt"/>
                <a:cs typeface="Calibri" panose="020F0502020204030204" pitchFamily="34" charset="0"/>
              </a:rPr>
              <a:t>Responder may omit different taps in CIR reports for different sensing packets.</a:t>
            </a:r>
          </a:p>
          <a:p>
            <a:pPr marL="1689354" lvl="5" indent="-285750" fontAlgn="ctr">
              <a:spcAft>
                <a:spcPts val="450"/>
              </a:spcAft>
              <a:buClr>
                <a:schemeClr val="bg2">
                  <a:lumMod val="50000"/>
                </a:schemeClr>
              </a:buClr>
              <a:buFont typeface="Arial" panose="020B0604020202020204" pitchFamily="34" charset="0"/>
              <a:buChar char="•"/>
            </a:pPr>
            <a:r>
              <a:rPr lang="en-US" sz="1400" dirty="0">
                <a:latin typeface="+mj-lt"/>
                <a:cs typeface="Calibri" panose="020F0502020204030204" pitchFamily="34" charset="0"/>
              </a:rPr>
              <a:t>The initiator’s upper layers may want to do extra interpolation across estimated CIRs (often needed for sensing). Missing taps from different packets makes interpolation in the initiator upper layers more challenging. </a:t>
            </a:r>
          </a:p>
          <a:p>
            <a:pPr marL="1232154" lvl="4" indent="-285750" fontAlgn="ctr">
              <a:spcAft>
                <a:spcPts val="450"/>
              </a:spcAft>
              <a:buClr>
                <a:schemeClr val="bg2">
                  <a:lumMod val="50000"/>
                </a:schemeClr>
              </a:buClr>
              <a:buFont typeface="Wingdings" panose="05000000000000000000" pitchFamily="2" charset="2"/>
              <a:buChar char="§"/>
            </a:pPr>
            <a:r>
              <a:rPr lang="en-US" sz="1600" dirty="0">
                <a:latin typeface="+mj-lt"/>
                <a:cs typeface="Calibri" panose="020F0502020204030204" pitchFamily="34" charset="0"/>
              </a:rPr>
              <a:t>Responder does not have enough knowledge of range or reflection level of different objects of interest and may potentially drop CIR taps conveying useful information.</a:t>
            </a:r>
          </a:p>
          <a:p>
            <a:pPr marL="1232154" lvl="4" indent="-285750" fontAlgn="ctr">
              <a:spcAft>
                <a:spcPts val="450"/>
              </a:spcAft>
              <a:buClr>
                <a:schemeClr val="bg2">
                  <a:lumMod val="50000"/>
                </a:schemeClr>
              </a:buClr>
              <a:buFont typeface="Wingdings" panose="05000000000000000000" pitchFamily="2" charset="2"/>
              <a:buChar char="§"/>
            </a:pPr>
            <a:r>
              <a:rPr lang="en-US" sz="1600" dirty="0">
                <a:latin typeface="+mj-lt"/>
                <a:cs typeface="Calibri" panose="020F0502020204030204" pitchFamily="34" charset="0"/>
              </a:rPr>
              <a:t>The saving on report time could not be much as the whole CIR report does not occupy significant airtime. </a:t>
            </a:r>
          </a:p>
          <a:p>
            <a:pPr marL="260604" lvl="2" indent="0" fontAlgn="ctr">
              <a:spcAft>
                <a:spcPts val="450"/>
              </a:spcAft>
              <a:buClr>
                <a:schemeClr val="bg2">
                  <a:lumMod val="50000"/>
                </a:schemeClr>
              </a:buClr>
              <a:buNone/>
            </a:pPr>
            <a:endParaRPr lang="en-US" sz="1200" dirty="0">
              <a:latin typeface="+mj-lt"/>
              <a:cs typeface="Calibri" panose="020F0502020204030204" pitchFamily="34" charset="0"/>
            </a:endParaRPr>
          </a:p>
          <a:p>
            <a:pPr marL="685658" lvl="2" indent="-214313" fontAlgn="ctr">
              <a:spcAft>
                <a:spcPts val="450"/>
              </a:spcAft>
              <a:buClr>
                <a:schemeClr val="bg2">
                  <a:lumMod val="50000"/>
                </a:schemeClr>
              </a:buClr>
              <a:buFont typeface="Arial" panose="020B0604020202020204" pitchFamily="34" charset="0"/>
              <a:buChar char="•"/>
            </a:pPr>
            <a:endParaRPr lang="en-US" sz="1050" dirty="0">
              <a:latin typeface="+mj-lt"/>
              <a:cs typeface="Calibri" panose="020F0502020204030204" pitchFamily="34" charset="0"/>
            </a:endParaRPr>
          </a:p>
          <a:p>
            <a:pPr marL="342900" lvl="1" indent="0" fontAlgn="ctr">
              <a:spcAft>
                <a:spcPts val="450"/>
              </a:spcAft>
              <a:buClr>
                <a:schemeClr val="bg2">
                  <a:lumMod val="50000"/>
                </a:schemeClr>
              </a:buClr>
              <a:buNone/>
            </a:pPr>
            <a:endParaRPr lang="en-US" sz="1200" dirty="0">
              <a:latin typeface="+mj-lt"/>
              <a:cs typeface="Calibri" panose="020F0502020204030204" pitchFamily="34" charset="0"/>
            </a:endParaRPr>
          </a:p>
          <a:p>
            <a:pPr marL="342900" lvl="1" indent="0" fontAlgn="ctr">
              <a:spcAft>
                <a:spcPts val="450"/>
              </a:spcAft>
              <a:buClr>
                <a:schemeClr val="bg2">
                  <a:lumMod val="50000"/>
                </a:schemeClr>
              </a:buClr>
              <a:buNone/>
            </a:pPr>
            <a:endParaRPr lang="en-US" sz="1200" dirty="0">
              <a:latin typeface="+mj-lt"/>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200" dirty="0">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342900" lvl="1" indent="0" fontAlgn="ctr">
              <a:spcAft>
                <a:spcPts val="450"/>
              </a:spcAft>
              <a:buClr>
                <a:srgbClr val="C00000"/>
              </a:buClr>
              <a:buNone/>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chemeClr val="accent1"/>
              </a:solidFill>
              <a:latin typeface="+mj-lt"/>
              <a:cs typeface="Calibri" panose="020F0502020204030204" pitchFamily="34" charset="0"/>
            </a:endParaRPr>
          </a:p>
          <a:p>
            <a:endParaRPr lang="en-US" sz="1650" b="1" dirty="0">
              <a:latin typeface="+mj-lt"/>
              <a:cs typeface="Calibri" panose="020F0502020204030204" pitchFamily="34" charset="0"/>
            </a:endParaRPr>
          </a:p>
          <a:p>
            <a:endParaRPr lang="en-US" sz="2100" dirty="0">
              <a:latin typeface="+mj-lt"/>
              <a:cs typeface="Calibri" panose="020F0502020204030204" pitchFamily="34" charset="0"/>
            </a:endParaRPr>
          </a:p>
        </p:txBody>
      </p:sp>
      <p:sp>
        <p:nvSpPr>
          <p:cNvPr id="4" name="Slide Number Placeholder 3">
            <a:extLst>
              <a:ext uri="{FF2B5EF4-FFF2-40B4-BE49-F238E27FC236}">
                <a16:creationId xmlns:a16="http://schemas.microsoft.com/office/drawing/2014/main" id="{63C8184C-85F0-FBE6-41AB-97BD4A6D63B8}"/>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8</a:t>
            </a:fld>
            <a:endParaRPr lang="en-US" altLang="en-US" dirty="0"/>
          </a:p>
        </p:txBody>
      </p:sp>
    </p:spTree>
    <p:extLst>
      <p:ext uri="{BB962C8B-B14F-4D97-AF65-F5344CB8AC3E}">
        <p14:creationId xmlns:p14="http://schemas.microsoft.com/office/powerpoint/2010/main" val="18989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413065" y="908720"/>
            <a:ext cx="8407679" cy="321771"/>
          </a:xfrm>
        </p:spPr>
        <p:txBody>
          <a:bodyPr/>
          <a:lstStyle/>
          <a:p>
            <a:r>
              <a:rPr lang="en-US" dirty="0">
                <a:solidFill>
                  <a:schemeClr val="tx1"/>
                </a:solidFill>
              </a:rPr>
              <a:t>More Details on CIR Report Bitmap</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10144" y="1340768"/>
            <a:ext cx="8610600" cy="3831605"/>
          </a:xfrm>
        </p:spPr>
        <p:txBody>
          <a:bodyPr/>
          <a:lstStyle/>
          <a:p>
            <a:pPr marL="546354" lvl="2" indent="-285750" fontAlgn="ctr">
              <a:spcAft>
                <a:spcPts val="450"/>
              </a:spcAft>
              <a:buClr>
                <a:schemeClr val="bg2">
                  <a:lumMod val="50000"/>
                </a:schemeClr>
              </a:buClr>
              <a:buFont typeface="Arial" panose="020B0604020202020204" pitchFamily="34" charset="0"/>
              <a:buChar char="•"/>
            </a:pPr>
            <a:endParaRPr lang="en-US" sz="1600" dirty="0">
              <a:latin typeface="+mj-lt"/>
              <a:cs typeface="Calibri" panose="020F0502020204030204" pitchFamily="34" charset="0"/>
            </a:endParaRPr>
          </a:p>
          <a:p>
            <a:pPr marL="546354" lvl="2" indent="-285750" fontAlgn="ctr">
              <a:spcAft>
                <a:spcPts val="450"/>
              </a:spcAft>
              <a:buClr>
                <a:schemeClr val="bg2">
                  <a:lumMod val="50000"/>
                </a:schemeClr>
              </a:buClr>
              <a:buFont typeface="Arial" panose="020B0604020202020204" pitchFamily="34" charset="0"/>
              <a:buChar char="•"/>
            </a:pPr>
            <a:r>
              <a:rPr lang="en-US" sz="2000" dirty="0">
                <a:latin typeface="+mj-lt"/>
                <a:cs typeface="Calibri" panose="020F0502020204030204" pitchFamily="34" charset="0"/>
              </a:rPr>
              <a:t>2. What CIR report bitmap parameters need to be specified in the standard?</a:t>
            </a:r>
          </a:p>
          <a:p>
            <a:pPr marL="889254" lvl="3" indent="-285750" fontAlgn="ctr">
              <a:spcAft>
                <a:spcPts val="450"/>
              </a:spcAft>
              <a:buClr>
                <a:schemeClr val="bg2">
                  <a:lumMod val="50000"/>
                </a:schemeClr>
              </a:buClr>
              <a:buFont typeface="Courier New" panose="02070309020205020404" pitchFamily="49" charset="0"/>
              <a:buChar char="o"/>
            </a:pPr>
            <a:r>
              <a:rPr lang="en-US" sz="1800" dirty="0">
                <a:latin typeface="+mj-lt"/>
                <a:cs typeface="Calibri" panose="020F0502020204030204" pitchFamily="34" charset="0"/>
              </a:rPr>
              <a:t>If initiator determines the bitmap, responder must prepare to handle arbitrary bit patterns, which could be complicated. To avoid this implementation and testing burden, standard should specify commonly used bitmap patterns </a:t>
            </a:r>
          </a:p>
          <a:p>
            <a:pPr marL="1289304" lvl="4" indent="-342900" fontAlgn="ctr">
              <a:spcAft>
                <a:spcPts val="450"/>
              </a:spcAft>
              <a:buClr>
                <a:schemeClr val="bg2">
                  <a:lumMod val="50000"/>
                </a:schemeClr>
              </a:buClr>
              <a:buFont typeface="Wingdings" panose="05000000000000000000" pitchFamily="2" charset="2"/>
              <a:buChar char="§"/>
            </a:pPr>
            <a:r>
              <a:rPr lang="en-US" sz="1600" dirty="0">
                <a:latin typeface="+mj-lt"/>
                <a:cs typeface="Calibri" panose="020F0502020204030204" pitchFamily="34" charset="0"/>
              </a:rPr>
              <a:t>Options for max length of bitmap (CIR Window length options)</a:t>
            </a:r>
          </a:p>
          <a:p>
            <a:pPr marL="1289304" lvl="4" indent="-342900" fontAlgn="ctr">
              <a:spcAft>
                <a:spcPts val="450"/>
              </a:spcAft>
              <a:buClr>
                <a:schemeClr val="bg2">
                  <a:lumMod val="50000"/>
                </a:schemeClr>
              </a:buClr>
              <a:buFont typeface="Wingdings" panose="05000000000000000000" pitchFamily="2" charset="2"/>
              <a:buChar char="§"/>
            </a:pPr>
            <a:r>
              <a:rPr lang="en-US" sz="1600" dirty="0">
                <a:latin typeface="+mj-lt"/>
                <a:cs typeface="Calibri" panose="020F0502020204030204" pitchFamily="34" charset="0"/>
              </a:rPr>
              <a:t>Subset of bitmap patterns for mandatory support (limiting test burden)</a:t>
            </a:r>
          </a:p>
          <a:p>
            <a:pPr marL="1289304" lvl="4" indent="-342900" fontAlgn="ctr">
              <a:spcAft>
                <a:spcPts val="450"/>
              </a:spcAft>
              <a:buClr>
                <a:schemeClr val="bg2">
                  <a:lumMod val="50000"/>
                </a:schemeClr>
              </a:buClr>
              <a:buFont typeface="Wingdings" panose="05000000000000000000" pitchFamily="2" charset="2"/>
              <a:buChar char="§"/>
            </a:pPr>
            <a:r>
              <a:rPr lang="en-US" sz="1600" dirty="0">
                <a:latin typeface="+mj-lt"/>
                <a:cs typeface="Calibri" panose="020F0502020204030204" pitchFamily="34" charset="0"/>
              </a:rPr>
              <a:t>Choices of offset to reference</a:t>
            </a:r>
          </a:p>
          <a:p>
            <a:pPr marL="546354" lvl="2" indent="-285750" fontAlgn="ctr">
              <a:spcAft>
                <a:spcPts val="450"/>
              </a:spcAft>
              <a:buClr>
                <a:schemeClr val="bg2">
                  <a:lumMod val="50000"/>
                </a:schemeClr>
              </a:buClr>
              <a:buFont typeface="Arial" panose="020B0604020202020204" pitchFamily="34" charset="0"/>
              <a:buChar char="•"/>
            </a:pPr>
            <a:r>
              <a:rPr lang="en-US" sz="2000" dirty="0">
                <a:latin typeface="+mj-lt"/>
                <a:cs typeface="Calibri" panose="020F0502020204030204" pitchFamily="34" charset="0"/>
              </a:rPr>
              <a:t>3. Should the CIR report bitmap be included in the CIR report?</a:t>
            </a:r>
          </a:p>
          <a:p>
            <a:pPr marL="889254" lvl="3" indent="-285750" fontAlgn="ctr">
              <a:spcAft>
                <a:spcPts val="450"/>
              </a:spcAft>
              <a:buClr>
                <a:schemeClr val="bg2">
                  <a:lumMod val="50000"/>
                </a:schemeClr>
              </a:buClr>
              <a:buFont typeface="Courier New" panose="02070309020205020404" pitchFamily="49" charset="0"/>
              <a:buChar char="o"/>
            </a:pPr>
            <a:r>
              <a:rPr lang="en-US" sz="1800" dirty="0">
                <a:latin typeface="+mj-lt"/>
                <a:cs typeface="Calibri" panose="020F0502020204030204" pitchFamily="34" charset="0"/>
              </a:rPr>
              <a:t>Bitmap does not need to be included in the CIR report. The initiator already knows the CIR bitmap in negotiation step.</a:t>
            </a:r>
          </a:p>
          <a:p>
            <a:pPr marL="889254" lvl="3" indent="-285750" fontAlgn="ctr">
              <a:spcAft>
                <a:spcPts val="450"/>
              </a:spcAft>
              <a:buClr>
                <a:schemeClr val="bg2">
                  <a:lumMod val="50000"/>
                </a:schemeClr>
              </a:buClr>
              <a:buFont typeface="Courier New" panose="02070309020205020404" pitchFamily="49" charset="0"/>
              <a:buChar char="o"/>
            </a:pPr>
            <a:r>
              <a:rPr lang="en-US" sz="1800" dirty="0">
                <a:latin typeface="+mj-lt"/>
                <a:cs typeface="Calibri" panose="020F0502020204030204" pitchFamily="34" charset="0"/>
              </a:rPr>
              <a:t>However, to make the report self contained, it could be included it in the report.</a:t>
            </a:r>
          </a:p>
          <a:p>
            <a:pPr marL="557213" lvl="1" indent="-214313" fontAlgn="ctr">
              <a:spcAft>
                <a:spcPts val="450"/>
              </a:spcAft>
              <a:buClr>
                <a:schemeClr val="bg2">
                  <a:lumMod val="50000"/>
                </a:schemeClr>
              </a:buClr>
              <a:buFont typeface="Arial" panose="020B0604020202020204" pitchFamily="34" charset="0"/>
              <a:buChar char="•"/>
            </a:pPr>
            <a:endParaRPr lang="en-US" sz="1200" dirty="0">
              <a:latin typeface="+mj-lt"/>
              <a:cs typeface="Calibri" panose="020F0502020204030204" pitchFamily="34" charset="0"/>
            </a:endParaRPr>
          </a:p>
          <a:p>
            <a:pPr marL="685658" lvl="2" indent="-214313" fontAlgn="ctr">
              <a:spcAft>
                <a:spcPts val="450"/>
              </a:spcAft>
              <a:buClr>
                <a:schemeClr val="bg2">
                  <a:lumMod val="50000"/>
                </a:schemeClr>
              </a:buClr>
              <a:buFont typeface="Arial" panose="020B0604020202020204" pitchFamily="34" charset="0"/>
              <a:buChar char="•"/>
            </a:pPr>
            <a:endParaRPr lang="en-US" sz="1050" dirty="0">
              <a:latin typeface="+mj-lt"/>
              <a:cs typeface="Calibri" panose="020F0502020204030204" pitchFamily="34" charset="0"/>
            </a:endParaRPr>
          </a:p>
          <a:p>
            <a:pPr marL="342900" lvl="1" indent="0" fontAlgn="ctr">
              <a:spcAft>
                <a:spcPts val="450"/>
              </a:spcAft>
              <a:buClr>
                <a:schemeClr val="bg2">
                  <a:lumMod val="50000"/>
                </a:schemeClr>
              </a:buClr>
              <a:buNone/>
            </a:pPr>
            <a:endParaRPr lang="en-US" sz="1200" dirty="0">
              <a:latin typeface="+mj-lt"/>
              <a:cs typeface="Calibri" panose="020F0502020204030204" pitchFamily="34" charset="0"/>
            </a:endParaRPr>
          </a:p>
          <a:p>
            <a:pPr marL="342900" lvl="1" indent="0" fontAlgn="ctr">
              <a:spcAft>
                <a:spcPts val="450"/>
              </a:spcAft>
              <a:buClr>
                <a:schemeClr val="bg2">
                  <a:lumMod val="50000"/>
                </a:schemeClr>
              </a:buClr>
              <a:buNone/>
            </a:pPr>
            <a:endParaRPr lang="en-US" sz="1200" dirty="0">
              <a:latin typeface="+mj-lt"/>
              <a:cs typeface="Calibri" panose="020F0502020204030204" pitchFamily="34" charset="0"/>
            </a:endParaRPr>
          </a:p>
          <a:p>
            <a:pPr marL="557213" lvl="1" indent="-214313" fontAlgn="ctr">
              <a:spcAft>
                <a:spcPts val="450"/>
              </a:spcAft>
              <a:buClr>
                <a:schemeClr val="bg2">
                  <a:lumMod val="50000"/>
                </a:schemeClr>
              </a:buClr>
              <a:buFont typeface="Arial" panose="020B0604020202020204" pitchFamily="34" charset="0"/>
              <a:buChar char="•"/>
            </a:pPr>
            <a:endParaRPr lang="en-US" sz="1200" dirty="0">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342900" lvl="1" indent="0" fontAlgn="ctr">
              <a:spcAft>
                <a:spcPts val="450"/>
              </a:spcAft>
              <a:buClr>
                <a:srgbClr val="C00000"/>
              </a:buClr>
              <a:buNone/>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rgbClr val="FF0000"/>
              </a:solidFill>
              <a:latin typeface="+mj-lt"/>
              <a:cs typeface="Calibri" panose="020F0502020204030204" pitchFamily="34" charset="0"/>
            </a:endParaRPr>
          </a:p>
          <a:p>
            <a:pPr marL="557213" lvl="1" indent="-214313" fontAlgn="ctr">
              <a:spcAft>
                <a:spcPts val="450"/>
              </a:spcAft>
              <a:buClr>
                <a:srgbClr val="C00000"/>
              </a:buClr>
              <a:buFont typeface="Arial" panose="020B0604020202020204" pitchFamily="34" charset="0"/>
              <a:buChar char="•"/>
            </a:pPr>
            <a:endParaRPr lang="en-US" sz="1200" dirty="0">
              <a:solidFill>
                <a:schemeClr val="accent1"/>
              </a:solidFill>
              <a:latin typeface="+mj-lt"/>
              <a:cs typeface="Calibri" panose="020F0502020204030204" pitchFamily="34" charset="0"/>
            </a:endParaRPr>
          </a:p>
          <a:p>
            <a:endParaRPr lang="en-US" sz="1650" b="1" dirty="0">
              <a:latin typeface="+mj-lt"/>
              <a:cs typeface="Calibri" panose="020F0502020204030204" pitchFamily="34" charset="0"/>
            </a:endParaRPr>
          </a:p>
          <a:p>
            <a:endParaRPr lang="en-US" sz="2100" dirty="0">
              <a:latin typeface="+mj-lt"/>
              <a:cs typeface="Calibri" panose="020F0502020204030204" pitchFamily="34" charset="0"/>
            </a:endParaRPr>
          </a:p>
        </p:txBody>
      </p:sp>
      <p:sp>
        <p:nvSpPr>
          <p:cNvPr id="4" name="Slide Number Placeholder 3">
            <a:extLst>
              <a:ext uri="{FF2B5EF4-FFF2-40B4-BE49-F238E27FC236}">
                <a16:creationId xmlns:a16="http://schemas.microsoft.com/office/drawing/2014/main" id="{C68ADB16-A709-4730-16BE-319D7C3681A5}"/>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9</a:t>
            </a:fld>
            <a:endParaRPr lang="en-US" altLang="en-US" dirty="0"/>
          </a:p>
        </p:txBody>
      </p:sp>
    </p:spTree>
    <p:extLst>
      <p:ext uri="{BB962C8B-B14F-4D97-AF65-F5344CB8AC3E}">
        <p14:creationId xmlns:p14="http://schemas.microsoft.com/office/powerpoint/2010/main" val="3916532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6" ma:contentTypeDescription="Create a new document." ma:contentTypeScope="" ma:versionID="00351f1bf991fc4b6418aa246be35334">
  <xsd:schema xmlns:xsd="http://www.w3.org/2001/XMLSchema" xmlns:xs="http://www.w3.org/2001/XMLSchema" xmlns:p="http://schemas.microsoft.com/office/2006/metadata/properties" xmlns:ns2="791cce78-ca2d-40de-8329-c43c272c8ba1" xmlns:ns3="130ced01-78d5-4331-b17d-56d5798c3cee" targetNamespace="http://schemas.microsoft.com/office/2006/metadata/properties" ma:root="true" ma:fieldsID="c2172a8e051a0441b0eef089553055e5" ns2:_="" ns3:_="">
    <xsd:import namespace="791cce78-ca2d-40de-8329-c43c272c8ba1"/>
    <xsd:import namespace="130ced01-78d5-4331-b17d-56d5798c3ce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0ced01-78d5-4331-b17d-56d5798c3c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CF07E8-474A-4E99-8694-BF4788CF67A9}">
  <ds:schemaRefs>
    <ds:schemaRef ds:uri="http://www.w3.org/XML/1998/namespace"/>
    <ds:schemaRef ds:uri="http://schemas.microsoft.com/office/2006/documentManagement/types"/>
    <ds:schemaRef ds:uri="http://schemas.openxmlformats.org/package/2006/metadata/core-properties"/>
    <ds:schemaRef ds:uri="http://purl.org/dc/dcmitype/"/>
    <ds:schemaRef ds:uri="http://purl.org/dc/elements/1.1/"/>
    <ds:schemaRef ds:uri="791cce78-ca2d-40de-8329-c43c272c8ba1"/>
    <ds:schemaRef ds:uri="130ced01-78d5-4331-b17d-56d5798c3cee"/>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64E4135C-5B57-4126-8BC8-44A23008F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130ced01-78d5-4331-b17d-56d5798c3c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77C756-DBD7-4AF6-A4BF-5DA66768F5EE}">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IEEE-P802_15</Template>
  <TotalTime>0</TotalTime>
  <Words>2177</Words>
  <Application>Microsoft Office PowerPoint</Application>
  <PresentationFormat>On-screen Show (4:3)</PresentationFormat>
  <Paragraphs>355</Paragraphs>
  <Slides>15</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Arial</vt:lpstr>
      <vt:lpstr>Calibri</vt:lpstr>
      <vt:lpstr>Calibri (Body)</vt:lpstr>
      <vt:lpstr>Cambria Math</vt:lpstr>
      <vt:lpstr>Courier New</vt:lpstr>
      <vt:lpstr>Microsoft Sans Serif</vt:lpstr>
      <vt:lpstr>Symbol</vt:lpstr>
      <vt:lpstr>Times New Roman</vt:lpstr>
      <vt:lpstr>Wingdings</vt:lpstr>
      <vt:lpstr>IEEE-P802_15</vt:lpstr>
      <vt:lpstr>PowerPoint Presentation</vt:lpstr>
      <vt:lpstr>PowerPoint Presentation</vt:lpstr>
      <vt:lpstr>Introduction</vt:lpstr>
      <vt:lpstr>Bi-static Sensing: CIR Report</vt:lpstr>
      <vt:lpstr>Bi-Static Sensing: CIR Report</vt:lpstr>
      <vt:lpstr>Interpolation of CIR values</vt:lpstr>
      <vt:lpstr>CIR Report Bitmap</vt:lpstr>
      <vt:lpstr>More Details on CIR Report Bitmap</vt:lpstr>
      <vt:lpstr>More Details on CIR Report Bitmap</vt:lpstr>
      <vt:lpstr>CIR Report Bitmap Options</vt:lpstr>
      <vt:lpstr>Pulse Shape and Mask</vt:lpstr>
      <vt:lpstr>Mask for Sensing Pulse Shape</vt:lpstr>
      <vt:lpstr>Sensing Sequence</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8</cp:revision>
  <dcterms:created xsi:type="dcterms:W3CDTF">2022-01-20T21:45:49Z</dcterms:created>
  <dcterms:modified xsi:type="dcterms:W3CDTF">2023-01-15T07:23:07Z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0x010100C4B1929905980842A93D9875EEB04DBF</vt:lpwstr>
  </property>
</Properties>
</file>