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5"/>
  </p:notesMasterIdLst>
  <p:handoutMasterIdLst>
    <p:handoutMasterId r:id="rId16"/>
  </p:handoutMasterIdLst>
  <p:sldIdLst>
    <p:sldId id="408" r:id="rId2"/>
    <p:sldId id="407" r:id="rId3"/>
    <p:sldId id="409" r:id="rId4"/>
    <p:sldId id="410" r:id="rId5"/>
    <p:sldId id="411" r:id="rId6"/>
    <p:sldId id="412" r:id="rId7"/>
    <p:sldId id="413" r:id="rId8"/>
    <p:sldId id="414" r:id="rId9"/>
    <p:sldId id="415" r:id="rId10"/>
    <p:sldId id="417" r:id="rId11"/>
    <p:sldId id="418" r:id="rId12"/>
    <p:sldId id="419" r:id="rId13"/>
    <p:sldId id="41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作者"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p:scale>
          <a:sx n="90" d="100"/>
          <a:sy n="90" d="100"/>
        </p:scale>
        <p:origin x="360" y="-211"/>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49485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Jan.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23</a:t>
            </a:r>
            <a:r>
              <a:rPr lang="en-US" altLang="en-US" sz="1400" b="1" baseline="0" dirty="0"/>
              <a:t>-0023-</a:t>
            </a:r>
            <a:r>
              <a:rPr lang="en-US" altLang="zh-CN" sz="1400" b="1" baseline="0" dirty="0"/>
              <a:t>02</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hyperlink" Target="https://www.miit.gov.cn/jgsj/wgj/gggs/art/2023/art_df8ec283689d4facba0b65c41c371bb1.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zh-CN" sz="1600" b="1" dirty="0">
                <a:latin typeface="+mj-lt"/>
              </a:rPr>
              <a:t>China MIIT’s consultation on UWB </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David </a:t>
            </a:r>
            <a:r>
              <a:rPr lang="en-US" altLang="en-US" sz="1600" dirty="0" err="1">
                <a:latin typeface="+mj-lt"/>
              </a:rPr>
              <a:t>Xun</a:t>
            </a:r>
            <a:r>
              <a:rPr lang="en-US" altLang="en-US" sz="1600" dirty="0">
                <a:latin typeface="+mj-lt"/>
              </a:rPr>
              <a:t> Yang, Lei Huang, </a:t>
            </a:r>
            <a:r>
              <a:rPr lang="en-US" altLang="en-US" sz="1600" dirty="0" err="1">
                <a:latin typeface="+mj-lt"/>
              </a:rPr>
              <a:t>Xiaohui</a:t>
            </a:r>
            <a:r>
              <a:rPr lang="en-US" altLang="en-US" sz="1600" dirty="0">
                <a:latin typeface="+mj-lt"/>
              </a:rPr>
              <a:t> Peng, Chenchen Liu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[MIIT’s consultation</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260954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2600" dirty="0"/>
              <a:t>Comparison of the two releases</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graphicFrame>
        <p:nvGraphicFramePr>
          <p:cNvPr id="3" name="表格 2"/>
          <p:cNvGraphicFramePr>
            <a:graphicFrameLocks noGrp="1"/>
          </p:cNvGraphicFramePr>
          <p:nvPr>
            <p:extLst>
              <p:ext uri="{D42A27DB-BD31-4B8C-83A1-F6EECF244321}">
                <p14:modId xmlns:p14="http://schemas.microsoft.com/office/powerpoint/2010/main" val="1334214358"/>
              </p:ext>
            </p:extLst>
          </p:nvPr>
        </p:nvGraphicFramePr>
        <p:xfrm>
          <a:off x="273758" y="1386393"/>
          <a:ext cx="8568950" cy="4587240"/>
        </p:xfrm>
        <a:graphic>
          <a:graphicData uri="http://schemas.openxmlformats.org/drawingml/2006/table">
            <a:tbl>
              <a:tblPr firstRow="1" bandRow="1">
                <a:tableStyleId>{C083E6E3-FA7D-4D7B-A595-EF9225AFEA82}</a:tableStyleId>
              </a:tblPr>
              <a:tblGrid>
                <a:gridCol w="1944215">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1584175">
                  <a:extLst>
                    <a:ext uri="{9D8B030D-6E8A-4147-A177-3AD203B41FA5}">
                      <a16:colId xmlns:a16="http://schemas.microsoft.com/office/drawing/2014/main" val="20004"/>
                    </a:ext>
                  </a:extLst>
                </a:gridCol>
              </a:tblGrid>
              <a:tr h="370840">
                <a:tc>
                  <a:txBody>
                    <a:bodyPr/>
                    <a:lstStyle/>
                    <a:p>
                      <a:pPr algn="ctr"/>
                      <a:r>
                        <a:rPr lang="en-US" altLang="zh-CN" sz="1200" b="0" dirty="0">
                          <a:latin typeface="+mj-lt"/>
                        </a:rPr>
                        <a:t>Item </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altLang="zh-CN" sz="1200" b="0" dirty="0">
                          <a:latin typeface="+mj-lt"/>
                        </a:rPr>
                        <a:t>Release 2008</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200" b="0" dirty="0">
                          <a:latin typeface="+mj-lt"/>
                        </a:rPr>
                        <a:t>Release</a:t>
                      </a:r>
                      <a:r>
                        <a:rPr lang="en-US" altLang="zh-CN" sz="1200" b="0" baseline="0" dirty="0">
                          <a:latin typeface="+mj-lt"/>
                        </a:rPr>
                        <a:t> 2023</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0"/>
                  </a:ext>
                </a:extLst>
              </a:tr>
              <a:tr h="370840">
                <a:tc>
                  <a:txBody>
                    <a:bodyPr/>
                    <a:lstStyle/>
                    <a:p>
                      <a:pPr marL="0" algn="ctr" defTabSz="914400" rtl="0" eaLnBrk="1" latinLnBrk="0" hangingPunct="1"/>
                      <a:r>
                        <a:rPr lang="en-US" altLang="zh-CN" sz="1200" b="0" kern="1200" dirty="0">
                          <a:solidFill>
                            <a:schemeClr val="tx1"/>
                          </a:solidFill>
                          <a:latin typeface="+mj-lt"/>
                          <a:ea typeface="+mn-ea"/>
                          <a:cs typeface="+mn-cs"/>
                        </a:rPr>
                        <a:t>-10dB bandwidth</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Not less than 500MHz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370840">
                <a:tc>
                  <a:txBody>
                    <a:bodyPr/>
                    <a:lstStyle/>
                    <a:p>
                      <a:pPr marL="0" algn="ctr" defTabSz="914400" rtl="0" eaLnBrk="1" latinLnBrk="0" hangingPunct="1"/>
                      <a:r>
                        <a:rPr lang="en-US" altLang="zh-CN" sz="1200" b="0" kern="1200" dirty="0">
                          <a:solidFill>
                            <a:schemeClr val="tx1"/>
                          </a:solidFill>
                          <a:latin typeface="+mj-lt"/>
                          <a:ea typeface="+mn-ea"/>
                          <a:cs typeface="+mn-cs"/>
                        </a:rPr>
                        <a:t>Operating frequency range</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6G-9GHz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zh-CN"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7.235-8.750GHz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02"/>
                  </a:ext>
                </a:extLst>
              </a:tr>
              <a:tr h="0">
                <a:tc rowSpan="7">
                  <a:txBody>
                    <a:bodyPr/>
                    <a:lstStyle/>
                    <a:p>
                      <a:pPr marL="0" algn="ctr" defTabSz="914400" rtl="0" eaLnBrk="1" latinLnBrk="0" hangingPunct="1"/>
                      <a:r>
                        <a:rPr lang="en-US" altLang="zh-CN" sz="1200" b="0" kern="1200" dirty="0">
                          <a:solidFill>
                            <a:schemeClr val="tx1"/>
                          </a:solidFill>
                          <a:latin typeface="+mj-lt"/>
                          <a:ea typeface="+mn-ea"/>
                          <a:cs typeface="+mn-cs"/>
                        </a:rPr>
                        <a:t>EIRP spectral density limit</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1343">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Below 1.6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6">
                  <a:txBody>
                    <a:bodyPr/>
                    <a:lstStyle/>
                    <a:p>
                      <a:pPr marL="0" algn="ctr" defTabSz="914400" rtl="0" eaLnBrk="1" latinLnBrk="0" hangingPunct="1"/>
                      <a:r>
                        <a:rPr lang="en-US" altLang="zh-CN" sz="1200" b="0" kern="1200" dirty="0">
                          <a:solidFill>
                            <a:schemeClr val="tx1"/>
                          </a:solidFill>
                          <a:latin typeface="+mj-lt"/>
                          <a:ea typeface="+mn-ea"/>
                          <a:cs typeface="+mn-cs"/>
                        </a:rPr>
                        <a:t>7.235-8.750</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6">
                  <a:txBody>
                    <a:bodyPr/>
                    <a:lstStyle/>
                    <a:p>
                      <a:pPr marL="0" algn="ctr" defTabSz="914400" rtl="0" eaLnBrk="1" latinLnBrk="0" hangingPunct="1"/>
                      <a:r>
                        <a:rPr lang="en-US" altLang="zh-CN" sz="1200" b="0" kern="1200" dirty="0">
                          <a:solidFill>
                            <a:schemeClr val="tx1"/>
                          </a:solidFill>
                          <a:latin typeface="+mj-lt"/>
                          <a:ea typeface="+mn-ea"/>
                          <a:cs typeface="+mn-cs"/>
                        </a:rPr>
                        <a:t>-41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168366">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1.6-3.6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-85</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22860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3.6-6.0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-70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6.0-9.0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-41</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9.0-10.6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Above 10.6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-85</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9"/>
                  </a:ext>
                </a:extLst>
              </a:tr>
              <a:tr h="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Out-of-band transmission power limit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gridSpan="2">
                  <a:txBody>
                    <a:bodyPr/>
                    <a:lstStyle/>
                    <a:p>
                      <a:pPr marL="0" algn="ctr" defTabSz="914400" rtl="0" eaLnBrk="1" latinLnBrk="0" hangingPunct="1"/>
                      <a:r>
                        <a:rPr lang="en-US" altLang="zh-CN" sz="1200" b="0" kern="1200" dirty="0">
                          <a:solidFill>
                            <a:schemeClr val="tx1"/>
                          </a:solidFill>
                          <a:latin typeface="+mj-lt"/>
                          <a:ea typeface="+mn-ea"/>
                          <a:cs typeface="+mn-cs"/>
                        </a:rPr>
                        <a:t>/</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18288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5.925-7.125 (including 7.125)</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7.125-7.235</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-51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2"/>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8.750-9</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-51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3"/>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9-10.6 (including 9)</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179562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graphicFrame>
        <p:nvGraphicFramePr>
          <p:cNvPr id="3" name="表格 2"/>
          <p:cNvGraphicFramePr>
            <a:graphicFrameLocks noGrp="1"/>
          </p:cNvGraphicFramePr>
          <p:nvPr>
            <p:extLst>
              <p:ext uri="{D42A27DB-BD31-4B8C-83A1-F6EECF244321}">
                <p14:modId xmlns:p14="http://schemas.microsoft.com/office/powerpoint/2010/main" val="2358657439"/>
              </p:ext>
            </p:extLst>
          </p:nvPr>
        </p:nvGraphicFramePr>
        <p:xfrm>
          <a:off x="200912" y="613355"/>
          <a:ext cx="8818375" cy="5828607"/>
        </p:xfrm>
        <a:graphic>
          <a:graphicData uri="http://schemas.openxmlformats.org/drawingml/2006/table">
            <a:tbl>
              <a:tblPr firstRow="1" bandRow="1">
                <a:tableStyleId>{C083E6E3-FA7D-4D7B-A595-EF9225AFEA82}</a:tableStyleId>
              </a:tblPr>
              <a:tblGrid>
                <a:gridCol w="1554027">
                  <a:extLst>
                    <a:ext uri="{9D8B030D-6E8A-4147-A177-3AD203B41FA5}">
                      <a16:colId xmlns:a16="http://schemas.microsoft.com/office/drawing/2014/main" val="20000"/>
                    </a:ext>
                  </a:extLst>
                </a:gridCol>
                <a:gridCol w="1259768">
                  <a:extLst>
                    <a:ext uri="{9D8B030D-6E8A-4147-A177-3AD203B41FA5}">
                      <a16:colId xmlns:a16="http://schemas.microsoft.com/office/drawing/2014/main" val="20001"/>
                    </a:ext>
                  </a:extLst>
                </a:gridCol>
                <a:gridCol w="963352">
                  <a:extLst>
                    <a:ext uri="{9D8B030D-6E8A-4147-A177-3AD203B41FA5}">
                      <a16:colId xmlns:a16="http://schemas.microsoft.com/office/drawing/2014/main" val="20002"/>
                    </a:ext>
                  </a:extLst>
                </a:gridCol>
                <a:gridCol w="741040">
                  <a:extLst>
                    <a:ext uri="{9D8B030D-6E8A-4147-A177-3AD203B41FA5}">
                      <a16:colId xmlns:a16="http://schemas.microsoft.com/office/drawing/2014/main" val="20003"/>
                    </a:ext>
                  </a:extLst>
                </a:gridCol>
                <a:gridCol w="817300">
                  <a:extLst>
                    <a:ext uri="{9D8B030D-6E8A-4147-A177-3AD203B41FA5}">
                      <a16:colId xmlns:a16="http://schemas.microsoft.com/office/drawing/2014/main" val="20004"/>
                    </a:ext>
                  </a:extLst>
                </a:gridCol>
                <a:gridCol w="1051825">
                  <a:extLst>
                    <a:ext uri="{9D8B030D-6E8A-4147-A177-3AD203B41FA5}">
                      <a16:colId xmlns:a16="http://schemas.microsoft.com/office/drawing/2014/main" val="20005"/>
                    </a:ext>
                  </a:extLst>
                </a:gridCol>
                <a:gridCol w="1008112">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702871">
                  <a:extLst>
                    <a:ext uri="{9D8B030D-6E8A-4147-A177-3AD203B41FA5}">
                      <a16:colId xmlns:a16="http://schemas.microsoft.com/office/drawing/2014/main" val="20008"/>
                    </a:ext>
                  </a:extLst>
                </a:gridCol>
              </a:tblGrid>
              <a:tr h="370840">
                <a:tc>
                  <a:txBody>
                    <a:bodyPr/>
                    <a:lstStyle/>
                    <a:p>
                      <a:pPr marL="0" algn="ctr" defTabSz="914400" rtl="0" eaLnBrk="1" latinLnBrk="0" hangingPunct="1"/>
                      <a:r>
                        <a:rPr lang="en-US" altLang="zh-CN" sz="1200" b="0" kern="1200" dirty="0">
                          <a:solidFill>
                            <a:schemeClr val="tx1"/>
                          </a:solidFill>
                          <a:latin typeface="+mj-lt"/>
                          <a:ea typeface="+mn-ea"/>
                          <a:cs typeface="+mn-cs"/>
                        </a:rPr>
                        <a:t>Item </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Release 2008</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Release 2023</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228600">
                <a:tc rowSpan="20">
                  <a:txBody>
                    <a:bodyPr/>
                    <a:lstStyle/>
                    <a:p>
                      <a:pPr marL="0" algn="ctr" defTabSz="914400" rtl="0" eaLnBrk="1" latinLnBrk="0" hangingPunct="1"/>
                      <a:r>
                        <a:rPr lang="en-US" altLang="zh-CN" sz="1200" kern="1200" dirty="0">
                          <a:solidFill>
                            <a:schemeClr val="tx1"/>
                          </a:solidFill>
                          <a:latin typeface="+mj-lt"/>
                          <a:ea typeface="+mn-ea"/>
                          <a:cs typeface="+mn-cs"/>
                        </a:rPr>
                        <a:t>spurious emission limits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Frequency Band (MHz)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algn="ctr" defTabSz="914400" rtl="0" eaLnBrk="1" latinLnBrk="0" hangingPunct="1"/>
                      <a:r>
                        <a:rPr lang="en-US" altLang="zh-CN" sz="1200" kern="1200" dirty="0">
                          <a:solidFill>
                            <a:schemeClr val="tx1"/>
                          </a:solidFill>
                          <a:latin typeface="+mj-lt"/>
                          <a:ea typeface="+mn-ea"/>
                          <a:cs typeface="+mn-cs"/>
                        </a:rPr>
                        <a:t>Testing Bandwidth</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algn="ctr" defTabSz="914400" rtl="0" eaLnBrk="1" latinLnBrk="0" hangingPunct="1"/>
                      <a:r>
                        <a:rPr lang="en-US" altLang="zh-CN" sz="1200" kern="1200" dirty="0">
                          <a:solidFill>
                            <a:schemeClr val="tx1"/>
                          </a:solidFill>
                          <a:latin typeface="+mj-lt"/>
                          <a:ea typeface="+mn-ea"/>
                          <a:cs typeface="+mn-cs"/>
                        </a:rPr>
                        <a:t>Limit (</a:t>
                      </a:r>
                      <a:r>
                        <a:rPr lang="en-US" altLang="zh-CN" sz="1200" kern="1200" dirty="0" err="1">
                          <a:solidFill>
                            <a:schemeClr val="tx1"/>
                          </a:solidFill>
                          <a:latin typeface="+mj-lt"/>
                          <a:ea typeface="+mn-ea"/>
                          <a:cs typeface="+mn-cs"/>
                        </a:rPr>
                        <a:t>dBm</a:t>
                      </a: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Frequency Band (MHz)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Testing Bandwidth</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Limit (</a:t>
                      </a:r>
                      <a:r>
                        <a:rPr lang="en-US" altLang="zh-CN" sz="1200" kern="1200" dirty="0" err="1">
                          <a:solidFill>
                            <a:schemeClr val="tx1"/>
                          </a:solidFill>
                          <a:latin typeface="+mj-lt"/>
                          <a:ea typeface="+mn-ea"/>
                          <a:cs typeface="+mn-cs"/>
                        </a:rPr>
                        <a:t>dBm</a:t>
                      </a: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CN" altLang="en-US"/>
                    </a:p>
                  </a:txBody>
                  <a:tcPr/>
                </a:tc>
                <a:extLst>
                  <a:ext uri="{0D108BD9-81ED-4DB2-BD59-A6C34878D82A}">
                    <a16:rowId xmlns:a16="http://schemas.microsoft.com/office/drawing/2014/main" val="10001"/>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algn="ctr" defTabSz="914400" rtl="0" eaLnBrk="1" latinLnBrk="0" hangingPunct="1"/>
                      <a:r>
                        <a:rPr lang="en-US" altLang="zh-CN" sz="1200" kern="1200" dirty="0">
                          <a:solidFill>
                            <a:schemeClr val="tx1"/>
                          </a:solidFill>
                          <a:latin typeface="+mj-lt"/>
                          <a:ea typeface="+mn-ea"/>
                          <a:cs typeface="+mn-cs"/>
                        </a:rPr>
                        <a:t>Working</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ctr" defTabSz="914400" rtl="0" eaLnBrk="1" latinLnBrk="0" hangingPunct="1"/>
                      <a:r>
                        <a:rPr lang="en-US" altLang="zh-CN" sz="1200" kern="1200" dirty="0">
                          <a:solidFill>
                            <a:schemeClr val="tx1"/>
                          </a:solidFill>
                          <a:latin typeface="+mj-lt"/>
                          <a:ea typeface="+mn-ea"/>
                          <a:cs typeface="+mn-cs"/>
                        </a:rPr>
                        <a:t>Standby</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gridSpan="2" vMerge="1">
                  <a:txBody>
                    <a:bodyPr/>
                    <a:lstStyle/>
                    <a:p>
                      <a:endParaRPr lang="zh-CN" altLang="en-US" dirty="0"/>
                    </a:p>
                  </a:txBody>
                  <a:tcPr/>
                </a:tc>
                <a:tc hMerge="1" vMerge="1">
                  <a:txBody>
                    <a:bodyPr/>
                    <a:lstStyle/>
                    <a:p>
                      <a:endParaRPr lang="zh-CN" altLang="en-US"/>
                    </a:p>
                  </a:txBody>
                  <a:tcPr/>
                </a:tc>
                <a:extLst>
                  <a:ext uri="{0D108BD9-81ED-4DB2-BD59-A6C34878D82A}">
                    <a16:rowId xmlns:a16="http://schemas.microsoft.com/office/drawing/2014/main" val="10002"/>
                  </a:ext>
                </a:extLst>
              </a:tr>
              <a:tr h="36576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Working</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Standby</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46802">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30-1000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-36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30-1000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-36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1000-40000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-30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-47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1000-40000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-30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-47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27519">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48.5-72.5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en-US" altLang="zh-CN" sz="1200" kern="1200" dirty="0">
                          <a:solidFill>
                            <a:schemeClr val="tx1"/>
                          </a:solidFill>
                          <a:latin typeface="+mj-lt"/>
                          <a:ea typeface="+mn-ea"/>
                          <a:cs typeface="+mn-cs"/>
                        </a:rPr>
                        <a:t>-54</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4">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48.5-72.5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algn="ctr" defTabSz="914400" rtl="0" eaLnBrk="1" latinLnBrk="0" hangingPunct="1"/>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gridSpan="2">
                  <a:txBody>
                    <a:bodyPr/>
                    <a:lstStyle/>
                    <a:p>
                      <a:pPr marL="0" algn="ctr" defTabSz="914400" rtl="0" eaLnBrk="1" latinLnBrk="0" hangingPunct="1"/>
                      <a:r>
                        <a:rPr lang="en-US" altLang="zh-CN" sz="1200" kern="1200" dirty="0">
                          <a:solidFill>
                            <a:schemeClr val="tx1"/>
                          </a:solidFill>
                          <a:latin typeface="+mj-lt"/>
                          <a:ea typeface="+mn-ea"/>
                          <a:cs typeface="+mn-cs"/>
                        </a:rPr>
                        <a:t>-54</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4" hMerge="1">
                  <a:txBody>
                    <a:bodyPr/>
                    <a:lstStyle/>
                    <a:p>
                      <a:endParaRPr lang="zh-CN" altLang="en-US"/>
                    </a:p>
                  </a:txBody>
                  <a:tcPr/>
                </a:tc>
                <a:extLst>
                  <a:ext uri="{0D108BD9-81ED-4DB2-BD59-A6C34878D82A}">
                    <a16:rowId xmlns:a16="http://schemas.microsoft.com/office/drawing/2014/main" val="10006"/>
                  </a:ext>
                </a:extLst>
              </a:tr>
              <a:tr h="127518">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76-108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76-108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a:p>
                  </a:txBody>
                  <a:tcPr/>
                </a:tc>
                <a:extLst>
                  <a:ext uri="{0D108BD9-81ED-4DB2-BD59-A6C34878D82A}">
                    <a16:rowId xmlns:a16="http://schemas.microsoft.com/office/drawing/2014/main" val="10007"/>
                  </a:ext>
                </a:extLst>
              </a:tr>
              <a:tr h="127519">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167-223</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167-223</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a:p>
                  </a:txBody>
                  <a:tcPr/>
                </a:tc>
                <a:extLst>
                  <a:ext uri="{0D108BD9-81ED-4DB2-BD59-A6C34878D82A}">
                    <a16:rowId xmlns:a16="http://schemas.microsoft.com/office/drawing/2014/main" val="10008"/>
                  </a:ext>
                </a:extLst>
              </a:tr>
              <a:tr h="127518">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470-798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470-702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dirty="0"/>
                    </a:p>
                  </a:txBody>
                  <a:tcPr/>
                </a:tc>
                <a:extLst>
                  <a:ext uri="{0D108BD9-81ED-4DB2-BD59-A6C34878D82A}">
                    <a16:rowId xmlns:a16="http://schemas.microsoft.com/office/drawing/2014/main" val="10009"/>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gridSpan="4">
                  <a:txBody>
                    <a:bodyPr/>
                    <a:lstStyle/>
                    <a:p>
                      <a:pPr algn="ct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hMerge="1">
                  <a:txBody>
                    <a:bodyPr/>
                    <a:lstStyle/>
                    <a:p>
                      <a:endParaRPr lang="zh-CN" altLang="en-US"/>
                    </a:p>
                  </a:txBody>
                  <a:tcPr/>
                </a:tc>
                <a:tc rowSpan="11" hMerge="1">
                  <a:txBody>
                    <a:bodyPr/>
                    <a:lstStyle/>
                    <a:p>
                      <a:endParaRPr lang="zh-CN" altLang="en-US"/>
                    </a:p>
                  </a:txBody>
                  <a:tcPr/>
                </a:tc>
                <a:tc rowSpan="11" h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223-235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0"/>
                  </a:ext>
                </a:extLst>
              </a:tr>
              <a:tr h="332509">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806-821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1"/>
                  </a:ext>
                </a:extLst>
              </a:tr>
              <a:tr h="299258">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824-835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2"/>
                  </a:ext>
                </a:extLst>
              </a:tr>
              <a:tr h="266007">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851-866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3"/>
                  </a:ext>
                </a:extLst>
              </a:tr>
              <a:tr h="232756">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869-880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4"/>
                  </a:ext>
                </a:extLst>
              </a:tr>
              <a:tr h="199505">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885-915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5"/>
                  </a:ext>
                </a:extLst>
              </a:tr>
              <a:tr h="166255">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930-960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6"/>
                  </a:ext>
                </a:extLst>
              </a:tr>
              <a:tr h="133004">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1447-1467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7"/>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1710-1785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-49</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8"/>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1785-1805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9"/>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1805-1880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941209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11"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endParaRPr lang="en-US" altLang="zh-CN" sz="1800" kern="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
        <p:nvSpPr>
          <p:cNvPr id="10" name="内容占位符 2"/>
          <p:cNvSpPr txBox="1">
            <a:spLocks/>
          </p:cNvSpPr>
          <p:nvPr/>
        </p:nvSpPr>
        <p:spPr bwMode="auto">
          <a:xfrm>
            <a:off x="838200" y="1268760"/>
            <a:ext cx="7772400" cy="155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Compared to the RF requirements released in 2008, the latest draft has a narrower operating frequency range</a:t>
            </a: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r>
              <a:rPr lang="en-US" altLang="zh-CN" sz="1800" kern="0" dirty="0">
                <a:latin typeface="+mj-lt"/>
              </a:rPr>
              <a:t>The latest draft has stricter restrictions on the EIRP spectral density limit, out-of-band transmission power limit and spurious emission limits</a:t>
            </a:r>
          </a:p>
          <a:p>
            <a:pPr marL="0" indent="0" algn="just">
              <a:lnSpc>
                <a:spcPct val="130000"/>
              </a:lnSpc>
              <a:buNone/>
            </a:pPr>
            <a:endParaRPr lang="zh-CN" altLang="en-US" sz="1800" dirty="0"/>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Ø"/>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p:txBody>
      </p:sp>
      <p:sp>
        <p:nvSpPr>
          <p:cNvPr id="12" name="标题 1"/>
          <p:cNvSpPr txBox="1">
            <a:spLocks/>
          </p:cNvSpPr>
          <p:nvPr/>
        </p:nvSpPr>
        <p:spPr bwMode="auto">
          <a:xfrm>
            <a:off x="611560" y="504095"/>
            <a:ext cx="780439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600" kern="0" dirty="0"/>
              <a:t>Comparison Summary of the two releases </a:t>
            </a:r>
            <a:endParaRPr lang="zh-CN" altLang="en-US" sz="2600" kern="0" dirty="0"/>
          </a:p>
        </p:txBody>
      </p:sp>
      <p:pic>
        <p:nvPicPr>
          <p:cNvPr id="13" name="图片 12"/>
          <p:cNvPicPr>
            <a:picLocks noChangeAspect="1"/>
          </p:cNvPicPr>
          <p:nvPr/>
        </p:nvPicPr>
        <p:blipFill>
          <a:blip r:embed="rId2"/>
          <a:stretch>
            <a:fillRect/>
          </a:stretch>
        </p:blipFill>
        <p:spPr>
          <a:xfrm>
            <a:off x="1229162" y="2055666"/>
            <a:ext cx="6990476" cy="3047619"/>
          </a:xfrm>
          <a:prstGeom prst="rect">
            <a:avLst/>
          </a:prstGeom>
        </p:spPr>
      </p:pic>
    </p:spTree>
    <p:extLst>
      <p:ext uri="{BB962C8B-B14F-4D97-AF65-F5344CB8AC3E}">
        <p14:creationId xmlns:p14="http://schemas.microsoft.com/office/powerpoint/2010/main" val="1573244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04664"/>
            <a:ext cx="7804395" cy="1066800"/>
          </a:xfrm>
        </p:spPr>
        <p:txBody>
          <a:bodyPr/>
          <a:lstStyle/>
          <a:p>
            <a:r>
              <a:rPr lang="en-US" altLang="zh-CN" sz="2600" dirty="0"/>
              <a:t>Impact on Pulse Shape</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pic>
        <p:nvPicPr>
          <p:cNvPr id="13" name="图片 12"/>
          <p:cNvPicPr>
            <a:picLocks noChangeAspect="1"/>
          </p:cNvPicPr>
          <p:nvPr/>
        </p:nvPicPr>
        <p:blipFill>
          <a:blip r:embed="rId2"/>
          <a:stretch>
            <a:fillRect/>
          </a:stretch>
        </p:blipFill>
        <p:spPr>
          <a:xfrm>
            <a:off x="232630" y="3146209"/>
            <a:ext cx="4138463" cy="3283569"/>
          </a:xfrm>
          <a:prstGeom prst="rect">
            <a:avLst/>
          </a:prstGeom>
        </p:spPr>
      </p:pic>
      <p:pic>
        <p:nvPicPr>
          <p:cNvPr id="14" name="图片 13"/>
          <p:cNvPicPr>
            <a:picLocks noChangeAspect="1"/>
          </p:cNvPicPr>
          <p:nvPr/>
        </p:nvPicPr>
        <p:blipFill>
          <a:blip r:embed="rId3"/>
          <a:stretch>
            <a:fillRect/>
          </a:stretch>
        </p:blipFill>
        <p:spPr>
          <a:xfrm>
            <a:off x="4548740" y="3122649"/>
            <a:ext cx="4140137" cy="3330687"/>
          </a:xfrm>
          <a:prstGeom prst="rect">
            <a:avLst/>
          </a:prstGeom>
        </p:spPr>
      </p:pic>
      <p:sp>
        <p:nvSpPr>
          <p:cNvPr id="15" name="内容占位符 2"/>
          <p:cNvSpPr txBox="1">
            <a:spLocks/>
          </p:cNvSpPr>
          <p:nvPr/>
        </p:nvSpPr>
        <p:spPr bwMode="auto">
          <a:xfrm>
            <a:off x="539552" y="1139294"/>
            <a:ext cx="7772400" cy="1437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Two kinds of pulse shape are tested</a:t>
            </a:r>
          </a:p>
        </p:txBody>
      </p:sp>
      <p:graphicFrame>
        <p:nvGraphicFramePr>
          <p:cNvPr id="17" name="表格 16"/>
          <p:cNvGraphicFramePr>
            <a:graphicFrameLocks noGrp="1"/>
          </p:cNvGraphicFramePr>
          <p:nvPr>
            <p:extLst>
              <p:ext uri="{D42A27DB-BD31-4B8C-83A1-F6EECF244321}">
                <p14:modId xmlns:p14="http://schemas.microsoft.com/office/powerpoint/2010/main" val="1656648546"/>
              </p:ext>
            </p:extLst>
          </p:nvPr>
        </p:nvGraphicFramePr>
        <p:xfrm>
          <a:off x="525591" y="1567713"/>
          <a:ext cx="7945888" cy="1567457"/>
        </p:xfrm>
        <a:graphic>
          <a:graphicData uri="http://schemas.openxmlformats.org/drawingml/2006/table">
            <a:tbl>
              <a:tblPr firstRow="1" bandRow="1">
                <a:tableStyleId>{F5AB1C69-6EDB-4FF4-983F-18BD219EF322}</a:tableStyleId>
              </a:tblPr>
              <a:tblGrid>
                <a:gridCol w="1589177">
                  <a:extLst>
                    <a:ext uri="{9D8B030D-6E8A-4147-A177-3AD203B41FA5}">
                      <a16:colId xmlns:a16="http://schemas.microsoft.com/office/drawing/2014/main" val="20000"/>
                    </a:ext>
                  </a:extLst>
                </a:gridCol>
                <a:gridCol w="1589177">
                  <a:extLst>
                    <a:ext uri="{9D8B030D-6E8A-4147-A177-3AD203B41FA5}">
                      <a16:colId xmlns:a16="http://schemas.microsoft.com/office/drawing/2014/main" val="20001"/>
                    </a:ext>
                  </a:extLst>
                </a:gridCol>
                <a:gridCol w="794589">
                  <a:extLst>
                    <a:ext uri="{9D8B030D-6E8A-4147-A177-3AD203B41FA5}">
                      <a16:colId xmlns:a16="http://schemas.microsoft.com/office/drawing/2014/main" val="20002"/>
                    </a:ext>
                  </a:extLst>
                </a:gridCol>
                <a:gridCol w="794589">
                  <a:extLst>
                    <a:ext uri="{9D8B030D-6E8A-4147-A177-3AD203B41FA5}">
                      <a16:colId xmlns:a16="http://schemas.microsoft.com/office/drawing/2014/main" val="20003"/>
                    </a:ext>
                  </a:extLst>
                </a:gridCol>
                <a:gridCol w="794589">
                  <a:extLst>
                    <a:ext uri="{9D8B030D-6E8A-4147-A177-3AD203B41FA5}">
                      <a16:colId xmlns:a16="http://schemas.microsoft.com/office/drawing/2014/main" val="20004"/>
                    </a:ext>
                  </a:extLst>
                </a:gridCol>
                <a:gridCol w="794589">
                  <a:extLst>
                    <a:ext uri="{9D8B030D-6E8A-4147-A177-3AD203B41FA5}">
                      <a16:colId xmlns:a16="http://schemas.microsoft.com/office/drawing/2014/main" val="20005"/>
                    </a:ext>
                  </a:extLst>
                </a:gridCol>
                <a:gridCol w="794589">
                  <a:extLst>
                    <a:ext uri="{9D8B030D-6E8A-4147-A177-3AD203B41FA5}">
                      <a16:colId xmlns:a16="http://schemas.microsoft.com/office/drawing/2014/main" val="20006"/>
                    </a:ext>
                  </a:extLst>
                </a:gridCol>
                <a:gridCol w="794589">
                  <a:extLst>
                    <a:ext uri="{9D8B030D-6E8A-4147-A177-3AD203B41FA5}">
                      <a16:colId xmlns:a16="http://schemas.microsoft.com/office/drawing/2014/main" val="20007"/>
                    </a:ext>
                  </a:extLst>
                </a:gridCol>
              </a:tblGrid>
              <a:tr h="2872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dirty="0">
                          <a:solidFill>
                            <a:schemeClr val="tx1"/>
                          </a:solidFill>
                          <a:latin typeface="+mj-lt"/>
                          <a:ea typeface="+mn-ea"/>
                          <a:cs typeface="+mn-cs"/>
                        </a:rPr>
                        <a:t>Pulse Shape</a:t>
                      </a:r>
                      <a:endParaRPr lang="zh-CN" altLang="en-US" sz="10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-10dB BW</a:t>
                      </a:r>
                      <a:r>
                        <a:rPr lang="en-US" altLang="zh-CN" sz="1000" b="0" baseline="0" dirty="0">
                          <a:solidFill>
                            <a:schemeClr val="tx1"/>
                          </a:solidFill>
                          <a:latin typeface="+mj-lt"/>
                        </a:rPr>
                        <a:t> (MHz)</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altLang="zh-CN" sz="1000" b="0" dirty="0">
                          <a:solidFill>
                            <a:schemeClr val="tx1"/>
                          </a:solidFill>
                          <a:latin typeface="+mj-lt"/>
                        </a:rPr>
                        <a:t>CH8</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000" b="0" dirty="0">
                          <a:solidFill>
                            <a:schemeClr val="tx1"/>
                          </a:solidFill>
                          <a:latin typeface="+mj-lt"/>
                        </a:rPr>
                        <a:t>CH9</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000" b="0" dirty="0">
                          <a:solidFill>
                            <a:schemeClr val="tx1"/>
                          </a:solidFill>
                          <a:latin typeface="+mj-lt"/>
                        </a:rPr>
                        <a:t>CH10</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0"/>
                  </a:ext>
                </a:extLst>
              </a:tr>
              <a:tr h="360144">
                <a:tc rowSpan="2">
                  <a:txBody>
                    <a:bodyPr/>
                    <a:lstStyle/>
                    <a:p>
                      <a:pPr algn="ctr"/>
                      <a:r>
                        <a:rPr lang="en-US" altLang="zh-CN" sz="1000" dirty="0">
                          <a:solidFill>
                            <a:schemeClr val="tx1"/>
                          </a:solidFill>
                          <a:latin typeface="+mj-lt"/>
                        </a:rPr>
                        <a:t>8</a:t>
                      </a:r>
                      <a:r>
                        <a:rPr lang="en-US" altLang="zh-CN" sz="1000" baseline="30000" dirty="0">
                          <a:solidFill>
                            <a:schemeClr val="tx1"/>
                          </a:solidFill>
                          <a:latin typeface="+mj-lt"/>
                        </a:rPr>
                        <a:t>th</a:t>
                      </a:r>
                      <a:r>
                        <a:rPr lang="en-US" altLang="zh-CN" sz="1000" baseline="0" dirty="0">
                          <a:solidFill>
                            <a:schemeClr val="tx1"/>
                          </a:solidFill>
                          <a:latin typeface="+mj-lt"/>
                        </a:rPr>
                        <a:t> order Butterworth</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altLang="zh-CN" sz="1000" dirty="0">
                          <a:solidFill>
                            <a:schemeClr val="tx1"/>
                          </a:solidFill>
                          <a:latin typeface="+mj-lt"/>
                        </a:rPr>
                        <a:t>590</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36134">
                <a:tc vMerge="1">
                  <a:txBody>
                    <a:bodyPr/>
                    <a:lstStyle/>
                    <a:p>
                      <a:endParaRPr lang="zh-CN" altLang="en-US"/>
                    </a:p>
                  </a:txBody>
                  <a:tcPr/>
                </a:tc>
                <a:tc vMerge="1">
                  <a:txBody>
                    <a:bodyPr/>
                    <a:lstStyle/>
                    <a:p>
                      <a:endParaRPr lang="zh-CN" altLang="en-US"/>
                    </a:p>
                  </a:txBody>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0144">
                <a:tc rowSpan="2">
                  <a:txBody>
                    <a:bodyPr/>
                    <a:lstStyle/>
                    <a:p>
                      <a:pPr algn="ctr"/>
                      <a:r>
                        <a:rPr lang="en-US" altLang="zh-CN" sz="1000" dirty="0">
                          <a:solidFill>
                            <a:schemeClr val="tx1"/>
                          </a:solidFill>
                          <a:latin typeface="+mj-lt"/>
                        </a:rPr>
                        <a:t>Kaiser</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altLang="zh-CN" sz="1000" dirty="0">
                          <a:solidFill>
                            <a:schemeClr val="tx1"/>
                          </a:solidFill>
                          <a:latin typeface="+mj-lt"/>
                        </a:rPr>
                        <a:t>530</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36134">
                <a:tc vMerge="1">
                  <a:txBody>
                    <a:bodyPr/>
                    <a:lstStyle/>
                    <a:p>
                      <a:endParaRPr lang="zh-CN" altLang="en-US"/>
                    </a:p>
                  </a:txBody>
                  <a:tcPr/>
                </a:tc>
                <a:tc vMerge="1">
                  <a:txBody>
                    <a:bodyPr/>
                    <a:lstStyle/>
                    <a:p>
                      <a:endParaRPr lang="zh-CN" altLang="en-US"/>
                    </a:p>
                  </a:txBody>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92EBAED9-5915-40DA-B8BF-0C4870333053}"/>
                  </a:ext>
                </a:extLst>
              </p:cNvPr>
              <p:cNvSpPr txBox="1"/>
              <p:nvPr/>
            </p:nvSpPr>
            <p:spPr>
              <a:xfrm>
                <a:off x="4072498" y="2284868"/>
                <a:ext cx="139462" cy="198452"/>
              </a:xfrm>
              <a:prstGeom prst="rect">
                <a:avLst/>
              </a:prstGeom>
              <a:noFill/>
            </p:spPr>
            <p:txBody>
              <a:bodyPr wrap="none" lIns="0" tIns="0" rIns="0" bIns="0" rtlCol="0">
                <a:spAutoFit/>
              </a:bodyPr>
              <a:lstStyle/>
              <a:p>
                <a:pPr/>
                <a14:m>
                  <m:oMathPara xmlns:m="http://schemas.openxmlformats.org/officeDocument/2006/math">
                    <m:oMathParaPr>
                      <m:jc m:val="center"/>
                    </m:oMathParaPr>
                    <m:oMath xmlns:m="http://schemas.openxmlformats.org/officeDocument/2006/math">
                      <m:r>
                        <a:rPr lang="zh-CN" altLang="en-US" i="1" smtClean="0">
                          <a:latin typeface="Cambria Math" panose="02040503050406030204" pitchFamily="18" charset="0"/>
                        </a:rPr>
                        <m:t>√</m:t>
                      </m:r>
                    </m:oMath>
                  </m:oMathPara>
                </a14:m>
                <a:endParaRPr lang="zh-CN" altLang="en-US" dirty="0"/>
              </a:p>
            </p:txBody>
          </p:sp>
        </mc:Choice>
        <mc:Fallback xmlns="">
          <p:sp>
            <p:nvSpPr>
              <p:cNvPr id="3" name="文本框 2">
                <a:extLst>
                  <a:ext uri="{FF2B5EF4-FFF2-40B4-BE49-F238E27FC236}">
                    <a16:creationId xmlns:a16="http://schemas.microsoft.com/office/drawing/2014/main" id="{92EBAED9-5915-40DA-B8BF-0C4870333053}"/>
                  </a:ext>
                </a:extLst>
              </p:cNvPr>
              <p:cNvSpPr txBox="1">
                <a:spLocks noRot="1" noChangeAspect="1" noMove="1" noResize="1" noEditPoints="1" noAdjustHandles="1" noChangeArrowheads="1" noChangeShapeType="1" noTextEdit="1"/>
              </p:cNvSpPr>
              <p:nvPr/>
            </p:nvSpPr>
            <p:spPr>
              <a:xfrm>
                <a:off x="4072498" y="2284868"/>
                <a:ext cx="139462" cy="198452"/>
              </a:xfrm>
              <a:prstGeom prst="rect">
                <a:avLst/>
              </a:prstGeom>
              <a:blipFill>
                <a:blip r:embed="rId4"/>
                <a:stretch>
                  <a:fillRect l="-39130" t="-12500" r="-39130" b="-2187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D8D33DD6-1674-43A8-AA39-0F6BDE13E9BB}"/>
                  </a:ext>
                </a:extLst>
              </p:cNvPr>
              <p:cNvSpPr/>
              <p:nvPr/>
            </p:nvSpPr>
            <p:spPr>
              <a:xfrm>
                <a:off x="3959141" y="2891238"/>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8" name="矩形 7">
                <a:extLst>
                  <a:ext uri="{FF2B5EF4-FFF2-40B4-BE49-F238E27FC236}">
                    <a16:creationId xmlns:a16="http://schemas.microsoft.com/office/drawing/2014/main" id="{D8D33DD6-1674-43A8-AA39-0F6BDE13E9BB}"/>
                  </a:ext>
                </a:extLst>
              </p:cNvPr>
              <p:cNvSpPr>
                <a:spLocks noRot="1" noChangeAspect="1" noMove="1" noResize="1" noEditPoints="1" noAdjustHandles="1" noChangeArrowheads="1" noChangeShapeType="1" noTextEdit="1"/>
              </p:cNvSpPr>
              <p:nvPr/>
            </p:nvSpPr>
            <p:spPr>
              <a:xfrm>
                <a:off x="3959141" y="2891238"/>
                <a:ext cx="324128" cy="290785"/>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a:extLst>
                  <a:ext uri="{FF2B5EF4-FFF2-40B4-BE49-F238E27FC236}">
                    <a16:creationId xmlns:a16="http://schemas.microsoft.com/office/drawing/2014/main" id="{36BFE838-CF8B-4353-9247-10C3F556C4D8}"/>
                  </a:ext>
                </a:extLst>
              </p:cNvPr>
              <p:cNvSpPr/>
              <p:nvPr/>
            </p:nvSpPr>
            <p:spPr>
              <a:xfrm>
                <a:off x="5508104" y="2238701"/>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0" name="矩形 9">
                <a:extLst>
                  <a:ext uri="{FF2B5EF4-FFF2-40B4-BE49-F238E27FC236}">
                    <a16:creationId xmlns:a16="http://schemas.microsoft.com/office/drawing/2014/main" id="{36BFE838-CF8B-4353-9247-10C3F556C4D8}"/>
                  </a:ext>
                </a:extLst>
              </p:cNvPr>
              <p:cNvSpPr>
                <a:spLocks noRot="1" noChangeAspect="1" noMove="1" noResize="1" noEditPoints="1" noAdjustHandles="1" noChangeArrowheads="1" noChangeShapeType="1" noTextEdit="1"/>
              </p:cNvSpPr>
              <p:nvPr/>
            </p:nvSpPr>
            <p:spPr>
              <a:xfrm>
                <a:off x="5508104" y="2238701"/>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43903C14-2B67-43AB-8211-F9E549D236C1}"/>
                  </a:ext>
                </a:extLst>
              </p:cNvPr>
              <p:cNvSpPr/>
              <p:nvPr/>
            </p:nvSpPr>
            <p:spPr>
              <a:xfrm>
                <a:off x="5508104" y="2868155"/>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1" name="矩形 10">
                <a:extLst>
                  <a:ext uri="{FF2B5EF4-FFF2-40B4-BE49-F238E27FC236}">
                    <a16:creationId xmlns:a16="http://schemas.microsoft.com/office/drawing/2014/main" id="{43903C14-2B67-43AB-8211-F9E549D236C1}"/>
                  </a:ext>
                </a:extLst>
              </p:cNvPr>
              <p:cNvSpPr>
                <a:spLocks noRot="1" noChangeAspect="1" noMove="1" noResize="1" noEditPoints="1" noAdjustHandles="1" noChangeArrowheads="1" noChangeShapeType="1" noTextEdit="1"/>
              </p:cNvSpPr>
              <p:nvPr/>
            </p:nvSpPr>
            <p:spPr>
              <a:xfrm>
                <a:off x="5508104" y="2868155"/>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4A878DA8-E00D-4146-85B6-30F586639478}"/>
                  </a:ext>
                </a:extLst>
              </p:cNvPr>
              <p:cNvSpPr/>
              <p:nvPr/>
            </p:nvSpPr>
            <p:spPr>
              <a:xfrm>
                <a:off x="6299996" y="2238701"/>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2" name="矩形 11">
                <a:extLst>
                  <a:ext uri="{FF2B5EF4-FFF2-40B4-BE49-F238E27FC236}">
                    <a16:creationId xmlns:a16="http://schemas.microsoft.com/office/drawing/2014/main" id="{4A878DA8-E00D-4146-85B6-30F586639478}"/>
                  </a:ext>
                </a:extLst>
              </p:cNvPr>
              <p:cNvSpPr>
                <a:spLocks noRot="1" noChangeAspect="1" noMove="1" noResize="1" noEditPoints="1" noAdjustHandles="1" noChangeArrowheads="1" noChangeShapeType="1" noTextEdit="1"/>
              </p:cNvSpPr>
              <p:nvPr/>
            </p:nvSpPr>
            <p:spPr>
              <a:xfrm>
                <a:off x="6299996" y="2238701"/>
                <a:ext cx="324128" cy="290785"/>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7A18894F-2A76-4BF8-B473-74483FFC56FC}"/>
                  </a:ext>
                </a:extLst>
              </p:cNvPr>
              <p:cNvSpPr/>
              <p:nvPr/>
            </p:nvSpPr>
            <p:spPr>
              <a:xfrm>
                <a:off x="6294680" y="2856270"/>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6" name="矩形 15">
                <a:extLst>
                  <a:ext uri="{FF2B5EF4-FFF2-40B4-BE49-F238E27FC236}">
                    <a16:creationId xmlns:a16="http://schemas.microsoft.com/office/drawing/2014/main" id="{7A18894F-2A76-4BF8-B473-74483FFC56FC}"/>
                  </a:ext>
                </a:extLst>
              </p:cNvPr>
              <p:cNvSpPr>
                <a:spLocks noRot="1" noChangeAspect="1" noMove="1" noResize="1" noEditPoints="1" noAdjustHandles="1" noChangeArrowheads="1" noChangeShapeType="1" noTextEdit="1"/>
              </p:cNvSpPr>
              <p:nvPr/>
            </p:nvSpPr>
            <p:spPr>
              <a:xfrm>
                <a:off x="6294680" y="2856270"/>
                <a:ext cx="324128" cy="290785"/>
              </a:xfrm>
              <a:prstGeom prst="rect">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矩形 17">
                <a:extLst>
                  <a:ext uri="{FF2B5EF4-FFF2-40B4-BE49-F238E27FC236}">
                    <a16:creationId xmlns:a16="http://schemas.microsoft.com/office/drawing/2014/main" id="{EB108A95-B4CC-443A-897E-2F55A2D8F0EF}"/>
                  </a:ext>
                </a:extLst>
              </p:cNvPr>
              <p:cNvSpPr/>
              <p:nvPr/>
            </p:nvSpPr>
            <p:spPr>
              <a:xfrm>
                <a:off x="7094070" y="2261703"/>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8" name="矩形 17">
                <a:extLst>
                  <a:ext uri="{FF2B5EF4-FFF2-40B4-BE49-F238E27FC236}">
                    <a16:creationId xmlns:a16="http://schemas.microsoft.com/office/drawing/2014/main" id="{EB108A95-B4CC-443A-897E-2F55A2D8F0EF}"/>
                  </a:ext>
                </a:extLst>
              </p:cNvPr>
              <p:cNvSpPr>
                <a:spLocks noRot="1" noChangeAspect="1" noMove="1" noResize="1" noEditPoints="1" noAdjustHandles="1" noChangeArrowheads="1" noChangeShapeType="1" noTextEdit="1"/>
              </p:cNvSpPr>
              <p:nvPr/>
            </p:nvSpPr>
            <p:spPr>
              <a:xfrm>
                <a:off x="7094070" y="2261703"/>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矩形 18">
                <a:extLst>
                  <a:ext uri="{FF2B5EF4-FFF2-40B4-BE49-F238E27FC236}">
                    <a16:creationId xmlns:a16="http://schemas.microsoft.com/office/drawing/2014/main" id="{A291DF8A-2329-495C-BE97-B4B4AB39F419}"/>
                  </a:ext>
                </a:extLst>
              </p:cNvPr>
              <p:cNvSpPr/>
              <p:nvPr/>
            </p:nvSpPr>
            <p:spPr>
              <a:xfrm>
                <a:off x="7094070" y="2855424"/>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9" name="矩形 18">
                <a:extLst>
                  <a:ext uri="{FF2B5EF4-FFF2-40B4-BE49-F238E27FC236}">
                    <a16:creationId xmlns:a16="http://schemas.microsoft.com/office/drawing/2014/main" id="{A291DF8A-2329-495C-BE97-B4B4AB39F419}"/>
                  </a:ext>
                </a:extLst>
              </p:cNvPr>
              <p:cNvSpPr>
                <a:spLocks noRot="1" noChangeAspect="1" noMove="1" noResize="1" noEditPoints="1" noAdjustHandles="1" noChangeArrowheads="1" noChangeShapeType="1" noTextEdit="1"/>
              </p:cNvSpPr>
              <p:nvPr/>
            </p:nvSpPr>
            <p:spPr>
              <a:xfrm>
                <a:off x="7094070" y="2855424"/>
                <a:ext cx="324128" cy="290785"/>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3709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Background</a:t>
            </a:r>
            <a:endParaRPr lang="zh-CN" altLang="en-US" dirty="0"/>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sp>
        <p:nvSpPr>
          <p:cNvPr id="7" name="内容占位符 2"/>
          <p:cNvSpPr>
            <a:spLocks noGrp="1"/>
          </p:cNvSpPr>
          <p:nvPr>
            <p:ph idx="1"/>
          </p:nvPr>
        </p:nvSpPr>
        <p:spPr>
          <a:xfrm>
            <a:off x="539552" y="1340768"/>
            <a:ext cx="7772400" cy="1502318"/>
          </a:xfrm>
        </p:spPr>
        <p:txBody>
          <a:bodyPr/>
          <a:lstStyle/>
          <a:p>
            <a:pPr algn="just">
              <a:lnSpc>
                <a:spcPct val="130000"/>
              </a:lnSpc>
              <a:buFont typeface="Wingdings" panose="05000000000000000000" pitchFamily="2" charset="2"/>
              <a:buChar char="n"/>
            </a:pPr>
            <a:r>
              <a:rPr lang="en-US" altLang="zh-CN" sz="1800" dirty="0">
                <a:latin typeface="+mj-lt"/>
              </a:rPr>
              <a:t>On Jan. 4</a:t>
            </a:r>
            <a:r>
              <a:rPr lang="en-US" altLang="zh-CN" sz="1800" baseline="30000" dirty="0">
                <a:latin typeface="+mj-lt"/>
              </a:rPr>
              <a:t>th</a:t>
            </a:r>
            <a:r>
              <a:rPr lang="en-US" altLang="zh-CN" sz="1800" dirty="0">
                <a:latin typeface="+mj-lt"/>
              </a:rPr>
              <a:t> 2023, MIIT of China issued an “Ultra Wideband (UWB) Equipment Radio Management Regulations (Draft for Comments) ” to seek public opinions. Deadline for comments is Feb. 6</a:t>
            </a:r>
            <a:r>
              <a:rPr lang="en-US" altLang="zh-CN" sz="1800" baseline="30000" dirty="0">
                <a:latin typeface="+mj-lt"/>
              </a:rPr>
              <a:t>th </a:t>
            </a:r>
            <a:r>
              <a:rPr lang="en-US" altLang="zh-CN" sz="1800" dirty="0">
                <a:latin typeface="+mj-lt"/>
              </a:rPr>
              <a:t>2023.</a:t>
            </a:r>
          </a:p>
          <a:p>
            <a:pPr algn="just">
              <a:lnSpc>
                <a:spcPct val="130000"/>
              </a:lnSpc>
              <a:buFont typeface="Wingdings" panose="05000000000000000000" pitchFamily="2" charset="2"/>
              <a:buChar char="n"/>
            </a:pPr>
            <a:r>
              <a:rPr lang="en-US" altLang="zh-CN" sz="1800" dirty="0">
                <a:latin typeface="+mj-lt"/>
              </a:rPr>
              <a:t>The official purpose is to promote the development of the radio industry, improve the efficiency of spectrum use, and strengthen the management of radio transmission equipment.</a:t>
            </a:r>
          </a:p>
          <a:p>
            <a:pPr>
              <a:lnSpc>
                <a:spcPct val="130000"/>
              </a:lnSpc>
              <a:buFont typeface="Wingdings" panose="05000000000000000000" pitchFamily="2" charset="2"/>
              <a:buChar char="n"/>
            </a:pPr>
            <a:r>
              <a:rPr lang="en-US" altLang="zh-CN" sz="1800" dirty="0">
                <a:latin typeface="+mj-lt"/>
              </a:rPr>
              <a:t>More details can be found (in Chinese) </a:t>
            </a:r>
            <a:r>
              <a:rPr lang="en-US" altLang="zh-CN" sz="1800" dirty="0">
                <a:latin typeface="+mj-lt"/>
                <a:hlinkClick r:id="rId2"/>
              </a:rPr>
              <a:t>https://www.miit.gov.cn/jgsj/wgj/gggs/art/2023/art_df8ec283689d4facba0b65c41c371bb1.html</a:t>
            </a:r>
            <a:r>
              <a:rPr lang="en-US" altLang="zh-CN" sz="1800" dirty="0">
                <a:latin typeface="+mj-lt"/>
              </a:rPr>
              <a:t> </a:t>
            </a:r>
          </a:p>
          <a:p>
            <a:pPr>
              <a:lnSpc>
                <a:spcPct val="130000"/>
              </a:lnSpc>
              <a:buFont typeface="Wingdings" panose="05000000000000000000" pitchFamily="2" charset="2"/>
              <a:buChar char="n"/>
            </a:pPr>
            <a:r>
              <a:rPr lang="en-US" altLang="zh-CN" sz="1800" dirty="0">
                <a:latin typeface="+mj-lt"/>
              </a:rPr>
              <a:t>In this contribution, we would like to provide some technical details of this draft regulation.</a:t>
            </a:r>
          </a:p>
          <a:p>
            <a:pPr marL="0" indent="0">
              <a:lnSpc>
                <a:spcPct val="130000"/>
              </a:lnSpc>
              <a:buNone/>
            </a:pPr>
            <a:endParaRPr lang="en-US" altLang="zh-CN" sz="1800" dirty="0">
              <a:latin typeface="+mj-lt"/>
            </a:endParaRPr>
          </a:p>
        </p:txBody>
      </p:sp>
    </p:spTree>
    <p:extLst>
      <p:ext uri="{BB962C8B-B14F-4D97-AF65-F5344CB8AC3E}">
        <p14:creationId xmlns:p14="http://schemas.microsoft.com/office/powerpoint/2010/main" val="394809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UWB Equipment RF Requirements</a:t>
            </a:r>
            <a:endParaRPr lang="zh-CN"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mc:AlternateContent xmlns:mc="http://schemas.openxmlformats.org/markup-compatibility/2006" xmlns:a14="http://schemas.microsoft.com/office/drawing/2010/main">
        <mc:Choice Requires="a14">
          <p:sp>
            <p:nvSpPr>
              <p:cNvPr id="7" name="内容占位符 2"/>
              <p:cNvSpPr>
                <a:spLocks noGrp="1"/>
              </p:cNvSpPr>
              <p:nvPr>
                <p:ph idx="1"/>
              </p:nvPr>
            </p:nvSpPr>
            <p:spPr>
              <a:xfrm>
                <a:off x="539552" y="1340768"/>
                <a:ext cx="7772400" cy="2880320"/>
              </a:xfrm>
            </p:spPr>
            <p:txBody>
              <a:bodyPr/>
              <a:lstStyle/>
              <a:p>
                <a:pPr algn="just">
                  <a:lnSpc>
                    <a:spcPct val="130000"/>
                  </a:lnSpc>
                  <a:buFont typeface="Wingdings" panose="05000000000000000000" pitchFamily="2" charset="2"/>
                  <a:buChar char="n"/>
                </a:pPr>
                <a:r>
                  <a:rPr lang="en-US" altLang="zh-CN" sz="1800" dirty="0">
                    <a:latin typeface="+mj-lt"/>
                  </a:rPr>
                  <a:t>Operating frequency range: 7.235-8.750GHz</a:t>
                </a:r>
              </a:p>
              <a:p>
                <a:pPr algn="just">
                  <a:lnSpc>
                    <a:spcPct val="130000"/>
                  </a:lnSpc>
                  <a:buFont typeface="Wingdings" panose="05000000000000000000" pitchFamily="2" charset="2"/>
                  <a:buChar char="n"/>
                </a:pPr>
                <a:r>
                  <a:rPr lang="en-US" altLang="zh-CN" sz="1800" dirty="0">
                    <a:latin typeface="+mj-lt"/>
                  </a:rPr>
                  <a:t>Bandwidth of transmitted signal (-10dB bandwidth): Not less than 500MHz</a:t>
                </a:r>
              </a:p>
              <a:p>
                <a:pPr algn="just">
                  <a:lnSpc>
                    <a:spcPct val="130000"/>
                  </a:lnSpc>
                  <a:buFont typeface="Wingdings" panose="05000000000000000000" pitchFamily="2" charset="2"/>
                  <a:buChar char="n"/>
                </a:pPr>
                <a:r>
                  <a:rPr lang="en-US" altLang="zh-CN" sz="1800" dirty="0">
                    <a:latin typeface="+mj-lt"/>
                  </a:rPr>
                  <a:t>Effective isotropic radiated power (EIRP) spectral density limit: </a:t>
                </a:r>
                <a14:m>
                  <m:oMath xmlns:m="http://schemas.openxmlformats.org/officeDocument/2006/math">
                    <m:r>
                      <a:rPr lang="en-US" altLang="zh-CN" sz="1800" i="1" smtClean="0">
                        <a:latin typeface="Cambria Math" panose="02040503050406030204" pitchFamily="18" charset="0"/>
                        <a:ea typeface="Cambria Math" panose="02040503050406030204" pitchFamily="18" charset="0"/>
                      </a:rPr>
                      <m:t>≤</m:t>
                    </m:r>
                  </m:oMath>
                </a14:m>
                <a:r>
                  <a:rPr lang="en-US" altLang="zh-CN" sz="1800" dirty="0">
                    <a:latin typeface="+mj-lt"/>
                  </a:rPr>
                  <a:t>-41dBm/MHz</a:t>
                </a:r>
              </a:p>
              <a:p>
                <a:pPr algn="just">
                  <a:lnSpc>
                    <a:spcPct val="130000"/>
                  </a:lnSpc>
                  <a:buFont typeface="Wingdings" panose="05000000000000000000" pitchFamily="2" charset="2"/>
                  <a:buChar char="n"/>
                </a:pPr>
                <a:r>
                  <a:rPr lang="en-US" altLang="zh-CN" sz="1800" dirty="0">
                    <a:latin typeface="+mj-lt"/>
                  </a:rPr>
                  <a:t>Out-of-band transmission power limit</a:t>
                </a:r>
              </a:p>
            </p:txBody>
          </p:sp>
        </mc:Choice>
        <mc:Fallback xmlns="">
          <p:sp>
            <p:nvSpPr>
              <p:cNvPr id="7" name="内容占位符 2"/>
              <p:cNvSpPr>
                <a:spLocks noGrp="1" noRot="1" noChangeAspect="1" noMove="1" noResize="1" noEditPoints="1" noAdjustHandles="1" noChangeArrowheads="1" noChangeShapeType="1" noTextEdit="1"/>
              </p:cNvSpPr>
              <p:nvPr>
                <p:ph idx="1"/>
              </p:nvPr>
            </p:nvSpPr>
            <p:spPr>
              <a:xfrm>
                <a:off x="539552" y="1340768"/>
                <a:ext cx="7772400" cy="2880320"/>
              </a:xfrm>
              <a:blipFill rotWithShape="0">
                <a:blip r:embed="rId2"/>
                <a:stretch>
                  <a:fillRect l="-549" r="-627"/>
                </a:stretch>
              </a:blipFill>
            </p:spPr>
            <p:txBody>
              <a:bodyPr/>
              <a:lstStyle/>
              <a:p>
                <a:r>
                  <a:rPr lang="zh-CN" altLang="en-US">
                    <a:noFill/>
                  </a:rPr>
                  <a:t> </a:t>
                </a:r>
              </a:p>
            </p:txBody>
          </p:sp>
        </mc:Fallback>
      </mc:AlternateContent>
      <p:graphicFrame>
        <p:nvGraphicFramePr>
          <p:cNvPr id="3" name="表格 2"/>
          <p:cNvGraphicFramePr>
            <a:graphicFrameLocks noGrp="1"/>
          </p:cNvGraphicFramePr>
          <p:nvPr>
            <p:extLst>
              <p:ext uri="{D42A27DB-BD31-4B8C-83A1-F6EECF244321}">
                <p14:modId xmlns:p14="http://schemas.microsoft.com/office/powerpoint/2010/main" val="3748357709"/>
              </p:ext>
            </p:extLst>
          </p:nvPr>
        </p:nvGraphicFramePr>
        <p:xfrm>
          <a:off x="1259632" y="3573016"/>
          <a:ext cx="6918920" cy="1854200"/>
        </p:xfrm>
        <a:graphic>
          <a:graphicData uri="http://schemas.openxmlformats.org/drawingml/2006/table">
            <a:tbl>
              <a:tblPr firstRow="1" bandRow="1">
                <a:tableStyleId>{F5AB1C69-6EDB-4FF4-983F-18BD219EF322}</a:tableStyleId>
              </a:tblPr>
              <a:tblGrid>
                <a:gridCol w="3459460">
                  <a:extLst>
                    <a:ext uri="{9D8B030D-6E8A-4147-A177-3AD203B41FA5}">
                      <a16:colId xmlns:a16="http://schemas.microsoft.com/office/drawing/2014/main" val="20000"/>
                    </a:ext>
                  </a:extLst>
                </a:gridCol>
                <a:gridCol w="3459460">
                  <a:extLst>
                    <a:ext uri="{9D8B030D-6E8A-4147-A177-3AD203B41FA5}">
                      <a16:colId xmlns:a16="http://schemas.microsoft.com/office/drawing/2014/main" val="20001"/>
                    </a:ext>
                  </a:extLst>
                </a:gridCol>
              </a:tblGrid>
              <a:tr h="370840">
                <a:tc>
                  <a:txBody>
                    <a:bodyPr/>
                    <a:lstStyle/>
                    <a:p>
                      <a:pPr algn="ctr"/>
                      <a:r>
                        <a:rPr lang="en-US" altLang="zh-CN" sz="1600" b="0" dirty="0">
                          <a:solidFill>
                            <a:schemeClr val="tx1"/>
                          </a:solidFill>
                          <a:latin typeface="+mj-lt"/>
                        </a:rPr>
                        <a:t>Frequency Range</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EIRP 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5.925-7.125GHz (including 7.125GHz)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7.125-7.235GHz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-51dBm/MHz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8.750-9GHz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-51dBm/MHz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lang="en-US" altLang="zh-CN" sz="1600" kern="1200" dirty="0">
                          <a:solidFill>
                            <a:schemeClr val="tx1"/>
                          </a:solidFill>
                          <a:latin typeface="+mj-lt"/>
                          <a:ea typeface="+mn-ea"/>
                          <a:cs typeface="+mn-cs"/>
                        </a:rPr>
                        <a:t>9-10.6GHz (including 9GHz)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8"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3795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内容占位符 2"/>
          <p:cNvSpPr>
            <a:spLocks noGrp="1"/>
          </p:cNvSpPr>
          <p:nvPr>
            <p:ph idx="1"/>
          </p:nvPr>
        </p:nvSpPr>
        <p:spPr>
          <a:xfrm>
            <a:off x="539552" y="1340768"/>
            <a:ext cx="7772400" cy="2880320"/>
          </a:xfrm>
        </p:spPr>
        <p:txBody>
          <a:bodyPr/>
          <a:lstStyle/>
          <a:p>
            <a:pPr algn="just">
              <a:lnSpc>
                <a:spcPct val="130000"/>
              </a:lnSpc>
              <a:buFont typeface="Wingdings" panose="05000000000000000000" pitchFamily="2" charset="2"/>
              <a:buChar char="n"/>
            </a:pPr>
            <a:r>
              <a:rPr lang="en-US" altLang="zh-CN" sz="1800" dirty="0">
                <a:latin typeface="+mj-lt"/>
              </a:rPr>
              <a:t>Common frequency band spurious emission limits</a:t>
            </a:r>
          </a:p>
          <a:p>
            <a:pPr lvl="1" algn="just">
              <a:lnSpc>
                <a:spcPct val="130000"/>
              </a:lnSpc>
              <a:buFont typeface="Wingdings" panose="05000000000000000000" pitchFamily="2" charset="2"/>
              <a:buChar char="Ø"/>
            </a:pPr>
            <a:r>
              <a:rPr lang="en-US" altLang="zh-CN" sz="1400" dirty="0">
                <a:latin typeface="+mj-lt"/>
              </a:rPr>
              <a:t>The transmitter is in a state of maximum power transmission</a:t>
            </a: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r>
              <a:rPr lang="en-US" altLang="zh-CN" sz="1400" dirty="0">
                <a:latin typeface="+mj-lt"/>
              </a:rPr>
              <a:t>The transmitter is in a state of standby or idle</a:t>
            </a:r>
          </a:p>
        </p:txBody>
      </p:sp>
      <p:graphicFrame>
        <p:nvGraphicFramePr>
          <p:cNvPr id="3" name="表格 2"/>
          <p:cNvGraphicFramePr>
            <a:graphicFrameLocks noGrp="1"/>
          </p:cNvGraphicFramePr>
          <p:nvPr>
            <p:extLst>
              <p:ext uri="{D42A27DB-BD31-4B8C-83A1-F6EECF244321}">
                <p14:modId xmlns:p14="http://schemas.microsoft.com/office/powerpoint/2010/main" val="3489247113"/>
              </p:ext>
            </p:extLst>
          </p:nvPr>
        </p:nvGraphicFramePr>
        <p:xfrm>
          <a:off x="755576" y="2224668"/>
          <a:ext cx="7920880" cy="13208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30MHz-1GHz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-36dBm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1GHz-12.75GHz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-30dBm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320479780"/>
              </p:ext>
            </p:extLst>
          </p:nvPr>
        </p:nvGraphicFramePr>
        <p:xfrm>
          <a:off x="763770" y="4077072"/>
          <a:ext cx="7920880" cy="13208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30MHz-1GHz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-57dBm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1GHz-12.75GHz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-47dBm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191952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内容占位符 2"/>
          <p:cNvSpPr>
            <a:spLocks noGrp="1"/>
          </p:cNvSpPr>
          <p:nvPr>
            <p:ph idx="1"/>
          </p:nvPr>
        </p:nvSpPr>
        <p:spPr>
          <a:xfrm>
            <a:off x="539552" y="1268760"/>
            <a:ext cx="7772400" cy="2880320"/>
          </a:xfrm>
        </p:spPr>
        <p:txBody>
          <a:bodyPr/>
          <a:lstStyle/>
          <a:p>
            <a:pPr algn="just">
              <a:lnSpc>
                <a:spcPct val="130000"/>
              </a:lnSpc>
              <a:buFont typeface="Wingdings" panose="05000000000000000000" pitchFamily="2" charset="2"/>
              <a:buChar char="n"/>
            </a:pPr>
            <a:r>
              <a:rPr lang="en-US" altLang="zh-CN" sz="1800" dirty="0">
                <a:latin typeface="+mj-lt"/>
              </a:rPr>
              <a:t>Special frequency band spurious emission limits</a:t>
            </a: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3431124862"/>
              </p:ext>
            </p:extLst>
          </p:nvPr>
        </p:nvGraphicFramePr>
        <p:xfrm>
          <a:off x="611560" y="1700808"/>
          <a:ext cx="7920880" cy="465836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48.5-72.5MHz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-54dBm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76-108MHz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167-223MHz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470-702MHz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223-235MHz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806-821MHz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824-835MHz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851-866MHz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869-880MHz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885-915MHz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930-960MHz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1"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12"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3878317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269066618"/>
              </p:ext>
            </p:extLst>
          </p:nvPr>
        </p:nvGraphicFramePr>
        <p:xfrm>
          <a:off x="587449" y="1423919"/>
          <a:ext cx="7920880" cy="50292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1447-1467MHz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1710-1785MHz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-49dBm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1785-1805MHz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1805-1880MHz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-58dBm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1880-1920MHz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1920-1980MHz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-49dBm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2010-2025MHz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2110-2170MHz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2300-2400MHz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2500-2690MHz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3400-3600MHz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4800-5000MHz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9"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10"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1223670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More Information</a:t>
            </a:r>
            <a:endParaRPr lang="zh-CN"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8" name="内容占位符 2"/>
          <p:cNvSpPr txBox="1">
            <a:spLocks/>
          </p:cNvSpPr>
          <p:nvPr/>
        </p:nvSpPr>
        <p:spPr bwMode="auto">
          <a:xfrm>
            <a:off x="539552" y="1479898"/>
            <a:ext cx="7772400" cy="4325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The use of UWB radio transmission equipment is prohibited within 1 km of radio astronomy sites.</a:t>
            </a:r>
          </a:p>
          <a:p>
            <a:pPr algn="just">
              <a:lnSpc>
                <a:spcPct val="130000"/>
              </a:lnSpc>
              <a:buFont typeface="Wingdings" panose="05000000000000000000" pitchFamily="2" charset="2"/>
              <a:buChar char="n"/>
            </a:pPr>
            <a:r>
              <a:rPr lang="en-US" altLang="zh-CN" sz="1800" kern="0" dirty="0">
                <a:latin typeface="+mj-lt"/>
              </a:rPr>
              <a:t>The use of UWB radio transmission equipment is prohibited on aircraft.</a:t>
            </a:r>
          </a:p>
          <a:p>
            <a:pPr algn="just">
              <a:lnSpc>
                <a:spcPct val="130000"/>
              </a:lnSpc>
              <a:buFont typeface="Wingdings" panose="05000000000000000000" pitchFamily="2" charset="2"/>
              <a:buChar char="n"/>
            </a:pPr>
            <a:r>
              <a:rPr lang="en-US" altLang="zh-CN" sz="1800" kern="0" dirty="0">
                <a:latin typeface="+mj-lt"/>
              </a:rPr>
              <a:t>The UWB radio transmission equipment which has been approved already can continue be sold and used until end of life</a:t>
            </a:r>
          </a:p>
          <a:p>
            <a:pPr algn="just">
              <a:lnSpc>
                <a:spcPct val="130000"/>
              </a:lnSpc>
              <a:buFont typeface="Wingdings" panose="05000000000000000000" pitchFamily="2" charset="2"/>
              <a:buChar char="n"/>
            </a:pPr>
            <a:r>
              <a:rPr lang="en-US" altLang="zh-CN" sz="1800" kern="0" dirty="0">
                <a:latin typeface="+mj-lt"/>
              </a:rPr>
              <a:t>Once the new regulations take effect, the old regulations (released in 2008) will be abolished</a:t>
            </a:r>
          </a:p>
          <a:p>
            <a:pPr algn="just">
              <a:lnSpc>
                <a:spcPct val="130000"/>
              </a:lnSpc>
              <a:buFont typeface="Wingdings" panose="05000000000000000000" pitchFamily="2" charset="2"/>
              <a:buChar char="n"/>
            </a:pPr>
            <a:r>
              <a:rPr lang="en-US" altLang="zh-CN" sz="1800" kern="0" dirty="0">
                <a:latin typeface="+mj-lt"/>
              </a:rPr>
              <a:t>Relevant testing methods for technical requirements of UWB radio transmission equipment will be formulated separately</a:t>
            </a: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14001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3000" dirty="0"/>
              <a:t>RF Regulations Requirements released in 2008</a:t>
            </a:r>
            <a:endParaRPr lang="zh-CN" altLang="en-US" sz="30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Operating frequency range: 6 – 9GHz</a:t>
            </a:r>
          </a:p>
          <a:p>
            <a:pPr algn="just">
              <a:lnSpc>
                <a:spcPct val="130000"/>
              </a:lnSpc>
              <a:buFont typeface="Wingdings" panose="05000000000000000000" pitchFamily="2" charset="2"/>
              <a:buChar char="n"/>
            </a:pPr>
            <a:r>
              <a:rPr lang="en-US" altLang="zh-CN" sz="1800" kern="0" dirty="0">
                <a:latin typeface="+mj-lt"/>
              </a:rPr>
              <a:t>Bandwidth of transmitted signal (-10dB bandwidth): Not less than 500MHz</a:t>
            </a:r>
          </a:p>
          <a:p>
            <a:pPr algn="just">
              <a:lnSpc>
                <a:spcPct val="130000"/>
              </a:lnSpc>
              <a:buFont typeface="Wingdings" panose="05000000000000000000" pitchFamily="2" charset="2"/>
              <a:buChar char="n"/>
            </a:pPr>
            <a:r>
              <a:rPr lang="en-US" altLang="zh-CN" sz="1800" kern="0" dirty="0">
                <a:latin typeface="+mj-lt"/>
              </a:rPr>
              <a:t>Effective isotropic radiated power (EIRP) spectral density limit:</a:t>
            </a:r>
          </a:p>
        </p:txBody>
      </p:sp>
      <p:graphicFrame>
        <p:nvGraphicFramePr>
          <p:cNvPr id="10" name="表格 9"/>
          <p:cNvGraphicFramePr>
            <a:graphicFrameLocks noGrp="1"/>
          </p:cNvGraphicFramePr>
          <p:nvPr>
            <p:extLst>
              <p:ext uri="{D42A27DB-BD31-4B8C-83A1-F6EECF244321}">
                <p14:modId xmlns:p14="http://schemas.microsoft.com/office/powerpoint/2010/main" val="674534274"/>
              </p:ext>
            </p:extLst>
          </p:nvPr>
        </p:nvGraphicFramePr>
        <p:xfrm>
          <a:off x="1150640" y="2792138"/>
          <a:ext cx="6918920" cy="2595880"/>
        </p:xfrm>
        <a:graphic>
          <a:graphicData uri="http://schemas.openxmlformats.org/drawingml/2006/table">
            <a:tbl>
              <a:tblPr firstRow="1" bandRow="1">
                <a:tableStyleId>{F5AB1C69-6EDB-4FF4-983F-18BD219EF322}</a:tableStyleId>
              </a:tblPr>
              <a:tblGrid>
                <a:gridCol w="3459460">
                  <a:extLst>
                    <a:ext uri="{9D8B030D-6E8A-4147-A177-3AD203B41FA5}">
                      <a16:colId xmlns:a16="http://schemas.microsoft.com/office/drawing/2014/main" val="20000"/>
                    </a:ext>
                  </a:extLst>
                </a:gridCol>
                <a:gridCol w="3459460">
                  <a:extLst>
                    <a:ext uri="{9D8B030D-6E8A-4147-A177-3AD203B41FA5}">
                      <a16:colId xmlns:a16="http://schemas.microsoft.com/office/drawing/2014/main" val="20001"/>
                    </a:ext>
                  </a:extLst>
                </a:gridCol>
              </a:tblGrid>
              <a:tr h="370840">
                <a:tc>
                  <a:txBody>
                    <a:bodyPr/>
                    <a:lstStyle/>
                    <a:p>
                      <a:pPr algn="ctr"/>
                      <a:r>
                        <a:rPr lang="en-US" altLang="zh-CN" sz="1600" b="0" dirty="0">
                          <a:solidFill>
                            <a:schemeClr val="tx1"/>
                          </a:solidFill>
                          <a:latin typeface="+mj-lt"/>
                        </a:rPr>
                        <a:t>Frequency Range</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EIRP 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Below</a:t>
                      </a:r>
                      <a:r>
                        <a:rPr lang="en-US" altLang="zh-CN" sz="1600" kern="1200" baseline="0" dirty="0">
                          <a:solidFill>
                            <a:schemeClr val="tx1"/>
                          </a:solidFill>
                          <a:latin typeface="+mj-lt"/>
                          <a:ea typeface="+mn-ea"/>
                          <a:cs typeface="+mn-cs"/>
                        </a:rPr>
                        <a:t> </a:t>
                      </a:r>
                      <a:r>
                        <a:rPr lang="en-US" altLang="zh-CN" sz="1600" kern="1200" dirty="0">
                          <a:solidFill>
                            <a:schemeClr val="tx1"/>
                          </a:solidFill>
                          <a:latin typeface="+mj-lt"/>
                          <a:ea typeface="+mn-ea"/>
                          <a:cs typeface="+mn-cs"/>
                        </a:rPr>
                        <a:t>1.6GHz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-90dBm/MHz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1.6-3.6GHz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-85dBm/MHz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3.6-6.0GHz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-70dBm/MHz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lang="en-US" altLang="zh-CN" sz="1600" kern="1200" dirty="0">
                          <a:solidFill>
                            <a:schemeClr val="tx1"/>
                          </a:solidFill>
                          <a:latin typeface="+mj-lt"/>
                          <a:ea typeface="+mn-ea"/>
                          <a:cs typeface="+mn-cs"/>
                        </a:rPr>
                        <a:t>6.0-9.0GHz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-41dBm/MHz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algn="ctr"/>
                      <a:r>
                        <a:rPr lang="en-US" altLang="zh-CN" sz="1600" kern="1200" dirty="0">
                          <a:solidFill>
                            <a:schemeClr val="tx1"/>
                          </a:solidFill>
                          <a:latin typeface="+mj-lt"/>
                          <a:ea typeface="+mn-ea"/>
                          <a:cs typeface="+mn-cs"/>
                        </a:rPr>
                        <a:t>9.0-10.6GHz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algn="ctr"/>
                      <a:r>
                        <a:rPr lang="en-US" altLang="zh-CN" sz="1600" kern="1200" dirty="0">
                          <a:solidFill>
                            <a:schemeClr val="tx1"/>
                          </a:solidFill>
                          <a:latin typeface="+mj-lt"/>
                          <a:ea typeface="+mn-ea"/>
                          <a:cs typeface="+mn-cs"/>
                        </a:rPr>
                        <a:t>Above</a:t>
                      </a:r>
                      <a:r>
                        <a:rPr lang="en-US" altLang="zh-CN" sz="1600" kern="1200" baseline="0" dirty="0">
                          <a:solidFill>
                            <a:schemeClr val="tx1"/>
                          </a:solidFill>
                          <a:latin typeface="+mj-lt"/>
                          <a:ea typeface="+mn-ea"/>
                          <a:cs typeface="+mn-cs"/>
                        </a:rPr>
                        <a:t> </a:t>
                      </a:r>
                      <a:r>
                        <a:rPr lang="en-US" altLang="zh-CN" sz="1600" kern="1200" dirty="0">
                          <a:solidFill>
                            <a:schemeClr val="tx1"/>
                          </a:solidFill>
                          <a:latin typeface="+mj-lt"/>
                          <a:ea typeface="+mn-ea"/>
                          <a:cs typeface="+mn-cs"/>
                        </a:rPr>
                        <a:t>10.6GHz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-85dBm/MHz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1"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2426460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2600" dirty="0"/>
              <a:t>RF Regulations Requirements released in 2008 (cont.)</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11"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Frequency band spurious emission limits</a:t>
            </a:r>
          </a:p>
        </p:txBody>
      </p:sp>
      <p:graphicFrame>
        <p:nvGraphicFramePr>
          <p:cNvPr id="3" name="表格 2"/>
          <p:cNvGraphicFramePr>
            <a:graphicFrameLocks noGrp="1"/>
          </p:cNvGraphicFramePr>
          <p:nvPr>
            <p:extLst>
              <p:ext uri="{D42A27DB-BD31-4B8C-83A1-F6EECF244321}">
                <p14:modId xmlns:p14="http://schemas.microsoft.com/office/powerpoint/2010/main" val="1849650643"/>
              </p:ext>
            </p:extLst>
          </p:nvPr>
        </p:nvGraphicFramePr>
        <p:xfrm>
          <a:off x="977752" y="2197074"/>
          <a:ext cx="7632848" cy="2296160"/>
        </p:xfrm>
        <a:graphic>
          <a:graphicData uri="http://schemas.openxmlformats.org/drawingml/2006/table">
            <a:tbl>
              <a:tblPr firstRow="1" bandRow="1">
                <a:tableStyleId>{F5AB1C69-6EDB-4FF4-983F-18BD219EF322}</a:tableStyleId>
              </a:tblPr>
              <a:tblGrid>
                <a:gridCol w="1908212">
                  <a:extLst>
                    <a:ext uri="{9D8B030D-6E8A-4147-A177-3AD203B41FA5}">
                      <a16:colId xmlns:a16="http://schemas.microsoft.com/office/drawing/2014/main" val="20000"/>
                    </a:ext>
                  </a:extLst>
                </a:gridCol>
                <a:gridCol w="1908212">
                  <a:extLst>
                    <a:ext uri="{9D8B030D-6E8A-4147-A177-3AD203B41FA5}">
                      <a16:colId xmlns:a16="http://schemas.microsoft.com/office/drawing/2014/main" val="20001"/>
                    </a:ext>
                  </a:extLst>
                </a:gridCol>
                <a:gridCol w="1908212">
                  <a:extLst>
                    <a:ext uri="{9D8B030D-6E8A-4147-A177-3AD203B41FA5}">
                      <a16:colId xmlns:a16="http://schemas.microsoft.com/office/drawing/2014/main" val="20002"/>
                    </a:ext>
                  </a:extLst>
                </a:gridCol>
                <a:gridCol w="1908212">
                  <a:extLst>
                    <a:ext uri="{9D8B030D-6E8A-4147-A177-3AD203B41FA5}">
                      <a16:colId xmlns:a16="http://schemas.microsoft.com/office/drawing/2014/main" val="20003"/>
                    </a:ext>
                  </a:extLst>
                </a:gridCol>
              </a:tblGrid>
              <a:tr h="370840">
                <a:tc>
                  <a:txBody>
                    <a:bodyPr/>
                    <a:lstStyle/>
                    <a:p>
                      <a:pPr marL="0" algn="l" defTabSz="914400" rtl="0" eaLnBrk="1" latinLnBrk="0" hangingPunct="1"/>
                      <a:r>
                        <a:rPr lang="en-US" altLang="zh-CN" sz="1600" b="0" kern="1200" dirty="0">
                          <a:solidFill>
                            <a:schemeClr val="tx1"/>
                          </a:solidFill>
                          <a:latin typeface="+mj-lt"/>
                          <a:ea typeface="+mn-ea"/>
                          <a:cs typeface="+mn-cs"/>
                        </a:rPr>
                        <a:t>Transmitter State</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48.5-72.5MHz </a:t>
                      </a:r>
                    </a:p>
                    <a:p>
                      <a:pPr marL="0" algn="l" defTabSz="914400" rtl="0" eaLnBrk="1" latinLnBrk="0" hangingPunct="1"/>
                      <a:r>
                        <a:rPr lang="en-US" altLang="zh-CN" sz="1600" b="0" kern="1200" dirty="0">
                          <a:solidFill>
                            <a:schemeClr val="tx1"/>
                          </a:solidFill>
                          <a:latin typeface="+mj-lt"/>
                          <a:ea typeface="+mn-ea"/>
                          <a:cs typeface="+mn-cs"/>
                        </a:rPr>
                        <a:t>76-108MHz </a:t>
                      </a:r>
                    </a:p>
                    <a:p>
                      <a:pPr marL="0" algn="l" defTabSz="914400" rtl="0" eaLnBrk="1" latinLnBrk="0" hangingPunct="1"/>
                      <a:r>
                        <a:rPr lang="en-US" altLang="zh-CN" sz="1600" b="0" kern="1200" dirty="0">
                          <a:solidFill>
                            <a:schemeClr val="tx1"/>
                          </a:solidFill>
                          <a:latin typeface="+mj-lt"/>
                          <a:ea typeface="+mn-ea"/>
                          <a:cs typeface="+mn-cs"/>
                        </a:rPr>
                        <a:t>167-223MHz </a:t>
                      </a:r>
                    </a:p>
                    <a:p>
                      <a:pPr marL="0" algn="l" defTabSz="914400" rtl="0" eaLnBrk="1" latinLnBrk="0" hangingPunct="1"/>
                      <a:r>
                        <a:rPr lang="en-US" altLang="zh-CN" sz="1600" b="0" kern="1200" dirty="0">
                          <a:solidFill>
                            <a:schemeClr val="tx1"/>
                          </a:solidFill>
                          <a:latin typeface="+mj-lt"/>
                          <a:ea typeface="+mn-ea"/>
                          <a:cs typeface="+mn-cs"/>
                        </a:rPr>
                        <a:t>470-798MHz  (Testing bandwidth is 100KHz)</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Other frequency bands in 30MHz-1GHz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b="0" kern="1200" dirty="0">
                          <a:solidFill>
                            <a:schemeClr val="tx1"/>
                          </a:solidFill>
                          <a:latin typeface="+mj-lt"/>
                          <a:ea typeface="+mn-ea"/>
                          <a:cs typeface="+mn-cs"/>
                        </a:rPr>
                        <a:t>(Testing bandwidth is 100KHz)</a:t>
                      </a:r>
                      <a:endParaRPr lang="zh-CN" altLang="en-US" sz="1600" b="0" kern="1200" dirty="0">
                        <a:solidFill>
                          <a:schemeClr val="tx1"/>
                        </a:solidFill>
                        <a:latin typeface="+mj-lt"/>
                        <a:ea typeface="+mn-ea"/>
                        <a:cs typeface="+mn-cs"/>
                      </a:endParaRPr>
                    </a:p>
                    <a:p>
                      <a:pPr marL="0" algn="l" defTabSz="914400" rtl="0" eaLnBrk="1" latinLnBrk="0" hangingPunct="1"/>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1-40GHz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b="0" kern="1200" dirty="0">
                          <a:solidFill>
                            <a:schemeClr val="tx1"/>
                          </a:solidFill>
                          <a:latin typeface="+mj-lt"/>
                          <a:ea typeface="+mn-ea"/>
                          <a:cs typeface="+mn-cs"/>
                        </a:rPr>
                        <a:t>(Testing bandwidth is 1MHz)</a:t>
                      </a:r>
                      <a:endParaRPr lang="zh-CN" altLang="en-US" sz="1600" b="0" kern="1200" dirty="0">
                        <a:solidFill>
                          <a:schemeClr val="tx1"/>
                        </a:solidFill>
                        <a:latin typeface="+mj-lt"/>
                        <a:ea typeface="+mn-ea"/>
                        <a:cs typeface="+mn-cs"/>
                      </a:endParaRPr>
                    </a:p>
                    <a:p>
                      <a:pPr marL="0" algn="l" defTabSz="914400" rtl="0" eaLnBrk="1" latinLnBrk="0" hangingPunct="1"/>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algn="l" defTabSz="914400" rtl="0" eaLnBrk="1" latinLnBrk="0" hangingPunct="1"/>
                      <a:r>
                        <a:rPr lang="en-US" altLang="zh-CN" sz="1600" b="0" kern="1200" dirty="0">
                          <a:solidFill>
                            <a:schemeClr val="tx1"/>
                          </a:solidFill>
                          <a:latin typeface="+mj-lt"/>
                          <a:ea typeface="+mn-ea"/>
                          <a:cs typeface="+mn-cs"/>
                        </a:rPr>
                        <a:t>Working</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-54dBm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-36dBm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-30dBm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marL="0" algn="l" defTabSz="914400" rtl="0" eaLnBrk="1" latinLnBrk="0" hangingPunct="1"/>
                      <a:r>
                        <a:rPr lang="en-US" altLang="zh-CN" sz="1600" b="0" kern="1200" dirty="0">
                          <a:solidFill>
                            <a:schemeClr val="tx1"/>
                          </a:solidFill>
                          <a:latin typeface="+mj-lt"/>
                          <a:ea typeface="+mn-ea"/>
                          <a:cs typeface="+mn-cs"/>
                        </a:rPr>
                        <a:t>Standby</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-47dBm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2"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8283404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1249</Words>
  <Application>Microsoft Office PowerPoint</Application>
  <PresentationFormat>全屏显示(4:3)</PresentationFormat>
  <Paragraphs>415</Paragraphs>
  <Slides>13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Arial Unicode MS</vt:lpstr>
      <vt:lpstr>MS PGothic</vt:lpstr>
      <vt:lpstr>Arial</vt:lpstr>
      <vt:lpstr>Cambria Math</vt:lpstr>
      <vt:lpstr>Times New Roman</vt:lpstr>
      <vt:lpstr>Wingdings</vt:lpstr>
      <vt:lpstr>IEEE-P802_15</vt:lpstr>
      <vt:lpstr>PowerPoint 演示文稿</vt:lpstr>
      <vt:lpstr>Background</vt:lpstr>
      <vt:lpstr>UWB Equipment RF Requirements</vt:lpstr>
      <vt:lpstr>UWB Equipment RF Requirements (cont.)</vt:lpstr>
      <vt:lpstr>UWB Equipment RF Requirements (cont.)</vt:lpstr>
      <vt:lpstr>UWB Equipment RF Requirements (cont.)</vt:lpstr>
      <vt:lpstr>More Information</vt:lpstr>
      <vt:lpstr>RF Regulations Requirements released in 2008</vt:lpstr>
      <vt:lpstr>RF Regulations Requirements released in 2008 (cont.)</vt:lpstr>
      <vt:lpstr>Comparison of the two releases</vt:lpstr>
      <vt:lpstr>PowerPoint 演示文稿</vt:lpstr>
      <vt:lpstr>PowerPoint 演示文稿</vt:lpstr>
      <vt:lpstr>Impact on Pulse Shape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2023-01-17T09:40:25Z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(3)VgVmLKAQtdWk447ODqXclHKsRb+bE9SMs4Mi8byAK3Bh3F1QHGJrQoIDGL/8HdRxvE4KZMES
9HuDyLGhRsmraJdXLY5+CfoFUyEEAEvKEEeiZ4wpAn1Bn/pPEAj3T9+E0EXT+M90hOyVS6ST
uasPKNzhjvXRucJzEyoMIcIS5ikzVoBYHDIIs3QKHPkGOmr5LHDIk98oFZSWURvbyidRe8J0
pv0YuF++MqqWrG7Jq0</vt:lpwstr>
  </property>
  <property fmtid="{D5CDD505-2E9C-101B-9397-08002B2CF9AE}" pid="3" name="_2015_ms_pID_7253431">
    <vt:lpwstr>xg6EZBCCU1rzSxTd/32ZxexbiYFZu2dL5lD2CX9reqQW667JENl4FH
l1a+jSmF8nzZYrwGVri0PSYn5xe4C12CX6nF6qFfDMC/gWnkKtwSynoUr6rWCWSoQ6Vr0S6Y
BCy4aHPLHBEIaZH8XKDUOAIzKUg2+tFpp1MEinokq1443qQ9BOdJMQ8AMNjcOwLMx4u7Mt9a
mY+s0uPWXF3FZx9Hemdgo2AdJpI2ptJMi5UM</vt:lpwstr>
  </property>
  <property fmtid="{D5CDD505-2E9C-101B-9397-08002B2CF9AE}" pid="4" name="_2015_ms_pID_7253432">
    <vt:lpwstr>4npucSfQ2Ky0b1KKtwQOmVM=</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