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3"/>
  </p:notesMasterIdLst>
  <p:handoutMasterIdLst>
    <p:handoutMasterId r:id="rId24"/>
  </p:handoutMasterIdLst>
  <p:sldIdLst>
    <p:sldId id="263" r:id="rId2"/>
    <p:sldId id="264" r:id="rId3"/>
    <p:sldId id="262" r:id="rId4"/>
    <p:sldId id="278" r:id="rId5"/>
    <p:sldId id="286" r:id="rId6"/>
    <p:sldId id="283" r:id="rId7"/>
    <p:sldId id="279" r:id="rId8"/>
    <p:sldId id="287" r:id="rId9"/>
    <p:sldId id="289" r:id="rId10"/>
    <p:sldId id="292" r:id="rId11"/>
    <p:sldId id="293" r:id="rId12"/>
    <p:sldId id="291" r:id="rId13"/>
    <p:sldId id="294" r:id="rId14"/>
    <p:sldId id="296" r:id="rId15"/>
    <p:sldId id="297" r:id="rId16"/>
    <p:sldId id="298" r:id="rId17"/>
    <p:sldId id="284" r:id="rId18"/>
    <p:sldId id="271" r:id="rId19"/>
    <p:sldId id="285" r:id="rId20"/>
    <p:sldId id="295" r:id="rId21"/>
    <p:sldId id="290"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E62AB77-6302-2876-7F02-262F6F4D1E06}" name="Kangjin Yoon" initials="KY" userId="S::kyoon@fb.com::4053d4f2-af6e-4648-b71d-e2487c2de592"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715"/>
    <p:restoredTop sz="96190"/>
  </p:normalViewPr>
  <p:slideViewPr>
    <p:cSldViewPr>
      <p:cViewPr varScale="1">
        <p:scale>
          <a:sx n="123" d="100"/>
          <a:sy n="123" d="100"/>
        </p:scale>
        <p:origin x="1664" y="1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6B4CA1F4-8353-B16B-6CA3-F4730A01C70E}"/>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B9D36EBB-7BBB-E878-2DAF-61A3512D7231}"/>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38FAC414-1446-4034-4BE3-8FE1D1B66EE3}"/>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9799861B-0221-6571-0B7F-CF1E43D523BF}"/>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17A9973-BEFE-0A4C-B088-1481616FE144}" type="slidenum">
              <a:rPr lang="en-US" altLang="en-US"/>
              <a:pPr/>
              <a:t>‹#›</a:t>
            </a:fld>
            <a:endParaRPr lang="en-US" altLang="en-US"/>
          </a:p>
        </p:txBody>
      </p:sp>
      <p:sp>
        <p:nvSpPr>
          <p:cNvPr id="3078" name="Line 6">
            <a:extLst>
              <a:ext uri="{FF2B5EF4-FFF2-40B4-BE49-F238E27FC236}">
                <a16:creationId xmlns:a16="http://schemas.microsoft.com/office/drawing/2014/main" id="{75B20A56-D08A-897F-3061-6226A8F0D1B1}"/>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98542F6E-F518-137C-506A-46857FD487FE}"/>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E390B4CD-CB87-E77B-58F7-540FC157BF60}"/>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7DC235A-4E5D-4428-96B1-773D392EBE30}"/>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C9ADB673-D5FB-00DF-594C-8DB17954E84B}"/>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59001C9-A75B-ED9F-CD0E-4D9BEA866771}"/>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78062426-2DBF-37C7-F38E-16F725355D29}"/>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F9E18554-E6D3-CC23-F3AE-45AC0DF0ECED}"/>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B0BC73FF-32A7-C474-89A7-06574B69B2E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E7F7D91-A7A9-D141-AC97-8218FBAB46F4}" type="slidenum">
              <a:rPr lang="en-US" altLang="en-US"/>
              <a:pPr/>
              <a:t>‹#›</a:t>
            </a:fld>
            <a:endParaRPr lang="en-US" altLang="en-US"/>
          </a:p>
        </p:txBody>
      </p:sp>
      <p:sp>
        <p:nvSpPr>
          <p:cNvPr id="2056" name="Rectangle 8">
            <a:extLst>
              <a:ext uri="{FF2B5EF4-FFF2-40B4-BE49-F238E27FC236}">
                <a16:creationId xmlns:a16="http://schemas.microsoft.com/office/drawing/2014/main" id="{432E0DF3-DCAC-BD88-9CCF-31C0AE922E6F}"/>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F73F2872-32CA-5135-AE5E-EE0E4CED6E5D}"/>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BCECBE51-166A-E8EC-AED5-4BAFFD59B529}"/>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E7F7D91-A7A9-D141-AC97-8218FBAB46F4}" type="slidenum">
              <a:rPr lang="en-US" altLang="en-US" smtClean="0"/>
              <a:pPr/>
              <a:t>1</a:t>
            </a:fld>
            <a:endParaRPr lang="en-US" altLang="en-US"/>
          </a:p>
        </p:txBody>
      </p:sp>
    </p:spTree>
    <p:extLst>
      <p:ext uri="{BB962C8B-B14F-4D97-AF65-F5344CB8AC3E}">
        <p14:creationId xmlns:p14="http://schemas.microsoft.com/office/powerpoint/2010/main" val="28656419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68352-FB5B-4C2D-0D2D-E289BBD587B1}"/>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739A1A6-1B19-83A8-7395-06FB15657748}"/>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768F474-1A6B-CB46-7788-7FAFD89F79A9}"/>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19BF8489-479D-0E5A-87EA-5A8F347E5345}"/>
              </a:ext>
            </a:extLst>
          </p:cNvPr>
          <p:cNvSpPr>
            <a:spLocks noGrp="1"/>
          </p:cNvSpPr>
          <p:nvPr>
            <p:ph type="ftr" sz="quarter" idx="11"/>
          </p:nvPr>
        </p:nvSpPr>
        <p:spPr/>
        <p:txBody>
          <a:bodyPr/>
          <a:lstStyle>
            <a:lvl1pPr>
              <a:defRPr/>
            </a:lvl1pPr>
          </a:lstStyle>
          <a:p>
            <a:r>
              <a:rPr lang="en-US" altLang="en-US" dirty="0"/>
              <a:t>Kangjin Yoon, Meta</a:t>
            </a:r>
          </a:p>
        </p:txBody>
      </p:sp>
      <p:sp>
        <p:nvSpPr>
          <p:cNvPr id="6" name="Slide Number Placeholder 5">
            <a:extLst>
              <a:ext uri="{FF2B5EF4-FFF2-40B4-BE49-F238E27FC236}">
                <a16:creationId xmlns:a16="http://schemas.microsoft.com/office/drawing/2014/main" id="{DDB3794A-5610-4111-E1CB-62871A3110F6}"/>
              </a:ext>
            </a:extLst>
          </p:cNvPr>
          <p:cNvSpPr>
            <a:spLocks noGrp="1"/>
          </p:cNvSpPr>
          <p:nvPr>
            <p:ph type="sldNum" sz="quarter" idx="12"/>
          </p:nvPr>
        </p:nvSpPr>
        <p:spPr/>
        <p:txBody>
          <a:bodyPr/>
          <a:lstStyle>
            <a:lvl1pPr>
              <a:defRPr/>
            </a:lvl1pPr>
          </a:lstStyle>
          <a:p>
            <a:r>
              <a:rPr lang="en-US" altLang="en-US"/>
              <a:t>Slide </a:t>
            </a:r>
            <a:fld id="{A765459C-2E6E-444F-B801-0C6910E8BAFB}" type="slidenum">
              <a:rPr lang="en-US" altLang="en-US"/>
              <a:pPr/>
              <a:t>‹#›</a:t>
            </a:fld>
            <a:endParaRPr lang="en-US" altLang="en-US"/>
          </a:p>
        </p:txBody>
      </p:sp>
    </p:spTree>
    <p:extLst>
      <p:ext uri="{BB962C8B-B14F-4D97-AF65-F5344CB8AC3E}">
        <p14:creationId xmlns:p14="http://schemas.microsoft.com/office/powerpoint/2010/main" val="6629830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330CAD-D0F5-40E2-13DF-2BAA37B8185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B3D3828-5863-E031-E05A-D8E32F76DA9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F3C5250-6124-A8F1-2A07-2391B2CC5FE9}"/>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D0A4F8AD-857C-3719-0F37-7D032C0BBD96}"/>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922FB681-D306-C714-8F60-3A610E1E6551}"/>
              </a:ext>
            </a:extLst>
          </p:cNvPr>
          <p:cNvSpPr>
            <a:spLocks noGrp="1"/>
          </p:cNvSpPr>
          <p:nvPr>
            <p:ph type="sldNum" sz="quarter" idx="12"/>
          </p:nvPr>
        </p:nvSpPr>
        <p:spPr/>
        <p:txBody>
          <a:bodyPr/>
          <a:lstStyle>
            <a:lvl1pPr>
              <a:defRPr/>
            </a:lvl1pPr>
          </a:lstStyle>
          <a:p>
            <a:r>
              <a:rPr lang="en-US" altLang="en-US"/>
              <a:t>Slide </a:t>
            </a:r>
            <a:fld id="{3D054EBA-B53C-3743-A4E6-8DB1AF0F82B1}" type="slidenum">
              <a:rPr lang="en-US" altLang="en-US"/>
              <a:pPr/>
              <a:t>‹#›</a:t>
            </a:fld>
            <a:endParaRPr lang="en-US" altLang="en-US"/>
          </a:p>
        </p:txBody>
      </p:sp>
    </p:spTree>
    <p:extLst>
      <p:ext uri="{BB962C8B-B14F-4D97-AF65-F5344CB8AC3E}">
        <p14:creationId xmlns:p14="http://schemas.microsoft.com/office/powerpoint/2010/main" val="28064440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65F8634-F17C-F53A-3B63-F900138C038B}"/>
              </a:ext>
            </a:extLst>
          </p:cNvPr>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8160315-FB6E-9625-8413-383D11BDA86A}"/>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58F8C41-E612-52C5-80EA-C2BB23E432A4}"/>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BC70317B-B402-82AF-79DE-2A718EB5DCC6}"/>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2F21A157-80F5-46E7-1168-BF528F974122}"/>
              </a:ext>
            </a:extLst>
          </p:cNvPr>
          <p:cNvSpPr>
            <a:spLocks noGrp="1"/>
          </p:cNvSpPr>
          <p:nvPr>
            <p:ph type="sldNum" sz="quarter" idx="12"/>
          </p:nvPr>
        </p:nvSpPr>
        <p:spPr/>
        <p:txBody>
          <a:bodyPr/>
          <a:lstStyle>
            <a:lvl1pPr>
              <a:defRPr/>
            </a:lvl1pPr>
          </a:lstStyle>
          <a:p>
            <a:r>
              <a:rPr lang="en-US" altLang="en-US"/>
              <a:t>Slide </a:t>
            </a:r>
            <a:fld id="{E8BBE8DB-C050-684C-B6EC-FECE94DE1060}" type="slidenum">
              <a:rPr lang="en-US" altLang="en-US"/>
              <a:pPr/>
              <a:t>‹#›</a:t>
            </a:fld>
            <a:endParaRPr lang="en-US" altLang="en-US"/>
          </a:p>
        </p:txBody>
      </p:sp>
    </p:spTree>
    <p:extLst>
      <p:ext uri="{BB962C8B-B14F-4D97-AF65-F5344CB8AC3E}">
        <p14:creationId xmlns:p14="http://schemas.microsoft.com/office/powerpoint/2010/main" val="4134199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B7EF11-FF27-A820-0B99-1AA6E55CBF0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EDD0A6C-1C4A-F0EC-B734-BF7B39C53AF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1943CD-2845-2AE0-4432-5D81235BA827}"/>
              </a:ext>
            </a:extLst>
          </p:cNvPr>
          <p:cNvSpPr>
            <a:spLocks noGrp="1"/>
          </p:cNvSpPr>
          <p:nvPr>
            <p:ph type="dt" sz="half" idx="10"/>
          </p:nvPr>
        </p:nvSpPr>
        <p:spPr/>
        <p:txBody>
          <a:bodyPr/>
          <a:lstStyle>
            <a:lvl1pPr>
              <a:defRPr/>
            </a:lvl1pPr>
          </a:lstStyle>
          <a:p>
            <a:r>
              <a:rPr lang="en-US" altLang="en-US" dirty="0"/>
              <a:t>July 2022</a:t>
            </a:r>
          </a:p>
        </p:txBody>
      </p:sp>
      <p:sp>
        <p:nvSpPr>
          <p:cNvPr id="5" name="Footer Placeholder 4">
            <a:extLst>
              <a:ext uri="{FF2B5EF4-FFF2-40B4-BE49-F238E27FC236}">
                <a16:creationId xmlns:a16="http://schemas.microsoft.com/office/drawing/2014/main" id="{FC338DE0-3949-5A34-9044-97781953AABC}"/>
              </a:ext>
            </a:extLst>
          </p:cNvPr>
          <p:cNvSpPr>
            <a:spLocks noGrp="1"/>
          </p:cNvSpPr>
          <p:nvPr>
            <p:ph type="ftr" sz="quarter" idx="11"/>
          </p:nvPr>
        </p:nvSpPr>
        <p:spPr/>
        <p:txBody>
          <a:bodyPr/>
          <a:lstStyle>
            <a:lvl1pPr>
              <a:defRPr/>
            </a:lvl1pPr>
          </a:lstStyle>
          <a:p>
            <a:r>
              <a:rPr lang="en-US" altLang="en-US" dirty="0"/>
              <a:t>Kangjin Yoon, Meta</a:t>
            </a:r>
          </a:p>
        </p:txBody>
      </p:sp>
      <p:sp>
        <p:nvSpPr>
          <p:cNvPr id="6" name="Slide Number Placeholder 5">
            <a:extLst>
              <a:ext uri="{FF2B5EF4-FFF2-40B4-BE49-F238E27FC236}">
                <a16:creationId xmlns:a16="http://schemas.microsoft.com/office/drawing/2014/main" id="{825FE4B6-69A6-6A3C-5664-7946D0524CDF}"/>
              </a:ext>
            </a:extLst>
          </p:cNvPr>
          <p:cNvSpPr>
            <a:spLocks noGrp="1"/>
          </p:cNvSpPr>
          <p:nvPr>
            <p:ph type="sldNum" sz="quarter" idx="12"/>
          </p:nvPr>
        </p:nvSpPr>
        <p:spPr/>
        <p:txBody>
          <a:bodyPr/>
          <a:lstStyle>
            <a:lvl1pPr>
              <a:defRPr/>
            </a:lvl1pPr>
          </a:lstStyle>
          <a:p>
            <a:r>
              <a:rPr lang="en-US" altLang="en-US"/>
              <a:t>Slide </a:t>
            </a:r>
            <a:fld id="{A3DB1AD1-2AC7-8547-B6C6-5587F7693C21}" type="slidenum">
              <a:rPr lang="en-US" altLang="en-US"/>
              <a:pPr/>
              <a:t>‹#›</a:t>
            </a:fld>
            <a:endParaRPr lang="en-US" altLang="en-US"/>
          </a:p>
        </p:txBody>
      </p:sp>
    </p:spTree>
    <p:extLst>
      <p:ext uri="{BB962C8B-B14F-4D97-AF65-F5344CB8AC3E}">
        <p14:creationId xmlns:p14="http://schemas.microsoft.com/office/powerpoint/2010/main" val="20407623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76AAF0-8052-09FC-6978-F01A728A94E4}"/>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1B347E9-4564-F4ED-88CE-F2875399BEAC}"/>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A9143880-B450-1DD4-2955-0C75E64FED3F}"/>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90A7039E-C28E-178C-392B-838D49864625}"/>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1C1697DB-8EA8-73B5-25BC-F3F0D15ADA9D}"/>
              </a:ext>
            </a:extLst>
          </p:cNvPr>
          <p:cNvSpPr>
            <a:spLocks noGrp="1"/>
          </p:cNvSpPr>
          <p:nvPr>
            <p:ph type="sldNum" sz="quarter" idx="12"/>
          </p:nvPr>
        </p:nvSpPr>
        <p:spPr/>
        <p:txBody>
          <a:bodyPr/>
          <a:lstStyle>
            <a:lvl1pPr>
              <a:defRPr/>
            </a:lvl1pPr>
          </a:lstStyle>
          <a:p>
            <a:r>
              <a:rPr lang="en-US" altLang="en-US"/>
              <a:t>Slide </a:t>
            </a:r>
            <a:fld id="{AD75E486-2161-1F46-989D-F98A6C4D4EF8}" type="slidenum">
              <a:rPr lang="en-US" altLang="en-US"/>
              <a:pPr/>
              <a:t>‹#›</a:t>
            </a:fld>
            <a:endParaRPr lang="en-US" altLang="en-US"/>
          </a:p>
        </p:txBody>
      </p:sp>
    </p:spTree>
    <p:extLst>
      <p:ext uri="{BB962C8B-B14F-4D97-AF65-F5344CB8AC3E}">
        <p14:creationId xmlns:p14="http://schemas.microsoft.com/office/powerpoint/2010/main" val="849302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D4C21A-D621-4052-A61A-BF41C6324B4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50C8D0A-CC40-4D13-64E1-4DAC71CA7C8C}"/>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6641DF6-058C-A1A9-3EBB-A0E0081D0A96}"/>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76EA52E-A251-5432-53BB-79495EB25729}"/>
              </a:ext>
            </a:extLst>
          </p:cNvPr>
          <p:cNvSpPr>
            <a:spLocks noGrp="1"/>
          </p:cNvSpPr>
          <p:nvPr>
            <p:ph type="dt" sz="half" idx="10"/>
          </p:nvPr>
        </p:nvSpPr>
        <p:spPr/>
        <p:txBody>
          <a:bodyPr/>
          <a:lstStyle>
            <a:lvl1pPr>
              <a:defRPr/>
            </a:lvl1pPr>
          </a:lstStyle>
          <a:p>
            <a:r>
              <a:rPr lang="en-US" altLang="en-US"/>
              <a:t>&lt;month year&gt;</a:t>
            </a:r>
          </a:p>
        </p:txBody>
      </p:sp>
      <p:sp>
        <p:nvSpPr>
          <p:cNvPr id="6" name="Footer Placeholder 5">
            <a:extLst>
              <a:ext uri="{FF2B5EF4-FFF2-40B4-BE49-F238E27FC236}">
                <a16:creationId xmlns:a16="http://schemas.microsoft.com/office/drawing/2014/main" id="{E6AD6964-F70D-FA33-9332-F378D5EE75AC}"/>
              </a:ext>
            </a:extLst>
          </p:cNvPr>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a:extLst>
              <a:ext uri="{FF2B5EF4-FFF2-40B4-BE49-F238E27FC236}">
                <a16:creationId xmlns:a16="http://schemas.microsoft.com/office/drawing/2014/main" id="{ED42459C-69B0-976A-6FBC-517E58BC4920}"/>
              </a:ext>
            </a:extLst>
          </p:cNvPr>
          <p:cNvSpPr>
            <a:spLocks noGrp="1"/>
          </p:cNvSpPr>
          <p:nvPr>
            <p:ph type="sldNum" sz="quarter" idx="12"/>
          </p:nvPr>
        </p:nvSpPr>
        <p:spPr/>
        <p:txBody>
          <a:bodyPr/>
          <a:lstStyle>
            <a:lvl1pPr>
              <a:defRPr/>
            </a:lvl1pPr>
          </a:lstStyle>
          <a:p>
            <a:r>
              <a:rPr lang="en-US" altLang="en-US"/>
              <a:t>Slide </a:t>
            </a:r>
            <a:fld id="{E33949D6-C780-6342-9E61-E095AA714AC6}" type="slidenum">
              <a:rPr lang="en-US" altLang="en-US"/>
              <a:pPr/>
              <a:t>‹#›</a:t>
            </a:fld>
            <a:endParaRPr lang="en-US" altLang="en-US"/>
          </a:p>
        </p:txBody>
      </p:sp>
    </p:spTree>
    <p:extLst>
      <p:ext uri="{BB962C8B-B14F-4D97-AF65-F5344CB8AC3E}">
        <p14:creationId xmlns:p14="http://schemas.microsoft.com/office/powerpoint/2010/main" val="22816687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40B16-3E83-A535-4504-CE76A541352D}"/>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62C9C3B-770F-FD16-21A0-B7DD122CAE0E}"/>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CA74044-6DFA-143A-10E1-40D7E9259759}"/>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C4678E4-A318-CD3C-A7BF-82333BEF4CFD}"/>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3A9A124-77BF-37F7-94E9-F62D529183D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02A1C11-97C6-299A-AA8C-083519F6F873}"/>
              </a:ext>
            </a:extLst>
          </p:cNvPr>
          <p:cNvSpPr>
            <a:spLocks noGrp="1"/>
          </p:cNvSpPr>
          <p:nvPr>
            <p:ph type="dt" sz="half" idx="10"/>
          </p:nvPr>
        </p:nvSpPr>
        <p:spPr/>
        <p:txBody>
          <a:bodyPr/>
          <a:lstStyle>
            <a:lvl1pPr>
              <a:defRPr/>
            </a:lvl1pPr>
          </a:lstStyle>
          <a:p>
            <a:r>
              <a:rPr lang="en-US" altLang="en-US"/>
              <a:t>&lt;month year&gt;</a:t>
            </a:r>
          </a:p>
        </p:txBody>
      </p:sp>
      <p:sp>
        <p:nvSpPr>
          <p:cNvPr id="8" name="Footer Placeholder 7">
            <a:extLst>
              <a:ext uri="{FF2B5EF4-FFF2-40B4-BE49-F238E27FC236}">
                <a16:creationId xmlns:a16="http://schemas.microsoft.com/office/drawing/2014/main" id="{31B4F6DB-B1DA-B0D1-5D43-F6F7D258A2E6}"/>
              </a:ext>
            </a:extLst>
          </p:cNvPr>
          <p:cNvSpPr>
            <a:spLocks noGrp="1"/>
          </p:cNvSpPr>
          <p:nvPr>
            <p:ph type="ftr" sz="quarter" idx="11"/>
          </p:nvPr>
        </p:nvSpPr>
        <p:spPr/>
        <p:txBody>
          <a:bodyPr/>
          <a:lstStyle>
            <a:lvl1pPr>
              <a:defRPr/>
            </a:lvl1pPr>
          </a:lstStyle>
          <a:p>
            <a:r>
              <a:rPr lang="en-US" altLang="en-US"/>
              <a:t>&lt;author&gt;, &lt;company&gt;</a:t>
            </a:r>
          </a:p>
        </p:txBody>
      </p:sp>
      <p:sp>
        <p:nvSpPr>
          <p:cNvPr id="9" name="Slide Number Placeholder 8">
            <a:extLst>
              <a:ext uri="{FF2B5EF4-FFF2-40B4-BE49-F238E27FC236}">
                <a16:creationId xmlns:a16="http://schemas.microsoft.com/office/drawing/2014/main" id="{88FD446A-D714-3203-08D8-9FB6C153EB3E}"/>
              </a:ext>
            </a:extLst>
          </p:cNvPr>
          <p:cNvSpPr>
            <a:spLocks noGrp="1"/>
          </p:cNvSpPr>
          <p:nvPr>
            <p:ph type="sldNum" sz="quarter" idx="12"/>
          </p:nvPr>
        </p:nvSpPr>
        <p:spPr/>
        <p:txBody>
          <a:bodyPr/>
          <a:lstStyle>
            <a:lvl1pPr>
              <a:defRPr/>
            </a:lvl1pPr>
          </a:lstStyle>
          <a:p>
            <a:r>
              <a:rPr lang="en-US" altLang="en-US"/>
              <a:t>Slide </a:t>
            </a:r>
            <a:fld id="{AA4EA807-95FE-504A-9419-7A9785D68E6C}" type="slidenum">
              <a:rPr lang="en-US" altLang="en-US"/>
              <a:pPr/>
              <a:t>‹#›</a:t>
            </a:fld>
            <a:endParaRPr lang="en-US" altLang="en-US"/>
          </a:p>
        </p:txBody>
      </p:sp>
    </p:spTree>
    <p:extLst>
      <p:ext uri="{BB962C8B-B14F-4D97-AF65-F5344CB8AC3E}">
        <p14:creationId xmlns:p14="http://schemas.microsoft.com/office/powerpoint/2010/main" val="10540488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4A5ED3-5D5F-8853-6513-3B78B493209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1767924-0DBE-71C4-B138-B64FD414A3DF}"/>
              </a:ext>
            </a:extLst>
          </p:cNvPr>
          <p:cNvSpPr>
            <a:spLocks noGrp="1"/>
          </p:cNvSpPr>
          <p:nvPr>
            <p:ph type="dt" sz="half" idx="10"/>
          </p:nvPr>
        </p:nvSpPr>
        <p:spPr/>
        <p:txBody>
          <a:bodyPr/>
          <a:lstStyle>
            <a:lvl1pPr>
              <a:defRPr/>
            </a:lvl1pPr>
          </a:lstStyle>
          <a:p>
            <a:r>
              <a:rPr lang="en-US" altLang="en-US"/>
              <a:t>&lt;month year&gt;</a:t>
            </a:r>
          </a:p>
        </p:txBody>
      </p:sp>
      <p:sp>
        <p:nvSpPr>
          <p:cNvPr id="4" name="Footer Placeholder 3">
            <a:extLst>
              <a:ext uri="{FF2B5EF4-FFF2-40B4-BE49-F238E27FC236}">
                <a16:creationId xmlns:a16="http://schemas.microsoft.com/office/drawing/2014/main" id="{7F9B48B6-D5D0-D9AC-CF71-22E53A32CCDA}"/>
              </a:ext>
            </a:extLst>
          </p:cNvPr>
          <p:cNvSpPr>
            <a:spLocks noGrp="1"/>
          </p:cNvSpPr>
          <p:nvPr>
            <p:ph type="ftr" sz="quarter" idx="11"/>
          </p:nvPr>
        </p:nvSpPr>
        <p:spPr/>
        <p:txBody>
          <a:bodyPr/>
          <a:lstStyle>
            <a:lvl1pPr>
              <a:defRPr/>
            </a:lvl1pPr>
          </a:lstStyle>
          <a:p>
            <a:r>
              <a:rPr lang="en-US" altLang="en-US"/>
              <a:t>&lt;author&gt;, &lt;company&gt;</a:t>
            </a:r>
          </a:p>
        </p:txBody>
      </p:sp>
      <p:sp>
        <p:nvSpPr>
          <p:cNvPr id="5" name="Slide Number Placeholder 4">
            <a:extLst>
              <a:ext uri="{FF2B5EF4-FFF2-40B4-BE49-F238E27FC236}">
                <a16:creationId xmlns:a16="http://schemas.microsoft.com/office/drawing/2014/main" id="{418AFEFF-6862-2484-55DC-DA60EE704EF6}"/>
              </a:ext>
            </a:extLst>
          </p:cNvPr>
          <p:cNvSpPr>
            <a:spLocks noGrp="1"/>
          </p:cNvSpPr>
          <p:nvPr>
            <p:ph type="sldNum" sz="quarter" idx="12"/>
          </p:nvPr>
        </p:nvSpPr>
        <p:spPr/>
        <p:txBody>
          <a:bodyPr/>
          <a:lstStyle>
            <a:lvl1pPr>
              <a:defRPr/>
            </a:lvl1pPr>
          </a:lstStyle>
          <a:p>
            <a:r>
              <a:rPr lang="en-US" altLang="en-US"/>
              <a:t>Slide </a:t>
            </a:r>
            <a:fld id="{B4A35920-F051-6A4A-B02C-D0A13D7D7DAD}" type="slidenum">
              <a:rPr lang="en-US" altLang="en-US"/>
              <a:pPr/>
              <a:t>‹#›</a:t>
            </a:fld>
            <a:endParaRPr lang="en-US" altLang="en-US"/>
          </a:p>
        </p:txBody>
      </p:sp>
    </p:spTree>
    <p:extLst>
      <p:ext uri="{BB962C8B-B14F-4D97-AF65-F5344CB8AC3E}">
        <p14:creationId xmlns:p14="http://schemas.microsoft.com/office/powerpoint/2010/main" val="870702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912B8EF-6FE0-7EFF-7755-6538BA0C22B5}"/>
              </a:ext>
            </a:extLst>
          </p:cNvPr>
          <p:cNvSpPr>
            <a:spLocks noGrp="1"/>
          </p:cNvSpPr>
          <p:nvPr>
            <p:ph type="dt" sz="half" idx="10"/>
          </p:nvPr>
        </p:nvSpPr>
        <p:spPr/>
        <p:txBody>
          <a:bodyPr/>
          <a:lstStyle>
            <a:lvl1pPr>
              <a:defRPr/>
            </a:lvl1pPr>
          </a:lstStyle>
          <a:p>
            <a:r>
              <a:rPr lang="en-US" altLang="en-US" dirty="0"/>
              <a:t>January 2023</a:t>
            </a:r>
          </a:p>
        </p:txBody>
      </p:sp>
      <p:sp>
        <p:nvSpPr>
          <p:cNvPr id="3" name="Footer Placeholder 2">
            <a:extLst>
              <a:ext uri="{FF2B5EF4-FFF2-40B4-BE49-F238E27FC236}">
                <a16:creationId xmlns:a16="http://schemas.microsoft.com/office/drawing/2014/main" id="{6D409A42-72AF-B9FC-491D-3350852CCF3E}"/>
              </a:ext>
            </a:extLst>
          </p:cNvPr>
          <p:cNvSpPr>
            <a:spLocks noGrp="1"/>
          </p:cNvSpPr>
          <p:nvPr>
            <p:ph type="ftr" sz="quarter" idx="11"/>
          </p:nvPr>
        </p:nvSpPr>
        <p:spPr/>
        <p:txBody>
          <a:bodyPr/>
          <a:lstStyle>
            <a:lvl1pPr>
              <a:defRPr/>
            </a:lvl1pPr>
          </a:lstStyle>
          <a:p>
            <a:r>
              <a:rPr lang="en-US" altLang="en-US" dirty="0"/>
              <a:t>Kangjin Yoon, Meta</a:t>
            </a:r>
          </a:p>
        </p:txBody>
      </p:sp>
      <p:sp>
        <p:nvSpPr>
          <p:cNvPr id="4" name="Slide Number Placeholder 3">
            <a:extLst>
              <a:ext uri="{FF2B5EF4-FFF2-40B4-BE49-F238E27FC236}">
                <a16:creationId xmlns:a16="http://schemas.microsoft.com/office/drawing/2014/main" id="{BBA54B15-ED53-0135-30A5-DBF6765CCC45}"/>
              </a:ext>
            </a:extLst>
          </p:cNvPr>
          <p:cNvSpPr>
            <a:spLocks noGrp="1"/>
          </p:cNvSpPr>
          <p:nvPr>
            <p:ph type="sldNum" sz="quarter" idx="12"/>
          </p:nvPr>
        </p:nvSpPr>
        <p:spPr/>
        <p:txBody>
          <a:bodyPr/>
          <a:lstStyle>
            <a:lvl1pPr>
              <a:defRPr/>
            </a:lvl1pPr>
          </a:lstStyle>
          <a:p>
            <a:r>
              <a:rPr lang="en-US" altLang="en-US"/>
              <a:t>Slide </a:t>
            </a:r>
            <a:fld id="{DA705B2B-1802-3344-AD8A-91AD6E3E48EA}" type="slidenum">
              <a:rPr lang="en-US" altLang="en-US"/>
              <a:pPr/>
              <a:t>‹#›</a:t>
            </a:fld>
            <a:endParaRPr lang="en-US" altLang="en-US"/>
          </a:p>
        </p:txBody>
      </p:sp>
    </p:spTree>
    <p:extLst>
      <p:ext uri="{BB962C8B-B14F-4D97-AF65-F5344CB8AC3E}">
        <p14:creationId xmlns:p14="http://schemas.microsoft.com/office/powerpoint/2010/main" val="30806117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F7741-F473-578C-C1DE-9C1A044586E2}"/>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50D8824-0A8F-5292-30F4-4923BD792D66}"/>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133C414-8A49-3FF4-2036-35187718523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A94BDC7-3635-C8D8-730C-9C00B5297D54}"/>
              </a:ext>
            </a:extLst>
          </p:cNvPr>
          <p:cNvSpPr>
            <a:spLocks noGrp="1"/>
          </p:cNvSpPr>
          <p:nvPr>
            <p:ph type="dt" sz="half" idx="10"/>
          </p:nvPr>
        </p:nvSpPr>
        <p:spPr/>
        <p:txBody>
          <a:bodyPr/>
          <a:lstStyle>
            <a:lvl1pPr>
              <a:defRPr/>
            </a:lvl1pPr>
          </a:lstStyle>
          <a:p>
            <a:r>
              <a:rPr lang="en-US" altLang="en-US"/>
              <a:t>&lt;month year&gt;</a:t>
            </a:r>
          </a:p>
        </p:txBody>
      </p:sp>
      <p:sp>
        <p:nvSpPr>
          <p:cNvPr id="6" name="Footer Placeholder 5">
            <a:extLst>
              <a:ext uri="{FF2B5EF4-FFF2-40B4-BE49-F238E27FC236}">
                <a16:creationId xmlns:a16="http://schemas.microsoft.com/office/drawing/2014/main" id="{1B30B0D3-1D10-F089-5355-5704C2DC3845}"/>
              </a:ext>
            </a:extLst>
          </p:cNvPr>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a:extLst>
              <a:ext uri="{FF2B5EF4-FFF2-40B4-BE49-F238E27FC236}">
                <a16:creationId xmlns:a16="http://schemas.microsoft.com/office/drawing/2014/main" id="{D55BA2F3-DA46-64E6-382D-C7A47A6AC292}"/>
              </a:ext>
            </a:extLst>
          </p:cNvPr>
          <p:cNvSpPr>
            <a:spLocks noGrp="1"/>
          </p:cNvSpPr>
          <p:nvPr>
            <p:ph type="sldNum" sz="quarter" idx="12"/>
          </p:nvPr>
        </p:nvSpPr>
        <p:spPr/>
        <p:txBody>
          <a:bodyPr/>
          <a:lstStyle>
            <a:lvl1pPr>
              <a:defRPr/>
            </a:lvl1pPr>
          </a:lstStyle>
          <a:p>
            <a:r>
              <a:rPr lang="en-US" altLang="en-US"/>
              <a:t>Slide </a:t>
            </a:r>
            <a:fld id="{F408C8E6-2BA7-D34B-BFBC-7445C82D84A2}" type="slidenum">
              <a:rPr lang="en-US" altLang="en-US"/>
              <a:pPr/>
              <a:t>‹#›</a:t>
            </a:fld>
            <a:endParaRPr lang="en-US" altLang="en-US"/>
          </a:p>
        </p:txBody>
      </p:sp>
    </p:spTree>
    <p:extLst>
      <p:ext uri="{BB962C8B-B14F-4D97-AF65-F5344CB8AC3E}">
        <p14:creationId xmlns:p14="http://schemas.microsoft.com/office/powerpoint/2010/main" val="22608903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C9395-D99B-826D-80A6-A0027F1E626E}"/>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5B3857B-5A74-E579-F193-F5B26915A801}"/>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57AF5FC5-A74B-96C9-8EEF-238F5D2DF980}"/>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15307AA-74E2-B9D1-A4C6-97B4ACA350F1}"/>
              </a:ext>
            </a:extLst>
          </p:cNvPr>
          <p:cNvSpPr>
            <a:spLocks noGrp="1"/>
          </p:cNvSpPr>
          <p:nvPr>
            <p:ph type="dt" sz="half" idx="10"/>
          </p:nvPr>
        </p:nvSpPr>
        <p:spPr/>
        <p:txBody>
          <a:bodyPr/>
          <a:lstStyle>
            <a:lvl1pPr>
              <a:defRPr/>
            </a:lvl1pPr>
          </a:lstStyle>
          <a:p>
            <a:r>
              <a:rPr lang="en-US" altLang="en-US"/>
              <a:t>&lt;month year&gt;</a:t>
            </a:r>
          </a:p>
        </p:txBody>
      </p:sp>
      <p:sp>
        <p:nvSpPr>
          <p:cNvPr id="6" name="Footer Placeholder 5">
            <a:extLst>
              <a:ext uri="{FF2B5EF4-FFF2-40B4-BE49-F238E27FC236}">
                <a16:creationId xmlns:a16="http://schemas.microsoft.com/office/drawing/2014/main" id="{C9FBE6DC-999B-D5A7-EF78-A61CC35A3748}"/>
              </a:ext>
            </a:extLst>
          </p:cNvPr>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a:extLst>
              <a:ext uri="{FF2B5EF4-FFF2-40B4-BE49-F238E27FC236}">
                <a16:creationId xmlns:a16="http://schemas.microsoft.com/office/drawing/2014/main" id="{44449C25-1CD0-C40B-A66C-772706048E54}"/>
              </a:ext>
            </a:extLst>
          </p:cNvPr>
          <p:cNvSpPr>
            <a:spLocks noGrp="1"/>
          </p:cNvSpPr>
          <p:nvPr>
            <p:ph type="sldNum" sz="quarter" idx="12"/>
          </p:nvPr>
        </p:nvSpPr>
        <p:spPr/>
        <p:txBody>
          <a:bodyPr/>
          <a:lstStyle>
            <a:lvl1pPr>
              <a:defRPr/>
            </a:lvl1pPr>
          </a:lstStyle>
          <a:p>
            <a:r>
              <a:rPr lang="en-US" altLang="en-US"/>
              <a:t>Slide </a:t>
            </a:r>
            <a:fld id="{3B25A204-105D-6345-A601-93D995B6CE33}" type="slidenum">
              <a:rPr lang="en-US" altLang="en-US"/>
              <a:pPr/>
              <a:t>‹#›</a:t>
            </a:fld>
            <a:endParaRPr lang="en-US" altLang="en-US"/>
          </a:p>
        </p:txBody>
      </p:sp>
    </p:spTree>
    <p:extLst>
      <p:ext uri="{BB962C8B-B14F-4D97-AF65-F5344CB8AC3E}">
        <p14:creationId xmlns:p14="http://schemas.microsoft.com/office/powerpoint/2010/main" val="26437503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8512EC1B-9D01-5ED3-F24E-EEE0C377E6D8}"/>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AD095474-A12A-A7B3-AC30-3A9E6A388181}"/>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D4C118A6-9294-3E33-E070-F47D21A27A12}"/>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January 2023</a:t>
            </a:r>
          </a:p>
        </p:txBody>
      </p:sp>
      <p:sp>
        <p:nvSpPr>
          <p:cNvPr id="1029" name="Rectangle 5">
            <a:extLst>
              <a:ext uri="{FF2B5EF4-FFF2-40B4-BE49-F238E27FC236}">
                <a16:creationId xmlns:a16="http://schemas.microsoft.com/office/drawing/2014/main" id="{00B34EE1-F440-FFA7-B794-8680DC3F7AB5}"/>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Kangjin Yoon, Meta</a:t>
            </a:r>
          </a:p>
        </p:txBody>
      </p:sp>
      <p:sp>
        <p:nvSpPr>
          <p:cNvPr id="1030" name="Rectangle 6">
            <a:extLst>
              <a:ext uri="{FF2B5EF4-FFF2-40B4-BE49-F238E27FC236}">
                <a16:creationId xmlns:a16="http://schemas.microsoft.com/office/drawing/2014/main" id="{CCFA6BCC-3E5C-2212-3E45-FB7754D70433}"/>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502C7564-9FCC-624B-A64B-08BD627CA583}" type="slidenum">
              <a:rPr lang="en-US" altLang="en-US"/>
              <a:pPr/>
              <a:t>‹#›</a:t>
            </a:fld>
            <a:endParaRPr lang="en-US" altLang="en-US"/>
          </a:p>
        </p:txBody>
      </p:sp>
      <p:sp>
        <p:nvSpPr>
          <p:cNvPr id="1031" name="Rectangle 7">
            <a:extLst>
              <a:ext uri="{FF2B5EF4-FFF2-40B4-BE49-F238E27FC236}">
                <a16:creationId xmlns:a16="http://schemas.microsoft.com/office/drawing/2014/main" id="{1BE5D307-B224-25AD-AE42-59DAE6849884}"/>
              </a:ext>
            </a:extLst>
          </p:cNvPr>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293688" lvl="4" indent="0" algn="r">
              <a:tabLst/>
            </a:pPr>
            <a:r>
              <a:rPr lang="en-US" altLang="en-US" sz="1400" b="1" dirty="0"/>
              <a:t>doc.: IEEE 802.15-23-0021-0</a:t>
            </a:r>
            <a:r>
              <a:rPr lang="en-US" altLang="ko-KR" sz="1400" b="1" dirty="0"/>
              <a:t>1</a:t>
            </a:r>
            <a:r>
              <a:rPr lang="en-US" altLang="en-US" sz="1400" b="1" dirty="0"/>
              <a:t>-04ab</a:t>
            </a:r>
          </a:p>
        </p:txBody>
      </p:sp>
      <p:sp>
        <p:nvSpPr>
          <p:cNvPr id="1032" name="Line 8">
            <a:extLst>
              <a:ext uri="{FF2B5EF4-FFF2-40B4-BE49-F238E27FC236}">
                <a16:creationId xmlns:a16="http://schemas.microsoft.com/office/drawing/2014/main" id="{492130C7-612A-B133-227B-1236CBBFE570}"/>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AE5814BB-ED1A-4E90-BC4A-487F72102831}"/>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8832316B-9FB8-BA7C-79DB-C31EAFCE2A80}"/>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5/dcn/22/15-22-0608-01-04ab-header-ie-extension.pptx" TargetMode="External"/><Relationship Id="rId2" Type="http://schemas.openxmlformats.org/officeDocument/2006/relationships/hyperlink" Target="https://mentor.ieee.org/802.15/dcn/22/15-22-0604-00-04ab-nba-mms-uwb-compressed-psdu.pptx" TargetMode="External"/><Relationship Id="rId1" Type="http://schemas.openxmlformats.org/officeDocument/2006/relationships/slideLayout" Target="../slideLayouts/slideLayout2.xml"/><Relationship Id="rId6" Type="http://schemas.openxmlformats.org/officeDocument/2006/relationships/hyperlink" Target="https://mentor.ieee.org/802.15/dcn/22/15-22-0501-00-04ab-new-scheduling-ie-for-4ab-applications.pptx" TargetMode="External"/><Relationship Id="rId5" Type="http://schemas.openxmlformats.org/officeDocument/2006/relationships/hyperlink" Target="https://mentor.ieee.org/802.15/dcn/22/15-22-0500-00-04ab-new-control-ie-for-4ab-applications.pptx" TargetMode="External"/><Relationship Id="rId4" Type="http://schemas.openxmlformats.org/officeDocument/2006/relationships/hyperlink" Target="https://mentor.ieee.org/802.15/dcn/22/15-22-0568-01-04ab-improvements-on-scheduling-ie-design-in-802-15-4ab.pptx"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9603B7A-2A36-F569-6951-874D594039FC}"/>
              </a:ext>
            </a:extLst>
          </p:cNvPr>
          <p:cNvSpPr>
            <a:spLocks noGrp="1"/>
          </p:cNvSpPr>
          <p:nvPr>
            <p:ph type="dt" sz="half" idx="10"/>
          </p:nvPr>
        </p:nvSpPr>
        <p:spPr/>
        <p:txBody>
          <a:bodyPr/>
          <a:lstStyle/>
          <a:p>
            <a:r>
              <a:rPr lang="en-US" altLang="en-US" dirty="0"/>
              <a:t>January 2023</a:t>
            </a:r>
          </a:p>
        </p:txBody>
      </p:sp>
      <p:sp>
        <p:nvSpPr>
          <p:cNvPr id="3" name="Footer Placeholder 2">
            <a:extLst>
              <a:ext uri="{FF2B5EF4-FFF2-40B4-BE49-F238E27FC236}">
                <a16:creationId xmlns:a16="http://schemas.microsoft.com/office/drawing/2014/main" id="{447AA2C0-8285-F09C-9951-3BBC49F9E35F}"/>
              </a:ext>
            </a:extLst>
          </p:cNvPr>
          <p:cNvSpPr>
            <a:spLocks noGrp="1"/>
          </p:cNvSpPr>
          <p:nvPr>
            <p:ph type="ftr" sz="quarter" idx="11"/>
          </p:nvPr>
        </p:nvSpPr>
        <p:spPr/>
        <p:txBody>
          <a:bodyPr/>
          <a:lstStyle/>
          <a:p>
            <a:r>
              <a:rPr lang="en-US" altLang="en-US"/>
              <a:t>Kangjin Yoon, Meta</a:t>
            </a:r>
            <a:endParaRPr lang="en-US" altLang="en-US" dirty="0"/>
          </a:p>
        </p:txBody>
      </p:sp>
      <p:sp>
        <p:nvSpPr>
          <p:cNvPr id="4" name="Slide Number Placeholder 3">
            <a:extLst>
              <a:ext uri="{FF2B5EF4-FFF2-40B4-BE49-F238E27FC236}">
                <a16:creationId xmlns:a16="http://schemas.microsoft.com/office/drawing/2014/main" id="{46256127-5A44-4809-7514-84C3CB4B029C}"/>
              </a:ext>
            </a:extLst>
          </p:cNvPr>
          <p:cNvSpPr>
            <a:spLocks noGrp="1"/>
          </p:cNvSpPr>
          <p:nvPr>
            <p:ph type="sldNum" sz="quarter" idx="12"/>
          </p:nvPr>
        </p:nvSpPr>
        <p:spPr/>
        <p:txBody>
          <a:bodyPr/>
          <a:lstStyle/>
          <a:p>
            <a:r>
              <a:rPr lang="en-US" altLang="en-US"/>
              <a:t>Slide </a:t>
            </a:r>
            <a:fld id="{DA705B2B-1802-3344-AD8A-91AD6E3E48EA}" type="slidenum">
              <a:rPr lang="en-US" altLang="en-US" smtClean="0"/>
              <a:pPr/>
              <a:t>1</a:t>
            </a:fld>
            <a:endParaRPr lang="en-US" altLang="en-US"/>
          </a:p>
        </p:txBody>
      </p:sp>
      <p:sp>
        <p:nvSpPr>
          <p:cNvPr id="6" name="Rectangle 3">
            <a:extLst>
              <a:ext uri="{FF2B5EF4-FFF2-40B4-BE49-F238E27FC236}">
                <a16:creationId xmlns:a16="http://schemas.microsoft.com/office/drawing/2014/main" id="{E74E7494-984F-C160-4E3F-F98AABD34123}"/>
              </a:ext>
            </a:extLst>
          </p:cNvPr>
          <p:cNvSpPr>
            <a:spLocks noChangeArrowheads="1"/>
          </p:cNvSpPr>
          <p:nvPr/>
        </p:nvSpPr>
        <p:spPr bwMode="auto">
          <a:xfrm>
            <a:off x="152400" y="609600"/>
            <a:ext cx="8991600" cy="42780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a:t>[</a:t>
            </a:r>
            <a:r>
              <a:rPr lang="en-US" sz="1600" b="0" i="0" u="none" strike="noStrike" cap="none" dirty="0">
                <a:latin typeface="Times New Roman"/>
                <a:ea typeface="Times New Roman"/>
                <a:cs typeface="Times New Roman"/>
                <a:sym typeface="Times New Roman"/>
              </a:rPr>
              <a:t>Compressed Header IE for Control Message</a:t>
            </a:r>
            <a:r>
              <a:rPr lang="en-US" altLang="en-US" sz="1600" dirty="0"/>
              <a:t>]	</a:t>
            </a:r>
          </a:p>
          <a:p>
            <a:r>
              <a:rPr lang="en-US" altLang="en-US" sz="1600" b="1" dirty="0"/>
              <a:t>Date Submitted: </a:t>
            </a:r>
            <a:r>
              <a:rPr lang="en-US" altLang="en-US" sz="1600" dirty="0"/>
              <a:t>[15 January, 2023]	</a:t>
            </a:r>
          </a:p>
          <a:p>
            <a:r>
              <a:rPr lang="en-US" altLang="en-US" sz="1600" b="1" dirty="0"/>
              <a:t>Source:</a:t>
            </a:r>
            <a:r>
              <a:rPr lang="en-US" altLang="en-US" sz="1600" dirty="0"/>
              <a:t> [Kangjin Yoon, Chunyu Hu, Carlos Aldana, Claudio Da Silva] Company [Meta Platforms, Inc.]</a:t>
            </a:r>
          </a:p>
          <a:p>
            <a:r>
              <a:rPr lang="en-US" altLang="en-US" sz="1600" dirty="0"/>
              <a:t>E-Mail: [{</a:t>
            </a:r>
            <a:r>
              <a:rPr lang="en-US" altLang="en-US" sz="1600" dirty="0" err="1"/>
              <a:t>kyoon</a:t>
            </a:r>
            <a:r>
              <a:rPr lang="en-US" altLang="en-US" sz="1600" dirty="0"/>
              <a:t>, </a:t>
            </a:r>
            <a:r>
              <a:rPr lang="en-US" altLang="en-US" sz="1600" dirty="0" err="1"/>
              <a:t>chunyuhu</a:t>
            </a:r>
            <a:r>
              <a:rPr lang="en-US" altLang="en-US" sz="1600" dirty="0"/>
              <a:t>, </a:t>
            </a:r>
            <a:r>
              <a:rPr lang="en-US" altLang="en-US" sz="1600" dirty="0" err="1"/>
              <a:t>caldana</a:t>
            </a:r>
            <a:r>
              <a:rPr lang="en-US" altLang="en-US" sz="1600" dirty="0"/>
              <a:t>, </a:t>
            </a:r>
            <a:r>
              <a:rPr lang="en-US" altLang="en-US" sz="1600" dirty="0" err="1"/>
              <a:t>claudiodasilva</a:t>
            </a:r>
            <a:r>
              <a:rPr lang="en-US" altLang="en-US" sz="1600" dirty="0"/>
              <a:t>}@</a:t>
            </a:r>
            <a:r>
              <a:rPr lang="en-US" altLang="en-US" sz="1600" dirty="0" err="1"/>
              <a:t>fb.com</a:t>
            </a:r>
            <a:r>
              <a:rPr lang="en-US" altLang="en-US" sz="1600" dirty="0"/>
              <a:t>]	</a:t>
            </a:r>
          </a:p>
          <a:p>
            <a:pPr>
              <a:spcBef>
                <a:spcPts val="600"/>
              </a:spcBef>
              <a:spcAft>
                <a:spcPts val="600"/>
              </a:spcAft>
            </a:pPr>
            <a:r>
              <a:rPr lang="en-US" altLang="en-US" sz="1600" b="1" dirty="0"/>
              <a:t>Re:</a:t>
            </a:r>
            <a:r>
              <a:rPr lang="en-US" altLang="en-US" sz="1600" dirty="0"/>
              <a:t> [Input to TG4ab] </a:t>
            </a:r>
            <a:r>
              <a:rPr lang="en-US" altLang="en-US" dirty="0"/>
              <a:t>	</a:t>
            </a:r>
          </a:p>
          <a:p>
            <a:pPr>
              <a:spcBef>
                <a:spcPts val="600"/>
              </a:spcBef>
              <a:spcAft>
                <a:spcPts val="600"/>
              </a:spcAft>
            </a:pPr>
            <a:r>
              <a:rPr lang="en-US" altLang="en-US" sz="1600" b="1" dirty="0"/>
              <a:t>Abstract:</a:t>
            </a:r>
            <a:r>
              <a:rPr lang="en-US" altLang="en-US" sz="1600" dirty="0"/>
              <a:t>	[We propose a new header IE which can be used for Control Message.]</a:t>
            </a:r>
          </a:p>
          <a:p>
            <a:pPr>
              <a:spcBef>
                <a:spcPts val="600"/>
              </a:spcBef>
              <a:spcAft>
                <a:spcPts val="600"/>
              </a:spcAft>
            </a:pPr>
            <a:r>
              <a:rPr lang="en-US" altLang="en-US" sz="1600" b="1" dirty="0"/>
              <a:t>Purpose:</a:t>
            </a:r>
            <a:r>
              <a:rPr lang="en-US" altLang="en-US" sz="1600" dirty="0"/>
              <a:t>	[To improve link margin of Control Message]</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5747681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6FFD6-80F7-E0B8-0950-4B0B355DFB88}"/>
              </a:ext>
            </a:extLst>
          </p:cNvPr>
          <p:cNvSpPr>
            <a:spLocks noGrp="1"/>
          </p:cNvSpPr>
          <p:nvPr>
            <p:ph type="title"/>
          </p:nvPr>
        </p:nvSpPr>
        <p:spPr>
          <a:xfrm>
            <a:off x="685800" y="685800"/>
            <a:ext cx="7879466" cy="1066800"/>
          </a:xfrm>
        </p:spPr>
        <p:txBody>
          <a:bodyPr/>
          <a:lstStyle/>
          <a:p>
            <a:r>
              <a:rPr lang="en-US" altLang="ko-KR" b="1" dirty="0"/>
              <a:t>Final Control Message Format </a:t>
            </a:r>
            <a:endParaRPr lang="en-US" b="1" dirty="0"/>
          </a:p>
        </p:txBody>
      </p:sp>
      <p:sp>
        <p:nvSpPr>
          <p:cNvPr id="3" name="Content Placeholder 2">
            <a:extLst>
              <a:ext uri="{FF2B5EF4-FFF2-40B4-BE49-F238E27FC236}">
                <a16:creationId xmlns:a16="http://schemas.microsoft.com/office/drawing/2014/main" id="{2E31EFFA-B253-855D-12A9-40B8A84B5C08}"/>
              </a:ext>
            </a:extLst>
          </p:cNvPr>
          <p:cNvSpPr>
            <a:spLocks noGrp="1"/>
          </p:cNvSpPr>
          <p:nvPr>
            <p:ph idx="1"/>
          </p:nvPr>
        </p:nvSpPr>
        <p:spPr>
          <a:xfrm>
            <a:off x="685800" y="1981200"/>
            <a:ext cx="7879466" cy="4267200"/>
          </a:xfrm>
        </p:spPr>
        <p:txBody>
          <a:bodyPr/>
          <a:lstStyle/>
          <a:p>
            <a:pPr>
              <a:lnSpc>
                <a:spcPct val="150000"/>
              </a:lnSpc>
            </a:pPr>
            <a:r>
              <a:rPr lang="en-US" sz="2000" dirty="0"/>
              <a:t>One and only header IE for control and scheduling information</a:t>
            </a:r>
          </a:p>
          <a:p>
            <a:pPr>
              <a:lnSpc>
                <a:spcPct val="150000"/>
              </a:lnSpc>
            </a:pPr>
            <a:r>
              <a:rPr lang="en-US" sz="2000" dirty="0"/>
              <a:t>Block/Round/Slot Duration Fields can be skipped when default values are used</a:t>
            </a:r>
          </a:p>
          <a:p>
            <a:pPr>
              <a:lnSpc>
                <a:spcPct val="150000"/>
              </a:lnSpc>
            </a:pPr>
            <a:r>
              <a:rPr lang="en-US" sz="2000" dirty="0"/>
              <a:t>In most cases, one of application-specific Control fields will be present</a:t>
            </a:r>
          </a:p>
        </p:txBody>
      </p:sp>
      <p:sp>
        <p:nvSpPr>
          <p:cNvPr id="4" name="Date Placeholder 3">
            <a:extLst>
              <a:ext uri="{FF2B5EF4-FFF2-40B4-BE49-F238E27FC236}">
                <a16:creationId xmlns:a16="http://schemas.microsoft.com/office/drawing/2014/main" id="{88A6A6A8-192A-1BCE-4B03-2C22BCF7B43F}"/>
              </a:ext>
            </a:extLst>
          </p:cNvPr>
          <p:cNvSpPr>
            <a:spLocks noGrp="1"/>
          </p:cNvSpPr>
          <p:nvPr>
            <p:ph type="dt" sz="half" idx="10"/>
          </p:nvPr>
        </p:nvSpPr>
        <p:spPr/>
        <p:txBody>
          <a:bodyPr/>
          <a:lstStyle/>
          <a:p>
            <a:r>
              <a:rPr lang="en-US" altLang="en-US" dirty="0"/>
              <a:t>January 2023</a:t>
            </a:r>
          </a:p>
        </p:txBody>
      </p:sp>
      <p:sp>
        <p:nvSpPr>
          <p:cNvPr id="5" name="Footer Placeholder 4">
            <a:extLst>
              <a:ext uri="{FF2B5EF4-FFF2-40B4-BE49-F238E27FC236}">
                <a16:creationId xmlns:a16="http://schemas.microsoft.com/office/drawing/2014/main" id="{3564B786-BE4E-B295-30C1-185E019C3586}"/>
              </a:ext>
            </a:extLst>
          </p:cNvPr>
          <p:cNvSpPr>
            <a:spLocks noGrp="1"/>
          </p:cNvSpPr>
          <p:nvPr>
            <p:ph type="ftr" sz="quarter" idx="11"/>
          </p:nvPr>
        </p:nvSpPr>
        <p:spPr/>
        <p:txBody>
          <a:bodyPr/>
          <a:lstStyle/>
          <a:p>
            <a:r>
              <a:rPr lang="en-US" altLang="en-US"/>
              <a:t>Kangjin Yoon, Meta</a:t>
            </a:r>
            <a:endParaRPr lang="en-US" altLang="en-US" dirty="0"/>
          </a:p>
        </p:txBody>
      </p:sp>
      <p:sp>
        <p:nvSpPr>
          <p:cNvPr id="6" name="Slide Number Placeholder 5">
            <a:extLst>
              <a:ext uri="{FF2B5EF4-FFF2-40B4-BE49-F238E27FC236}">
                <a16:creationId xmlns:a16="http://schemas.microsoft.com/office/drawing/2014/main" id="{DBCF93E8-7B82-92EE-94A7-FE862345AD87}"/>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10</a:t>
            </a:fld>
            <a:endParaRPr lang="en-US" altLang="en-US"/>
          </a:p>
        </p:txBody>
      </p:sp>
      <p:graphicFrame>
        <p:nvGraphicFramePr>
          <p:cNvPr id="7" name="Table 4">
            <a:extLst>
              <a:ext uri="{FF2B5EF4-FFF2-40B4-BE49-F238E27FC236}">
                <a16:creationId xmlns:a16="http://schemas.microsoft.com/office/drawing/2014/main" id="{7496CD61-CC9C-08CA-498E-91225F159FA6}"/>
              </a:ext>
            </a:extLst>
          </p:cNvPr>
          <p:cNvGraphicFramePr>
            <a:graphicFrameLocks noGrp="1"/>
          </p:cNvGraphicFramePr>
          <p:nvPr>
            <p:extLst>
              <p:ext uri="{D42A27DB-BD31-4B8C-83A1-F6EECF244321}">
                <p14:modId xmlns:p14="http://schemas.microsoft.com/office/powerpoint/2010/main" val="13220860"/>
              </p:ext>
            </p:extLst>
          </p:nvPr>
        </p:nvGraphicFramePr>
        <p:xfrm>
          <a:off x="625500" y="4769485"/>
          <a:ext cx="8136240" cy="1214918"/>
        </p:xfrm>
        <a:graphic>
          <a:graphicData uri="http://schemas.openxmlformats.org/drawingml/2006/table">
            <a:tbl>
              <a:tblPr firstRow="1" bandRow="1">
                <a:tableStyleId>{5940675A-B579-460E-94D1-54222C63F5DA}</a:tableStyleId>
              </a:tblPr>
              <a:tblGrid>
                <a:gridCol w="813624">
                  <a:extLst>
                    <a:ext uri="{9D8B030D-6E8A-4147-A177-3AD203B41FA5}">
                      <a16:colId xmlns:a16="http://schemas.microsoft.com/office/drawing/2014/main" val="1622148658"/>
                    </a:ext>
                  </a:extLst>
                </a:gridCol>
                <a:gridCol w="813624">
                  <a:extLst>
                    <a:ext uri="{9D8B030D-6E8A-4147-A177-3AD203B41FA5}">
                      <a16:colId xmlns:a16="http://schemas.microsoft.com/office/drawing/2014/main" val="3405365299"/>
                    </a:ext>
                  </a:extLst>
                </a:gridCol>
                <a:gridCol w="813624">
                  <a:extLst>
                    <a:ext uri="{9D8B030D-6E8A-4147-A177-3AD203B41FA5}">
                      <a16:colId xmlns:a16="http://schemas.microsoft.com/office/drawing/2014/main" val="1607319796"/>
                    </a:ext>
                  </a:extLst>
                </a:gridCol>
                <a:gridCol w="813624">
                  <a:extLst>
                    <a:ext uri="{9D8B030D-6E8A-4147-A177-3AD203B41FA5}">
                      <a16:colId xmlns:a16="http://schemas.microsoft.com/office/drawing/2014/main" val="944720444"/>
                    </a:ext>
                  </a:extLst>
                </a:gridCol>
                <a:gridCol w="813624">
                  <a:extLst>
                    <a:ext uri="{9D8B030D-6E8A-4147-A177-3AD203B41FA5}">
                      <a16:colId xmlns:a16="http://schemas.microsoft.com/office/drawing/2014/main" val="412948718"/>
                    </a:ext>
                  </a:extLst>
                </a:gridCol>
                <a:gridCol w="813624">
                  <a:extLst>
                    <a:ext uri="{9D8B030D-6E8A-4147-A177-3AD203B41FA5}">
                      <a16:colId xmlns:a16="http://schemas.microsoft.com/office/drawing/2014/main" val="3188080924"/>
                    </a:ext>
                  </a:extLst>
                </a:gridCol>
                <a:gridCol w="813624">
                  <a:extLst>
                    <a:ext uri="{9D8B030D-6E8A-4147-A177-3AD203B41FA5}">
                      <a16:colId xmlns:a16="http://schemas.microsoft.com/office/drawing/2014/main" val="1517498244"/>
                    </a:ext>
                  </a:extLst>
                </a:gridCol>
                <a:gridCol w="813624">
                  <a:extLst>
                    <a:ext uri="{9D8B030D-6E8A-4147-A177-3AD203B41FA5}">
                      <a16:colId xmlns:a16="http://schemas.microsoft.com/office/drawing/2014/main" val="2372271392"/>
                    </a:ext>
                  </a:extLst>
                </a:gridCol>
                <a:gridCol w="813624">
                  <a:extLst>
                    <a:ext uri="{9D8B030D-6E8A-4147-A177-3AD203B41FA5}">
                      <a16:colId xmlns:a16="http://schemas.microsoft.com/office/drawing/2014/main" val="3705277811"/>
                    </a:ext>
                  </a:extLst>
                </a:gridCol>
                <a:gridCol w="813624">
                  <a:extLst>
                    <a:ext uri="{9D8B030D-6E8A-4147-A177-3AD203B41FA5}">
                      <a16:colId xmlns:a16="http://schemas.microsoft.com/office/drawing/2014/main" val="3876701363"/>
                    </a:ext>
                  </a:extLst>
                </a:gridCol>
              </a:tblGrid>
              <a:tr h="0">
                <a:tc>
                  <a:txBody>
                    <a:bodyPr/>
                    <a:lstStyle/>
                    <a:p>
                      <a:pPr algn="ctr"/>
                      <a:r>
                        <a:rPr lang="en-US" sz="1200" dirty="0"/>
                        <a:t>Octets: 2</a:t>
                      </a:r>
                    </a:p>
                  </a:txBody>
                  <a:tcPr anchor="ctr"/>
                </a:tc>
                <a:tc>
                  <a:txBody>
                    <a:bodyPr/>
                    <a:lstStyle/>
                    <a:p>
                      <a:pPr algn="ctr"/>
                      <a:r>
                        <a:rPr lang="en-US" sz="1200" dirty="0"/>
                        <a:t>0/4</a:t>
                      </a:r>
                    </a:p>
                  </a:txBody>
                  <a:tcPr anchor="ctr"/>
                </a:tc>
                <a:tc>
                  <a:txBody>
                    <a:bodyPr/>
                    <a:lstStyle/>
                    <a:p>
                      <a:pPr algn="ctr"/>
                      <a:r>
                        <a:rPr lang="en-US" sz="1200" dirty="0"/>
                        <a:t>0/1</a:t>
                      </a:r>
                    </a:p>
                  </a:txBody>
                  <a:tcPr anchor="ctr"/>
                </a:tc>
                <a:tc>
                  <a:txBody>
                    <a:bodyPr/>
                    <a:lstStyle/>
                    <a:p>
                      <a:pPr algn="ctr"/>
                      <a:r>
                        <a:rPr lang="en-US" sz="1200" dirty="0"/>
                        <a:t>0/1</a:t>
                      </a:r>
                    </a:p>
                  </a:txBody>
                  <a:tcPr anchor="ctr"/>
                </a:tc>
                <a:tc>
                  <a:txBody>
                    <a:bodyPr/>
                    <a:lstStyle/>
                    <a:p>
                      <a:pPr algn="ctr"/>
                      <a:r>
                        <a:rPr lang="en-US" sz="1200" dirty="0"/>
                        <a:t>0/2</a:t>
                      </a:r>
                    </a:p>
                  </a:txBody>
                  <a:tcPr anchor="ctr"/>
                </a:tc>
                <a:tc>
                  <a:txBody>
                    <a:bodyPr/>
                    <a:lstStyle/>
                    <a:p>
                      <a:pPr algn="ctr"/>
                      <a:r>
                        <a:rPr lang="en-US" sz="1200" dirty="0"/>
                        <a:t>0/TBD</a:t>
                      </a:r>
                    </a:p>
                  </a:txBody>
                  <a:tcPr anchor="ctr"/>
                </a:tc>
                <a:tc>
                  <a:txBody>
                    <a:bodyPr/>
                    <a:lstStyle/>
                    <a:p>
                      <a:pPr algn="ctr"/>
                      <a:r>
                        <a:rPr lang="en-US" sz="1200" dirty="0"/>
                        <a:t>0/TBD</a:t>
                      </a:r>
                    </a:p>
                  </a:txBody>
                  <a:tcPr anchor="ctr"/>
                </a:tc>
                <a:tc>
                  <a:txBody>
                    <a:bodyPr/>
                    <a:lstStyle/>
                    <a:p>
                      <a:pPr algn="ctr"/>
                      <a:r>
                        <a:rPr lang="en-US" sz="1200" dirty="0"/>
                        <a:t>0/TBD</a:t>
                      </a:r>
                    </a:p>
                  </a:txBody>
                  <a:tcPr anchor="ctr"/>
                </a:tc>
                <a:tc>
                  <a:txBody>
                    <a:bodyPr/>
                    <a:lstStyle/>
                    <a:p>
                      <a:pPr algn="ctr"/>
                      <a:r>
                        <a:rPr lang="en-US" sz="1200" dirty="0"/>
                        <a:t>0/TBD</a:t>
                      </a:r>
                    </a:p>
                  </a:txBody>
                  <a:tcPr anchor="ctr"/>
                </a:tc>
                <a:tc>
                  <a:txBody>
                    <a:bodyPr/>
                    <a:lstStyle/>
                    <a:p>
                      <a:pPr algn="ctr"/>
                      <a:r>
                        <a:rPr lang="en-US" sz="1200" dirty="0"/>
                        <a:t>Variable</a:t>
                      </a:r>
                    </a:p>
                  </a:txBody>
                  <a:tcPr anchor="ctr"/>
                </a:tc>
                <a:extLst>
                  <a:ext uri="{0D108BD9-81ED-4DB2-BD59-A6C34878D82A}">
                    <a16:rowId xmlns:a16="http://schemas.microsoft.com/office/drawing/2014/main" val="44038087"/>
                  </a:ext>
                </a:extLst>
              </a:tr>
              <a:tr h="940598">
                <a:tc>
                  <a:txBody>
                    <a:bodyPr/>
                    <a:lstStyle/>
                    <a:p>
                      <a:pPr algn="ctr"/>
                      <a:r>
                        <a:rPr lang="en-US" sz="1200" dirty="0"/>
                        <a:t>Control</a:t>
                      </a:r>
                    </a:p>
                  </a:txBody>
                  <a:tcPr vert="vert270" anchor="ctr"/>
                </a:tc>
                <a:tc>
                  <a:txBody>
                    <a:bodyPr/>
                    <a:lstStyle/>
                    <a:p>
                      <a:pPr algn="ctr"/>
                      <a:r>
                        <a:rPr lang="en-US" sz="1200" dirty="0"/>
                        <a:t>Session ID</a:t>
                      </a:r>
                    </a:p>
                  </a:txBody>
                  <a:tcPr vert="vert270" anchor="ctr"/>
                </a:tc>
                <a:tc>
                  <a:txBody>
                    <a:bodyPr/>
                    <a:lstStyle/>
                    <a:p>
                      <a:pPr algn="ctr"/>
                      <a:r>
                        <a:rPr lang="en-US" sz="1200" dirty="0"/>
                        <a:t>Block Duration</a:t>
                      </a:r>
                    </a:p>
                  </a:txBody>
                  <a:tcPr vert="vert270" anchor="ctr"/>
                </a:tc>
                <a:tc>
                  <a:txBody>
                    <a:bodyPr/>
                    <a:lstStyle/>
                    <a:p>
                      <a:pPr algn="ctr"/>
                      <a:r>
                        <a:rPr lang="en-US" sz="1200" dirty="0"/>
                        <a:t>Round Duration</a:t>
                      </a:r>
                    </a:p>
                  </a:txBody>
                  <a:tcPr vert="vert270" anchor="ctr"/>
                </a:tc>
                <a:tc>
                  <a:txBody>
                    <a:bodyPr/>
                    <a:lstStyle/>
                    <a:p>
                      <a:pPr algn="ctr"/>
                      <a:r>
                        <a:rPr lang="en-US" sz="1200" dirty="0"/>
                        <a:t>Slot Duration</a:t>
                      </a:r>
                    </a:p>
                  </a:txBody>
                  <a:tcPr vert="vert270" anchor="ctr"/>
                </a:tc>
                <a:tc>
                  <a:txBody>
                    <a:bodyPr/>
                    <a:lstStyle/>
                    <a:p>
                      <a:pPr algn="ctr"/>
                      <a:r>
                        <a:rPr lang="en-US" sz="1200" dirty="0"/>
                        <a:t>Ranging Control</a:t>
                      </a:r>
                    </a:p>
                  </a:txBody>
                  <a:tcPr vert="vert270" anchor="ctr"/>
                </a:tc>
                <a:tc>
                  <a:txBody>
                    <a:bodyPr/>
                    <a:lstStyle/>
                    <a:p>
                      <a:pPr algn="ctr"/>
                      <a:r>
                        <a:rPr lang="en-US" sz="1200" dirty="0"/>
                        <a:t>Data Comm Control</a:t>
                      </a:r>
                    </a:p>
                  </a:txBody>
                  <a:tcPr vert="vert270" anchor="ctr"/>
                </a:tc>
                <a:tc>
                  <a:txBody>
                    <a:bodyPr/>
                    <a:lstStyle/>
                    <a:p>
                      <a:pPr algn="ctr"/>
                      <a:r>
                        <a:rPr lang="en-US" sz="1200" dirty="0"/>
                        <a:t>Sensing Control</a:t>
                      </a:r>
                    </a:p>
                  </a:txBody>
                  <a:tcPr vert="vert270" anchor="ctr"/>
                </a:tc>
                <a:tc>
                  <a:txBody>
                    <a:bodyPr/>
                    <a:lstStyle/>
                    <a:p>
                      <a:pPr algn="ctr"/>
                      <a:r>
                        <a:rPr lang="en-US" sz="1200" dirty="0" err="1"/>
                        <a:t>TDoA</a:t>
                      </a:r>
                      <a:r>
                        <a:rPr lang="en-US" sz="1200" dirty="0"/>
                        <a:t> Control</a:t>
                      </a:r>
                    </a:p>
                  </a:txBody>
                  <a:tcPr vert="vert270" anchor="ctr"/>
                </a:tc>
                <a:tc>
                  <a:txBody>
                    <a:bodyPr/>
                    <a:lstStyle/>
                    <a:p>
                      <a:pPr algn="ctr"/>
                      <a:r>
                        <a:rPr lang="en-US" sz="1200" dirty="0"/>
                        <a:t>Scheduling List</a:t>
                      </a:r>
                    </a:p>
                  </a:txBody>
                  <a:tcPr vert="vert270" anchor="ctr"/>
                </a:tc>
                <a:extLst>
                  <a:ext uri="{0D108BD9-81ED-4DB2-BD59-A6C34878D82A}">
                    <a16:rowId xmlns:a16="http://schemas.microsoft.com/office/drawing/2014/main" val="128744380"/>
                  </a:ext>
                </a:extLst>
              </a:tr>
            </a:tbl>
          </a:graphicData>
        </a:graphic>
      </p:graphicFrame>
      <p:cxnSp>
        <p:nvCxnSpPr>
          <p:cNvPr id="12" name="Straight Connector 11">
            <a:extLst>
              <a:ext uri="{FF2B5EF4-FFF2-40B4-BE49-F238E27FC236}">
                <a16:creationId xmlns:a16="http://schemas.microsoft.com/office/drawing/2014/main" id="{D850C034-11DB-5DAE-2EDA-B4D2FE92AFAE}"/>
              </a:ext>
            </a:extLst>
          </p:cNvPr>
          <p:cNvCxnSpPr>
            <a:cxnSpLocks/>
          </p:cNvCxnSpPr>
          <p:nvPr/>
        </p:nvCxnSpPr>
        <p:spPr>
          <a:xfrm flipV="1">
            <a:off x="8761750" y="5561253"/>
            <a:ext cx="0" cy="419321"/>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15" name="Straight Arrow Connector 14">
            <a:extLst>
              <a:ext uri="{FF2B5EF4-FFF2-40B4-BE49-F238E27FC236}">
                <a16:creationId xmlns:a16="http://schemas.microsoft.com/office/drawing/2014/main" id="{EC0D6CB0-0198-176C-332F-5FA151BA552D}"/>
              </a:ext>
            </a:extLst>
          </p:cNvPr>
          <p:cNvCxnSpPr>
            <a:cxnSpLocks/>
          </p:cNvCxnSpPr>
          <p:nvPr/>
        </p:nvCxnSpPr>
        <p:spPr>
          <a:xfrm flipV="1">
            <a:off x="625503" y="4665941"/>
            <a:ext cx="8136247" cy="2"/>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16" name="TextBox 15">
            <a:extLst>
              <a:ext uri="{FF2B5EF4-FFF2-40B4-BE49-F238E27FC236}">
                <a16:creationId xmlns:a16="http://schemas.microsoft.com/office/drawing/2014/main" id="{7841AA3C-B2E8-4AB9-3198-171197A9A15C}"/>
              </a:ext>
            </a:extLst>
          </p:cNvPr>
          <p:cNvSpPr txBox="1"/>
          <p:nvPr/>
        </p:nvSpPr>
        <p:spPr>
          <a:xfrm>
            <a:off x="625501" y="4372644"/>
            <a:ext cx="8136249" cy="276999"/>
          </a:xfrm>
          <a:prstGeom prst="rect">
            <a:avLst/>
          </a:prstGeom>
          <a:noFill/>
        </p:spPr>
        <p:txBody>
          <a:bodyPr wrap="square" rtlCol="0" anchor="b">
            <a:spAutoFit/>
          </a:bodyPr>
          <a:lstStyle/>
          <a:p>
            <a:pPr algn="ctr"/>
            <a:r>
              <a:rPr lang="en-US" dirty="0"/>
              <a:t>Proposed Header IE Content field</a:t>
            </a:r>
          </a:p>
        </p:txBody>
      </p:sp>
    </p:spTree>
    <p:extLst>
      <p:ext uri="{BB962C8B-B14F-4D97-AF65-F5344CB8AC3E}">
        <p14:creationId xmlns:p14="http://schemas.microsoft.com/office/powerpoint/2010/main" val="34149261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6FFD6-80F7-E0B8-0950-4B0B355DFB88}"/>
              </a:ext>
            </a:extLst>
          </p:cNvPr>
          <p:cNvSpPr>
            <a:spLocks noGrp="1"/>
          </p:cNvSpPr>
          <p:nvPr>
            <p:ph type="title"/>
          </p:nvPr>
        </p:nvSpPr>
        <p:spPr>
          <a:xfrm>
            <a:off x="685800" y="685800"/>
            <a:ext cx="7879466" cy="1066800"/>
          </a:xfrm>
        </p:spPr>
        <p:txBody>
          <a:bodyPr/>
          <a:lstStyle/>
          <a:p>
            <a:r>
              <a:rPr lang="en-US" altLang="ko-KR" b="1" dirty="0"/>
              <a:t>Final Control Message Format </a:t>
            </a:r>
            <a:endParaRPr lang="en-US" b="1" dirty="0"/>
          </a:p>
        </p:txBody>
      </p:sp>
      <p:sp>
        <p:nvSpPr>
          <p:cNvPr id="3" name="Content Placeholder 2">
            <a:extLst>
              <a:ext uri="{FF2B5EF4-FFF2-40B4-BE49-F238E27FC236}">
                <a16:creationId xmlns:a16="http://schemas.microsoft.com/office/drawing/2014/main" id="{2E31EFFA-B253-855D-12A9-40B8A84B5C08}"/>
              </a:ext>
            </a:extLst>
          </p:cNvPr>
          <p:cNvSpPr>
            <a:spLocks noGrp="1"/>
          </p:cNvSpPr>
          <p:nvPr>
            <p:ph idx="1"/>
          </p:nvPr>
        </p:nvSpPr>
        <p:spPr>
          <a:xfrm>
            <a:off x="685800" y="1981200"/>
            <a:ext cx="7879466" cy="2423783"/>
          </a:xfrm>
        </p:spPr>
        <p:txBody>
          <a:bodyPr/>
          <a:lstStyle/>
          <a:p>
            <a:pPr>
              <a:lnSpc>
                <a:spcPct val="150000"/>
              </a:lnSpc>
            </a:pPr>
            <a:r>
              <a:rPr lang="en-US" sz="2000" dirty="0"/>
              <a:t>Control field</a:t>
            </a:r>
          </a:p>
          <a:p>
            <a:pPr lvl="1">
              <a:lnSpc>
                <a:spcPct val="150000"/>
              </a:lnSpc>
            </a:pPr>
            <a:r>
              <a:rPr lang="en-US" sz="1600" dirty="0"/>
              <a:t>Merge Control fields of AC IE and Scheduling IE [see 500r0 and 568r1]</a:t>
            </a:r>
          </a:p>
          <a:p>
            <a:pPr lvl="1">
              <a:lnSpc>
                <a:spcPct val="150000"/>
              </a:lnSpc>
            </a:pPr>
            <a:r>
              <a:rPr lang="en-US" sz="1600" dirty="0"/>
              <a:t>Only difference is Scheduling List Type field</a:t>
            </a:r>
          </a:p>
          <a:p>
            <a:pPr lvl="2"/>
            <a:r>
              <a:rPr lang="en-US" sz="1600" dirty="0"/>
              <a:t>0: (Traditional 4z style) Per-slot scheduling</a:t>
            </a:r>
          </a:p>
          <a:p>
            <a:pPr lvl="2"/>
            <a:r>
              <a:rPr lang="en-US" sz="1600" dirty="0">
                <a:solidFill>
                  <a:srgbClr val="FF0000"/>
                </a:solidFill>
              </a:rPr>
              <a:t>1: Consecutive Slot Scheduling</a:t>
            </a:r>
          </a:p>
          <a:p>
            <a:pPr lvl="2"/>
            <a:r>
              <a:rPr lang="en-US" sz="1600" dirty="0"/>
              <a:t>2: Bitmap-based Scheduling [see 568r1]</a:t>
            </a:r>
          </a:p>
          <a:p>
            <a:pPr lvl="2"/>
            <a:r>
              <a:rPr lang="en-US" sz="1600" dirty="0"/>
              <a:t>3: Periodic Scheduling [see 568r1]</a:t>
            </a:r>
            <a:endParaRPr lang="en-US" sz="1400" dirty="0"/>
          </a:p>
          <a:p>
            <a:pPr lvl="1"/>
            <a:endParaRPr lang="en-US" sz="1200" dirty="0"/>
          </a:p>
        </p:txBody>
      </p:sp>
      <p:sp>
        <p:nvSpPr>
          <p:cNvPr id="4" name="Date Placeholder 3">
            <a:extLst>
              <a:ext uri="{FF2B5EF4-FFF2-40B4-BE49-F238E27FC236}">
                <a16:creationId xmlns:a16="http://schemas.microsoft.com/office/drawing/2014/main" id="{88A6A6A8-192A-1BCE-4B03-2C22BCF7B43F}"/>
              </a:ext>
            </a:extLst>
          </p:cNvPr>
          <p:cNvSpPr>
            <a:spLocks noGrp="1"/>
          </p:cNvSpPr>
          <p:nvPr>
            <p:ph type="dt" sz="half" idx="10"/>
          </p:nvPr>
        </p:nvSpPr>
        <p:spPr/>
        <p:txBody>
          <a:bodyPr/>
          <a:lstStyle/>
          <a:p>
            <a:r>
              <a:rPr lang="en-US" altLang="en-US" dirty="0"/>
              <a:t>January 2023</a:t>
            </a:r>
          </a:p>
        </p:txBody>
      </p:sp>
      <p:sp>
        <p:nvSpPr>
          <p:cNvPr id="5" name="Footer Placeholder 4">
            <a:extLst>
              <a:ext uri="{FF2B5EF4-FFF2-40B4-BE49-F238E27FC236}">
                <a16:creationId xmlns:a16="http://schemas.microsoft.com/office/drawing/2014/main" id="{3564B786-BE4E-B295-30C1-185E019C3586}"/>
              </a:ext>
            </a:extLst>
          </p:cNvPr>
          <p:cNvSpPr>
            <a:spLocks noGrp="1"/>
          </p:cNvSpPr>
          <p:nvPr>
            <p:ph type="ftr" sz="quarter" idx="11"/>
          </p:nvPr>
        </p:nvSpPr>
        <p:spPr/>
        <p:txBody>
          <a:bodyPr/>
          <a:lstStyle/>
          <a:p>
            <a:r>
              <a:rPr lang="en-US" altLang="en-US"/>
              <a:t>Kangjin Yoon, Meta</a:t>
            </a:r>
            <a:endParaRPr lang="en-US" altLang="en-US" dirty="0"/>
          </a:p>
        </p:txBody>
      </p:sp>
      <p:sp>
        <p:nvSpPr>
          <p:cNvPr id="6" name="Slide Number Placeholder 5">
            <a:extLst>
              <a:ext uri="{FF2B5EF4-FFF2-40B4-BE49-F238E27FC236}">
                <a16:creationId xmlns:a16="http://schemas.microsoft.com/office/drawing/2014/main" id="{DBCF93E8-7B82-92EE-94A7-FE862345AD87}"/>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11</a:t>
            </a:fld>
            <a:endParaRPr lang="en-US" altLang="en-US"/>
          </a:p>
        </p:txBody>
      </p:sp>
      <p:graphicFrame>
        <p:nvGraphicFramePr>
          <p:cNvPr id="8" name="Table 7">
            <a:extLst>
              <a:ext uri="{FF2B5EF4-FFF2-40B4-BE49-F238E27FC236}">
                <a16:creationId xmlns:a16="http://schemas.microsoft.com/office/drawing/2014/main" id="{2D632FCA-4327-3487-64F0-E431C54C2AF6}"/>
              </a:ext>
            </a:extLst>
          </p:cNvPr>
          <p:cNvGraphicFramePr>
            <a:graphicFrameLocks noGrp="1"/>
          </p:cNvGraphicFramePr>
          <p:nvPr>
            <p:extLst>
              <p:ext uri="{D42A27DB-BD31-4B8C-83A1-F6EECF244321}">
                <p14:modId xmlns:p14="http://schemas.microsoft.com/office/powerpoint/2010/main" val="3768693970"/>
              </p:ext>
            </p:extLst>
          </p:nvPr>
        </p:nvGraphicFramePr>
        <p:xfrm>
          <a:off x="786980" y="4860459"/>
          <a:ext cx="7179960" cy="1342360"/>
        </p:xfrm>
        <a:graphic>
          <a:graphicData uri="http://schemas.openxmlformats.org/drawingml/2006/table">
            <a:tbl>
              <a:tblPr firstRow="1" bandRow="1">
                <a:tableStyleId>{5940675A-B579-460E-94D1-54222C63F5DA}</a:tableStyleId>
              </a:tblPr>
              <a:tblGrid>
                <a:gridCol w="598330">
                  <a:extLst>
                    <a:ext uri="{9D8B030D-6E8A-4147-A177-3AD203B41FA5}">
                      <a16:colId xmlns:a16="http://schemas.microsoft.com/office/drawing/2014/main" val="2915121130"/>
                    </a:ext>
                  </a:extLst>
                </a:gridCol>
                <a:gridCol w="598330">
                  <a:extLst>
                    <a:ext uri="{9D8B030D-6E8A-4147-A177-3AD203B41FA5}">
                      <a16:colId xmlns:a16="http://schemas.microsoft.com/office/drawing/2014/main" val="698239285"/>
                    </a:ext>
                  </a:extLst>
                </a:gridCol>
                <a:gridCol w="598330">
                  <a:extLst>
                    <a:ext uri="{9D8B030D-6E8A-4147-A177-3AD203B41FA5}">
                      <a16:colId xmlns:a16="http://schemas.microsoft.com/office/drawing/2014/main" val="1622148658"/>
                    </a:ext>
                  </a:extLst>
                </a:gridCol>
                <a:gridCol w="598330">
                  <a:extLst>
                    <a:ext uri="{9D8B030D-6E8A-4147-A177-3AD203B41FA5}">
                      <a16:colId xmlns:a16="http://schemas.microsoft.com/office/drawing/2014/main" val="3405365299"/>
                    </a:ext>
                  </a:extLst>
                </a:gridCol>
                <a:gridCol w="598330">
                  <a:extLst>
                    <a:ext uri="{9D8B030D-6E8A-4147-A177-3AD203B41FA5}">
                      <a16:colId xmlns:a16="http://schemas.microsoft.com/office/drawing/2014/main" val="2688442952"/>
                    </a:ext>
                  </a:extLst>
                </a:gridCol>
                <a:gridCol w="598330">
                  <a:extLst>
                    <a:ext uri="{9D8B030D-6E8A-4147-A177-3AD203B41FA5}">
                      <a16:colId xmlns:a16="http://schemas.microsoft.com/office/drawing/2014/main" val="1607319796"/>
                    </a:ext>
                  </a:extLst>
                </a:gridCol>
                <a:gridCol w="598330">
                  <a:extLst>
                    <a:ext uri="{9D8B030D-6E8A-4147-A177-3AD203B41FA5}">
                      <a16:colId xmlns:a16="http://schemas.microsoft.com/office/drawing/2014/main" val="128725830"/>
                    </a:ext>
                  </a:extLst>
                </a:gridCol>
                <a:gridCol w="598330">
                  <a:extLst>
                    <a:ext uri="{9D8B030D-6E8A-4147-A177-3AD203B41FA5}">
                      <a16:colId xmlns:a16="http://schemas.microsoft.com/office/drawing/2014/main" val="4064142503"/>
                    </a:ext>
                  </a:extLst>
                </a:gridCol>
                <a:gridCol w="598330">
                  <a:extLst>
                    <a:ext uri="{9D8B030D-6E8A-4147-A177-3AD203B41FA5}">
                      <a16:colId xmlns:a16="http://schemas.microsoft.com/office/drawing/2014/main" val="1492016237"/>
                    </a:ext>
                  </a:extLst>
                </a:gridCol>
                <a:gridCol w="598330">
                  <a:extLst>
                    <a:ext uri="{9D8B030D-6E8A-4147-A177-3AD203B41FA5}">
                      <a16:colId xmlns:a16="http://schemas.microsoft.com/office/drawing/2014/main" val="3860165283"/>
                    </a:ext>
                  </a:extLst>
                </a:gridCol>
                <a:gridCol w="598330">
                  <a:extLst>
                    <a:ext uri="{9D8B030D-6E8A-4147-A177-3AD203B41FA5}">
                      <a16:colId xmlns:a16="http://schemas.microsoft.com/office/drawing/2014/main" val="3462111619"/>
                    </a:ext>
                  </a:extLst>
                </a:gridCol>
                <a:gridCol w="598330">
                  <a:extLst>
                    <a:ext uri="{9D8B030D-6E8A-4147-A177-3AD203B41FA5}">
                      <a16:colId xmlns:a16="http://schemas.microsoft.com/office/drawing/2014/main" val="2197285421"/>
                    </a:ext>
                  </a:extLst>
                </a:gridCol>
              </a:tblGrid>
              <a:tr h="0">
                <a:tc>
                  <a:txBody>
                    <a:bodyPr/>
                    <a:lstStyle/>
                    <a:p>
                      <a:pPr algn="ctr"/>
                      <a:r>
                        <a:rPr lang="en-US" sz="1200" dirty="0"/>
                        <a:t>Bits: 0-3</a:t>
                      </a:r>
                    </a:p>
                  </a:txBody>
                  <a:tcPr anchor="ctr"/>
                </a:tc>
                <a:tc>
                  <a:txBody>
                    <a:bodyPr/>
                    <a:lstStyle/>
                    <a:p>
                      <a:pPr algn="ctr"/>
                      <a:r>
                        <a:rPr lang="en-US" sz="1200" dirty="0"/>
                        <a:t>4-5</a:t>
                      </a:r>
                    </a:p>
                  </a:txBody>
                  <a:tcPr anchor="ctr"/>
                </a:tc>
                <a:tc>
                  <a:txBody>
                    <a:bodyPr/>
                    <a:lstStyle/>
                    <a:p>
                      <a:pPr algn="ctr"/>
                      <a:r>
                        <a:rPr lang="en-US" sz="1200" dirty="0"/>
                        <a:t>6</a:t>
                      </a:r>
                    </a:p>
                  </a:txBody>
                  <a:tcPr anchor="ctr"/>
                </a:tc>
                <a:tc>
                  <a:txBody>
                    <a:bodyPr/>
                    <a:lstStyle/>
                    <a:p>
                      <a:pPr algn="ctr"/>
                      <a:r>
                        <a:rPr lang="en-US" sz="1200" dirty="0"/>
                        <a:t>7</a:t>
                      </a:r>
                    </a:p>
                  </a:txBody>
                  <a:tcPr anchor="ctr"/>
                </a:tc>
                <a:tc>
                  <a:txBody>
                    <a:bodyPr/>
                    <a:lstStyle/>
                    <a:p>
                      <a:pPr algn="ctr"/>
                      <a:r>
                        <a:rPr lang="en-US" sz="1200" dirty="0"/>
                        <a:t>8</a:t>
                      </a:r>
                    </a:p>
                  </a:txBody>
                  <a:tcPr anchor="ctr"/>
                </a:tc>
                <a:tc>
                  <a:txBody>
                    <a:bodyPr/>
                    <a:lstStyle/>
                    <a:p>
                      <a:pPr algn="ctr"/>
                      <a:r>
                        <a:rPr lang="en-US" sz="1200" dirty="0"/>
                        <a:t>9</a:t>
                      </a:r>
                    </a:p>
                  </a:txBody>
                  <a:tcPr anchor="ctr"/>
                </a:tc>
                <a:tc>
                  <a:txBody>
                    <a:bodyPr/>
                    <a:lstStyle/>
                    <a:p>
                      <a:pPr algn="ctr"/>
                      <a:r>
                        <a:rPr lang="en-US" sz="1200" dirty="0"/>
                        <a:t>11</a:t>
                      </a:r>
                    </a:p>
                  </a:txBody>
                  <a:tcPr anchor="ctr"/>
                </a:tc>
                <a:tc>
                  <a:txBody>
                    <a:bodyPr/>
                    <a:lstStyle/>
                    <a:p>
                      <a:pPr algn="ctr"/>
                      <a:r>
                        <a:rPr lang="en-US" sz="1200" dirty="0"/>
                        <a:t>12</a:t>
                      </a:r>
                    </a:p>
                  </a:txBody>
                  <a:tcPr anchor="ctr"/>
                </a:tc>
                <a:tc>
                  <a:txBody>
                    <a:bodyPr/>
                    <a:lstStyle/>
                    <a:p>
                      <a:pPr algn="ctr"/>
                      <a:r>
                        <a:rPr lang="en-US" sz="1200" dirty="0"/>
                        <a:t>13</a:t>
                      </a:r>
                    </a:p>
                  </a:txBody>
                  <a:tcPr anchor="ctr"/>
                </a:tc>
                <a:tc>
                  <a:txBody>
                    <a:bodyPr/>
                    <a:lstStyle/>
                    <a:p>
                      <a:pPr algn="ctr"/>
                      <a:r>
                        <a:rPr lang="en-US" sz="1200" dirty="0"/>
                        <a:t>14</a:t>
                      </a:r>
                    </a:p>
                  </a:txBody>
                  <a:tcPr anchor="ctr"/>
                </a:tc>
                <a:tc>
                  <a:txBody>
                    <a:bodyPr/>
                    <a:lstStyle/>
                    <a:p>
                      <a:pPr algn="ctr"/>
                      <a:r>
                        <a:rPr lang="en-US" sz="1200" dirty="0"/>
                        <a:t>15</a:t>
                      </a:r>
                    </a:p>
                  </a:txBody>
                  <a:tcPr anchor="ctr"/>
                </a:tc>
                <a:tc>
                  <a:txBody>
                    <a:bodyPr/>
                    <a:lstStyle/>
                    <a:p>
                      <a:pPr algn="ctr"/>
                      <a:r>
                        <a:rPr lang="en-US" sz="1200" dirty="0"/>
                        <a:t>16-23</a:t>
                      </a:r>
                    </a:p>
                  </a:txBody>
                  <a:tcPr anchor="ctr"/>
                </a:tc>
                <a:extLst>
                  <a:ext uri="{0D108BD9-81ED-4DB2-BD59-A6C34878D82A}">
                    <a16:rowId xmlns:a16="http://schemas.microsoft.com/office/drawing/2014/main" val="44038087"/>
                  </a:ext>
                </a:extLst>
              </a:tr>
              <a:tr h="885160">
                <a:tc>
                  <a:txBody>
                    <a:bodyPr/>
                    <a:lstStyle/>
                    <a:p>
                      <a:pPr algn="ctr"/>
                      <a:r>
                        <a:rPr lang="en-US" sz="1200" dirty="0"/>
                        <a:t>Scheduling List Length</a:t>
                      </a:r>
                    </a:p>
                  </a:txBody>
                  <a:tcPr vert="vert270" anchor="ctr"/>
                </a:tc>
                <a:tc>
                  <a:txBody>
                    <a:bodyPr/>
                    <a:lstStyle/>
                    <a:p>
                      <a:pPr marR="0" algn="ctr" rtl="0">
                        <a:lnSpc>
                          <a:spcPct val="100000"/>
                        </a:lnSpc>
                        <a:spcBef>
                          <a:spcPts val="0"/>
                        </a:spcBef>
                        <a:spcAft>
                          <a:spcPts val="0"/>
                        </a:spcAft>
                        <a:buClr>
                          <a:srgbClr val="000000"/>
                        </a:buClr>
                        <a:buFont typeface="Arial"/>
                      </a:pPr>
                      <a:r>
                        <a:rPr lang="en-US" sz="1200" b="0" i="0" u="none" strike="noStrike" cap="none" dirty="0">
                          <a:solidFill>
                            <a:srgbClr val="FF0000"/>
                          </a:solidFill>
                          <a:latin typeface="+mn-lt"/>
                          <a:ea typeface="+mn-ea"/>
                          <a:cs typeface="+mn-cs"/>
                          <a:sym typeface="Arial"/>
                        </a:rPr>
                        <a:t>Scheduling List Type</a:t>
                      </a:r>
                    </a:p>
                  </a:txBody>
                  <a:tcPr vert="vert270" anchor="ctr"/>
                </a:tc>
                <a:tc>
                  <a:txBody>
                    <a:bodyPr/>
                    <a:lstStyle/>
                    <a:p>
                      <a:pPr marR="0" algn="ctr" rtl="0">
                        <a:lnSpc>
                          <a:spcPct val="100000"/>
                        </a:lnSpc>
                        <a:spcBef>
                          <a:spcPts val="0"/>
                        </a:spcBef>
                        <a:spcAft>
                          <a:spcPts val="0"/>
                        </a:spcAft>
                        <a:buClr>
                          <a:srgbClr val="000000"/>
                        </a:buClr>
                        <a:buFont typeface="Arial"/>
                      </a:pPr>
                      <a:r>
                        <a:rPr lang="en-US" sz="1200" b="0" i="0" u="none" strike="noStrike" cap="none" dirty="0">
                          <a:solidFill>
                            <a:schemeClr val="tx1"/>
                          </a:solidFill>
                          <a:latin typeface="+mn-lt"/>
                          <a:ea typeface="+mn-ea"/>
                          <a:cs typeface="+mn-cs"/>
                          <a:sym typeface="Arial"/>
                        </a:rPr>
                        <a:t>SIP</a:t>
                      </a:r>
                    </a:p>
                  </a:txBody>
                  <a:tcPr vert="vert270" anchor="ctr"/>
                </a:tc>
                <a:tc>
                  <a:txBody>
                    <a:bodyPr/>
                    <a:lstStyle/>
                    <a:p>
                      <a:pPr marR="0" algn="ctr" rtl="0">
                        <a:lnSpc>
                          <a:spcPct val="100000"/>
                        </a:lnSpc>
                        <a:spcBef>
                          <a:spcPts val="0"/>
                        </a:spcBef>
                        <a:spcAft>
                          <a:spcPts val="0"/>
                        </a:spcAft>
                        <a:buClr>
                          <a:srgbClr val="000000"/>
                        </a:buClr>
                        <a:buFont typeface="Arial"/>
                      </a:pPr>
                      <a:r>
                        <a:rPr lang="en-US" sz="1200" b="0" i="0" u="none" strike="noStrike" cap="none" dirty="0">
                          <a:solidFill>
                            <a:schemeClr val="tx1"/>
                          </a:solidFill>
                          <a:latin typeface="+mn-lt"/>
                          <a:ea typeface="+mn-ea"/>
                          <a:cs typeface="+mn-cs"/>
                          <a:sym typeface="Arial"/>
                        </a:rPr>
                        <a:t>RBDP</a:t>
                      </a:r>
                    </a:p>
                  </a:txBody>
                  <a:tcPr vert="vert270" anchor="ctr"/>
                </a:tc>
                <a:tc>
                  <a:txBody>
                    <a:bodyPr/>
                    <a:lstStyle/>
                    <a:p>
                      <a:pPr marR="0" algn="ctr" rtl="0">
                        <a:lnSpc>
                          <a:spcPct val="100000"/>
                        </a:lnSpc>
                        <a:spcBef>
                          <a:spcPts val="0"/>
                        </a:spcBef>
                        <a:spcAft>
                          <a:spcPts val="0"/>
                        </a:spcAft>
                        <a:buClr>
                          <a:srgbClr val="000000"/>
                        </a:buClr>
                        <a:buFont typeface="Arial"/>
                      </a:pPr>
                      <a:r>
                        <a:rPr lang="en-US" sz="1200" b="0" i="0" u="none" strike="noStrike" cap="none" dirty="0">
                          <a:solidFill>
                            <a:schemeClr val="tx1"/>
                          </a:solidFill>
                          <a:latin typeface="+mn-lt"/>
                          <a:ea typeface="+mn-ea"/>
                          <a:cs typeface="+mn-cs"/>
                          <a:sym typeface="Arial"/>
                        </a:rPr>
                        <a:t>RRDP</a:t>
                      </a:r>
                    </a:p>
                  </a:txBody>
                  <a:tcPr vert="vert270" anchor="ctr"/>
                </a:tc>
                <a:tc>
                  <a:txBody>
                    <a:bodyPr/>
                    <a:lstStyle/>
                    <a:p>
                      <a:pPr algn="ctr"/>
                      <a:r>
                        <a:rPr lang="en-US" sz="1200" dirty="0"/>
                        <a:t>RSDP</a:t>
                      </a:r>
                    </a:p>
                  </a:txBody>
                  <a:tcPr vert="vert270" anchor="ct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200" b="0" i="0" u="none" strike="noStrike" cap="none" dirty="0">
                          <a:solidFill>
                            <a:schemeClr val="tx1"/>
                          </a:solidFill>
                          <a:latin typeface="+mn-lt"/>
                          <a:ea typeface="+mn-ea"/>
                          <a:cs typeface="+mn-cs"/>
                          <a:sym typeface="Arial"/>
                        </a:rPr>
                        <a:t>Scheduling Mode</a:t>
                      </a:r>
                    </a:p>
                  </a:txBody>
                  <a:tcPr vert="vert270" anchor="ct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200" b="0" i="0" u="none" strike="noStrike" cap="none" dirty="0">
                          <a:solidFill>
                            <a:schemeClr val="tx1"/>
                          </a:solidFill>
                          <a:latin typeface="+mn-lt"/>
                          <a:ea typeface="+mn-ea"/>
                          <a:cs typeface="+mn-cs"/>
                          <a:sym typeface="Arial"/>
                        </a:rPr>
                        <a:t>RCP</a:t>
                      </a:r>
                    </a:p>
                  </a:txBody>
                  <a:tcPr vert="vert270" anchor="ct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200" b="0" i="0" u="none" strike="noStrike" cap="none" dirty="0">
                          <a:solidFill>
                            <a:schemeClr val="tx1"/>
                          </a:solidFill>
                          <a:latin typeface="+mn-lt"/>
                          <a:ea typeface="+mn-ea"/>
                          <a:cs typeface="+mn-cs"/>
                          <a:sym typeface="Arial"/>
                        </a:rPr>
                        <a:t>DCP</a:t>
                      </a:r>
                    </a:p>
                  </a:txBody>
                  <a:tcPr vert="vert270" anchor="ct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200" b="0" i="0" u="none" strike="noStrike" cap="none" dirty="0">
                          <a:solidFill>
                            <a:schemeClr val="tx1"/>
                          </a:solidFill>
                          <a:latin typeface="+mn-lt"/>
                          <a:ea typeface="+mn-ea"/>
                          <a:cs typeface="+mn-cs"/>
                          <a:sym typeface="Arial"/>
                        </a:rPr>
                        <a:t>SCP</a:t>
                      </a:r>
                    </a:p>
                  </a:txBody>
                  <a:tcPr vert="vert270" anchor="ct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200" b="0" i="0" u="none" strike="noStrike" cap="none" dirty="0">
                          <a:solidFill>
                            <a:schemeClr val="tx1"/>
                          </a:solidFill>
                          <a:latin typeface="+mn-lt"/>
                          <a:ea typeface="+mn-ea"/>
                          <a:cs typeface="+mn-cs"/>
                          <a:sym typeface="Arial"/>
                        </a:rPr>
                        <a:t>TCP</a:t>
                      </a:r>
                    </a:p>
                  </a:txBody>
                  <a:tcPr vert="vert270" anchor="ct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200" b="0" i="0" u="none" strike="noStrike" cap="none" dirty="0">
                          <a:solidFill>
                            <a:schemeClr val="tx1"/>
                          </a:solidFill>
                          <a:latin typeface="+mn-lt"/>
                          <a:ea typeface="+mn-ea"/>
                          <a:cs typeface="+mn-cs"/>
                          <a:sym typeface="Arial"/>
                        </a:rPr>
                        <a:t>Reserved</a:t>
                      </a:r>
                    </a:p>
                  </a:txBody>
                  <a:tcPr vert="vert270" anchor="ctr"/>
                </a:tc>
                <a:extLst>
                  <a:ext uri="{0D108BD9-81ED-4DB2-BD59-A6C34878D82A}">
                    <a16:rowId xmlns:a16="http://schemas.microsoft.com/office/drawing/2014/main" val="128744380"/>
                  </a:ext>
                </a:extLst>
              </a:tr>
            </a:tbl>
          </a:graphicData>
        </a:graphic>
      </p:graphicFrame>
      <p:cxnSp>
        <p:nvCxnSpPr>
          <p:cNvPr id="15" name="Straight Arrow Connector 14">
            <a:extLst>
              <a:ext uri="{FF2B5EF4-FFF2-40B4-BE49-F238E27FC236}">
                <a16:creationId xmlns:a16="http://schemas.microsoft.com/office/drawing/2014/main" id="{EC0D6CB0-0198-176C-332F-5FA151BA552D}"/>
              </a:ext>
            </a:extLst>
          </p:cNvPr>
          <p:cNvCxnSpPr>
            <a:cxnSpLocks/>
          </p:cNvCxnSpPr>
          <p:nvPr/>
        </p:nvCxnSpPr>
        <p:spPr>
          <a:xfrm>
            <a:off x="786981" y="4743489"/>
            <a:ext cx="7116015" cy="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16" name="TextBox 15">
            <a:extLst>
              <a:ext uri="{FF2B5EF4-FFF2-40B4-BE49-F238E27FC236}">
                <a16:creationId xmlns:a16="http://schemas.microsoft.com/office/drawing/2014/main" id="{7841AA3C-B2E8-4AB9-3198-171197A9A15C}"/>
              </a:ext>
            </a:extLst>
          </p:cNvPr>
          <p:cNvSpPr txBox="1"/>
          <p:nvPr/>
        </p:nvSpPr>
        <p:spPr>
          <a:xfrm>
            <a:off x="786980" y="4477972"/>
            <a:ext cx="7116016" cy="276999"/>
          </a:xfrm>
          <a:prstGeom prst="rect">
            <a:avLst/>
          </a:prstGeom>
          <a:noFill/>
        </p:spPr>
        <p:txBody>
          <a:bodyPr wrap="square" rtlCol="0" anchor="b">
            <a:spAutoFit/>
          </a:bodyPr>
          <a:lstStyle/>
          <a:p>
            <a:pPr algn="ctr"/>
            <a:r>
              <a:rPr lang="en-US" dirty="0"/>
              <a:t>Control field</a:t>
            </a:r>
          </a:p>
        </p:txBody>
      </p:sp>
    </p:spTree>
    <p:extLst>
      <p:ext uri="{BB962C8B-B14F-4D97-AF65-F5344CB8AC3E}">
        <p14:creationId xmlns:p14="http://schemas.microsoft.com/office/powerpoint/2010/main" val="31755808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6FFD6-80F7-E0B8-0950-4B0B355DFB88}"/>
              </a:ext>
            </a:extLst>
          </p:cNvPr>
          <p:cNvSpPr>
            <a:spLocks noGrp="1"/>
          </p:cNvSpPr>
          <p:nvPr>
            <p:ph type="title"/>
          </p:nvPr>
        </p:nvSpPr>
        <p:spPr>
          <a:xfrm>
            <a:off x="685800" y="685800"/>
            <a:ext cx="7879466" cy="1066800"/>
          </a:xfrm>
        </p:spPr>
        <p:txBody>
          <a:bodyPr/>
          <a:lstStyle/>
          <a:p>
            <a:r>
              <a:rPr lang="en-US" altLang="ko-KR" b="1" dirty="0"/>
              <a:t>Example 1: Control Message for Data Communication</a:t>
            </a:r>
            <a:endParaRPr lang="en-US" b="1" dirty="0"/>
          </a:p>
        </p:txBody>
      </p:sp>
      <p:sp>
        <p:nvSpPr>
          <p:cNvPr id="3" name="Content Placeholder 2">
            <a:extLst>
              <a:ext uri="{FF2B5EF4-FFF2-40B4-BE49-F238E27FC236}">
                <a16:creationId xmlns:a16="http://schemas.microsoft.com/office/drawing/2014/main" id="{2E31EFFA-B253-855D-12A9-40B8A84B5C08}"/>
              </a:ext>
            </a:extLst>
          </p:cNvPr>
          <p:cNvSpPr>
            <a:spLocks noGrp="1"/>
          </p:cNvSpPr>
          <p:nvPr>
            <p:ph idx="1"/>
          </p:nvPr>
        </p:nvSpPr>
        <p:spPr>
          <a:xfrm>
            <a:off x="685800" y="1981200"/>
            <a:ext cx="7879466" cy="2057400"/>
          </a:xfrm>
        </p:spPr>
        <p:txBody>
          <a:bodyPr/>
          <a:lstStyle/>
          <a:p>
            <a:pPr>
              <a:lnSpc>
                <a:spcPct val="150000"/>
              </a:lnSpc>
            </a:pPr>
            <a:r>
              <a:rPr lang="en-US" sz="2000" dirty="0"/>
              <a:t>Scenario</a:t>
            </a:r>
          </a:p>
          <a:p>
            <a:pPr lvl="1">
              <a:lnSpc>
                <a:spcPct val="150000"/>
              </a:lnSpc>
            </a:pPr>
            <a:r>
              <a:rPr lang="en-US" sz="1600" dirty="0"/>
              <a:t>8 controlees in a session</a:t>
            </a:r>
          </a:p>
          <a:p>
            <a:pPr lvl="1">
              <a:lnSpc>
                <a:spcPct val="150000"/>
              </a:lnSpc>
            </a:pPr>
            <a:r>
              <a:rPr lang="en-US" sz="1600" dirty="0"/>
              <a:t>One uplink data from every controlee within 10 </a:t>
            </a:r>
            <a:r>
              <a:rPr lang="en-US" sz="1600" dirty="0" err="1"/>
              <a:t>ms</a:t>
            </a:r>
            <a:r>
              <a:rPr lang="en-US" sz="1600" dirty="0"/>
              <a:t> (100 Hz update rate)</a:t>
            </a:r>
          </a:p>
          <a:p>
            <a:pPr>
              <a:lnSpc>
                <a:spcPct val="150000"/>
              </a:lnSpc>
            </a:pPr>
            <a:r>
              <a:rPr lang="en-US" sz="2000" dirty="0"/>
              <a:t>Block Structure</a:t>
            </a:r>
          </a:p>
          <a:p>
            <a:pPr lvl="1"/>
            <a:endParaRPr lang="en-US" sz="1200" dirty="0"/>
          </a:p>
        </p:txBody>
      </p:sp>
      <p:sp>
        <p:nvSpPr>
          <p:cNvPr id="4" name="Date Placeholder 3">
            <a:extLst>
              <a:ext uri="{FF2B5EF4-FFF2-40B4-BE49-F238E27FC236}">
                <a16:creationId xmlns:a16="http://schemas.microsoft.com/office/drawing/2014/main" id="{88A6A6A8-192A-1BCE-4B03-2C22BCF7B43F}"/>
              </a:ext>
            </a:extLst>
          </p:cNvPr>
          <p:cNvSpPr>
            <a:spLocks noGrp="1"/>
          </p:cNvSpPr>
          <p:nvPr>
            <p:ph type="dt" sz="half" idx="10"/>
          </p:nvPr>
        </p:nvSpPr>
        <p:spPr/>
        <p:txBody>
          <a:bodyPr/>
          <a:lstStyle/>
          <a:p>
            <a:r>
              <a:rPr lang="en-US" altLang="en-US" dirty="0"/>
              <a:t>January 2023</a:t>
            </a:r>
          </a:p>
        </p:txBody>
      </p:sp>
      <p:sp>
        <p:nvSpPr>
          <p:cNvPr id="5" name="Footer Placeholder 4">
            <a:extLst>
              <a:ext uri="{FF2B5EF4-FFF2-40B4-BE49-F238E27FC236}">
                <a16:creationId xmlns:a16="http://schemas.microsoft.com/office/drawing/2014/main" id="{3564B786-BE4E-B295-30C1-185E019C3586}"/>
              </a:ext>
            </a:extLst>
          </p:cNvPr>
          <p:cNvSpPr>
            <a:spLocks noGrp="1"/>
          </p:cNvSpPr>
          <p:nvPr>
            <p:ph type="ftr" sz="quarter" idx="11"/>
          </p:nvPr>
        </p:nvSpPr>
        <p:spPr/>
        <p:txBody>
          <a:bodyPr/>
          <a:lstStyle/>
          <a:p>
            <a:r>
              <a:rPr lang="en-US" altLang="en-US"/>
              <a:t>Kangjin Yoon, Meta</a:t>
            </a:r>
            <a:endParaRPr lang="en-US" altLang="en-US" dirty="0"/>
          </a:p>
        </p:txBody>
      </p:sp>
      <p:sp>
        <p:nvSpPr>
          <p:cNvPr id="6" name="Slide Number Placeholder 5">
            <a:extLst>
              <a:ext uri="{FF2B5EF4-FFF2-40B4-BE49-F238E27FC236}">
                <a16:creationId xmlns:a16="http://schemas.microsoft.com/office/drawing/2014/main" id="{DBCF93E8-7B82-92EE-94A7-FE862345AD87}"/>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12</a:t>
            </a:fld>
            <a:endParaRPr lang="en-US" altLang="en-US"/>
          </a:p>
        </p:txBody>
      </p:sp>
      <p:grpSp>
        <p:nvGrpSpPr>
          <p:cNvPr id="33" name="Group 32">
            <a:extLst>
              <a:ext uri="{FF2B5EF4-FFF2-40B4-BE49-F238E27FC236}">
                <a16:creationId xmlns:a16="http://schemas.microsoft.com/office/drawing/2014/main" id="{DA7D41E5-1108-2A82-808E-08B03A4BF3EE}"/>
              </a:ext>
            </a:extLst>
          </p:cNvPr>
          <p:cNvGrpSpPr/>
          <p:nvPr/>
        </p:nvGrpSpPr>
        <p:grpSpPr>
          <a:xfrm>
            <a:off x="685800" y="3886200"/>
            <a:ext cx="7879466" cy="1525932"/>
            <a:chOff x="1202852" y="4492831"/>
            <a:chExt cx="6455189" cy="1525932"/>
          </a:xfrm>
        </p:grpSpPr>
        <p:sp>
          <p:nvSpPr>
            <p:cNvPr id="8" name="Rectangle 7">
              <a:extLst>
                <a:ext uri="{FF2B5EF4-FFF2-40B4-BE49-F238E27FC236}">
                  <a16:creationId xmlns:a16="http://schemas.microsoft.com/office/drawing/2014/main" id="{5DB7EF51-9AF1-E5D8-0B39-1DC7E87DFDAD}"/>
                </a:ext>
              </a:extLst>
            </p:cNvPr>
            <p:cNvSpPr/>
            <p:nvPr/>
          </p:nvSpPr>
          <p:spPr>
            <a:xfrm>
              <a:off x="1262707" y="4848739"/>
              <a:ext cx="642293" cy="816429"/>
            </a:xfrm>
            <a:prstGeom prst="rect">
              <a:avLst/>
            </a:prstGeom>
            <a:solidFill>
              <a:srgbClr val="FF93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eaLnBrk="1" fontAlgn="auto" hangingPunct="1">
                <a:spcBef>
                  <a:spcPts val="0"/>
                </a:spcBef>
                <a:spcAft>
                  <a:spcPts val="0"/>
                </a:spcAft>
                <a:buClr>
                  <a:srgbClr val="000000"/>
                </a:buClr>
              </a:pPr>
              <a:r>
                <a:rPr lang="en-US" kern="0" dirty="0">
                  <a:solidFill>
                    <a:srgbClr val="344854"/>
                  </a:solidFill>
                  <a:latin typeface="Arial"/>
                  <a:sym typeface="Arial"/>
                </a:rPr>
                <a:t>Slot 0 for Control Message</a:t>
              </a:r>
            </a:p>
          </p:txBody>
        </p:sp>
        <p:sp>
          <p:nvSpPr>
            <p:cNvPr id="9" name="Rectangle 8">
              <a:extLst>
                <a:ext uri="{FF2B5EF4-FFF2-40B4-BE49-F238E27FC236}">
                  <a16:creationId xmlns:a16="http://schemas.microsoft.com/office/drawing/2014/main" id="{841A26B0-D01E-E645-C503-3656128A25A9}"/>
                </a:ext>
              </a:extLst>
            </p:cNvPr>
            <p:cNvSpPr/>
            <p:nvPr/>
          </p:nvSpPr>
          <p:spPr>
            <a:xfrm>
              <a:off x="1905000" y="4848739"/>
              <a:ext cx="642293" cy="816429"/>
            </a:xfrm>
            <a:prstGeom prst="rect">
              <a:avLst/>
            </a:prstGeom>
            <a:solidFill>
              <a:srgbClr val="92D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eaLnBrk="1" fontAlgn="auto" hangingPunct="1">
                <a:spcBef>
                  <a:spcPts val="0"/>
                </a:spcBef>
                <a:spcAft>
                  <a:spcPts val="0"/>
                </a:spcAft>
                <a:buClr>
                  <a:srgbClr val="000000"/>
                </a:buClr>
              </a:pPr>
              <a:r>
                <a:rPr lang="en-US" kern="0" dirty="0">
                  <a:solidFill>
                    <a:srgbClr val="344854"/>
                  </a:solidFill>
                  <a:latin typeface="Arial"/>
                  <a:sym typeface="Arial"/>
                </a:rPr>
                <a:t>Slot 1 for Controlee 1</a:t>
              </a:r>
            </a:p>
          </p:txBody>
        </p:sp>
        <p:cxnSp>
          <p:nvCxnSpPr>
            <p:cNvPr id="10" name="Straight Arrow Connector 9">
              <a:extLst>
                <a:ext uri="{FF2B5EF4-FFF2-40B4-BE49-F238E27FC236}">
                  <a16:creationId xmlns:a16="http://schemas.microsoft.com/office/drawing/2014/main" id="{607CFCA5-1ABC-1D80-B1AD-0DEF7AC1E4D4}"/>
                </a:ext>
              </a:extLst>
            </p:cNvPr>
            <p:cNvCxnSpPr>
              <a:cxnSpLocks/>
            </p:cNvCxnSpPr>
            <p:nvPr/>
          </p:nvCxnSpPr>
          <p:spPr>
            <a:xfrm>
              <a:off x="1262707" y="5755187"/>
              <a:ext cx="6395333" cy="0"/>
            </a:xfrm>
            <a:prstGeom prst="straightConnector1">
              <a:avLst/>
            </a:prstGeom>
            <a:ln>
              <a:solidFill>
                <a:schemeClr val="tx1"/>
              </a:solidFill>
              <a:headEnd type="triangle"/>
              <a:tailEnd type="triangle"/>
            </a:ln>
          </p:spPr>
          <p:style>
            <a:lnRef idx="1">
              <a:schemeClr val="dk1"/>
            </a:lnRef>
            <a:fillRef idx="0">
              <a:schemeClr val="dk1"/>
            </a:fillRef>
            <a:effectRef idx="0">
              <a:schemeClr val="dk1"/>
            </a:effectRef>
            <a:fontRef idx="minor">
              <a:schemeClr val="tx1"/>
            </a:fontRef>
          </p:style>
        </p:cxnSp>
        <p:sp>
          <p:nvSpPr>
            <p:cNvPr id="11" name="TextBox 10">
              <a:extLst>
                <a:ext uri="{FF2B5EF4-FFF2-40B4-BE49-F238E27FC236}">
                  <a16:creationId xmlns:a16="http://schemas.microsoft.com/office/drawing/2014/main" id="{1840BEF7-3F7B-9DDA-7F68-9F17D5E145EB}"/>
                </a:ext>
              </a:extLst>
            </p:cNvPr>
            <p:cNvSpPr txBox="1"/>
            <p:nvPr/>
          </p:nvSpPr>
          <p:spPr>
            <a:xfrm>
              <a:off x="1262707" y="5741764"/>
              <a:ext cx="6395333" cy="276999"/>
            </a:xfrm>
            <a:prstGeom prst="rect">
              <a:avLst/>
            </a:prstGeom>
            <a:noFill/>
          </p:spPr>
          <p:txBody>
            <a:bodyPr wrap="square" rtlCol="0">
              <a:spAutoFit/>
            </a:bodyPr>
            <a:lstStyle/>
            <a:p>
              <a:pPr algn="ctr" eaLnBrk="1" fontAlgn="auto" hangingPunct="1">
                <a:spcBef>
                  <a:spcPts val="0"/>
                </a:spcBef>
                <a:spcAft>
                  <a:spcPts val="0"/>
                </a:spcAft>
                <a:buClr>
                  <a:srgbClr val="000000"/>
                </a:buClr>
              </a:pPr>
              <a:r>
                <a:rPr lang="en-US" kern="0" dirty="0">
                  <a:solidFill>
                    <a:srgbClr val="000000"/>
                  </a:solidFill>
                  <a:latin typeface="Arial"/>
                  <a:cs typeface="Arial"/>
                  <a:sym typeface="Arial"/>
                </a:rPr>
                <a:t>10 </a:t>
              </a:r>
              <a:r>
                <a:rPr lang="en-US" kern="0" dirty="0" err="1">
                  <a:solidFill>
                    <a:srgbClr val="000000"/>
                  </a:solidFill>
                  <a:latin typeface="Arial"/>
                  <a:cs typeface="Arial"/>
                  <a:sym typeface="Arial"/>
                </a:rPr>
                <a:t>ms</a:t>
              </a:r>
              <a:r>
                <a:rPr lang="en-US" kern="0" dirty="0">
                  <a:solidFill>
                    <a:srgbClr val="000000"/>
                  </a:solidFill>
                  <a:latin typeface="Arial"/>
                  <a:cs typeface="Arial"/>
                  <a:sym typeface="Arial"/>
                </a:rPr>
                <a:t> Block (containing 1 Round)</a:t>
              </a:r>
            </a:p>
          </p:txBody>
        </p:sp>
        <p:sp>
          <p:nvSpPr>
            <p:cNvPr id="12" name="Rectangle 11">
              <a:extLst>
                <a:ext uri="{FF2B5EF4-FFF2-40B4-BE49-F238E27FC236}">
                  <a16:creationId xmlns:a16="http://schemas.microsoft.com/office/drawing/2014/main" id="{324CF879-1420-51DF-9DB0-850BB46D60EA}"/>
                </a:ext>
              </a:extLst>
            </p:cNvPr>
            <p:cNvSpPr/>
            <p:nvPr/>
          </p:nvSpPr>
          <p:spPr>
            <a:xfrm>
              <a:off x="2543838" y="4848739"/>
              <a:ext cx="642293" cy="816429"/>
            </a:xfrm>
            <a:prstGeom prst="rect">
              <a:avLst/>
            </a:prstGeom>
            <a:solidFill>
              <a:srgbClr val="92D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eaLnBrk="1" fontAlgn="auto" hangingPunct="1">
                <a:spcBef>
                  <a:spcPts val="0"/>
                </a:spcBef>
                <a:spcAft>
                  <a:spcPts val="0"/>
                </a:spcAft>
                <a:buClr>
                  <a:srgbClr val="000000"/>
                </a:buClr>
              </a:pPr>
              <a:r>
                <a:rPr lang="en-US" kern="0" dirty="0">
                  <a:solidFill>
                    <a:srgbClr val="344854"/>
                  </a:solidFill>
                  <a:latin typeface="Arial"/>
                  <a:sym typeface="Arial"/>
                </a:rPr>
                <a:t>Slot 2 for Controlee 2</a:t>
              </a:r>
            </a:p>
          </p:txBody>
        </p:sp>
        <p:sp>
          <p:nvSpPr>
            <p:cNvPr id="13" name="Rectangle 12">
              <a:extLst>
                <a:ext uri="{FF2B5EF4-FFF2-40B4-BE49-F238E27FC236}">
                  <a16:creationId xmlns:a16="http://schemas.microsoft.com/office/drawing/2014/main" id="{985D89CD-A38B-0E72-FD99-3EDAE55216A1}"/>
                </a:ext>
              </a:extLst>
            </p:cNvPr>
            <p:cNvSpPr/>
            <p:nvPr/>
          </p:nvSpPr>
          <p:spPr>
            <a:xfrm>
              <a:off x="3182676" y="4848739"/>
              <a:ext cx="642293" cy="816429"/>
            </a:xfrm>
            <a:prstGeom prst="rect">
              <a:avLst/>
            </a:prstGeom>
            <a:solidFill>
              <a:srgbClr val="92D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eaLnBrk="1" fontAlgn="auto" hangingPunct="1">
                <a:spcBef>
                  <a:spcPts val="0"/>
                </a:spcBef>
                <a:spcAft>
                  <a:spcPts val="0"/>
                </a:spcAft>
                <a:buClr>
                  <a:srgbClr val="000000"/>
                </a:buClr>
              </a:pPr>
              <a:r>
                <a:rPr lang="en-US" kern="0" dirty="0">
                  <a:solidFill>
                    <a:srgbClr val="344854"/>
                  </a:solidFill>
                  <a:latin typeface="Arial"/>
                  <a:sym typeface="Arial"/>
                </a:rPr>
                <a:t>Slot 3 for Controlee 3</a:t>
              </a:r>
            </a:p>
          </p:txBody>
        </p:sp>
        <p:sp>
          <p:nvSpPr>
            <p:cNvPr id="19" name="Rectangle 18">
              <a:extLst>
                <a:ext uri="{FF2B5EF4-FFF2-40B4-BE49-F238E27FC236}">
                  <a16:creationId xmlns:a16="http://schemas.microsoft.com/office/drawing/2014/main" id="{3CB494DA-131C-5417-0A7B-DC8B69D9F5F7}"/>
                </a:ext>
              </a:extLst>
            </p:cNvPr>
            <p:cNvSpPr/>
            <p:nvPr/>
          </p:nvSpPr>
          <p:spPr>
            <a:xfrm>
              <a:off x="3821558" y="4848739"/>
              <a:ext cx="642293" cy="816429"/>
            </a:xfrm>
            <a:prstGeom prst="rect">
              <a:avLst/>
            </a:prstGeom>
            <a:solidFill>
              <a:srgbClr val="92D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eaLnBrk="1" fontAlgn="auto" hangingPunct="1">
                <a:spcBef>
                  <a:spcPts val="0"/>
                </a:spcBef>
                <a:spcAft>
                  <a:spcPts val="0"/>
                </a:spcAft>
                <a:buClr>
                  <a:srgbClr val="000000"/>
                </a:buClr>
              </a:pPr>
              <a:r>
                <a:rPr lang="en-US" kern="0" dirty="0">
                  <a:solidFill>
                    <a:srgbClr val="344854"/>
                  </a:solidFill>
                  <a:latin typeface="Arial"/>
                  <a:sym typeface="Arial"/>
                </a:rPr>
                <a:t>Slot 4 for Controlee 4</a:t>
              </a:r>
            </a:p>
          </p:txBody>
        </p:sp>
        <p:sp>
          <p:nvSpPr>
            <p:cNvPr id="20" name="Rectangle 19">
              <a:extLst>
                <a:ext uri="{FF2B5EF4-FFF2-40B4-BE49-F238E27FC236}">
                  <a16:creationId xmlns:a16="http://schemas.microsoft.com/office/drawing/2014/main" id="{888F89E6-4EBB-9BAB-1A74-F58EFF6BCE5C}"/>
                </a:ext>
              </a:extLst>
            </p:cNvPr>
            <p:cNvSpPr/>
            <p:nvPr/>
          </p:nvSpPr>
          <p:spPr>
            <a:xfrm>
              <a:off x="4460396" y="4848739"/>
              <a:ext cx="642293" cy="816429"/>
            </a:xfrm>
            <a:prstGeom prst="rect">
              <a:avLst/>
            </a:prstGeom>
            <a:solidFill>
              <a:srgbClr val="92D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eaLnBrk="1" fontAlgn="auto" hangingPunct="1">
                <a:spcBef>
                  <a:spcPts val="0"/>
                </a:spcBef>
                <a:spcAft>
                  <a:spcPts val="0"/>
                </a:spcAft>
                <a:buClr>
                  <a:srgbClr val="000000"/>
                </a:buClr>
              </a:pPr>
              <a:r>
                <a:rPr lang="en-US" kern="0" dirty="0">
                  <a:solidFill>
                    <a:srgbClr val="344854"/>
                  </a:solidFill>
                  <a:latin typeface="Arial"/>
                  <a:sym typeface="Arial"/>
                </a:rPr>
                <a:t>Slot 5 for Controlee 5</a:t>
              </a:r>
            </a:p>
          </p:txBody>
        </p:sp>
        <p:sp>
          <p:nvSpPr>
            <p:cNvPr id="21" name="Rectangle 20">
              <a:extLst>
                <a:ext uri="{FF2B5EF4-FFF2-40B4-BE49-F238E27FC236}">
                  <a16:creationId xmlns:a16="http://schemas.microsoft.com/office/drawing/2014/main" id="{89B4A981-7671-6DE8-ACB1-2EBDB590537E}"/>
                </a:ext>
              </a:extLst>
            </p:cNvPr>
            <p:cNvSpPr/>
            <p:nvPr/>
          </p:nvSpPr>
          <p:spPr>
            <a:xfrm>
              <a:off x="5099234" y="4848739"/>
              <a:ext cx="642293" cy="816429"/>
            </a:xfrm>
            <a:prstGeom prst="rect">
              <a:avLst/>
            </a:prstGeom>
            <a:solidFill>
              <a:srgbClr val="92D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eaLnBrk="1" fontAlgn="auto" hangingPunct="1">
                <a:spcBef>
                  <a:spcPts val="0"/>
                </a:spcBef>
                <a:spcAft>
                  <a:spcPts val="0"/>
                </a:spcAft>
                <a:buClr>
                  <a:srgbClr val="000000"/>
                </a:buClr>
              </a:pPr>
              <a:r>
                <a:rPr lang="en-US" kern="0" dirty="0">
                  <a:solidFill>
                    <a:srgbClr val="344854"/>
                  </a:solidFill>
                  <a:latin typeface="Arial"/>
                  <a:sym typeface="Arial"/>
                </a:rPr>
                <a:t>Slot 6 for Controlee 6</a:t>
              </a:r>
            </a:p>
          </p:txBody>
        </p:sp>
        <p:sp>
          <p:nvSpPr>
            <p:cNvPr id="22" name="Rectangle 21">
              <a:extLst>
                <a:ext uri="{FF2B5EF4-FFF2-40B4-BE49-F238E27FC236}">
                  <a16:creationId xmlns:a16="http://schemas.microsoft.com/office/drawing/2014/main" id="{73CAB213-6DF5-8174-7BA7-BECADD0A969D}"/>
                </a:ext>
              </a:extLst>
            </p:cNvPr>
            <p:cNvSpPr/>
            <p:nvPr/>
          </p:nvSpPr>
          <p:spPr>
            <a:xfrm>
              <a:off x="5738072" y="4848739"/>
              <a:ext cx="642293" cy="816429"/>
            </a:xfrm>
            <a:prstGeom prst="rect">
              <a:avLst/>
            </a:prstGeom>
            <a:solidFill>
              <a:srgbClr val="92D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eaLnBrk="1" fontAlgn="auto" hangingPunct="1">
                <a:spcBef>
                  <a:spcPts val="0"/>
                </a:spcBef>
                <a:spcAft>
                  <a:spcPts val="0"/>
                </a:spcAft>
                <a:buClr>
                  <a:srgbClr val="000000"/>
                </a:buClr>
              </a:pPr>
              <a:r>
                <a:rPr lang="en-US" kern="0" dirty="0">
                  <a:solidFill>
                    <a:srgbClr val="344854"/>
                  </a:solidFill>
                  <a:latin typeface="Arial"/>
                  <a:sym typeface="Arial"/>
                </a:rPr>
                <a:t>Slot 7 for Controlee 7</a:t>
              </a:r>
            </a:p>
          </p:txBody>
        </p:sp>
        <p:sp>
          <p:nvSpPr>
            <p:cNvPr id="23" name="Rectangle 22">
              <a:extLst>
                <a:ext uri="{FF2B5EF4-FFF2-40B4-BE49-F238E27FC236}">
                  <a16:creationId xmlns:a16="http://schemas.microsoft.com/office/drawing/2014/main" id="{9679ABE4-81F1-122B-C446-B38DF9A1D47D}"/>
                </a:ext>
              </a:extLst>
            </p:cNvPr>
            <p:cNvSpPr/>
            <p:nvPr/>
          </p:nvSpPr>
          <p:spPr>
            <a:xfrm>
              <a:off x="6376910" y="4848739"/>
              <a:ext cx="642293" cy="816429"/>
            </a:xfrm>
            <a:prstGeom prst="rect">
              <a:avLst/>
            </a:prstGeom>
            <a:solidFill>
              <a:srgbClr val="92D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eaLnBrk="1" fontAlgn="auto" hangingPunct="1">
                <a:spcBef>
                  <a:spcPts val="0"/>
                </a:spcBef>
                <a:spcAft>
                  <a:spcPts val="0"/>
                </a:spcAft>
                <a:buClr>
                  <a:srgbClr val="000000"/>
                </a:buClr>
              </a:pPr>
              <a:r>
                <a:rPr lang="en-US" kern="0" dirty="0">
                  <a:solidFill>
                    <a:srgbClr val="344854"/>
                  </a:solidFill>
                  <a:latin typeface="Arial"/>
                  <a:sym typeface="Arial"/>
                </a:rPr>
                <a:t>Slot 8 for Controlee 8</a:t>
              </a:r>
            </a:p>
          </p:txBody>
        </p:sp>
        <p:sp>
          <p:nvSpPr>
            <p:cNvPr id="24" name="Rectangle 23">
              <a:extLst>
                <a:ext uri="{FF2B5EF4-FFF2-40B4-BE49-F238E27FC236}">
                  <a16:creationId xmlns:a16="http://schemas.microsoft.com/office/drawing/2014/main" id="{5DDCC455-5231-32D4-0843-9819B3E2FA70}"/>
                </a:ext>
              </a:extLst>
            </p:cNvPr>
            <p:cNvSpPr/>
            <p:nvPr/>
          </p:nvSpPr>
          <p:spPr>
            <a:xfrm>
              <a:off x="7015748" y="4848739"/>
              <a:ext cx="642293" cy="81642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eaLnBrk="1" fontAlgn="auto" hangingPunct="1">
                <a:spcBef>
                  <a:spcPts val="0"/>
                </a:spcBef>
                <a:spcAft>
                  <a:spcPts val="0"/>
                </a:spcAft>
                <a:buClr>
                  <a:srgbClr val="000000"/>
                </a:buClr>
              </a:pPr>
              <a:r>
                <a:rPr lang="en-US" kern="0" dirty="0">
                  <a:solidFill>
                    <a:srgbClr val="344854"/>
                  </a:solidFill>
                  <a:latin typeface="Arial"/>
                  <a:sym typeface="Arial"/>
                </a:rPr>
                <a:t>Slot 9 is empty</a:t>
              </a:r>
            </a:p>
          </p:txBody>
        </p:sp>
        <p:cxnSp>
          <p:nvCxnSpPr>
            <p:cNvPr id="27" name="Straight Arrow Connector 26">
              <a:extLst>
                <a:ext uri="{FF2B5EF4-FFF2-40B4-BE49-F238E27FC236}">
                  <a16:creationId xmlns:a16="http://schemas.microsoft.com/office/drawing/2014/main" id="{5255ECC2-D532-1B21-36FC-F550FB50D7B0}"/>
                </a:ext>
              </a:extLst>
            </p:cNvPr>
            <p:cNvCxnSpPr>
              <a:cxnSpLocks/>
            </p:cNvCxnSpPr>
            <p:nvPr/>
          </p:nvCxnSpPr>
          <p:spPr>
            <a:xfrm>
              <a:off x="1262707" y="4758389"/>
              <a:ext cx="642294" cy="0"/>
            </a:xfrm>
            <a:prstGeom prst="straightConnector1">
              <a:avLst/>
            </a:prstGeom>
            <a:ln>
              <a:solidFill>
                <a:schemeClr val="tx1"/>
              </a:solidFill>
              <a:headEnd type="triangle"/>
              <a:tailEnd type="triangle"/>
            </a:ln>
          </p:spPr>
          <p:style>
            <a:lnRef idx="1">
              <a:schemeClr val="dk1"/>
            </a:lnRef>
            <a:fillRef idx="0">
              <a:schemeClr val="dk1"/>
            </a:fillRef>
            <a:effectRef idx="0">
              <a:schemeClr val="dk1"/>
            </a:effectRef>
            <a:fontRef idx="minor">
              <a:schemeClr val="tx1"/>
            </a:fontRef>
          </p:style>
        </p:cxnSp>
        <p:sp>
          <p:nvSpPr>
            <p:cNvPr id="28" name="TextBox 27">
              <a:extLst>
                <a:ext uri="{FF2B5EF4-FFF2-40B4-BE49-F238E27FC236}">
                  <a16:creationId xmlns:a16="http://schemas.microsoft.com/office/drawing/2014/main" id="{58542650-5D06-1469-48BC-ECDAA22E1A89}"/>
                </a:ext>
              </a:extLst>
            </p:cNvPr>
            <p:cNvSpPr txBox="1"/>
            <p:nvPr/>
          </p:nvSpPr>
          <p:spPr>
            <a:xfrm>
              <a:off x="1202852" y="4492831"/>
              <a:ext cx="762001" cy="461665"/>
            </a:xfrm>
            <a:prstGeom prst="rect">
              <a:avLst/>
            </a:prstGeom>
            <a:noFill/>
          </p:spPr>
          <p:txBody>
            <a:bodyPr wrap="square" rtlCol="0">
              <a:spAutoFit/>
            </a:bodyPr>
            <a:lstStyle/>
            <a:p>
              <a:pPr algn="ctr" eaLnBrk="1" fontAlgn="auto" hangingPunct="1">
                <a:spcBef>
                  <a:spcPts val="0"/>
                </a:spcBef>
                <a:spcAft>
                  <a:spcPts val="0"/>
                </a:spcAft>
                <a:buClr>
                  <a:srgbClr val="000000"/>
                </a:buClr>
              </a:pPr>
              <a:r>
                <a:rPr lang="en-US" kern="0" dirty="0">
                  <a:solidFill>
                    <a:srgbClr val="000000"/>
                  </a:solidFill>
                  <a:latin typeface="Arial"/>
                  <a:cs typeface="Arial"/>
                  <a:sym typeface="Arial"/>
                </a:rPr>
                <a:t>1 </a:t>
              </a:r>
              <a:r>
                <a:rPr lang="en-US" kern="0" dirty="0" err="1">
                  <a:solidFill>
                    <a:srgbClr val="000000"/>
                  </a:solidFill>
                  <a:latin typeface="Arial"/>
                  <a:cs typeface="Arial"/>
                  <a:sym typeface="Arial"/>
                </a:rPr>
                <a:t>ms</a:t>
              </a:r>
              <a:r>
                <a:rPr lang="en-US" kern="0" dirty="0">
                  <a:solidFill>
                    <a:srgbClr val="000000"/>
                  </a:solidFill>
                  <a:latin typeface="Arial"/>
                  <a:cs typeface="Arial"/>
                  <a:sym typeface="Arial"/>
                </a:rPr>
                <a:t> Slot</a:t>
              </a:r>
            </a:p>
          </p:txBody>
        </p:sp>
      </p:grpSp>
    </p:spTree>
    <p:extLst>
      <p:ext uri="{BB962C8B-B14F-4D97-AF65-F5344CB8AC3E}">
        <p14:creationId xmlns:p14="http://schemas.microsoft.com/office/powerpoint/2010/main" val="23439463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6FFD6-80F7-E0B8-0950-4B0B355DFB88}"/>
              </a:ext>
            </a:extLst>
          </p:cNvPr>
          <p:cNvSpPr>
            <a:spLocks noGrp="1"/>
          </p:cNvSpPr>
          <p:nvPr>
            <p:ph type="title"/>
          </p:nvPr>
        </p:nvSpPr>
        <p:spPr>
          <a:xfrm>
            <a:off x="685800" y="685800"/>
            <a:ext cx="7879466" cy="1066800"/>
          </a:xfrm>
        </p:spPr>
        <p:txBody>
          <a:bodyPr/>
          <a:lstStyle/>
          <a:p>
            <a:r>
              <a:rPr lang="en-US" altLang="ko-KR" b="1" dirty="0"/>
              <a:t>Example 1: Control Message for Data Communication</a:t>
            </a:r>
            <a:endParaRPr lang="en-US" b="1" dirty="0"/>
          </a:p>
        </p:txBody>
      </p:sp>
      <p:sp>
        <p:nvSpPr>
          <p:cNvPr id="3" name="Content Placeholder 2">
            <a:extLst>
              <a:ext uri="{FF2B5EF4-FFF2-40B4-BE49-F238E27FC236}">
                <a16:creationId xmlns:a16="http://schemas.microsoft.com/office/drawing/2014/main" id="{2E31EFFA-B253-855D-12A9-40B8A84B5C08}"/>
              </a:ext>
            </a:extLst>
          </p:cNvPr>
          <p:cNvSpPr>
            <a:spLocks noGrp="1"/>
          </p:cNvSpPr>
          <p:nvPr>
            <p:ph idx="1"/>
          </p:nvPr>
        </p:nvSpPr>
        <p:spPr>
          <a:xfrm>
            <a:off x="685800" y="1981200"/>
            <a:ext cx="7879466" cy="609600"/>
          </a:xfrm>
        </p:spPr>
        <p:txBody>
          <a:bodyPr/>
          <a:lstStyle/>
          <a:p>
            <a:pPr>
              <a:lnSpc>
                <a:spcPct val="150000"/>
              </a:lnSpc>
            </a:pPr>
            <a:r>
              <a:rPr lang="en-US" sz="2000" dirty="0"/>
              <a:t>Control Message with </a:t>
            </a:r>
            <a:r>
              <a:rPr lang="en-US" sz="2000" dirty="0">
                <a:solidFill>
                  <a:srgbClr val="FF0000"/>
                </a:solidFill>
              </a:rPr>
              <a:t>26 B</a:t>
            </a:r>
            <a:r>
              <a:rPr lang="en-US" sz="2000" dirty="0"/>
              <a:t> header IE</a:t>
            </a:r>
          </a:p>
          <a:p>
            <a:pPr lvl="1"/>
            <a:r>
              <a:rPr lang="en-US" sz="1600" dirty="0"/>
              <a:t>No Block Duration and Slot Duration fields (used default values)</a:t>
            </a:r>
          </a:p>
          <a:p>
            <a:pPr lvl="1"/>
            <a:r>
              <a:rPr lang="en-US" sz="1600" dirty="0"/>
              <a:t>Only Data Comm Control (expectedly 1 B)</a:t>
            </a:r>
          </a:p>
          <a:p>
            <a:pPr lvl="1"/>
            <a:r>
              <a:rPr lang="en-US" sz="1600" dirty="0"/>
              <a:t>Consecutive Slot Scheduling</a:t>
            </a:r>
          </a:p>
          <a:p>
            <a:pPr lvl="1"/>
            <a:endParaRPr lang="en-US" sz="1200" dirty="0"/>
          </a:p>
        </p:txBody>
      </p:sp>
      <p:sp>
        <p:nvSpPr>
          <p:cNvPr id="4" name="Date Placeholder 3">
            <a:extLst>
              <a:ext uri="{FF2B5EF4-FFF2-40B4-BE49-F238E27FC236}">
                <a16:creationId xmlns:a16="http://schemas.microsoft.com/office/drawing/2014/main" id="{88A6A6A8-192A-1BCE-4B03-2C22BCF7B43F}"/>
              </a:ext>
            </a:extLst>
          </p:cNvPr>
          <p:cNvSpPr>
            <a:spLocks noGrp="1"/>
          </p:cNvSpPr>
          <p:nvPr>
            <p:ph type="dt" sz="half" idx="10"/>
          </p:nvPr>
        </p:nvSpPr>
        <p:spPr/>
        <p:txBody>
          <a:bodyPr/>
          <a:lstStyle/>
          <a:p>
            <a:r>
              <a:rPr lang="en-US" altLang="en-US" dirty="0"/>
              <a:t>January 2023</a:t>
            </a:r>
          </a:p>
        </p:txBody>
      </p:sp>
      <p:sp>
        <p:nvSpPr>
          <p:cNvPr id="5" name="Footer Placeholder 4">
            <a:extLst>
              <a:ext uri="{FF2B5EF4-FFF2-40B4-BE49-F238E27FC236}">
                <a16:creationId xmlns:a16="http://schemas.microsoft.com/office/drawing/2014/main" id="{3564B786-BE4E-B295-30C1-185E019C3586}"/>
              </a:ext>
            </a:extLst>
          </p:cNvPr>
          <p:cNvSpPr>
            <a:spLocks noGrp="1"/>
          </p:cNvSpPr>
          <p:nvPr>
            <p:ph type="ftr" sz="quarter" idx="11"/>
          </p:nvPr>
        </p:nvSpPr>
        <p:spPr/>
        <p:txBody>
          <a:bodyPr/>
          <a:lstStyle/>
          <a:p>
            <a:r>
              <a:rPr lang="en-US" altLang="en-US"/>
              <a:t>Kangjin Yoon, Meta</a:t>
            </a:r>
            <a:endParaRPr lang="en-US" altLang="en-US" dirty="0"/>
          </a:p>
        </p:txBody>
      </p:sp>
      <p:sp>
        <p:nvSpPr>
          <p:cNvPr id="6" name="Slide Number Placeholder 5">
            <a:extLst>
              <a:ext uri="{FF2B5EF4-FFF2-40B4-BE49-F238E27FC236}">
                <a16:creationId xmlns:a16="http://schemas.microsoft.com/office/drawing/2014/main" id="{DBCF93E8-7B82-92EE-94A7-FE862345AD87}"/>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13</a:t>
            </a:fld>
            <a:endParaRPr lang="en-US" altLang="en-US"/>
          </a:p>
        </p:txBody>
      </p:sp>
      <p:graphicFrame>
        <p:nvGraphicFramePr>
          <p:cNvPr id="7" name="Table 4">
            <a:extLst>
              <a:ext uri="{FF2B5EF4-FFF2-40B4-BE49-F238E27FC236}">
                <a16:creationId xmlns:a16="http://schemas.microsoft.com/office/drawing/2014/main" id="{7E456208-779E-7394-4902-63415991E819}"/>
              </a:ext>
            </a:extLst>
          </p:cNvPr>
          <p:cNvGraphicFramePr>
            <a:graphicFrameLocks noGrp="1"/>
          </p:cNvGraphicFramePr>
          <p:nvPr>
            <p:extLst>
              <p:ext uri="{D42A27DB-BD31-4B8C-83A1-F6EECF244321}">
                <p14:modId xmlns:p14="http://schemas.microsoft.com/office/powerpoint/2010/main" val="728930802"/>
              </p:ext>
            </p:extLst>
          </p:nvPr>
        </p:nvGraphicFramePr>
        <p:xfrm>
          <a:off x="622036" y="3954157"/>
          <a:ext cx="8136240" cy="1214918"/>
        </p:xfrm>
        <a:graphic>
          <a:graphicData uri="http://schemas.openxmlformats.org/drawingml/2006/table">
            <a:tbl>
              <a:tblPr firstRow="1" bandRow="1">
                <a:tableStyleId>{5940675A-B579-460E-94D1-54222C63F5DA}</a:tableStyleId>
              </a:tblPr>
              <a:tblGrid>
                <a:gridCol w="813624">
                  <a:extLst>
                    <a:ext uri="{9D8B030D-6E8A-4147-A177-3AD203B41FA5}">
                      <a16:colId xmlns:a16="http://schemas.microsoft.com/office/drawing/2014/main" val="1622148658"/>
                    </a:ext>
                  </a:extLst>
                </a:gridCol>
                <a:gridCol w="813624">
                  <a:extLst>
                    <a:ext uri="{9D8B030D-6E8A-4147-A177-3AD203B41FA5}">
                      <a16:colId xmlns:a16="http://schemas.microsoft.com/office/drawing/2014/main" val="3405365299"/>
                    </a:ext>
                  </a:extLst>
                </a:gridCol>
                <a:gridCol w="813624">
                  <a:extLst>
                    <a:ext uri="{9D8B030D-6E8A-4147-A177-3AD203B41FA5}">
                      <a16:colId xmlns:a16="http://schemas.microsoft.com/office/drawing/2014/main" val="1607319796"/>
                    </a:ext>
                  </a:extLst>
                </a:gridCol>
                <a:gridCol w="813624">
                  <a:extLst>
                    <a:ext uri="{9D8B030D-6E8A-4147-A177-3AD203B41FA5}">
                      <a16:colId xmlns:a16="http://schemas.microsoft.com/office/drawing/2014/main" val="944720444"/>
                    </a:ext>
                  </a:extLst>
                </a:gridCol>
                <a:gridCol w="813624">
                  <a:extLst>
                    <a:ext uri="{9D8B030D-6E8A-4147-A177-3AD203B41FA5}">
                      <a16:colId xmlns:a16="http://schemas.microsoft.com/office/drawing/2014/main" val="412948718"/>
                    </a:ext>
                  </a:extLst>
                </a:gridCol>
                <a:gridCol w="813624">
                  <a:extLst>
                    <a:ext uri="{9D8B030D-6E8A-4147-A177-3AD203B41FA5}">
                      <a16:colId xmlns:a16="http://schemas.microsoft.com/office/drawing/2014/main" val="3188080924"/>
                    </a:ext>
                  </a:extLst>
                </a:gridCol>
                <a:gridCol w="813624">
                  <a:extLst>
                    <a:ext uri="{9D8B030D-6E8A-4147-A177-3AD203B41FA5}">
                      <a16:colId xmlns:a16="http://schemas.microsoft.com/office/drawing/2014/main" val="1517498244"/>
                    </a:ext>
                  </a:extLst>
                </a:gridCol>
                <a:gridCol w="813624">
                  <a:extLst>
                    <a:ext uri="{9D8B030D-6E8A-4147-A177-3AD203B41FA5}">
                      <a16:colId xmlns:a16="http://schemas.microsoft.com/office/drawing/2014/main" val="2372271392"/>
                    </a:ext>
                  </a:extLst>
                </a:gridCol>
                <a:gridCol w="813624">
                  <a:extLst>
                    <a:ext uri="{9D8B030D-6E8A-4147-A177-3AD203B41FA5}">
                      <a16:colId xmlns:a16="http://schemas.microsoft.com/office/drawing/2014/main" val="3705277811"/>
                    </a:ext>
                  </a:extLst>
                </a:gridCol>
                <a:gridCol w="813624">
                  <a:extLst>
                    <a:ext uri="{9D8B030D-6E8A-4147-A177-3AD203B41FA5}">
                      <a16:colId xmlns:a16="http://schemas.microsoft.com/office/drawing/2014/main" val="3876701363"/>
                    </a:ext>
                  </a:extLst>
                </a:gridCol>
              </a:tblGrid>
              <a:tr h="0">
                <a:tc>
                  <a:txBody>
                    <a:bodyPr/>
                    <a:lstStyle/>
                    <a:p>
                      <a:pPr algn="ctr"/>
                      <a:r>
                        <a:rPr lang="en-US" sz="1200" dirty="0"/>
                        <a:t>Octets: 2</a:t>
                      </a:r>
                    </a:p>
                  </a:txBody>
                  <a:tcPr anchor="ctr"/>
                </a:tc>
                <a:tc>
                  <a:txBody>
                    <a:bodyPr/>
                    <a:lstStyle/>
                    <a:p>
                      <a:pPr algn="ctr"/>
                      <a:r>
                        <a:rPr lang="en-US" sz="1200" dirty="0"/>
                        <a:t>4</a:t>
                      </a:r>
                    </a:p>
                  </a:txBody>
                  <a:tcPr anchor="ctr"/>
                </a:tc>
                <a:tc>
                  <a:txBody>
                    <a:bodyPr/>
                    <a:lstStyle/>
                    <a:p>
                      <a:pPr algn="ctr"/>
                      <a:r>
                        <a:rPr lang="en-US" sz="1200" strike="noStrike" dirty="0"/>
                        <a:t>0</a:t>
                      </a:r>
                    </a:p>
                  </a:txBody>
                  <a:tcPr anchor="ctr">
                    <a:lnBlToTr w="12700" cap="flat" cmpd="sng" algn="ctr">
                      <a:noFill/>
                      <a:prstDash val="solid"/>
                      <a:round/>
                      <a:headEnd type="none" w="med" len="med"/>
                      <a:tailEnd type="none" w="med" len="med"/>
                    </a:lnBlToTr>
                  </a:tcPr>
                </a:tc>
                <a:tc>
                  <a:txBody>
                    <a:bodyPr/>
                    <a:lstStyle/>
                    <a:p>
                      <a:pPr algn="ctr"/>
                      <a:r>
                        <a:rPr lang="en-US" sz="1200" dirty="0"/>
                        <a:t>1</a:t>
                      </a:r>
                    </a:p>
                  </a:txBody>
                  <a:tcPr anchor="ctr">
                    <a:lnBlToTr w="12700" cap="flat" cmpd="sng" algn="ctr">
                      <a:noFill/>
                      <a:prstDash val="solid"/>
                      <a:round/>
                      <a:headEnd type="none" w="med" len="med"/>
                      <a:tailEnd type="none" w="med" len="med"/>
                    </a:lnBlToTr>
                  </a:tcPr>
                </a:tc>
                <a:tc>
                  <a:txBody>
                    <a:bodyPr/>
                    <a:lstStyle/>
                    <a:p>
                      <a:pPr algn="ctr"/>
                      <a:r>
                        <a:rPr lang="en-US" sz="1200" strike="noStrike" dirty="0"/>
                        <a:t>0</a:t>
                      </a:r>
                    </a:p>
                  </a:txBody>
                  <a:tcPr anchor="ctr">
                    <a:lnBlToTr w="12700" cap="flat" cmpd="sng" algn="ctr">
                      <a:noFill/>
                      <a:prstDash val="solid"/>
                      <a:round/>
                      <a:headEnd type="none" w="med" len="med"/>
                      <a:tailEnd type="none" w="med" len="med"/>
                    </a:lnBlToTr>
                  </a:tcPr>
                </a:tc>
                <a:tc>
                  <a:txBody>
                    <a:bodyPr/>
                    <a:lstStyle/>
                    <a:p>
                      <a:pPr algn="ctr"/>
                      <a:r>
                        <a:rPr lang="en-US" sz="1200" strike="noStrike" dirty="0"/>
                        <a:t>0</a:t>
                      </a:r>
                    </a:p>
                  </a:txBody>
                  <a:tcPr anchor="ctr">
                    <a:lnBlToTr w="12700" cap="flat" cmpd="sng" algn="ctr">
                      <a:noFill/>
                      <a:prstDash val="solid"/>
                      <a:round/>
                      <a:headEnd type="none" w="med" len="med"/>
                      <a:tailEnd type="none" w="med" len="med"/>
                    </a:lnBlToTr>
                  </a:tcPr>
                </a:tc>
                <a:tc>
                  <a:txBody>
                    <a:bodyPr/>
                    <a:lstStyle/>
                    <a:p>
                      <a:pPr algn="ctr"/>
                      <a:r>
                        <a:rPr lang="en-US" sz="1200" strike="noStrike" dirty="0"/>
                        <a:t>1</a:t>
                      </a:r>
                    </a:p>
                  </a:txBody>
                  <a:tcPr anchor="ctr">
                    <a:lnBlToTr w="12700" cap="flat" cmpd="sng" algn="ctr">
                      <a:noFill/>
                      <a:prstDash val="solid"/>
                      <a:round/>
                      <a:headEnd type="none" w="med" len="med"/>
                      <a:tailEnd type="none" w="med" len="med"/>
                    </a:lnBlToTr>
                  </a:tcPr>
                </a:tc>
                <a:tc>
                  <a:txBody>
                    <a:bodyPr/>
                    <a:lstStyle/>
                    <a:p>
                      <a:pPr algn="ctr"/>
                      <a:r>
                        <a:rPr lang="en-US" sz="1200" strike="noStrike" dirty="0"/>
                        <a:t>0</a:t>
                      </a:r>
                    </a:p>
                  </a:txBody>
                  <a:tcPr anchor="ctr">
                    <a:lnBlToTr w="12700" cap="flat" cmpd="sng" algn="ctr">
                      <a:noFill/>
                      <a:prstDash val="solid"/>
                      <a:round/>
                      <a:headEnd type="none" w="med" len="med"/>
                      <a:tailEnd type="none" w="med" len="med"/>
                    </a:lnBlToTr>
                  </a:tcPr>
                </a:tc>
                <a:tc>
                  <a:txBody>
                    <a:bodyPr/>
                    <a:lstStyle/>
                    <a:p>
                      <a:pPr algn="ctr"/>
                      <a:r>
                        <a:rPr lang="en-US" sz="1200" strike="noStrike" dirty="0"/>
                        <a:t>0</a:t>
                      </a:r>
                    </a:p>
                  </a:txBody>
                  <a:tcPr anchor="ctr">
                    <a:lnBlToTr w="12700" cap="flat" cmpd="sng" algn="ctr">
                      <a:noFill/>
                      <a:prstDash val="solid"/>
                      <a:round/>
                      <a:headEnd type="none" w="med" len="med"/>
                      <a:tailEnd type="none" w="med" len="med"/>
                    </a:lnBlToTr>
                  </a:tcPr>
                </a:tc>
                <a:tc>
                  <a:txBody>
                    <a:bodyPr/>
                    <a:lstStyle/>
                    <a:p>
                      <a:pPr algn="ctr"/>
                      <a:r>
                        <a:rPr lang="en-US" sz="1200" strike="noStrike" dirty="0"/>
                        <a:t>2*8</a:t>
                      </a:r>
                    </a:p>
                  </a:txBody>
                  <a:tcPr anchor="ctr">
                    <a:lnBlToTr w="12700" cap="flat" cmpd="sng" algn="ctr">
                      <a:noFill/>
                      <a:prstDash val="solid"/>
                      <a:round/>
                      <a:headEnd type="none" w="med" len="med"/>
                      <a:tailEnd type="none" w="med" len="med"/>
                    </a:lnBlToTr>
                  </a:tcPr>
                </a:tc>
                <a:extLst>
                  <a:ext uri="{0D108BD9-81ED-4DB2-BD59-A6C34878D82A}">
                    <a16:rowId xmlns:a16="http://schemas.microsoft.com/office/drawing/2014/main" val="44038087"/>
                  </a:ext>
                </a:extLst>
              </a:tr>
              <a:tr h="940598">
                <a:tc>
                  <a:txBody>
                    <a:bodyPr/>
                    <a:lstStyle/>
                    <a:p>
                      <a:pPr algn="ctr"/>
                      <a:r>
                        <a:rPr lang="en-US" sz="1200" dirty="0"/>
                        <a:t>Control</a:t>
                      </a:r>
                    </a:p>
                  </a:txBody>
                  <a:tcPr vert="vert270" anchor="ctr"/>
                </a:tc>
                <a:tc>
                  <a:txBody>
                    <a:bodyPr/>
                    <a:lstStyle/>
                    <a:p>
                      <a:pPr algn="ctr"/>
                      <a:r>
                        <a:rPr lang="en-US" sz="1200" dirty="0"/>
                        <a:t>Session ID</a:t>
                      </a:r>
                    </a:p>
                  </a:txBody>
                  <a:tcPr vert="vert270" anchor="ctr"/>
                </a:tc>
                <a:tc>
                  <a:txBody>
                    <a:bodyPr/>
                    <a:lstStyle/>
                    <a:p>
                      <a:pPr algn="ctr"/>
                      <a:r>
                        <a:rPr lang="en-US" sz="1200" strike="noStrike" dirty="0"/>
                        <a:t>Block Duration</a:t>
                      </a:r>
                    </a:p>
                  </a:txBody>
                  <a:tcPr vert="vert270" anchor="ctr">
                    <a:lnBlToTr w="12700" cap="flat" cmpd="sng" algn="ctr">
                      <a:solidFill>
                        <a:schemeClr val="tx1"/>
                      </a:solidFill>
                      <a:prstDash val="solid"/>
                      <a:round/>
                      <a:headEnd type="none" w="med" len="med"/>
                      <a:tailEnd type="none" w="med" len="med"/>
                    </a:lnBlToTr>
                  </a:tcPr>
                </a:tc>
                <a:tc>
                  <a:txBody>
                    <a:bodyPr/>
                    <a:lstStyle/>
                    <a:p>
                      <a:pPr algn="ctr"/>
                      <a:r>
                        <a:rPr lang="en-US" sz="1200" dirty="0"/>
                        <a:t>Round Duration</a:t>
                      </a:r>
                    </a:p>
                  </a:txBody>
                  <a:tcPr vert="vert270" anchor="ctr"/>
                </a:tc>
                <a:tc>
                  <a:txBody>
                    <a:bodyPr/>
                    <a:lstStyle/>
                    <a:p>
                      <a:pPr algn="ctr"/>
                      <a:r>
                        <a:rPr lang="en-US" sz="1200" strike="noStrike" dirty="0"/>
                        <a:t>Slot Duration</a:t>
                      </a:r>
                    </a:p>
                  </a:txBody>
                  <a:tcPr vert="vert270" anchor="ctr">
                    <a:lnBlToTr w="12700" cap="flat" cmpd="sng" algn="ctr">
                      <a:solidFill>
                        <a:schemeClr val="tx1"/>
                      </a:solidFill>
                      <a:prstDash val="solid"/>
                      <a:round/>
                      <a:headEnd type="none" w="med" len="med"/>
                      <a:tailEnd type="none" w="med" len="med"/>
                    </a:lnBlToTr>
                  </a:tcPr>
                </a:tc>
                <a:tc>
                  <a:txBody>
                    <a:bodyPr/>
                    <a:lstStyle/>
                    <a:p>
                      <a:pPr algn="ctr"/>
                      <a:r>
                        <a:rPr lang="en-US" sz="1200" strike="noStrike" dirty="0"/>
                        <a:t>Ranging Control</a:t>
                      </a:r>
                    </a:p>
                  </a:txBody>
                  <a:tcPr vert="vert270" anchor="ctr">
                    <a:lnBlToTr w="12700" cap="flat" cmpd="sng" algn="ctr">
                      <a:solidFill>
                        <a:schemeClr val="tx1"/>
                      </a:solidFill>
                      <a:prstDash val="solid"/>
                      <a:round/>
                      <a:headEnd type="none" w="med" len="med"/>
                      <a:tailEnd type="none" w="med" len="med"/>
                    </a:lnBlToTr>
                  </a:tcPr>
                </a:tc>
                <a:tc>
                  <a:txBody>
                    <a:bodyPr/>
                    <a:lstStyle/>
                    <a:p>
                      <a:pPr algn="ctr"/>
                      <a:r>
                        <a:rPr lang="en-US" sz="1200" strike="noStrike" dirty="0"/>
                        <a:t>Data Comm Control</a:t>
                      </a:r>
                    </a:p>
                  </a:txBody>
                  <a:tcPr vert="vert270" anchor="ctr"/>
                </a:tc>
                <a:tc>
                  <a:txBody>
                    <a:bodyPr/>
                    <a:lstStyle/>
                    <a:p>
                      <a:pPr algn="ctr"/>
                      <a:r>
                        <a:rPr lang="en-US" sz="1200" strike="noStrike" dirty="0"/>
                        <a:t>Sensing Control</a:t>
                      </a:r>
                    </a:p>
                  </a:txBody>
                  <a:tcPr vert="vert270" anchor="ctr">
                    <a:lnBlToTr w="12700" cap="flat" cmpd="sng" algn="ctr">
                      <a:solidFill>
                        <a:schemeClr val="tx1"/>
                      </a:solidFill>
                      <a:prstDash val="solid"/>
                      <a:round/>
                      <a:headEnd type="none" w="med" len="med"/>
                      <a:tailEnd type="none" w="med" len="med"/>
                    </a:lnBlToTr>
                  </a:tcPr>
                </a:tc>
                <a:tc>
                  <a:txBody>
                    <a:bodyPr/>
                    <a:lstStyle/>
                    <a:p>
                      <a:pPr algn="ctr"/>
                      <a:r>
                        <a:rPr lang="en-US" sz="1200" strike="noStrike" dirty="0" err="1"/>
                        <a:t>TDoA</a:t>
                      </a:r>
                      <a:r>
                        <a:rPr lang="en-US" sz="1200" strike="noStrike" dirty="0"/>
                        <a:t> Control</a:t>
                      </a:r>
                    </a:p>
                  </a:txBody>
                  <a:tcPr vert="vert270" anchor="ctr">
                    <a:lnBlToTr w="12700" cap="flat" cmpd="sng" algn="ctr">
                      <a:solidFill>
                        <a:schemeClr val="tx1"/>
                      </a:solidFill>
                      <a:prstDash val="solid"/>
                      <a:round/>
                      <a:headEnd type="none" w="med" len="med"/>
                      <a:tailEnd type="none" w="med" len="med"/>
                    </a:lnBlToTr>
                  </a:tcPr>
                </a:tc>
                <a:tc>
                  <a:txBody>
                    <a:bodyPr/>
                    <a:lstStyle/>
                    <a:p>
                      <a:pPr algn="ctr"/>
                      <a:r>
                        <a:rPr lang="en-US" sz="1200" strike="noStrike" dirty="0"/>
                        <a:t>Scheduling List</a:t>
                      </a:r>
                    </a:p>
                  </a:txBody>
                  <a:tcPr vert="vert270" anchor="ctr"/>
                </a:tc>
                <a:extLst>
                  <a:ext uri="{0D108BD9-81ED-4DB2-BD59-A6C34878D82A}">
                    <a16:rowId xmlns:a16="http://schemas.microsoft.com/office/drawing/2014/main" val="128744380"/>
                  </a:ext>
                </a:extLst>
              </a:tr>
            </a:tbl>
          </a:graphicData>
        </a:graphic>
      </p:graphicFrame>
      <p:cxnSp>
        <p:nvCxnSpPr>
          <p:cNvPr id="14" name="Straight Connector 13">
            <a:extLst>
              <a:ext uri="{FF2B5EF4-FFF2-40B4-BE49-F238E27FC236}">
                <a16:creationId xmlns:a16="http://schemas.microsoft.com/office/drawing/2014/main" id="{0CE8286B-46CD-CA96-C1A4-5817A64B18B7}"/>
              </a:ext>
            </a:extLst>
          </p:cNvPr>
          <p:cNvCxnSpPr>
            <a:cxnSpLocks/>
          </p:cNvCxnSpPr>
          <p:nvPr/>
        </p:nvCxnSpPr>
        <p:spPr>
          <a:xfrm flipV="1">
            <a:off x="8758286" y="4745925"/>
            <a:ext cx="0" cy="419321"/>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15" name="Straight Arrow Connector 14">
            <a:extLst>
              <a:ext uri="{FF2B5EF4-FFF2-40B4-BE49-F238E27FC236}">
                <a16:creationId xmlns:a16="http://schemas.microsoft.com/office/drawing/2014/main" id="{7622177D-EC10-E4F3-7F09-FBD518C50440}"/>
              </a:ext>
            </a:extLst>
          </p:cNvPr>
          <p:cNvCxnSpPr>
            <a:cxnSpLocks/>
          </p:cNvCxnSpPr>
          <p:nvPr/>
        </p:nvCxnSpPr>
        <p:spPr>
          <a:xfrm flipV="1">
            <a:off x="622039" y="3850613"/>
            <a:ext cx="8136247" cy="2"/>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16" name="TextBox 15">
            <a:extLst>
              <a:ext uri="{FF2B5EF4-FFF2-40B4-BE49-F238E27FC236}">
                <a16:creationId xmlns:a16="http://schemas.microsoft.com/office/drawing/2014/main" id="{5FDC5EA3-F021-228C-D36A-B7008C7EC96E}"/>
              </a:ext>
            </a:extLst>
          </p:cNvPr>
          <p:cNvSpPr txBox="1"/>
          <p:nvPr/>
        </p:nvSpPr>
        <p:spPr>
          <a:xfrm>
            <a:off x="622037" y="3557316"/>
            <a:ext cx="8136249" cy="276999"/>
          </a:xfrm>
          <a:prstGeom prst="rect">
            <a:avLst/>
          </a:prstGeom>
          <a:noFill/>
        </p:spPr>
        <p:txBody>
          <a:bodyPr wrap="square" rtlCol="0" anchor="b">
            <a:spAutoFit/>
          </a:bodyPr>
          <a:lstStyle/>
          <a:p>
            <a:pPr algn="ctr"/>
            <a:r>
              <a:rPr lang="en-US" dirty="0"/>
              <a:t>Proposed Header IE Content field</a:t>
            </a:r>
          </a:p>
        </p:txBody>
      </p:sp>
      <p:graphicFrame>
        <p:nvGraphicFramePr>
          <p:cNvPr id="17" name="Table 16">
            <a:extLst>
              <a:ext uri="{FF2B5EF4-FFF2-40B4-BE49-F238E27FC236}">
                <a16:creationId xmlns:a16="http://schemas.microsoft.com/office/drawing/2014/main" id="{AD191B72-53FB-1FD9-B81E-487F69E33A22}"/>
              </a:ext>
            </a:extLst>
          </p:cNvPr>
          <p:cNvGraphicFramePr>
            <a:graphicFrameLocks noGrp="1"/>
          </p:cNvGraphicFramePr>
          <p:nvPr>
            <p:extLst>
              <p:ext uri="{D42A27DB-BD31-4B8C-83A1-F6EECF244321}">
                <p14:modId xmlns:p14="http://schemas.microsoft.com/office/powerpoint/2010/main" val="2390200816"/>
              </p:ext>
            </p:extLst>
          </p:nvPr>
        </p:nvGraphicFramePr>
        <p:xfrm>
          <a:off x="622036" y="5410199"/>
          <a:ext cx="3949964" cy="1008470"/>
        </p:xfrm>
        <a:graphic>
          <a:graphicData uri="http://schemas.openxmlformats.org/drawingml/2006/table">
            <a:tbl>
              <a:tblPr firstRow="1" bandRow="1">
                <a:tableStyleId>{5940675A-B579-460E-94D1-54222C63F5DA}</a:tableStyleId>
              </a:tblPr>
              <a:tblGrid>
                <a:gridCol w="987491">
                  <a:extLst>
                    <a:ext uri="{9D8B030D-6E8A-4147-A177-3AD203B41FA5}">
                      <a16:colId xmlns:a16="http://schemas.microsoft.com/office/drawing/2014/main" val="2915121130"/>
                    </a:ext>
                  </a:extLst>
                </a:gridCol>
                <a:gridCol w="987491">
                  <a:extLst>
                    <a:ext uri="{9D8B030D-6E8A-4147-A177-3AD203B41FA5}">
                      <a16:colId xmlns:a16="http://schemas.microsoft.com/office/drawing/2014/main" val="698239285"/>
                    </a:ext>
                  </a:extLst>
                </a:gridCol>
                <a:gridCol w="987491">
                  <a:extLst>
                    <a:ext uri="{9D8B030D-6E8A-4147-A177-3AD203B41FA5}">
                      <a16:colId xmlns:a16="http://schemas.microsoft.com/office/drawing/2014/main" val="1622148658"/>
                    </a:ext>
                  </a:extLst>
                </a:gridCol>
                <a:gridCol w="987491">
                  <a:extLst>
                    <a:ext uri="{9D8B030D-6E8A-4147-A177-3AD203B41FA5}">
                      <a16:colId xmlns:a16="http://schemas.microsoft.com/office/drawing/2014/main" val="2197285421"/>
                    </a:ext>
                  </a:extLst>
                </a:gridCol>
              </a:tblGrid>
              <a:tr h="227521">
                <a:tc>
                  <a:txBody>
                    <a:bodyPr/>
                    <a:lstStyle/>
                    <a:p>
                      <a:pPr algn="ctr"/>
                      <a:r>
                        <a:rPr lang="en-US" sz="1200" dirty="0"/>
                        <a:t>Bits: 0-3</a:t>
                      </a:r>
                    </a:p>
                  </a:txBody>
                  <a:tcPr anchor="ctr"/>
                </a:tc>
                <a:tc>
                  <a:txBody>
                    <a:bodyPr/>
                    <a:lstStyle/>
                    <a:p>
                      <a:pPr algn="ctr"/>
                      <a:r>
                        <a:rPr lang="en-US" sz="1200" dirty="0"/>
                        <a:t>4-5</a:t>
                      </a:r>
                    </a:p>
                  </a:txBody>
                  <a:tcPr anchor="ctr"/>
                </a:tc>
                <a:tc>
                  <a:txBody>
                    <a:bodyPr/>
                    <a:lstStyle/>
                    <a:p>
                      <a:pPr algn="ctr"/>
                      <a:r>
                        <a:rPr lang="en-US" sz="1200" dirty="0"/>
                        <a:t>…</a:t>
                      </a:r>
                    </a:p>
                  </a:txBody>
                  <a:tcPr anchor="ctr"/>
                </a:tc>
                <a:tc>
                  <a:txBody>
                    <a:bodyPr/>
                    <a:lstStyle/>
                    <a:p>
                      <a:pPr algn="ctr"/>
                      <a:r>
                        <a:rPr lang="en-US" sz="1200" dirty="0"/>
                        <a:t>16-23</a:t>
                      </a:r>
                    </a:p>
                  </a:txBody>
                  <a:tcPr anchor="ctr"/>
                </a:tc>
                <a:extLst>
                  <a:ext uri="{0D108BD9-81ED-4DB2-BD59-A6C34878D82A}">
                    <a16:rowId xmlns:a16="http://schemas.microsoft.com/office/drawing/2014/main" val="44038087"/>
                  </a:ext>
                </a:extLst>
              </a:tr>
              <a:tr h="734150">
                <a:tc>
                  <a:txBody>
                    <a:bodyPr/>
                    <a:lstStyle/>
                    <a:p>
                      <a:pPr algn="ctr"/>
                      <a:r>
                        <a:rPr lang="en-US" sz="1200" dirty="0"/>
                        <a:t>Scheduling List Length</a:t>
                      </a:r>
                      <a:br>
                        <a:rPr lang="en-US" sz="1200" dirty="0"/>
                      </a:br>
                      <a:r>
                        <a:rPr lang="en-US" sz="1200" dirty="0"/>
                        <a:t> = 8</a:t>
                      </a:r>
                    </a:p>
                  </a:txBody>
                  <a:tcPr anchor="ctr"/>
                </a:tc>
                <a:tc>
                  <a:txBody>
                    <a:bodyPr/>
                    <a:lstStyle/>
                    <a:p>
                      <a:pPr marR="0" algn="ctr" rtl="0">
                        <a:lnSpc>
                          <a:spcPct val="100000"/>
                        </a:lnSpc>
                        <a:spcBef>
                          <a:spcPts val="0"/>
                        </a:spcBef>
                        <a:spcAft>
                          <a:spcPts val="0"/>
                        </a:spcAft>
                        <a:buClr>
                          <a:srgbClr val="000000"/>
                        </a:buClr>
                        <a:buFont typeface="Arial"/>
                      </a:pPr>
                      <a:r>
                        <a:rPr lang="en-US" sz="1200" b="0" i="0" u="none" strike="noStrike" cap="none" dirty="0">
                          <a:solidFill>
                            <a:srgbClr val="FF0000"/>
                          </a:solidFill>
                          <a:latin typeface="+mn-lt"/>
                          <a:ea typeface="+mn-ea"/>
                          <a:cs typeface="+mn-cs"/>
                          <a:sym typeface="Arial"/>
                        </a:rPr>
                        <a:t>Scheduling List Type</a:t>
                      </a:r>
                      <a:br>
                        <a:rPr lang="en-US" sz="1200" b="0" i="0" u="none" strike="noStrike" cap="none" dirty="0">
                          <a:solidFill>
                            <a:srgbClr val="FF0000"/>
                          </a:solidFill>
                          <a:latin typeface="+mn-lt"/>
                          <a:ea typeface="+mn-ea"/>
                          <a:cs typeface="+mn-cs"/>
                          <a:sym typeface="Arial"/>
                        </a:rPr>
                      </a:br>
                      <a:r>
                        <a:rPr lang="en-US" sz="1200" b="0" i="0" u="none" strike="noStrike" cap="none" dirty="0">
                          <a:solidFill>
                            <a:srgbClr val="FF0000"/>
                          </a:solidFill>
                          <a:latin typeface="+mn-lt"/>
                          <a:ea typeface="+mn-ea"/>
                          <a:cs typeface="+mn-cs"/>
                          <a:sym typeface="Arial"/>
                        </a:rPr>
                        <a:t> = 1</a:t>
                      </a:r>
                    </a:p>
                  </a:txBody>
                  <a:tcPr anchor="ctr"/>
                </a:tc>
                <a:tc>
                  <a:txBody>
                    <a:bodyPr/>
                    <a:lstStyle/>
                    <a:p>
                      <a:pPr marR="0" algn="ctr" rtl="0">
                        <a:lnSpc>
                          <a:spcPct val="100000"/>
                        </a:lnSpc>
                        <a:spcBef>
                          <a:spcPts val="0"/>
                        </a:spcBef>
                        <a:spcAft>
                          <a:spcPts val="0"/>
                        </a:spcAft>
                        <a:buClr>
                          <a:srgbClr val="000000"/>
                        </a:buClr>
                        <a:buFont typeface="Arial"/>
                      </a:pPr>
                      <a:r>
                        <a:rPr lang="en-US" sz="1200" b="0" i="0" u="none" strike="noStrike" cap="none" dirty="0">
                          <a:solidFill>
                            <a:schemeClr val="tx1"/>
                          </a:solidFill>
                          <a:latin typeface="+mn-lt"/>
                          <a:ea typeface="+mn-ea"/>
                          <a:cs typeface="+mn-cs"/>
                          <a:sym typeface="Arial"/>
                        </a:rPr>
                        <a:t>…</a:t>
                      </a:r>
                    </a:p>
                  </a:txBody>
                  <a:tcPr anchor="ct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200" b="0" i="0" u="none" strike="noStrike" cap="none" dirty="0">
                          <a:solidFill>
                            <a:schemeClr val="tx1"/>
                          </a:solidFill>
                          <a:latin typeface="+mn-lt"/>
                          <a:ea typeface="+mn-ea"/>
                          <a:cs typeface="+mn-cs"/>
                          <a:sym typeface="Arial"/>
                        </a:rPr>
                        <a:t>Reserved</a:t>
                      </a:r>
                    </a:p>
                  </a:txBody>
                  <a:tcPr anchor="ctr"/>
                </a:tc>
                <a:extLst>
                  <a:ext uri="{0D108BD9-81ED-4DB2-BD59-A6C34878D82A}">
                    <a16:rowId xmlns:a16="http://schemas.microsoft.com/office/drawing/2014/main" val="128744380"/>
                  </a:ext>
                </a:extLst>
              </a:tr>
            </a:tbl>
          </a:graphicData>
        </a:graphic>
      </p:graphicFrame>
      <p:graphicFrame>
        <p:nvGraphicFramePr>
          <p:cNvPr id="29" name="Table 28">
            <a:extLst>
              <a:ext uri="{FF2B5EF4-FFF2-40B4-BE49-F238E27FC236}">
                <a16:creationId xmlns:a16="http://schemas.microsoft.com/office/drawing/2014/main" id="{2CF6F22D-B5C9-8E38-066A-2A72E19A35C5}"/>
              </a:ext>
            </a:extLst>
          </p:cNvPr>
          <p:cNvGraphicFramePr>
            <a:graphicFrameLocks noGrp="1"/>
          </p:cNvGraphicFramePr>
          <p:nvPr>
            <p:extLst>
              <p:ext uri="{D42A27DB-BD31-4B8C-83A1-F6EECF244321}">
                <p14:modId xmlns:p14="http://schemas.microsoft.com/office/powerpoint/2010/main" val="1942780348"/>
              </p:ext>
            </p:extLst>
          </p:nvPr>
        </p:nvGraphicFramePr>
        <p:xfrm>
          <a:off x="5507244" y="5399816"/>
          <a:ext cx="3251032" cy="1018853"/>
        </p:xfrm>
        <a:graphic>
          <a:graphicData uri="http://schemas.openxmlformats.org/drawingml/2006/table">
            <a:tbl>
              <a:tblPr firstRow="1" bandRow="1">
                <a:tableStyleId>{5940675A-B579-460E-94D1-54222C63F5DA}</a:tableStyleId>
              </a:tblPr>
              <a:tblGrid>
                <a:gridCol w="812758">
                  <a:extLst>
                    <a:ext uri="{9D8B030D-6E8A-4147-A177-3AD203B41FA5}">
                      <a16:colId xmlns:a16="http://schemas.microsoft.com/office/drawing/2014/main" val="2058258275"/>
                    </a:ext>
                  </a:extLst>
                </a:gridCol>
                <a:gridCol w="812758">
                  <a:extLst>
                    <a:ext uri="{9D8B030D-6E8A-4147-A177-3AD203B41FA5}">
                      <a16:colId xmlns:a16="http://schemas.microsoft.com/office/drawing/2014/main" val="3305732366"/>
                    </a:ext>
                  </a:extLst>
                </a:gridCol>
                <a:gridCol w="812758">
                  <a:extLst>
                    <a:ext uri="{9D8B030D-6E8A-4147-A177-3AD203B41FA5}">
                      <a16:colId xmlns:a16="http://schemas.microsoft.com/office/drawing/2014/main" val="1070109163"/>
                    </a:ext>
                  </a:extLst>
                </a:gridCol>
                <a:gridCol w="812758">
                  <a:extLst>
                    <a:ext uri="{9D8B030D-6E8A-4147-A177-3AD203B41FA5}">
                      <a16:colId xmlns:a16="http://schemas.microsoft.com/office/drawing/2014/main" val="1882614798"/>
                    </a:ext>
                  </a:extLst>
                </a:gridCol>
              </a:tblGrid>
              <a:tr h="217139">
                <a:tc>
                  <a:txBody>
                    <a:bodyPr/>
                    <a:lstStyle/>
                    <a:p>
                      <a:pPr algn="ctr"/>
                      <a:r>
                        <a:rPr lang="en-US" sz="1200" dirty="0"/>
                        <a:t>Octets: 2</a:t>
                      </a:r>
                    </a:p>
                  </a:txBody>
                  <a:tcPr anchor="ctr"/>
                </a:tc>
                <a:tc>
                  <a:txBody>
                    <a:bodyPr/>
                    <a:lstStyle/>
                    <a:p>
                      <a:pPr algn="ctr"/>
                      <a:r>
                        <a:rPr lang="en-US" sz="1200" dirty="0"/>
                        <a:t>2</a:t>
                      </a:r>
                    </a:p>
                  </a:txBody>
                  <a:tcPr anchor="ctr"/>
                </a:tc>
                <a:tc>
                  <a:txBody>
                    <a:bodyPr/>
                    <a:lstStyle/>
                    <a:p>
                      <a:pPr algn="ctr"/>
                      <a:r>
                        <a:rPr lang="en-US" sz="1200" dirty="0"/>
                        <a:t>…</a:t>
                      </a:r>
                    </a:p>
                  </a:txBody>
                  <a:tcPr anchor="ctr"/>
                </a:tc>
                <a:tc>
                  <a:txBody>
                    <a:bodyPr/>
                    <a:lstStyle/>
                    <a:p>
                      <a:pPr algn="ctr"/>
                      <a:r>
                        <a:rPr lang="en-US" sz="1200" dirty="0"/>
                        <a:t>2</a:t>
                      </a:r>
                    </a:p>
                  </a:txBody>
                  <a:tcPr anchor="ctr"/>
                </a:tc>
                <a:extLst>
                  <a:ext uri="{0D108BD9-81ED-4DB2-BD59-A6C34878D82A}">
                    <a16:rowId xmlns:a16="http://schemas.microsoft.com/office/drawing/2014/main" val="1965619921"/>
                  </a:ext>
                </a:extLst>
              </a:tr>
              <a:tr h="744533">
                <a:tc>
                  <a:txBody>
                    <a:bodyPr/>
                    <a:lstStyle/>
                    <a:p>
                      <a:pPr algn="ctr"/>
                      <a:r>
                        <a:rPr lang="en-US" sz="1200" dirty="0" err="1"/>
                        <a:t>Addr</a:t>
                      </a:r>
                      <a:r>
                        <a:rPr lang="en-US" sz="1200" dirty="0"/>
                        <a:t> of </a:t>
                      </a:r>
                      <a:r>
                        <a:rPr lang="en-US" sz="1200" dirty="0" err="1"/>
                        <a:t>Cntrlee</a:t>
                      </a:r>
                      <a:r>
                        <a:rPr lang="en-US" sz="1200" dirty="0"/>
                        <a:t> 1</a:t>
                      </a:r>
                    </a:p>
                  </a:txBody>
                  <a:tcPr vert="vert270" anchor="ctr"/>
                </a:tc>
                <a:tc>
                  <a:txBody>
                    <a:bodyPr/>
                    <a:lstStyle/>
                    <a:p>
                      <a:pPr algn="ctr"/>
                      <a:r>
                        <a:rPr lang="en-US" sz="1200" dirty="0" err="1"/>
                        <a:t>Addr</a:t>
                      </a:r>
                      <a:r>
                        <a:rPr lang="en-US" sz="1200" dirty="0"/>
                        <a:t> of </a:t>
                      </a:r>
                      <a:r>
                        <a:rPr lang="en-US" sz="1200" dirty="0" err="1"/>
                        <a:t>Cntrlee</a:t>
                      </a:r>
                      <a:r>
                        <a:rPr lang="en-US" sz="1200" dirty="0"/>
                        <a:t> 2</a:t>
                      </a:r>
                    </a:p>
                  </a:txBody>
                  <a:tcPr vert="vert270" anchor="ctr"/>
                </a:tc>
                <a:tc>
                  <a:txBody>
                    <a:bodyPr/>
                    <a:lstStyle/>
                    <a:p>
                      <a:pPr algn="ctr"/>
                      <a:r>
                        <a:rPr lang="en-US" sz="1200" dirty="0"/>
                        <a:t>…</a:t>
                      </a:r>
                    </a:p>
                  </a:txBody>
                  <a:tcPr anchor="ctr"/>
                </a:tc>
                <a:tc>
                  <a:txBody>
                    <a:bodyPr/>
                    <a:lstStyle/>
                    <a:p>
                      <a:pPr algn="ctr"/>
                      <a:r>
                        <a:rPr lang="en-US" sz="1200" dirty="0" err="1"/>
                        <a:t>Addr</a:t>
                      </a:r>
                      <a:r>
                        <a:rPr lang="en-US" sz="1200" dirty="0"/>
                        <a:t> of </a:t>
                      </a:r>
                      <a:r>
                        <a:rPr lang="en-US" sz="1200" dirty="0" err="1"/>
                        <a:t>Cntrlee</a:t>
                      </a:r>
                      <a:r>
                        <a:rPr lang="en-US" sz="1200" dirty="0"/>
                        <a:t> 8</a:t>
                      </a:r>
                    </a:p>
                  </a:txBody>
                  <a:tcPr vert="vert270" anchor="ctr"/>
                </a:tc>
                <a:extLst>
                  <a:ext uri="{0D108BD9-81ED-4DB2-BD59-A6C34878D82A}">
                    <a16:rowId xmlns:a16="http://schemas.microsoft.com/office/drawing/2014/main" val="1061701560"/>
                  </a:ext>
                </a:extLst>
              </a:tr>
            </a:tbl>
          </a:graphicData>
        </a:graphic>
      </p:graphicFrame>
      <p:cxnSp>
        <p:nvCxnSpPr>
          <p:cNvPr id="9" name="Straight Connector 8">
            <a:extLst>
              <a:ext uri="{FF2B5EF4-FFF2-40B4-BE49-F238E27FC236}">
                <a16:creationId xmlns:a16="http://schemas.microsoft.com/office/drawing/2014/main" id="{7ADEC34A-C019-6E30-6EA3-7D1AF1F33F6D}"/>
              </a:ext>
            </a:extLst>
          </p:cNvPr>
          <p:cNvCxnSpPr/>
          <p:nvPr/>
        </p:nvCxnSpPr>
        <p:spPr bwMode="auto">
          <a:xfrm>
            <a:off x="622036" y="5165246"/>
            <a:ext cx="0" cy="234570"/>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Straight Connector 9">
            <a:extLst>
              <a:ext uri="{FF2B5EF4-FFF2-40B4-BE49-F238E27FC236}">
                <a16:creationId xmlns:a16="http://schemas.microsoft.com/office/drawing/2014/main" id="{F2BEC7A2-EDBC-D553-7ED9-5B00EECE99CA}"/>
              </a:ext>
            </a:extLst>
          </p:cNvPr>
          <p:cNvCxnSpPr/>
          <p:nvPr/>
        </p:nvCxnSpPr>
        <p:spPr bwMode="auto">
          <a:xfrm>
            <a:off x="1432527" y="5165246"/>
            <a:ext cx="3139473" cy="244953"/>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1">
            <a:extLst>
              <a:ext uri="{FF2B5EF4-FFF2-40B4-BE49-F238E27FC236}">
                <a16:creationId xmlns:a16="http://schemas.microsoft.com/office/drawing/2014/main" id="{1DA4C4E0-89F7-248F-089E-8577D0C917EC}"/>
              </a:ext>
            </a:extLst>
          </p:cNvPr>
          <p:cNvCxnSpPr/>
          <p:nvPr/>
        </p:nvCxnSpPr>
        <p:spPr bwMode="auto">
          <a:xfrm flipH="1">
            <a:off x="5505763" y="5165246"/>
            <a:ext cx="2419037" cy="234570"/>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Straight Connector 12">
            <a:extLst>
              <a:ext uri="{FF2B5EF4-FFF2-40B4-BE49-F238E27FC236}">
                <a16:creationId xmlns:a16="http://schemas.microsoft.com/office/drawing/2014/main" id="{3E3C2417-866D-AB42-369D-614AAE853525}"/>
              </a:ext>
            </a:extLst>
          </p:cNvPr>
          <p:cNvCxnSpPr/>
          <p:nvPr/>
        </p:nvCxnSpPr>
        <p:spPr bwMode="auto">
          <a:xfrm>
            <a:off x="8758117" y="5165246"/>
            <a:ext cx="0" cy="234570"/>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0295430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6FFD6-80F7-E0B8-0950-4B0B355DFB88}"/>
              </a:ext>
            </a:extLst>
          </p:cNvPr>
          <p:cNvSpPr>
            <a:spLocks noGrp="1"/>
          </p:cNvSpPr>
          <p:nvPr>
            <p:ph type="title"/>
          </p:nvPr>
        </p:nvSpPr>
        <p:spPr>
          <a:xfrm>
            <a:off x="685800" y="685800"/>
            <a:ext cx="7879466" cy="1066800"/>
          </a:xfrm>
        </p:spPr>
        <p:txBody>
          <a:bodyPr/>
          <a:lstStyle/>
          <a:p>
            <a:r>
              <a:rPr lang="en-US" altLang="ko-KR" b="1" dirty="0"/>
              <a:t>Example 2: Control Message for MMS Ranging</a:t>
            </a:r>
            <a:endParaRPr lang="en-US" b="1" dirty="0"/>
          </a:p>
        </p:txBody>
      </p:sp>
      <p:sp>
        <p:nvSpPr>
          <p:cNvPr id="3" name="Content Placeholder 2">
            <a:extLst>
              <a:ext uri="{FF2B5EF4-FFF2-40B4-BE49-F238E27FC236}">
                <a16:creationId xmlns:a16="http://schemas.microsoft.com/office/drawing/2014/main" id="{2E31EFFA-B253-855D-12A9-40B8A84B5C08}"/>
              </a:ext>
            </a:extLst>
          </p:cNvPr>
          <p:cNvSpPr>
            <a:spLocks noGrp="1"/>
          </p:cNvSpPr>
          <p:nvPr>
            <p:ph idx="1"/>
          </p:nvPr>
        </p:nvSpPr>
        <p:spPr>
          <a:xfrm>
            <a:off x="685800" y="1981200"/>
            <a:ext cx="7879466" cy="2057400"/>
          </a:xfrm>
        </p:spPr>
        <p:txBody>
          <a:bodyPr/>
          <a:lstStyle/>
          <a:p>
            <a:pPr>
              <a:lnSpc>
                <a:spcPct val="150000"/>
              </a:lnSpc>
            </a:pPr>
            <a:r>
              <a:rPr lang="en-US" sz="2000" dirty="0"/>
              <a:t>Scenario</a:t>
            </a:r>
          </a:p>
          <a:p>
            <a:pPr lvl="1">
              <a:lnSpc>
                <a:spcPct val="150000"/>
              </a:lnSpc>
            </a:pPr>
            <a:r>
              <a:rPr lang="en-US" sz="1600" dirty="0"/>
              <a:t>One controlee in a session</a:t>
            </a:r>
          </a:p>
          <a:p>
            <a:pPr lvl="1">
              <a:lnSpc>
                <a:spcPct val="150000"/>
              </a:lnSpc>
            </a:pPr>
            <a:r>
              <a:rPr lang="en-US" sz="1600" dirty="0"/>
              <a:t>One MMS ranging with 32 RIFs within 100 </a:t>
            </a:r>
            <a:r>
              <a:rPr lang="en-US" sz="1600" dirty="0" err="1"/>
              <a:t>ms</a:t>
            </a:r>
            <a:r>
              <a:rPr lang="en-US" sz="1600" dirty="0"/>
              <a:t> (10 Hz update rate)</a:t>
            </a:r>
          </a:p>
          <a:p>
            <a:pPr>
              <a:lnSpc>
                <a:spcPct val="150000"/>
              </a:lnSpc>
            </a:pPr>
            <a:r>
              <a:rPr lang="en-US" sz="2000" dirty="0"/>
              <a:t>Block Structure</a:t>
            </a:r>
          </a:p>
          <a:p>
            <a:pPr lvl="1"/>
            <a:endParaRPr lang="en-US" sz="1200" dirty="0"/>
          </a:p>
        </p:txBody>
      </p:sp>
      <p:sp>
        <p:nvSpPr>
          <p:cNvPr id="4" name="Date Placeholder 3">
            <a:extLst>
              <a:ext uri="{FF2B5EF4-FFF2-40B4-BE49-F238E27FC236}">
                <a16:creationId xmlns:a16="http://schemas.microsoft.com/office/drawing/2014/main" id="{88A6A6A8-192A-1BCE-4B03-2C22BCF7B43F}"/>
              </a:ext>
            </a:extLst>
          </p:cNvPr>
          <p:cNvSpPr>
            <a:spLocks noGrp="1"/>
          </p:cNvSpPr>
          <p:nvPr>
            <p:ph type="dt" sz="half" idx="10"/>
          </p:nvPr>
        </p:nvSpPr>
        <p:spPr/>
        <p:txBody>
          <a:bodyPr/>
          <a:lstStyle/>
          <a:p>
            <a:r>
              <a:rPr lang="en-US" altLang="en-US" dirty="0"/>
              <a:t>January 2023</a:t>
            </a:r>
          </a:p>
        </p:txBody>
      </p:sp>
      <p:sp>
        <p:nvSpPr>
          <p:cNvPr id="5" name="Footer Placeholder 4">
            <a:extLst>
              <a:ext uri="{FF2B5EF4-FFF2-40B4-BE49-F238E27FC236}">
                <a16:creationId xmlns:a16="http://schemas.microsoft.com/office/drawing/2014/main" id="{3564B786-BE4E-B295-30C1-185E019C3586}"/>
              </a:ext>
            </a:extLst>
          </p:cNvPr>
          <p:cNvSpPr>
            <a:spLocks noGrp="1"/>
          </p:cNvSpPr>
          <p:nvPr>
            <p:ph type="ftr" sz="quarter" idx="11"/>
          </p:nvPr>
        </p:nvSpPr>
        <p:spPr/>
        <p:txBody>
          <a:bodyPr/>
          <a:lstStyle/>
          <a:p>
            <a:r>
              <a:rPr lang="en-US" altLang="en-US"/>
              <a:t>Kangjin Yoon, Meta</a:t>
            </a:r>
            <a:endParaRPr lang="en-US" altLang="en-US" dirty="0"/>
          </a:p>
        </p:txBody>
      </p:sp>
      <p:sp>
        <p:nvSpPr>
          <p:cNvPr id="6" name="Slide Number Placeholder 5">
            <a:extLst>
              <a:ext uri="{FF2B5EF4-FFF2-40B4-BE49-F238E27FC236}">
                <a16:creationId xmlns:a16="http://schemas.microsoft.com/office/drawing/2014/main" id="{DBCF93E8-7B82-92EE-94A7-FE862345AD87}"/>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14</a:t>
            </a:fld>
            <a:endParaRPr lang="en-US" altLang="en-US"/>
          </a:p>
        </p:txBody>
      </p:sp>
      <p:sp>
        <p:nvSpPr>
          <p:cNvPr id="8" name="Rectangle 7">
            <a:extLst>
              <a:ext uri="{FF2B5EF4-FFF2-40B4-BE49-F238E27FC236}">
                <a16:creationId xmlns:a16="http://schemas.microsoft.com/office/drawing/2014/main" id="{5DB7EF51-9AF1-E5D8-0B39-1DC7E87DFDAD}"/>
              </a:ext>
            </a:extLst>
          </p:cNvPr>
          <p:cNvSpPr/>
          <p:nvPr/>
        </p:nvSpPr>
        <p:spPr>
          <a:xfrm>
            <a:off x="758861" y="5016310"/>
            <a:ext cx="784009" cy="816429"/>
          </a:xfrm>
          <a:prstGeom prst="rect">
            <a:avLst/>
          </a:prstGeom>
          <a:solidFill>
            <a:srgbClr val="FF9300"/>
          </a:solid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eaLnBrk="1" fontAlgn="auto" hangingPunct="1">
              <a:spcBef>
                <a:spcPts val="0"/>
              </a:spcBef>
              <a:spcAft>
                <a:spcPts val="0"/>
              </a:spcAft>
              <a:buClr>
                <a:srgbClr val="000000"/>
              </a:buClr>
            </a:pPr>
            <a:r>
              <a:rPr lang="en-US" kern="0" dirty="0">
                <a:solidFill>
                  <a:srgbClr val="344854"/>
                </a:solidFill>
                <a:latin typeface="Arial"/>
                <a:sym typeface="Arial"/>
              </a:rPr>
              <a:t>Slot 0 for Control Message</a:t>
            </a:r>
          </a:p>
        </p:txBody>
      </p:sp>
      <p:sp>
        <p:nvSpPr>
          <p:cNvPr id="9" name="Rectangle 8">
            <a:extLst>
              <a:ext uri="{FF2B5EF4-FFF2-40B4-BE49-F238E27FC236}">
                <a16:creationId xmlns:a16="http://schemas.microsoft.com/office/drawing/2014/main" id="{841A26B0-D01E-E645-C503-3656128A25A9}"/>
              </a:ext>
            </a:extLst>
          </p:cNvPr>
          <p:cNvSpPr/>
          <p:nvPr/>
        </p:nvSpPr>
        <p:spPr>
          <a:xfrm>
            <a:off x="1542870" y="5016310"/>
            <a:ext cx="784009" cy="816429"/>
          </a:xfrm>
          <a:prstGeom prst="rect">
            <a:avLst/>
          </a:prstGeom>
          <a:solidFill>
            <a:srgbClr val="92D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eaLnBrk="1" fontAlgn="auto" hangingPunct="1">
              <a:spcBef>
                <a:spcPts val="0"/>
              </a:spcBef>
              <a:spcAft>
                <a:spcPts val="0"/>
              </a:spcAft>
              <a:buClr>
                <a:srgbClr val="000000"/>
              </a:buClr>
            </a:pPr>
            <a:r>
              <a:rPr lang="en-US" kern="0" dirty="0">
                <a:solidFill>
                  <a:srgbClr val="344854"/>
                </a:solidFill>
                <a:latin typeface="Arial"/>
                <a:sym typeface="Arial"/>
              </a:rPr>
              <a:t>Slot 1 for RIF 1</a:t>
            </a:r>
          </a:p>
        </p:txBody>
      </p:sp>
      <p:cxnSp>
        <p:nvCxnSpPr>
          <p:cNvPr id="10" name="Straight Arrow Connector 9">
            <a:extLst>
              <a:ext uri="{FF2B5EF4-FFF2-40B4-BE49-F238E27FC236}">
                <a16:creationId xmlns:a16="http://schemas.microsoft.com/office/drawing/2014/main" id="{607CFCA5-1ABC-1D80-B1AD-0DEF7AC1E4D4}"/>
              </a:ext>
            </a:extLst>
          </p:cNvPr>
          <p:cNvCxnSpPr>
            <a:cxnSpLocks/>
          </p:cNvCxnSpPr>
          <p:nvPr/>
        </p:nvCxnSpPr>
        <p:spPr>
          <a:xfrm>
            <a:off x="758861" y="6218764"/>
            <a:ext cx="7806403" cy="0"/>
          </a:xfrm>
          <a:prstGeom prst="straightConnector1">
            <a:avLst/>
          </a:prstGeom>
          <a:ln>
            <a:solidFill>
              <a:schemeClr val="tx1"/>
            </a:solidFill>
            <a:headEnd type="triangle"/>
            <a:tailEnd type="triangle"/>
          </a:ln>
        </p:spPr>
        <p:style>
          <a:lnRef idx="1">
            <a:schemeClr val="dk1"/>
          </a:lnRef>
          <a:fillRef idx="0">
            <a:schemeClr val="dk1"/>
          </a:fillRef>
          <a:effectRef idx="0">
            <a:schemeClr val="dk1"/>
          </a:effectRef>
          <a:fontRef idx="minor">
            <a:schemeClr val="tx1"/>
          </a:fontRef>
        </p:style>
      </p:cxnSp>
      <p:sp>
        <p:nvSpPr>
          <p:cNvPr id="11" name="TextBox 10">
            <a:extLst>
              <a:ext uri="{FF2B5EF4-FFF2-40B4-BE49-F238E27FC236}">
                <a16:creationId xmlns:a16="http://schemas.microsoft.com/office/drawing/2014/main" id="{1840BEF7-3F7B-9DDA-7F68-9F17D5E145EB}"/>
              </a:ext>
            </a:extLst>
          </p:cNvPr>
          <p:cNvSpPr txBox="1"/>
          <p:nvPr/>
        </p:nvSpPr>
        <p:spPr>
          <a:xfrm>
            <a:off x="758861" y="6205341"/>
            <a:ext cx="7806403" cy="276999"/>
          </a:xfrm>
          <a:prstGeom prst="rect">
            <a:avLst/>
          </a:prstGeom>
          <a:noFill/>
        </p:spPr>
        <p:txBody>
          <a:bodyPr wrap="square" rtlCol="0">
            <a:spAutoFit/>
          </a:bodyPr>
          <a:lstStyle/>
          <a:p>
            <a:pPr algn="ctr" eaLnBrk="1" fontAlgn="auto" hangingPunct="1">
              <a:spcBef>
                <a:spcPts val="0"/>
              </a:spcBef>
              <a:spcAft>
                <a:spcPts val="0"/>
              </a:spcAft>
              <a:buClr>
                <a:srgbClr val="000000"/>
              </a:buClr>
            </a:pPr>
            <a:r>
              <a:rPr lang="en-US" kern="0" dirty="0">
                <a:solidFill>
                  <a:srgbClr val="000000"/>
                </a:solidFill>
                <a:latin typeface="Arial"/>
                <a:cs typeface="Arial"/>
                <a:sym typeface="Arial"/>
              </a:rPr>
              <a:t>100 </a:t>
            </a:r>
            <a:r>
              <a:rPr lang="en-US" kern="0" dirty="0" err="1">
                <a:solidFill>
                  <a:srgbClr val="000000"/>
                </a:solidFill>
                <a:latin typeface="Arial"/>
                <a:cs typeface="Arial"/>
                <a:sym typeface="Arial"/>
              </a:rPr>
              <a:t>ms</a:t>
            </a:r>
            <a:r>
              <a:rPr lang="en-US" kern="0" dirty="0">
                <a:solidFill>
                  <a:srgbClr val="000000"/>
                </a:solidFill>
                <a:latin typeface="Arial"/>
                <a:cs typeface="Arial"/>
                <a:sym typeface="Arial"/>
              </a:rPr>
              <a:t> Block (containing 2 Rounds)</a:t>
            </a:r>
          </a:p>
        </p:txBody>
      </p:sp>
      <p:sp>
        <p:nvSpPr>
          <p:cNvPr id="12" name="Rectangle 11">
            <a:extLst>
              <a:ext uri="{FF2B5EF4-FFF2-40B4-BE49-F238E27FC236}">
                <a16:creationId xmlns:a16="http://schemas.microsoft.com/office/drawing/2014/main" id="{324CF879-1420-51DF-9DB0-850BB46D60EA}"/>
              </a:ext>
            </a:extLst>
          </p:cNvPr>
          <p:cNvSpPr/>
          <p:nvPr/>
        </p:nvSpPr>
        <p:spPr>
          <a:xfrm>
            <a:off x="2322662" y="5016310"/>
            <a:ext cx="784009" cy="816429"/>
          </a:xfrm>
          <a:prstGeom prst="rect">
            <a:avLst/>
          </a:prstGeom>
          <a:solidFill>
            <a:srgbClr val="92D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eaLnBrk="1" fontAlgn="auto" hangingPunct="1">
              <a:spcBef>
                <a:spcPts val="0"/>
              </a:spcBef>
              <a:spcAft>
                <a:spcPts val="0"/>
              </a:spcAft>
              <a:buClr>
                <a:srgbClr val="000000"/>
              </a:buClr>
            </a:pPr>
            <a:r>
              <a:rPr lang="en-US" kern="0" dirty="0">
                <a:solidFill>
                  <a:srgbClr val="344854"/>
                </a:solidFill>
                <a:latin typeface="Arial"/>
                <a:sym typeface="Arial"/>
              </a:rPr>
              <a:t>…</a:t>
            </a:r>
          </a:p>
        </p:txBody>
      </p:sp>
      <p:sp>
        <p:nvSpPr>
          <p:cNvPr id="13" name="Rectangle 12">
            <a:extLst>
              <a:ext uri="{FF2B5EF4-FFF2-40B4-BE49-F238E27FC236}">
                <a16:creationId xmlns:a16="http://schemas.microsoft.com/office/drawing/2014/main" id="{985D89CD-A38B-0E72-FD99-3EDAE55216A1}"/>
              </a:ext>
            </a:extLst>
          </p:cNvPr>
          <p:cNvSpPr/>
          <p:nvPr/>
        </p:nvSpPr>
        <p:spPr>
          <a:xfrm>
            <a:off x="3102454" y="5016310"/>
            <a:ext cx="784009" cy="816429"/>
          </a:xfrm>
          <a:prstGeom prst="rect">
            <a:avLst/>
          </a:prstGeom>
          <a:solidFill>
            <a:srgbClr val="92D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eaLnBrk="1" fontAlgn="auto" hangingPunct="1">
              <a:spcBef>
                <a:spcPts val="0"/>
              </a:spcBef>
              <a:spcAft>
                <a:spcPts val="0"/>
              </a:spcAft>
              <a:buClr>
                <a:srgbClr val="000000"/>
              </a:buClr>
            </a:pPr>
            <a:r>
              <a:rPr lang="en-US" kern="0" dirty="0">
                <a:solidFill>
                  <a:srgbClr val="344854"/>
                </a:solidFill>
                <a:latin typeface="Arial"/>
                <a:sym typeface="Arial"/>
              </a:rPr>
              <a:t>Slot 32 for RIF 32</a:t>
            </a:r>
          </a:p>
        </p:txBody>
      </p:sp>
      <p:sp>
        <p:nvSpPr>
          <p:cNvPr id="19" name="Rectangle 18">
            <a:extLst>
              <a:ext uri="{FF2B5EF4-FFF2-40B4-BE49-F238E27FC236}">
                <a16:creationId xmlns:a16="http://schemas.microsoft.com/office/drawing/2014/main" id="{3CB494DA-131C-5417-0A7B-DC8B69D9F5F7}"/>
              </a:ext>
            </a:extLst>
          </p:cNvPr>
          <p:cNvSpPr/>
          <p:nvPr/>
        </p:nvSpPr>
        <p:spPr>
          <a:xfrm>
            <a:off x="3882299" y="5016310"/>
            <a:ext cx="784009" cy="81642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eaLnBrk="1" fontAlgn="auto" hangingPunct="1">
              <a:spcBef>
                <a:spcPts val="0"/>
              </a:spcBef>
              <a:spcAft>
                <a:spcPts val="0"/>
              </a:spcAft>
              <a:buClr>
                <a:srgbClr val="000000"/>
              </a:buClr>
            </a:pPr>
            <a:r>
              <a:rPr lang="en-US" kern="0" dirty="0">
                <a:solidFill>
                  <a:srgbClr val="344854"/>
                </a:solidFill>
                <a:latin typeface="Arial"/>
                <a:sym typeface="Arial"/>
              </a:rPr>
              <a:t>Empty slots 33~49</a:t>
            </a:r>
          </a:p>
        </p:txBody>
      </p:sp>
      <p:sp>
        <p:nvSpPr>
          <p:cNvPr id="22" name="Rectangle 21">
            <a:extLst>
              <a:ext uri="{FF2B5EF4-FFF2-40B4-BE49-F238E27FC236}">
                <a16:creationId xmlns:a16="http://schemas.microsoft.com/office/drawing/2014/main" id="{73CAB213-6DF5-8174-7BA7-BECADD0A969D}"/>
              </a:ext>
            </a:extLst>
          </p:cNvPr>
          <p:cNvSpPr/>
          <p:nvPr/>
        </p:nvSpPr>
        <p:spPr>
          <a:xfrm>
            <a:off x="4662038" y="5016310"/>
            <a:ext cx="3903226" cy="81642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eaLnBrk="1" fontAlgn="auto" hangingPunct="1">
              <a:spcBef>
                <a:spcPts val="0"/>
              </a:spcBef>
              <a:spcAft>
                <a:spcPts val="0"/>
              </a:spcAft>
              <a:buClr>
                <a:srgbClr val="000000"/>
              </a:buClr>
            </a:pPr>
            <a:r>
              <a:rPr lang="en-US" kern="0" dirty="0">
                <a:solidFill>
                  <a:srgbClr val="344854"/>
                </a:solidFill>
                <a:latin typeface="Arial"/>
                <a:sym typeface="Arial"/>
              </a:rPr>
              <a:t>Empty Round</a:t>
            </a:r>
          </a:p>
        </p:txBody>
      </p:sp>
      <p:cxnSp>
        <p:nvCxnSpPr>
          <p:cNvPr id="27" name="Straight Arrow Connector 26">
            <a:extLst>
              <a:ext uri="{FF2B5EF4-FFF2-40B4-BE49-F238E27FC236}">
                <a16:creationId xmlns:a16="http://schemas.microsoft.com/office/drawing/2014/main" id="{5255ECC2-D532-1B21-36FC-F550FB50D7B0}"/>
              </a:ext>
            </a:extLst>
          </p:cNvPr>
          <p:cNvCxnSpPr>
            <a:cxnSpLocks/>
          </p:cNvCxnSpPr>
          <p:nvPr/>
        </p:nvCxnSpPr>
        <p:spPr>
          <a:xfrm>
            <a:off x="758861" y="4925960"/>
            <a:ext cx="784010" cy="0"/>
          </a:xfrm>
          <a:prstGeom prst="straightConnector1">
            <a:avLst/>
          </a:prstGeom>
          <a:ln>
            <a:solidFill>
              <a:schemeClr val="tx1"/>
            </a:solidFill>
            <a:headEnd type="triangle"/>
            <a:tailEnd type="triangle"/>
          </a:ln>
        </p:spPr>
        <p:style>
          <a:lnRef idx="1">
            <a:schemeClr val="dk1"/>
          </a:lnRef>
          <a:fillRef idx="0">
            <a:schemeClr val="dk1"/>
          </a:fillRef>
          <a:effectRef idx="0">
            <a:schemeClr val="dk1"/>
          </a:effectRef>
          <a:fontRef idx="minor">
            <a:schemeClr val="tx1"/>
          </a:fontRef>
        </p:style>
      </p:cxnSp>
      <p:sp>
        <p:nvSpPr>
          <p:cNvPr id="28" name="TextBox 27">
            <a:extLst>
              <a:ext uri="{FF2B5EF4-FFF2-40B4-BE49-F238E27FC236}">
                <a16:creationId xmlns:a16="http://schemas.microsoft.com/office/drawing/2014/main" id="{58542650-5D06-1469-48BC-ECDAA22E1A89}"/>
              </a:ext>
            </a:extLst>
          </p:cNvPr>
          <p:cNvSpPr txBox="1"/>
          <p:nvPr/>
        </p:nvSpPr>
        <p:spPr>
          <a:xfrm>
            <a:off x="685800" y="4660402"/>
            <a:ext cx="930129" cy="461665"/>
          </a:xfrm>
          <a:prstGeom prst="rect">
            <a:avLst/>
          </a:prstGeom>
          <a:noFill/>
        </p:spPr>
        <p:txBody>
          <a:bodyPr wrap="square" rtlCol="0">
            <a:spAutoFit/>
          </a:bodyPr>
          <a:lstStyle/>
          <a:p>
            <a:pPr algn="ctr" eaLnBrk="1" fontAlgn="auto" hangingPunct="1">
              <a:spcBef>
                <a:spcPts val="0"/>
              </a:spcBef>
              <a:spcAft>
                <a:spcPts val="0"/>
              </a:spcAft>
              <a:buClr>
                <a:srgbClr val="000000"/>
              </a:buClr>
            </a:pPr>
            <a:r>
              <a:rPr lang="en-US" kern="0" dirty="0">
                <a:solidFill>
                  <a:srgbClr val="000000"/>
                </a:solidFill>
                <a:latin typeface="Arial"/>
                <a:cs typeface="Arial"/>
                <a:sym typeface="Arial"/>
              </a:rPr>
              <a:t>1 </a:t>
            </a:r>
            <a:r>
              <a:rPr lang="en-US" kern="0" dirty="0" err="1">
                <a:solidFill>
                  <a:srgbClr val="000000"/>
                </a:solidFill>
                <a:latin typeface="Arial"/>
                <a:cs typeface="Arial"/>
                <a:sym typeface="Arial"/>
              </a:rPr>
              <a:t>ms</a:t>
            </a:r>
            <a:r>
              <a:rPr lang="en-US" kern="0" dirty="0">
                <a:solidFill>
                  <a:srgbClr val="000000"/>
                </a:solidFill>
                <a:latin typeface="Arial"/>
                <a:cs typeface="Arial"/>
                <a:sym typeface="Arial"/>
              </a:rPr>
              <a:t> Slot</a:t>
            </a:r>
          </a:p>
        </p:txBody>
      </p:sp>
      <p:cxnSp>
        <p:nvCxnSpPr>
          <p:cNvPr id="15" name="Straight Arrow Connector 14">
            <a:extLst>
              <a:ext uri="{FF2B5EF4-FFF2-40B4-BE49-F238E27FC236}">
                <a16:creationId xmlns:a16="http://schemas.microsoft.com/office/drawing/2014/main" id="{B2F3C2E6-A993-A483-8692-5205E3C3A751}"/>
              </a:ext>
            </a:extLst>
          </p:cNvPr>
          <p:cNvCxnSpPr>
            <a:cxnSpLocks/>
          </p:cNvCxnSpPr>
          <p:nvPr/>
        </p:nvCxnSpPr>
        <p:spPr>
          <a:xfrm>
            <a:off x="758861" y="5924538"/>
            <a:ext cx="3903230" cy="0"/>
          </a:xfrm>
          <a:prstGeom prst="straightConnector1">
            <a:avLst/>
          </a:prstGeom>
          <a:ln>
            <a:solidFill>
              <a:schemeClr val="tx1"/>
            </a:solidFill>
            <a:headEnd type="triangle"/>
            <a:tailEnd type="triangle"/>
          </a:ln>
        </p:spPr>
        <p:style>
          <a:lnRef idx="1">
            <a:schemeClr val="dk1"/>
          </a:lnRef>
          <a:fillRef idx="0">
            <a:schemeClr val="dk1"/>
          </a:fillRef>
          <a:effectRef idx="0">
            <a:schemeClr val="dk1"/>
          </a:effectRef>
          <a:fontRef idx="minor">
            <a:schemeClr val="tx1"/>
          </a:fontRef>
        </p:style>
      </p:cxnSp>
      <p:sp>
        <p:nvSpPr>
          <p:cNvPr id="16" name="TextBox 15">
            <a:extLst>
              <a:ext uri="{FF2B5EF4-FFF2-40B4-BE49-F238E27FC236}">
                <a16:creationId xmlns:a16="http://schemas.microsoft.com/office/drawing/2014/main" id="{3BF9261D-6BDF-1388-83C8-9ECE4F83611D}"/>
              </a:ext>
            </a:extLst>
          </p:cNvPr>
          <p:cNvSpPr txBox="1"/>
          <p:nvPr/>
        </p:nvSpPr>
        <p:spPr>
          <a:xfrm>
            <a:off x="758862" y="5911115"/>
            <a:ext cx="3903230" cy="276999"/>
          </a:xfrm>
          <a:prstGeom prst="rect">
            <a:avLst/>
          </a:prstGeom>
          <a:noFill/>
        </p:spPr>
        <p:txBody>
          <a:bodyPr wrap="square" rtlCol="0">
            <a:spAutoFit/>
          </a:bodyPr>
          <a:lstStyle/>
          <a:p>
            <a:pPr algn="ctr" eaLnBrk="1" fontAlgn="auto" hangingPunct="1">
              <a:spcBef>
                <a:spcPts val="0"/>
              </a:spcBef>
              <a:spcAft>
                <a:spcPts val="0"/>
              </a:spcAft>
              <a:buClr>
                <a:srgbClr val="000000"/>
              </a:buClr>
            </a:pPr>
            <a:r>
              <a:rPr lang="en-US" kern="0" dirty="0">
                <a:solidFill>
                  <a:srgbClr val="000000"/>
                </a:solidFill>
                <a:latin typeface="Arial"/>
                <a:cs typeface="Arial"/>
                <a:sym typeface="Arial"/>
              </a:rPr>
              <a:t>50 </a:t>
            </a:r>
            <a:r>
              <a:rPr lang="en-US" kern="0" dirty="0" err="1">
                <a:solidFill>
                  <a:srgbClr val="000000"/>
                </a:solidFill>
                <a:latin typeface="Arial"/>
                <a:cs typeface="Arial"/>
                <a:sym typeface="Arial"/>
              </a:rPr>
              <a:t>ms</a:t>
            </a:r>
            <a:r>
              <a:rPr lang="en-US" kern="0" dirty="0">
                <a:solidFill>
                  <a:srgbClr val="000000"/>
                </a:solidFill>
                <a:latin typeface="Arial"/>
                <a:cs typeface="Arial"/>
                <a:sym typeface="Arial"/>
              </a:rPr>
              <a:t> Round</a:t>
            </a:r>
          </a:p>
        </p:txBody>
      </p:sp>
      <p:sp>
        <p:nvSpPr>
          <p:cNvPr id="18" name="Rectangle 17">
            <a:extLst>
              <a:ext uri="{FF2B5EF4-FFF2-40B4-BE49-F238E27FC236}">
                <a16:creationId xmlns:a16="http://schemas.microsoft.com/office/drawing/2014/main" id="{00211509-C6CC-3B41-609A-F9083117EB3D}"/>
              </a:ext>
            </a:extLst>
          </p:cNvPr>
          <p:cNvSpPr/>
          <p:nvPr/>
        </p:nvSpPr>
        <p:spPr>
          <a:xfrm>
            <a:off x="758861" y="3810964"/>
            <a:ext cx="784009" cy="816429"/>
          </a:xfrm>
          <a:prstGeom prst="rect">
            <a:avLst/>
          </a:prstGeom>
          <a:solidFill>
            <a:srgbClr val="FF9300"/>
          </a:solid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eaLnBrk="1" fontAlgn="auto" hangingPunct="1">
              <a:spcBef>
                <a:spcPts val="0"/>
              </a:spcBef>
              <a:spcAft>
                <a:spcPts val="0"/>
              </a:spcAft>
              <a:buClr>
                <a:srgbClr val="000000"/>
              </a:buClr>
            </a:pPr>
            <a:r>
              <a:rPr lang="en-US" kern="0" dirty="0">
                <a:solidFill>
                  <a:srgbClr val="344854"/>
                </a:solidFill>
                <a:latin typeface="Arial"/>
                <a:sym typeface="Arial"/>
              </a:rPr>
              <a:t>NB frame for Control Message</a:t>
            </a:r>
          </a:p>
        </p:txBody>
      </p:sp>
      <p:sp>
        <p:nvSpPr>
          <p:cNvPr id="25" name="TextBox 24">
            <a:extLst>
              <a:ext uri="{FF2B5EF4-FFF2-40B4-BE49-F238E27FC236}">
                <a16:creationId xmlns:a16="http://schemas.microsoft.com/office/drawing/2014/main" id="{F9788F01-2E29-1CF9-51E1-71DB0F2F250C}"/>
              </a:ext>
            </a:extLst>
          </p:cNvPr>
          <p:cNvSpPr txBox="1"/>
          <p:nvPr/>
        </p:nvSpPr>
        <p:spPr>
          <a:xfrm rot="16200000">
            <a:off x="-186816" y="4752734"/>
            <a:ext cx="907621" cy="276999"/>
          </a:xfrm>
          <a:prstGeom prst="rect">
            <a:avLst/>
          </a:prstGeom>
          <a:noFill/>
        </p:spPr>
        <p:txBody>
          <a:bodyPr wrap="none" rtlCol="0">
            <a:spAutoFit/>
          </a:bodyPr>
          <a:lstStyle/>
          <a:p>
            <a:r>
              <a:rPr lang="en-US" dirty="0"/>
              <a:t>Choose one</a:t>
            </a:r>
          </a:p>
        </p:txBody>
      </p:sp>
      <p:cxnSp>
        <p:nvCxnSpPr>
          <p:cNvPr id="29" name="Straight Arrow Connector 28">
            <a:extLst>
              <a:ext uri="{FF2B5EF4-FFF2-40B4-BE49-F238E27FC236}">
                <a16:creationId xmlns:a16="http://schemas.microsoft.com/office/drawing/2014/main" id="{4352FD59-B2CD-7C57-22EB-3822F4961246}"/>
              </a:ext>
            </a:extLst>
          </p:cNvPr>
          <p:cNvCxnSpPr>
            <a:cxnSpLocks/>
          </p:cNvCxnSpPr>
          <p:nvPr/>
        </p:nvCxnSpPr>
        <p:spPr bwMode="auto">
          <a:xfrm flipV="1">
            <a:off x="405079" y="4219179"/>
            <a:ext cx="308739" cy="408214"/>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cxnSp>
        <p:nvCxnSpPr>
          <p:cNvPr id="31" name="Straight Arrow Connector 30">
            <a:extLst>
              <a:ext uri="{FF2B5EF4-FFF2-40B4-BE49-F238E27FC236}">
                <a16:creationId xmlns:a16="http://schemas.microsoft.com/office/drawing/2014/main" id="{41F95208-07AF-5252-CF38-F02451855AAE}"/>
              </a:ext>
            </a:extLst>
          </p:cNvPr>
          <p:cNvCxnSpPr>
            <a:cxnSpLocks/>
          </p:cNvCxnSpPr>
          <p:nvPr/>
        </p:nvCxnSpPr>
        <p:spPr bwMode="auto">
          <a:xfrm>
            <a:off x="405079" y="5063811"/>
            <a:ext cx="308739" cy="360714"/>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2978565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6FFD6-80F7-E0B8-0950-4B0B355DFB88}"/>
              </a:ext>
            </a:extLst>
          </p:cNvPr>
          <p:cNvSpPr>
            <a:spLocks noGrp="1"/>
          </p:cNvSpPr>
          <p:nvPr>
            <p:ph type="title"/>
          </p:nvPr>
        </p:nvSpPr>
        <p:spPr>
          <a:xfrm>
            <a:off x="685800" y="685800"/>
            <a:ext cx="7879466" cy="1066800"/>
          </a:xfrm>
        </p:spPr>
        <p:txBody>
          <a:bodyPr/>
          <a:lstStyle/>
          <a:p>
            <a:r>
              <a:rPr lang="en-US" altLang="ko-KR" b="1" dirty="0"/>
              <a:t>Example 2: Control Message for MMS Ranging</a:t>
            </a:r>
            <a:endParaRPr lang="en-US" b="1" dirty="0"/>
          </a:p>
        </p:txBody>
      </p:sp>
      <p:sp>
        <p:nvSpPr>
          <p:cNvPr id="3" name="Content Placeholder 2">
            <a:extLst>
              <a:ext uri="{FF2B5EF4-FFF2-40B4-BE49-F238E27FC236}">
                <a16:creationId xmlns:a16="http://schemas.microsoft.com/office/drawing/2014/main" id="{2E31EFFA-B253-855D-12A9-40B8A84B5C08}"/>
              </a:ext>
            </a:extLst>
          </p:cNvPr>
          <p:cNvSpPr>
            <a:spLocks noGrp="1"/>
          </p:cNvSpPr>
          <p:nvPr>
            <p:ph idx="1"/>
          </p:nvPr>
        </p:nvSpPr>
        <p:spPr>
          <a:xfrm>
            <a:off x="685800" y="1981200"/>
            <a:ext cx="7879466" cy="609600"/>
          </a:xfrm>
        </p:spPr>
        <p:txBody>
          <a:bodyPr/>
          <a:lstStyle/>
          <a:p>
            <a:pPr>
              <a:lnSpc>
                <a:spcPct val="150000"/>
              </a:lnSpc>
            </a:pPr>
            <a:r>
              <a:rPr lang="en-US" sz="2000" dirty="0"/>
              <a:t>Control Message with </a:t>
            </a:r>
            <a:r>
              <a:rPr lang="en-US" sz="2000" dirty="0">
                <a:solidFill>
                  <a:srgbClr val="FF0000"/>
                </a:solidFill>
              </a:rPr>
              <a:t>16+𝛼 B </a:t>
            </a:r>
            <a:r>
              <a:rPr lang="en-US" sz="2000" dirty="0"/>
              <a:t>header IE</a:t>
            </a:r>
          </a:p>
          <a:p>
            <a:pPr lvl="1"/>
            <a:r>
              <a:rPr lang="en-US" sz="1600" dirty="0"/>
              <a:t>No Slot Duration fields (used default values 1 </a:t>
            </a:r>
            <a:r>
              <a:rPr lang="en-US" sz="1600" dirty="0" err="1"/>
              <a:t>ms</a:t>
            </a:r>
            <a:r>
              <a:rPr lang="en-US" sz="1600" dirty="0"/>
              <a:t>)</a:t>
            </a:r>
          </a:p>
          <a:p>
            <a:pPr lvl="1"/>
            <a:r>
              <a:rPr lang="en-US" sz="1600" dirty="0"/>
              <a:t>Only Ranging Control (the size 𝛼 is TBD)</a:t>
            </a:r>
          </a:p>
          <a:p>
            <a:pPr lvl="1"/>
            <a:r>
              <a:rPr lang="en-US" sz="1600" dirty="0"/>
              <a:t>Bitmap-based Scheduling</a:t>
            </a:r>
          </a:p>
          <a:p>
            <a:pPr lvl="1"/>
            <a:endParaRPr lang="en-US" sz="1200" dirty="0"/>
          </a:p>
        </p:txBody>
      </p:sp>
      <p:sp>
        <p:nvSpPr>
          <p:cNvPr id="4" name="Date Placeholder 3">
            <a:extLst>
              <a:ext uri="{FF2B5EF4-FFF2-40B4-BE49-F238E27FC236}">
                <a16:creationId xmlns:a16="http://schemas.microsoft.com/office/drawing/2014/main" id="{88A6A6A8-192A-1BCE-4B03-2C22BCF7B43F}"/>
              </a:ext>
            </a:extLst>
          </p:cNvPr>
          <p:cNvSpPr>
            <a:spLocks noGrp="1"/>
          </p:cNvSpPr>
          <p:nvPr>
            <p:ph type="dt" sz="half" idx="10"/>
          </p:nvPr>
        </p:nvSpPr>
        <p:spPr/>
        <p:txBody>
          <a:bodyPr/>
          <a:lstStyle/>
          <a:p>
            <a:r>
              <a:rPr lang="en-US" altLang="en-US" dirty="0"/>
              <a:t>January 2023</a:t>
            </a:r>
          </a:p>
        </p:txBody>
      </p:sp>
      <p:sp>
        <p:nvSpPr>
          <p:cNvPr id="5" name="Footer Placeholder 4">
            <a:extLst>
              <a:ext uri="{FF2B5EF4-FFF2-40B4-BE49-F238E27FC236}">
                <a16:creationId xmlns:a16="http://schemas.microsoft.com/office/drawing/2014/main" id="{3564B786-BE4E-B295-30C1-185E019C3586}"/>
              </a:ext>
            </a:extLst>
          </p:cNvPr>
          <p:cNvSpPr>
            <a:spLocks noGrp="1"/>
          </p:cNvSpPr>
          <p:nvPr>
            <p:ph type="ftr" sz="quarter" idx="11"/>
          </p:nvPr>
        </p:nvSpPr>
        <p:spPr/>
        <p:txBody>
          <a:bodyPr/>
          <a:lstStyle/>
          <a:p>
            <a:r>
              <a:rPr lang="en-US" altLang="en-US"/>
              <a:t>Kangjin Yoon, Meta</a:t>
            </a:r>
            <a:endParaRPr lang="en-US" altLang="en-US" dirty="0"/>
          </a:p>
        </p:txBody>
      </p:sp>
      <p:sp>
        <p:nvSpPr>
          <p:cNvPr id="6" name="Slide Number Placeholder 5">
            <a:extLst>
              <a:ext uri="{FF2B5EF4-FFF2-40B4-BE49-F238E27FC236}">
                <a16:creationId xmlns:a16="http://schemas.microsoft.com/office/drawing/2014/main" id="{DBCF93E8-7B82-92EE-94A7-FE862345AD87}"/>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15</a:t>
            </a:fld>
            <a:endParaRPr lang="en-US" altLang="en-US"/>
          </a:p>
        </p:txBody>
      </p:sp>
      <p:graphicFrame>
        <p:nvGraphicFramePr>
          <p:cNvPr id="7" name="Table 4">
            <a:extLst>
              <a:ext uri="{FF2B5EF4-FFF2-40B4-BE49-F238E27FC236}">
                <a16:creationId xmlns:a16="http://schemas.microsoft.com/office/drawing/2014/main" id="{7E456208-779E-7394-4902-63415991E819}"/>
              </a:ext>
            </a:extLst>
          </p:cNvPr>
          <p:cNvGraphicFramePr>
            <a:graphicFrameLocks noGrp="1"/>
          </p:cNvGraphicFramePr>
          <p:nvPr>
            <p:extLst>
              <p:ext uri="{D42A27DB-BD31-4B8C-83A1-F6EECF244321}">
                <p14:modId xmlns:p14="http://schemas.microsoft.com/office/powerpoint/2010/main" val="2493913167"/>
              </p:ext>
            </p:extLst>
          </p:nvPr>
        </p:nvGraphicFramePr>
        <p:xfrm>
          <a:off x="622036" y="3954157"/>
          <a:ext cx="8136240" cy="1214918"/>
        </p:xfrm>
        <a:graphic>
          <a:graphicData uri="http://schemas.openxmlformats.org/drawingml/2006/table">
            <a:tbl>
              <a:tblPr firstRow="1" bandRow="1">
                <a:tableStyleId>{5940675A-B579-460E-94D1-54222C63F5DA}</a:tableStyleId>
              </a:tblPr>
              <a:tblGrid>
                <a:gridCol w="813624">
                  <a:extLst>
                    <a:ext uri="{9D8B030D-6E8A-4147-A177-3AD203B41FA5}">
                      <a16:colId xmlns:a16="http://schemas.microsoft.com/office/drawing/2014/main" val="1622148658"/>
                    </a:ext>
                  </a:extLst>
                </a:gridCol>
                <a:gridCol w="813624">
                  <a:extLst>
                    <a:ext uri="{9D8B030D-6E8A-4147-A177-3AD203B41FA5}">
                      <a16:colId xmlns:a16="http://schemas.microsoft.com/office/drawing/2014/main" val="3405365299"/>
                    </a:ext>
                  </a:extLst>
                </a:gridCol>
                <a:gridCol w="813624">
                  <a:extLst>
                    <a:ext uri="{9D8B030D-6E8A-4147-A177-3AD203B41FA5}">
                      <a16:colId xmlns:a16="http://schemas.microsoft.com/office/drawing/2014/main" val="1607319796"/>
                    </a:ext>
                  </a:extLst>
                </a:gridCol>
                <a:gridCol w="813624">
                  <a:extLst>
                    <a:ext uri="{9D8B030D-6E8A-4147-A177-3AD203B41FA5}">
                      <a16:colId xmlns:a16="http://schemas.microsoft.com/office/drawing/2014/main" val="944720444"/>
                    </a:ext>
                  </a:extLst>
                </a:gridCol>
                <a:gridCol w="813624">
                  <a:extLst>
                    <a:ext uri="{9D8B030D-6E8A-4147-A177-3AD203B41FA5}">
                      <a16:colId xmlns:a16="http://schemas.microsoft.com/office/drawing/2014/main" val="412948718"/>
                    </a:ext>
                  </a:extLst>
                </a:gridCol>
                <a:gridCol w="813624">
                  <a:extLst>
                    <a:ext uri="{9D8B030D-6E8A-4147-A177-3AD203B41FA5}">
                      <a16:colId xmlns:a16="http://schemas.microsoft.com/office/drawing/2014/main" val="3188080924"/>
                    </a:ext>
                  </a:extLst>
                </a:gridCol>
                <a:gridCol w="813624">
                  <a:extLst>
                    <a:ext uri="{9D8B030D-6E8A-4147-A177-3AD203B41FA5}">
                      <a16:colId xmlns:a16="http://schemas.microsoft.com/office/drawing/2014/main" val="1517498244"/>
                    </a:ext>
                  </a:extLst>
                </a:gridCol>
                <a:gridCol w="813624">
                  <a:extLst>
                    <a:ext uri="{9D8B030D-6E8A-4147-A177-3AD203B41FA5}">
                      <a16:colId xmlns:a16="http://schemas.microsoft.com/office/drawing/2014/main" val="2372271392"/>
                    </a:ext>
                  </a:extLst>
                </a:gridCol>
                <a:gridCol w="813624">
                  <a:extLst>
                    <a:ext uri="{9D8B030D-6E8A-4147-A177-3AD203B41FA5}">
                      <a16:colId xmlns:a16="http://schemas.microsoft.com/office/drawing/2014/main" val="3705277811"/>
                    </a:ext>
                  </a:extLst>
                </a:gridCol>
                <a:gridCol w="813624">
                  <a:extLst>
                    <a:ext uri="{9D8B030D-6E8A-4147-A177-3AD203B41FA5}">
                      <a16:colId xmlns:a16="http://schemas.microsoft.com/office/drawing/2014/main" val="3876701363"/>
                    </a:ext>
                  </a:extLst>
                </a:gridCol>
              </a:tblGrid>
              <a:tr h="0">
                <a:tc>
                  <a:txBody>
                    <a:bodyPr/>
                    <a:lstStyle/>
                    <a:p>
                      <a:pPr algn="ctr"/>
                      <a:r>
                        <a:rPr lang="en-US" sz="1200" dirty="0"/>
                        <a:t>Octets: 2</a:t>
                      </a:r>
                    </a:p>
                  </a:txBody>
                  <a:tcPr anchor="ctr"/>
                </a:tc>
                <a:tc>
                  <a:txBody>
                    <a:bodyPr/>
                    <a:lstStyle/>
                    <a:p>
                      <a:pPr algn="ctr"/>
                      <a:r>
                        <a:rPr lang="en-US" sz="1200" dirty="0"/>
                        <a:t>4</a:t>
                      </a:r>
                    </a:p>
                  </a:txBody>
                  <a:tcPr anchor="ctr"/>
                </a:tc>
                <a:tc>
                  <a:txBody>
                    <a:bodyPr/>
                    <a:lstStyle/>
                    <a:p>
                      <a:pPr algn="ctr"/>
                      <a:r>
                        <a:rPr lang="en-US" sz="1200" strike="noStrike" dirty="0"/>
                        <a:t>0</a:t>
                      </a:r>
                    </a:p>
                  </a:txBody>
                  <a:tcPr anchor="ctr">
                    <a:lnBlToTr w="12700" cap="flat" cmpd="sng" algn="ctr">
                      <a:noFill/>
                      <a:prstDash val="solid"/>
                      <a:round/>
                      <a:headEnd type="none" w="med" len="med"/>
                      <a:tailEnd type="none" w="med" len="med"/>
                    </a:lnBlToTr>
                  </a:tcPr>
                </a:tc>
                <a:tc>
                  <a:txBody>
                    <a:bodyPr/>
                    <a:lstStyle/>
                    <a:p>
                      <a:pPr algn="ctr"/>
                      <a:r>
                        <a:rPr lang="en-US" sz="1200" dirty="0"/>
                        <a:t>1</a:t>
                      </a:r>
                    </a:p>
                  </a:txBody>
                  <a:tcPr anchor="ctr">
                    <a:lnBlToTr w="12700" cap="flat" cmpd="sng" algn="ctr">
                      <a:noFill/>
                      <a:prstDash val="solid"/>
                      <a:round/>
                      <a:headEnd type="none" w="med" len="med"/>
                      <a:tailEnd type="none" w="med" len="med"/>
                    </a:lnBlToTr>
                  </a:tcPr>
                </a:tc>
                <a:tc>
                  <a:txBody>
                    <a:bodyPr/>
                    <a:lstStyle/>
                    <a:p>
                      <a:pPr algn="ctr"/>
                      <a:r>
                        <a:rPr lang="en-US" sz="1200" strike="noStrike" dirty="0"/>
                        <a:t>0</a:t>
                      </a:r>
                    </a:p>
                  </a:txBody>
                  <a:tcPr anchor="ctr">
                    <a:lnBlToTr w="12700" cap="flat" cmpd="sng" algn="ctr">
                      <a:noFill/>
                      <a:prstDash val="solid"/>
                      <a:round/>
                      <a:headEnd type="none" w="med" len="med"/>
                      <a:tailEnd type="none" w="med" len="med"/>
                    </a:lnBlToTr>
                  </a:tcPr>
                </a:tc>
                <a:tc>
                  <a:txBody>
                    <a:bodyPr/>
                    <a:lstStyle/>
                    <a:p>
                      <a:pPr algn="ctr"/>
                      <a:r>
                        <a:rPr lang="en-US" sz="1200" dirty="0"/>
                        <a:t>𝛼 (</a:t>
                      </a:r>
                      <a:r>
                        <a:rPr lang="en-US" sz="1200" strike="noStrike" dirty="0"/>
                        <a:t>TBD)</a:t>
                      </a:r>
                    </a:p>
                  </a:txBody>
                  <a:tcPr anchor="ctr">
                    <a:lnBlToTr w="12700" cap="flat" cmpd="sng" algn="ctr">
                      <a:noFill/>
                      <a:prstDash val="solid"/>
                      <a:round/>
                      <a:headEnd type="none" w="med" len="med"/>
                      <a:tailEnd type="none" w="med" len="med"/>
                    </a:lnBlToTr>
                  </a:tcPr>
                </a:tc>
                <a:tc>
                  <a:txBody>
                    <a:bodyPr/>
                    <a:lstStyle/>
                    <a:p>
                      <a:pPr algn="ctr"/>
                      <a:r>
                        <a:rPr lang="en-US" sz="1200" strike="noStrike" dirty="0"/>
                        <a:t>1</a:t>
                      </a:r>
                    </a:p>
                  </a:txBody>
                  <a:tcPr anchor="ctr">
                    <a:lnBlToTr w="12700" cap="flat" cmpd="sng" algn="ctr">
                      <a:noFill/>
                      <a:prstDash val="solid"/>
                      <a:round/>
                      <a:headEnd type="none" w="med" len="med"/>
                      <a:tailEnd type="none" w="med" len="med"/>
                    </a:lnBlToTr>
                  </a:tcPr>
                </a:tc>
                <a:tc>
                  <a:txBody>
                    <a:bodyPr/>
                    <a:lstStyle/>
                    <a:p>
                      <a:pPr algn="ctr"/>
                      <a:r>
                        <a:rPr lang="en-US" sz="1200" strike="noStrike" dirty="0"/>
                        <a:t>0</a:t>
                      </a:r>
                    </a:p>
                  </a:txBody>
                  <a:tcPr anchor="ctr">
                    <a:lnBlToTr w="12700" cap="flat" cmpd="sng" algn="ctr">
                      <a:noFill/>
                      <a:prstDash val="solid"/>
                      <a:round/>
                      <a:headEnd type="none" w="med" len="med"/>
                      <a:tailEnd type="none" w="med" len="med"/>
                    </a:lnBlToTr>
                  </a:tcPr>
                </a:tc>
                <a:tc>
                  <a:txBody>
                    <a:bodyPr/>
                    <a:lstStyle/>
                    <a:p>
                      <a:pPr algn="ctr"/>
                      <a:r>
                        <a:rPr lang="en-US" sz="1200" strike="noStrike" dirty="0"/>
                        <a:t>0</a:t>
                      </a:r>
                    </a:p>
                  </a:txBody>
                  <a:tcPr anchor="ctr">
                    <a:lnBlToTr w="12700" cap="flat" cmpd="sng" algn="ctr">
                      <a:noFill/>
                      <a:prstDash val="solid"/>
                      <a:round/>
                      <a:headEnd type="none" w="med" len="med"/>
                      <a:tailEnd type="none" w="med" len="med"/>
                    </a:lnBlToTr>
                  </a:tcPr>
                </a:tc>
                <a:tc>
                  <a:txBody>
                    <a:bodyPr/>
                    <a:lstStyle/>
                    <a:p>
                      <a:pPr algn="ctr"/>
                      <a:r>
                        <a:rPr lang="en-US" sz="1200" strike="noStrike" dirty="0"/>
                        <a:t>7</a:t>
                      </a:r>
                    </a:p>
                  </a:txBody>
                  <a:tcPr anchor="ctr">
                    <a:lnBlToTr w="12700" cap="flat" cmpd="sng" algn="ctr">
                      <a:noFill/>
                      <a:prstDash val="solid"/>
                      <a:round/>
                      <a:headEnd type="none" w="med" len="med"/>
                      <a:tailEnd type="none" w="med" len="med"/>
                    </a:lnBlToTr>
                  </a:tcPr>
                </a:tc>
                <a:extLst>
                  <a:ext uri="{0D108BD9-81ED-4DB2-BD59-A6C34878D82A}">
                    <a16:rowId xmlns:a16="http://schemas.microsoft.com/office/drawing/2014/main" val="44038087"/>
                  </a:ext>
                </a:extLst>
              </a:tr>
              <a:tr h="940598">
                <a:tc>
                  <a:txBody>
                    <a:bodyPr/>
                    <a:lstStyle/>
                    <a:p>
                      <a:pPr algn="ctr"/>
                      <a:r>
                        <a:rPr lang="en-US" sz="1200" dirty="0"/>
                        <a:t>Control</a:t>
                      </a:r>
                    </a:p>
                  </a:txBody>
                  <a:tcPr vert="vert270" anchor="ctr"/>
                </a:tc>
                <a:tc>
                  <a:txBody>
                    <a:bodyPr/>
                    <a:lstStyle/>
                    <a:p>
                      <a:pPr algn="ctr"/>
                      <a:r>
                        <a:rPr lang="en-US" sz="1200" dirty="0"/>
                        <a:t>Session ID</a:t>
                      </a:r>
                    </a:p>
                  </a:txBody>
                  <a:tcPr vert="vert270" anchor="ctr"/>
                </a:tc>
                <a:tc>
                  <a:txBody>
                    <a:bodyPr/>
                    <a:lstStyle/>
                    <a:p>
                      <a:pPr algn="ctr"/>
                      <a:r>
                        <a:rPr lang="en-US" sz="1200" strike="noStrike" dirty="0"/>
                        <a:t>Block Duration</a:t>
                      </a:r>
                    </a:p>
                  </a:txBody>
                  <a:tcPr vert="vert270" anchor="ctr">
                    <a:lnBlToTr w="12700" cap="flat" cmpd="sng" algn="ctr">
                      <a:solidFill>
                        <a:schemeClr val="tx1"/>
                      </a:solidFill>
                      <a:prstDash val="solid"/>
                      <a:round/>
                      <a:headEnd type="none" w="med" len="med"/>
                      <a:tailEnd type="none" w="med" len="med"/>
                    </a:lnBlToTr>
                  </a:tcPr>
                </a:tc>
                <a:tc>
                  <a:txBody>
                    <a:bodyPr/>
                    <a:lstStyle/>
                    <a:p>
                      <a:pPr algn="ctr"/>
                      <a:r>
                        <a:rPr lang="en-US" sz="1200" dirty="0"/>
                        <a:t>Round Duration</a:t>
                      </a:r>
                    </a:p>
                  </a:txBody>
                  <a:tcPr vert="vert270" anchor="ctr"/>
                </a:tc>
                <a:tc>
                  <a:txBody>
                    <a:bodyPr/>
                    <a:lstStyle/>
                    <a:p>
                      <a:pPr algn="ctr"/>
                      <a:r>
                        <a:rPr lang="en-US" sz="1200" strike="noStrike" dirty="0"/>
                        <a:t>Slot Duration</a:t>
                      </a:r>
                    </a:p>
                  </a:txBody>
                  <a:tcPr vert="vert270" anchor="ctr">
                    <a:lnBlToTr w="12700" cap="flat" cmpd="sng" algn="ctr">
                      <a:solidFill>
                        <a:schemeClr val="tx1"/>
                      </a:solidFill>
                      <a:prstDash val="solid"/>
                      <a:round/>
                      <a:headEnd type="none" w="med" len="med"/>
                      <a:tailEnd type="none" w="med" len="med"/>
                    </a:lnBlToTr>
                  </a:tcPr>
                </a:tc>
                <a:tc>
                  <a:txBody>
                    <a:bodyPr/>
                    <a:lstStyle/>
                    <a:p>
                      <a:pPr algn="ctr"/>
                      <a:r>
                        <a:rPr lang="en-US" sz="1200" strike="noStrike" dirty="0"/>
                        <a:t>Ranging Control</a:t>
                      </a:r>
                    </a:p>
                  </a:txBody>
                  <a:tcPr vert="vert270" anchor="ctr">
                    <a:lnBlToTr w="12700" cap="flat" cmpd="sng" algn="ctr">
                      <a:noFill/>
                      <a:prstDash val="solid"/>
                      <a:round/>
                      <a:headEnd type="none" w="med" len="med"/>
                      <a:tailEnd type="none" w="med" len="med"/>
                    </a:lnBlToTr>
                  </a:tcPr>
                </a:tc>
                <a:tc>
                  <a:txBody>
                    <a:bodyPr/>
                    <a:lstStyle/>
                    <a:p>
                      <a:pPr algn="ctr"/>
                      <a:r>
                        <a:rPr lang="en-US" sz="1200" strike="noStrike" dirty="0"/>
                        <a:t>Data Comm Control</a:t>
                      </a:r>
                    </a:p>
                  </a:txBody>
                  <a:tcPr vert="vert270" anchor="ctr">
                    <a:lnBlToTr w="12700" cap="flat" cmpd="sng" algn="ctr">
                      <a:solidFill>
                        <a:schemeClr val="tx1"/>
                      </a:solidFill>
                      <a:prstDash val="solid"/>
                      <a:round/>
                      <a:headEnd type="none" w="med" len="med"/>
                      <a:tailEnd type="none" w="med" len="med"/>
                    </a:lnBlToTr>
                  </a:tcPr>
                </a:tc>
                <a:tc>
                  <a:txBody>
                    <a:bodyPr/>
                    <a:lstStyle/>
                    <a:p>
                      <a:pPr algn="ctr"/>
                      <a:r>
                        <a:rPr lang="en-US" sz="1200" strike="noStrike" dirty="0"/>
                        <a:t>Sensing Control</a:t>
                      </a:r>
                    </a:p>
                  </a:txBody>
                  <a:tcPr vert="vert270" anchor="ctr">
                    <a:lnBlToTr w="12700" cap="flat" cmpd="sng" algn="ctr">
                      <a:solidFill>
                        <a:schemeClr val="tx1"/>
                      </a:solidFill>
                      <a:prstDash val="solid"/>
                      <a:round/>
                      <a:headEnd type="none" w="med" len="med"/>
                      <a:tailEnd type="none" w="med" len="med"/>
                    </a:lnBlToTr>
                  </a:tcPr>
                </a:tc>
                <a:tc>
                  <a:txBody>
                    <a:bodyPr/>
                    <a:lstStyle/>
                    <a:p>
                      <a:pPr algn="ctr"/>
                      <a:r>
                        <a:rPr lang="en-US" sz="1200" strike="noStrike" dirty="0" err="1"/>
                        <a:t>TDoA</a:t>
                      </a:r>
                      <a:r>
                        <a:rPr lang="en-US" sz="1200" strike="noStrike" dirty="0"/>
                        <a:t> Control</a:t>
                      </a:r>
                    </a:p>
                  </a:txBody>
                  <a:tcPr vert="vert270" anchor="ctr">
                    <a:lnBlToTr w="12700" cap="flat" cmpd="sng" algn="ctr">
                      <a:solidFill>
                        <a:schemeClr val="tx1"/>
                      </a:solidFill>
                      <a:prstDash val="solid"/>
                      <a:round/>
                      <a:headEnd type="none" w="med" len="med"/>
                      <a:tailEnd type="none" w="med" len="med"/>
                    </a:lnBlToTr>
                  </a:tcPr>
                </a:tc>
                <a:tc>
                  <a:txBody>
                    <a:bodyPr/>
                    <a:lstStyle/>
                    <a:p>
                      <a:pPr algn="ctr"/>
                      <a:r>
                        <a:rPr lang="en-US" sz="1200" strike="noStrike" dirty="0"/>
                        <a:t>Scheduling List</a:t>
                      </a:r>
                    </a:p>
                  </a:txBody>
                  <a:tcPr vert="vert270" anchor="ctr"/>
                </a:tc>
                <a:extLst>
                  <a:ext uri="{0D108BD9-81ED-4DB2-BD59-A6C34878D82A}">
                    <a16:rowId xmlns:a16="http://schemas.microsoft.com/office/drawing/2014/main" val="128744380"/>
                  </a:ext>
                </a:extLst>
              </a:tr>
            </a:tbl>
          </a:graphicData>
        </a:graphic>
      </p:graphicFrame>
      <p:cxnSp>
        <p:nvCxnSpPr>
          <p:cNvPr id="14" name="Straight Connector 13">
            <a:extLst>
              <a:ext uri="{FF2B5EF4-FFF2-40B4-BE49-F238E27FC236}">
                <a16:creationId xmlns:a16="http://schemas.microsoft.com/office/drawing/2014/main" id="{0CE8286B-46CD-CA96-C1A4-5817A64B18B7}"/>
              </a:ext>
            </a:extLst>
          </p:cNvPr>
          <p:cNvCxnSpPr>
            <a:cxnSpLocks/>
          </p:cNvCxnSpPr>
          <p:nvPr/>
        </p:nvCxnSpPr>
        <p:spPr>
          <a:xfrm flipV="1">
            <a:off x="8758286" y="4745925"/>
            <a:ext cx="0" cy="419321"/>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15" name="Straight Arrow Connector 14">
            <a:extLst>
              <a:ext uri="{FF2B5EF4-FFF2-40B4-BE49-F238E27FC236}">
                <a16:creationId xmlns:a16="http://schemas.microsoft.com/office/drawing/2014/main" id="{7622177D-EC10-E4F3-7F09-FBD518C50440}"/>
              </a:ext>
            </a:extLst>
          </p:cNvPr>
          <p:cNvCxnSpPr>
            <a:cxnSpLocks/>
          </p:cNvCxnSpPr>
          <p:nvPr/>
        </p:nvCxnSpPr>
        <p:spPr>
          <a:xfrm flipV="1">
            <a:off x="622039" y="3850613"/>
            <a:ext cx="8136247" cy="2"/>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16" name="TextBox 15">
            <a:extLst>
              <a:ext uri="{FF2B5EF4-FFF2-40B4-BE49-F238E27FC236}">
                <a16:creationId xmlns:a16="http://schemas.microsoft.com/office/drawing/2014/main" id="{5FDC5EA3-F021-228C-D36A-B7008C7EC96E}"/>
              </a:ext>
            </a:extLst>
          </p:cNvPr>
          <p:cNvSpPr txBox="1"/>
          <p:nvPr/>
        </p:nvSpPr>
        <p:spPr>
          <a:xfrm>
            <a:off x="622037" y="3557316"/>
            <a:ext cx="8136249" cy="276999"/>
          </a:xfrm>
          <a:prstGeom prst="rect">
            <a:avLst/>
          </a:prstGeom>
          <a:noFill/>
        </p:spPr>
        <p:txBody>
          <a:bodyPr wrap="square" rtlCol="0" anchor="b">
            <a:spAutoFit/>
          </a:bodyPr>
          <a:lstStyle/>
          <a:p>
            <a:pPr algn="ctr"/>
            <a:r>
              <a:rPr lang="en-US" dirty="0"/>
              <a:t>Proposed Header IE Content field</a:t>
            </a:r>
          </a:p>
        </p:txBody>
      </p:sp>
      <p:graphicFrame>
        <p:nvGraphicFramePr>
          <p:cNvPr id="17" name="Table 16">
            <a:extLst>
              <a:ext uri="{FF2B5EF4-FFF2-40B4-BE49-F238E27FC236}">
                <a16:creationId xmlns:a16="http://schemas.microsoft.com/office/drawing/2014/main" id="{AD191B72-53FB-1FD9-B81E-487F69E33A22}"/>
              </a:ext>
            </a:extLst>
          </p:cNvPr>
          <p:cNvGraphicFramePr>
            <a:graphicFrameLocks noGrp="1"/>
          </p:cNvGraphicFramePr>
          <p:nvPr>
            <p:extLst>
              <p:ext uri="{D42A27DB-BD31-4B8C-83A1-F6EECF244321}">
                <p14:modId xmlns:p14="http://schemas.microsoft.com/office/powerpoint/2010/main" val="4170472944"/>
              </p:ext>
            </p:extLst>
          </p:nvPr>
        </p:nvGraphicFramePr>
        <p:xfrm>
          <a:off x="622036" y="5410199"/>
          <a:ext cx="3949964" cy="1008470"/>
        </p:xfrm>
        <a:graphic>
          <a:graphicData uri="http://schemas.openxmlformats.org/drawingml/2006/table">
            <a:tbl>
              <a:tblPr firstRow="1" bandRow="1">
                <a:tableStyleId>{5940675A-B579-460E-94D1-54222C63F5DA}</a:tableStyleId>
              </a:tblPr>
              <a:tblGrid>
                <a:gridCol w="987491">
                  <a:extLst>
                    <a:ext uri="{9D8B030D-6E8A-4147-A177-3AD203B41FA5}">
                      <a16:colId xmlns:a16="http://schemas.microsoft.com/office/drawing/2014/main" val="2915121130"/>
                    </a:ext>
                  </a:extLst>
                </a:gridCol>
                <a:gridCol w="987491">
                  <a:extLst>
                    <a:ext uri="{9D8B030D-6E8A-4147-A177-3AD203B41FA5}">
                      <a16:colId xmlns:a16="http://schemas.microsoft.com/office/drawing/2014/main" val="698239285"/>
                    </a:ext>
                  </a:extLst>
                </a:gridCol>
                <a:gridCol w="987491">
                  <a:extLst>
                    <a:ext uri="{9D8B030D-6E8A-4147-A177-3AD203B41FA5}">
                      <a16:colId xmlns:a16="http://schemas.microsoft.com/office/drawing/2014/main" val="1622148658"/>
                    </a:ext>
                  </a:extLst>
                </a:gridCol>
                <a:gridCol w="987491">
                  <a:extLst>
                    <a:ext uri="{9D8B030D-6E8A-4147-A177-3AD203B41FA5}">
                      <a16:colId xmlns:a16="http://schemas.microsoft.com/office/drawing/2014/main" val="2197285421"/>
                    </a:ext>
                  </a:extLst>
                </a:gridCol>
              </a:tblGrid>
              <a:tr h="227521">
                <a:tc>
                  <a:txBody>
                    <a:bodyPr/>
                    <a:lstStyle/>
                    <a:p>
                      <a:pPr algn="ctr"/>
                      <a:r>
                        <a:rPr lang="en-US" sz="1200" dirty="0"/>
                        <a:t>Bits: 0-3</a:t>
                      </a:r>
                    </a:p>
                  </a:txBody>
                  <a:tcPr anchor="ctr"/>
                </a:tc>
                <a:tc>
                  <a:txBody>
                    <a:bodyPr/>
                    <a:lstStyle/>
                    <a:p>
                      <a:pPr algn="ctr"/>
                      <a:r>
                        <a:rPr lang="en-US" sz="1200" dirty="0"/>
                        <a:t>4-5</a:t>
                      </a:r>
                    </a:p>
                  </a:txBody>
                  <a:tcPr anchor="ctr"/>
                </a:tc>
                <a:tc>
                  <a:txBody>
                    <a:bodyPr/>
                    <a:lstStyle/>
                    <a:p>
                      <a:pPr algn="ctr"/>
                      <a:r>
                        <a:rPr lang="en-US" sz="1200" dirty="0"/>
                        <a:t>…</a:t>
                      </a:r>
                    </a:p>
                  </a:txBody>
                  <a:tcPr anchor="ctr"/>
                </a:tc>
                <a:tc>
                  <a:txBody>
                    <a:bodyPr/>
                    <a:lstStyle/>
                    <a:p>
                      <a:pPr algn="ctr"/>
                      <a:r>
                        <a:rPr lang="en-US" sz="1200" dirty="0"/>
                        <a:t>16-23</a:t>
                      </a:r>
                    </a:p>
                  </a:txBody>
                  <a:tcPr anchor="ctr"/>
                </a:tc>
                <a:extLst>
                  <a:ext uri="{0D108BD9-81ED-4DB2-BD59-A6C34878D82A}">
                    <a16:rowId xmlns:a16="http://schemas.microsoft.com/office/drawing/2014/main" val="44038087"/>
                  </a:ext>
                </a:extLst>
              </a:tr>
              <a:tr h="734150">
                <a:tc>
                  <a:txBody>
                    <a:bodyPr/>
                    <a:lstStyle/>
                    <a:p>
                      <a:pPr algn="ctr"/>
                      <a:r>
                        <a:rPr lang="en-US" sz="1200" dirty="0"/>
                        <a:t>Scheduling List Length</a:t>
                      </a:r>
                      <a:br>
                        <a:rPr lang="en-US" sz="1200" dirty="0"/>
                      </a:br>
                      <a:r>
                        <a:rPr lang="en-US" sz="1200" dirty="0"/>
                        <a:t> = 1</a:t>
                      </a:r>
                    </a:p>
                  </a:txBody>
                  <a:tcPr anchor="ctr"/>
                </a:tc>
                <a:tc>
                  <a:txBody>
                    <a:bodyPr/>
                    <a:lstStyle/>
                    <a:p>
                      <a:pPr marR="0" algn="ctr" rtl="0">
                        <a:lnSpc>
                          <a:spcPct val="100000"/>
                        </a:lnSpc>
                        <a:spcBef>
                          <a:spcPts val="0"/>
                        </a:spcBef>
                        <a:spcAft>
                          <a:spcPts val="0"/>
                        </a:spcAft>
                        <a:buClr>
                          <a:srgbClr val="000000"/>
                        </a:buClr>
                        <a:buFont typeface="Arial"/>
                      </a:pPr>
                      <a:r>
                        <a:rPr lang="en-US" sz="1200" b="0" i="0" u="none" strike="noStrike" cap="none" dirty="0">
                          <a:solidFill>
                            <a:srgbClr val="FF0000"/>
                          </a:solidFill>
                          <a:latin typeface="+mn-lt"/>
                          <a:ea typeface="+mn-ea"/>
                          <a:cs typeface="+mn-cs"/>
                          <a:sym typeface="Arial"/>
                        </a:rPr>
                        <a:t>Scheduling List Type</a:t>
                      </a:r>
                      <a:br>
                        <a:rPr lang="en-US" sz="1200" b="0" i="0" u="none" strike="noStrike" cap="none" dirty="0">
                          <a:solidFill>
                            <a:srgbClr val="FF0000"/>
                          </a:solidFill>
                          <a:latin typeface="+mn-lt"/>
                          <a:ea typeface="+mn-ea"/>
                          <a:cs typeface="+mn-cs"/>
                          <a:sym typeface="Arial"/>
                        </a:rPr>
                      </a:br>
                      <a:r>
                        <a:rPr lang="en-US" sz="1200" b="0" i="0" u="none" strike="noStrike" cap="none" dirty="0">
                          <a:solidFill>
                            <a:srgbClr val="FF0000"/>
                          </a:solidFill>
                          <a:latin typeface="+mn-lt"/>
                          <a:ea typeface="+mn-ea"/>
                          <a:cs typeface="+mn-cs"/>
                          <a:sym typeface="Arial"/>
                        </a:rPr>
                        <a:t> = 2</a:t>
                      </a:r>
                    </a:p>
                  </a:txBody>
                  <a:tcPr anchor="ctr"/>
                </a:tc>
                <a:tc>
                  <a:txBody>
                    <a:bodyPr/>
                    <a:lstStyle/>
                    <a:p>
                      <a:pPr marR="0" algn="ctr" rtl="0">
                        <a:lnSpc>
                          <a:spcPct val="100000"/>
                        </a:lnSpc>
                        <a:spcBef>
                          <a:spcPts val="0"/>
                        </a:spcBef>
                        <a:spcAft>
                          <a:spcPts val="0"/>
                        </a:spcAft>
                        <a:buClr>
                          <a:srgbClr val="000000"/>
                        </a:buClr>
                        <a:buFont typeface="Arial"/>
                      </a:pPr>
                      <a:r>
                        <a:rPr lang="en-US" sz="1200" b="0" i="0" u="none" strike="noStrike" cap="none" dirty="0">
                          <a:solidFill>
                            <a:schemeClr val="tx1"/>
                          </a:solidFill>
                          <a:latin typeface="+mn-lt"/>
                          <a:ea typeface="+mn-ea"/>
                          <a:cs typeface="+mn-cs"/>
                          <a:sym typeface="Arial"/>
                        </a:rPr>
                        <a:t>…</a:t>
                      </a:r>
                    </a:p>
                  </a:txBody>
                  <a:tcPr anchor="ct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200" b="0" i="0" u="none" strike="noStrike" cap="none" dirty="0">
                          <a:solidFill>
                            <a:schemeClr val="tx1"/>
                          </a:solidFill>
                          <a:latin typeface="+mn-lt"/>
                          <a:ea typeface="+mn-ea"/>
                          <a:cs typeface="+mn-cs"/>
                          <a:sym typeface="Arial"/>
                        </a:rPr>
                        <a:t>Reserved</a:t>
                      </a:r>
                    </a:p>
                  </a:txBody>
                  <a:tcPr anchor="ctr"/>
                </a:tc>
                <a:extLst>
                  <a:ext uri="{0D108BD9-81ED-4DB2-BD59-A6C34878D82A}">
                    <a16:rowId xmlns:a16="http://schemas.microsoft.com/office/drawing/2014/main" val="128744380"/>
                  </a:ext>
                </a:extLst>
              </a:tr>
            </a:tbl>
          </a:graphicData>
        </a:graphic>
      </p:graphicFrame>
      <p:graphicFrame>
        <p:nvGraphicFramePr>
          <p:cNvPr id="29" name="Table 28">
            <a:extLst>
              <a:ext uri="{FF2B5EF4-FFF2-40B4-BE49-F238E27FC236}">
                <a16:creationId xmlns:a16="http://schemas.microsoft.com/office/drawing/2014/main" id="{2CF6F22D-B5C9-8E38-066A-2A72E19A35C5}"/>
              </a:ext>
            </a:extLst>
          </p:cNvPr>
          <p:cNvGraphicFramePr>
            <a:graphicFrameLocks noGrp="1"/>
          </p:cNvGraphicFramePr>
          <p:nvPr>
            <p:extLst>
              <p:ext uri="{D42A27DB-BD31-4B8C-83A1-F6EECF244321}">
                <p14:modId xmlns:p14="http://schemas.microsoft.com/office/powerpoint/2010/main" val="1685664462"/>
              </p:ext>
            </p:extLst>
          </p:nvPr>
        </p:nvGraphicFramePr>
        <p:xfrm>
          <a:off x="5507244" y="5399816"/>
          <a:ext cx="3251031" cy="1018853"/>
        </p:xfrm>
        <a:graphic>
          <a:graphicData uri="http://schemas.openxmlformats.org/drawingml/2006/table">
            <a:tbl>
              <a:tblPr firstRow="1" bandRow="1">
                <a:tableStyleId>{5940675A-B579-460E-94D1-54222C63F5DA}</a:tableStyleId>
              </a:tblPr>
              <a:tblGrid>
                <a:gridCol w="1083677">
                  <a:extLst>
                    <a:ext uri="{9D8B030D-6E8A-4147-A177-3AD203B41FA5}">
                      <a16:colId xmlns:a16="http://schemas.microsoft.com/office/drawing/2014/main" val="2058258275"/>
                    </a:ext>
                  </a:extLst>
                </a:gridCol>
                <a:gridCol w="1083677">
                  <a:extLst>
                    <a:ext uri="{9D8B030D-6E8A-4147-A177-3AD203B41FA5}">
                      <a16:colId xmlns:a16="http://schemas.microsoft.com/office/drawing/2014/main" val="1070109163"/>
                    </a:ext>
                  </a:extLst>
                </a:gridCol>
                <a:gridCol w="1083677">
                  <a:extLst>
                    <a:ext uri="{9D8B030D-6E8A-4147-A177-3AD203B41FA5}">
                      <a16:colId xmlns:a16="http://schemas.microsoft.com/office/drawing/2014/main" val="1882614798"/>
                    </a:ext>
                  </a:extLst>
                </a:gridCol>
              </a:tblGrid>
              <a:tr h="217139">
                <a:tc>
                  <a:txBody>
                    <a:bodyPr/>
                    <a:lstStyle/>
                    <a:p>
                      <a:pPr algn="ctr"/>
                      <a:r>
                        <a:rPr lang="en-US" sz="1200" dirty="0"/>
                        <a:t>Octets: 1</a:t>
                      </a:r>
                    </a:p>
                  </a:txBody>
                  <a:tcPr anchor="ctr"/>
                </a:tc>
                <a:tc>
                  <a:txBody>
                    <a:bodyPr/>
                    <a:lstStyle/>
                    <a:p>
                      <a:pPr algn="ctr"/>
                      <a:r>
                        <a:rPr lang="en-US" sz="1200" dirty="0"/>
                        <a:t>4</a:t>
                      </a:r>
                    </a:p>
                  </a:txBody>
                  <a:tcPr anchor="ctr"/>
                </a:tc>
                <a:tc>
                  <a:txBody>
                    <a:bodyPr/>
                    <a:lstStyle/>
                    <a:p>
                      <a:pPr algn="ctr"/>
                      <a:r>
                        <a:rPr lang="en-US" sz="1200" dirty="0"/>
                        <a:t>2</a:t>
                      </a:r>
                    </a:p>
                  </a:txBody>
                  <a:tcPr anchor="ctr"/>
                </a:tc>
                <a:extLst>
                  <a:ext uri="{0D108BD9-81ED-4DB2-BD59-A6C34878D82A}">
                    <a16:rowId xmlns:a16="http://schemas.microsoft.com/office/drawing/2014/main" val="1965619921"/>
                  </a:ext>
                </a:extLst>
              </a:tr>
              <a:tr h="744533">
                <a:tc>
                  <a:txBody>
                    <a:bodyPr/>
                    <a:lstStyle/>
                    <a:p>
                      <a:pPr algn="ctr"/>
                      <a:r>
                        <a:rPr lang="en-US" sz="1200" dirty="0"/>
                        <a:t>Bitmap Length = 2, No offset, …</a:t>
                      </a:r>
                    </a:p>
                  </a:txBody>
                  <a:tcPr anchor="ctr"/>
                </a:tc>
                <a:tc>
                  <a:txBody>
                    <a:bodyPr/>
                    <a:lstStyle/>
                    <a:p>
                      <a:pPr algn="ctr"/>
                      <a:r>
                        <a:rPr lang="en-US" sz="1200" dirty="0"/>
                        <a:t>Bitmap</a:t>
                      </a:r>
                    </a:p>
                  </a:txBody>
                  <a:tcPr anchor="ctr"/>
                </a:tc>
                <a:tc>
                  <a:txBody>
                    <a:bodyPr/>
                    <a:lstStyle/>
                    <a:p>
                      <a:pPr algn="ctr"/>
                      <a:r>
                        <a:rPr lang="en-US" sz="1200" dirty="0"/>
                        <a:t>Address of Controlee</a:t>
                      </a:r>
                    </a:p>
                  </a:txBody>
                  <a:tcPr anchor="ctr"/>
                </a:tc>
                <a:extLst>
                  <a:ext uri="{0D108BD9-81ED-4DB2-BD59-A6C34878D82A}">
                    <a16:rowId xmlns:a16="http://schemas.microsoft.com/office/drawing/2014/main" val="1061701560"/>
                  </a:ext>
                </a:extLst>
              </a:tr>
            </a:tbl>
          </a:graphicData>
        </a:graphic>
      </p:graphicFrame>
      <p:cxnSp>
        <p:nvCxnSpPr>
          <p:cNvPr id="8" name="Straight Connector 7">
            <a:extLst>
              <a:ext uri="{FF2B5EF4-FFF2-40B4-BE49-F238E27FC236}">
                <a16:creationId xmlns:a16="http://schemas.microsoft.com/office/drawing/2014/main" id="{ADC0F9FC-CF70-3ADD-7B41-65BED2798069}"/>
              </a:ext>
            </a:extLst>
          </p:cNvPr>
          <p:cNvCxnSpPr/>
          <p:nvPr/>
        </p:nvCxnSpPr>
        <p:spPr bwMode="auto">
          <a:xfrm>
            <a:off x="622036" y="5165246"/>
            <a:ext cx="0" cy="234570"/>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Straight Connector 8">
            <a:extLst>
              <a:ext uri="{FF2B5EF4-FFF2-40B4-BE49-F238E27FC236}">
                <a16:creationId xmlns:a16="http://schemas.microsoft.com/office/drawing/2014/main" id="{C7AC892E-B9C7-685F-FA72-8E8D31476E74}"/>
              </a:ext>
            </a:extLst>
          </p:cNvPr>
          <p:cNvCxnSpPr/>
          <p:nvPr/>
        </p:nvCxnSpPr>
        <p:spPr bwMode="auto">
          <a:xfrm>
            <a:off x="1432527" y="5165246"/>
            <a:ext cx="3139473" cy="244953"/>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Straight Connector 9">
            <a:extLst>
              <a:ext uri="{FF2B5EF4-FFF2-40B4-BE49-F238E27FC236}">
                <a16:creationId xmlns:a16="http://schemas.microsoft.com/office/drawing/2014/main" id="{0EB21447-E802-FCA0-A606-6313020B0101}"/>
              </a:ext>
            </a:extLst>
          </p:cNvPr>
          <p:cNvCxnSpPr/>
          <p:nvPr/>
        </p:nvCxnSpPr>
        <p:spPr bwMode="auto">
          <a:xfrm flipH="1">
            <a:off x="5505763" y="5165246"/>
            <a:ext cx="2419037" cy="234570"/>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Straight Connector 10">
            <a:extLst>
              <a:ext uri="{FF2B5EF4-FFF2-40B4-BE49-F238E27FC236}">
                <a16:creationId xmlns:a16="http://schemas.microsoft.com/office/drawing/2014/main" id="{8C386B32-996A-5FA6-2A4A-6912B4F801C1}"/>
              </a:ext>
            </a:extLst>
          </p:cNvPr>
          <p:cNvCxnSpPr/>
          <p:nvPr/>
        </p:nvCxnSpPr>
        <p:spPr bwMode="auto">
          <a:xfrm>
            <a:off x="8758117" y="5165246"/>
            <a:ext cx="0" cy="234570"/>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119961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6FFD6-80F7-E0B8-0950-4B0B355DFB88}"/>
              </a:ext>
            </a:extLst>
          </p:cNvPr>
          <p:cNvSpPr>
            <a:spLocks noGrp="1"/>
          </p:cNvSpPr>
          <p:nvPr>
            <p:ph type="title"/>
          </p:nvPr>
        </p:nvSpPr>
        <p:spPr>
          <a:xfrm>
            <a:off x="685800" y="685800"/>
            <a:ext cx="7879466" cy="1066800"/>
          </a:xfrm>
        </p:spPr>
        <p:txBody>
          <a:bodyPr/>
          <a:lstStyle/>
          <a:p>
            <a:r>
              <a:rPr lang="en-US" altLang="ko-KR" b="1" dirty="0"/>
              <a:t>Thoughts on AC IE and Scheduling IE</a:t>
            </a:r>
            <a:endParaRPr lang="en-US" b="1" dirty="0"/>
          </a:p>
        </p:txBody>
      </p:sp>
      <p:sp>
        <p:nvSpPr>
          <p:cNvPr id="3" name="Content Placeholder 2">
            <a:extLst>
              <a:ext uri="{FF2B5EF4-FFF2-40B4-BE49-F238E27FC236}">
                <a16:creationId xmlns:a16="http://schemas.microsoft.com/office/drawing/2014/main" id="{2E31EFFA-B253-855D-12A9-40B8A84B5C08}"/>
              </a:ext>
            </a:extLst>
          </p:cNvPr>
          <p:cNvSpPr>
            <a:spLocks noGrp="1"/>
          </p:cNvSpPr>
          <p:nvPr>
            <p:ph idx="1"/>
          </p:nvPr>
        </p:nvSpPr>
        <p:spPr>
          <a:xfrm>
            <a:off x="685800" y="1981200"/>
            <a:ext cx="8229600" cy="4191000"/>
          </a:xfrm>
        </p:spPr>
        <p:txBody>
          <a:bodyPr/>
          <a:lstStyle/>
          <a:p>
            <a:r>
              <a:rPr lang="en-US" sz="2000" dirty="0"/>
              <a:t>Can we replace AC IE and Scheduling IE with the proposed IE?</a:t>
            </a:r>
          </a:p>
          <a:p>
            <a:pPr lvl="1"/>
            <a:r>
              <a:rPr lang="en-US" sz="1600" dirty="0"/>
              <a:t>Unified header IE: Lower overhead</a:t>
            </a:r>
          </a:p>
          <a:p>
            <a:pPr lvl="1"/>
            <a:r>
              <a:rPr lang="en-US" sz="1600" dirty="0"/>
              <a:t>AC IE and Scheduling IE: More flexible (can be sent with other IEs)</a:t>
            </a:r>
          </a:p>
          <a:p>
            <a:r>
              <a:rPr lang="en-US" sz="2000" dirty="0"/>
              <a:t>Options we have:</a:t>
            </a:r>
          </a:p>
          <a:p>
            <a:pPr lvl="1"/>
            <a:r>
              <a:rPr lang="en-US" sz="1600" dirty="0"/>
              <a:t>[1] Unified header IE only</a:t>
            </a:r>
          </a:p>
          <a:p>
            <a:pPr lvl="1"/>
            <a:r>
              <a:rPr lang="en-US" sz="1600" dirty="0"/>
              <a:t>[2] AC IE and Scheduling IE with below updates</a:t>
            </a:r>
          </a:p>
          <a:p>
            <a:pPr marL="1143000" lvl="2" indent="-342900"/>
            <a:r>
              <a:rPr lang="en-US" sz="1600" dirty="0"/>
              <a:t>Redefining Block Duration field</a:t>
            </a:r>
          </a:p>
          <a:p>
            <a:pPr marL="1143000" lvl="2" indent="-342900"/>
            <a:r>
              <a:rPr lang="en-US" sz="1600" dirty="0"/>
              <a:t>Skipping Block/Round/Slot Duration fields</a:t>
            </a:r>
            <a:r>
              <a:rPr lang="ko-KR" altLang="en-US" sz="1600" dirty="0"/>
              <a:t> </a:t>
            </a:r>
            <a:r>
              <a:rPr lang="en-US" altLang="ko-KR" sz="1600" dirty="0"/>
              <a:t>if possible</a:t>
            </a:r>
            <a:endParaRPr lang="en-US" sz="1600" dirty="0"/>
          </a:p>
          <a:p>
            <a:pPr marL="1143000" lvl="2" indent="-342900"/>
            <a:r>
              <a:rPr lang="en-US" sz="1600" dirty="0"/>
              <a:t>Consecutive Slot Scheduling</a:t>
            </a:r>
          </a:p>
          <a:p>
            <a:pPr lvl="1"/>
            <a:r>
              <a:rPr lang="en-US" sz="1600" dirty="0"/>
              <a:t>[3] Unified header IE </a:t>
            </a:r>
            <a:r>
              <a:rPr lang="en-US" sz="1600" b="1" dirty="0"/>
              <a:t>AND</a:t>
            </a:r>
            <a:r>
              <a:rPr lang="en-US" sz="1600" dirty="0"/>
              <a:t> AC IE and Scheduling IE</a:t>
            </a:r>
          </a:p>
          <a:p>
            <a:pPr lvl="2"/>
            <a:endParaRPr lang="en-US" sz="1200" dirty="0"/>
          </a:p>
        </p:txBody>
      </p:sp>
      <p:sp>
        <p:nvSpPr>
          <p:cNvPr id="4" name="Date Placeholder 3">
            <a:extLst>
              <a:ext uri="{FF2B5EF4-FFF2-40B4-BE49-F238E27FC236}">
                <a16:creationId xmlns:a16="http://schemas.microsoft.com/office/drawing/2014/main" id="{88A6A6A8-192A-1BCE-4B03-2C22BCF7B43F}"/>
              </a:ext>
            </a:extLst>
          </p:cNvPr>
          <p:cNvSpPr>
            <a:spLocks noGrp="1"/>
          </p:cNvSpPr>
          <p:nvPr>
            <p:ph type="dt" sz="half" idx="10"/>
          </p:nvPr>
        </p:nvSpPr>
        <p:spPr/>
        <p:txBody>
          <a:bodyPr/>
          <a:lstStyle/>
          <a:p>
            <a:r>
              <a:rPr lang="en-US" altLang="en-US" dirty="0"/>
              <a:t>January 2023</a:t>
            </a:r>
          </a:p>
        </p:txBody>
      </p:sp>
      <p:sp>
        <p:nvSpPr>
          <p:cNvPr id="5" name="Footer Placeholder 4">
            <a:extLst>
              <a:ext uri="{FF2B5EF4-FFF2-40B4-BE49-F238E27FC236}">
                <a16:creationId xmlns:a16="http://schemas.microsoft.com/office/drawing/2014/main" id="{3564B786-BE4E-B295-30C1-185E019C3586}"/>
              </a:ext>
            </a:extLst>
          </p:cNvPr>
          <p:cNvSpPr>
            <a:spLocks noGrp="1"/>
          </p:cNvSpPr>
          <p:nvPr>
            <p:ph type="ftr" sz="quarter" idx="11"/>
          </p:nvPr>
        </p:nvSpPr>
        <p:spPr/>
        <p:txBody>
          <a:bodyPr/>
          <a:lstStyle/>
          <a:p>
            <a:r>
              <a:rPr lang="en-US" altLang="en-US"/>
              <a:t>Kangjin Yoon, Meta</a:t>
            </a:r>
            <a:endParaRPr lang="en-US" altLang="en-US" dirty="0"/>
          </a:p>
        </p:txBody>
      </p:sp>
      <p:sp>
        <p:nvSpPr>
          <p:cNvPr id="6" name="Slide Number Placeholder 5">
            <a:extLst>
              <a:ext uri="{FF2B5EF4-FFF2-40B4-BE49-F238E27FC236}">
                <a16:creationId xmlns:a16="http://schemas.microsoft.com/office/drawing/2014/main" id="{DBCF93E8-7B82-92EE-94A7-FE862345AD87}"/>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16</a:t>
            </a:fld>
            <a:endParaRPr lang="en-US" altLang="en-US"/>
          </a:p>
        </p:txBody>
      </p:sp>
    </p:spTree>
    <p:extLst>
      <p:ext uri="{BB962C8B-B14F-4D97-AF65-F5344CB8AC3E}">
        <p14:creationId xmlns:p14="http://schemas.microsoft.com/office/powerpoint/2010/main" val="28418854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6FFD6-80F7-E0B8-0950-4B0B355DFB88}"/>
              </a:ext>
            </a:extLst>
          </p:cNvPr>
          <p:cNvSpPr>
            <a:spLocks noGrp="1"/>
          </p:cNvSpPr>
          <p:nvPr>
            <p:ph type="title"/>
          </p:nvPr>
        </p:nvSpPr>
        <p:spPr>
          <a:xfrm>
            <a:off x="685800" y="685800"/>
            <a:ext cx="7879466" cy="1066800"/>
          </a:xfrm>
        </p:spPr>
        <p:txBody>
          <a:bodyPr/>
          <a:lstStyle/>
          <a:p>
            <a:r>
              <a:rPr lang="en-US" altLang="ko-KR" b="1" dirty="0"/>
              <a:t>Summary</a:t>
            </a:r>
            <a:endParaRPr lang="en-US" b="1" dirty="0"/>
          </a:p>
        </p:txBody>
      </p:sp>
      <p:sp>
        <p:nvSpPr>
          <p:cNvPr id="3" name="Content Placeholder 2">
            <a:extLst>
              <a:ext uri="{FF2B5EF4-FFF2-40B4-BE49-F238E27FC236}">
                <a16:creationId xmlns:a16="http://schemas.microsoft.com/office/drawing/2014/main" id="{2E31EFFA-B253-855D-12A9-40B8A84B5C08}"/>
              </a:ext>
            </a:extLst>
          </p:cNvPr>
          <p:cNvSpPr>
            <a:spLocks noGrp="1"/>
          </p:cNvSpPr>
          <p:nvPr>
            <p:ph idx="1"/>
          </p:nvPr>
        </p:nvSpPr>
        <p:spPr>
          <a:xfrm>
            <a:off x="685800" y="1981200"/>
            <a:ext cx="8229600" cy="4191000"/>
          </a:xfrm>
        </p:spPr>
        <p:txBody>
          <a:bodyPr/>
          <a:lstStyle/>
          <a:p>
            <a:r>
              <a:rPr lang="en-US" sz="2000" dirty="0"/>
              <a:t>Need to reduce the size of the Control Message for following reasons</a:t>
            </a:r>
          </a:p>
          <a:p>
            <a:pPr lvl="1"/>
            <a:r>
              <a:rPr lang="en-US" sz="1600" dirty="0"/>
              <a:t>The maximum payload size, which O-QPSK PHY can transmit within 1 </a:t>
            </a:r>
            <a:r>
              <a:rPr lang="en-US" sz="1600" dirty="0" err="1"/>
              <a:t>ms</a:t>
            </a:r>
            <a:r>
              <a:rPr lang="en-US" sz="1600" dirty="0"/>
              <a:t>, is very limited</a:t>
            </a:r>
          </a:p>
          <a:p>
            <a:pPr lvl="1"/>
            <a:r>
              <a:rPr lang="en-US" sz="1600" dirty="0"/>
              <a:t>Control Message sent in UWB should have similar level of link margin with data frames</a:t>
            </a:r>
          </a:p>
          <a:p>
            <a:r>
              <a:rPr lang="en-US" sz="2000" dirty="0"/>
              <a:t>Followings are proposed to reduce the size of Control Message</a:t>
            </a:r>
          </a:p>
          <a:p>
            <a:pPr marL="800100" lvl="1" indent="-342900">
              <a:buFont typeface="+mj-lt"/>
              <a:buAutoNum type="arabicPeriod"/>
            </a:pPr>
            <a:r>
              <a:rPr lang="en-US" sz="1600" dirty="0"/>
              <a:t>Unified header IE for control and scheduling</a:t>
            </a:r>
          </a:p>
          <a:p>
            <a:pPr marL="800100" lvl="1" indent="-342900">
              <a:buFont typeface="+mj-lt"/>
              <a:buAutoNum type="arabicPeriod"/>
            </a:pPr>
            <a:r>
              <a:rPr lang="en-US" sz="1600" dirty="0"/>
              <a:t>Redefining Block Duration field</a:t>
            </a:r>
          </a:p>
          <a:p>
            <a:pPr marL="800100" lvl="1" indent="-342900">
              <a:buFont typeface="+mj-lt"/>
              <a:buAutoNum type="arabicPeriod"/>
            </a:pPr>
            <a:r>
              <a:rPr lang="en-US" sz="1600" dirty="0"/>
              <a:t>Skipping Block/Round/Slot Duration fields</a:t>
            </a:r>
            <a:r>
              <a:rPr lang="ko-KR" altLang="en-US" sz="1600" dirty="0"/>
              <a:t> </a:t>
            </a:r>
            <a:r>
              <a:rPr lang="en-US" altLang="ko-KR" sz="1600" dirty="0"/>
              <a:t>if possible</a:t>
            </a:r>
            <a:endParaRPr lang="en-US" sz="1600" dirty="0"/>
          </a:p>
          <a:p>
            <a:pPr marL="800100" lvl="1" indent="-342900">
              <a:buFont typeface="+mj-lt"/>
              <a:buAutoNum type="arabicPeriod"/>
            </a:pPr>
            <a:r>
              <a:rPr lang="en-US" sz="1600" dirty="0"/>
              <a:t>Consecutive Slot Scheduling</a:t>
            </a:r>
          </a:p>
          <a:p>
            <a:r>
              <a:rPr lang="en-US" sz="2000" dirty="0"/>
              <a:t>The size of the Control Message is significantly reduced in toy examples</a:t>
            </a:r>
          </a:p>
          <a:p>
            <a:endParaRPr lang="en-US" sz="1600" dirty="0"/>
          </a:p>
        </p:txBody>
      </p:sp>
      <p:sp>
        <p:nvSpPr>
          <p:cNvPr id="4" name="Date Placeholder 3">
            <a:extLst>
              <a:ext uri="{FF2B5EF4-FFF2-40B4-BE49-F238E27FC236}">
                <a16:creationId xmlns:a16="http://schemas.microsoft.com/office/drawing/2014/main" id="{88A6A6A8-192A-1BCE-4B03-2C22BCF7B43F}"/>
              </a:ext>
            </a:extLst>
          </p:cNvPr>
          <p:cNvSpPr>
            <a:spLocks noGrp="1"/>
          </p:cNvSpPr>
          <p:nvPr>
            <p:ph type="dt" sz="half" idx="10"/>
          </p:nvPr>
        </p:nvSpPr>
        <p:spPr/>
        <p:txBody>
          <a:bodyPr/>
          <a:lstStyle/>
          <a:p>
            <a:r>
              <a:rPr lang="en-US" altLang="en-US" dirty="0"/>
              <a:t>January 2023</a:t>
            </a:r>
          </a:p>
        </p:txBody>
      </p:sp>
      <p:sp>
        <p:nvSpPr>
          <p:cNvPr id="5" name="Footer Placeholder 4">
            <a:extLst>
              <a:ext uri="{FF2B5EF4-FFF2-40B4-BE49-F238E27FC236}">
                <a16:creationId xmlns:a16="http://schemas.microsoft.com/office/drawing/2014/main" id="{3564B786-BE4E-B295-30C1-185E019C3586}"/>
              </a:ext>
            </a:extLst>
          </p:cNvPr>
          <p:cNvSpPr>
            <a:spLocks noGrp="1"/>
          </p:cNvSpPr>
          <p:nvPr>
            <p:ph type="ftr" sz="quarter" idx="11"/>
          </p:nvPr>
        </p:nvSpPr>
        <p:spPr/>
        <p:txBody>
          <a:bodyPr/>
          <a:lstStyle/>
          <a:p>
            <a:r>
              <a:rPr lang="en-US" altLang="en-US"/>
              <a:t>Kangjin Yoon, Meta</a:t>
            </a:r>
            <a:endParaRPr lang="en-US" altLang="en-US" dirty="0"/>
          </a:p>
        </p:txBody>
      </p:sp>
      <p:sp>
        <p:nvSpPr>
          <p:cNvPr id="6" name="Slide Number Placeholder 5">
            <a:extLst>
              <a:ext uri="{FF2B5EF4-FFF2-40B4-BE49-F238E27FC236}">
                <a16:creationId xmlns:a16="http://schemas.microsoft.com/office/drawing/2014/main" id="{DBCF93E8-7B82-92EE-94A7-FE862345AD87}"/>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17</a:t>
            </a:fld>
            <a:endParaRPr lang="en-US" altLang="en-US"/>
          </a:p>
        </p:txBody>
      </p:sp>
    </p:spTree>
    <p:extLst>
      <p:ext uri="{BB962C8B-B14F-4D97-AF65-F5344CB8AC3E}">
        <p14:creationId xmlns:p14="http://schemas.microsoft.com/office/powerpoint/2010/main" val="39867950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C958884C-588D-2CAE-3237-9499F6FA68FA}"/>
              </a:ext>
            </a:extLst>
          </p:cNvPr>
          <p:cNvSpPr>
            <a:spLocks noGrp="1"/>
          </p:cNvSpPr>
          <p:nvPr>
            <p:ph type="title"/>
          </p:nvPr>
        </p:nvSpPr>
        <p:spPr/>
        <p:txBody>
          <a:bodyPr/>
          <a:lstStyle/>
          <a:p>
            <a:r>
              <a:rPr lang="en-US" dirty="0"/>
              <a:t>Thank You</a:t>
            </a:r>
          </a:p>
        </p:txBody>
      </p:sp>
      <p:sp>
        <p:nvSpPr>
          <p:cNvPr id="8" name="Text Placeholder 7">
            <a:extLst>
              <a:ext uri="{FF2B5EF4-FFF2-40B4-BE49-F238E27FC236}">
                <a16:creationId xmlns:a16="http://schemas.microsoft.com/office/drawing/2014/main" id="{E9BEF885-2345-B032-62A9-CB8EFD6E257D}"/>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CCF0F033-A999-4184-EA06-852DB3D128CA}"/>
              </a:ext>
            </a:extLst>
          </p:cNvPr>
          <p:cNvSpPr>
            <a:spLocks noGrp="1"/>
          </p:cNvSpPr>
          <p:nvPr>
            <p:ph type="dt" sz="half" idx="10"/>
          </p:nvPr>
        </p:nvSpPr>
        <p:spPr/>
        <p:txBody>
          <a:bodyPr/>
          <a:lstStyle/>
          <a:p>
            <a:r>
              <a:rPr lang="en-US" altLang="en-US" dirty="0"/>
              <a:t>January 2023</a:t>
            </a:r>
          </a:p>
        </p:txBody>
      </p:sp>
      <p:sp>
        <p:nvSpPr>
          <p:cNvPr id="5" name="Footer Placeholder 4">
            <a:extLst>
              <a:ext uri="{FF2B5EF4-FFF2-40B4-BE49-F238E27FC236}">
                <a16:creationId xmlns:a16="http://schemas.microsoft.com/office/drawing/2014/main" id="{82A63557-76CC-1ED1-A590-D756A59892DA}"/>
              </a:ext>
            </a:extLst>
          </p:cNvPr>
          <p:cNvSpPr>
            <a:spLocks noGrp="1"/>
          </p:cNvSpPr>
          <p:nvPr>
            <p:ph type="ftr" sz="quarter" idx="11"/>
          </p:nvPr>
        </p:nvSpPr>
        <p:spPr/>
        <p:txBody>
          <a:bodyPr/>
          <a:lstStyle/>
          <a:p>
            <a:r>
              <a:rPr lang="en-US" altLang="en-US"/>
              <a:t>Kangjin Yoon, Meta</a:t>
            </a:r>
            <a:endParaRPr lang="en-US" altLang="en-US" dirty="0"/>
          </a:p>
        </p:txBody>
      </p:sp>
      <p:sp>
        <p:nvSpPr>
          <p:cNvPr id="6" name="Slide Number Placeholder 5">
            <a:extLst>
              <a:ext uri="{FF2B5EF4-FFF2-40B4-BE49-F238E27FC236}">
                <a16:creationId xmlns:a16="http://schemas.microsoft.com/office/drawing/2014/main" id="{B15A2D11-B9F9-F612-BBA6-D056389DD0C1}"/>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18</a:t>
            </a:fld>
            <a:endParaRPr lang="en-US" altLang="en-US"/>
          </a:p>
        </p:txBody>
      </p:sp>
    </p:spTree>
    <p:extLst>
      <p:ext uri="{BB962C8B-B14F-4D97-AF65-F5344CB8AC3E}">
        <p14:creationId xmlns:p14="http://schemas.microsoft.com/office/powerpoint/2010/main" val="1437116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6348C-1881-D6EF-77C3-9F678B4022FC}"/>
              </a:ext>
            </a:extLst>
          </p:cNvPr>
          <p:cNvSpPr>
            <a:spLocks noGrp="1"/>
          </p:cNvSpPr>
          <p:nvPr>
            <p:ph type="title"/>
          </p:nvPr>
        </p:nvSpPr>
        <p:spPr/>
        <p:txBody>
          <a:bodyPr/>
          <a:lstStyle/>
          <a:p>
            <a:r>
              <a:rPr lang="en-US" dirty="0"/>
              <a:t>Backup slides</a:t>
            </a:r>
          </a:p>
        </p:txBody>
      </p:sp>
      <p:sp>
        <p:nvSpPr>
          <p:cNvPr id="3" name="Text Placeholder 2">
            <a:extLst>
              <a:ext uri="{FF2B5EF4-FFF2-40B4-BE49-F238E27FC236}">
                <a16:creationId xmlns:a16="http://schemas.microsoft.com/office/drawing/2014/main" id="{1538220B-5F62-999E-DE93-27F99DFF7F97}"/>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6800DFB6-B1E7-7F8B-55EF-4C27670DD74F}"/>
              </a:ext>
            </a:extLst>
          </p:cNvPr>
          <p:cNvSpPr>
            <a:spLocks noGrp="1"/>
          </p:cNvSpPr>
          <p:nvPr>
            <p:ph type="dt" sz="half" idx="10"/>
          </p:nvPr>
        </p:nvSpPr>
        <p:spPr/>
        <p:txBody>
          <a:bodyPr/>
          <a:lstStyle/>
          <a:p>
            <a:r>
              <a:rPr lang="en-US" altLang="en-US" dirty="0"/>
              <a:t>January 2023</a:t>
            </a:r>
          </a:p>
        </p:txBody>
      </p:sp>
      <p:sp>
        <p:nvSpPr>
          <p:cNvPr id="5" name="Footer Placeholder 4">
            <a:extLst>
              <a:ext uri="{FF2B5EF4-FFF2-40B4-BE49-F238E27FC236}">
                <a16:creationId xmlns:a16="http://schemas.microsoft.com/office/drawing/2014/main" id="{D20F6AB4-E8C6-E1F8-AA46-006662AB71D6}"/>
              </a:ext>
            </a:extLst>
          </p:cNvPr>
          <p:cNvSpPr>
            <a:spLocks noGrp="1"/>
          </p:cNvSpPr>
          <p:nvPr>
            <p:ph type="ftr" sz="quarter" idx="11"/>
          </p:nvPr>
        </p:nvSpPr>
        <p:spPr/>
        <p:txBody>
          <a:bodyPr/>
          <a:lstStyle/>
          <a:p>
            <a:r>
              <a:rPr lang="en-US" altLang="en-US"/>
              <a:t>&lt;author&gt;, &lt;company&gt;</a:t>
            </a:r>
          </a:p>
        </p:txBody>
      </p:sp>
      <p:sp>
        <p:nvSpPr>
          <p:cNvPr id="6" name="Slide Number Placeholder 5">
            <a:extLst>
              <a:ext uri="{FF2B5EF4-FFF2-40B4-BE49-F238E27FC236}">
                <a16:creationId xmlns:a16="http://schemas.microsoft.com/office/drawing/2014/main" id="{B73B5A42-DFFB-3E1F-18E6-70B38704EB07}"/>
              </a:ext>
            </a:extLst>
          </p:cNvPr>
          <p:cNvSpPr>
            <a:spLocks noGrp="1"/>
          </p:cNvSpPr>
          <p:nvPr>
            <p:ph type="sldNum" sz="quarter" idx="12"/>
          </p:nvPr>
        </p:nvSpPr>
        <p:spPr/>
        <p:txBody>
          <a:bodyPr/>
          <a:lstStyle/>
          <a:p>
            <a:r>
              <a:rPr lang="en-US" altLang="en-US"/>
              <a:t>Slide </a:t>
            </a:r>
            <a:fld id="{AD75E486-2161-1F46-989D-F98A6C4D4EF8}" type="slidenum">
              <a:rPr lang="en-US" altLang="en-US" smtClean="0"/>
              <a:pPr/>
              <a:t>19</a:t>
            </a:fld>
            <a:endParaRPr lang="en-US" altLang="en-US"/>
          </a:p>
        </p:txBody>
      </p:sp>
    </p:spTree>
    <p:extLst>
      <p:ext uri="{BB962C8B-B14F-4D97-AF65-F5344CB8AC3E}">
        <p14:creationId xmlns:p14="http://schemas.microsoft.com/office/powerpoint/2010/main" val="397964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29AB705-6493-44FB-1E4A-D74179B5D98A}"/>
              </a:ext>
            </a:extLst>
          </p:cNvPr>
          <p:cNvSpPr>
            <a:spLocks noGrp="1"/>
          </p:cNvSpPr>
          <p:nvPr>
            <p:ph type="dt" sz="half" idx="10"/>
          </p:nvPr>
        </p:nvSpPr>
        <p:spPr/>
        <p:txBody>
          <a:bodyPr/>
          <a:lstStyle/>
          <a:p>
            <a:r>
              <a:rPr lang="en-US" altLang="en-US" dirty="0"/>
              <a:t>January 2023</a:t>
            </a:r>
          </a:p>
        </p:txBody>
      </p:sp>
      <p:sp>
        <p:nvSpPr>
          <p:cNvPr id="3" name="Footer Placeholder 2">
            <a:extLst>
              <a:ext uri="{FF2B5EF4-FFF2-40B4-BE49-F238E27FC236}">
                <a16:creationId xmlns:a16="http://schemas.microsoft.com/office/drawing/2014/main" id="{C5A83280-719F-2BE4-6226-C2D351AC1D49}"/>
              </a:ext>
            </a:extLst>
          </p:cNvPr>
          <p:cNvSpPr>
            <a:spLocks noGrp="1"/>
          </p:cNvSpPr>
          <p:nvPr>
            <p:ph type="ftr" sz="quarter" idx="11"/>
          </p:nvPr>
        </p:nvSpPr>
        <p:spPr/>
        <p:txBody>
          <a:bodyPr/>
          <a:lstStyle/>
          <a:p>
            <a:r>
              <a:rPr lang="en-US" altLang="en-US"/>
              <a:t>Kangjin Yoon, Meta</a:t>
            </a:r>
            <a:endParaRPr lang="en-US" altLang="en-US" dirty="0"/>
          </a:p>
        </p:txBody>
      </p:sp>
      <p:sp>
        <p:nvSpPr>
          <p:cNvPr id="4" name="Slide Number Placeholder 3">
            <a:extLst>
              <a:ext uri="{FF2B5EF4-FFF2-40B4-BE49-F238E27FC236}">
                <a16:creationId xmlns:a16="http://schemas.microsoft.com/office/drawing/2014/main" id="{69D812D4-0DDA-61BF-02B3-C33F682E12FA}"/>
              </a:ext>
            </a:extLst>
          </p:cNvPr>
          <p:cNvSpPr>
            <a:spLocks noGrp="1"/>
          </p:cNvSpPr>
          <p:nvPr>
            <p:ph type="sldNum" sz="quarter" idx="12"/>
          </p:nvPr>
        </p:nvSpPr>
        <p:spPr/>
        <p:txBody>
          <a:bodyPr/>
          <a:lstStyle/>
          <a:p>
            <a:r>
              <a:rPr lang="en-US" altLang="en-US"/>
              <a:t>Slide </a:t>
            </a:r>
            <a:fld id="{DA705B2B-1802-3344-AD8A-91AD6E3E48EA}" type="slidenum">
              <a:rPr lang="en-US" altLang="en-US" smtClean="0"/>
              <a:pPr/>
              <a:t>2</a:t>
            </a:fld>
            <a:endParaRPr lang="en-US" altLang="en-US"/>
          </a:p>
        </p:txBody>
      </p:sp>
      <p:graphicFrame>
        <p:nvGraphicFramePr>
          <p:cNvPr id="5" name="Google Shape;110;p2">
            <a:extLst>
              <a:ext uri="{FF2B5EF4-FFF2-40B4-BE49-F238E27FC236}">
                <a16:creationId xmlns:a16="http://schemas.microsoft.com/office/drawing/2014/main" id="{65190497-3CD4-748F-4ADB-8882F2F71D36}"/>
              </a:ext>
            </a:extLst>
          </p:cNvPr>
          <p:cNvGraphicFramePr/>
          <p:nvPr>
            <p:extLst>
              <p:ext uri="{D42A27DB-BD31-4B8C-83A1-F6EECF244321}">
                <p14:modId xmlns:p14="http://schemas.microsoft.com/office/powerpoint/2010/main" val="3146070904"/>
              </p:ext>
            </p:extLst>
          </p:nvPr>
        </p:nvGraphicFramePr>
        <p:xfrm>
          <a:off x="685800" y="895500"/>
          <a:ext cx="7774650" cy="5380016"/>
        </p:xfrm>
        <a:graphic>
          <a:graphicData uri="http://schemas.openxmlformats.org/drawingml/2006/table">
            <a:tbl>
              <a:tblPr firstRow="1" bandRow="1">
                <a:noFill/>
              </a:tblPr>
              <a:tblGrid>
                <a:gridCol w="4187500">
                  <a:extLst>
                    <a:ext uri="{9D8B030D-6E8A-4147-A177-3AD203B41FA5}">
                      <a16:colId xmlns:a16="http://schemas.microsoft.com/office/drawing/2014/main" val="20000"/>
                    </a:ext>
                  </a:extLst>
                </a:gridCol>
                <a:gridCol w="3587150">
                  <a:extLst>
                    <a:ext uri="{9D8B030D-6E8A-4147-A177-3AD203B41FA5}">
                      <a16:colId xmlns:a16="http://schemas.microsoft.com/office/drawing/2014/main" val="20001"/>
                    </a:ext>
                  </a:extLst>
                </a:gridCol>
              </a:tblGrid>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PAR Objective</a:t>
                      </a:r>
                      <a:endParaRPr sz="1200" u="none" strike="noStrike" cap="none" dirty="0">
                        <a:latin typeface="Calibri"/>
                        <a:ea typeface="Calibri"/>
                        <a:cs typeface="Calibri"/>
                        <a:sym typeface="Calibri"/>
                      </a:endParaRPr>
                    </a:p>
                  </a:txBody>
                  <a:tcPr marL="62200" marR="62200" marT="0" marB="0"/>
                </a:tc>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Proposed Solution (how addressed)</a:t>
                      </a:r>
                      <a:endParaRPr sz="1200" u="none" strike="noStrike" cap="none" dirty="0">
                        <a:latin typeface="Calibri"/>
                        <a:ea typeface="Calibri"/>
                        <a:cs typeface="Calibri"/>
                        <a:sym typeface="Calibri"/>
                      </a:endParaRPr>
                    </a:p>
                  </a:txBody>
                  <a:tcPr marL="62200" marR="62200" marT="0" marB="0"/>
                </a:tc>
                <a:extLst>
                  <a:ext uri="{0D108BD9-81ED-4DB2-BD59-A6C34878D82A}">
                    <a16:rowId xmlns:a16="http://schemas.microsoft.com/office/drawing/2014/main" val="10000"/>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Safeguards so that the high throughput data use cases will not cause significant disruption to low duty-cycle ranging use cases</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endParaRPr>
                    </a:p>
                  </a:txBody>
                  <a:tcPr marL="62200" marR="62200" marT="0" marB="0"/>
                </a:tc>
                <a:extLst>
                  <a:ext uri="{0D108BD9-81ED-4DB2-BD59-A6C34878D82A}">
                    <a16:rowId xmlns:a16="http://schemas.microsoft.com/office/drawing/2014/main" val="10001"/>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Interference mitigation techniques to support higher density and higher traffic use cases</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02"/>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Other coexistence improvement</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03"/>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Backward compatibility with enhanced ranging capable devices (ERDEVs)</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04"/>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Improved link budget and/or reduced air-time</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r>
                        <a:rPr lang="en-US" sz="1200" u="none" strike="noStrike" kern="1200" cap="none" dirty="0">
                          <a:solidFill>
                            <a:schemeClr val="tx1"/>
                          </a:solidFill>
                          <a:latin typeface="+mn-lt"/>
                          <a:ea typeface="+mn-ea"/>
                          <a:cs typeface="+mn-cs"/>
                          <a:sym typeface="Calibri"/>
                        </a:rPr>
                        <a:t>Compressed header IE can reduce the size of Control Message and improve link margin.</a:t>
                      </a:r>
                    </a:p>
                  </a:txBody>
                  <a:tcPr marL="62200" marR="62200" marT="0" marB="0"/>
                </a:tc>
                <a:extLst>
                  <a:ext uri="{0D108BD9-81ED-4DB2-BD59-A6C34878D82A}">
                    <a16:rowId xmlns:a16="http://schemas.microsoft.com/office/drawing/2014/main" val="10005"/>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Additional channels and operating frequencies</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06"/>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Improvements to accuracy / precision / reliability and interoperability for high-integrity ranging</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07"/>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Reduced complexity and power consumption</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08"/>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a:t>Hybrid operation with narrowband signaling to assist UWB</a:t>
                      </a:r>
                      <a:endParaRPr sz="1200" u="none" strike="noStrike" cap="none">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09"/>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Enhanced native discovery and connection setup mechanisms</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10"/>
                  </a:ext>
                </a:extLst>
              </a:tr>
              <a:tr h="320688">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latin typeface="Arial"/>
                          <a:ea typeface="Arial"/>
                          <a:cs typeface="Arial"/>
                          <a:sym typeface="Arial"/>
                        </a:rPr>
                        <a:t>Sensing capabilities to support presence detection and environment mapping</a:t>
                      </a:r>
                      <a:endParaRPr sz="1200" u="none" strike="noStrike" cap="none" dirty="0">
                        <a:latin typeface="Arial"/>
                        <a:ea typeface="Arial"/>
                        <a:cs typeface="Arial"/>
                        <a:sym typeface="Arial"/>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sym typeface="Arial"/>
                      </a:endParaRPr>
                    </a:p>
                  </a:txBody>
                  <a:tcPr marL="62200" marR="62200" marT="0" marB="0"/>
                </a:tc>
                <a:extLst>
                  <a:ext uri="{0D108BD9-81ED-4DB2-BD59-A6C34878D82A}">
                    <a16:rowId xmlns:a16="http://schemas.microsoft.com/office/drawing/2014/main" val="10011"/>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a:t>Low-power low-latency streaming </a:t>
                      </a:r>
                      <a:endParaRPr sz="1200" u="none" strike="noStrike" cap="none">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endParaRPr>
                    </a:p>
                  </a:txBody>
                  <a:tcPr marL="62200" marR="62200" marT="0" marB="0"/>
                </a:tc>
                <a:extLst>
                  <a:ext uri="{0D108BD9-81ED-4DB2-BD59-A6C34878D82A}">
                    <a16:rowId xmlns:a16="http://schemas.microsoft.com/office/drawing/2014/main" val="10012"/>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Higher data-rate streaming allowing at least 50 Mbit/s of throughput</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endParaRPr>
                    </a:p>
                  </a:txBody>
                  <a:tcPr marL="62200" marR="62200" marT="0" marB="0"/>
                </a:tc>
                <a:extLst>
                  <a:ext uri="{0D108BD9-81ED-4DB2-BD59-A6C34878D82A}">
                    <a16:rowId xmlns:a16="http://schemas.microsoft.com/office/drawing/2014/main" val="10013"/>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a:t>Support for peer-to-peer, peer-to-multi-peer, and station-to-infrastructure protocols</a:t>
                      </a:r>
                      <a:endParaRPr sz="1200" u="none" strike="noStrike" cap="none">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endParaRPr>
                    </a:p>
                  </a:txBody>
                  <a:tcPr marL="62200" marR="62200" marT="0" marB="0"/>
                </a:tc>
                <a:extLst>
                  <a:ext uri="{0D108BD9-81ED-4DB2-BD59-A6C34878D82A}">
                    <a16:rowId xmlns:a16="http://schemas.microsoft.com/office/drawing/2014/main" val="10014"/>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Infrastructure synchronization mechanisms</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15"/>
                  </a:ext>
                </a:extLst>
              </a:tr>
            </a:tbl>
          </a:graphicData>
        </a:graphic>
      </p:graphicFrame>
    </p:spTree>
    <p:extLst>
      <p:ext uri="{BB962C8B-B14F-4D97-AF65-F5344CB8AC3E}">
        <p14:creationId xmlns:p14="http://schemas.microsoft.com/office/powerpoint/2010/main" val="2198941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6FFD6-80F7-E0B8-0950-4B0B355DFB88}"/>
              </a:ext>
            </a:extLst>
          </p:cNvPr>
          <p:cNvSpPr>
            <a:spLocks noGrp="1"/>
          </p:cNvSpPr>
          <p:nvPr>
            <p:ph type="title"/>
          </p:nvPr>
        </p:nvSpPr>
        <p:spPr>
          <a:xfrm>
            <a:off x="685800" y="685800"/>
            <a:ext cx="7879466" cy="1066800"/>
          </a:xfrm>
        </p:spPr>
        <p:txBody>
          <a:bodyPr/>
          <a:lstStyle/>
          <a:p>
            <a:r>
              <a:rPr lang="en-US" altLang="ko-KR" b="1" dirty="0"/>
              <a:t>Control Message Size Comparison</a:t>
            </a:r>
            <a:endParaRPr lang="en-US" b="1" dirty="0"/>
          </a:p>
        </p:txBody>
      </p:sp>
      <p:sp>
        <p:nvSpPr>
          <p:cNvPr id="3" name="Content Placeholder 2">
            <a:extLst>
              <a:ext uri="{FF2B5EF4-FFF2-40B4-BE49-F238E27FC236}">
                <a16:creationId xmlns:a16="http://schemas.microsoft.com/office/drawing/2014/main" id="{2E31EFFA-B253-855D-12A9-40B8A84B5C08}"/>
              </a:ext>
            </a:extLst>
          </p:cNvPr>
          <p:cNvSpPr>
            <a:spLocks noGrp="1"/>
          </p:cNvSpPr>
          <p:nvPr>
            <p:ph idx="1"/>
          </p:nvPr>
        </p:nvSpPr>
        <p:spPr>
          <a:xfrm>
            <a:off x="685800" y="1981200"/>
            <a:ext cx="7879466" cy="1447800"/>
          </a:xfrm>
        </p:spPr>
        <p:txBody>
          <a:bodyPr/>
          <a:lstStyle/>
          <a:p>
            <a:pPr>
              <a:lnSpc>
                <a:spcPct val="150000"/>
              </a:lnSpc>
            </a:pPr>
            <a:r>
              <a:rPr lang="en-US" sz="2000" dirty="0"/>
              <a:t>Control Message PSDU size comparison: Control Message with AC IE and Scheduling IE</a:t>
            </a:r>
          </a:p>
          <a:p>
            <a:pPr lvl="1"/>
            <a:r>
              <a:rPr lang="en-US" sz="1600" dirty="0"/>
              <a:t>15 B for AC IE + 27 B for Scheduling IE + 2 B MLME header = 34 B</a:t>
            </a:r>
          </a:p>
          <a:p>
            <a:pPr lvl="1"/>
            <a:endParaRPr lang="en-US" sz="1200" dirty="0"/>
          </a:p>
        </p:txBody>
      </p:sp>
      <p:sp>
        <p:nvSpPr>
          <p:cNvPr id="4" name="Date Placeholder 3">
            <a:extLst>
              <a:ext uri="{FF2B5EF4-FFF2-40B4-BE49-F238E27FC236}">
                <a16:creationId xmlns:a16="http://schemas.microsoft.com/office/drawing/2014/main" id="{88A6A6A8-192A-1BCE-4B03-2C22BCF7B43F}"/>
              </a:ext>
            </a:extLst>
          </p:cNvPr>
          <p:cNvSpPr>
            <a:spLocks noGrp="1"/>
          </p:cNvSpPr>
          <p:nvPr>
            <p:ph type="dt" sz="half" idx="10"/>
          </p:nvPr>
        </p:nvSpPr>
        <p:spPr/>
        <p:txBody>
          <a:bodyPr/>
          <a:lstStyle/>
          <a:p>
            <a:r>
              <a:rPr lang="en-US" altLang="en-US" dirty="0"/>
              <a:t>January 2023</a:t>
            </a:r>
          </a:p>
        </p:txBody>
      </p:sp>
      <p:sp>
        <p:nvSpPr>
          <p:cNvPr id="5" name="Footer Placeholder 4">
            <a:extLst>
              <a:ext uri="{FF2B5EF4-FFF2-40B4-BE49-F238E27FC236}">
                <a16:creationId xmlns:a16="http://schemas.microsoft.com/office/drawing/2014/main" id="{3564B786-BE4E-B295-30C1-185E019C3586}"/>
              </a:ext>
            </a:extLst>
          </p:cNvPr>
          <p:cNvSpPr>
            <a:spLocks noGrp="1"/>
          </p:cNvSpPr>
          <p:nvPr>
            <p:ph type="ftr" sz="quarter" idx="11"/>
          </p:nvPr>
        </p:nvSpPr>
        <p:spPr/>
        <p:txBody>
          <a:bodyPr/>
          <a:lstStyle/>
          <a:p>
            <a:r>
              <a:rPr lang="en-US" altLang="en-US"/>
              <a:t>Kangjin Yoon, Meta</a:t>
            </a:r>
            <a:endParaRPr lang="en-US" altLang="en-US" dirty="0"/>
          </a:p>
        </p:txBody>
      </p:sp>
      <p:sp>
        <p:nvSpPr>
          <p:cNvPr id="6" name="Slide Number Placeholder 5">
            <a:extLst>
              <a:ext uri="{FF2B5EF4-FFF2-40B4-BE49-F238E27FC236}">
                <a16:creationId xmlns:a16="http://schemas.microsoft.com/office/drawing/2014/main" id="{DBCF93E8-7B82-92EE-94A7-FE862345AD87}"/>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20</a:t>
            </a:fld>
            <a:endParaRPr lang="en-US" altLang="en-US"/>
          </a:p>
        </p:txBody>
      </p:sp>
      <p:graphicFrame>
        <p:nvGraphicFramePr>
          <p:cNvPr id="7" name="Table 7">
            <a:extLst>
              <a:ext uri="{FF2B5EF4-FFF2-40B4-BE49-F238E27FC236}">
                <a16:creationId xmlns:a16="http://schemas.microsoft.com/office/drawing/2014/main" id="{7517C50B-8C05-A14C-C6DF-EBD1841DF20D}"/>
              </a:ext>
            </a:extLst>
          </p:cNvPr>
          <p:cNvGraphicFramePr>
            <a:graphicFrameLocks noGrp="1"/>
          </p:cNvGraphicFramePr>
          <p:nvPr>
            <p:extLst>
              <p:ext uri="{D42A27DB-BD31-4B8C-83A1-F6EECF244321}">
                <p14:modId xmlns:p14="http://schemas.microsoft.com/office/powerpoint/2010/main" val="4110210036"/>
              </p:ext>
            </p:extLst>
          </p:nvPr>
        </p:nvGraphicFramePr>
        <p:xfrm>
          <a:off x="1524000" y="3516616"/>
          <a:ext cx="6096000" cy="1920240"/>
        </p:xfrm>
        <a:graphic>
          <a:graphicData uri="http://schemas.openxmlformats.org/drawingml/2006/table">
            <a:tbl>
              <a:tblPr firstRow="1" bandRow="1">
                <a:tableStyleId>{073A0DAA-6AF3-43AB-8588-CEC1D06C72B9}</a:tableStyleId>
              </a:tblPr>
              <a:tblGrid>
                <a:gridCol w="2032000">
                  <a:extLst>
                    <a:ext uri="{9D8B030D-6E8A-4147-A177-3AD203B41FA5}">
                      <a16:colId xmlns:a16="http://schemas.microsoft.com/office/drawing/2014/main" val="3781487156"/>
                    </a:ext>
                  </a:extLst>
                </a:gridCol>
                <a:gridCol w="2032000">
                  <a:extLst>
                    <a:ext uri="{9D8B030D-6E8A-4147-A177-3AD203B41FA5}">
                      <a16:colId xmlns:a16="http://schemas.microsoft.com/office/drawing/2014/main" val="3355128619"/>
                    </a:ext>
                  </a:extLst>
                </a:gridCol>
                <a:gridCol w="2032000">
                  <a:extLst>
                    <a:ext uri="{9D8B030D-6E8A-4147-A177-3AD203B41FA5}">
                      <a16:colId xmlns:a16="http://schemas.microsoft.com/office/drawing/2014/main" val="2128040873"/>
                    </a:ext>
                  </a:extLst>
                </a:gridCol>
              </a:tblGrid>
              <a:tr h="370840">
                <a:tc>
                  <a:txBody>
                    <a:bodyPr/>
                    <a:lstStyle/>
                    <a:p>
                      <a:endParaRPr lang="en-US"/>
                    </a:p>
                  </a:txBody>
                  <a:tcPr/>
                </a:tc>
                <a:tc>
                  <a:txBody>
                    <a:bodyPr/>
                    <a:lstStyle/>
                    <a:p>
                      <a:r>
                        <a:rPr lang="en-US" dirty="0"/>
                        <a:t>With Proposed header IE</a:t>
                      </a:r>
                    </a:p>
                  </a:txBody>
                  <a:tcPr/>
                </a:tc>
                <a:tc>
                  <a:txBody>
                    <a:bodyPr/>
                    <a:lstStyle/>
                    <a:p>
                      <a:r>
                        <a:rPr lang="en-US" dirty="0"/>
                        <a:t>With AC IE &amp; Scheduling IE</a:t>
                      </a:r>
                    </a:p>
                  </a:txBody>
                  <a:tcPr/>
                </a:tc>
                <a:extLst>
                  <a:ext uri="{0D108BD9-81ED-4DB2-BD59-A6C34878D82A}">
                    <a16:rowId xmlns:a16="http://schemas.microsoft.com/office/drawing/2014/main" val="622677756"/>
                  </a:ext>
                </a:extLst>
              </a:tr>
              <a:tr h="370840">
                <a:tc>
                  <a:txBody>
                    <a:bodyPr/>
                    <a:lstStyle/>
                    <a:p>
                      <a:r>
                        <a:rPr lang="en-US" dirty="0"/>
                        <a:t>Example 1 </a:t>
                      </a:r>
                      <a:br>
                        <a:rPr lang="en-US" dirty="0"/>
                      </a:br>
                      <a:r>
                        <a:rPr lang="en-US" dirty="0"/>
                        <a:t>(data comm)</a:t>
                      </a:r>
                    </a:p>
                  </a:txBody>
                  <a:tcPr/>
                </a:tc>
                <a:tc>
                  <a:txBody>
                    <a:bodyPr/>
                    <a:lstStyle/>
                    <a:p>
                      <a:r>
                        <a:rPr lang="en-US" dirty="0"/>
                        <a:t>26 B</a:t>
                      </a:r>
                    </a:p>
                  </a:txBody>
                  <a:tcPr/>
                </a:tc>
                <a:tc>
                  <a:txBody>
                    <a:bodyPr/>
                    <a:lstStyle/>
                    <a:p>
                      <a:r>
                        <a:rPr lang="en-US" dirty="0"/>
                        <a:t>34 B</a:t>
                      </a:r>
                    </a:p>
                  </a:txBody>
                  <a:tcPr/>
                </a:tc>
                <a:extLst>
                  <a:ext uri="{0D108BD9-81ED-4DB2-BD59-A6C34878D82A}">
                    <a16:rowId xmlns:a16="http://schemas.microsoft.com/office/drawing/2014/main" val="1848123963"/>
                  </a:ext>
                </a:extLst>
              </a:tr>
              <a:tr h="370840">
                <a:tc>
                  <a:txBody>
                    <a:bodyPr/>
                    <a:lstStyle/>
                    <a:p>
                      <a:r>
                        <a:rPr lang="en-US" dirty="0"/>
                        <a:t>Example 2</a:t>
                      </a:r>
                      <a:br>
                        <a:rPr lang="en-US" dirty="0"/>
                      </a:br>
                      <a:r>
                        <a:rPr lang="en-US" dirty="0"/>
                        <a:t>(MMS ranging)</a:t>
                      </a:r>
                    </a:p>
                  </a:txBody>
                  <a:tcPr/>
                </a:tc>
                <a:tc>
                  <a:txBody>
                    <a:bodyPr/>
                    <a:lstStyle/>
                    <a:p>
                      <a:r>
                        <a:rPr lang="en-US" sz="1800" dirty="0">
                          <a:solidFill>
                            <a:srgbClr val="FF0000"/>
                          </a:solidFill>
                        </a:rPr>
                        <a:t>16+𝛼 B</a:t>
                      </a:r>
                      <a:endParaRPr lang="en-US" dirty="0"/>
                    </a:p>
                  </a:txBody>
                  <a:tcPr/>
                </a:tc>
                <a:tc>
                  <a:txBody>
                    <a:bodyPr/>
                    <a:lstStyle/>
                    <a:p>
                      <a:r>
                        <a:rPr lang="en-US" sz="1800" dirty="0">
                          <a:solidFill>
                            <a:srgbClr val="FF0000"/>
                          </a:solidFill>
                        </a:rPr>
                        <a:t>22+𝛼 B</a:t>
                      </a:r>
                      <a:endParaRPr lang="en-US" b="1" dirty="0"/>
                    </a:p>
                  </a:txBody>
                  <a:tcPr/>
                </a:tc>
                <a:extLst>
                  <a:ext uri="{0D108BD9-81ED-4DB2-BD59-A6C34878D82A}">
                    <a16:rowId xmlns:a16="http://schemas.microsoft.com/office/drawing/2014/main" val="304114669"/>
                  </a:ext>
                </a:extLst>
              </a:tr>
            </a:tbl>
          </a:graphicData>
        </a:graphic>
      </p:graphicFrame>
    </p:spTree>
    <p:extLst>
      <p:ext uri="{BB962C8B-B14F-4D97-AF65-F5344CB8AC3E}">
        <p14:creationId xmlns:p14="http://schemas.microsoft.com/office/powerpoint/2010/main" val="36043126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6FFD6-80F7-E0B8-0950-4B0B355DFB88}"/>
              </a:ext>
            </a:extLst>
          </p:cNvPr>
          <p:cNvSpPr>
            <a:spLocks noGrp="1"/>
          </p:cNvSpPr>
          <p:nvPr>
            <p:ph type="title"/>
          </p:nvPr>
        </p:nvSpPr>
        <p:spPr>
          <a:xfrm>
            <a:off x="685800" y="685800"/>
            <a:ext cx="7879466" cy="1066800"/>
          </a:xfrm>
        </p:spPr>
        <p:txBody>
          <a:bodyPr/>
          <a:lstStyle/>
          <a:p>
            <a:r>
              <a:rPr lang="en-US" altLang="ko-KR" b="1" dirty="0"/>
              <a:t>Further Possible Optimizations</a:t>
            </a:r>
            <a:endParaRPr lang="en-US" b="1" dirty="0"/>
          </a:p>
        </p:txBody>
      </p:sp>
      <p:sp>
        <p:nvSpPr>
          <p:cNvPr id="3" name="Content Placeholder 2">
            <a:extLst>
              <a:ext uri="{FF2B5EF4-FFF2-40B4-BE49-F238E27FC236}">
                <a16:creationId xmlns:a16="http://schemas.microsoft.com/office/drawing/2014/main" id="{2E31EFFA-B253-855D-12A9-40B8A84B5C08}"/>
              </a:ext>
            </a:extLst>
          </p:cNvPr>
          <p:cNvSpPr>
            <a:spLocks noGrp="1"/>
          </p:cNvSpPr>
          <p:nvPr>
            <p:ph idx="1"/>
          </p:nvPr>
        </p:nvSpPr>
        <p:spPr>
          <a:xfrm>
            <a:off x="685800" y="1981200"/>
            <a:ext cx="7879466" cy="4267200"/>
          </a:xfrm>
        </p:spPr>
        <p:txBody>
          <a:bodyPr/>
          <a:lstStyle/>
          <a:p>
            <a:pPr>
              <a:lnSpc>
                <a:spcPct val="150000"/>
              </a:lnSpc>
            </a:pPr>
            <a:r>
              <a:rPr lang="en-US" sz="2000" dirty="0"/>
              <a:t>Automatic slot scheduling for retransmissions</a:t>
            </a:r>
          </a:p>
          <a:p>
            <a:r>
              <a:rPr lang="en-US" sz="2000" dirty="0"/>
              <a:t>Introducing shorter ID which can be used for scheduling purpose instead of 2 B MAC address</a:t>
            </a:r>
          </a:p>
          <a:p>
            <a:pPr lvl="1"/>
            <a:endParaRPr lang="en-US" sz="1200" dirty="0"/>
          </a:p>
        </p:txBody>
      </p:sp>
      <p:sp>
        <p:nvSpPr>
          <p:cNvPr id="4" name="Date Placeholder 3">
            <a:extLst>
              <a:ext uri="{FF2B5EF4-FFF2-40B4-BE49-F238E27FC236}">
                <a16:creationId xmlns:a16="http://schemas.microsoft.com/office/drawing/2014/main" id="{88A6A6A8-192A-1BCE-4B03-2C22BCF7B43F}"/>
              </a:ext>
            </a:extLst>
          </p:cNvPr>
          <p:cNvSpPr>
            <a:spLocks noGrp="1"/>
          </p:cNvSpPr>
          <p:nvPr>
            <p:ph type="dt" sz="half" idx="10"/>
          </p:nvPr>
        </p:nvSpPr>
        <p:spPr/>
        <p:txBody>
          <a:bodyPr/>
          <a:lstStyle/>
          <a:p>
            <a:r>
              <a:rPr lang="en-US" altLang="en-US" dirty="0"/>
              <a:t>January 2023</a:t>
            </a:r>
          </a:p>
        </p:txBody>
      </p:sp>
      <p:sp>
        <p:nvSpPr>
          <p:cNvPr id="5" name="Footer Placeholder 4">
            <a:extLst>
              <a:ext uri="{FF2B5EF4-FFF2-40B4-BE49-F238E27FC236}">
                <a16:creationId xmlns:a16="http://schemas.microsoft.com/office/drawing/2014/main" id="{3564B786-BE4E-B295-30C1-185E019C3586}"/>
              </a:ext>
            </a:extLst>
          </p:cNvPr>
          <p:cNvSpPr>
            <a:spLocks noGrp="1"/>
          </p:cNvSpPr>
          <p:nvPr>
            <p:ph type="ftr" sz="quarter" idx="11"/>
          </p:nvPr>
        </p:nvSpPr>
        <p:spPr/>
        <p:txBody>
          <a:bodyPr/>
          <a:lstStyle/>
          <a:p>
            <a:r>
              <a:rPr lang="en-US" altLang="en-US"/>
              <a:t>Kangjin Yoon, Meta</a:t>
            </a:r>
            <a:endParaRPr lang="en-US" altLang="en-US" dirty="0"/>
          </a:p>
        </p:txBody>
      </p:sp>
      <p:sp>
        <p:nvSpPr>
          <p:cNvPr id="6" name="Slide Number Placeholder 5">
            <a:extLst>
              <a:ext uri="{FF2B5EF4-FFF2-40B4-BE49-F238E27FC236}">
                <a16:creationId xmlns:a16="http://schemas.microsoft.com/office/drawing/2014/main" id="{DBCF93E8-7B82-92EE-94A7-FE862345AD87}"/>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21</a:t>
            </a:fld>
            <a:endParaRPr lang="en-US" altLang="en-US"/>
          </a:p>
        </p:txBody>
      </p:sp>
    </p:spTree>
    <p:extLst>
      <p:ext uri="{BB962C8B-B14F-4D97-AF65-F5344CB8AC3E}">
        <p14:creationId xmlns:p14="http://schemas.microsoft.com/office/powerpoint/2010/main" val="271903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EE06C8-D479-3C34-1FD2-FAC99EB6C506}"/>
              </a:ext>
            </a:extLst>
          </p:cNvPr>
          <p:cNvSpPr>
            <a:spLocks noGrp="1"/>
          </p:cNvSpPr>
          <p:nvPr>
            <p:ph type="title"/>
          </p:nvPr>
        </p:nvSpPr>
        <p:spPr/>
        <p:txBody>
          <a:bodyPr/>
          <a:lstStyle/>
          <a:p>
            <a:r>
              <a:rPr lang="en-US" b="1" dirty="0"/>
              <a:t>Previous Contributions</a:t>
            </a:r>
          </a:p>
        </p:txBody>
      </p:sp>
      <p:sp>
        <p:nvSpPr>
          <p:cNvPr id="3" name="Content Placeholder 2">
            <a:extLst>
              <a:ext uri="{FF2B5EF4-FFF2-40B4-BE49-F238E27FC236}">
                <a16:creationId xmlns:a16="http://schemas.microsoft.com/office/drawing/2014/main" id="{82488F15-934B-E4FC-272D-2743110F3C83}"/>
              </a:ext>
            </a:extLst>
          </p:cNvPr>
          <p:cNvSpPr>
            <a:spLocks noGrp="1"/>
          </p:cNvSpPr>
          <p:nvPr>
            <p:ph idx="1"/>
          </p:nvPr>
        </p:nvSpPr>
        <p:spPr/>
        <p:txBody>
          <a:bodyPr/>
          <a:lstStyle/>
          <a:p>
            <a:pPr>
              <a:lnSpc>
                <a:spcPct val="150000"/>
              </a:lnSpc>
            </a:pPr>
            <a:r>
              <a:rPr lang="en-US" altLang="en-US" sz="1800" dirty="0"/>
              <a:t>DCN </a:t>
            </a:r>
            <a:r>
              <a:rPr lang="en-US" altLang="en-US" sz="1800" dirty="0">
                <a:hlinkClick r:id="rId2"/>
              </a:rPr>
              <a:t>604r0</a:t>
            </a:r>
            <a:r>
              <a:rPr lang="en-US" altLang="en-US" sz="1800" dirty="0"/>
              <a:t> (November 2022) “NBA-MMS-UWB compressed PSDU”</a:t>
            </a:r>
          </a:p>
          <a:p>
            <a:pPr>
              <a:lnSpc>
                <a:spcPct val="150000"/>
              </a:lnSpc>
            </a:pPr>
            <a:r>
              <a:rPr lang="en-US" altLang="en-US" sz="1800" dirty="0"/>
              <a:t>DCN </a:t>
            </a:r>
            <a:r>
              <a:rPr lang="en-US" altLang="en-US" sz="1800" dirty="0">
                <a:hlinkClick r:id="rId3"/>
              </a:rPr>
              <a:t>608r1</a:t>
            </a:r>
            <a:r>
              <a:rPr lang="en-US" altLang="en-US" sz="1800" dirty="0"/>
              <a:t> (November 2022) “Header IE extension”</a:t>
            </a:r>
          </a:p>
          <a:p>
            <a:pPr>
              <a:lnSpc>
                <a:spcPct val="150000"/>
              </a:lnSpc>
            </a:pPr>
            <a:r>
              <a:rPr lang="en-US" altLang="en-US" sz="1800" dirty="0"/>
              <a:t>DCN </a:t>
            </a:r>
            <a:r>
              <a:rPr lang="en-US" altLang="en-US" sz="1800" dirty="0">
                <a:hlinkClick r:id="rId4"/>
              </a:rPr>
              <a:t>568r1</a:t>
            </a:r>
            <a:r>
              <a:rPr lang="en-US" altLang="en-US" sz="1800" dirty="0"/>
              <a:t> (November 2022) “Improvements on scheduling IE design in 802.15.4ab”</a:t>
            </a:r>
          </a:p>
          <a:p>
            <a:pPr>
              <a:lnSpc>
                <a:spcPct val="150000"/>
              </a:lnSpc>
            </a:pPr>
            <a:r>
              <a:rPr lang="en-US" altLang="en-US" sz="1800" dirty="0"/>
              <a:t>DCN </a:t>
            </a:r>
            <a:r>
              <a:rPr lang="en-US" altLang="en-US" sz="1800" dirty="0">
                <a:hlinkClick r:id="rId5"/>
              </a:rPr>
              <a:t>500r0</a:t>
            </a:r>
            <a:r>
              <a:rPr lang="en-US" altLang="en-US" sz="1800" dirty="0"/>
              <a:t> (September 2022) “New Control IE for 4ab applications”</a:t>
            </a:r>
          </a:p>
          <a:p>
            <a:pPr>
              <a:lnSpc>
                <a:spcPct val="150000"/>
              </a:lnSpc>
            </a:pPr>
            <a:r>
              <a:rPr lang="en-US" altLang="en-US" sz="1800" dirty="0"/>
              <a:t>DCN </a:t>
            </a:r>
            <a:r>
              <a:rPr lang="en-US" altLang="en-US" sz="1800" dirty="0">
                <a:hlinkClick r:id="rId6"/>
              </a:rPr>
              <a:t>501r0</a:t>
            </a:r>
            <a:r>
              <a:rPr lang="en-US" altLang="en-US" sz="1800" dirty="0"/>
              <a:t> (September 2022) “New Scheduling IE for 4ab applications”</a:t>
            </a:r>
          </a:p>
          <a:p>
            <a:pPr>
              <a:lnSpc>
                <a:spcPct val="150000"/>
              </a:lnSpc>
            </a:pPr>
            <a:endParaRPr lang="en-US" altLang="en-US" sz="1800" dirty="0"/>
          </a:p>
          <a:p>
            <a:pPr>
              <a:lnSpc>
                <a:spcPct val="150000"/>
              </a:lnSpc>
            </a:pPr>
            <a:endParaRPr lang="en-US" sz="2800" dirty="0"/>
          </a:p>
        </p:txBody>
      </p:sp>
      <p:sp>
        <p:nvSpPr>
          <p:cNvPr id="4" name="Date Placeholder 3">
            <a:extLst>
              <a:ext uri="{FF2B5EF4-FFF2-40B4-BE49-F238E27FC236}">
                <a16:creationId xmlns:a16="http://schemas.microsoft.com/office/drawing/2014/main" id="{896233E6-E88E-B96B-B4E3-148D33A23077}"/>
              </a:ext>
            </a:extLst>
          </p:cNvPr>
          <p:cNvSpPr>
            <a:spLocks noGrp="1"/>
          </p:cNvSpPr>
          <p:nvPr>
            <p:ph type="dt" sz="half" idx="10"/>
          </p:nvPr>
        </p:nvSpPr>
        <p:spPr/>
        <p:txBody>
          <a:bodyPr/>
          <a:lstStyle/>
          <a:p>
            <a:r>
              <a:rPr lang="en-US" altLang="en-US" dirty="0"/>
              <a:t>January 2023</a:t>
            </a:r>
          </a:p>
        </p:txBody>
      </p:sp>
      <p:sp>
        <p:nvSpPr>
          <p:cNvPr id="5" name="Footer Placeholder 4">
            <a:extLst>
              <a:ext uri="{FF2B5EF4-FFF2-40B4-BE49-F238E27FC236}">
                <a16:creationId xmlns:a16="http://schemas.microsoft.com/office/drawing/2014/main" id="{05511650-FDD9-C97E-035B-C37BFF6BA2C8}"/>
              </a:ext>
            </a:extLst>
          </p:cNvPr>
          <p:cNvSpPr>
            <a:spLocks noGrp="1"/>
          </p:cNvSpPr>
          <p:nvPr>
            <p:ph type="ftr" sz="quarter" idx="11"/>
          </p:nvPr>
        </p:nvSpPr>
        <p:spPr/>
        <p:txBody>
          <a:bodyPr/>
          <a:lstStyle/>
          <a:p>
            <a:r>
              <a:rPr lang="en-US" altLang="en-US"/>
              <a:t>Kangjin Yoon, Meta</a:t>
            </a:r>
            <a:endParaRPr lang="en-US" altLang="en-US" dirty="0"/>
          </a:p>
        </p:txBody>
      </p:sp>
      <p:sp>
        <p:nvSpPr>
          <p:cNvPr id="6" name="Slide Number Placeholder 5">
            <a:extLst>
              <a:ext uri="{FF2B5EF4-FFF2-40B4-BE49-F238E27FC236}">
                <a16:creationId xmlns:a16="http://schemas.microsoft.com/office/drawing/2014/main" id="{4E5268F7-A2E1-7B83-F324-28BFFC5AC722}"/>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3</a:t>
            </a:fld>
            <a:endParaRPr lang="en-US" altLang="en-US"/>
          </a:p>
        </p:txBody>
      </p:sp>
    </p:spTree>
    <p:extLst>
      <p:ext uri="{BB962C8B-B14F-4D97-AF65-F5344CB8AC3E}">
        <p14:creationId xmlns:p14="http://schemas.microsoft.com/office/powerpoint/2010/main" val="42444135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6FFD6-80F7-E0B8-0950-4B0B355DFB88}"/>
              </a:ext>
            </a:extLst>
          </p:cNvPr>
          <p:cNvSpPr>
            <a:spLocks noGrp="1"/>
          </p:cNvSpPr>
          <p:nvPr>
            <p:ph type="title"/>
          </p:nvPr>
        </p:nvSpPr>
        <p:spPr>
          <a:xfrm>
            <a:off x="685800" y="685800"/>
            <a:ext cx="7879466" cy="1066800"/>
          </a:xfrm>
        </p:spPr>
        <p:txBody>
          <a:bodyPr/>
          <a:lstStyle/>
          <a:p>
            <a:r>
              <a:rPr lang="en-US" b="1" dirty="0"/>
              <a:t>Background</a:t>
            </a:r>
          </a:p>
        </p:txBody>
      </p:sp>
      <p:sp>
        <p:nvSpPr>
          <p:cNvPr id="3" name="Content Placeholder 2">
            <a:extLst>
              <a:ext uri="{FF2B5EF4-FFF2-40B4-BE49-F238E27FC236}">
                <a16:creationId xmlns:a16="http://schemas.microsoft.com/office/drawing/2014/main" id="{2E31EFFA-B253-855D-12A9-40B8A84B5C08}"/>
              </a:ext>
            </a:extLst>
          </p:cNvPr>
          <p:cNvSpPr>
            <a:spLocks noGrp="1"/>
          </p:cNvSpPr>
          <p:nvPr>
            <p:ph idx="1"/>
          </p:nvPr>
        </p:nvSpPr>
        <p:spPr>
          <a:xfrm>
            <a:off x="685800" y="1981200"/>
            <a:ext cx="8077200" cy="4191000"/>
          </a:xfrm>
        </p:spPr>
        <p:txBody>
          <a:bodyPr/>
          <a:lstStyle/>
          <a:p>
            <a:pPr>
              <a:lnSpc>
                <a:spcPct val="150000"/>
              </a:lnSpc>
            </a:pPr>
            <a:r>
              <a:rPr lang="en-US" altLang="ko-KR" sz="2000" dirty="0"/>
              <a:t>Control Message should have:</a:t>
            </a:r>
          </a:p>
          <a:p>
            <a:pPr marL="800100" lvl="1" indent="-342900">
              <a:lnSpc>
                <a:spcPct val="150000"/>
              </a:lnSpc>
              <a:buFont typeface="+mj-lt"/>
              <a:buAutoNum type="arabicPeriod"/>
            </a:pPr>
            <a:r>
              <a:rPr lang="en-US" altLang="ko-KR" sz="1600" dirty="0"/>
              <a:t>Control information (e.g., ARC IE or Application Control IE)</a:t>
            </a:r>
          </a:p>
          <a:p>
            <a:pPr marL="800100" lvl="1" indent="-342900">
              <a:lnSpc>
                <a:spcPct val="150000"/>
              </a:lnSpc>
              <a:buFont typeface="+mj-lt"/>
              <a:buAutoNum type="arabicPeriod"/>
            </a:pPr>
            <a:r>
              <a:rPr lang="en-US" sz="1600" dirty="0"/>
              <a:t>Scheduling information (e.g., RDM IE or Scheduling IE)</a:t>
            </a:r>
          </a:p>
          <a:p>
            <a:pPr>
              <a:lnSpc>
                <a:spcPct val="150000"/>
              </a:lnSpc>
            </a:pPr>
            <a:r>
              <a:rPr lang="en-US" sz="2000" dirty="0"/>
              <a:t>The PSDU size of Control Message</a:t>
            </a:r>
          </a:p>
          <a:p>
            <a:pPr lvl="1">
              <a:lnSpc>
                <a:spcPct val="150000"/>
              </a:lnSpc>
            </a:pPr>
            <a:r>
              <a:rPr lang="en-US" sz="1600" dirty="0"/>
              <a:t>[ARC IE + RDM IE]: 31+3*N bytes, where N is the number of list elements</a:t>
            </a:r>
          </a:p>
          <a:p>
            <a:pPr lvl="1">
              <a:lnSpc>
                <a:spcPct val="150000"/>
              </a:lnSpc>
            </a:pPr>
            <a:r>
              <a:rPr lang="en-US" sz="1600" dirty="0"/>
              <a:t>[AC IE + Scheduling IE]: 27+4*N bytes, where N is the number of list elements</a:t>
            </a:r>
          </a:p>
          <a:p>
            <a:pPr>
              <a:lnSpc>
                <a:spcPct val="150000"/>
              </a:lnSpc>
            </a:pPr>
            <a:r>
              <a:rPr lang="en-US" sz="2000" dirty="0"/>
              <a:t>4ab applications may have short frames</a:t>
            </a:r>
          </a:p>
          <a:p>
            <a:pPr lvl="1">
              <a:lnSpc>
                <a:spcPct val="150000"/>
              </a:lnSpc>
            </a:pPr>
            <a:r>
              <a:rPr lang="en-US" sz="1600" dirty="0"/>
              <a:t>Small sensor data may be transferred (e.g., 30 bytes IMU data)</a:t>
            </a:r>
          </a:p>
          <a:p>
            <a:pPr lvl="1">
              <a:lnSpc>
                <a:spcPct val="150000"/>
              </a:lnSpc>
            </a:pPr>
            <a:r>
              <a:rPr lang="en-US" sz="1600" dirty="0"/>
              <a:t>MMS ranging utilizes fragmented preamble</a:t>
            </a:r>
          </a:p>
          <a:p>
            <a:pPr>
              <a:lnSpc>
                <a:spcPct val="150000"/>
              </a:lnSpc>
            </a:pPr>
            <a:endParaRPr lang="en-US" sz="2000" dirty="0"/>
          </a:p>
          <a:p>
            <a:pPr>
              <a:lnSpc>
                <a:spcPct val="150000"/>
              </a:lnSpc>
            </a:pPr>
            <a:endParaRPr lang="en-US" sz="2000" dirty="0"/>
          </a:p>
          <a:p>
            <a:pPr>
              <a:lnSpc>
                <a:spcPct val="150000"/>
              </a:lnSpc>
            </a:pPr>
            <a:endParaRPr lang="en-US" sz="1600" dirty="0"/>
          </a:p>
        </p:txBody>
      </p:sp>
      <p:sp>
        <p:nvSpPr>
          <p:cNvPr id="4" name="Date Placeholder 3">
            <a:extLst>
              <a:ext uri="{FF2B5EF4-FFF2-40B4-BE49-F238E27FC236}">
                <a16:creationId xmlns:a16="http://schemas.microsoft.com/office/drawing/2014/main" id="{88A6A6A8-192A-1BCE-4B03-2C22BCF7B43F}"/>
              </a:ext>
            </a:extLst>
          </p:cNvPr>
          <p:cNvSpPr>
            <a:spLocks noGrp="1"/>
          </p:cNvSpPr>
          <p:nvPr>
            <p:ph type="dt" sz="half" idx="10"/>
          </p:nvPr>
        </p:nvSpPr>
        <p:spPr/>
        <p:txBody>
          <a:bodyPr/>
          <a:lstStyle/>
          <a:p>
            <a:r>
              <a:rPr lang="en-US" altLang="en-US" dirty="0"/>
              <a:t>January 2023</a:t>
            </a:r>
          </a:p>
        </p:txBody>
      </p:sp>
      <p:sp>
        <p:nvSpPr>
          <p:cNvPr id="5" name="Footer Placeholder 4">
            <a:extLst>
              <a:ext uri="{FF2B5EF4-FFF2-40B4-BE49-F238E27FC236}">
                <a16:creationId xmlns:a16="http://schemas.microsoft.com/office/drawing/2014/main" id="{3564B786-BE4E-B295-30C1-185E019C3586}"/>
              </a:ext>
            </a:extLst>
          </p:cNvPr>
          <p:cNvSpPr>
            <a:spLocks noGrp="1"/>
          </p:cNvSpPr>
          <p:nvPr>
            <p:ph type="ftr" sz="quarter" idx="11"/>
          </p:nvPr>
        </p:nvSpPr>
        <p:spPr/>
        <p:txBody>
          <a:bodyPr/>
          <a:lstStyle/>
          <a:p>
            <a:r>
              <a:rPr lang="en-US" altLang="en-US"/>
              <a:t>Kangjin Yoon, Meta</a:t>
            </a:r>
            <a:endParaRPr lang="en-US" altLang="en-US" dirty="0"/>
          </a:p>
        </p:txBody>
      </p:sp>
      <p:sp>
        <p:nvSpPr>
          <p:cNvPr id="6" name="Slide Number Placeholder 5">
            <a:extLst>
              <a:ext uri="{FF2B5EF4-FFF2-40B4-BE49-F238E27FC236}">
                <a16:creationId xmlns:a16="http://schemas.microsoft.com/office/drawing/2014/main" id="{DBCF93E8-7B82-92EE-94A7-FE862345AD87}"/>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4</a:t>
            </a:fld>
            <a:endParaRPr lang="en-US" altLang="en-US"/>
          </a:p>
        </p:txBody>
      </p:sp>
    </p:spTree>
    <p:extLst>
      <p:ext uri="{BB962C8B-B14F-4D97-AF65-F5344CB8AC3E}">
        <p14:creationId xmlns:p14="http://schemas.microsoft.com/office/powerpoint/2010/main" val="23316128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6FFD6-80F7-E0B8-0950-4B0B355DFB88}"/>
              </a:ext>
            </a:extLst>
          </p:cNvPr>
          <p:cNvSpPr>
            <a:spLocks noGrp="1"/>
          </p:cNvSpPr>
          <p:nvPr>
            <p:ph type="title"/>
          </p:nvPr>
        </p:nvSpPr>
        <p:spPr>
          <a:xfrm>
            <a:off x="685800" y="685800"/>
            <a:ext cx="7879466" cy="1066800"/>
          </a:xfrm>
        </p:spPr>
        <p:txBody>
          <a:bodyPr/>
          <a:lstStyle/>
          <a:p>
            <a:r>
              <a:rPr lang="en-US" b="1" dirty="0"/>
              <a:t>Background</a:t>
            </a:r>
          </a:p>
        </p:txBody>
      </p:sp>
      <p:sp>
        <p:nvSpPr>
          <p:cNvPr id="3" name="Content Placeholder 2">
            <a:extLst>
              <a:ext uri="{FF2B5EF4-FFF2-40B4-BE49-F238E27FC236}">
                <a16:creationId xmlns:a16="http://schemas.microsoft.com/office/drawing/2014/main" id="{2E31EFFA-B253-855D-12A9-40B8A84B5C08}"/>
              </a:ext>
            </a:extLst>
          </p:cNvPr>
          <p:cNvSpPr>
            <a:spLocks noGrp="1"/>
          </p:cNvSpPr>
          <p:nvPr>
            <p:ph idx="1"/>
          </p:nvPr>
        </p:nvSpPr>
        <p:spPr>
          <a:xfrm>
            <a:off x="685800" y="1981200"/>
            <a:ext cx="8077200" cy="4191000"/>
          </a:xfrm>
        </p:spPr>
        <p:txBody>
          <a:bodyPr/>
          <a:lstStyle/>
          <a:p>
            <a:pPr>
              <a:lnSpc>
                <a:spcPct val="150000"/>
              </a:lnSpc>
            </a:pPr>
            <a:r>
              <a:rPr lang="en-US" altLang="ko-KR" sz="2000" dirty="0"/>
              <a:t>DCN 604r0 and DCN 608r1 proposed to have a compressed Header IE for Control Message</a:t>
            </a:r>
          </a:p>
          <a:p>
            <a:pPr lvl="1">
              <a:lnSpc>
                <a:spcPct val="150000"/>
              </a:lnSpc>
            </a:pPr>
            <a:r>
              <a:rPr lang="en-US" sz="1600" dirty="0"/>
              <a:t>PSDU of Control Message could be up to 25 bytes or 54 bytes for 250k or 500k O-QPSK PHY</a:t>
            </a:r>
          </a:p>
          <a:p>
            <a:pPr lvl="1">
              <a:lnSpc>
                <a:spcPct val="150000"/>
              </a:lnSpc>
            </a:pPr>
            <a:r>
              <a:rPr lang="en-US" sz="1600" dirty="0"/>
              <a:t>Proposed to utilize Header IE format to make PSDU short (at least 3 bytes shorter than existing 4z nested payload IE format)</a:t>
            </a:r>
          </a:p>
          <a:p>
            <a:pPr>
              <a:lnSpc>
                <a:spcPct val="150000"/>
              </a:lnSpc>
            </a:pPr>
            <a:r>
              <a:rPr lang="en-US" sz="2000" dirty="0"/>
              <a:t>Short PSDU is also preferred for Control Message in UWB channel</a:t>
            </a:r>
          </a:p>
          <a:p>
            <a:pPr lvl="1">
              <a:lnSpc>
                <a:spcPct val="150000"/>
              </a:lnSpc>
            </a:pPr>
            <a:r>
              <a:rPr lang="en-US" sz="1600" dirty="0"/>
              <a:t>Long Control Message may have lower link margin than other frames (e.g., small sensor data frame or fragmented preamble)</a:t>
            </a:r>
          </a:p>
          <a:p>
            <a:pPr>
              <a:lnSpc>
                <a:spcPct val="150000"/>
              </a:lnSpc>
            </a:pPr>
            <a:endParaRPr lang="en-US" sz="2000" dirty="0"/>
          </a:p>
          <a:p>
            <a:pPr>
              <a:lnSpc>
                <a:spcPct val="150000"/>
              </a:lnSpc>
            </a:pPr>
            <a:endParaRPr lang="en-US" sz="2000" dirty="0"/>
          </a:p>
          <a:p>
            <a:pPr>
              <a:lnSpc>
                <a:spcPct val="150000"/>
              </a:lnSpc>
            </a:pPr>
            <a:endParaRPr lang="en-US" sz="1600" dirty="0"/>
          </a:p>
        </p:txBody>
      </p:sp>
      <p:sp>
        <p:nvSpPr>
          <p:cNvPr id="4" name="Date Placeholder 3">
            <a:extLst>
              <a:ext uri="{FF2B5EF4-FFF2-40B4-BE49-F238E27FC236}">
                <a16:creationId xmlns:a16="http://schemas.microsoft.com/office/drawing/2014/main" id="{88A6A6A8-192A-1BCE-4B03-2C22BCF7B43F}"/>
              </a:ext>
            </a:extLst>
          </p:cNvPr>
          <p:cNvSpPr>
            <a:spLocks noGrp="1"/>
          </p:cNvSpPr>
          <p:nvPr>
            <p:ph type="dt" sz="half" idx="10"/>
          </p:nvPr>
        </p:nvSpPr>
        <p:spPr/>
        <p:txBody>
          <a:bodyPr/>
          <a:lstStyle/>
          <a:p>
            <a:r>
              <a:rPr lang="en-US" altLang="en-US" dirty="0"/>
              <a:t>January 2023</a:t>
            </a:r>
          </a:p>
        </p:txBody>
      </p:sp>
      <p:sp>
        <p:nvSpPr>
          <p:cNvPr id="5" name="Footer Placeholder 4">
            <a:extLst>
              <a:ext uri="{FF2B5EF4-FFF2-40B4-BE49-F238E27FC236}">
                <a16:creationId xmlns:a16="http://schemas.microsoft.com/office/drawing/2014/main" id="{3564B786-BE4E-B295-30C1-185E019C3586}"/>
              </a:ext>
            </a:extLst>
          </p:cNvPr>
          <p:cNvSpPr>
            <a:spLocks noGrp="1"/>
          </p:cNvSpPr>
          <p:nvPr>
            <p:ph type="ftr" sz="quarter" idx="11"/>
          </p:nvPr>
        </p:nvSpPr>
        <p:spPr/>
        <p:txBody>
          <a:bodyPr/>
          <a:lstStyle/>
          <a:p>
            <a:r>
              <a:rPr lang="en-US" altLang="en-US"/>
              <a:t>Kangjin Yoon, Meta</a:t>
            </a:r>
            <a:endParaRPr lang="en-US" altLang="en-US" dirty="0"/>
          </a:p>
        </p:txBody>
      </p:sp>
      <p:sp>
        <p:nvSpPr>
          <p:cNvPr id="6" name="Slide Number Placeholder 5">
            <a:extLst>
              <a:ext uri="{FF2B5EF4-FFF2-40B4-BE49-F238E27FC236}">
                <a16:creationId xmlns:a16="http://schemas.microsoft.com/office/drawing/2014/main" id="{DBCF93E8-7B82-92EE-94A7-FE862345AD87}"/>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5</a:t>
            </a:fld>
            <a:endParaRPr lang="en-US" altLang="en-US"/>
          </a:p>
        </p:txBody>
      </p:sp>
    </p:spTree>
    <p:extLst>
      <p:ext uri="{BB962C8B-B14F-4D97-AF65-F5344CB8AC3E}">
        <p14:creationId xmlns:p14="http://schemas.microsoft.com/office/powerpoint/2010/main" val="18680717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6FFD6-80F7-E0B8-0950-4B0B355DFB88}"/>
              </a:ext>
            </a:extLst>
          </p:cNvPr>
          <p:cNvSpPr>
            <a:spLocks noGrp="1"/>
          </p:cNvSpPr>
          <p:nvPr>
            <p:ph type="title"/>
          </p:nvPr>
        </p:nvSpPr>
        <p:spPr>
          <a:xfrm>
            <a:off x="685800" y="685800"/>
            <a:ext cx="7879466" cy="1066800"/>
          </a:xfrm>
        </p:spPr>
        <p:txBody>
          <a:bodyPr/>
          <a:lstStyle/>
          <a:p>
            <a:r>
              <a:rPr lang="en-US" altLang="ko-KR" b="1" dirty="0"/>
              <a:t>How to Reduce Control Message Size</a:t>
            </a:r>
            <a:endParaRPr lang="en-US" b="1" dirty="0"/>
          </a:p>
        </p:txBody>
      </p:sp>
      <p:sp>
        <p:nvSpPr>
          <p:cNvPr id="3" name="Content Placeholder 2">
            <a:extLst>
              <a:ext uri="{FF2B5EF4-FFF2-40B4-BE49-F238E27FC236}">
                <a16:creationId xmlns:a16="http://schemas.microsoft.com/office/drawing/2014/main" id="{2E31EFFA-B253-855D-12A9-40B8A84B5C08}"/>
              </a:ext>
            </a:extLst>
          </p:cNvPr>
          <p:cNvSpPr>
            <a:spLocks noGrp="1"/>
          </p:cNvSpPr>
          <p:nvPr>
            <p:ph idx="1"/>
          </p:nvPr>
        </p:nvSpPr>
        <p:spPr>
          <a:xfrm>
            <a:off x="685800" y="1981200"/>
            <a:ext cx="8229600" cy="1859804"/>
          </a:xfrm>
        </p:spPr>
        <p:txBody>
          <a:bodyPr/>
          <a:lstStyle/>
          <a:p>
            <a:pPr marL="457200" indent="-457200">
              <a:lnSpc>
                <a:spcPct val="150000"/>
              </a:lnSpc>
              <a:buFont typeface="+mj-lt"/>
              <a:buAutoNum type="arabicPeriod"/>
            </a:pPr>
            <a:r>
              <a:rPr lang="en-US" sz="2000" dirty="0"/>
              <a:t>Header IE format</a:t>
            </a:r>
          </a:p>
          <a:p>
            <a:pPr lvl="1">
              <a:lnSpc>
                <a:spcPct val="150000"/>
              </a:lnSpc>
            </a:pPr>
            <a:r>
              <a:rPr lang="en-US" sz="1600" dirty="0"/>
              <a:t>6 bytes overhead </a:t>
            </a:r>
            <a:r>
              <a:rPr lang="en-US" sz="1600" dirty="0">
                <a:sym typeface="Wingdings" pitchFamily="2" charset="2"/>
              </a:rPr>
              <a:t> 2 bytes overhead</a:t>
            </a:r>
            <a:endParaRPr lang="en-US" sz="1600" dirty="0"/>
          </a:p>
          <a:p>
            <a:pPr>
              <a:lnSpc>
                <a:spcPct val="150000"/>
              </a:lnSpc>
            </a:pPr>
            <a:endParaRPr lang="en-US" sz="2000" dirty="0"/>
          </a:p>
          <a:p>
            <a:endParaRPr lang="en-US" sz="1600" dirty="0"/>
          </a:p>
        </p:txBody>
      </p:sp>
      <p:sp>
        <p:nvSpPr>
          <p:cNvPr id="4" name="Date Placeholder 3">
            <a:extLst>
              <a:ext uri="{FF2B5EF4-FFF2-40B4-BE49-F238E27FC236}">
                <a16:creationId xmlns:a16="http://schemas.microsoft.com/office/drawing/2014/main" id="{88A6A6A8-192A-1BCE-4B03-2C22BCF7B43F}"/>
              </a:ext>
            </a:extLst>
          </p:cNvPr>
          <p:cNvSpPr>
            <a:spLocks noGrp="1"/>
          </p:cNvSpPr>
          <p:nvPr>
            <p:ph type="dt" sz="half" idx="10"/>
          </p:nvPr>
        </p:nvSpPr>
        <p:spPr/>
        <p:txBody>
          <a:bodyPr/>
          <a:lstStyle/>
          <a:p>
            <a:r>
              <a:rPr lang="en-US" altLang="en-US" dirty="0"/>
              <a:t>January 2023</a:t>
            </a:r>
          </a:p>
        </p:txBody>
      </p:sp>
      <p:sp>
        <p:nvSpPr>
          <p:cNvPr id="5" name="Footer Placeholder 4">
            <a:extLst>
              <a:ext uri="{FF2B5EF4-FFF2-40B4-BE49-F238E27FC236}">
                <a16:creationId xmlns:a16="http://schemas.microsoft.com/office/drawing/2014/main" id="{3564B786-BE4E-B295-30C1-185E019C3586}"/>
              </a:ext>
            </a:extLst>
          </p:cNvPr>
          <p:cNvSpPr>
            <a:spLocks noGrp="1"/>
          </p:cNvSpPr>
          <p:nvPr>
            <p:ph type="ftr" sz="quarter" idx="11"/>
          </p:nvPr>
        </p:nvSpPr>
        <p:spPr/>
        <p:txBody>
          <a:bodyPr/>
          <a:lstStyle/>
          <a:p>
            <a:r>
              <a:rPr lang="en-US" altLang="en-US"/>
              <a:t>Kangjin Yoon, Meta</a:t>
            </a:r>
            <a:endParaRPr lang="en-US" altLang="en-US" dirty="0"/>
          </a:p>
        </p:txBody>
      </p:sp>
      <p:sp>
        <p:nvSpPr>
          <p:cNvPr id="6" name="Slide Number Placeholder 5">
            <a:extLst>
              <a:ext uri="{FF2B5EF4-FFF2-40B4-BE49-F238E27FC236}">
                <a16:creationId xmlns:a16="http://schemas.microsoft.com/office/drawing/2014/main" id="{DBCF93E8-7B82-92EE-94A7-FE862345AD87}"/>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6</a:t>
            </a:fld>
            <a:endParaRPr lang="en-US" altLang="en-US"/>
          </a:p>
        </p:txBody>
      </p:sp>
      <p:grpSp>
        <p:nvGrpSpPr>
          <p:cNvPr id="48" name="Group 47">
            <a:extLst>
              <a:ext uri="{FF2B5EF4-FFF2-40B4-BE49-F238E27FC236}">
                <a16:creationId xmlns:a16="http://schemas.microsoft.com/office/drawing/2014/main" id="{FC50BB22-0DAD-31D2-CC1C-62C14A995AFE}"/>
              </a:ext>
            </a:extLst>
          </p:cNvPr>
          <p:cNvGrpSpPr/>
          <p:nvPr/>
        </p:nvGrpSpPr>
        <p:grpSpPr>
          <a:xfrm>
            <a:off x="1793900" y="3271381"/>
            <a:ext cx="5556199" cy="1139245"/>
            <a:chOff x="1476209" y="2655737"/>
            <a:chExt cx="5556199" cy="1139245"/>
          </a:xfrm>
        </p:grpSpPr>
        <p:sp>
          <p:nvSpPr>
            <p:cNvPr id="49" name="Rectangle 48">
              <a:extLst>
                <a:ext uri="{FF2B5EF4-FFF2-40B4-BE49-F238E27FC236}">
                  <a16:creationId xmlns:a16="http://schemas.microsoft.com/office/drawing/2014/main" id="{8CCD9E98-F3B4-B055-828B-B3F05A50C6E7}"/>
                </a:ext>
              </a:extLst>
            </p:cNvPr>
            <p:cNvSpPr/>
            <p:nvPr/>
          </p:nvSpPr>
          <p:spPr>
            <a:xfrm>
              <a:off x="1476209" y="2655737"/>
              <a:ext cx="642293" cy="816429"/>
            </a:xfrm>
            <a:prstGeom prst="rect">
              <a:avLst/>
            </a:prstGeom>
            <a:solidFill>
              <a:srgbClr val="FF93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eaLnBrk="1" fontAlgn="auto" hangingPunct="1">
                <a:spcBef>
                  <a:spcPts val="0"/>
                </a:spcBef>
                <a:spcAft>
                  <a:spcPts val="0"/>
                </a:spcAft>
                <a:buClr>
                  <a:srgbClr val="000000"/>
                </a:buClr>
              </a:pPr>
              <a:r>
                <a:rPr lang="en-US" kern="0" dirty="0">
                  <a:solidFill>
                    <a:srgbClr val="344854"/>
                  </a:solidFill>
                  <a:latin typeface="Arial"/>
                  <a:sym typeface="Arial"/>
                </a:rPr>
                <a:t>2 B MLME header</a:t>
              </a:r>
            </a:p>
          </p:txBody>
        </p:sp>
        <p:sp>
          <p:nvSpPr>
            <p:cNvPr id="50" name="Rectangle 49">
              <a:extLst>
                <a:ext uri="{FF2B5EF4-FFF2-40B4-BE49-F238E27FC236}">
                  <a16:creationId xmlns:a16="http://schemas.microsoft.com/office/drawing/2014/main" id="{F63F8436-FA4D-B0B6-C071-2469AE3D0A3F}"/>
                </a:ext>
              </a:extLst>
            </p:cNvPr>
            <p:cNvSpPr/>
            <p:nvPr/>
          </p:nvSpPr>
          <p:spPr>
            <a:xfrm>
              <a:off x="2118502" y="2655737"/>
              <a:ext cx="642293" cy="816429"/>
            </a:xfrm>
            <a:prstGeom prst="rect">
              <a:avLst/>
            </a:prstGeom>
            <a:solidFill>
              <a:srgbClr val="FF93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eaLnBrk="1" fontAlgn="auto" hangingPunct="1">
                <a:spcBef>
                  <a:spcPts val="0"/>
                </a:spcBef>
                <a:spcAft>
                  <a:spcPts val="0"/>
                </a:spcAft>
                <a:buClr>
                  <a:srgbClr val="000000"/>
                </a:buClr>
              </a:pPr>
              <a:r>
                <a:rPr lang="en-US" kern="0" dirty="0">
                  <a:solidFill>
                    <a:srgbClr val="344854"/>
                  </a:solidFill>
                  <a:latin typeface="Arial"/>
                  <a:sym typeface="Arial"/>
                </a:rPr>
                <a:t>2 B Payload IE header</a:t>
              </a:r>
            </a:p>
          </p:txBody>
        </p:sp>
        <p:sp>
          <p:nvSpPr>
            <p:cNvPr id="51" name="Rectangle 50">
              <a:extLst>
                <a:ext uri="{FF2B5EF4-FFF2-40B4-BE49-F238E27FC236}">
                  <a16:creationId xmlns:a16="http://schemas.microsoft.com/office/drawing/2014/main" id="{FE1C8FCA-051E-78FB-10DF-97575726562F}"/>
                </a:ext>
              </a:extLst>
            </p:cNvPr>
            <p:cNvSpPr/>
            <p:nvPr/>
          </p:nvSpPr>
          <p:spPr>
            <a:xfrm>
              <a:off x="2760795" y="2655737"/>
              <a:ext cx="1811205" cy="81642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buClr>
                  <a:srgbClr val="000000"/>
                </a:buClr>
              </a:pPr>
              <a:r>
                <a:rPr lang="en-US" kern="0" dirty="0">
                  <a:solidFill>
                    <a:srgbClr val="344854"/>
                  </a:solidFill>
                  <a:latin typeface="Arial"/>
                  <a:sym typeface="Arial"/>
                </a:rPr>
                <a:t>ARC IE</a:t>
              </a:r>
            </a:p>
          </p:txBody>
        </p:sp>
        <p:sp>
          <p:nvSpPr>
            <p:cNvPr id="52" name="Rectangle 51">
              <a:extLst>
                <a:ext uri="{FF2B5EF4-FFF2-40B4-BE49-F238E27FC236}">
                  <a16:creationId xmlns:a16="http://schemas.microsoft.com/office/drawing/2014/main" id="{609748C3-28BE-4C04-C079-1262145AD358}"/>
                </a:ext>
              </a:extLst>
            </p:cNvPr>
            <p:cNvSpPr/>
            <p:nvPr/>
          </p:nvSpPr>
          <p:spPr>
            <a:xfrm>
              <a:off x="5214293" y="2655737"/>
              <a:ext cx="1811205" cy="81642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buClr>
                  <a:srgbClr val="000000"/>
                </a:buClr>
              </a:pPr>
              <a:r>
                <a:rPr lang="en-US" kern="0" dirty="0">
                  <a:solidFill>
                    <a:srgbClr val="344854"/>
                  </a:solidFill>
                  <a:latin typeface="Arial"/>
                  <a:sym typeface="Arial"/>
                </a:rPr>
                <a:t>RDM IE</a:t>
              </a:r>
            </a:p>
          </p:txBody>
        </p:sp>
        <p:sp>
          <p:nvSpPr>
            <p:cNvPr id="53" name="Rectangle 52">
              <a:extLst>
                <a:ext uri="{FF2B5EF4-FFF2-40B4-BE49-F238E27FC236}">
                  <a16:creationId xmlns:a16="http://schemas.microsoft.com/office/drawing/2014/main" id="{FE448DC6-4765-5BF6-6CE6-0C2F3B23A85E}"/>
                </a:ext>
              </a:extLst>
            </p:cNvPr>
            <p:cNvSpPr/>
            <p:nvPr/>
          </p:nvSpPr>
          <p:spPr>
            <a:xfrm>
              <a:off x="4575455" y="2655737"/>
              <a:ext cx="642293" cy="816429"/>
            </a:xfrm>
            <a:prstGeom prst="rect">
              <a:avLst/>
            </a:prstGeom>
            <a:solidFill>
              <a:srgbClr val="FF93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eaLnBrk="1" fontAlgn="auto" hangingPunct="1">
                <a:spcBef>
                  <a:spcPts val="0"/>
                </a:spcBef>
                <a:spcAft>
                  <a:spcPts val="0"/>
                </a:spcAft>
                <a:buClr>
                  <a:srgbClr val="000000"/>
                </a:buClr>
              </a:pPr>
              <a:r>
                <a:rPr lang="en-US" kern="0" dirty="0">
                  <a:solidFill>
                    <a:srgbClr val="344854"/>
                  </a:solidFill>
                  <a:latin typeface="Arial"/>
                  <a:sym typeface="Arial"/>
                </a:rPr>
                <a:t>2 B Payload IE header</a:t>
              </a:r>
            </a:p>
          </p:txBody>
        </p:sp>
        <p:cxnSp>
          <p:nvCxnSpPr>
            <p:cNvPr id="54" name="Straight Arrow Connector 53">
              <a:extLst>
                <a:ext uri="{FF2B5EF4-FFF2-40B4-BE49-F238E27FC236}">
                  <a16:creationId xmlns:a16="http://schemas.microsoft.com/office/drawing/2014/main" id="{37279830-C702-8773-D5C3-D21D8CA26E4A}"/>
                </a:ext>
              </a:extLst>
            </p:cNvPr>
            <p:cNvCxnSpPr/>
            <p:nvPr/>
          </p:nvCxnSpPr>
          <p:spPr>
            <a:xfrm>
              <a:off x="1476209" y="3562185"/>
              <a:ext cx="5556199" cy="0"/>
            </a:xfrm>
            <a:prstGeom prst="straightConnector1">
              <a:avLst/>
            </a:prstGeom>
            <a:ln>
              <a:solidFill>
                <a:schemeClr val="tx1"/>
              </a:solidFill>
              <a:headEnd type="triangle"/>
              <a:tailEnd type="triangle"/>
            </a:ln>
          </p:spPr>
          <p:style>
            <a:lnRef idx="1">
              <a:schemeClr val="dk1"/>
            </a:lnRef>
            <a:fillRef idx="0">
              <a:schemeClr val="dk1"/>
            </a:fillRef>
            <a:effectRef idx="0">
              <a:schemeClr val="dk1"/>
            </a:effectRef>
            <a:fontRef idx="minor">
              <a:schemeClr val="tx1"/>
            </a:fontRef>
          </p:style>
        </p:cxnSp>
        <p:sp>
          <p:nvSpPr>
            <p:cNvPr id="55" name="TextBox 54">
              <a:extLst>
                <a:ext uri="{FF2B5EF4-FFF2-40B4-BE49-F238E27FC236}">
                  <a16:creationId xmlns:a16="http://schemas.microsoft.com/office/drawing/2014/main" id="{F18875EA-ED76-9EE1-F387-8BCFAE5E6F35}"/>
                </a:ext>
              </a:extLst>
            </p:cNvPr>
            <p:cNvSpPr txBox="1"/>
            <p:nvPr/>
          </p:nvSpPr>
          <p:spPr>
            <a:xfrm>
              <a:off x="3972820" y="3548761"/>
              <a:ext cx="562975" cy="246221"/>
            </a:xfrm>
            <a:prstGeom prst="rect">
              <a:avLst/>
            </a:prstGeom>
            <a:noFill/>
            <a:ln>
              <a:noFill/>
            </a:ln>
          </p:spPr>
          <p:txBody>
            <a:bodyPr wrap="none" rtlCol="0">
              <a:spAutoFit/>
            </a:bodyPr>
            <a:lstStyle/>
            <a:p>
              <a:pPr eaLnBrk="1" fontAlgn="auto" hangingPunct="1">
                <a:spcBef>
                  <a:spcPts val="0"/>
                </a:spcBef>
                <a:spcAft>
                  <a:spcPts val="0"/>
                </a:spcAft>
                <a:buClr>
                  <a:srgbClr val="000000"/>
                </a:buClr>
              </a:pPr>
              <a:r>
                <a:rPr lang="en-US" sz="1000" kern="0" dirty="0">
                  <a:solidFill>
                    <a:srgbClr val="000000"/>
                  </a:solidFill>
                  <a:latin typeface="Arial"/>
                  <a:cs typeface="Arial"/>
                  <a:sym typeface="Arial"/>
                </a:rPr>
                <a:t>MSDU</a:t>
              </a:r>
            </a:p>
          </p:txBody>
        </p:sp>
      </p:grpSp>
    </p:spTree>
    <p:extLst>
      <p:ext uri="{BB962C8B-B14F-4D97-AF65-F5344CB8AC3E}">
        <p14:creationId xmlns:p14="http://schemas.microsoft.com/office/powerpoint/2010/main" val="19957295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6FFD6-80F7-E0B8-0950-4B0B355DFB88}"/>
              </a:ext>
            </a:extLst>
          </p:cNvPr>
          <p:cNvSpPr>
            <a:spLocks noGrp="1"/>
          </p:cNvSpPr>
          <p:nvPr>
            <p:ph type="title"/>
          </p:nvPr>
        </p:nvSpPr>
        <p:spPr>
          <a:xfrm>
            <a:off x="685800" y="685800"/>
            <a:ext cx="7879466" cy="1066800"/>
          </a:xfrm>
        </p:spPr>
        <p:txBody>
          <a:bodyPr/>
          <a:lstStyle/>
          <a:p>
            <a:r>
              <a:rPr lang="en-US" altLang="ko-KR" b="1" dirty="0"/>
              <a:t>How to Reduce Control Message Size</a:t>
            </a:r>
            <a:endParaRPr lang="en-US" b="1" dirty="0"/>
          </a:p>
        </p:txBody>
      </p:sp>
      <p:sp>
        <p:nvSpPr>
          <p:cNvPr id="3" name="Content Placeholder 2">
            <a:extLst>
              <a:ext uri="{FF2B5EF4-FFF2-40B4-BE49-F238E27FC236}">
                <a16:creationId xmlns:a16="http://schemas.microsoft.com/office/drawing/2014/main" id="{2E31EFFA-B253-855D-12A9-40B8A84B5C08}"/>
              </a:ext>
            </a:extLst>
          </p:cNvPr>
          <p:cNvSpPr>
            <a:spLocks noGrp="1"/>
          </p:cNvSpPr>
          <p:nvPr>
            <p:ph idx="1"/>
          </p:nvPr>
        </p:nvSpPr>
        <p:spPr>
          <a:xfrm>
            <a:off x="685800" y="1981200"/>
            <a:ext cx="7879466" cy="4267200"/>
          </a:xfrm>
        </p:spPr>
        <p:txBody>
          <a:bodyPr/>
          <a:lstStyle/>
          <a:p>
            <a:pPr marL="457200" indent="-457200">
              <a:lnSpc>
                <a:spcPct val="150000"/>
              </a:lnSpc>
              <a:buFont typeface="+mj-lt"/>
              <a:buAutoNum type="arabicPeriod" startAt="2"/>
            </a:pPr>
            <a:r>
              <a:rPr lang="en-US" sz="2000" dirty="0"/>
              <a:t>Redefining Block Duration field</a:t>
            </a:r>
          </a:p>
          <a:p>
            <a:pPr lvl="1">
              <a:lnSpc>
                <a:spcPct val="150000"/>
              </a:lnSpc>
            </a:pPr>
            <a:r>
              <a:rPr lang="en-US" sz="1600" dirty="0"/>
              <a:t>Currently, we specify the block duration in the unit of RSTU (~833.33 ns)</a:t>
            </a:r>
          </a:p>
          <a:p>
            <a:pPr lvl="1">
              <a:lnSpc>
                <a:spcPct val="150000"/>
              </a:lnSpc>
            </a:pPr>
            <a:r>
              <a:rPr lang="en-US" sz="1600" dirty="0"/>
              <a:t>Propose to specify the block duration in units of ranging rounds </a:t>
            </a:r>
          </a:p>
          <a:p>
            <a:pPr lvl="1">
              <a:lnSpc>
                <a:spcPct val="150000"/>
              </a:lnSpc>
            </a:pPr>
            <a:r>
              <a:rPr lang="en-US" sz="1600" dirty="0"/>
              <a:t>One byte should be enough (255 rounds in a block)</a:t>
            </a:r>
          </a:p>
          <a:p>
            <a:pPr marL="457200" indent="-457200">
              <a:lnSpc>
                <a:spcPct val="150000"/>
              </a:lnSpc>
              <a:buFont typeface="+mj-lt"/>
              <a:buAutoNum type="arabicPeriod" startAt="2"/>
            </a:pPr>
            <a:r>
              <a:rPr lang="en-US" sz="2000" dirty="0"/>
              <a:t>Skipping Block/Round/Slot Duration fields</a:t>
            </a:r>
            <a:r>
              <a:rPr lang="ko-KR" altLang="en-US" sz="2000" dirty="0"/>
              <a:t> </a:t>
            </a:r>
            <a:r>
              <a:rPr lang="en-US" altLang="ko-KR" sz="2000" dirty="0"/>
              <a:t>if possible</a:t>
            </a:r>
            <a:endParaRPr lang="en-US" sz="2000" dirty="0"/>
          </a:p>
          <a:p>
            <a:pPr lvl="1"/>
            <a:r>
              <a:rPr lang="en-US" sz="1600" dirty="0"/>
              <a:t>ARC IE has fields indicating the presence of each duration fields, but no defined rule on that</a:t>
            </a:r>
          </a:p>
          <a:p>
            <a:pPr lvl="1"/>
            <a:r>
              <a:rPr lang="en-US" sz="1600" dirty="0"/>
              <a:t>Propose to define and use default values, when the duration field is not present</a:t>
            </a:r>
          </a:p>
          <a:p>
            <a:pPr lvl="2"/>
            <a:r>
              <a:rPr lang="en-US" sz="1400" dirty="0"/>
              <a:t>Default value of Block Duration field: 1 Round</a:t>
            </a:r>
          </a:p>
          <a:p>
            <a:pPr lvl="2"/>
            <a:r>
              <a:rPr lang="en-US" sz="1400" dirty="0"/>
              <a:t>Default value of Round Duration field: 1 Slot</a:t>
            </a:r>
          </a:p>
          <a:p>
            <a:pPr lvl="2"/>
            <a:r>
              <a:rPr lang="en-US" sz="1400" dirty="0"/>
              <a:t>Default value of Slot Duration field: 1200 RSTU (1 </a:t>
            </a:r>
            <a:r>
              <a:rPr lang="en-US" sz="1400" dirty="0" err="1"/>
              <a:t>ms</a:t>
            </a:r>
            <a:r>
              <a:rPr lang="en-US" sz="1400" dirty="0"/>
              <a:t>)</a:t>
            </a:r>
          </a:p>
          <a:p>
            <a:endParaRPr lang="en-US" sz="1600" dirty="0"/>
          </a:p>
        </p:txBody>
      </p:sp>
      <p:sp>
        <p:nvSpPr>
          <p:cNvPr id="4" name="Date Placeholder 3">
            <a:extLst>
              <a:ext uri="{FF2B5EF4-FFF2-40B4-BE49-F238E27FC236}">
                <a16:creationId xmlns:a16="http://schemas.microsoft.com/office/drawing/2014/main" id="{88A6A6A8-192A-1BCE-4B03-2C22BCF7B43F}"/>
              </a:ext>
            </a:extLst>
          </p:cNvPr>
          <p:cNvSpPr>
            <a:spLocks noGrp="1"/>
          </p:cNvSpPr>
          <p:nvPr>
            <p:ph type="dt" sz="half" idx="10"/>
          </p:nvPr>
        </p:nvSpPr>
        <p:spPr/>
        <p:txBody>
          <a:bodyPr/>
          <a:lstStyle/>
          <a:p>
            <a:r>
              <a:rPr lang="en-US" altLang="en-US" dirty="0"/>
              <a:t>January 2023</a:t>
            </a:r>
          </a:p>
        </p:txBody>
      </p:sp>
      <p:sp>
        <p:nvSpPr>
          <p:cNvPr id="5" name="Footer Placeholder 4">
            <a:extLst>
              <a:ext uri="{FF2B5EF4-FFF2-40B4-BE49-F238E27FC236}">
                <a16:creationId xmlns:a16="http://schemas.microsoft.com/office/drawing/2014/main" id="{3564B786-BE4E-B295-30C1-185E019C3586}"/>
              </a:ext>
            </a:extLst>
          </p:cNvPr>
          <p:cNvSpPr>
            <a:spLocks noGrp="1"/>
          </p:cNvSpPr>
          <p:nvPr>
            <p:ph type="ftr" sz="quarter" idx="11"/>
          </p:nvPr>
        </p:nvSpPr>
        <p:spPr/>
        <p:txBody>
          <a:bodyPr/>
          <a:lstStyle/>
          <a:p>
            <a:r>
              <a:rPr lang="en-US" altLang="en-US"/>
              <a:t>Kangjin Yoon, Meta</a:t>
            </a:r>
            <a:endParaRPr lang="en-US" altLang="en-US" dirty="0"/>
          </a:p>
        </p:txBody>
      </p:sp>
      <p:sp>
        <p:nvSpPr>
          <p:cNvPr id="6" name="Slide Number Placeholder 5">
            <a:extLst>
              <a:ext uri="{FF2B5EF4-FFF2-40B4-BE49-F238E27FC236}">
                <a16:creationId xmlns:a16="http://schemas.microsoft.com/office/drawing/2014/main" id="{DBCF93E8-7B82-92EE-94A7-FE862345AD87}"/>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7</a:t>
            </a:fld>
            <a:endParaRPr lang="en-US" altLang="en-US"/>
          </a:p>
        </p:txBody>
      </p:sp>
    </p:spTree>
    <p:extLst>
      <p:ext uri="{BB962C8B-B14F-4D97-AF65-F5344CB8AC3E}">
        <p14:creationId xmlns:p14="http://schemas.microsoft.com/office/powerpoint/2010/main" val="12054444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6FFD6-80F7-E0B8-0950-4B0B355DFB88}"/>
              </a:ext>
            </a:extLst>
          </p:cNvPr>
          <p:cNvSpPr>
            <a:spLocks noGrp="1"/>
          </p:cNvSpPr>
          <p:nvPr>
            <p:ph type="title"/>
          </p:nvPr>
        </p:nvSpPr>
        <p:spPr>
          <a:xfrm>
            <a:off x="685800" y="685800"/>
            <a:ext cx="7879466" cy="1066800"/>
          </a:xfrm>
        </p:spPr>
        <p:txBody>
          <a:bodyPr/>
          <a:lstStyle/>
          <a:p>
            <a:r>
              <a:rPr lang="en-US" altLang="ko-KR" b="1" dirty="0"/>
              <a:t>How to Reduce Control Message Size</a:t>
            </a:r>
            <a:endParaRPr lang="en-US" b="1" dirty="0"/>
          </a:p>
        </p:txBody>
      </p:sp>
      <p:sp>
        <p:nvSpPr>
          <p:cNvPr id="3" name="Content Placeholder 2">
            <a:extLst>
              <a:ext uri="{FF2B5EF4-FFF2-40B4-BE49-F238E27FC236}">
                <a16:creationId xmlns:a16="http://schemas.microsoft.com/office/drawing/2014/main" id="{2E31EFFA-B253-855D-12A9-40B8A84B5C08}"/>
              </a:ext>
            </a:extLst>
          </p:cNvPr>
          <p:cNvSpPr>
            <a:spLocks noGrp="1"/>
          </p:cNvSpPr>
          <p:nvPr>
            <p:ph idx="1"/>
          </p:nvPr>
        </p:nvSpPr>
        <p:spPr>
          <a:xfrm>
            <a:off x="685800" y="1981200"/>
            <a:ext cx="7879466" cy="4267200"/>
          </a:xfrm>
        </p:spPr>
        <p:txBody>
          <a:bodyPr/>
          <a:lstStyle/>
          <a:p>
            <a:pPr marL="457200" indent="-457200">
              <a:lnSpc>
                <a:spcPct val="150000"/>
              </a:lnSpc>
              <a:buFont typeface="+mj-lt"/>
              <a:buAutoNum type="arabicPeriod" startAt="4"/>
            </a:pPr>
            <a:r>
              <a:rPr lang="en-US" sz="2000" dirty="0"/>
              <a:t>Consecutive Slot Scheduling:</a:t>
            </a:r>
          </a:p>
          <a:p>
            <a:pPr lvl="1">
              <a:lnSpc>
                <a:spcPct val="150000"/>
              </a:lnSpc>
            </a:pPr>
            <a:r>
              <a:rPr lang="en-US" sz="1600" dirty="0"/>
              <a:t>To reduce the number of Scheduling List Elements, we proposed Bitmap-based Scheduling and Periodic Scheduling in [568r1]</a:t>
            </a:r>
          </a:p>
          <a:p>
            <a:pPr lvl="1">
              <a:lnSpc>
                <a:spcPct val="150000"/>
              </a:lnSpc>
            </a:pPr>
            <a:r>
              <a:rPr lang="en-US" sz="1600" dirty="0"/>
              <a:t>However, when the number of controlees is big and only one slot is scheduled per controlee, bitmap-based scheduling and periodic scheduling are not effective</a:t>
            </a:r>
          </a:p>
          <a:p>
            <a:pPr lvl="1">
              <a:lnSpc>
                <a:spcPct val="150000"/>
              </a:lnSpc>
            </a:pPr>
            <a:r>
              <a:rPr lang="en-US" sz="1600" dirty="0"/>
              <a:t>Propose to introduce a new scheduling method, Consecutive Slot Scheduling</a:t>
            </a:r>
          </a:p>
          <a:p>
            <a:pPr lvl="2">
              <a:lnSpc>
                <a:spcPct val="150000"/>
              </a:lnSpc>
            </a:pPr>
            <a:r>
              <a:rPr lang="en-US" sz="1400" dirty="0"/>
              <a:t>See the next slide for more details</a:t>
            </a:r>
          </a:p>
          <a:p>
            <a:endParaRPr lang="en-US" sz="1600" dirty="0"/>
          </a:p>
        </p:txBody>
      </p:sp>
      <p:sp>
        <p:nvSpPr>
          <p:cNvPr id="4" name="Date Placeholder 3">
            <a:extLst>
              <a:ext uri="{FF2B5EF4-FFF2-40B4-BE49-F238E27FC236}">
                <a16:creationId xmlns:a16="http://schemas.microsoft.com/office/drawing/2014/main" id="{88A6A6A8-192A-1BCE-4B03-2C22BCF7B43F}"/>
              </a:ext>
            </a:extLst>
          </p:cNvPr>
          <p:cNvSpPr>
            <a:spLocks noGrp="1"/>
          </p:cNvSpPr>
          <p:nvPr>
            <p:ph type="dt" sz="half" idx="10"/>
          </p:nvPr>
        </p:nvSpPr>
        <p:spPr/>
        <p:txBody>
          <a:bodyPr/>
          <a:lstStyle/>
          <a:p>
            <a:r>
              <a:rPr lang="en-US" altLang="en-US" dirty="0"/>
              <a:t>January 2023</a:t>
            </a:r>
          </a:p>
        </p:txBody>
      </p:sp>
      <p:sp>
        <p:nvSpPr>
          <p:cNvPr id="5" name="Footer Placeholder 4">
            <a:extLst>
              <a:ext uri="{FF2B5EF4-FFF2-40B4-BE49-F238E27FC236}">
                <a16:creationId xmlns:a16="http://schemas.microsoft.com/office/drawing/2014/main" id="{3564B786-BE4E-B295-30C1-185E019C3586}"/>
              </a:ext>
            </a:extLst>
          </p:cNvPr>
          <p:cNvSpPr>
            <a:spLocks noGrp="1"/>
          </p:cNvSpPr>
          <p:nvPr>
            <p:ph type="ftr" sz="quarter" idx="11"/>
          </p:nvPr>
        </p:nvSpPr>
        <p:spPr/>
        <p:txBody>
          <a:bodyPr/>
          <a:lstStyle/>
          <a:p>
            <a:r>
              <a:rPr lang="en-US" altLang="en-US"/>
              <a:t>Kangjin Yoon, Meta</a:t>
            </a:r>
            <a:endParaRPr lang="en-US" altLang="en-US" dirty="0"/>
          </a:p>
        </p:txBody>
      </p:sp>
      <p:sp>
        <p:nvSpPr>
          <p:cNvPr id="6" name="Slide Number Placeholder 5">
            <a:extLst>
              <a:ext uri="{FF2B5EF4-FFF2-40B4-BE49-F238E27FC236}">
                <a16:creationId xmlns:a16="http://schemas.microsoft.com/office/drawing/2014/main" id="{DBCF93E8-7B82-92EE-94A7-FE862345AD87}"/>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8</a:t>
            </a:fld>
            <a:endParaRPr lang="en-US" altLang="en-US"/>
          </a:p>
        </p:txBody>
      </p:sp>
    </p:spTree>
    <p:extLst>
      <p:ext uri="{BB962C8B-B14F-4D97-AF65-F5344CB8AC3E}">
        <p14:creationId xmlns:p14="http://schemas.microsoft.com/office/powerpoint/2010/main" val="21927201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6FFD6-80F7-E0B8-0950-4B0B355DFB88}"/>
              </a:ext>
            </a:extLst>
          </p:cNvPr>
          <p:cNvSpPr>
            <a:spLocks noGrp="1"/>
          </p:cNvSpPr>
          <p:nvPr>
            <p:ph type="title"/>
          </p:nvPr>
        </p:nvSpPr>
        <p:spPr>
          <a:xfrm>
            <a:off x="685800" y="685800"/>
            <a:ext cx="7879466" cy="1066800"/>
          </a:xfrm>
        </p:spPr>
        <p:txBody>
          <a:bodyPr/>
          <a:lstStyle/>
          <a:p>
            <a:r>
              <a:rPr lang="en-US" altLang="ko-KR" b="1" dirty="0"/>
              <a:t>How to Reduce Control Message Size</a:t>
            </a:r>
            <a:endParaRPr lang="en-US" b="1" dirty="0"/>
          </a:p>
        </p:txBody>
      </p:sp>
      <p:sp>
        <p:nvSpPr>
          <p:cNvPr id="3" name="Content Placeholder 2">
            <a:extLst>
              <a:ext uri="{FF2B5EF4-FFF2-40B4-BE49-F238E27FC236}">
                <a16:creationId xmlns:a16="http://schemas.microsoft.com/office/drawing/2014/main" id="{2E31EFFA-B253-855D-12A9-40B8A84B5C08}"/>
              </a:ext>
            </a:extLst>
          </p:cNvPr>
          <p:cNvSpPr>
            <a:spLocks noGrp="1"/>
          </p:cNvSpPr>
          <p:nvPr>
            <p:ph idx="1"/>
          </p:nvPr>
        </p:nvSpPr>
        <p:spPr>
          <a:xfrm>
            <a:off x="685800" y="1981200"/>
            <a:ext cx="7879466" cy="4267200"/>
          </a:xfrm>
        </p:spPr>
        <p:txBody>
          <a:bodyPr/>
          <a:lstStyle/>
          <a:p>
            <a:pPr marL="457200" indent="-457200">
              <a:lnSpc>
                <a:spcPct val="150000"/>
              </a:lnSpc>
              <a:buFont typeface="+mj-lt"/>
              <a:buAutoNum type="arabicPeriod" startAt="4"/>
            </a:pPr>
            <a:r>
              <a:rPr lang="en-US" sz="2000" dirty="0"/>
              <a:t>Consecutive</a:t>
            </a:r>
            <a:r>
              <a:rPr lang="ko-KR" altLang="en-US" sz="2000" dirty="0"/>
              <a:t> </a:t>
            </a:r>
            <a:r>
              <a:rPr lang="en-US" sz="2000" dirty="0"/>
              <a:t>Slot Scheduling </a:t>
            </a:r>
            <a:r>
              <a:rPr lang="en-US" altLang="ko-KR" sz="2000" dirty="0"/>
              <a:t>(continued)</a:t>
            </a:r>
            <a:r>
              <a:rPr lang="en-US" sz="2000" dirty="0"/>
              <a:t>:</a:t>
            </a:r>
          </a:p>
          <a:p>
            <a:pPr lvl="1">
              <a:lnSpc>
                <a:spcPct val="150000"/>
              </a:lnSpc>
            </a:pPr>
            <a:r>
              <a:rPr lang="en-US" sz="1600" dirty="0"/>
              <a:t>Each Scheduling List Element has the Sender Address field only (2 B or 8 B)</a:t>
            </a:r>
          </a:p>
          <a:p>
            <a:pPr lvl="1">
              <a:lnSpc>
                <a:spcPct val="150000"/>
              </a:lnSpc>
            </a:pPr>
            <a:r>
              <a:rPr lang="en-US" sz="1600" dirty="0"/>
              <a:t>Control Message shall be sent in the Slot 0 (as described in 4z spec)</a:t>
            </a:r>
          </a:p>
          <a:p>
            <a:pPr lvl="1">
              <a:lnSpc>
                <a:spcPct val="150000"/>
              </a:lnSpc>
            </a:pPr>
            <a:r>
              <a:rPr lang="en-US" sz="1600" dirty="0"/>
              <a:t>The Nth element schedules the slot N to the specified device</a:t>
            </a:r>
          </a:p>
          <a:p>
            <a:pPr lvl="1"/>
            <a:r>
              <a:rPr lang="en-US" sz="1600" dirty="0"/>
              <a:t>For example, if there are two Scheduling List Elements;</a:t>
            </a:r>
          </a:p>
          <a:p>
            <a:pPr lvl="2"/>
            <a:r>
              <a:rPr lang="en-US" sz="1600" dirty="0"/>
              <a:t>The 1</a:t>
            </a:r>
            <a:r>
              <a:rPr lang="en-US" sz="1600" baseline="30000" dirty="0"/>
              <a:t>st</a:t>
            </a:r>
            <a:r>
              <a:rPr lang="en-US" sz="1600" dirty="0"/>
              <a:t>  element assigns Slot 1 to the device specified in the first element</a:t>
            </a:r>
          </a:p>
          <a:p>
            <a:pPr lvl="2"/>
            <a:r>
              <a:rPr lang="en-US" sz="1600" dirty="0"/>
              <a:t>The 2</a:t>
            </a:r>
            <a:r>
              <a:rPr lang="en-US" sz="1600" baseline="30000" dirty="0"/>
              <a:t>nd</a:t>
            </a:r>
            <a:r>
              <a:rPr lang="en-US" sz="1600" dirty="0"/>
              <a:t> element assigns Slot 2 to the device specified in the second element</a:t>
            </a:r>
          </a:p>
          <a:p>
            <a:pPr lvl="1"/>
            <a:r>
              <a:rPr lang="en-US" sz="1600" dirty="0"/>
              <a:t>Caveat: There will be no empty slot between scheduled slots</a:t>
            </a:r>
          </a:p>
          <a:p>
            <a:pPr lvl="1"/>
            <a:endParaRPr lang="en-US" sz="1200" dirty="0"/>
          </a:p>
        </p:txBody>
      </p:sp>
      <p:sp>
        <p:nvSpPr>
          <p:cNvPr id="4" name="Date Placeholder 3">
            <a:extLst>
              <a:ext uri="{FF2B5EF4-FFF2-40B4-BE49-F238E27FC236}">
                <a16:creationId xmlns:a16="http://schemas.microsoft.com/office/drawing/2014/main" id="{88A6A6A8-192A-1BCE-4B03-2C22BCF7B43F}"/>
              </a:ext>
            </a:extLst>
          </p:cNvPr>
          <p:cNvSpPr>
            <a:spLocks noGrp="1"/>
          </p:cNvSpPr>
          <p:nvPr>
            <p:ph type="dt" sz="half" idx="10"/>
          </p:nvPr>
        </p:nvSpPr>
        <p:spPr/>
        <p:txBody>
          <a:bodyPr/>
          <a:lstStyle/>
          <a:p>
            <a:r>
              <a:rPr lang="en-US" altLang="en-US" dirty="0"/>
              <a:t>January 2023</a:t>
            </a:r>
          </a:p>
        </p:txBody>
      </p:sp>
      <p:sp>
        <p:nvSpPr>
          <p:cNvPr id="5" name="Footer Placeholder 4">
            <a:extLst>
              <a:ext uri="{FF2B5EF4-FFF2-40B4-BE49-F238E27FC236}">
                <a16:creationId xmlns:a16="http://schemas.microsoft.com/office/drawing/2014/main" id="{3564B786-BE4E-B295-30C1-185E019C3586}"/>
              </a:ext>
            </a:extLst>
          </p:cNvPr>
          <p:cNvSpPr>
            <a:spLocks noGrp="1"/>
          </p:cNvSpPr>
          <p:nvPr>
            <p:ph type="ftr" sz="quarter" idx="11"/>
          </p:nvPr>
        </p:nvSpPr>
        <p:spPr/>
        <p:txBody>
          <a:bodyPr/>
          <a:lstStyle/>
          <a:p>
            <a:r>
              <a:rPr lang="en-US" altLang="en-US"/>
              <a:t>Kangjin Yoon, Meta</a:t>
            </a:r>
            <a:endParaRPr lang="en-US" altLang="en-US" dirty="0"/>
          </a:p>
        </p:txBody>
      </p:sp>
      <p:sp>
        <p:nvSpPr>
          <p:cNvPr id="6" name="Slide Number Placeholder 5">
            <a:extLst>
              <a:ext uri="{FF2B5EF4-FFF2-40B4-BE49-F238E27FC236}">
                <a16:creationId xmlns:a16="http://schemas.microsoft.com/office/drawing/2014/main" id="{DBCF93E8-7B82-92EE-94A7-FE862345AD87}"/>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9</a:t>
            </a:fld>
            <a:endParaRPr lang="en-US" altLang="en-US"/>
          </a:p>
        </p:txBody>
      </p:sp>
    </p:spTree>
    <p:extLst>
      <p:ext uri="{BB962C8B-B14F-4D97-AF65-F5344CB8AC3E}">
        <p14:creationId xmlns:p14="http://schemas.microsoft.com/office/powerpoint/2010/main" val="184416250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38450</TotalTime>
  <Words>2021</Words>
  <Application>Microsoft Macintosh PowerPoint</Application>
  <PresentationFormat>On-screen Show (4:3)</PresentationFormat>
  <Paragraphs>365</Paragraphs>
  <Slides>21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Times New Roman</vt:lpstr>
      <vt:lpstr>Office Theme</vt:lpstr>
      <vt:lpstr>PowerPoint Presentation</vt:lpstr>
      <vt:lpstr>PowerPoint Presentation</vt:lpstr>
      <vt:lpstr>Previous Contributions</vt:lpstr>
      <vt:lpstr>Background</vt:lpstr>
      <vt:lpstr>Background</vt:lpstr>
      <vt:lpstr>How to Reduce Control Message Size</vt:lpstr>
      <vt:lpstr>How to Reduce Control Message Size</vt:lpstr>
      <vt:lpstr>How to Reduce Control Message Size</vt:lpstr>
      <vt:lpstr>How to Reduce Control Message Size</vt:lpstr>
      <vt:lpstr>Final Control Message Format </vt:lpstr>
      <vt:lpstr>Final Control Message Format </vt:lpstr>
      <vt:lpstr>Example 1: Control Message for Data Communication</vt:lpstr>
      <vt:lpstr>Example 1: Control Message for Data Communication</vt:lpstr>
      <vt:lpstr>Example 2: Control Message for MMS Ranging</vt:lpstr>
      <vt:lpstr>Example 2: Control Message for MMS Ranging</vt:lpstr>
      <vt:lpstr>Thoughts on AC IE and Scheduling IE</vt:lpstr>
      <vt:lpstr>Summary</vt:lpstr>
      <vt:lpstr>Thank You</vt:lpstr>
      <vt:lpstr>Backup slides</vt:lpstr>
      <vt:lpstr>Control Message Size Comparison</vt:lpstr>
      <vt:lpstr>Further Possible Optimizations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Kangjin Yoon</dc:creator>
  <cp:keywords/>
  <dc:description>&lt;doc#&gt;</dc:description>
  <cp:lastModifiedBy>Kangjin Yoon</cp:lastModifiedBy>
  <cp:revision>259</cp:revision>
  <cp:lastPrinted>1998-02-10T13:28:06Z</cp:lastPrinted>
  <dcterms:created xsi:type="dcterms:W3CDTF">2022-06-24T18:41:14Z</dcterms:created>
  <dcterms:modified xsi:type="dcterms:W3CDTF">2023-01-16T20:54:04Z</dcterms:modified>
</cp:coreProperties>
</file>