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handoutMasterIdLst>
    <p:handoutMasterId r:id="rId16"/>
  </p:handoutMasterIdLst>
  <p:sldIdLst>
    <p:sldId id="260" r:id="rId2"/>
    <p:sldId id="258" r:id="rId3"/>
    <p:sldId id="261" r:id="rId4"/>
    <p:sldId id="347" r:id="rId5"/>
    <p:sldId id="352" r:id="rId6"/>
    <p:sldId id="353" r:id="rId7"/>
    <p:sldId id="354" r:id="rId8"/>
    <p:sldId id="355" r:id="rId9"/>
    <p:sldId id="348" r:id="rId10"/>
    <p:sldId id="349" r:id="rId11"/>
    <p:sldId id="350" r:id="rId12"/>
    <p:sldId id="351" r:id="rId13"/>
    <p:sldId id="269" r:id="rId1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0"/>
    <p:restoredTop sz="96327"/>
  </p:normalViewPr>
  <p:slideViewPr>
    <p:cSldViewPr>
      <p:cViewPr varScale="1">
        <p:scale>
          <a:sx n="128" d="100"/>
          <a:sy n="128" d="100"/>
        </p:scale>
        <p:origin x="138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IEEE 802.15-23-0020-02-006a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Rectangle 9">
            <a:extLst>
              <a:ext uri="{FF2B5EF4-FFF2-40B4-BE49-F238E27FC236}">
                <a16:creationId xmlns:a16="http://schemas.microsoft.com/office/drawing/2014/main" id="{766F01AF-B1AB-3BEA-A9AD-B3A0AAC847A9}"/>
              </a:ext>
            </a:extLst>
          </p:cNvPr>
          <p:cNvSpPr>
            <a:spLocks noChangeArrowheads="1"/>
          </p:cNvSpPr>
          <p:nvPr userDrawn="1"/>
        </p:nvSpPr>
        <p:spPr bwMode="auto">
          <a:xfrm>
            <a:off x="5364088" y="6484694"/>
            <a:ext cx="3326482"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dirty="0">
                <a:ea typeface="ＭＳ Ｐゴシック" panose="020B0600070205080204" pitchFamily="34" charset="-128"/>
              </a:rPr>
              <a:t>D. </a:t>
            </a:r>
            <a:r>
              <a:rPr lang="en-US" altLang="ja-JP" dirty="0" err="1">
                <a:ea typeface="ＭＳ Ｐゴシック" panose="020B0600070205080204" pitchFamily="34" charset="-128"/>
              </a:rPr>
              <a:t>Anzai</a:t>
            </a:r>
            <a:r>
              <a:rPr lang="en-US" altLang="ja-JP" dirty="0">
                <a:ea typeface="ＭＳ Ｐゴシック" panose="020B0600070205080204" pitchFamily="34" charset="-128"/>
              </a:rPr>
              <a:t>, S. Asano, Y. Aoki (Nagoya Inst. Technol.)</a:t>
            </a:r>
          </a:p>
        </p:txBody>
      </p:sp>
      <p:sp>
        <p:nvSpPr>
          <p:cNvPr id="3" name="Rectangle 9">
            <a:extLst>
              <a:ext uri="{FF2B5EF4-FFF2-40B4-BE49-F238E27FC236}">
                <a16:creationId xmlns:a16="http://schemas.microsoft.com/office/drawing/2014/main" id="{F735BE5F-341E-EBAC-FA5D-A9F6336BBEAB}"/>
              </a:ext>
            </a:extLst>
          </p:cNvPr>
          <p:cNvSpPr>
            <a:spLocks noChangeArrowheads="1"/>
          </p:cNvSpPr>
          <p:nvPr userDrawn="1"/>
        </p:nvSpPr>
        <p:spPr bwMode="auto">
          <a:xfrm>
            <a:off x="713183" y="387578"/>
            <a:ext cx="10712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b="1" dirty="0">
                <a:ea typeface="ＭＳ Ｐゴシック" panose="020B0600070205080204" pitchFamily="34" charset="-128"/>
              </a:rPr>
              <a:t>March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77F0E06-0047-67D8-4F17-F70502FE4B13}"/>
              </a:ext>
            </a:extLst>
          </p:cNvPr>
          <p:cNvSpPr>
            <a:spLocks noGrp="1"/>
          </p:cNvSpPr>
          <p:nvPr>
            <p:ph type="sldNum" sz="quarter" idx="12"/>
          </p:nvPr>
        </p:nvSpPr>
        <p:spPr/>
        <p:txBody>
          <a:bodyPr/>
          <a:lstStyle/>
          <a:p>
            <a:r>
              <a:rPr lang="en-US" altLang="ja-JP"/>
              <a:t>Slide </a:t>
            </a:r>
            <a:fld id="{EDB5D0AB-EE2B-034D-961D-EB7B777B7924}" type="slidenum">
              <a:rPr lang="en-US" altLang="ja-JP" smtClean="0"/>
              <a:pPr/>
              <a:t>1</a:t>
            </a:fld>
            <a:endParaRPr lang="en-US" altLang="ja-JP"/>
          </a:p>
        </p:txBody>
      </p:sp>
      <p:sp>
        <p:nvSpPr>
          <p:cNvPr id="6" name="Rectangle 3">
            <a:extLst>
              <a:ext uri="{FF2B5EF4-FFF2-40B4-BE49-F238E27FC236}">
                <a16:creationId xmlns:a16="http://schemas.microsoft.com/office/drawing/2014/main" id="{3C6DFB22-D771-FD97-B905-AED0FDA46260}"/>
              </a:ext>
            </a:extLst>
          </p:cNvPr>
          <p:cNvSpPr>
            <a:spLocks noChangeArrowheads="1"/>
          </p:cNvSpPr>
          <p:nvPr/>
        </p:nvSpPr>
        <p:spPr bwMode="auto">
          <a:xfrm>
            <a:off x="1524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Propagation Simulations of UWB Communication Applications for HBAN and VBAN Use Cases</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March 13th, 2023</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Anzai, Nagoya Institute of Technology</a:t>
            </a:r>
          </a:p>
          <a:p>
            <a:r>
              <a:rPr lang="en-US" altLang="ja-JP" sz="1600" dirty="0">
                <a:solidFill>
                  <a:schemeClr val="tx2"/>
                </a:solidFill>
                <a:ea typeface="ＭＳ Ｐゴシック" panose="020B0600070205080204" pitchFamily="34" charset="-128"/>
              </a:rPr>
              <a:t>Address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dirty="0">
                <a:solidFill>
                  <a:schemeClr val="tx2"/>
                </a:solidFill>
                <a:ea typeface="ＭＳ Ｐゴシック" panose="020B0600070205080204" pitchFamily="34" charset="-128"/>
              </a:rPr>
              <a:t>Voice: +81-52-735-5389, FAX: +81-52-735-5389, E-Mail: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of propagation simulations in UWB communication applications for human passengers BAN (HBAN) and vehicle BAN (VAN) use cases.</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96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FF189F-527A-39DE-0E2D-9FB82C061214}"/>
              </a:ext>
            </a:extLst>
          </p:cNvPr>
          <p:cNvSpPr>
            <a:spLocks noGrp="1"/>
          </p:cNvSpPr>
          <p:nvPr>
            <p:ph type="title"/>
          </p:nvPr>
        </p:nvSpPr>
        <p:spPr/>
        <p:txBody>
          <a:bodyPr/>
          <a:lstStyle/>
          <a:p>
            <a:r>
              <a:rPr lang="en-US" altLang="ja-JP" dirty="0"/>
              <a:t>Propagation simulation (cont.)</a:t>
            </a:r>
            <a:endParaRPr kumimoji="1" lang="ja-JP" altLang="en-US"/>
          </a:p>
        </p:txBody>
      </p:sp>
      <p:sp>
        <p:nvSpPr>
          <p:cNvPr id="5" name="スライド番号プレースホルダー 4">
            <a:extLst>
              <a:ext uri="{FF2B5EF4-FFF2-40B4-BE49-F238E27FC236}">
                <a16:creationId xmlns:a16="http://schemas.microsoft.com/office/drawing/2014/main" id="{3149FAA0-B532-C375-2ED3-2EC2F01108D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10</a:t>
            </a:fld>
            <a:endParaRPr lang="en-US" altLang="ja-JP"/>
          </a:p>
        </p:txBody>
      </p:sp>
      <p:pic>
        <p:nvPicPr>
          <p:cNvPr id="9" name="図 8" descr="テキスト が含まれている画像&#10;&#10;自動的に生成された説明">
            <a:extLst>
              <a:ext uri="{FF2B5EF4-FFF2-40B4-BE49-F238E27FC236}">
                <a16:creationId xmlns:a16="http://schemas.microsoft.com/office/drawing/2014/main" id="{5E822BB7-B406-0F00-9166-78C0BE423F61}"/>
              </a:ext>
            </a:extLst>
          </p:cNvPr>
          <p:cNvPicPr>
            <a:picLocks noChangeAspect="1"/>
          </p:cNvPicPr>
          <p:nvPr/>
        </p:nvPicPr>
        <p:blipFill>
          <a:blip r:embed="rId2"/>
          <a:stretch>
            <a:fillRect/>
          </a:stretch>
        </p:blipFill>
        <p:spPr>
          <a:xfrm>
            <a:off x="611560" y="1535089"/>
            <a:ext cx="3656686" cy="4908885"/>
          </a:xfrm>
          <a:prstGeom prst="rect">
            <a:avLst/>
          </a:prstGeom>
        </p:spPr>
      </p:pic>
      <p:pic>
        <p:nvPicPr>
          <p:cNvPr id="14" name="図 13" descr="テキスト が含まれている画像&#10;&#10;自動的に生成された説明">
            <a:extLst>
              <a:ext uri="{FF2B5EF4-FFF2-40B4-BE49-F238E27FC236}">
                <a16:creationId xmlns:a16="http://schemas.microsoft.com/office/drawing/2014/main" id="{8199F92B-BF6C-3D94-C8DA-F90E0CBC07B4}"/>
              </a:ext>
            </a:extLst>
          </p:cNvPr>
          <p:cNvPicPr>
            <a:picLocks noChangeAspect="1"/>
          </p:cNvPicPr>
          <p:nvPr/>
        </p:nvPicPr>
        <p:blipFill>
          <a:blip r:embed="rId3"/>
          <a:stretch>
            <a:fillRect/>
          </a:stretch>
        </p:blipFill>
        <p:spPr>
          <a:xfrm>
            <a:off x="4743187" y="1535088"/>
            <a:ext cx="3715013" cy="4908885"/>
          </a:xfrm>
          <a:prstGeom prst="rect">
            <a:avLst/>
          </a:prstGeom>
        </p:spPr>
      </p:pic>
    </p:spTree>
    <p:extLst>
      <p:ext uri="{BB962C8B-B14F-4D97-AF65-F5344CB8AC3E}">
        <p14:creationId xmlns:p14="http://schemas.microsoft.com/office/powerpoint/2010/main" val="138848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FF189F-527A-39DE-0E2D-9FB82C061214}"/>
              </a:ext>
            </a:extLst>
          </p:cNvPr>
          <p:cNvSpPr>
            <a:spLocks noGrp="1"/>
          </p:cNvSpPr>
          <p:nvPr>
            <p:ph type="title"/>
          </p:nvPr>
        </p:nvSpPr>
        <p:spPr/>
        <p:txBody>
          <a:bodyPr/>
          <a:lstStyle/>
          <a:p>
            <a:r>
              <a:rPr lang="en-US" altLang="ja-JP" dirty="0"/>
              <a:t>Propagation simulation (cont.)</a:t>
            </a:r>
            <a:endParaRPr kumimoji="1" lang="ja-JP" altLang="en-US"/>
          </a:p>
        </p:txBody>
      </p:sp>
      <p:sp>
        <p:nvSpPr>
          <p:cNvPr id="5" name="スライド番号プレースホルダー 4">
            <a:extLst>
              <a:ext uri="{FF2B5EF4-FFF2-40B4-BE49-F238E27FC236}">
                <a16:creationId xmlns:a16="http://schemas.microsoft.com/office/drawing/2014/main" id="{3149FAA0-B532-C375-2ED3-2EC2F01108D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11</a:t>
            </a:fld>
            <a:endParaRPr lang="en-US" altLang="ja-JP"/>
          </a:p>
        </p:txBody>
      </p:sp>
      <p:pic>
        <p:nvPicPr>
          <p:cNvPr id="7" name="図 6" descr="テーブル&#10;&#10;低い精度で自動的に生成された説明">
            <a:extLst>
              <a:ext uri="{FF2B5EF4-FFF2-40B4-BE49-F238E27FC236}">
                <a16:creationId xmlns:a16="http://schemas.microsoft.com/office/drawing/2014/main" id="{ECDA65DA-0BB5-3E3A-2A34-74C18616F16D}"/>
              </a:ext>
            </a:extLst>
          </p:cNvPr>
          <p:cNvPicPr>
            <a:picLocks noChangeAspect="1"/>
          </p:cNvPicPr>
          <p:nvPr/>
        </p:nvPicPr>
        <p:blipFill>
          <a:blip r:embed="rId2"/>
          <a:stretch>
            <a:fillRect/>
          </a:stretch>
        </p:blipFill>
        <p:spPr>
          <a:xfrm>
            <a:off x="611560" y="1556792"/>
            <a:ext cx="3659188" cy="4835121"/>
          </a:xfrm>
          <a:prstGeom prst="rect">
            <a:avLst/>
          </a:prstGeom>
        </p:spPr>
      </p:pic>
      <p:pic>
        <p:nvPicPr>
          <p:cNvPr id="10" name="図 9" descr="テーブル&#10;&#10;中程度の精度で自動的に生成された説明">
            <a:extLst>
              <a:ext uri="{FF2B5EF4-FFF2-40B4-BE49-F238E27FC236}">
                <a16:creationId xmlns:a16="http://schemas.microsoft.com/office/drawing/2014/main" id="{461859DF-D532-E313-B4C5-4CD700DFDF55}"/>
              </a:ext>
            </a:extLst>
          </p:cNvPr>
          <p:cNvPicPr>
            <a:picLocks noChangeAspect="1"/>
          </p:cNvPicPr>
          <p:nvPr/>
        </p:nvPicPr>
        <p:blipFill>
          <a:blip r:embed="rId3"/>
          <a:stretch>
            <a:fillRect/>
          </a:stretch>
        </p:blipFill>
        <p:spPr>
          <a:xfrm>
            <a:off x="4657228" y="1556791"/>
            <a:ext cx="3659188" cy="4835121"/>
          </a:xfrm>
          <a:prstGeom prst="rect">
            <a:avLst/>
          </a:prstGeom>
        </p:spPr>
      </p:pic>
    </p:spTree>
    <p:extLst>
      <p:ext uri="{BB962C8B-B14F-4D97-AF65-F5344CB8AC3E}">
        <p14:creationId xmlns:p14="http://schemas.microsoft.com/office/powerpoint/2010/main" val="710842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FF189F-527A-39DE-0E2D-9FB82C061214}"/>
              </a:ext>
            </a:extLst>
          </p:cNvPr>
          <p:cNvSpPr>
            <a:spLocks noGrp="1"/>
          </p:cNvSpPr>
          <p:nvPr>
            <p:ph type="title"/>
          </p:nvPr>
        </p:nvSpPr>
        <p:spPr/>
        <p:txBody>
          <a:bodyPr/>
          <a:lstStyle/>
          <a:p>
            <a:r>
              <a:rPr lang="en-US" altLang="ja-JP" dirty="0"/>
              <a:t>Propagation simulation (cont.)</a:t>
            </a:r>
            <a:endParaRPr kumimoji="1" lang="ja-JP" altLang="en-US"/>
          </a:p>
        </p:txBody>
      </p:sp>
      <p:sp>
        <p:nvSpPr>
          <p:cNvPr id="5" name="スライド番号プレースホルダー 4">
            <a:extLst>
              <a:ext uri="{FF2B5EF4-FFF2-40B4-BE49-F238E27FC236}">
                <a16:creationId xmlns:a16="http://schemas.microsoft.com/office/drawing/2014/main" id="{3149FAA0-B532-C375-2ED3-2EC2F01108D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12</a:t>
            </a:fld>
            <a:endParaRPr lang="en-US" altLang="ja-JP"/>
          </a:p>
        </p:txBody>
      </p:sp>
      <p:pic>
        <p:nvPicPr>
          <p:cNvPr id="11" name="図 10" descr="テキスト&#10;&#10;自動的に生成された説明">
            <a:extLst>
              <a:ext uri="{FF2B5EF4-FFF2-40B4-BE49-F238E27FC236}">
                <a16:creationId xmlns:a16="http://schemas.microsoft.com/office/drawing/2014/main" id="{97356AEE-0784-E4F2-2AD7-604818BAA47E}"/>
              </a:ext>
            </a:extLst>
          </p:cNvPr>
          <p:cNvPicPr>
            <a:picLocks noChangeAspect="1"/>
          </p:cNvPicPr>
          <p:nvPr/>
        </p:nvPicPr>
        <p:blipFill>
          <a:blip r:embed="rId2"/>
          <a:stretch>
            <a:fillRect/>
          </a:stretch>
        </p:blipFill>
        <p:spPr>
          <a:xfrm>
            <a:off x="1187624" y="1844675"/>
            <a:ext cx="4479630" cy="2160389"/>
          </a:xfrm>
          <a:prstGeom prst="rect">
            <a:avLst/>
          </a:prstGeom>
        </p:spPr>
      </p:pic>
    </p:spTree>
    <p:extLst>
      <p:ext uri="{BB962C8B-B14F-4D97-AF65-F5344CB8AC3E}">
        <p14:creationId xmlns:p14="http://schemas.microsoft.com/office/powerpoint/2010/main" val="769916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13</a:t>
            </a:fld>
            <a:endParaRPr lang="en-US" altLang="ja-JP"/>
          </a:p>
        </p:txBody>
      </p:sp>
    </p:spTree>
    <p:extLst>
      <p:ext uri="{BB962C8B-B14F-4D97-AF65-F5344CB8AC3E}">
        <p14:creationId xmlns:p14="http://schemas.microsoft.com/office/powerpoint/2010/main" val="203761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a:xfrm>
            <a:off x="4344988" y="6475413"/>
            <a:ext cx="530225" cy="182562"/>
          </a:xfrm>
        </p:spPr>
        <p:txBody>
          <a:bodyPr/>
          <a:lstStyle/>
          <a:p>
            <a:r>
              <a:rPr lang="en-US" altLang="ja-JP"/>
              <a:t>Slide </a:t>
            </a:r>
            <a:fld id="{18BE40FC-92CB-A945-B422-D81EC9BDBF4D}" type="slidenum">
              <a:rPr lang="en-US" altLang="ja-JP"/>
              <a:pPr/>
              <a:t>2</a:t>
            </a:fld>
            <a:endParaRPr lang="en-US" altLang="ja-JP"/>
          </a:p>
        </p:txBody>
      </p:sp>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dirty="0">
                <a:ea typeface="ＭＳ Ｐゴシック" panose="020B0600070205080204" pitchFamily="34" charset="-128"/>
              </a:rPr>
              <a:t>Propagation Simulations of UWB Communication Applications for HBAN and VBAN Use Cases</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1371600" y="3886200"/>
            <a:ext cx="6400800" cy="1752600"/>
          </a:xfrm>
        </p:spPr>
        <p:txBody>
          <a:bodyPr/>
          <a:lstStyle/>
          <a:p>
            <a:endParaRPr lang="en-US" altLang="ja-JP" sz="2800" dirty="0">
              <a:latin typeface="Times New Roman" panose="02020603050405020304" pitchFamily="18" charset="0"/>
              <a:cs typeface="Times New Roman" panose="02020603050405020304" pitchFamily="18" charset="0"/>
            </a:endParaRPr>
          </a:p>
          <a:p>
            <a:r>
              <a:rPr lang="en-US" altLang="ja-JP" sz="2800" dirty="0">
                <a:latin typeface="Times New Roman" panose="02020603050405020304" pitchFamily="18" charset="0"/>
                <a:cs typeface="Times New Roman" panose="02020603050405020304" pitchFamily="18" charset="0"/>
              </a:rPr>
              <a:t>Daisuke </a:t>
            </a:r>
            <a:r>
              <a:rPr lang="en-US" altLang="ja-JP" sz="2800" dirty="0" err="1">
                <a:latin typeface="Times New Roman" panose="02020603050405020304" pitchFamily="18" charset="0"/>
                <a:cs typeface="Times New Roman" panose="02020603050405020304" pitchFamily="18" charset="0"/>
              </a:rPr>
              <a:t>Anzai</a:t>
            </a:r>
            <a:r>
              <a:rPr lang="en-US" altLang="ja-JP" sz="2800" dirty="0">
                <a:latin typeface="Times New Roman" panose="02020603050405020304" pitchFamily="18" charset="0"/>
                <a:cs typeface="Times New Roman" panose="02020603050405020304" pitchFamily="18" charset="0"/>
              </a:rPr>
              <a:t>, </a:t>
            </a:r>
            <a:r>
              <a:rPr lang="en-US" altLang="ja-JP" sz="2800" dirty="0" err="1">
                <a:latin typeface="Times New Roman" panose="02020603050405020304" pitchFamily="18" charset="0"/>
                <a:cs typeface="Times New Roman" panose="02020603050405020304" pitchFamily="18" charset="0"/>
              </a:rPr>
              <a:t>Sho</a:t>
            </a:r>
            <a:r>
              <a:rPr lang="en-US" altLang="ja-JP" sz="2800" dirty="0">
                <a:latin typeface="Times New Roman" panose="02020603050405020304" pitchFamily="18" charset="0"/>
                <a:cs typeface="Times New Roman" panose="02020603050405020304" pitchFamily="18" charset="0"/>
              </a:rPr>
              <a:t> Asano, </a:t>
            </a:r>
            <a:r>
              <a:rPr lang="en-US" altLang="ja-JP" sz="2800" dirty="0" err="1">
                <a:latin typeface="Times New Roman" panose="02020603050405020304" pitchFamily="18" charset="0"/>
                <a:cs typeface="Times New Roman" panose="02020603050405020304" pitchFamily="18" charset="0"/>
              </a:rPr>
              <a:t>Yutaro</a:t>
            </a:r>
            <a:r>
              <a:rPr lang="en-US" altLang="ja-JP" sz="2800" dirty="0">
                <a:latin typeface="Times New Roman" panose="02020603050405020304" pitchFamily="18" charset="0"/>
                <a:cs typeface="Times New Roman" panose="02020603050405020304" pitchFamily="18" charset="0"/>
              </a:rPr>
              <a:t> Aoki</a:t>
            </a:r>
          </a:p>
          <a:p>
            <a:r>
              <a:rPr lang="en-US" altLang="ja-JP" sz="2800" dirty="0">
                <a:latin typeface="Times New Roman" panose="02020603050405020304" pitchFamily="18" charset="0"/>
                <a:cs typeface="Times New Roman" panose="02020603050405020304" pitchFamily="18" charset="0"/>
              </a:rPr>
              <a:t>Nagoya Institute of Technology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427C2-E2A9-CDEA-405B-D258A0E43925}"/>
              </a:ext>
            </a:extLst>
          </p:cNvPr>
          <p:cNvSpPr>
            <a:spLocks noGrp="1"/>
          </p:cNvSpPr>
          <p:nvPr>
            <p:ph type="title"/>
          </p:nvPr>
        </p:nvSpPr>
        <p:spPr/>
        <p:txBody>
          <a:bodyPr/>
          <a:lstStyle/>
          <a:p>
            <a:r>
              <a:rPr kumimoji="1" lang="en-US" altLang="ja-JP" dirty="0"/>
              <a:t>UWB </a:t>
            </a:r>
            <a:r>
              <a:rPr lang="en-US" altLang="ja-JP" dirty="0"/>
              <a:t>communication applications</a:t>
            </a:r>
            <a:endParaRPr kumimoji="1" lang="ja-JP" altLang="en-US"/>
          </a:p>
        </p:txBody>
      </p:sp>
      <p:sp>
        <p:nvSpPr>
          <p:cNvPr id="6" name="スライド番号プレースホルダー 5">
            <a:extLst>
              <a:ext uri="{FF2B5EF4-FFF2-40B4-BE49-F238E27FC236}">
                <a16:creationId xmlns:a16="http://schemas.microsoft.com/office/drawing/2014/main" id="{A4756C51-763B-E4CC-59FC-D52C7E585C1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pic>
        <p:nvPicPr>
          <p:cNvPr id="3" name="図 2">
            <a:extLst>
              <a:ext uri="{FF2B5EF4-FFF2-40B4-BE49-F238E27FC236}">
                <a16:creationId xmlns:a16="http://schemas.microsoft.com/office/drawing/2014/main" id="{AD874FE7-90CB-CB17-D349-1ED95C3A4B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854" y="1844675"/>
            <a:ext cx="3407978" cy="4032448"/>
          </a:xfrm>
          <a:prstGeom prst="rect">
            <a:avLst/>
          </a:prstGeom>
          <a:noFill/>
          <a:ln>
            <a:noFill/>
          </a:ln>
        </p:spPr>
      </p:pic>
      <p:pic>
        <p:nvPicPr>
          <p:cNvPr id="7" name="図 6">
            <a:extLst>
              <a:ext uri="{FF2B5EF4-FFF2-40B4-BE49-F238E27FC236}">
                <a16:creationId xmlns:a16="http://schemas.microsoft.com/office/drawing/2014/main" id="{944DE4F2-BA1B-6910-9382-D13BD9B163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5029" y="2805211"/>
            <a:ext cx="4495165" cy="2111375"/>
          </a:xfrm>
          <a:prstGeom prst="rect">
            <a:avLst/>
          </a:prstGeom>
          <a:noFill/>
          <a:ln>
            <a:noFill/>
          </a:ln>
        </p:spPr>
      </p:pic>
      <p:sp>
        <p:nvSpPr>
          <p:cNvPr id="8" name="テキスト ボックス 7">
            <a:extLst>
              <a:ext uri="{FF2B5EF4-FFF2-40B4-BE49-F238E27FC236}">
                <a16:creationId xmlns:a16="http://schemas.microsoft.com/office/drawing/2014/main" id="{90CC1DC6-42D9-A03C-B151-9D6225E87819}"/>
              </a:ext>
            </a:extLst>
          </p:cNvPr>
          <p:cNvSpPr txBox="1"/>
          <p:nvPr/>
        </p:nvSpPr>
        <p:spPr>
          <a:xfrm>
            <a:off x="224864" y="5955037"/>
            <a:ext cx="4427815" cy="400110"/>
          </a:xfrm>
          <a:prstGeom prst="rect">
            <a:avLst/>
          </a:prstGeom>
          <a:noFill/>
        </p:spPr>
        <p:txBody>
          <a:bodyPr wrap="none" rtlCol="0">
            <a:spAutoFit/>
          </a:bodyPr>
          <a:lstStyle/>
          <a:p>
            <a:r>
              <a:rPr kumimoji="1" lang="en-US" altLang="ja-JP" sz="2000" dirty="0"/>
              <a:t>Brain-computer interface (BCI) model</a:t>
            </a:r>
            <a:r>
              <a:rPr kumimoji="1" lang="en-US" altLang="ja-JP" sz="2000" baseline="30000" dirty="0"/>
              <a:t>[1]</a:t>
            </a:r>
            <a:endParaRPr kumimoji="1" lang="ja-JP" altLang="en-US" sz="2000" baseline="30000"/>
          </a:p>
        </p:txBody>
      </p:sp>
      <p:sp>
        <p:nvSpPr>
          <p:cNvPr id="10" name="テキスト ボックス 9">
            <a:extLst>
              <a:ext uri="{FF2B5EF4-FFF2-40B4-BE49-F238E27FC236}">
                <a16:creationId xmlns:a16="http://schemas.microsoft.com/office/drawing/2014/main" id="{A6DB0678-90DE-EDD4-8701-4604D2F1262C}"/>
              </a:ext>
            </a:extLst>
          </p:cNvPr>
          <p:cNvSpPr txBox="1"/>
          <p:nvPr/>
        </p:nvSpPr>
        <p:spPr>
          <a:xfrm>
            <a:off x="5159726" y="5081806"/>
            <a:ext cx="2632452" cy="400110"/>
          </a:xfrm>
          <a:prstGeom prst="rect">
            <a:avLst/>
          </a:prstGeom>
          <a:noFill/>
        </p:spPr>
        <p:txBody>
          <a:bodyPr wrap="none" rtlCol="0">
            <a:spAutoFit/>
          </a:bodyPr>
          <a:lstStyle/>
          <a:p>
            <a:r>
              <a:rPr kumimoji="1" lang="en-US" altLang="ja-JP" sz="2000" dirty="0"/>
              <a:t>Passengers bus model</a:t>
            </a:r>
            <a:r>
              <a:rPr kumimoji="1" lang="en-US" altLang="ja-JP" sz="2000" baseline="30000" dirty="0"/>
              <a:t>[1]</a:t>
            </a:r>
            <a:endParaRPr kumimoji="1" lang="ja-JP" altLang="en-US" sz="2000" baseline="30000"/>
          </a:p>
        </p:txBody>
      </p:sp>
      <p:sp>
        <p:nvSpPr>
          <p:cNvPr id="11" name="テキスト ボックス 10">
            <a:extLst>
              <a:ext uri="{FF2B5EF4-FFF2-40B4-BE49-F238E27FC236}">
                <a16:creationId xmlns:a16="http://schemas.microsoft.com/office/drawing/2014/main" id="{11A70069-E687-8F59-4F5A-C62BD8490387}"/>
              </a:ext>
            </a:extLst>
          </p:cNvPr>
          <p:cNvSpPr txBox="1"/>
          <p:nvPr/>
        </p:nvSpPr>
        <p:spPr>
          <a:xfrm>
            <a:off x="5731499" y="4005064"/>
            <a:ext cx="1576072" cy="276999"/>
          </a:xfrm>
          <a:prstGeom prst="rect">
            <a:avLst/>
          </a:prstGeom>
          <a:solidFill>
            <a:schemeClr val="bg1"/>
          </a:solidFill>
        </p:spPr>
        <p:txBody>
          <a:bodyPr wrap="none" rtlCol="0">
            <a:spAutoFit/>
          </a:bodyPr>
          <a:lstStyle/>
          <a:p>
            <a:r>
              <a:rPr kumimoji="1" lang="en-US" altLang="ja-JP" dirty="0"/>
              <a:t>Human BAN (HBAN)</a:t>
            </a:r>
            <a:endParaRPr kumimoji="1" lang="ja-JP" altLang="en-US"/>
          </a:p>
        </p:txBody>
      </p:sp>
      <p:sp>
        <p:nvSpPr>
          <p:cNvPr id="12" name="テキスト ボックス 11">
            <a:extLst>
              <a:ext uri="{FF2B5EF4-FFF2-40B4-BE49-F238E27FC236}">
                <a16:creationId xmlns:a16="http://schemas.microsoft.com/office/drawing/2014/main" id="{D630BFDB-E2F0-B9A5-F87A-36A3F92E82C7}"/>
              </a:ext>
            </a:extLst>
          </p:cNvPr>
          <p:cNvSpPr txBox="1"/>
          <p:nvPr/>
        </p:nvSpPr>
        <p:spPr>
          <a:xfrm>
            <a:off x="6074711" y="3054185"/>
            <a:ext cx="1586268" cy="276999"/>
          </a:xfrm>
          <a:prstGeom prst="rect">
            <a:avLst/>
          </a:prstGeom>
          <a:solidFill>
            <a:schemeClr val="bg1"/>
          </a:solidFill>
        </p:spPr>
        <p:txBody>
          <a:bodyPr wrap="none" rtlCol="0">
            <a:spAutoFit/>
          </a:bodyPr>
          <a:lstStyle/>
          <a:p>
            <a:r>
              <a:rPr kumimoji="1" lang="en-US" altLang="ja-JP" dirty="0"/>
              <a:t>Vehicle BAN (VBAN)</a:t>
            </a:r>
            <a:endParaRPr kumimoji="1" lang="ja-JP" altLang="en-US"/>
          </a:p>
        </p:txBody>
      </p:sp>
      <p:sp>
        <p:nvSpPr>
          <p:cNvPr id="9" name="テキスト ボックス 8">
            <a:extLst>
              <a:ext uri="{FF2B5EF4-FFF2-40B4-BE49-F238E27FC236}">
                <a16:creationId xmlns:a16="http://schemas.microsoft.com/office/drawing/2014/main" id="{D5AB1AD4-AB0F-A279-D414-F9CB4D4E9953}"/>
              </a:ext>
            </a:extLst>
          </p:cNvPr>
          <p:cNvSpPr txBox="1"/>
          <p:nvPr/>
        </p:nvSpPr>
        <p:spPr>
          <a:xfrm>
            <a:off x="5652120" y="6093296"/>
            <a:ext cx="2898550" cy="338554"/>
          </a:xfrm>
          <a:prstGeom prst="rect">
            <a:avLst/>
          </a:prstGeom>
          <a:noFill/>
        </p:spPr>
        <p:txBody>
          <a:bodyPr wrap="none" rtlCol="0">
            <a:spAutoFit/>
          </a:bodyPr>
          <a:lstStyle/>
          <a:p>
            <a:r>
              <a:rPr kumimoji="1" lang="en-US" altLang="ja-JP" sz="1600" baseline="30000" dirty="0"/>
              <a:t>[1]</a:t>
            </a:r>
            <a:r>
              <a:rPr kumimoji="1" lang="en-US" altLang="ja-JP" sz="1600" dirty="0"/>
              <a:t>IEEE 802.15-22-0344-02-006a</a:t>
            </a:r>
            <a:endParaRPr kumimoji="1" lang="ja-JP" altLang="en-US" sz="1600"/>
          </a:p>
        </p:txBody>
      </p:sp>
    </p:spTree>
    <p:extLst>
      <p:ext uri="{BB962C8B-B14F-4D97-AF65-F5344CB8AC3E}">
        <p14:creationId xmlns:p14="http://schemas.microsoft.com/office/powerpoint/2010/main" val="2568583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4E8621-283A-11A5-B693-6BC50643DDC7}"/>
              </a:ext>
            </a:extLst>
          </p:cNvPr>
          <p:cNvSpPr>
            <a:spLocks noGrp="1"/>
          </p:cNvSpPr>
          <p:nvPr>
            <p:ph type="title"/>
          </p:nvPr>
        </p:nvSpPr>
        <p:spPr/>
        <p:txBody>
          <a:bodyPr/>
          <a:lstStyle/>
          <a:p>
            <a:r>
              <a:rPr kumimoji="1" lang="en-US" altLang="ja-JP" dirty="0"/>
              <a:t>Channel parameters for BCI/BMI cases</a:t>
            </a:r>
            <a:endParaRPr kumimoji="1" lang="ja-JP" altLang="en-US"/>
          </a:p>
        </p:txBody>
      </p:sp>
      <p:sp>
        <p:nvSpPr>
          <p:cNvPr id="6" name="スライド番号プレースホルダー 5">
            <a:extLst>
              <a:ext uri="{FF2B5EF4-FFF2-40B4-BE49-F238E27FC236}">
                <a16:creationId xmlns:a16="http://schemas.microsoft.com/office/drawing/2014/main" id="{C0FF3FD0-E2FC-F11D-26B0-9721006B66D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4</a:t>
            </a:fld>
            <a:endParaRPr lang="en-US" altLang="ja-JP"/>
          </a:p>
        </p:txBody>
      </p:sp>
      <p:graphicFrame>
        <p:nvGraphicFramePr>
          <p:cNvPr id="7" name="表 6">
            <a:extLst>
              <a:ext uri="{FF2B5EF4-FFF2-40B4-BE49-F238E27FC236}">
                <a16:creationId xmlns:a16="http://schemas.microsoft.com/office/drawing/2014/main" id="{BEB0C5FA-61D5-BF0F-EAC5-70E18536E9FF}"/>
              </a:ext>
            </a:extLst>
          </p:cNvPr>
          <p:cNvGraphicFramePr>
            <a:graphicFrameLocks noGrp="1"/>
          </p:cNvGraphicFramePr>
          <p:nvPr/>
        </p:nvGraphicFramePr>
        <p:xfrm>
          <a:off x="412863" y="2636912"/>
          <a:ext cx="8318274" cy="2868043"/>
        </p:xfrm>
        <a:graphic>
          <a:graphicData uri="http://schemas.openxmlformats.org/drawingml/2006/table">
            <a:tbl>
              <a:tblPr/>
              <a:tblGrid>
                <a:gridCol w="915574">
                  <a:extLst>
                    <a:ext uri="{9D8B030D-6E8A-4147-A177-3AD203B41FA5}">
                      <a16:colId xmlns:a16="http://schemas.microsoft.com/office/drawing/2014/main" val="3295228124"/>
                    </a:ext>
                  </a:extLst>
                </a:gridCol>
                <a:gridCol w="448647">
                  <a:extLst>
                    <a:ext uri="{9D8B030D-6E8A-4147-A177-3AD203B41FA5}">
                      <a16:colId xmlns:a16="http://schemas.microsoft.com/office/drawing/2014/main" val="1091438803"/>
                    </a:ext>
                  </a:extLst>
                </a:gridCol>
                <a:gridCol w="931432">
                  <a:extLst>
                    <a:ext uri="{9D8B030D-6E8A-4147-A177-3AD203B41FA5}">
                      <a16:colId xmlns:a16="http://schemas.microsoft.com/office/drawing/2014/main" val="376719148"/>
                    </a:ext>
                  </a:extLst>
                </a:gridCol>
                <a:gridCol w="546899">
                  <a:extLst>
                    <a:ext uri="{9D8B030D-6E8A-4147-A177-3AD203B41FA5}">
                      <a16:colId xmlns:a16="http://schemas.microsoft.com/office/drawing/2014/main" val="4020396476"/>
                    </a:ext>
                  </a:extLst>
                </a:gridCol>
                <a:gridCol w="391123">
                  <a:extLst>
                    <a:ext uri="{9D8B030D-6E8A-4147-A177-3AD203B41FA5}">
                      <a16:colId xmlns:a16="http://schemas.microsoft.com/office/drawing/2014/main" val="2704706109"/>
                    </a:ext>
                  </a:extLst>
                </a:gridCol>
                <a:gridCol w="391123">
                  <a:extLst>
                    <a:ext uri="{9D8B030D-6E8A-4147-A177-3AD203B41FA5}">
                      <a16:colId xmlns:a16="http://schemas.microsoft.com/office/drawing/2014/main" val="2761330361"/>
                    </a:ext>
                  </a:extLst>
                </a:gridCol>
                <a:gridCol w="391123">
                  <a:extLst>
                    <a:ext uri="{9D8B030D-6E8A-4147-A177-3AD203B41FA5}">
                      <a16:colId xmlns:a16="http://schemas.microsoft.com/office/drawing/2014/main" val="2903172229"/>
                    </a:ext>
                  </a:extLst>
                </a:gridCol>
                <a:gridCol w="391123">
                  <a:extLst>
                    <a:ext uri="{9D8B030D-6E8A-4147-A177-3AD203B41FA5}">
                      <a16:colId xmlns:a16="http://schemas.microsoft.com/office/drawing/2014/main" val="3665852399"/>
                    </a:ext>
                  </a:extLst>
                </a:gridCol>
                <a:gridCol w="391123">
                  <a:extLst>
                    <a:ext uri="{9D8B030D-6E8A-4147-A177-3AD203B41FA5}">
                      <a16:colId xmlns:a16="http://schemas.microsoft.com/office/drawing/2014/main" val="406584038"/>
                    </a:ext>
                  </a:extLst>
                </a:gridCol>
                <a:gridCol w="391123">
                  <a:extLst>
                    <a:ext uri="{9D8B030D-6E8A-4147-A177-3AD203B41FA5}">
                      <a16:colId xmlns:a16="http://schemas.microsoft.com/office/drawing/2014/main" val="874787021"/>
                    </a:ext>
                  </a:extLst>
                </a:gridCol>
                <a:gridCol w="391123">
                  <a:extLst>
                    <a:ext uri="{9D8B030D-6E8A-4147-A177-3AD203B41FA5}">
                      <a16:colId xmlns:a16="http://schemas.microsoft.com/office/drawing/2014/main" val="2287300586"/>
                    </a:ext>
                  </a:extLst>
                </a:gridCol>
                <a:gridCol w="391123">
                  <a:extLst>
                    <a:ext uri="{9D8B030D-6E8A-4147-A177-3AD203B41FA5}">
                      <a16:colId xmlns:a16="http://schemas.microsoft.com/office/drawing/2014/main" val="2154222534"/>
                    </a:ext>
                  </a:extLst>
                </a:gridCol>
                <a:gridCol w="391123">
                  <a:extLst>
                    <a:ext uri="{9D8B030D-6E8A-4147-A177-3AD203B41FA5}">
                      <a16:colId xmlns:a16="http://schemas.microsoft.com/office/drawing/2014/main" val="1575018083"/>
                    </a:ext>
                  </a:extLst>
                </a:gridCol>
                <a:gridCol w="391123">
                  <a:extLst>
                    <a:ext uri="{9D8B030D-6E8A-4147-A177-3AD203B41FA5}">
                      <a16:colId xmlns:a16="http://schemas.microsoft.com/office/drawing/2014/main" val="1146612009"/>
                    </a:ext>
                  </a:extLst>
                </a:gridCol>
                <a:gridCol w="391123">
                  <a:extLst>
                    <a:ext uri="{9D8B030D-6E8A-4147-A177-3AD203B41FA5}">
                      <a16:colId xmlns:a16="http://schemas.microsoft.com/office/drawing/2014/main" val="4271667064"/>
                    </a:ext>
                  </a:extLst>
                </a:gridCol>
                <a:gridCol w="391123">
                  <a:extLst>
                    <a:ext uri="{9D8B030D-6E8A-4147-A177-3AD203B41FA5}">
                      <a16:colId xmlns:a16="http://schemas.microsoft.com/office/drawing/2014/main" val="3823370025"/>
                    </a:ext>
                  </a:extLst>
                </a:gridCol>
                <a:gridCol w="391123">
                  <a:extLst>
                    <a:ext uri="{9D8B030D-6E8A-4147-A177-3AD203B41FA5}">
                      <a16:colId xmlns:a16="http://schemas.microsoft.com/office/drawing/2014/main" val="3025747520"/>
                    </a:ext>
                  </a:extLst>
                </a:gridCol>
                <a:gridCol w="391123">
                  <a:extLst>
                    <a:ext uri="{9D8B030D-6E8A-4147-A177-3AD203B41FA5}">
                      <a16:colId xmlns:a16="http://schemas.microsoft.com/office/drawing/2014/main" val="522281267"/>
                    </a:ext>
                  </a:extLst>
                </a:gridCol>
              </a:tblGrid>
              <a:tr h="228904">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Antenna</a:t>
                      </a:r>
                    </a:p>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direction</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Case</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Receiving</a:t>
                      </a:r>
                    </a:p>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direction</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gridSpan="15">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Receiving antenna position</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503738620"/>
                  </a:ext>
                </a:extLst>
              </a:tr>
              <a:tr h="356664">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grid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Whole head (</a:t>
                      </a:r>
                      <a:r>
                        <a:rPr lang="en-US" sz="800" b="0" i="1" u="none" strike="noStrike" dirty="0">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dirty="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 10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Scalp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 10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Arm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100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Torso (front)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100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3">
                  <a:txBody>
                    <a:bodyPr/>
                    <a:lstStyle/>
                    <a:p>
                      <a:pPr algn="ctr" fontAlgn="ctr"/>
                      <a:r>
                        <a:rPr lang="en-US" sz="800" b="0" i="0" u="none" strike="noStrike">
                          <a:solidFill>
                            <a:srgbClr val="000000"/>
                          </a:solidFill>
                          <a:effectLst/>
                          <a:latin typeface="Times New Roman" panose="02020603050405020304" pitchFamily="18" charset="0"/>
                          <a:ea typeface="ＭＳ Ｐゴシック" panose="020B0600070205080204" pitchFamily="50" charset="-128"/>
                        </a:rPr>
                        <a:t>Off-body (</a:t>
                      </a:r>
                      <a:r>
                        <a:rPr lang="en-US" sz="800" b="0" i="1" u="none" strike="noStrike">
                          <a:solidFill>
                            <a:srgbClr val="000000"/>
                          </a:solidFill>
                          <a:effectLst/>
                          <a:latin typeface="Times New Roman" panose="02020603050405020304" pitchFamily="18" charset="0"/>
                          <a:ea typeface="ＭＳ Ｐゴシック" panose="020B0600070205080204" pitchFamily="50" charset="-128"/>
                        </a:rPr>
                        <a:t>d</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 </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10 mm)</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39295640"/>
                  </a:ext>
                </a:extLst>
              </a:tr>
              <a:tr h="175575">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PL</a:t>
                      </a:r>
                      <a:r>
                        <a:rPr lang="en-US" sz="800" b="0" i="0" u="none" strike="noStrike" baseline="-25000">
                          <a:solidFill>
                            <a:srgbClr val="000000"/>
                          </a:solidFill>
                          <a:effectLst/>
                          <a:latin typeface="Times New Roman" panose="02020603050405020304" pitchFamily="18" charset="0"/>
                          <a:ea typeface="ＭＳ Ｐゴシック" panose="020B0600070205080204" pitchFamily="50" charset="-128"/>
                        </a:rPr>
                        <a:t>0</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n</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el-GR" sz="800" b="0" i="1" u="none" strike="noStrike">
                          <a:solidFill>
                            <a:srgbClr val="000000"/>
                          </a:solidFill>
                          <a:effectLst/>
                          <a:latin typeface="Times New Roman" panose="02020603050405020304" pitchFamily="18" charset="0"/>
                          <a:ea typeface="ＭＳ Ｐゴシック" panose="020B0600070205080204" pitchFamily="50" charset="-128"/>
                        </a:rPr>
                        <a:t>σ</a:t>
                      </a:r>
                      <a:r>
                        <a:rPr lang="en-US" sz="800" b="0" i="1" u="none" strike="noStrike" baseline="-25000">
                          <a:solidFill>
                            <a:srgbClr val="000000"/>
                          </a:solidFill>
                          <a:effectLst/>
                          <a:latin typeface="Times New Roman" panose="02020603050405020304" pitchFamily="18" charset="0"/>
                          <a:ea typeface="ＭＳ Ｐゴシック" panose="020B0600070205080204" pitchFamily="50" charset="-128"/>
                        </a:rPr>
                        <a:t>s</a:t>
                      </a:r>
                      <a:r>
                        <a:rPr lang="en-US" sz="800" b="0" i="0" u="none" strike="noStrike">
                          <a:solidFill>
                            <a:srgbClr val="000000"/>
                          </a:solidFill>
                          <a:effectLst/>
                          <a:latin typeface="Times New Roman" panose="02020603050405020304" pitchFamily="18" charset="0"/>
                          <a:ea typeface="ＭＳ Ｐゴシック" panose="020B0600070205080204" pitchFamily="50" charset="-128"/>
                        </a:rPr>
                        <a:t> [dB]</a:t>
                      </a:r>
                    </a:p>
                  </a:txBody>
                  <a:tcPr marL="4296" marR="4296" marT="4296" marB="0" anchor="ctr">
                    <a:lnL>
                      <a:noFill/>
                    </a:lnL>
                    <a:lnR>
                      <a:noFill/>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600237854"/>
                  </a:ext>
                </a:extLst>
              </a:tr>
              <a:tr h="175575">
                <a:tc rowSpan="6">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Forward</a:t>
                      </a:r>
                    </a:p>
                  </a:txBody>
                  <a:tcPr marL="96520" marR="96520" marT="48260" marB="4826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BCI</a:t>
                      </a:r>
                    </a:p>
                  </a:txBody>
                  <a:tcPr marL="96520" marR="96520" marT="48260" marB="4826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24.84</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3.84</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9.52</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27.13</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3.36</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10.18</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23.70</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9.76</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0.74</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69.31</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3.85</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3.02</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48.47</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1.45</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9.63</a:t>
                      </a:r>
                    </a:p>
                  </a:txBody>
                  <a:tcPr marL="4296" marR="4296" marT="4296" marB="0" anchor="ctr">
                    <a:lnL>
                      <a:noFill/>
                    </a:lnL>
                    <a:lnR>
                      <a:noFill/>
                    </a:lnR>
                    <a:lnT w="25400" cap="flat" cmpd="dbl"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34183855"/>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3.78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6.80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7.27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11.44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5.32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6.96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102.62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0.57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8.15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50.24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0.65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19.13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2.72</a:t>
                      </a:r>
                    </a:p>
                  </a:txBody>
                  <a:tcPr marL="4296" marR="4296" marT="4296" marB="0" anchor="ctr">
                    <a:lnL>
                      <a:noFill/>
                    </a:lnL>
                    <a:lnR>
                      <a:noFill/>
                    </a:lnR>
                    <a:lnT>
                      <a:noFill/>
                    </a:lnT>
                    <a:lnB>
                      <a:noFill/>
                    </a:lnB>
                  </a:tcPr>
                </a:tc>
                <a:extLst>
                  <a:ext uri="{0D108BD9-81ED-4DB2-BD59-A6C34878D82A}">
                    <a16:rowId xmlns:a16="http://schemas.microsoft.com/office/drawing/2014/main" val="1195177017"/>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3.73</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6.03</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9.31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17.58</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7.52</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104.27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0.59</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4.98</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27.52</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8.61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1.98</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22.81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2.69</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Times New Roman" panose="02020603050405020304" pitchFamily="18" charset="0"/>
                          <a:ea typeface="ＭＳ Ｐゴシック" panose="020B0600070205080204" pitchFamily="50" charset="-128"/>
                        </a:rPr>
                        <a:t>7.55</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1396456"/>
                  </a:ext>
                </a:extLst>
              </a:tr>
              <a:tr h="175575">
                <a:tc vMerge="1">
                  <a:txBody>
                    <a:bodyPr/>
                    <a:lstStyle/>
                    <a:p>
                      <a:endParaRPr kumimoji="1" lang="ja-JP" altLang="en-US"/>
                    </a:p>
                  </a:txBody>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BMI</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32.21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2.55</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12.94</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33.07</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2.40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14.17</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60.60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2.01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70.72</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5.04</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2.69</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40.26</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1.65</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6.19</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84388245"/>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10.72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8.02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14.08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7.88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90.00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0.66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10.08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59.62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3.02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0.61</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23.09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2.25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3.85</a:t>
                      </a:r>
                    </a:p>
                  </a:txBody>
                  <a:tcPr marL="4296" marR="4296" marT="4296" marB="0" anchor="ctr">
                    <a:lnL>
                      <a:noFill/>
                    </a:lnL>
                    <a:lnR>
                      <a:noFill/>
                    </a:lnR>
                    <a:lnT>
                      <a:noFill/>
                    </a:lnT>
                    <a:lnB>
                      <a:noFill/>
                    </a:lnB>
                  </a:tcPr>
                </a:tc>
                <a:extLst>
                  <a:ext uri="{0D108BD9-81ED-4DB2-BD59-A6C34878D82A}">
                    <a16:rowId xmlns:a16="http://schemas.microsoft.com/office/drawing/2014/main" val="2366813915"/>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13.00</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4.62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8.86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18.04</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3.52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8.75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87.49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0.45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5.35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32.56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9.25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1.61</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22.12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5.81</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401980"/>
                  </a:ext>
                </a:extLst>
              </a:tr>
              <a:tr h="175575">
                <a:tc rowSpan="6">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Sideways</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BCI</a:t>
                      </a:r>
                    </a:p>
                  </a:txBody>
                  <a:tcPr marL="96520" marR="96520" marT="48260" marB="4826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20.37</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3.80</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7.47</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10.97</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5.63</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6.89</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51.42</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3.14</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1.13</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16.68</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10.59</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2.42</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0.05</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4.95</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2.66</a:t>
                      </a:r>
                    </a:p>
                  </a:txBody>
                  <a:tcPr marL="4296" marR="4296" marT="4296"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57327612"/>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19.60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4.96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7.59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25.39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3.86</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7.31</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80.65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11.42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67.02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3.72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34.94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2.74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5.65</a:t>
                      </a:r>
                    </a:p>
                  </a:txBody>
                  <a:tcPr marL="4296" marR="4296" marT="4296" marB="0" anchor="ctr">
                    <a:lnL>
                      <a:noFill/>
                    </a:lnL>
                    <a:lnR>
                      <a:noFill/>
                    </a:lnR>
                    <a:lnT>
                      <a:noFill/>
                    </a:lnT>
                    <a:lnB>
                      <a:noFill/>
                    </a:lnB>
                  </a:tcPr>
                </a:tc>
                <a:extLst>
                  <a:ext uri="{0D108BD9-81ED-4DB2-BD59-A6C34878D82A}">
                    <a16:rowId xmlns:a16="http://schemas.microsoft.com/office/drawing/2014/main" val="2085106698"/>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13.36</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4.54</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7.09</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19.77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3.34</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7.03</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76.35</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1.85</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5.12</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62.07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6.87</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44.11</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0.56</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5.84</a:t>
                      </a:r>
                    </a:p>
                  </a:txBody>
                  <a:tcPr marL="4296" marR="4296" marT="429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0538681"/>
                  </a:ext>
                </a:extLst>
              </a:tr>
              <a:tr h="175575">
                <a:tc vMerge="1">
                  <a:txBody>
                    <a:bodyPr/>
                    <a:lstStyle/>
                    <a:p>
                      <a:endParaRPr kumimoji="1" lang="ja-JP" altLang="en-US"/>
                    </a:p>
                  </a:txBody>
                  <a:tcPr/>
                </a:tc>
                <a:tc rowSpan="3">
                  <a:txBody>
                    <a:bodyPr/>
                    <a:lstStyle/>
                    <a:p>
                      <a:pPr algn="ctr" fontAlgn="ctr"/>
                      <a:r>
                        <a:rPr lang="en-US" sz="800" b="0" i="0" u="none" strike="noStrike" dirty="0">
                          <a:solidFill>
                            <a:srgbClr val="000000"/>
                          </a:solidFill>
                          <a:effectLst/>
                          <a:latin typeface="Times New Roman" panose="02020603050405020304" pitchFamily="18" charset="0"/>
                          <a:ea typeface="ＭＳ Ｐゴシック" panose="020B0600070205080204" pitchFamily="50" charset="-128"/>
                        </a:rPr>
                        <a:t>BMI</a:t>
                      </a:r>
                    </a:p>
                  </a:txBody>
                  <a:tcPr marL="96520" marR="96520" marT="48260" marB="4826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X</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17.71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4.01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7.33</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14.01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4.84</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7.51</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51.22</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3.28</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1.09</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15.68</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11.30</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2.58</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-3.03</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5.25</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4.76</a:t>
                      </a:r>
                    </a:p>
                  </a:txBody>
                  <a:tcPr marL="4296" marR="4296" marT="4296"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650572594"/>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Y</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26.20</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4.19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12.94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33.17</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12.88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78.08</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2.63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12.69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56.25</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4.89</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1.52</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45.33</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1.24</a:t>
                      </a:r>
                    </a:p>
                  </a:txBody>
                  <a:tcPr marL="4296" marR="4296" marT="4296" marB="0" anchor="ctr">
                    <a:lnL>
                      <a:noFill/>
                    </a:lnL>
                    <a:lnR>
                      <a:noFill/>
                    </a:lnR>
                    <a:lnT>
                      <a:noFill/>
                    </a:lnT>
                    <a:lnB>
                      <a:noFill/>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6.31</a:t>
                      </a:r>
                    </a:p>
                  </a:txBody>
                  <a:tcPr marL="4296" marR="4296" marT="4296" marB="0" anchor="ctr">
                    <a:lnL>
                      <a:noFill/>
                    </a:lnL>
                    <a:lnR>
                      <a:noFill/>
                    </a:lnR>
                    <a:lnT>
                      <a:noFill/>
                    </a:lnT>
                    <a:lnB>
                      <a:noFill/>
                    </a:lnB>
                  </a:tcPr>
                </a:tc>
                <a:extLst>
                  <a:ext uri="{0D108BD9-81ED-4DB2-BD59-A6C34878D82A}">
                    <a16:rowId xmlns:a16="http://schemas.microsoft.com/office/drawing/2014/main" val="1945291411"/>
                  </a:ext>
                </a:extLst>
              </a:tr>
              <a:tr h="175575">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en-US" sz="800" b="0" i="1" u="none" strike="noStrike">
                          <a:solidFill>
                            <a:srgbClr val="000000"/>
                          </a:solidFill>
                          <a:effectLst/>
                          <a:latin typeface="Times New Roman" panose="02020603050405020304" pitchFamily="18" charset="0"/>
                          <a:ea typeface="ＭＳ Ｐゴシック" panose="020B0600070205080204" pitchFamily="50" charset="-128"/>
                        </a:rPr>
                        <a:t>Z</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Times New Roman" panose="02020603050405020304" pitchFamily="18" charset="0"/>
                          <a:ea typeface="ＭＳ Ｐゴシック" panose="020B0600070205080204" pitchFamily="50" charset="-128"/>
                        </a:rPr>
                        <a:t>20.14</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4.09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8.89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23.42</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3.39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9.35</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77.09</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1.87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5.07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36.17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10.07</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1.61</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42.50</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a:solidFill>
                            <a:srgbClr val="000000"/>
                          </a:solidFill>
                          <a:effectLst/>
                          <a:latin typeface="Times New Roman" panose="02020603050405020304" pitchFamily="18" charset="0"/>
                          <a:ea typeface="ＭＳ Ｐゴシック" panose="020B0600070205080204" pitchFamily="50" charset="-128"/>
                        </a:rPr>
                        <a:t>0.80</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n-US" altLang="ja-JP" sz="800" b="0" i="0" u="none" strike="noStrike" dirty="0">
                          <a:solidFill>
                            <a:srgbClr val="000000"/>
                          </a:solidFill>
                          <a:effectLst/>
                          <a:latin typeface="Times New Roman" panose="02020603050405020304" pitchFamily="18" charset="0"/>
                          <a:ea typeface="ＭＳ Ｐゴシック" panose="020B0600070205080204" pitchFamily="50" charset="-128"/>
                        </a:rPr>
                        <a:t>4.96</a:t>
                      </a:r>
                    </a:p>
                  </a:txBody>
                  <a:tcPr marL="4296" marR="4296" marT="4296"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715109"/>
                  </a:ext>
                </a:extLst>
              </a:tr>
            </a:tbl>
          </a:graphicData>
        </a:graphic>
      </p:graphicFrame>
    </p:spTree>
    <p:extLst>
      <p:ext uri="{BB962C8B-B14F-4D97-AF65-F5344CB8AC3E}">
        <p14:creationId xmlns:p14="http://schemas.microsoft.com/office/powerpoint/2010/main" val="1466026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C2517D-7F1E-215C-0BC3-036B105B45A2}"/>
              </a:ext>
            </a:extLst>
          </p:cNvPr>
          <p:cNvSpPr>
            <a:spLocks noGrp="1"/>
          </p:cNvSpPr>
          <p:nvPr>
            <p:ph type="title"/>
          </p:nvPr>
        </p:nvSpPr>
        <p:spPr/>
        <p:txBody>
          <a:bodyPr/>
          <a:lstStyle/>
          <a:p>
            <a:r>
              <a:rPr kumimoji="1" lang="en-US" altLang="ja-JP" dirty="0"/>
              <a:t>Channel parameters</a:t>
            </a:r>
            <a:br>
              <a:rPr kumimoji="1" lang="en-US" altLang="ja-JP" dirty="0"/>
            </a:br>
            <a:r>
              <a:rPr kumimoji="1" lang="en-US" altLang="ja-JP" dirty="0"/>
              <a:t>for implant (upper body) applications</a:t>
            </a:r>
            <a:endParaRPr kumimoji="1" lang="ja-JP" altLang="en-US"/>
          </a:p>
        </p:txBody>
      </p:sp>
      <p:sp>
        <p:nvSpPr>
          <p:cNvPr id="4" name="スライド番号プレースホルダー 3">
            <a:extLst>
              <a:ext uri="{FF2B5EF4-FFF2-40B4-BE49-F238E27FC236}">
                <a16:creationId xmlns:a16="http://schemas.microsoft.com/office/drawing/2014/main" id="{7D152DDA-BA32-9A51-E30F-CE8EB3CD32D3}"/>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5</a:t>
            </a:fld>
            <a:endParaRPr lang="en-US" altLang="ja-JP"/>
          </a:p>
        </p:txBody>
      </p:sp>
      <mc:AlternateContent xmlns:mc="http://schemas.openxmlformats.org/markup-compatibility/2006">
        <mc:Choice xmlns:a14="http://schemas.microsoft.com/office/drawing/2010/main" Requires="a14">
          <p:graphicFrame>
            <p:nvGraphicFramePr>
              <p:cNvPr id="3" name="表 2">
                <a:extLst>
                  <a:ext uri="{FF2B5EF4-FFF2-40B4-BE49-F238E27FC236}">
                    <a16:creationId xmlns:a16="http://schemas.microsoft.com/office/drawing/2014/main" id="{ABCCB8EF-C487-F802-1AAE-A65036463571}"/>
                  </a:ext>
                </a:extLst>
              </p:cNvPr>
              <p:cNvGraphicFramePr>
                <a:graphicFrameLocks noGrp="1"/>
              </p:cNvGraphicFramePr>
              <p:nvPr>
                <p:extLst>
                  <p:ext uri="{D42A27DB-BD31-4B8C-83A1-F6EECF244321}">
                    <p14:modId xmlns:p14="http://schemas.microsoft.com/office/powerpoint/2010/main" val="2235695014"/>
                  </p:ext>
                </p:extLst>
              </p:nvPr>
            </p:nvGraphicFramePr>
            <p:xfrm>
              <a:off x="788937" y="4633692"/>
              <a:ext cx="3384377" cy="1566536"/>
            </p:xfrm>
            <a:graphic>
              <a:graphicData uri="http://schemas.openxmlformats.org/drawingml/2006/table">
                <a:tbl>
                  <a:tblPr/>
                  <a:tblGrid>
                    <a:gridCol w="1227114">
                      <a:extLst>
                        <a:ext uri="{9D8B030D-6E8A-4147-A177-3AD203B41FA5}">
                          <a16:colId xmlns:a16="http://schemas.microsoft.com/office/drawing/2014/main" val="3248908148"/>
                        </a:ext>
                      </a:extLst>
                    </a:gridCol>
                    <a:gridCol w="766431">
                      <a:extLst>
                        <a:ext uri="{9D8B030D-6E8A-4147-A177-3AD203B41FA5}">
                          <a16:colId xmlns:a16="http://schemas.microsoft.com/office/drawing/2014/main" val="3828101512"/>
                        </a:ext>
                      </a:extLst>
                    </a:gridCol>
                    <a:gridCol w="646269">
                      <a:extLst>
                        <a:ext uri="{9D8B030D-6E8A-4147-A177-3AD203B41FA5}">
                          <a16:colId xmlns:a16="http://schemas.microsoft.com/office/drawing/2014/main" val="2442230470"/>
                        </a:ext>
                      </a:extLst>
                    </a:gridCol>
                    <a:gridCol w="744563">
                      <a:extLst>
                        <a:ext uri="{9D8B030D-6E8A-4147-A177-3AD203B41FA5}">
                          <a16:colId xmlns:a16="http://schemas.microsoft.com/office/drawing/2014/main" val="4047235252"/>
                        </a:ext>
                      </a:extLst>
                    </a:gridCol>
                  </a:tblGrid>
                  <a:tr h="504056">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Transmitting components</a:t>
                          </a: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14:m>
                            <m:oMath xmlns:m="http://schemas.openxmlformats.org/officeDocument/2006/math">
                              <m:sSub>
                                <m:sSubPr>
                                  <m:ctrlPr>
                                    <a:rPr lang="en-US" sz="1600" b="0" i="1" u="none" strike="noStrike" smtClean="0">
                                      <a:solidFill>
                                        <a:srgbClr val="000000"/>
                                      </a:solidFill>
                                      <a:effectLst/>
                                      <a:latin typeface="Cambria Math" panose="02040503050406030204" pitchFamily="18" charset="0"/>
                                      <a:ea typeface="游ゴシック" panose="020B0400000000000000" pitchFamily="50" charset="-128"/>
                                    </a:rPr>
                                  </m:ctrlPr>
                                </m:sSubPr>
                                <m:e>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𝜎</m:t>
                                  </m:r>
                                </m:e>
                                <m:sub>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𝑠</m:t>
                                  </m:r>
                                </m:sub>
                              </m:sSub>
                            </m:oMath>
                          </a14:m>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endParaRPr lang="en-US" sz="1600" b="0" i="1" u="none" strike="noStrike" dirty="0">
                            <a:solidFill>
                              <a:srgbClr val="000000"/>
                            </a:solidFill>
                            <a:effectLst/>
                            <a:latin typeface="Times New Roman" panose="02020603050405020304" pitchFamily="18" charset="0"/>
                            <a:ea typeface="游ゴシック" panose="020B0400000000000000" pitchFamily="50" charset="-128"/>
                          </a:endParaRP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8326398"/>
                      </a:ext>
                    </a:extLst>
                  </a:tr>
                  <a:tr h="347683">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69.05</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18.14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6.21</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445985">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74.10</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17.09</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7.98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8594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71.92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17.74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6.40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Choice>
        <mc:Fallback>
          <p:graphicFrame>
            <p:nvGraphicFramePr>
              <p:cNvPr id="3" name="表 2">
                <a:extLst>
                  <a:ext uri="{FF2B5EF4-FFF2-40B4-BE49-F238E27FC236}">
                    <a16:creationId xmlns:a16="http://schemas.microsoft.com/office/drawing/2014/main" id="{ABCCB8EF-C487-F802-1AAE-A65036463571}"/>
                  </a:ext>
                </a:extLst>
              </p:cNvPr>
              <p:cNvGraphicFramePr>
                <a:graphicFrameLocks noGrp="1"/>
              </p:cNvGraphicFramePr>
              <p:nvPr>
                <p:extLst>
                  <p:ext uri="{D42A27DB-BD31-4B8C-83A1-F6EECF244321}">
                    <p14:modId xmlns:p14="http://schemas.microsoft.com/office/powerpoint/2010/main" val="2235695014"/>
                  </p:ext>
                </p:extLst>
              </p:nvPr>
            </p:nvGraphicFramePr>
            <p:xfrm>
              <a:off x="788937" y="4633692"/>
              <a:ext cx="3384377" cy="1566536"/>
            </p:xfrm>
            <a:graphic>
              <a:graphicData uri="http://schemas.openxmlformats.org/drawingml/2006/table">
                <a:tbl>
                  <a:tblPr/>
                  <a:tblGrid>
                    <a:gridCol w="1227114">
                      <a:extLst>
                        <a:ext uri="{9D8B030D-6E8A-4147-A177-3AD203B41FA5}">
                          <a16:colId xmlns:a16="http://schemas.microsoft.com/office/drawing/2014/main" val="3248908148"/>
                        </a:ext>
                      </a:extLst>
                    </a:gridCol>
                    <a:gridCol w="766431">
                      <a:extLst>
                        <a:ext uri="{9D8B030D-6E8A-4147-A177-3AD203B41FA5}">
                          <a16:colId xmlns:a16="http://schemas.microsoft.com/office/drawing/2014/main" val="3828101512"/>
                        </a:ext>
                      </a:extLst>
                    </a:gridCol>
                    <a:gridCol w="646269">
                      <a:extLst>
                        <a:ext uri="{9D8B030D-6E8A-4147-A177-3AD203B41FA5}">
                          <a16:colId xmlns:a16="http://schemas.microsoft.com/office/drawing/2014/main" val="2442230470"/>
                        </a:ext>
                      </a:extLst>
                    </a:gridCol>
                    <a:gridCol w="744563">
                      <a:extLst>
                        <a:ext uri="{9D8B030D-6E8A-4147-A177-3AD203B41FA5}">
                          <a16:colId xmlns:a16="http://schemas.microsoft.com/office/drawing/2014/main" val="4047235252"/>
                        </a:ext>
                      </a:extLst>
                    </a:gridCol>
                  </a:tblGrid>
                  <a:tr h="508354">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Transmitting components</a:t>
                          </a: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endParaRPr lang="ja-JP"/>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blipFill>
                          <a:blip r:embed="rId2"/>
                          <a:stretch>
                            <a:fillRect l="-354237" t="-7317" r="-1695" b="-226829"/>
                          </a:stretch>
                        </a:blipFill>
                      </a:tcPr>
                    </a:tc>
                    <a:extLst>
                      <a:ext uri="{0D108BD9-81ED-4DB2-BD59-A6C34878D82A}">
                        <a16:rowId xmlns:a16="http://schemas.microsoft.com/office/drawing/2014/main" val="2608326398"/>
                      </a:ext>
                    </a:extLst>
                  </a:tr>
                  <a:tr h="347683">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69.05</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18.14</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6.21</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445985">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74.10</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17.09</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7.98</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264514">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71.92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17.74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6.40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Fallback>
      </mc:AlternateContent>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FD2103A6-1AE1-E284-8F9B-81E2C48F69B9}"/>
                  </a:ext>
                </a:extLst>
              </p:cNvPr>
              <p:cNvSpPr txBox="1"/>
              <p:nvPr/>
            </p:nvSpPr>
            <p:spPr>
              <a:xfrm>
                <a:off x="7271887" y="6114782"/>
                <a:ext cx="1548585" cy="338554"/>
              </a:xfrm>
              <a:prstGeom prst="rect">
                <a:avLst/>
              </a:prstGeom>
              <a:noFill/>
            </p:spPr>
            <p:txBody>
              <a:bodyPr wrap="square" rtlCol="0">
                <a:spAutoFit/>
              </a:bodyPr>
              <a:lstStyle/>
              <a:p>
                <a:pPr defTabSz="457200" eaLnBrk="1" fontAlgn="auto" hangingPunct="1">
                  <a:spcBef>
                    <a:spcPts val="0"/>
                  </a:spcBef>
                  <a:spcAft>
                    <a:spcPts val="0"/>
                  </a:spcAft>
                </a:pPr>
                <a14:m>
                  <m:oMath xmlns:m="http://schemas.openxmlformats.org/officeDocument/2006/math">
                    <m:sSub>
                      <m:sSubPr>
                        <m:ctrlPr>
                          <a:rPr kumimoji="1" lang="en-US" altLang="ja-JP" sz="1600" b="0" i="1" smtClean="0">
                            <a:solidFill>
                              <a:prstClr val="black"/>
                            </a:solidFill>
                            <a:latin typeface="Cambria Math" panose="02040503050406030204" pitchFamily="18" charset="0"/>
                            <a:ea typeface="ＭＳ Ｐゴシック" panose="020B0600070205080204" pitchFamily="34" charset="-128"/>
                          </a:rPr>
                        </m:ctrlPr>
                      </m:sSubPr>
                      <m:e>
                        <m:r>
                          <a:rPr kumimoji="1" lang="en-US" altLang="ja-JP" sz="1600" b="0" i="1" smtClean="0">
                            <a:solidFill>
                              <a:prstClr val="black"/>
                            </a:solidFill>
                            <a:latin typeface="Cambria Math" panose="02040503050406030204" pitchFamily="18" charset="0"/>
                            <a:ea typeface="ＭＳ Ｐゴシック" panose="020B0600070205080204" pitchFamily="34" charset="-128"/>
                          </a:rPr>
                          <m:t>𝑑</m:t>
                        </m:r>
                      </m:e>
                      <m:sub>
                        <m:r>
                          <a:rPr kumimoji="1" lang="en-US" altLang="ja-JP" sz="1600" b="0" i="1" smtClean="0">
                            <a:solidFill>
                              <a:prstClr val="black"/>
                            </a:solidFill>
                            <a:latin typeface="Cambria Math" panose="02040503050406030204" pitchFamily="18" charset="0"/>
                            <a:ea typeface="ＭＳ Ｐゴシック" panose="020B0600070205080204" pitchFamily="34" charset="-128"/>
                          </a:rPr>
                          <m:t>0</m:t>
                        </m:r>
                      </m:sub>
                    </m:sSub>
                    <m:r>
                      <a:rPr kumimoji="1" lang="en-US" altLang="ja-JP" sz="1600" b="0" i="1" smtClean="0">
                        <a:solidFill>
                          <a:prstClr val="black"/>
                        </a:solidFill>
                        <a:latin typeface="Cambria Math" panose="02040503050406030204" pitchFamily="18" charset="0"/>
                        <a:ea typeface="ＭＳ Ｐゴシック" panose="020B0600070205080204" pitchFamily="34" charset="-128"/>
                      </a:rPr>
                      <m:t>=10</m:t>
                    </m:r>
                  </m:oMath>
                </a14:m>
                <a:r>
                  <a:rPr kumimoji="1" lang="en-US" altLang="ja-JP" sz="1600" dirty="0">
                    <a:solidFill>
                      <a:prstClr val="black"/>
                    </a:solidFill>
                    <a:latin typeface="Times New Roman"/>
                    <a:ea typeface="ＭＳ Ｐゴシック" panose="020B0600070205080204" pitchFamily="34" charset="-128"/>
                  </a:rPr>
                  <a:t> mm</a:t>
                </a:r>
                <a:endParaRPr kumimoji="1" lang="ja-JP" altLang="en-US" sz="1600" dirty="0">
                  <a:solidFill>
                    <a:prstClr val="black"/>
                  </a:solidFill>
                  <a:latin typeface="Times New Roman"/>
                  <a:ea typeface="ＭＳ Ｐゴシック" panose="020B0600070205080204" pitchFamily="34" charset="-128"/>
                </a:endParaRPr>
              </a:p>
            </p:txBody>
          </p:sp>
        </mc:Choice>
        <mc:Fallback>
          <p:sp>
            <p:nvSpPr>
              <p:cNvPr id="6" name="テキスト ボックス 5">
                <a:extLst>
                  <a:ext uri="{FF2B5EF4-FFF2-40B4-BE49-F238E27FC236}">
                    <a16:creationId xmlns:a16="http://schemas.microsoft.com/office/drawing/2014/main" id="{FD2103A6-1AE1-E284-8F9B-81E2C48F69B9}"/>
                  </a:ext>
                </a:extLst>
              </p:cNvPr>
              <p:cNvSpPr txBox="1">
                <a:spLocks noRot="1" noChangeAspect="1" noMove="1" noResize="1" noEditPoints="1" noAdjustHandles="1" noChangeArrowheads="1" noChangeShapeType="1" noTextEdit="1"/>
              </p:cNvSpPr>
              <p:nvPr/>
            </p:nvSpPr>
            <p:spPr>
              <a:xfrm>
                <a:off x="7271887" y="6114782"/>
                <a:ext cx="1548585" cy="338554"/>
              </a:xfrm>
              <a:prstGeom prst="rect">
                <a:avLst/>
              </a:prstGeom>
              <a:blipFill>
                <a:blip r:embed="rId3"/>
                <a:stretch>
                  <a:fillRect t="-3571" b="-17857"/>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graphicFrame>
            <p:nvGraphicFramePr>
              <p:cNvPr id="7" name="表 6">
                <a:extLst>
                  <a:ext uri="{FF2B5EF4-FFF2-40B4-BE49-F238E27FC236}">
                    <a16:creationId xmlns:a16="http://schemas.microsoft.com/office/drawing/2014/main" id="{BC4279D2-37B3-BE3E-EA2B-391102180288}"/>
                  </a:ext>
                </a:extLst>
              </p:cNvPr>
              <p:cNvGraphicFramePr>
                <a:graphicFrameLocks noGrp="1"/>
              </p:cNvGraphicFramePr>
              <p:nvPr>
                <p:extLst>
                  <p:ext uri="{D42A27DB-BD31-4B8C-83A1-F6EECF244321}">
                    <p14:modId xmlns:p14="http://schemas.microsoft.com/office/powerpoint/2010/main" val="1258665659"/>
                  </p:ext>
                </p:extLst>
              </p:nvPr>
            </p:nvGraphicFramePr>
            <p:xfrm>
              <a:off x="4827640" y="4633692"/>
              <a:ext cx="3672408" cy="1520621"/>
            </p:xfrm>
            <a:graphic>
              <a:graphicData uri="http://schemas.openxmlformats.org/drawingml/2006/table">
                <a:tbl>
                  <a:tblPr/>
                  <a:tblGrid>
                    <a:gridCol w="1250871">
                      <a:extLst>
                        <a:ext uri="{9D8B030D-6E8A-4147-A177-3AD203B41FA5}">
                          <a16:colId xmlns:a16="http://schemas.microsoft.com/office/drawing/2014/main" val="3248908148"/>
                        </a:ext>
                      </a:extLst>
                    </a:gridCol>
                    <a:gridCol w="781269">
                      <a:extLst>
                        <a:ext uri="{9D8B030D-6E8A-4147-A177-3AD203B41FA5}">
                          <a16:colId xmlns:a16="http://schemas.microsoft.com/office/drawing/2014/main" val="3828101512"/>
                        </a:ext>
                      </a:extLst>
                    </a:gridCol>
                    <a:gridCol w="638708">
                      <a:extLst>
                        <a:ext uri="{9D8B030D-6E8A-4147-A177-3AD203B41FA5}">
                          <a16:colId xmlns:a16="http://schemas.microsoft.com/office/drawing/2014/main" val="2442230470"/>
                        </a:ext>
                      </a:extLst>
                    </a:gridCol>
                    <a:gridCol w="1001560">
                      <a:extLst>
                        <a:ext uri="{9D8B030D-6E8A-4147-A177-3AD203B41FA5}">
                          <a16:colId xmlns:a16="http://schemas.microsoft.com/office/drawing/2014/main" val="4047235252"/>
                        </a:ext>
                      </a:extLst>
                    </a:gridCol>
                  </a:tblGrid>
                  <a:tr h="486199">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Transmitting components</a:t>
                          </a: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14:m>
                            <m:oMath xmlns:m="http://schemas.openxmlformats.org/officeDocument/2006/math">
                              <m:sSub>
                                <m:sSubPr>
                                  <m:ctrlPr>
                                    <a:rPr lang="en-US" sz="1600" b="0" i="1" u="none" strike="noStrike" smtClean="0">
                                      <a:solidFill>
                                        <a:srgbClr val="000000"/>
                                      </a:solidFill>
                                      <a:effectLst/>
                                      <a:latin typeface="Cambria Math" panose="02040503050406030204" pitchFamily="18" charset="0"/>
                                      <a:ea typeface="游ゴシック" panose="020B0400000000000000" pitchFamily="50" charset="-128"/>
                                    </a:rPr>
                                  </m:ctrlPr>
                                </m:sSubPr>
                                <m:e>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𝜎</m:t>
                                  </m:r>
                                </m:e>
                                <m:sub>
                                  <m:r>
                                    <a:rPr lang="en-US" sz="1600" b="0" i="1" u="none" strike="noStrike" smtClean="0">
                                      <a:solidFill>
                                        <a:srgbClr val="000000"/>
                                      </a:solidFill>
                                      <a:effectLst/>
                                      <a:latin typeface="Cambria Math" panose="02040503050406030204" pitchFamily="18" charset="0"/>
                                      <a:ea typeface="游ゴシック" panose="020B0400000000000000" pitchFamily="50" charset="-128"/>
                                    </a:rPr>
                                    <m:t>𝑠</m:t>
                                  </m:r>
                                </m:sub>
                              </m:sSub>
                            </m:oMath>
                          </a14:m>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endParaRPr lang="en-US" sz="1600" b="0" i="1" u="none" strike="noStrike" dirty="0">
                            <a:solidFill>
                              <a:srgbClr val="000000"/>
                            </a:solidFill>
                            <a:effectLst/>
                            <a:latin typeface="Times New Roman" panose="02020603050405020304" pitchFamily="18" charset="0"/>
                            <a:ea typeface="游ゴシック" panose="020B0400000000000000" pitchFamily="50" charset="-128"/>
                          </a:endParaRP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08326398"/>
                      </a:ext>
                    </a:extLst>
                  </a:tr>
                  <a:tr h="346303">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72.95</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17.56</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6.57</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332982">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75.79</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17.07</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8.14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332982">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69.90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18.26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5.64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Choice>
        <mc:Fallback>
          <p:graphicFrame>
            <p:nvGraphicFramePr>
              <p:cNvPr id="7" name="表 6">
                <a:extLst>
                  <a:ext uri="{FF2B5EF4-FFF2-40B4-BE49-F238E27FC236}">
                    <a16:creationId xmlns:a16="http://schemas.microsoft.com/office/drawing/2014/main" id="{BC4279D2-37B3-BE3E-EA2B-391102180288}"/>
                  </a:ext>
                </a:extLst>
              </p:cNvPr>
              <p:cNvGraphicFramePr>
                <a:graphicFrameLocks noGrp="1"/>
              </p:cNvGraphicFramePr>
              <p:nvPr>
                <p:extLst>
                  <p:ext uri="{D42A27DB-BD31-4B8C-83A1-F6EECF244321}">
                    <p14:modId xmlns:p14="http://schemas.microsoft.com/office/powerpoint/2010/main" val="1258665659"/>
                  </p:ext>
                </p:extLst>
              </p:nvPr>
            </p:nvGraphicFramePr>
            <p:xfrm>
              <a:off x="4827640" y="4633692"/>
              <a:ext cx="3672408" cy="1520621"/>
            </p:xfrm>
            <a:graphic>
              <a:graphicData uri="http://schemas.openxmlformats.org/drawingml/2006/table">
                <a:tbl>
                  <a:tblPr/>
                  <a:tblGrid>
                    <a:gridCol w="1250871">
                      <a:extLst>
                        <a:ext uri="{9D8B030D-6E8A-4147-A177-3AD203B41FA5}">
                          <a16:colId xmlns:a16="http://schemas.microsoft.com/office/drawing/2014/main" val="3248908148"/>
                        </a:ext>
                      </a:extLst>
                    </a:gridCol>
                    <a:gridCol w="781269">
                      <a:extLst>
                        <a:ext uri="{9D8B030D-6E8A-4147-A177-3AD203B41FA5}">
                          <a16:colId xmlns:a16="http://schemas.microsoft.com/office/drawing/2014/main" val="3828101512"/>
                        </a:ext>
                      </a:extLst>
                    </a:gridCol>
                    <a:gridCol w="638708">
                      <a:extLst>
                        <a:ext uri="{9D8B030D-6E8A-4147-A177-3AD203B41FA5}">
                          <a16:colId xmlns:a16="http://schemas.microsoft.com/office/drawing/2014/main" val="2442230470"/>
                        </a:ext>
                      </a:extLst>
                    </a:gridCol>
                    <a:gridCol w="1001560">
                      <a:extLst>
                        <a:ext uri="{9D8B030D-6E8A-4147-A177-3AD203B41FA5}">
                          <a16:colId xmlns:a16="http://schemas.microsoft.com/office/drawing/2014/main" val="4047235252"/>
                        </a:ext>
                      </a:extLst>
                    </a:gridCol>
                  </a:tblGrid>
                  <a:tr h="508354">
                    <a:tc>
                      <a:txBody>
                        <a:bodyPr/>
                        <a:lstStyle/>
                        <a:p>
                          <a:pPr algn="ctr" fontAlgn="t"/>
                          <a:r>
                            <a:rPr lang="en-US" sz="1600" b="0" i="0" u="none" strike="noStrike" dirty="0">
                              <a:solidFill>
                                <a:srgbClr val="000000"/>
                              </a:solidFill>
                              <a:effectLst/>
                              <a:latin typeface="Times New Roman" panose="02020603050405020304" pitchFamily="18" charset="0"/>
                              <a:ea typeface="游ゴシック" panose="020B0400000000000000" pitchFamily="50" charset="-128"/>
                            </a:rPr>
                            <a:t>Transmitting components</a:t>
                          </a:r>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PL</a:t>
                          </a:r>
                          <a:r>
                            <a:rPr lang="en-US" sz="1600" b="0" i="0" u="none" strike="noStrike" baseline="-50000" dirty="0">
                              <a:solidFill>
                                <a:srgbClr val="000000"/>
                              </a:solidFill>
                              <a:effectLst/>
                              <a:latin typeface="Times New Roman" panose="02020603050405020304" pitchFamily="18" charset="0"/>
                              <a:ea typeface="游ゴシック" panose="020B0400000000000000" pitchFamily="50" charset="-128"/>
                            </a:rPr>
                            <a:t>0</a:t>
                          </a:r>
                          <a:r>
                            <a:rPr lang="en-US" sz="1600" b="0" i="0" u="none" strike="noStrike" dirty="0">
                              <a:solidFill>
                                <a:srgbClr val="000000"/>
                              </a:solidFill>
                              <a:effectLst/>
                              <a:latin typeface="Times New Roman" panose="02020603050405020304" pitchFamily="18" charset="0"/>
                              <a:ea typeface="游ゴシック" panose="020B0400000000000000" pitchFamily="50" charset="-128"/>
                            </a:rPr>
                            <a:t> [dB]</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t"/>
                          <a:r>
                            <a:rPr lang="en-US" sz="1600" b="0" i="1" u="none" strike="noStrike" dirty="0">
                              <a:solidFill>
                                <a:srgbClr val="000000"/>
                              </a:solidFill>
                              <a:effectLst/>
                              <a:latin typeface="Times New Roman" panose="02020603050405020304" pitchFamily="18" charset="0"/>
                              <a:ea typeface="游ゴシック" panose="020B0400000000000000" pitchFamily="50" charset="-128"/>
                            </a:rPr>
                            <a:t>n</a:t>
                          </a:r>
                        </a:p>
                      </a:txBody>
                      <a:tcPr marL="16539" marR="16539" marT="16539"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endParaRPr lang="ja-JP"/>
                        </a:p>
                      </a:txBody>
                      <a:tcPr marL="20674" marR="20674" marT="206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blipFill>
                          <a:blip r:embed="rId4"/>
                          <a:stretch>
                            <a:fillRect l="-268354" t="-7500" r="-1266" b="-220000"/>
                          </a:stretch>
                        </a:blipFill>
                      </a:tcPr>
                    </a:tc>
                    <a:extLst>
                      <a:ext uri="{0D108BD9-81ED-4DB2-BD59-A6C34878D82A}">
                        <a16:rowId xmlns:a16="http://schemas.microsoft.com/office/drawing/2014/main" val="2608326398"/>
                      </a:ext>
                    </a:extLst>
                  </a:tr>
                  <a:tr h="346303">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x</a:t>
                          </a:r>
                        </a:p>
                      </a:txBody>
                      <a:tcPr marL="20674" marR="20674" marT="206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72.95</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17.56</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6.57</a:t>
                          </a:r>
                        </a:p>
                      </a:txBody>
                      <a:tcPr marL="9525" marR="9525" marT="9525"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252226"/>
                      </a:ext>
                    </a:extLst>
                  </a:tr>
                  <a:tr h="332982">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y</a:t>
                          </a:r>
                        </a:p>
                      </a:txBody>
                      <a:tcPr marL="20674" marR="20674" marT="20674"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75.79</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17.07</a:t>
                          </a:r>
                        </a:p>
                      </a:txBody>
                      <a:tcPr marL="9525" marR="9525" marT="9525" marB="0" anchor="ctr">
                        <a:lnL>
                          <a:noFill/>
                        </a:lnL>
                        <a:lnR>
                          <a:noFill/>
                        </a:lnR>
                        <a:lnT>
                          <a:noFill/>
                        </a:lnT>
                        <a:lnB>
                          <a:noFill/>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8.14</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541568428"/>
                      </a:ext>
                    </a:extLst>
                  </a:tr>
                  <a:tr h="332982">
                    <a:tc>
                      <a:txBody>
                        <a:bodyPr/>
                        <a:lstStyle/>
                        <a:p>
                          <a:pPr algn="ctr" fontAlgn="ctr"/>
                          <a:r>
                            <a:rPr lang="en-US" sz="1600" b="0" i="1" u="none" strike="noStrike" dirty="0">
                              <a:solidFill>
                                <a:srgbClr val="000000"/>
                              </a:solidFill>
                              <a:effectLst/>
                              <a:latin typeface="Times New Roman" panose="02020603050405020304" pitchFamily="18" charset="0"/>
                              <a:ea typeface="游ゴシック" panose="020B0400000000000000" pitchFamily="50" charset="-128"/>
                            </a:rPr>
                            <a:t>z</a:t>
                          </a:r>
                        </a:p>
                      </a:txBody>
                      <a:tcPr marL="20674" marR="20674" marT="206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69.90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a:solidFill>
                                <a:srgbClr val="000000"/>
                              </a:solidFill>
                              <a:effectLst/>
                              <a:latin typeface="Times New Roman" panose="02020603050405020304" pitchFamily="18" charset="0"/>
                              <a:ea typeface="ＭＳ Ｐゴシック" panose="020B0600070205080204" pitchFamily="50" charset="-128"/>
                            </a:rPr>
                            <a:t>18.26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ＭＳ Ｐゴシック" panose="020B0600070205080204" pitchFamily="50" charset="-128"/>
                            </a:rPr>
                            <a:t>5.64</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90074038"/>
                      </a:ext>
                    </a:extLst>
                  </a:tr>
                </a:tbl>
              </a:graphicData>
            </a:graphic>
          </p:graphicFrame>
        </mc:Fallback>
      </mc:AlternateContent>
      <p:pic>
        <p:nvPicPr>
          <p:cNvPr id="9" name="図 8">
            <a:extLst>
              <a:ext uri="{FF2B5EF4-FFF2-40B4-BE49-F238E27FC236}">
                <a16:creationId xmlns:a16="http://schemas.microsoft.com/office/drawing/2014/main" id="{0855D51A-16EE-EE8C-7653-72CFB2DC18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632" y="2230475"/>
            <a:ext cx="2325720" cy="2005934"/>
          </a:xfrm>
          <a:prstGeom prst="rect">
            <a:avLst/>
          </a:prstGeom>
        </p:spPr>
      </p:pic>
      <p:pic>
        <p:nvPicPr>
          <p:cNvPr id="10" name="図 9">
            <a:extLst>
              <a:ext uri="{FF2B5EF4-FFF2-40B4-BE49-F238E27FC236}">
                <a16:creationId xmlns:a16="http://schemas.microsoft.com/office/drawing/2014/main" id="{2BE13652-6569-D79A-F3EC-5C4E7F5D2B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1549" y="2230475"/>
            <a:ext cx="2325718" cy="1955222"/>
          </a:xfrm>
          <a:prstGeom prst="rect">
            <a:avLst/>
          </a:prstGeom>
        </p:spPr>
      </p:pic>
      <p:sp>
        <p:nvSpPr>
          <p:cNvPr id="11" name="円/楕円 10">
            <a:extLst>
              <a:ext uri="{FF2B5EF4-FFF2-40B4-BE49-F238E27FC236}">
                <a16:creationId xmlns:a16="http://schemas.microsoft.com/office/drawing/2014/main" id="{C38A2BFE-A06F-493E-9FB7-0450FF4571E3}"/>
              </a:ext>
            </a:extLst>
          </p:cNvPr>
          <p:cNvSpPr/>
          <p:nvPr/>
        </p:nvSpPr>
        <p:spPr bwMode="auto">
          <a:xfrm>
            <a:off x="2195736" y="2924043"/>
            <a:ext cx="792088" cy="792088"/>
          </a:xfrm>
          <a:prstGeom prst="ellipse">
            <a:avLst/>
          </a:prstGeom>
          <a:noFill/>
          <a:ln w="38100"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accent2"/>
              </a:solidFill>
              <a:effectLst/>
              <a:latin typeface="Times New Roman" panose="02020603050405020304" pitchFamily="18" charset="0"/>
            </a:endParaRPr>
          </a:p>
        </p:txBody>
      </p:sp>
      <p:sp>
        <p:nvSpPr>
          <p:cNvPr id="12" name="円/楕円 11">
            <a:extLst>
              <a:ext uri="{FF2B5EF4-FFF2-40B4-BE49-F238E27FC236}">
                <a16:creationId xmlns:a16="http://schemas.microsoft.com/office/drawing/2014/main" id="{C78C6C22-DCF4-EBCC-F63C-D5B7893F81DA}"/>
              </a:ext>
            </a:extLst>
          </p:cNvPr>
          <p:cNvSpPr/>
          <p:nvPr/>
        </p:nvSpPr>
        <p:spPr bwMode="auto">
          <a:xfrm>
            <a:off x="6516216" y="2893582"/>
            <a:ext cx="792088" cy="792088"/>
          </a:xfrm>
          <a:prstGeom prst="ellipse">
            <a:avLst/>
          </a:prstGeom>
          <a:noFill/>
          <a:ln w="38100"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 name="テキスト ボックス 12">
            <a:extLst>
              <a:ext uri="{FF2B5EF4-FFF2-40B4-BE49-F238E27FC236}">
                <a16:creationId xmlns:a16="http://schemas.microsoft.com/office/drawing/2014/main" id="{CA21772D-2DFA-F7A8-E7A1-57FE3CE8B0CA}"/>
              </a:ext>
            </a:extLst>
          </p:cNvPr>
          <p:cNvSpPr txBox="1"/>
          <p:nvPr/>
        </p:nvSpPr>
        <p:spPr>
          <a:xfrm>
            <a:off x="1348595" y="4240422"/>
            <a:ext cx="2145139" cy="338554"/>
          </a:xfrm>
          <a:prstGeom prst="rect">
            <a:avLst/>
          </a:prstGeom>
          <a:noFill/>
        </p:spPr>
        <p:txBody>
          <a:bodyPr wrap="none" rtlCol="0">
            <a:spAutoFit/>
          </a:bodyPr>
          <a:lstStyle/>
          <a:p>
            <a:r>
              <a:rPr kumimoji="1" lang="en-US" altLang="ja-JP" sz="1600" dirty="0"/>
              <a:t>Horizontal arrangement</a:t>
            </a:r>
            <a:endParaRPr kumimoji="1" lang="ja-JP" altLang="en-US" sz="1600"/>
          </a:p>
        </p:txBody>
      </p:sp>
      <p:sp>
        <p:nvSpPr>
          <p:cNvPr id="14" name="テキスト ボックス 13">
            <a:extLst>
              <a:ext uri="{FF2B5EF4-FFF2-40B4-BE49-F238E27FC236}">
                <a16:creationId xmlns:a16="http://schemas.microsoft.com/office/drawing/2014/main" id="{B929DF6A-2567-7C69-5360-9C2EAF526F33}"/>
              </a:ext>
            </a:extLst>
          </p:cNvPr>
          <p:cNvSpPr txBox="1"/>
          <p:nvPr/>
        </p:nvSpPr>
        <p:spPr>
          <a:xfrm>
            <a:off x="5894505" y="4242574"/>
            <a:ext cx="1905971" cy="338554"/>
          </a:xfrm>
          <a:prstGeom prst="rect">
            <a:avLst/>
          </a:prstGeom>
          <a:noFill/>
        </p:spPr>
        <p:txBody>
          <a:bodyPr wrap="none" rtlCol="0">
            <a:spAutoFit/>
          </a:bodyPr>
          <a:lstStyle/>
          <a:p>
            <a:r>
              <a:rPr kumimoji="1" lang="en-US" altLang="ja-JP" sz="1600" dirty="0"/>
              <a:t>Vertical arrangement</a:t>
            </a:r>
            <a:endParaRPr kumimoji="1" lang="ja-JP" altLang="en-US" sz="1600"/>
          </a:p>
        </p:txBody>
      </p:sp>
    </p:spTree>
    <p:extLst>
      <p:ext uri="{BB962C8B-B14F-4D97-AF65-F5344CB8AC3E}">
        <p14:creationId xmlns:p14="http://schemas.microsoft.com/office/powerpoint/2010/main" val="2460941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646597-94C5-753A-FE9D-E27476BF29FC}"/>
              </a:ext>
            </a:extLst>
          </p:cNvPr>
          <p:cNvSpPr>
            <a:spLocks noGrp="1"/>
          </p:cNvSpPr>
          <p:nvPr>
            <p:ph type="title"/>
          </p:nvPr>
        </p:nvSpPr>
        <p:spPr/>
        <p:txBody>
          <a:bodyPr/>
          <a:lstStyle/>
          <a:p>
            <a:r>
              <a:rPr kumimoji="1" lang="en-US" altLang="ja-JP" dirty="0"/>
              <a:t>Channel parameters</a:t>
            </a:r>
            <a:br>
              <a:rPr kumimoji="1" lang="en-US" altLang="ja-JP" dirty="0"/>
            </a:br>
            <a:r>
              <a:rPr kumimoji="1" lang="en-US" altLang="ja-JP" dirty="0"/>
              <a:t>for passenger bus model</a:t>
            </a:r>
            <a:endParaRPr kumimoji="1" lang="ja-JP" altLang="en-US"/>
          </a:p>
        </p:txBody>
      </p:sp>
      <p:sp>
        <p:nvSpPr>
          <p:cNvPr id="4" name="スライド番号プレースホルダー 3">
            <a:extLst>
              <a:ext uri="{FF2B5EF4-FFF2-40B4-BE49-F238E27FC236}">
                <a16:creationId xmlns:a16="http://schemas.microsoft.com/office/drawing/2014/main" id="{BBE534FA-21A5-CADC-E195-B9178356CF63}"/>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graphicFrame>
        <p:nvGraphicFramePr>
          <p:cNvPr id="5" name="表 4">
            <a:extLst>
              <a:ext uri="{FF2B5EF4-FFF2-40B4-BE49-F238E27FC236}">
                <a16:creationId xmlns:a16="http://schemas.microsoft.com/office/drawing/2014/main" id="{005E3941-7E4C-2035-1F72-C5FD219598AD}"/>
              </a:ext>
            </a:extLst>
          </p:cNvPr>
          <p:cNvGraphicFramePr>
            <a:graphicFrameLocks noGrp="1"/>
          </p:cNvGraphicFramePr>
          <p:nvPr>
            <p:extLst>
              <p:ext uri="{D42A27DB-BD31-4B8C-83A1-F6EECF244321}">
                <p14:modId xmlns:p14="http://schemas.microsoft.com/office/powerpoint/2010/main" val="4115063254"/>
              </p:ext>
            </p:extLst>
          </p:nvPr>
        </p:nvGraphicFramePr>
        <p:xfrm>
          <a:off x="1547664" y="4624903"/>
          <a:ext cx="6408710" cy="1547297"/>
        </p:xfrm>
        <a:graphic>
          <a:graphicData uri="http://schemas.openxmlformats.org/drawingml/2006/table">
            <a:tbl>
              <a:tblPr/>
              <a:tblGrid>
                <a:gridCol w="756934">
                  <a:extLst>
                    <a:ext uri="{9D8B030D-6E8A-4147-A177-3AD203B41FA5}">
                      <a16:colId xmlns:a16="http://schemas.microsoft.com/office/drawing/2014/main" val="2162577621"/>
                    </a:ext>
                  </a:extLst>
                </a:gridCol>
                <a:gridCol w="706472">
                  <a:extLst>
                    <a:ext uri="{9D8B030D-6E8A-4147-A177-3AD203B41FA5}">
                      <a16:colId xmlns:a16="http://schemas.microsoft.com/office/drawing/2014/main" val="2359102277"/>
                    </a:ext>
                  </a:extLst>
                </a:gridCol>
                <a:gridCol w="706472">
                  <a:extLst>
                    <a:ext uri="{9D8B030D-6E8A-4147-A177-3AD203B41FA5}">
                      <a16:colId xmlns:a16="http://schemas.microsoft.com/office/drawing/2014/main" val="857065989"/>
                    </a:ext>
                  </a:extLst>
                </a:gridCol>
                <a:gridCol w="706472">
                  <a:extLst>
                    <a:ext uri="{9D8B030D-6E8A-4147-A177-3AD203B41FA5}">
                      <a16:colId xmlns:a16="http://schemas.microsoft.com/office/drawing/2014/main" val="1215508508"/>
                    </a:ext>
                  </a:extLst>
                </a:gridCol>
                <a:gridCol w="706472">
                  <a:extLst>
                    <a:ext uri="{9D8B030D-6E8A-4147-A177-3AD203B41FA5}">
                      <a16:colId xmlns:a16="http://schemas.microsoft.com/office/drawing/2014/main" val="2201374326"/>
                    </a:ext>
                  </a:extLst>
                </a:gridCol>
                <a:gridCol w="706472">
                  <a:extLst>
                    <a:ext uri="{9D8B030D-6E8A-4147-A177-3AD203B41FA5}">
                      <a16:colId xmlns:a16="http://schemas.microsoft.com/office/drawing/2014/main" val="3402987754"/>
                    </a:ext>
                  </a:extLst>
                </a:gridCol>
                <a:gridCol w="706472">
                  <a:extLst>
                    <a:ext uri="{9D8B030D-6E8A-4147-A177-3AD203B41FA5}">
                      <a16:colId xmlns:a16="http://schemas.microsoft.com/office/drawing/2014/main" val="3359820703"/>
                    </a:ext>
                  </a:extLst>
                </a:gridCol>
                <a:gridCol w="706472">
                  <a:extLst>
                    <a:ext uri="{9D8B030D-6E8A-4147-A177-3AD203B41FA5}">
                      <a16:colId xmlns:a16="http://schemas.microsoft.com/office/drawing/2014/main" val="3888362002"/>
                    </a:ext>
                  </a:extLst>
                </a:gridCol>
                <a:gridCol w="706472">
                  <a:extLst>
                    <a:ext uri="{9D8B030D-6E8A-4147-A177-3AD203B41FA5}">
                      <a16:colId xmlns:a16="http://schemas.microsoft.com/office/drawing/2014/main" val="1932385564"/>
                    </a:ext>
                  </a:extLst>
                </a:gridCol>
              </a:tblGrid>
              <a:tr h="265007">
                <a:tc gridSpan="9">
                  <a:txBody>
                    <a:bodyPr/>
                    <a:lstStyle/>
                    <a:p>
                      <a:pPr algn="ctr" fontAlgn="b"/>
                      <a:r>
                        <a:rPr lang="en-US" sz="1400" b="0" i="1" u="none" strike="noStrike" dirty="0">
                          <a:effectLst/>
                          <a:latin typeface="Times New Roman" panose="02020603050405020304" pitchFamily="18" charset="0"/>
                        </a:rPr>
                        <a:t>d</a:t>
                      </a:r>
                      <a:r>
                        <a:rPr lang="en-US" sz="1400" b="0" i="1" u="none" strike="noStrike" baseline="-25000" dirty="0">
                          <a:effectLst/>
                          <a:latin typeface="Times New Roman" panose="02020603050405020304" pitchFamily="18" charset="0"/>
                        </a:rPr>
                        <a:t>0</a:t>
                      </a:r>
                      <a:r>
                        <a:rPr lang="en-US" sz="1400" b="0" i="0" u="none" strike="noStrike" dirty="0">
                          <a:effectLst/>
                          <a:latin typeface="Times New Roman" panose="02020603050405020304" pitchFamily="18" charset="0"/>
                        </a:rPr>
                        <a:t>=1000 (mm)</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20890915"/>
                  </a:ext>
                </a:extLst>
              </a:tr>
              <a:tr h="256458">
                <a:tc>
                  <a:txBody>
                    <a:bodyPr/>
                    <a:lstStyle/>
                    <a:p>
                      <a:pPr algn="ctr" fontAlgn="b"/>
                      <a:r>
                        <a:rPr lang="en-US" sz="1400" b="0" i="0" u="none" strike="noStrike" dirty="0">
                          <a:effectLst/>
                          <a:latin typeface="Times New Roman" panose="02020603050405020304" pitchFamily="18" charset="0"/>
                        </a:rPr>
                        <a:t>Tx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b"/>
                      <a:r>
                        <a:rPr lang="en-US" sz="1400" b="0" i="0" u="none" strike="noStrike">
                          <a:effectLst/>
                          <a:latin typeface="Times New Roman" panose="02020603050405020304" pitchFamily="18" charset="0"/>
                        </a:rPr>
                        <a:t>Center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p>
                      <a:pPr algn="ctr" fontAlgn="b"/>
                      <a:r>
                        <a:rPr lang="en-US" sz="1400" b="0" i="0" u="none" strike="noStrike">
                          <a:effectLst/>
                          <a:latin typeface="Times New Roman" panose="02020603050405020304" pitchFamily="18" charset="0"/>
                        </a:rPr>
                        <a:t>Front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b"/>
                      <a:r>
                        <a:rPr lang="en-US" sz="1400" b="0" i="0" u="none" strike="noStrike" dirty="0">
                          <a:effectLst/>
                          <a:latin typeface="Times New Roman" panose="02020603050405020304" pitchFamily="18" charset="0"/>
                        </a:rPr>
                        <a:t>Rear</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2091129809"/>
                  </a:ext>
                </a:extLst>
              </a:tr>
              <a:tr h="256458">
                <a:tc>
                  <a:txBody>
                    <a:bodyPr/>
                    <a:lstStyle/>
                    <a:p>
                      <a:pPr algn="ctr" fontAlgn="b"/>
                      <a:r>
                        <a:rPr lang="en-US" sz="1400" b="0" i="0" u="none" strike="noStrike">
                          <a:effectLst/>
                          <a:latin typeface="Times New Roman" panose="02020603050405020304" pitchFamily="18" charset="0"/>
                        </a:rPr>
                        <a:t>direction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400" b="0" i="0" u="none" strike="noStrike">
                          <a:effectLst/>
                          <a:latin typeface="Times New Roman" panose="02020603050405020304" pitchFamily="18" charset="0"/>
                        </a:rPr>
                        <a:t>Forward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b"/>
                      <a:r>
                        <a:rPr lang="en-US" sz="1400" b="0" i="0" u="none" strike="noStrike">
                          <a:effectLst/>
                          <a:latin typeface="Times New Roman" panose="02020603050405020304" pitchFamily="18" charset="0"/>
                        </a:rPr>
                        <a:t>Sideways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fontAlgn="b"/>
                      <a:r>
                        <a:rPr lang="en-US" sz="1400" b="0" i="0" u="none" strike="noStrike">
                          <a:effectLst/>
                          <a:latin typeface="Times New Roman" panose="02020603050405020304" pitchFamily="18" charset="0"/>
                        </a:rPr>
                        <a:t>Forward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Times New Roman" panose="02020603050405020304" pitchFamily="18" charset="0"/>
                        </a:rPr>
                        <a:t>Sideways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Times New Roman" panose="02020603050405020304" pitchFamily="18" charset="0"/>
                        </a:rPr>
                        <a:t>Forward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effectLst/>
                          <a:latin typeface="Times New Roman" panose="02020603050405020304" pitchFamily="18" charset="0"/>
                        </a:rPr>
                        <a:t>Sideways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251271"/>
                  </a:ext>
                </a:extLst>
              </a:tr>
              <a:tr h="256458">
                <a:tc>
                  <a:txBody>
                    <a:bodyPr/>
                    <a:lstStyle/>
                    <a:p>
                      <a:pPr algn="ctr" fontAlgn="b"/>
                      <a:r>
                        <a:rPr lang="en-US" sz="1400" b="0" i="0" u="none" strike="noStrike">
                          <a:effectLst/>
                          <a:latin typeface="Times New Roman" panose="02020603050405020304" pitchFamily="18" charset="0"/>
                        </a:rPr>
                        <a:t>persons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803997299"/>
                  </a:ext>
                </a:extLst>
              </a:tr>
              <a:tr h="256458">
                <a:tc>
                  <a:txBody>
                    <a:bodyPr/>
                    <a:lstStyle/>
                    <a:p>
                      <a:pPr algn="ctr" fontAlgn="b"/>
                      <a:r>
                        <a:rPr lang="en-US" sz="1400" b="0" i="1" u="none" strike="noStrike" dirty="0">
                          <a:effectLst/>
                          <a:latin typeface="Times New Roman" panose="02020603050405020304" pitchFamily="18" charset="0"/>
                        </a:rPr>
                        <a:t>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1.31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0.70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2.07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2698091"/>
                  </a:ext>
                </a:extLst>
              </a:tr>
              <a:tr h="256458">
                <a:tc>
                  <a:txBody>
                    <a:bodyPr/>
                    <a:lstStyle/>
                    <a:p>
                      <a:pPr algn="ctr" fontAlgn="b"/>
                      <a:r>
                        <a:rPr lang="en-US" sz="1400" b="0" i="0" u="none" strike="noStrike" dirty="0">
                          <a:effectLst/>
                          <a:latin typeface="Times New Roman" panose="02020603050405020304" pitchFamily="18" charset="0"/>
                        </a:rPr>
                        <a:t>PL</a:t>
                      </a:r>
                      <a:r>
                        <a:rPr lang="en-US" sz="1400" b="0" i="0" u="none" strike="noStrike" baseline="-25000" dirty="0">
                          <a:effectLst/>
                          <a:latin typeface="Times New Roman" panose="02020603050405020304" pitchFamily="18" charset="0"/>
                        </a:rPr>
                        <a:t>0 </a:t>
                      </a:r>
                      <a:r>
                        <a:rPr lang="en-US" sz="1400" b="0" i="0" u="none" strike="noStrike" dirty="0">
                          <a:effectLst/>
                          <a:latin typeface="Times New Roman" panose="02020603050405020304" pitchFamily="18" charset="0"/>
                        </a:rPr>
                        <a:t>[dB]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60.98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63.54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65.03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73.49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58.31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dirty="0">
                          <a:effectLst/>
                          <a:latin typeface="Times New Roman" panose="02020603050405020304" pitchFamily="18" charset="0"/>
                        </a:rPr>
                        <a:t>63.18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47.21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dirty="0">
                          <a:effectLst/>
                          <a:latin typeface="Times New Roman" panose="02020603050405020304" pitchFamily="18" charset="0"/>
                        </a:rPr>
                        <a:t>52.65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9335546"/>
                  </a:ext>
                </a:extLst>
              </a:tr>
            </a:tbl>
          </a:graphicData>
        </a:graphic>
      </p:graphicFrame>
      <p:pic>
        <p:nvPicPr>
          <p:cNvPr id="14" name="図 13" descr="パソコンの画面&#10;&#10;低い精度で自動的に生成された説明">
            <a:extLst>
              <a:ext uri="{FF2B5EF4-FFF2-40B4-BE49-F238E27FC236}">
                <a16:creationId xmlns:a16="http://schemas.microsoft.com/office/drawing/2014/main" id="{3195D53A-1CDD-F248-3807-3A4A97A7CF23}"/>
              </a:ext>
            </a:extLst>
          </p:cNvPr>
          <p:cNvPicPr>
            <a:picLocks noChangeAspect="1"/>
          </p:cNvPicPr>
          <p:nvPr/>
        </p:nvPicPr>
        <p:blipFill rotWithShape="1">
          <a:blip r:embed="rId2">
            <a:extLst>
              <a:ext uri="{28A0092B-C50C-407E-A947-70E740481C1C}">
                <a14:useLocalDpi xmlns:a14="http://schemas.microsoft.com/office/drawing/2010/main" val="0"/>
              </a:ext>
            </a:extLst>
          </a:blip>
          <a:srcRect l="13035" r="21387"/>
          <a:stretch/>
        </p:blipFill>
        <p:spPr>
          <a:xfrm>
            <a:off x="231310" y="2079340"/>
            <a:ext cx="4208102" cy="2385116"/>
          </a:xfrm>
          <a:prstGeom prst="rect">
            <a:avLst/>
          </a:prstGeom>
        </p:spPr>
      </p:pic>
      <p:pic>
        <p:nvPicPr>
          <p:cNvPr id="15" name="図 14" descr="グラフィカル ユーザー インターフェイス&#10;&#10;自動的に生成された説明">
            <a:extLst>
              <a:ext uri="{FF2B5EF4-FFF2-40B4-BE49-F238E27FC236}">
                <a16:creationId xmlns:a16="http://schemas.microsoft.com/office/drawing/2014/main" id="{E6FD2F23-8397-A75D-F14A-77CD792C7A76}"/>
              </a:ext>
            </a:extLst>
          </p:cNvPr>
          <p:cNvPicPr>
            <a:picLocks noChangeAspect="1"/>
          </p:cNvPicPr>
          <p:nvPr/>
        </p:nvPicPr>
        <p:blipFill rotWithShape="1">
          <a:blip r:embed="rId3">
            <a:extLst>
              <a:ext uri="{28A0092B-C50C-407E-A947-70E740481C1C}">
                <a14:useLocalDpi xmlns:a14="http://schemas.microsoft.com/office/drawing/2010/main" val="0"/>
              </a:ext>
            </a:extLst>
          </a:blip>
          <a:srcRect l="13035" r="21387"/>
          <a:stretch/>
        </p:blipFill>
        <p:spPr>
          <a:xfrm>
            <a:off x="4644008" y="2029111"/>
            <a:ext cx="4312317" cy="2444185"/>
          </a:xfrm>
          <a:prstGeom prst="rect">
            <a:avLst/>
          </a:prstGeom>
        </p:spPr>
      </p:pic>
      <p:sp>
        <p:nvSpPr>
          <p:cNvPr id="16" name="円/楕円 15">
            <a:extLst>
              <a:ext uri="{FF2B5EF4-FFF2-40B4-BE49-F238E27FC236}">
                <a16:creationId xmlns:a16="http://schemas.microsoft.com/office/drawing/2014/main" id="{BF1DA982-1FB2-5B1D-8356-BA7EC5166E7E}"/>
              </a:ext>
            </a:extLst>
          </p:cNvPr>
          <p:cNvSpPr/>
          <p:nvPr/>
        </p:nvSpPr>
        <p:spPr>
          <a:xfrm>
            <a:off x="5715193" y="2704756"/>
            <a:ext cx="344785" cy="752354"/>
          </a:xfrm>
          <a:prstGeom prst="ellipse">
            <a:avLst/>
          </a:prstGeom>
          <a:noFill/>
          <a:ln w="28575" cap="flat" cmpd="sng" algn="ctr">
            <a:solidFill>
              <a:srgbClr val="C0504D"/>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Times New Roman"/>
              <a:ea typeface="ＭＳ Ｐゴシック"/>
              <a:cs typeface="+mn-cs"/>
            </a:endParaRPr>
          </a:p>
        </p:txBody>
      </p:sp>
      <p:sp>
        <p:nvSpPr>
          <p:cNvPr id="17" name="円/楕円 16">
            <a:extLst>
              <a:ext uri="{FF2B5EF4-FFF2-40B4-BE49-F238E27FC236}">
                <a16:creationId xmlns:a16="http://schemas.microsoft.com/office/drawing/2014/main" id="{B0CC7095-01A4-0EE5-594C-32D256BC229A}"/>
              </a:ext>
            </a:extLst>
          </p:cNvPr>
          <p:cNvSpPr/>
          <p:nvPr/>
        </p:nvSpPr>
        <p:spPr>
          <a:xfrm>
            <a:off x="7335759" y="3055347"/>
            <a:ext cx="344785" cy="752354"/>
          </a:xfrm>
          <a:prstGeom prst="ellipse">
            <a:avLst/>
          </a:prstGeom>
          <a:noFill/>
          <a:ln w="28575" cap="flat" cmpd="sng" algn="ctr">
            <a:solidFill>
              <a:srgbClr val="C0504D"/>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Times New Roman"/>
              <a:ea typeface="ＭＳ Ｐゴシック"/>
              <a:cs typeface="+mn-cs"/>
            </a:endParaRPr>
          </a:p>
        </p:txBody>
      </p:sp>
      <p:sp>
        <p:nvSpPr>
          <p:cNvPr id="18" name="テキスト ボックス 17">
            <a:extLst>
              <a:ext uri="{FF2B5EF4-FFF2-40B4-BE49-F238E27FC236}">
                <a16:creationId xmlns:a16="http://schemas.microsoft.com/office/drawing/2014/main" id="{2895D870-31DB-1E2E-868D-A94EB8AFC3B3}"/>
              </a:ext>
            </a:extLst>
          </p:cNvPr>
          <p:cNvSpPr txBox="1"/>
          <p:nvPr/>
        </p:nvSpPr>
        <p:spPr>
          <a:xfrm>
            <a:off x="7399297" y="2711601"/>
            <a:ext cx="684803"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Front</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19" name="テキスト ボックス 18">
            <a:extLst>
              <a:ext uri="{FF2B5EF4-FFF2-40B4-BE49-F238E27FC236}">
                <a16:creationId xmlns:a16="http://schemas.microsoft.com/office/drawing/2014/main" id="{F63A6C19-0F70-CF15-813D-8CDE25839CAF}"/>
              </a:ext>
            </a:extLst>
          </p:cNvPr>
          <p:cNvSpPr txBox="1"/>
          <p:nvPr/>
        </p:nvSpPr>
        <p:spPr>
          <a:xfrm>
            <a:off x="6338769" y="2576061"/>
            <a:ext cx="800219"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Center</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20" name="テキスト ボックス 19">
            <a:extLst>
              <a:ext uri="{FF2B5EF4-FFF2-40B4-BE49-F238E27FC236}">
                <a16:creationId xmlns:a16="http://schemas.microsoft.com/office/drawing/2014/main" id="{EB7475E7-C026-D0D5-CF1F-AE3F41AFED64}"/>
              </a:ext>
            </a:extLst>
          </p:cNvPr>
          <p:cNvSpPr txBox="1"/>
          <p:nvPr/>
        </p:nvSpPr>
        <p:spPr>
          <a:xfrm>
            <a:off x="5575398" y="2336049"/>
            <a:ext cx="620683"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Rear</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21" name="円/楕円 20">
            <a:extLst>
              <a:ext uri="{FF2B5EF4-FFF2-40B4-BE49-F238E27FC236}">
                <a16:creationId xmlns:a16="http://schemas.microsoft.com/office/drawing/2014/main" id="{ACD748DC-5376-F47D-9845-3C61B2D42D20}"/>
              </a:ext>
            </a:extLst>
          </p:cNvPr>
          <p:cNvSpPr/>
          <p:nvPr/>
        </p:nvSpPr>
        <p:spPr bwMode="auto">
          <a:xfrm rot="21164571">
            <a:off x="679999" y="3518811"/>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22" name="円/楕円 21">
            <a:extLst>
              <a:ext uri="{FF2B5EF4-FFF2-40B4-BE49-F238E27FC236}">
                <a16:creationId xmlns:a16="http://schemas.microsoft.com/office/drawing/2014/main" id="{2B705B4B-2447-40AE-36D1-70C27371512B}"/>
              </a:ext>
            </a:extLst>
          </p:cNvPr>
          <p:cNvSpPr/>
          <p:nvPr/>
        </p:nvSpPr>
        <p:spPr bwMode="auto">
          <a:xfrm rot="21164571">
            <a:off x="2734181" y="3921479"/>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23" name="円/楕円 22">
            <a:extLst>
              <a:ext uri="{FF2B5EF4-FFF2-40B4-BE49-F238E27FC236}">
                <a16:creationId xmlns:a16="http://schemas.microsoft.com/office/drawing/2014/main" id="{18C3FD76-8887-7732-DDF0-459989ECCFED}"/>
              </a:ext>
            </a:extLst>
          </p:cNvPr>
          <p:cNvSpPr/>
          <p:nvPr/>
        </p:nvSpPr>
        <p:spPr bwMode="auto">
          <a:xfrm rot="21164571">
            <a:off x="5203593" y="3518812"/>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24" name="円/楕円 23">
            <a:extLst>
              <a:ext uri="{FF2B5EF4-FFF2-40B4-BE49-F238E27FC236}">
                <a16:creationId xmlns:a16="http://schemas.microsoft.com/office/drawing/2014/main" id="{17770313-DD5D-70F1-F5C2-EE12E00BAC46}"/>
              </a:ext>
            </a:extLst>
          </p:cNvPr>
          <p:cNvSpPr/>
          <p:nvPr/>
        </p:nvSpPr>
        <p:spPr bwMode="auto">
          <a:xfrm rot="21164571">
            <a:off x="7015723" y="3930320"/>
            <a:ext cx="419928" cy="518530"/>
          </a:xfrm>
          <a:prstGeom prst="ellipse">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bg2"/>
              </a:solidFill>
              <a:effectLst/>
              <a:latin typeface="Times New Roman" panose="02020603050405020304" pitchFamily="18" charset="0"/>
            </a:endParaRPr>
          </a:p>
        </p:txBody>
      </p:sp>
      <p:sp>
        <p:nvSpPr>
          <p:cNvPr id="25" name="テキスト ボックス 24">
            <a:extLst>
              <a:ext uri="{FF2B5EF4-FFF2-40B4-BE49-F238E27FC236}">
                <a16:creationId xmlns:a16="http://schemas.microsoft.com/office/drawing/2014/main" id="{634F49E8-4404-452D-E42E-A6E3A3BB1357}"/>
              </a:ext>
            </a:extLst>
          </p:cNvPr>
          <p:cNvSpPr txBox="1"/>
          <p:nvPr/>
        </p:nvSpPr>
        <p:spPr>
          <a:xfrm>
            <a:off x="3269432" y="2070500"/>
            <a:ext cx="1063112"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2 persons</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
        <p:nvSpPr>
          <p:cNvPr id="26" name="テキスト ボックス 25">
            <a:extLst>
              <a:ext uri="{FF2B5EF4-FFF2-40B4-BE49-F238E27FC236}">
                <a16:creationId xmlns:a16="http://schemas.microsoft.com/office/drawing/2014/main" id="{2E841A52-C152-3150-902B-F67BDE7C299F}"/>
              </a:ext>
            </a:extLst>
          </p:cNvPr>
          <p:cNvSpPr txBox="1"/>
          <p:nvPr/>
        </p:nvSpPr>
        <p:spPr>
          <a:xfrm>
            <a:off x="7749496" y="2034360"/>
            <a:ext cx="1178528" cy="369332"/>
          </a:xfrm>
          <a:prstGeom prst="rect">
            <a:avLst/>
          </a:prstGeom>
          <a:noFill/>
          <a:ln w="25400" cap="flat" cmpd="sng" algn="ctr">
            <a:noFill/>
            <a:prstDash val="solid"/>
          </a:ln>
          <a:effectLst/>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1800" kern="0" dirty="0">
                <a:solidFill>
                  <a:prstClr val="black"/>
                </a:solidFill>
                <a:effectLst>
                  <a:glow rad="63500">
                    <a:prstClr val="white">
                      <a:alpha val="64000"/>
                    </a:prstClr>
                  </a:glow>
                </a:effectLst>
                <a:latin typeface="Times New Roman"/>
                <a:ea typeface="ＭＳ Ｐゴシック"/>
              </a:rPr>
              <a:t>10</a:t>
            </a:r>
            <a:r>
              <a:rPr kumimoji="1" lang="en-US" altLang="ja-JP"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rPr>
              <a:t> persons</a:t>
            </a:r>
            <a:endParaRPr kumimoji="1" lang="ja-JP" altLang="en-US" sz="1800" b="0" i="0" u="none" strike="noStrike" kern="0" cap="none" spc="0" normalizeH="0" baseline="0" noProof="0" dirty="0">
              <a:ln>
                <a:noFill/>
              </a:ln>
              <a:solidFill>
                <a:prstClr val="black"/>
              </a:solidFill>
              <a:effectLst>
                <a:glow rad="63500">
                  <a:prstClr val="white">
                    <a:alpha val="64000"/>
                  </a:prstClr>
                </a:glow>
              </a:effectLst>
              <a:uLnTx/>
              <a:uFillTx/>
              <a:latin typeface="Times New Roman"/>
              <a:ea typeface="ＭＳ Ｐゴシック"/>
              <a:cs typeface="+mn-cs"/>
            </a:endParaRPr>
          </a:p>
        </p:txBody>
      </p:sp>
    </p:spTree>
    <p:extLst>
      <p:ext uri="{BB962C8B-B14F-4D97-AF65-F5344CB8AC3E}">
        <p14:creationId xmlns:p14="http://schemas.microsoft.com/office/powerpoint/2010/main" val="318381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59224B-43F2-3513-3676-3A7EDEFC1627}"/>
              </a:ext>
            </a:extLst>
          </p:cNvPr>
          <p:cNvSpPr>
            <a:spLocks noGrp="1"/>
          </p:cNvSpPr>
          <p:nvPr>
            <p:ph type="title"/>
          </p:nvPr>
        </p:nvSpPr>
        <p:spPr/>
        <p:txBody>
          <a:bodyPr/>
          <a:lstStyle/>
          <a:p>
            <a:r>
              <a:rPr kumimoji="1" lang="en-US" altLang="ja-JP" dirty="0"/>
              <a:t>Channel parameters</a:t>
            </a:r>
            <a:br>
              <a:rPr kumimoji="1" lang="en-US" altLang="ja-JP" dirty="0"/>
            </a:br>
            <a:r>
              <a:rPr kumimoji="1" lang="en-US" altLang="ja-JP" dirty="0"/>
              <a:t>for sedan car cabin model</a:t>
            </a:r>
            <a:endParaRPr kumimoji="1" lang="ja-JP" altLang="en-US"/>
          </a:p>
        </p:txBody>
      </p:sp>
      <p:sp>
        <p:nvSpPr>
          <p:cNvPr id="4" name="スライド番号プレースホルダー 3">
            <a:extLst>
              <a:ext uri="{FF2B5EF4-FFF2-40B4-BE49-F238E27FC236}">
                <a16:creationId xmlns:a16="http://schemas.microsoft.com/office/drawing/2014/main" id="{492C6BF4-70D4-E44B-DDDC-A15F8D3DEE41}"/>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7</a:t>
            </a:fld>
            <a:endParaRPr lang="en-US" altLang="ja-JP"/>
          </a:p>
        </p:txBody>
      </p:sp>
      <p:graphicFrame>
        <p:nvGraphicFramePr>
          <p:cNvPr id="5" name="表 4">
            <a:extLst>
              <a:ext uri="{FF2B5EF4-FFF2-40B4-BE49-F238E27FC236}">
                <a16:creationId xmlns:a16="http://schemas.microsoft.com/office/drawing/2014/main" id="{41ED8A63-94B8-F46C-5110-E2DCB3590FC4}"/>
              </a:ext>
            </a:extLst>
          </p:cNvPr>
          <p:cNvGraphicFramePr>
            <a:graphicFrameLocks noGrp="1"/>
          </p:cNvGraphicFramePr>
          <p:nvPr>
            <p:extLst>
              <p:ext uri="{D42A27DB-BD31-4B8C-83A1-F6EECF244321}">
                <p14:modId xmlns:p14="http://schemas.microsoft.com/office/powerpoint/2010/main" val="3706343612"/>
              </p:ext>
            </p:extLst>
          </p:nvPr>
        </p:nvGraphicFramePr>
        <p:xfrm>
          <a:off x="2170813" y="5215269"/>
          <a:ext cx="2463799" cy="1143000"/>
        </p:xfrm>
        <a:graphic>
          <a:graphicData uri="http://schemas.openxmlformats.org/drawingml/2006/table">
            <a:tbl>
              <a:tblPr/>
              <a:tblGrid>
                <a:gridCol w="859465">
                  <a:extLst>
                    <a:ext uri="{9D8B030D-6E8A-4147-A177-3AD203B41FA5}">
                      <a16:colId xmlns:a16="http://schemas.microsoft.com/office/drawing/2014/main" val="1329123414"/>
                    </a:ext>
                  </a:extLst>
                </a:gridCol>
                <a:gridCol w="802167">
                  <a:extLst>
                    <a:ext uri="{9D8B030D-6E8A-4147-A177-3AD203B41FA5}">
                      <a16:colId xmlns:a16="http://schemas.microsoft.com/office/drawing/2014/main" val="1416893806"/>
                    </a:ext>
                  </a:extLst>
                </a:gridCol>
                <a:gridCol w="802167">
                  <a:extLst>
                    <a:ext uri="{9D8B030D-6E8A-4147-A177-3AD203B41FA5}">
                      <a16:colId xmlns:a16="http://schemas.microsoft.com/office/drawing/2014/main" val="697000553"/>
                    </a:ext>
                  </a:extLst>
                </a:gridCol>
              </a:tblGrid>
              <a:tr h="285750">
                <a:tc gridSpan="3">
                  <a:txBody>
                    <a:bodyPr/>
                    <a:lstStyle/>
                    <a:p>
                      <a:pPr algn="ctr" fontAlgn="b"/>
                      <a:endParaRPr lang="en-US" sz="1400" b="0" i="0" u="none" strike="noStrike" dirty="0">
                        <a:effectLst/>
                        <a:latin typeface="Times New Roman" panose="02020603050405020304" pitchFamily="18"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0135326"/>
                  </a:ext>
                </a:extLst>
              </a:tr>
              <a:tr h="285750">
                <a:tc>
                  <a:txBody>
                    <a:bodyPr/>
                    <a:lstStyle/>
                    <a:p>
                      <a:pPr algn="ctr" fontAlgn="b"/>
                      <a:r>
                        <a:rPr lang="en-US" sz="1400" b="0" i="0" u="none" strike="noStrike">
                          <a:effectLst/>
                          <a:latin typeface="Times New Roman" panose="02020603050405020304" pitchFamily="18" charset="0"/>
                        </a:rPr>
                        <a:t>Tx</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dirty="0">
                          <a:effectLst/>
                          <a:latin typeface="Times New Roman" panose="02020603050405020304" pitchFamily="18" charset="0"/>
                        </a:rPr>
                        <a:t>Driver</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400" b="0" i="0" u="none" strike="noStrike" dirty="0">
                          <a:effectLst/>
                          <a:latin typeface="Times New Roman" panose="02020603050405020304" pitchFamily="18" charset="0"/>
                        </a:rPr>
                        <a:t>Rear seat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191435709"/>
                  </a:ext>
                </a:extLst>
              </a:tr>
              <a:tr h="285750">
                <a:tc>
                  <a:txBody>
                    <a:bodyPr/>
                    <a:lstStyle/>
                    <a:p>
                      <a:pPr algn="ctr" fontAlgn="b"/>
                      <a:r>
                        <a:rPr lang="en-US" sz="1400" b="0" i="1" u="none" strike="noStrike" dirty="0">
                          <a:effectLst/>
                          <a:latin typeface="Times New Roman" panose="02020603050405020304" pitchFamily="18" charset="0"/>
                        </a:rPr>
                        <a:t>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1.28</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dirty="0">
                          <a:effectLst/>
                          <a:latin typeface="Times New Roman" panose="02020603050405020304" pitchFamily="18" charset="0"/>
                        </a:rPr>
                        <a:t>1.73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5513497"/>
                  </a:ext>
                </a:extLst>
              </a:tr>
              <a:tr h="285750">
                <a:tc>
                  <a:txBody>
                    <a:bodyPr/>
                    <a:lstStyle/>
                    <a:p>
                      <a:pPr algn="ctr" fontAlgn="b"/>
                      <a:r>
                        <a:rPr lang="en-US" sz="1400" b="0" i="0" u="none" strike="noStrike" dirty="0">
                          <a:effectLst/>
                          <a:latin typeface="Times New Roman" panose="02020603050405020304" pitchFamily="18" charset="0"/>
                        </a:rPr>
                        <a:t>PL</a:t>
                      </a:r>
                      <a:r>
                        <a:rPr lang="en-US" sz="1400" b="0" i="0" u="none" strike="noStrike" baseline="-25000" dirty="0">
                          <a:effectLst/>
                          <a:latin typeface="Times New Roman" panose="02020603050405020304" pitchFamily="18" charset="0"/>
                        </a:rPr>
                        <a:t>0 </a:t>
                      </a:r>
                      <a:r>
                        <a:rPr lang="en-US" sz="1400" b="0" i="0" u="none" strike="noStrike" dirty="0">
                          <a:effectLst/>
                          <a:latin typeface="Times New Roman" panose="02020603050405020304" pitchFamily="18" charset="0"/>
                        </a:rPr>
                        <a:t>[dB]</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a:effectLst/>
                          <a:latin typeface="Times New Roman" panose="02020603050405020304" pitchFamily="18" charset="0"/>
                        </a:rPr>
                        <a:t>65.35</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altLang="ja-JP" sz="1400" b="0" i="0" u="none" strike="noStrike" dirty="0">
                          <a:effectLst/>
                          <a:latin typeface="Times New Roman" panose="02020603050405020304" pitchFamily="18" charset="0"/>
                        </a:rPr>
                        <a:t>60.93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8885098"/>
                  </a:ext>
                </a:extLst>
              </a:tr>
            </a:tbl>
          </a:graphicData>
        </a:graphic>
      </p:graphicFrame>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099FC21F-B6AD-6945-2144-B52AEE162A9D}"/>
                  </a:ext>
                </a:extLst>
              </p:cNvPr>
              <p:cNvSpPr txBox="1"/>
              <p:nvPr/>
            </p:nvSpPr>
            <p:spPr>
              <a:xfrm>
                <a:off x="4875213" y="5726629"/>
                <a:ext cx="2544543" cy="44557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kumimoji="1" lang="en-US" altLang="ja-JP" sz="1400" b="0" i="1" smtClean="0">
                          <a:latin typeface="Cambria Math" panose="02040503050406030204" pitchFamily="18" charset="0"/>
                        </a:rPr>
                        <m:t>𝑃𝐿</m:t>
                      </m:r>
                      <m:r>
                        <a:rPr kumimoji="1" lang="en-US" altLang="ja-JP" sz="1400" b="0" i="1" smtClean="0">
                          <a:latin typeface="Cambria Math" panose="02040503050406030204" pitchFamily="18" charset="0"/>
                        </a:rPr>
                        <m:t>=</m:t>
                      </m:r>
                      <m:r>
                        <a:rPr kumimoji="1" lang="en-US" altLang="ja-JP" sz="1400" b="0" i="1" smtClean="0">
                          <a:latin typeface="Cambria Math" panose="02040503050406030204" pitchFamily="18" charset="0"/>
                        </a:rPr>
                        <m:t>𝑃</m:t>
                      </m:r>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𝐿</m:t>
                          </m:r>
                        </m:e>
                        <m:sub>
                          <m:r>
                            <a:rPr kumimoji="1" lang="en-US" altLang="ja-JP" sz="1400" b="0" i="1" smtClean="0">
                              <a:latin typeface="Cambria Math" panose="02040503050406030204" pitchFamily="18" charset="0"/>
                            </a:rPr>
                            <m:t>0</m:t>
                          </m:r>
                        </m:sub>
                      </m:sSub>
                      <m:r>
                        <a:rPr kumimoji="1" lang="en-US" altLang="ja-JP" sz="1400" b="0" i="1" smtClean="0">
                          <a:latin typeface="Cambria Math" panose="02040503050406030204" pitchFamily="18" charset="0"/>
                        </a:rPr>
                        <m:t>+10</m:t>
                      </m:r>
                      <m:r>
                        <a:rPr kumimoji="1" lang="en-US" altLang="ja-JP" sz="1400" b="0" i="1" smtClean="0">
                          <a:latin typeface="Cambria Math" panose="02040503050406030204" pitchFamily="18" charset="0"/>
                        </a:rPr>
                        <m:t>𝑛</m:t>
                      </m:r>
                      <m:func>
                        <m:funcPr>
                          <m:ctrlPr>
                            <a:rPr kumimoji="1" lang="en-US" altLang="ja-JP" sz="1400" b="0" i="1" smtClean="0">
                              <a:latin typeface="Cambria Math" panose="02040503050406030204" pitchFamily="18" charset="0"/>
                            </a:rPr>
                          </m:ctrlPr>
                        </m:funcPr>
                        <m:fName>
                          <m:sSub>
                            <m:sSubPr>
                              <m:ctrlPr>
                                <a:rPr kumimoji="1" lang="en-US" altLang="ja-JP" sz="1400" b="0" i="1" smtClean="0">
                                  <a:latin typeface="Cambria Math" panose="02040503050406030204" pitchFamily="18" charset="0"/>
                                </a:rPr>
                              </m:ctrlPr>
                            </m:sSubPr>
                            <m:e>
                              <m:r>
                                <m:rPr>
                                  <m:sty m:val="p"/>
                                </m:rPr>
                                <a:rPr kumimoji="1" lang="en-US" altLang="ja-JP" sz="1400" b="0" i="0" smtClean="0">
                                  <a:latin typeface="Cambria Math" panose="02040503050406030204" pitchFamily="18" charset="0"/>
                                </a:rPr>
                                <m:t>log</m:t>
                              </m:r>
                            </m:e>
                            <m:sub>
                              <m:r>
                                <a:rPr kumimoji="1" lang="en-US" altLang="ja-JP" sz="1400" b="0" i="1" smtClean="0">
                                  <a:latin typeface="Cambria Math" panose="02040503050406030204" pitchFamily="18" charset="0"/>
                                </a:rPr>
                                <m:t>10</m:t>
                              </m:r>
                            </m:sub>
                          </m:sSub>
                        </m:fName>
                        <m:e>
                          <m:d>
                            <m:dPr>
                              <m:ctrlPr>
                                <a:rPr kumimoji="1" lang="en-US" altLang="ja-JP" sz="1400" b="0" i="1" smtClean="0">
                                  <a:latin typeface="Cambria Math" panose="02040503050406030204" pitchFamily="18" charset="0"/>
                                </a:rPr>
                              </m:ctrlPr>
                            </m:dPr>
                            <m:e>
                              <m:f>
                                <m:fPr>
                                  <m:ctrlPr>
                                    <a:rPr kumimoji="1" lang="en-US" altLang="ja-JP" sz="1400" b="0" i="1" smtClean="0">
                                      <a:latin typeface="Cambria Math" panose="02040503050406030204" pitchFamily="18" charset="0"/>
                                    </a:rPr>
                                  </m:ctrlPr>
                                </m:fPr>
                                <m:num>
                                  <m:r>
                                    <a:rPr kumimoji="1" lang="en-US" altLang="ja-JP" sz="1400" b="0" i="1" smtClean="0">
                                      <a:latin typeface="Cambria Math" panose="02040503050406030204" pitchFamily="18" charset="0"/>
                                    </a:rPr>
                                    <m:t>𝑑</m:t>
                                  </m:r>
                                </m:num>
                                <m:den>
                                  <m:sSub>
                                    <m:sSubPr>
                                      <m:ctrlPr>
                                        <a:rPr kumimoji="1" lang="en-US" altLang="ja-JP" sz="1400" b="0" i="1" smtClean="0">
                                          <a:latin typeface="Cambria Math" panose="02040503050406030204" pitchFamily="18" charset="0"/>
                                        </a:rPr>
                                      </m:ctrlPr>
                                    </m:sSubPr>
                                    <m:e>
                                      <m:r>
                                        <a:rPr kumimoji="1" lang="en-US" altLang="ja-JP" sz="1400" b="0" i="1" smtClean="0">
                                          <a:latin typeface="Cambria Math" panose="02040503050406030204" pitchFamily="18" charset="0"/>
                                        </a:rPr>
                                        <m:t>𝑑</m:t>
                                      </m:r>
                                    </m:e>
                                    <m:sub>
                                      <m:r>
                                        <a:rPr kumimoji="1" lang="en-US" altLang="ja-JP" sz="1400" b="0" i="1" smtClean="0">
                                          <a:latin typeface="Cambria Math" panose="02040503050406030204" pitchFamily="18" charset="0"/>
                                        </a:rPr>
                                        <m:t>0</m:t>
                                      </m:r>
                                    </m:sub>
                                  </m:sSub>
                                </m:den>
                              </m:f>
                            </m:e>
                          </m:d>
                          <m:r>
                            <a:rPr kumimoji="1" lang="en-US" altLang="ja-JP" sz="1400" b="0" i="1" smtClean="0">
                              <a:latin typeface="Cambria Math" panose="02040503050406030204" pitchFamily="18" charset="0"/>
                            </a:rPr>
                            <m:t> </m:t>
                          </m:r>
                          <m:r>
                            <a:rPr kumimoji="1" lang="en-US" altLang="ja-JP" sz="1400" b="0" i="0" smtClean="0">
                              <a:latin typeface="Cambria Math" panose="02040503050406030204" pitchFamily="18" charset="0"/>
                            </a:rPr>
                            <m:t>(</m:t>
                          </m:r>
                          <m:r>
                            <m:rPr>
                              <m:sty m:val="p"/>
                            </m:rPr>
                            <a:rPr kumimoji="1" lang="en-US" altLang="ja-JP" sz="1400" b="0" i="0" smtClean="0">
                              <a:latin typeface="Cambria Math" panose="02040503050406030204" pitchFamily="18" charset="0"/>
                            </a:rPr>
                            <m:t>dB</m:t>
                          </m:r>
                          <m:r>
                            <a:rPr kumimoji="1" lang="en-US" altLang="ja-JP" sz="1400" b="0" i="1" smtClean="0">
                              <a:latin typeface="Cambria Math" panose="02040503050406030204" pitchFamily="18" charset="0"/>
                            </a:rPr>
                            <m:t>)</m:t>
                          </m:r>
                        </m:e>
                      </m:func>
                    </m:oMath>
                  </m:oMathPara>
                </a14:m>
                <a:endParaRPr kumimoji="1" lang="ja-JP" altLang="en-US" sz="1400" dirty="0">
                  <a:latin typeface="Times New Roman"/>
                </a:endParaRPr>
              </a:p>
            </p:txBody>
          </p:sp>
        </mc:Choice>
        <mc:Fallback>
          <p:sp>
            <p:nvSpPr>
              <p:cNvPr id="6" name="テキスト ボックス 5">
                <a:extLst>
                  <a:ext uri="{FF2B5EF4-FFF2-40B4-BE49-F238E27FC236}">
                    <a16:creationId xmlns:a16="http://schemas.microsoft.com/office/drawing/2014/main" id="{099FC21F-B6AD-6945-2144-B52AEE162A9D}"/>
                  </a:ext>
                </a:extLst>
              </p:cNvPr>
              <p:cNvSpPr txBox="1">
                <a:spLocks noRot="1" noChangeAspect="1" noMove="1" noResize="1" noEditPoints="1" noAdjustHandles="1" noChangeArrowheads="1" noChangeShapeType="1" noTextEdit="1"/>
              </p:cNvSpPr>
              <p:nvPr/>
            </p:nvSpPr>
            <p:spPr>
              <a:xfrm>
                <a:off x="4875213" y="5726629"/>
                <a:ext cx="2544543" cy="445571"/>
              </a:xfrm>
              <a:prstGeom prst="rect">
                <a:avLst/>
              </a:prstGeom>
              <a:blipFill>
                <a:blip r:embed="rId2"/>
                <a:stretch>
                  <a:fillRect l="-1493" t="-2703" r="-1493" b="-5405"/>
                </a:stretch>
              </a:blipFill>
            </p:spPr>
            <p:txBody>
              <a:bodyPr/>
              <a:lstStyle/>
              <a:p>
                <a:r>
                  <a:rPr lang="ja-JP" altLang="en-US">
                    <a:noFill/>
                  </a:rPr>
                  <a:t> </a:t>
                </a:r>
              </a:p>
            </p:txBody>
          </p:sp>
        </mc:Fallback>
      </mc:AlternateContent>
      <p:pic>
        <p:nvPicPr>
          <p:cNvPr id="7" name="図 6">
            <a:extLst>
              <a:ext uri="{FF2B5EF4-FFF2-40B4-BE49-F238E27FC236}">
                <a16:creationId xmlns:a16="http://schemas.microsoft.com/office/drawing/2014/main" id="{38AC6277-084F-4B1F-E7A8-C22DE7ABF5DD}"/>
              </a:ext>
            </a:extLst>
          </p:cNvPr>
          <p:cNvPicPr>
            <a:picLocks noChangeAspect="1"/>
          </p:cNvPicPr>
          <p:nvPr/>
        </p:nvPicPr>
        <p:blipFill>
          <a:blip r:embed="rId3"/>
          <a:stretch>
            <a:fillRect/>
          </a:stretch>
        </p:blipFill>
        <p:spPr>
          <a:xfrm>
            <a:off x="1964185" y="1907263"/>
            <a:ext cx="5184576" cy="3480454"/>
          </a:xfrm>
          <a:prstGeom prst="rect">
            <a:avLst/>
          </a:prstGeom>
        </p:spPr>
      </p:pic>
    </p:spTree>
    <p:extLst>
      <p:ext uri="{BB962C8B-B14F-4D97-AF65-F5344CB8AC3E}">
        <p14:creationId xmlns:p14="http://schemas.microsoft.com/office/powerpoint/2010/main" val="957523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2B6E7F-4363-1484-E201-CD47EEC10218}"/>
              </a:ext>
            </a:extLst>
          </p:cNvPr>
          <p:cNvSpPr>
            <a:spLocks noGrp="1"/>
          </p:cNvSpPr>
          <p:nvPr>
            <p:ph type="title"/>
          </p:nvPr>
        </p:nvSpPr>
        <p:spPr/>
        <p:txBody>
          <a:bodyPr/>
          <a:lstStyle/>
          <a:p>
            <a:r>
              <a:rPr lang="en-US" altLang="ja-JP" dirty="0"/>
              <a:t>Channel parameters for VBAN use cases</a:t>
            </a:r>
            <a:endParaRPr kumimoji="1" lang="ja-JP" altLang="en-US"/>
          </a:p>
        </p:txBody>
      </p:sp>
      <p:sp>
        <p:nvSpPr>
          <p:cNvPr id="4" name="スライド番号プレースホルダー 3">
            <a:extLst>
              <a:ext uri="{FF2B5EF4-FFF2-40B4-BE49-F238E27FC236}">
                <a16:creationId xmlns:a16="http://schemas.microsoft.com/office/drawing/2014/main" id="{A06446B7-DF3F-0CDC-AC6B-283A14EE2DB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8</a:t>
            </a:fld>
            <a:endParaRPr lang="en-US" altLang="ja-JP"/>
          </a:p>
        </p:txBody>
      </p:sp>
      <p:pic>
        <p:nvPicPr>
          <p:cNvPr id="6" name="図 5" descr="ゲーム画面のスクリーンショット&#10;&#10;中程度の精度で自動的に生成された説明">
            <a:extLst>
              <a:ext uri="{FF2B5EF4-FFF2-40B4-BE49-F238E27FC236}">
                <a16:creationId xmlns:a16="http://schemas.microsoft.com/office/drawing/2014/main" id="{0688955A-3AB2-C306-2140-ED04A427A980}"/>
              </a:ext>
            </a:extLst>
          </p:cNvPr>
          <p:cNvPicPr>
            <a:picLocks noChangeAspect="1"/>
          </p:cNvPicPr>
          <p:nvPr/>
        </p:nvPicPr>
        <p:blipFill>
          <a:blip r:embed="rId2"/>
          <a:stretch>
            <a:fillRect/>
          </a:stretch>
        </p:blipFill>
        <p:spPr>
          <a:xfrm>
            <a:off x="1115616" y="1887534"/>
            <a:ext cx="7128792" cy="2520107"/>
          </a:xfrm>
          <a:prstGeom prst="rect">
            <a:avLst/>
          </a:prstGeom>
        </p:spPr>
      </p:pic>
      <p:graphicFrame>
        <p:nvGraphicFramePr>
          <p:cNvPr id="7" name="表 6">
            <a:extLst>
              <a:ext uri="{FF2B5EF4-FFF2-40B4-BE49-F238E27FC236}">
                <a16:creationId xmlns:a16="http://schemas.microsoft.com/office/drawing/2014/main" id="{0841FDAB-32D2-3416-9101-55E1CC961ED3}"/>
              </a:ext>
            </a:extLst>
          </p:cNvPr>
          <p:cNvGraphicFramePr>
            <a:graphicFrameLocks noGrp="1"/>
          </p:cNvGraphicFramePr>
          <p:nvPr>
            <p:extLst>
              <p:ext uri="{D42A27DB-BD31-4B8C-83A1-F6EECF244321}">
                <p14:modId xmlns:p14="http://schemas.microsoft.com/office/powerpoint/2010/main" val="1277416725"/>
              </p:ext>
            </p:extLst>
          </p:nvPr>
        </p:nvGraphicFramePr>
        <p:xfrm>
          <a:off x="2881908" y="4509120"/>
          <a:ext cx="3456384" cy="1864814"/>
        </p:xfrm>
        <a:graphic>
          <a:graphicData uri="http://schemas.openxmlformats.org/drawingml/2006/table">
            <a:tbl>
              <a:tblPr/>
              <a:tblGrid>
                <a:gridCol w="801206">
                  <a:extLst>
                    <a:ext uri="{9D8B030D-6E8A-4147-A177-3AD203B41FA5}">
                      <a16:colId xmlns:a16="http://schemas.microsoft.com/office/drawing/2014/main" val="1184786077"/>
                    </a:ext>
                  </a:extLst>
                </a:gridCol>
                <a:gridCol w="1320645">
                  <a:extLst>
                    <a:ext uri="{9D8B030D-6E8A-4147-A177-3AD203B41FA5}">
                      <a16:colId xmlns:a16="http://schemas.microsoft.com/office/drawing/2014/main" val="2523084974"/>
                    </a:ext>
                  </a:extLst>
                </a:gridCol>
                <a:gridCol w="1334533">
                  <a:extLst>
                    <a:ext uri="{9D8B030D-6E8A-4147-A177-3AD203B41FA5}">
                      <a16:colId xmlns:a16="http://schemas.microsoft.com/office/drawing/2014/main" val="1651982311"/>
                    </a:ext>
                  </a:extLst>
                </a:gridCol>
              </a:tblGrid>
              <a:tr h="303380">
                <a:tc>
                  <a:txBody>
                    <a:bodyPr/>
                    <a:lstStyle/>
                    <a:p>
                      <a:pPr algn="l" fontAlgn="ctr"/>
                      <a:endParaRPr lang="ja-JP" altLang="en-US" sz="1600" b="0" i="0" u="none" strike="noStrike">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 sz="16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Path loss (dB)</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 sz="16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Distance (mm)</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3961891"/>
                  </a:ext>
                </a:extLst>
              </a:tr>
              <a:tr h="260239">
                <a:tc>
                  <a:txBody>
                    <a:bodyPr/>
                    <a:lstStyle/>
                    <a:p>
                      <a:pPr algn="ctr" fontAlgn="ctr"/>
                      <a:r>
                        <a:rPr lang="en" sz="16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S09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-74.75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2077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9975891"/>
                  </a:ext>
                </a:extLst>
              </a:tr>
              <a:tr h="260239">
                <a:tc>
                  <a:txBody>
                    <a:bodyPr/>
                    <a:lstStyle/>
                    <a:p>
                      <a:pPr algn="ctr" fontAlgn="ctr"/>
                      <a:r>
                        <a:rPr lang="en" sz="16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S10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-86.45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3536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4634460"/>
                  </a:ext>
                </a:extLst>
              </a:tr>
              <a:tr h="260239">
                <a:tc>
                  <a:txBody>
                    <a:bodyPr/>
                    <a:lstStyle/>
                    <a:p>
                      <a:pPr algn="ctr" fontAlgn="ctr"/>
                      <a:r>
                        <a:rPr lang="en" sz="16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S11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-69.04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1500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9255467"/>
                  </a:ext>
                </a:extLst>
              </a:tr>
              <a:tr h="260239">
                <a:tc>
                  <a:txBody>
                    <a:bodyPr/>
                    <a:lstStyle/>
                    <a:p>
                      <a:pPr algn="ctr" fontAlgn="ctr"/>
                      <a:r>
                        <a:rPr lang="en" sz="16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S12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-102.08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1800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162287"/>
                  </a:ext>
                </a:extLst>
              </a:tr>
              <a:tr h="260239">
                <a:tc>
                  <a:txBody>
                    <a:bodyPr/>
                    <a:lstStyle/>
                    <a:p>
                      <a:pPr algn="ctr" fontAlgn="ctr"/>
                      <a:r>
                        <a:rPr lang="en" sz="16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S13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-70.19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1509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0895997"/>
                  </a:ext>
                </a:extLst>
              </a:tr>
              <a:tr h="260239">
                <a:tc>
                  <a:txBody>
                    <a:bodyPr/>
                    <a:lstStyle/>
                    <a:p>
                      <a:pPr algn="ctr" fontAlgn="ctr"/>
                      <a:r>
                        <a:rPr lang="en" sz="16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S14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-92.79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effectLst/>
                          <a:latin typeface="Times New Roman" panose="02020603050405020304" pitchFamily="18" charset="0"/>
                          <a:ea typeface="游ゴシック" panose="020B0400000000000000" pitchFamily="34" charset="-128"/>
                          <a:cs typeface="Times New Roman" panose="02020603050405020304" pitchFamily="18" charset="0"/>
                        </a:rPr>
                        <a:t>1897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0483215"/>
                  </a:ext>
                </a:extLst>
              </a:tr>
            </a:tbl>
          </a:graphicData>
        </a:graphic>
      </p:graphicFrame>
    </p:spTree>
    <p:extLst>
      <p:ext uri="{BB962C8B-B14F-4D97-AF65-F5344CB8AC3E}">
        <p14:creationId xmlns:p14="http://schemas.microsoft.com/office/powerpoint/2010/main" val="2170682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FF189F-527A-39DE-0E2D-9FB82C061214}"/>
              </a:ext>
            </a:extLst>
          </p:cNvPr>
          <p:cNvSpPr>
            <a:spLocks noGrp="1"/>
          </p:cNvSpPr>
          <p:nvPr>
            <p:ph type="title"/>
          </p:nvPr>
        </p:nvSpPr>
        <p:spPr/>
        <p:txBody>
          <a:bodyPr/>
          <a:lstStyle/>
          <a:p>
            <a:r>
              <a:rPr lang="en-US" altLang="ja-JP" dirty="0"/>
              <a:t>Propagation simulation</a:t>
            </a:r>
            <a:endParaRPr kumimoji="1" lang="ja-JP" altLang="en-US"/>
          </a:p>
        </p:txBody>
      </p:sp>
      <p:sp>
        <p:nvSpPr>
          <p:cNvPr id="5" name="スライド番号プレースホルダー 4">
            <a:extLst>
              <a:ext uri="{FF2B5EF4-FFF2-40B4-BE49-F238E27FC236}">
                <a16:creationId xmlns:a16="http://schemas.microsoft.com/office/drawing/2014/main" id="{3149FAA0-B532-C375-2ED3-2EC2F01108DD}"/>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9</a:t>
            </a:fld>
            <a:endParaRPr lang="en-US" altLang="ja-JP"/>
          </a:p>
        </p:txBody>
      </p:sp>
      <p:pic>
        <p:nvPicPr>
          <p:cNvPr id="14" name="図 13" descr="グラフィカル ユーザー インターフェイス, テキスト&#10;&#10;自動的に生成された説明">
            <a:extLst>
              <a:ext uri="{FF2B5EF4-FFF2-40B4-BE49-F238E27FC236}">
                <a16:creationId xmlns:a16="http://schemas.microsoft.com/office/drawing/2014/main" id="{FFD0BC0D-CE32-38FB-F383-B8C96CD8855A}"/>
              </a:ext>
            </a:extLst>
          </p:cNvPr>
          <p:cNvPicPr>
            <a:picLocks noChangeAspect="1"/>
          </p:cNvPicPr>
          <p:nvPr/>
        </p:nvPicPr>
        <p:blipFill>
          <a:blip r:embed="rId2"/>
          <a:stretch>
            <a:fillRect/>
          </a:stretch>
        </p:blipFill>
        <p:spPr>
          <a:xfrm>
            <a:off x="1439652" y="1539849"/>
            <a:ext cx="6264696" cy="4913487"/>
          </a:xfrm>
          <a:prstGeom prst="rect">
            <a:avLst/>
          </a:prstGeom>
        </p:spPr>
      </p:pic>
    </p:spTree>
    <p:extLst>
      <p:ext uri="{BB962C8B-B14F-4D97-AF65-F5344CB8AC3E}">
        <p14:creationId xmlns:p14="http://schemas.microsoft.com/office/powerpoint/2010/main" val="3148962757"/>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1657</TotalTime>
  <Words>1049</Words>
  <Application>Microsoft Macintosh PowerPoint</Application>
  <PresentationFormat>画面に合わせる (4:3)</PresentationFormat>
  <Paragraphs>382</Paragraphs>
  <Slides>13</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13</vt:i4>
      </vt:variant>
    </vt:vector>
  </HeadingPairs>
  <TitlesOfParts>
    <vt:vector size="17" baseType="lpstr">
      <vt:lpstr>Arial</vt:lpstr>
      <vt:lpstr>Cambria Math</vt:lpstr>
      <vt:lpstr>Times New Roman</vt:lpstr>
      <vt:lpstr>Office テーマ</vt:lpstr>
      <vt:lpstr>PowerPoint プレゼンテーション</vt:lpstr>
      <vt:lpstr>Propagation Simulations of UWB Communication Applications for HBAN and VBAN Use Cases</vt:lpstr>
      <vt:lpstr>UWB communication applications</vt:lpstr>
      <vt:lpstr>Channel parameters for BCI/BMI cases</vt:lpstr>
      <vt:lpstr>Channel parameters for implant (upper body) applications</vt:lpstr>
      <vt:lpstr>Channel parameters for passenger bus model</vt:lpstr>
      <vt:lpstr>Channel parameters for sedan car cabin model</vt:lpstr>
      <vt:lpstr>Channel parameters for VBAN use cases</vt:lpstr>
      <vt:lpstr>Propagation simulation</vt:lpstr>
      <vt:lpstr>Propagation simulation (cont.)</vt:lpstr>
      <vt:lpstr>Propagation simulation (cont.)</vt:lpstr>
      <vt:lpstr>Propagation simulation (cont.)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cp:lastModifiedBy>
  <cp:revision>255</cp:revision>
  <cp:lastPrinted>1998-02-10T13:28:06Z</cp:lastPrinted>
  <dcterms:created xsi:type="dcterms:W3CDTF">2022-07-12T12:04:50Z</dcterms:created>
  <dcterms:modified xsi:type="dcterms:W3CDTF">2023-03-13T19:25:41Z</dcterms:modified>
</cp:coreProperties>
</file>