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0" r:id="rId2"/>
    <p:sldId id="258" r:id="rId3"/>
    <p:sldId id="261" r:id="rId4"/>
    <p:sldId id="26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p:restoredTop sz="96327"/>
  </p:normalViewPr>
  <p:slideViewPr>
    <p:cSldViewPr>
      <p:cViewPr varScale="1">
        <p:scale>
          <a:sx n="128" d="100"/>
          <a:sy n="128" d="100"/>
        </p:scale>
        <p:origin x="184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8" name="フッター プレースホルダー 7">
            <a:extLst>
              <a:ext uri="{FF2B5EF4-FFF2-40B4-BE49-F238E27FC236}">
                <a16:creationId xmlns:a16="http://schemas.microsoft.com/office/drawing/2014/main" id="{9979C5E3-5166-488D-E1B7-A2BF7843E2F5}"/>
              </a:ext>
            </a:extLst>
          </p:cNvPr>
          <p:cNvSpPr>
            <a:spLocks noGrp="1"/>
          </p:cNvSpPr>
          <p:nvPr>
            <p:ph type="ftr" sz="quarter" idx="11"/>
          </p:nvPr>
        </p:nvSpPr>
        <p:spPr>
          <a:xfrm>
            <a:off x="5486400" y="6475413"/>
            <a:ext cx="3124200" cy="184666"/>
          </a:xfrm>
        </p:spPr>
        <p:txBody>
          <a:bodyPr/>
          <a:lstStyle/>
          <a:p>
            <a:r>
              <a:rPr lang="en-US" altLang="ja-JP" dirty="0"/>
              <a:t>Daisuke Anzai (Nagoya Institute of Technology)</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
        <p:nvSpPr>
          <p:cNvPr id="4" name="Rectangle 4">
            <a:extLst>
              <a:ext uri="{FF2B5EF4-FFF2-40B4-BE49-F238E27FC236}">
                <a16:creationId xmlns:a16="http://schemas.microsoft.com/office/drawing/2014/main" id="{4275D2E7-5FFB-32C8-4FA8-44A448AB94C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7780286D-DABB-14A7-A2D9-B7BB90B1E29D}"/>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
        <p:nvSpPr>
          <p:cNvPr id="7" name="Rectangle 4">
            <a:extLst>
              <a:ext uri="{FF2B5EF4-FFF2-40B4-BE49-F238E27FC236}">
                <a16:creationId xmlns:a16="http://schemas.microsoft.com/office/drawing/2014/main" id="{F474EDDD-0AD1-8AA9-B786-BA1C1FE3B20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A8BC68AB-677D-E0C7-8FD0-D74E73160668}"/>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
        <p:nvSpPr>
          <p:cNvPr id="7" name="Rectangle 4">
            <a:extLst>
              <a:ext uri="{FF2B5EF4-FFF2-40B4-BE49-F238E27FC236}">
                <a16:creationId xmlns:a16="http://schemas.microsoft.com/office/drawing/2014/main" id="{ECC06163-7892-3ABE-CDD6-679B4E07038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2273C8E8-4679-3DBB-AEA7-701A9172DB9C}"/>
              </a:ext>
            </a:extLst>
          </p:cNvPr>
          <p:cNvSpPr>
            <a:spLocks noGrp="1"/>
          </p:cNvSpPr>
          <p:nvPr>
            <p:ph type="ftr" sz="quarter" idx="11"/>
          </p:nvPr>
        </p:nvSpPr>
        <p:spPr>
          <a:xfrm>
            <a:off x="5486400" y="6475413"/>
            <a:ext cx="3124200" cy="184666"/>
          </a:xfrm>
        </p:spPr>
        <p:txBody>
          <a:bodyPr/>
          <a:lstStyle>
            <a:lvl1pPr>
              <a:defRPr/>
            </a:lvl1p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
        <p:nvSpPr>
          <p:cNvPr id="7" name="Rectangle 4">
            <a:extLst>
              <a:ext uri="{FF2B5EF4-FFF2-40B4-BE49-F238E27FC236}">
                <a16:creationId xmlns:a16="http://schemas.microsoft.com/office/drawing/2014/main" id="{3250E6F4-3E12-41AA-99E1-E39D47AEC46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5" name="フッター プレースホルダー 4">
            <a:extLst>
              <a:ext uri="{FF2B5EF4-FFF2-40B4-BE49-F238E27FC236}">
                <a16:creationId xmlns:a16="http://schemas.microsoft.com/office/drawing/2014/main" id="{5B1D4133-377F-9F73-2C4F-A467B10F964C}"/>
              </a:ext>
            </a:extLst>
          </p:cNvPr>
          <p:cNvSpPr>
            <a:spLocks noGrp="1"/>
          </p:cNvSpPr>
          <p:nvPr>
            <p:ph type="ftr" sz="quarter" idx="11"/>
          </p:nvPr>
        </p:nvSpPr>
        <p:spPr/>
        <p:txBody>
          <a:bodyPr/>
          <a:lstStyle>
            <a:lvl1pPr>
              <a:defRPr/>
            </a:lvl1p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
        <p:nvSpPr>
          <p:cNvPr id="7" name="Rectangle 4">
            <a:extLst>
              <a:ext uri="{FF2B5EF4-FFF2-40B4-BE49-F238E27FC236}">
                <a16:creationId xmlns:a16="http://schemas.microsoft.com/office/drawing/2014/main" id="{E41EA474-0CD6-869D-BE51-015011355E7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a:extLst>
              <a:ext uri="{FF2B5EF4-FFF2-40B4-BE49-F238E27FC236}">
                <a16:creationId xmlns:a16="http://schemas.microsoft.com/office/drawing/2014/main" id="{EAC8CD79-1397-AAA6-656C-724A79B02875}"/>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
        <p:nvSpPr>
          <p:cNvPr id="8" name="Rectangle 4">
            <a:extLst>
              <a:ext uri="{FF2B5EF4-FFF2-40B4-BE49-F238E27FC236}">
                <a16:creationId xmlns:a16="http://schemas.microsoft.com/office/drawing/2014/main" id="{C4A4117D-FBDA-B58C-CC0A-7D180A8BFA4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フッター プレースホルダー 7">
            <a:extLst>
              <a:ext uri="{FF2B5EF4-FFF2-40B4-BE49-F238E27FC236}">
                <a16:creationId xmlns:a16="http://schemas.microsoft.com/office/drawing/2014/main" id="{04EA43CF-C40E-D04C-F70C-E57DC529DE99}"/>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
        <p:nvSpPr>
          <p:cNvPr id="10" name="Rectangle 4">
            <a:extLst>
              <a:ext uri="{FF2B5EF4-FFF2-40B4-BE49-F238E27FC236}">
                <a16:creationId xmlns:a16="http://schemas.microsoft.com/office/drawing/2014/main" id="{3C6CDCEB-59C0-617A-5291-C6A67517DE6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4" name="フッター プレースホルダー 3">
            <a:extLst>
              <a:ext uri="{FF2B5EF4-FFF2-40B4-BE49-F238E27FC236}">
                <a16:creationId xmlns:a16="http://schemas.microsoft.com/office/drawing/2014/main" id="{71922200-B278-4B93-3C80-4957FB26D98E}"/>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
        <p:nvSpPr>
          <p:cNvPr id="6" name="Rectangle 4">
            <a:extLst>
              <a:ext uri="{FF2B5EF4-FFF2-40B4-BE49-F238E27FC236}">
                <a16:creationId xmlns:a16="http://schemas.microsoft.com/office/drawing/2014/main" id="{BCD842BB-2040-DFFE-F2AC-7871D0CA961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B7EA7237-8CCB-663E-5A75-14AB87367097}"/>
              </a:ext>
            </a:extLst>
          </p:cNvPr>
          <p:cNvSpPr>
            <a:spLocks noGrp="1"/>
          </p:cNvSpPr>
          <p:nvPr>
            <p:ph type="ftr" sz="quarter" idx="11"/>
          </p:nvPr>
        </p:nvSpPr>
        <p:spPr>
          <a:xfrm>
            <a:off x="5486400" y="6475413"/>
            <a:ext cx="3124200" cy="184666"/>
          </a:xfrm>
        </p:spPr>
        <p:txBody>
          <a:bodyPr/>
          <a:lstStyle>
            <a:lvl1pPr>
              <a:defRPr/>
            </a:lvl1pPr>
          </a:lstStyle>
          <a:p>
            <a:r>
              <a:rPr lang="en-US" altLang="ja-JP"/>
              <a:t>Daisuke Anzai (Nagoya Institute of Technology)</a:t>
            </a:r>
            <a:endParaRPr lang="en-US" altLang="ja-JP" dirty="0"/>
          </a:p>
        </p:txBody>
      </p:sp>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
        <p:nvSpPr>
          <p:cNvPr id="5" name="Rectangle 4">
            <a:extLst>
              <a:ext uri="{FF2B5EF4-FFF2-40B4-BE49-F238E27FC236}">
                <a16:creationId xmlns:a16="http://schemas.microsoft.com/office/drawing/2014/main" id="{4C55EF92-88CF-284C-258F-D84933FCC0E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6" name="フッター プレースホルダー 5">
            <a:extLst>
              <a:ext uri="{FF2B5EF4-FFF2-40B4-BE49-F238E27FC236}">
                <a16:creationId xmlns:a16="http://schemas.microsoft.com/office/drawing/2014/main" id="{FAD401D0-897D-E41C-4A01-0506161D2ABD}"/>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
        <p:nvSpPr>
          <p:cNvPr id="8" name="Rectangle 4">
            <a:extLst>
              <a:ext uri="{FF2B5EF4-FFF2-40B4-BE49-F238E27FC236}">
                <a16:creationId xmlns:a16="http://schemas.microsoft.com/office/drawing/2014/main" id="{F64DB89F-9B15-7EB1-4623-D0E87CD1BD75}"/>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6" name="フッター プレースホルダー 5">
            <a:extLst>
              <a:ext uri="{FF2B5EF4-FFF2-40B4-BE49-F238E27FC236}">
                <a16:creationId xmlns:a16="http://schemas.microsoft.com/office/drawing/2014/main" id="{1AECE127-CE36-8352-2154-58210367F2F3}"/>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
        <p:nvSpPr>
          <p:cNvPr id="8" name="Rectangle 4">
            <a:extLst>
              <a:ext uri="{FF2B5EF4-FFF2-40B4-BE49-F238E27FC236}">
                <a16:creationId xmlns:a16="http://schemas.microsoft.com/office/drawing/2014/main" id="{9F9DD602-9FC9-FA86-E318-7E895215BE04}"/>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29BF0529-34E4-541B-34B2-D9B342C2947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
        <p:nvSpPr>
          <p:cNvPr id="1029" name="Rectangle 5">
            <a:extLst>
              <a:ext uri="{FF2B5EF4-FFF2-40B4-BE49-F238E27FC236}">
                <a16:creationId xmlns:a16="http://schemas.microsoft.com/office/drawing/2014/main" id="{3F620D8E-7BCB-F90B-7FAA-702917A6FA0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Daisuke Anzai (Nagoya Institute of Technology)</a:t>
            </a:r>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802.15-23-0020-00-006a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19255B1-94D2-E584-99B6-26F112230FA6}"/>
              </a:ext>
            </a:extLst>
          </p:cNvPr>
          <p:cNvSpPr>
            <a:spLocks noGrp="1"/>
          </p:cNvSpPr>
          <p:nvPr>
            <p:ph type="dt" sz="half" idx="2"/>
          </p:nvPr>
        </p:nvSpPr>
        <p:spPr>
          <a:xfrm>
            <a:off x="685800" y="378281"/>
            <a:ext cx="1600200" cy="215444"/>
          </a:xfrm>
        </p:spPr>
        <p:txBody>
          <a:bodyPr/>
          <a:lstStyle/>
          <a:p>
            <a:r>
              <a:rPr lang="en-US" altLang="ja-JP" dirty="0"/>
              <a:t>November 2022</a:t>
            </a:r>
          </a:p>
        </p:txBody>
      </p:sp>
      <p:sp>
        <p:nvSpPr>
          <p:cNvPr id="3" name="フッター プレースホルダー 2">
            <a:extLst>
              <a:ext uri="{FF2B5EF4-FFF2-40B4-BE49-F238E27FC236}">
                <a16:creationId xmlns:a16="http://schemas.microsoft.com/office/drawing/2014/main" id="{5AEBE599-7120-B5F2-D949-3D69C91BDD3E}"/>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Propagation Simulations of UWB Communication Applications for HBAN and VBAN Use Cases</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January 14th,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Anzai, Nagoya Institute of Technology</a:t>
            </a:r>
          </a:p>
          <a:p>
            <a:r>
              <a:rPr lang="en-US" altLang="ja-JP" sz="1600" dirty="0">
                <a:solidFill>
                  <a:schemeClr val="tx2"/>
                </a:solidFill>
                <a:ea typeface="ＭＳ Ｐゴシック" panose="020B0600070205080204" pitchFamily="34" charset="-128"/>
              </a:rPr>
              <a:t>Address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dirty="0">
                <a:solidFill>
                  <a:schemeClr val="tx2"/>
                </a:solidFill>
                <a:ea typeface="ＭＳ Ｐゴシック" panose="020B0600070205080204" pitchFamily="34" charset="-128"/>
              </a:rPr>
              <a:t>Voice: +81-52-735-5389, FAX: +81-52-735-5389, 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of fundamental communication performances in UWB communication applications for human passengers BAN (HBAN) and vehicle BAN (VAN) use cases.</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B54CDE9F-70CD-FE42-C28A-7E8436C58E27}"/>
              </a:ext>
            </a:extLst>
          </p:cNvPr>
          <p:cNvSpPr>
            <a:spLocks noGrp="1"/>
          </p:cNvSpPr>
          <p:nvPr>
            <p:ph type="ftr" sz="quarter" idx="11"/>
          </p:nvPr>
        </p:nvSpPr>
        <p:spPr>
          <a:xfrm>
            <a:off x="5486400" y="6475413"/>
            <a:ext cx="3124200" cy="184666"/>
          </a:xfrm>
        </p:spPr>
        <p:txBody>
          <a:body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ea typeface="ＭＳ Ｐゴシック" panose="020B0600070205080204" pitchFamily="34" charset="-128"/>
              </a:rPr>
              <a:t>Propagation Simulations of UWB Communication Applications for HBAN and VBAN Use Cases</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1371600" y="3886200"/>
            <a:ext cx="6400800" cy="1752600"/>
          </a:xfrm>
        </p:spPr>
        <p:txBody>
          <a:bodyPr/>
          <a:lstStyle/>
          <a:p>
            <a:endParaRPr lang="en-US" altLang="ja-JP" sz="2800" dirty="0">
              <a:latin typeface="Times New Roman" panose="02020603050405020304" pitchFamily="18" charset="0"/>
              <a:cs typeface="Times New Roman" panose="02020603050405020304" pitchFamily="18" charset="0"/>
            </a:endParaRPr>
          </a:p>
          <a:p>
            <a:r>
              <a:rPr lang="en-US" altLang="ja-JP" sz="2800" dirty="0">
                <a:latin typeface="Times New Roman" panose="02020603050405020304" pitchFamily="18" charset="0"/>
                <a:cs typeface="Times New Roman" panose="02020603050405020304" pitchFamily="18" charset="0"/>
              </a:rPr>
              <a:t>Daisuke Anzai</a:t>
            </a:r>
          </a:p>
          <a:p>
            <a:r>
              <a:rPr lang="en-US" altLang="ja-JP" sz="2800" dirty="0">
                <a:latin typeface="Times New Roman" panose="02020603050405020304" pitchFamily="18" charset="0"/>
                <a:cs typeface="Times New Roman" panose="02020603050405020304" pitchFamily="18" charset="0"/>
              </a:rPr>
              <a:t>Nagoya Institute of Technology</a:t>
            </a:r>
          </a:p>
        </p:txBody>
      </p:sp>
      <p:sp>
        <p:nvSpPr>
          <p:cNvPr id="2" name="日付プレースホルダー 1">
            <a:extLst>
              <a:ext uri="{FF2B5EF4-FFF2-40B4-BE49-F238E27FC236}">
                <a16:creationId xmlns:a16="http://schemas.microsoft.com/office/drawing/2014/main" id="{FDDCC8FD-B1EC-7AA8-1116-AB2E70F4E6B4}"/>
              </a:ext>
            </a:extLst>
          </p:cNvPr>
          <p:cNvSpPr>
            <a:spLocks noGrp="1"/>
          </p:cNvSpPr>
          <p:nvPr>
            <p:ph type="dt" sz="half" idx="2"/>
          </p:nvPr>
        </p:nvSpPr>
        <p:spPr>
          <a:xfrm>
            <a:off x="685800" y="378281"/>
            <a:ext cx="1600200" cy="215444"/>
          </a:xfrm>
        </p:spPr>
        <p:txBody>
          <a:bodyPr/>
          <a:lstStyle/>
          <a:p>
            <a:r>
              <a:rPr lang="en-US" altLang="ja-JP" dirty="0"/>
              <a:t>November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427C2-E2A9-CDEA-405B-D258A0E43925}"/>
              </a:ext>
            </a:extLst>
          </p:cNvPr>
          <p:cNvSpPr>
            <a:spLocks noGrp="1"/>
          </p:cNvSpPr>
          <p:nvPr>
            <p:ph type="title"/>
          </p:nvPr>
        </p:nvSpPr>
        <p:spPr/>
        <p:txBody>
          <a:bodyPr/>
          <a:lstStyle/>
          <a:p>
            <a:r>
              <a:rPr kumimoji="1" lang="en-US" altLang="ja-JP" dirty="0"/>
              <a:t>UWB </a:t>
            </a:r>
            <a:r>
              <a:rPr lang="en-US" altLang="ja-JP" dirty="0"/>
              <a:t>communication applications</a:t>
            </a:r>
            <a:endParaRPr kumimoji="1" lang="ja-JP" altLang="en-US"/>
          </a:p>
        </p:txBody>
      </p:sp>
      <p:sp>
        <p:nvSpPr>
          <p:cNvPr id="5" name="フッター プレースホルダー 4">
            <a:extLst>
              <a:ext uri="{FF2B5EF4-FFF2-40B4-BE49-F238E27FC236}">
                <a16:creationId xmlns:a16="http://schemas.microsoft.com/office/drawing/2014/main" id="{56B4F657-0382-8AA1-BD86-AF215401090F}"/>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6" name="スライド番号プレースホルダー 5">
            <a:extLst>
              <a:ext uri="{FF2B5EF4-FFF2-40B4-BE49-F238E27FC236}">
                <a16:creationId xmlns:a16="http://schemas.microsoft.com/office/drawing/2014/main" id="{A4756C51-763B-E4CC-59FC-D52C7E585C1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pic>
        <p:nvPicPr>
          <p:cNvPr id="3" name="図 2">
            <a:extLst>
              <a:ext uri="{FF2B5EF4-FFF2-40B4-BE49-F238E27FC236}">
                <a16:creationId xmlns:a16="http://schemas.microsoft.com/office/drawing/2014/main" id="{AD874FE7-90CB-CB17-D349-1ED95C3A4B0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854" y="1844675"/>
            <a:ext cx="3407978" cy="4032448"/>
          </a:xfrm>
          <a:prstGeom prst="rect">
            <a:avLst/>
          </a:prstGeom>
          <a:noFill/>
          <a:ln>
            <a:noFill/>
          </a:ln>
        </p:spPr>
      </p:pic>
      <p:pic>
        <p:nvPicPr>
          <p:cNvPr id="7" name="図 6">
            <a:extLst>
              <a:ext uri="{FF2B5EF4-FFF2-40B4-BE49-F238E27FC236}">
                <a16:creationId xmlns:a16="http://schemas.microsoft.com/office/drawing/2014/main" id="{944DE4F2-BA1B-6910-9382-D13BD9B1632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5029" y="2805211"/>
            <a:ext cx="4495165" cy="2111375"/>
          </a:xfrm>
          <a:prstGeom prst="rect">
            <a:avLst/>
          </a:prstGeom>
          <a:noFill/>
          <a:ln>
            <a:noFill/>
          </a:ln>
        </p:spPr>
      </p:pic>
      <p:sp>
        <p:nvSpPr>
          <p:cNvPr id="8" name="テキスト ボックス 7">
            <a:extLst>
              <a:ext uri="{FF2B5EF4-FFF2-40B4-BE49-F238E27FC236}">
                <a16:creationId xmlns:a16="http://schemas.microsoft.com/office/drawing/2014/main" id="{90CC1DC6-42D9-A03C-B151-9D6225E87819}"/>
              </a:ext>
            </a:extLst>
          </p:cNvPr>
          <p:cNvSpPr txBox="1"/>
          <p:nvPr/>
        </p:nvSpPr>
        <p:spPr>
          <a:xfrm>
            <a:off x="224864" y="5955037"/>
            <a:ext cx="4427815" cy="400110"/>
          </a:xfrm>
          <a:prstGeom prst="rect">
            <a:avLst/>
          </a:prstGeom>
          <a:noFill/>
        </p:spPr>
        <p:txBody>
          <a:bodyPr wrap="none" rtlCol="0">
            <a:spAutoFit/>
          </a:bodyPr>
          <a:lstStyle/>
          <a:p>
            <a:r>
              <a:rPr kumimoji="1" lang="en-US" altLang="ja-JP" sz="2000" dirty="0"/>
              <a:t>Brain-computer interface (BCI) model</a:t>
            </a:r>
            <a:r>
              <a:rPr kumimoji="1" lang="en-US" altLang="ja-JP" sz="2000" baseline="30000" dirty="0"/>
              <a:t>[1]</a:t>
            </a:r>
            <a:endParaRPr kumimoji="1" lang="ja-JP" altLang="en-US" sz="2000" baseline="30000"/>
          </a:p>
        </p:txBody>
      </p:sp>
      <p:sp>
        <p:nvSpPr>
          <p:cNvPr id="10" name="テキスト ボックス 9">
            <a:extLst>
              <a:ext uri="{FF2B5EF4-FFF2-40B4-BE49-F238E27FC236}">
                <a16:creationId xmlns:a16="http://schemas.microsoft.com/office/drawing/2014/main" id="{A6DB0678-90DE-EDD4-8701-4604D2F1262C}"/>
              </a:ext>
            </a:extLst>
          </p:cNvPr>
          <p:cNvSpPr txBox="1"/>
          <p:nvPr/>
        </p:nvSpPr>
        <p:spPr>
          <a:xfrm>
            <a:off x="5159726" y="5081806"/>
            <a:ext cx="2632452" cy="400110"/>
          </a:xfrm>
          <a:prstGeom prst="rect">
            <a:avLst/>
          </a:prstGeom>
          <a:noFill/>
        </p:spPr>
        <p:txBody>
          <a:bodyPr wrap="none" rtlCol="0">
            <a:spAutoFit/>
          </a:bodyPr>
          <a:lstStyle/>
          <a:p>
            <a:r>
              <a:rPr kumimoji="1" lang="en-US" altLang="ja-JP" sz="2000" dirty="0"/>
              <a:t>Passengers bus model</a:t>
            </a:r>
            <a:r>
              <a:rPr kumimoji="1" lang="en-US" altLang="ja-JP" sz="2000" baseline="30000" dirty="0"/>
              <a:t>[1]</a:t>
            </a:r>
            <a:endParaRPr kumimoji="1" lang="ja-JP" altLang="en-US" sz="2000" baseline="30000"/>
          </a:p>
        </p:txBody>
      </p:sp>
      <p:sp>
        <p:nvSpPr>
          <p:cNvPr id="11" name="テキスト ボックス 10">
            <a:extLst>
              <a:ext uri="{FF2B5EF4-FFF2-40B4-BE49-F238E27FC236}">
                <a16:creationId xmlns:a16="http://schemas.microsoft.com/office/drawing/2014/main" id="{11A70069-E687-8F59-4F5A-C62BD8490387}"/>
              </a:ext>
            </a:extLst>
          </p:cNvPr>
          <p:cNvSpPr txBox="1"/>
          <p:nvPr/>
        </p:nvSpPr>
        <p:spPr>
          <a:xfrm>
            <a:off x="5731499" y="4005064"/>
            <a:ext cx="1576072" cy="276999"/>
          </a:xfrm>
          <a:prstGeom prst="rect">
            <a:avLst/>
          </a:prstGeom>
          <a:solidFill>
            <a:schemeClr val="bg1"/>
          </a:solidFill>
        </p:spPr>
        <p:txBody>
          <a:bodyPr wrap="none" rtlCol="0">
            <a:spAutoFit/>
          </a:bodyPr>
          <a:lstStyle/>
          <a:p>
            <a:r>
              <a:rPr kumimoji="1" lang="en-US" altLang="ja-JP" dirty="0"/>
              <a:t>Human BAN (HBAN)</a:t>
            </a:r>
            <a:endParaRPr kumimoji="1" lang="ja-JP" altLang="en-US"/>
          </a:p>
        </p:txBody>
      </p:sp>
      <p:sp>
        <p:nvSpPr>
          <p:cNvPr id="12" name="テキスト ボックス 11">
            <a:extLst>
              <a:ext uri="{FF2B5EF4-FFF2-40B4-BE49-F238E27FC236}">
                <a16:creationId xmlns:a16="http://schemas.microsoft.com/office/drawing/2014/main" id="{D630BFDB-E2F0-B9A5-F87A-36A3F92E82C7}"/>
              </a:ext>
            </a:extLst>
          </p:cNvPr>
          <p:cNvSpPr txBox="1"/>
          <p:nvPr/>
        </p:nvSpPr>
        <p:spPr>
          <a:xfrm>
            <a:off x="6074711" y="3054185"/>
            <a:ext cx="1586268" cy="276999"/>
          </a:xfrm>
          <a:prstGeom prst="rect">
            <a:avLst/>
          </a:prstGeom>
          <a:solidFill>
            <a:schemeClr val="bg1"/>
          </a:solidFill>
        </p:spPr>
        <p:txBody>
          <a:bodyPr wrap="none" rtlCol="0">
            <a:spAutoFit/>
          </a:bodyPr>
          <a:lstStyle/>
          <a:p>
            <a:r>
              <a:rPr kumimoji="1" lang="en-US" altLang="ja-JP" dirty="0"/>
              <a:t>Vehicle BAN (VBAN)</a:t>
            </a:r>
            <a:endParaRPr kumimoji="1" lang="ja-JP" altLang="en-US"/>
          </a:p>
        </p:txBody>
      </p:sp>
      <p:sp>
        <p:nvSpPr>
          <p:cNvPr id="9" name="テキスト ボックス 8">
            <a:extLst>
              <a:ext uri="{FF2B5EF4-FFF2-40B4-BE49-F238E27FC236}">
                <a16:creationId xmlns:a16="http://schemas.microsoft.com/office/drawing/2014/main" id="{D5AB1AD4-AB0F-A279-D414-F9CB4D4E9953}"/>
              </a:ext>
            </a:extLst>
          </p:cNvPr>
          <p:cNvSpPr txBox="1"/>
          <p:nvPr/>
        </p:nvSpPr>
        <p:spPr>
          <a:xfrm>
            <a:off x="5652120" y="6093296"/>
            <a:ext cx="2898550" cy="338554"/>
          </a:xfrm>
          <a:prstGeom prst="rect">
            <a:avLst/>
          </a:prstGeom>
          <a:noFill/>
        </p:spPr>
        <p:txBody>
          <a:bodyPr wrap="none" rtlCol="0">
            <a:spAutoFit/>
          </a:bodyPr>
          <a:lstStyle/>
          <a:p>
            <a:r>
              <a:rPr kumimoji="1" lang="en-US" altLang="ja-JP" sz="1600" baseline="30000" dirty="0"/>
              <a:t>[1]</a:t>
            </a:r>
            <a:r>
              <a:rPr kumimoji="1" lang="en-US" altLang="ja-JP" sz="1600" dirty="0"/>
              <a:t>IEEE 802.15-22-0344-02-006a</a:t>
            </a:r>
            <a:endParaRPr kumimoji="1" lang="ja-JP" altLang="en-US" sz="1600"/>
          </a:p>
        </p:txBody>
      </p:sp>
      <p:sp>
        <p:nvSpPr>
          <p:cNvPr id="13" name="日付プレースホルダー 1">
            <a:extLst>
              <a:ext uri="{FF2B5EF4-FFF2-40B4-BE49-F238E27FC236}">
                <a16:creationId xmlns:a16="http://schemas.microsoft.com/office/drawing/2014/main" id="{C210FC50-49E3-1B40-F55B-F4ECAE8FBCED}"/>
              </a:ext>
            </a:extLst>
          </p:cNvPr>
          <p:cNvSpPr>
            <a:spLocks noGrp="1"/>
          </p:cNvSpPr>
          <p:nvPr>
            <p:ph type="dt" sz="half" idx="2"/>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25685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5" name="フッター プレースホルダー 4">
            <a:extLst>
              <a:ext uri="{FF2B5EF4-FFF2-40B4-BE49-F238E27FC236}">
                <a16:creationId xmlns:a16="http://schemas.microsoft.com/office/drawing/2014/main" id="{91D0C61A-DA93-B408-5D10-F336203E06E3}"/>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7" name="日付プレースホルダー 1">
            <a:extLst>
              <a:ext uri="{FF2B5EF4-FFF2-40B4-BE49-F238E27FC236}">
                <a16:creationId xmlns:a16="http://schemas.microsoft.com/office/drawing/2014/main" id="{F017EC43-EAB4-D0AD-42B5-C68B3435A7F0}"/>
              </a:ext>
            </a:extLst>
          </p:cNvPr>
          <p:cNvSpPr>
            <a:spLocks noGrp="1"/>
          </p:cNvSpPr>
          <p:nvPr>
            <p:ph type="dt" sz="half" idx="2"/>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1609</TotalTime>
  <Words>555</Words>
  <Application>Microsoft Macintosh PowerPoint</Application>
  <PresentationFormat>画面に合わせる (4:3)</PresentationFormat>
  <Paragraphs>39</Paragraphs>
  <Slides>4</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Arial</vt:lpstr>
      <vt:lpstr>Times New Roman</vt:lpstr>
      <vt:lpstr>Office テーマ</vt:lpstr>
      <vt:lpstr>PowerPoint プレゼンテーション</vt:lpstr>
      <vt:lpstr>Propagation Simulations of UWB Communication Applications for HBAN and VBAN Use Cases</vt:lpstr>
      <vt:lpstr>UWB communication applications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239</cp:revision>
  <cp:lastPrinted>1998-02-10T13:28:06Z</cp:lastPrinted>
  <dcterms:created xsi:type="dcterms:W3CDTF">2022-07-12T12:04:50Z</dcterms:created>
  <dcterms:modified xsi:type="dcterms:W3CDTF">2023-01-14T03:24:16Z</dcterms:modified>
</cp:coreProperties>
</file>