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handoutMasterIdLst>
    <p:handoutMasterId r:id="rId28"/>
  </p:handoutMasterIdLst>
  <p:sldIdLst>
    <p:sldId id="260" r:id="rId2"/>
    <p:sldId id="258" r:id="rId3"/>
    <p:sldId id="261" r:id="rId4"/>
    <p:sldId id="291" r:id="rId5"/>
    <p:sldId id="292" r:id="rId6"/>
    <p:sldId id="304" r:id="rId7"/>
    <p:sldId id="293" r:id="rId8"/>
    <p:sldId id="295" r:id="rId9"/>
    <p:sldId id="305" r:id="rId10"/>
    <p:sldId id="294" r:id="rId11"/>
    <p:sldId id="296" r:id="rId12"/>
    <p:sldId id="306" r:id="rId13"/>
    <p:sldId id="308" r:id="rId14"/>
    <p:sldId id="313" r:id="rId15"/>
    <p:sldId id="314" r:id="rId16"/>
    <p:sldId id="298" r:id="rId17"/>
    <p:sldId id="309" r:id="rId18"/>
    <p:sldId id="310" r:id="rId19"/>
    <p:sldId id="311" r:id="rId20"/>
    <p:sldId id="312" r:id="rId21"/>
    <p:sldId id="301" r:id="rId22"/>
    <p:sldId id="302" r:id="rId23"/>
    <p:sldId id="303" r:id="rId24"/>
    <p:sldId id="297" r:id="rId25"/>
    <p:sldId id="269" r:id="rId26"/>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1"/>
    <p:restoredTop sz="96327"/>
  </p:normalViewPr>
  <p:slideViewPr>
    <p:cSldViewPr>
      <p:cViewPr varScale="1">
        <p:scale>
          <a:sx n="128" d="100"/>
          <a:sy n="128" d="100"/>
        </p:scale>
        <p:origin x="138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637AD1A-D362-AE7F-51D6-68F343BA6D27}"/>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3075" name="Rectangle 3">
            <a:extLst>
              <a:ext uri="{FF2B5EF4-FFF2-40B4-BE49-F238E27FC236}">
                <a16:creationId xmlns:a16="http://schemas.microsoft.com/office/drawing/2014/main" id="{7965E5F0-C98D-CAF3-F4EC-7764679534B6}"/>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3076" name="Rectangle 4">
            <a:extLst>
              <a:ext uri="{FF2B5EF4-FFF2-40B4-BE49-F238E27FC236}">
                <a16:creationId xmlns:a16="http://schemas.microsoft.com/office/drawing/2014/main" id="{AF166FDF-B105-13BD-E9D3-DB8E5BB4899B}"/>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ＭＳ Ｐゴシック" panose="020B0600070205080204" pitchFamily="34" charset="-128"/>
              </a:defRPr>
            </a:lvl1pPr>
          </a:lstStyle>
          <a:p>
            <a:r>
              <a:rPr lang="en-US" altLang="ja-JP"/>
              <a:t>&lt;author&gt;, &lt;company&gt;</a:t>
            </a:r>
          </a:p>
        </p:txBody>
      </p:sp>
      <p:sp>
        <p:nvSpPr>
          <p:cNvPr id="3077" name="Rectangle 5">
            <a:extLst>
              <a:ext uri="{FF2B5EF4-FFF2-40B4-BE49-F238E27FC236}">
                <a16:creationId xmlns:a16="http://schemas.microsoft.com/office/drawing/2014/main" id="{7935CA8E-98FE-315D-05C1-C5964E618470}"/>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ＭＳ Ｐゴシック" panose="020B0600070205080204" pitchFamily="34" charset="-128"/>
              </a:defRPr>
            </a:lvl1pPr>
          </a:lstStyle>
          <a:p>
            <a:r>
              <a:rPr lang="en-US" altLang="ja-JP"/>
              <a:t>Page </a:t>
            </a:r>
            <a:fld id="{56AB6426-B4A6-244D-890C-9BE3EEBEA320}" type="slidenum">
              <a:rPr lang="en-US" altLang="ja-JP"/>
              <a:pPr/>
              <a:t>‹#›</a:t>
            </a:fld>
            <a:endParaRPr lang="en-US" altLang="ja-JP"/>
          </a:p>
        </p:txBody>
      </p:sp>
      <p:sp>
        <p:nvSpPr>
          <p:cNvPr id="3078" name="Line 6">
            <a:extLst>
              <a:ext uri="{FF2B5EF4-FFF2-40B4-BE49-F238E27FC236}">
                <a16:creationId xmlns:a16="http://schemas.microsoft.com/office/drawing/2014/main" id="{A3CBA14C-F199-E53A-7782-84F4FA0786B2}"/>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a:extLst>
              <a:ext uri="{FF2B5EF4-FFF2-40B4-BE49-F238E27FC236}">
                <a16:creationId xmlns:a16="http://schemas.microsoft.com/office/drawing/2014/main" id="{B35390C0-A8D6-226F-05C7-98B3DE540720}"/>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ja-JP" sz="1200">
                <a:ea typeface="ＭＳ Ｐゴシック" panose="020B0600070205080204" pitchFamily="34" charset="-128"/>
              </a:rPr>
              <a:t>Submission</a:t>
            </a:r>
          </a:p>
        </p:txBody>
      </p:sp>
      <p:sp>
        <p:nvSpPr>
          <p:cNvPr id="3080" name="Line 8">
            <a:extLst>
              <a:ext uri="{FF2B5EF4-FFF2-40B4-BE49-F238E27FC236}">
                <a16:creationId xmlns:a16="http://schemas.microsoft.com/office/drawing/2014/main" id="{E32BB555-3A33-82A4-0C80-B0509EBE4E9E}"/>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245F660-F1C0-AB1D-A518-F371EAA90584}"/>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2051" name="Rectangle 3">
            <a:extLst>
              <a:ext uri="{FF2B5EF4-FFF2-40B4-BE49-F238E27FC236}">
                <a16:creationId xmlns:a16="http://schemas.microsoft.com/office/drawing/2014/main" id="{E5B090D5-9843-02DC-A738-31C685D4924A}"/>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2052" name="Rectangle 4">
            <a:extLst>
              <a:ext uri="{FF2B5EF4-FFF2-40B4-BE49-F238E27FC236}">
                <a16:creationId xmlns:a16="http://schemas.microsoft.com/office/drawing/2014/main" id="{7326A941-8EC4-72A6-262A-5EC61D2A40CF}"/>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AA0B97B6-66BC-6D45-972A-5C432E23E968}"/>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054" name="Rectangle 6">
            <a:extLst>
              <a:ext uri="{FF2B5EF4-FFF2-40B4-BE49-F238E27FC236}">
                <a16:creationId xmlns:a16="http://schemas.microsoft.com/office/drawing/2014/main" id="{310DB24B-0A59-D8D1-0731-A838287ECE96}"/>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ＭＳ Ｐゴシック" panose="020B0600070205080204" pitchFamily="34" charset="-128"/>
              </a:defRPr>
            </a:lvl5pPr>
          </a:lstStyle>
          <a:p>
            <a:pPr lvl="4"/>
            <a:r>
              <a:rPr lang="en-US" altLang="ja-JP"/>
              <a:t>&lt;author&gt;, &lt;company&gt;</a:t>
            </a:r>
          </a:p>
        </p:txBody>
      </p:sp>
      <p:sp>
        <p:nvSpPr>
          <p:cNvPr id="2055" name="Rectangle 7">
            <a:extLst>
              <a:ext uri="{FF2B5EF4-FFF2-40B4-BE49-F238E27FC236}">
                <a16:creationId xmlns:a16="http://schemas.microsoft.com/office/drawing/2014/main" id="{70D3CF44-B1D2-7782-3EED-8A6BB50A1D7D}"/>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ＭＳ Ｐゴシック" panose="020B0600070205080204" pitchFamily="34" charset="-128"/>
              </a:defRPr>
            </a:lvl1pPr>
          </a:lstStyle>
          <a:p>
            <a:r>
              <a:rPr lang="en-US" altLang="ja-JP"/>
              <a:t>Page </a:t>
            </a:r>
            <a:fld id="{34C5E9A7-37E8-E54F-923F-E7373E592FEF}" type="slidenum">
              <a:rPr lang="en-US" altLang="ja-JP"/>
              <a:pPr/>
              <a:t>‹#›</a:t>
            </a:fld>
            <a:endParaRPr lang="en-US" altLang="ja-JP"/>
          </a:p>
        </p:txBody>
      </p:sp>
      <p:sp>
        <p:nvSpPr>
          <p:cNvPr id="2056" name="Rectangle 8">
            <a:extLst>
              <a:ext uri="{FF2B5EF4-FFF2-40B4-BE49-F238E27FC236}">
                <a16:creationId xmlns:a16="http://schemas.microsoft.com/office/drawing/2014/main" id="{6BD7FA78-2D4F-BCCB-00A5-64630049632B}"/>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2057" name="Line 9">
            <a:extLst>
              <a:ext uri="{FF2B5EF4-FFF2-40B4-BE49-F238E27FC236}">
                <a16:creationId xmlns:a16="http://schemas.microsoft.com/office/drawing/2014/main" id="{C02E400F-6830-7506-641C-4410A098375F}"/>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8" name="Line 10">
            <a:extLst>
              <a:ext uri="{FF2B5EF4-FFF2-40B4-BE49-F238E27FC236}">
                <a16:creationId xmlns:a16="http://schemas.microsoft.com/office/drawing/2014/main" id="{BD99A87B-EE58-CC70-AED9-5E983458B869}"/>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2E15EB-24A1-7BD9-8007-97C0F1B4033D}"/>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EAA1A8B4-24FB-3224-C94D-5B0DEAE74AE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9" name="スライド番号プレースホルダー 8">
            <a:extLst>
              <a:ext uri="{FF2B5EF4-FFF2-40B4-BE49-F238E27FC236}">
                <a16:creationId xmlns:a16="http://schemas.microsoft.com/office/drawing/2014/main" id="{9CBF8279-B6BC-CF35-5A50-7802A7E8C073}"/>
              </a:ext>
            </a:extLst>
          </p:cNvPr>
          <p:cNvSpPr>
            <a:spLocks noGrp="1"/>
          </p:cNvSpPr>
          <p:nvPr>
            <p:ph type="sldNum" sz="quarter" idx="12"/>
          </p:nvPr>
        </p:nvSpPr>
        <p:spPr/>
        <p:txBody>
          <a:bodyPr/>
          <a:lstStyle/>
          <a:p>
            <a:r>
              <a:rPr lang="en-US" altLang="ja-JP"/>
              <a:t>Slide </a:t>
            </a:r>
            <a:fld id="{6B095015-3EB9-FD42-94F8-66C40C8C26E8}" type="slidenum">
              <a:rPr lang="en-US" altLang="ja-JP" smtClean="0"/>
              <a:pPr/>
              <a:t>‹#›</a:t>
            </a:fld>
            <a:endParaRPr lang="en-US" altLang="ja-JP"/>
          </a:p>
        </p:txBody>
      </p:sp>
      <p:sp>
        <p:nvSpPr>
          <p:cNvPr id="4" name="Rectangle 4">
            <a:extLst>
              <a:ext uri="{FF2B5EF4-FFF2-40B4-BE49-F238E27FC236}">
                <a16:creationId xmlns:a16="http://schemas.microsoft.com/office/drawing/2014/main" id="{4275D2E7-5FFB-32C8-4FA8-44A448AB94C1}"/>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January 2023</a:t>
            </a:r>
          </a:p>
        </p:txBody>
      </p:sp>
    </p:spTree>
    <p:extLst>
      <p:ext uri="{BB962C8B-B14F-4D97-AF65-F5344CB8AC3E}">
        <p14:creationId xmlns:p14="http://schemas.microsoft.com/office/powerpoint/2010/main" val="3062927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ECF9ED-6548-B397-C872-E69AE1FF7F8A}"/>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74B930-ECD3-951D-E35C-0236D7A04A3E}"/>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C87B98A3-B1B0-49D4-F1A1-607AEC10AD8B}"/>
              </a:ext>
            </a:extLst>
          </p:cNvPr>
          <p:cNvSpPr>
            <a:spLocks noGrp="1"/>
          </p:cNvSpPr>
          <p:nvPr>
            <p:ph type="sldNum" sz="quarter" idx="12"/>
          </p:nvPr>
        </p:nvSpPr>
        <p:spPr/>
        <p:txBody>
          <a:bodyPr/>
          <a:lstStyle>
            <a:lvl1pPr>
              <a:defRPr/>
            </a:lvl1pPr>
          </a:lstStyle>
          <a:p>
            <a:r>
              <a:rPr lang="en-US" altLang="ja-JP"/>
              <a:t>Slide </a:t>
            </a:r>
            <a:fld id="{626D58F8-19DC-9744-869B-90BE1FA23FFF}" type="slidenum">
              <a:rPr lang="en-US" altLang="ja-JP"/>
              <a:pPr/>
              <a:t>‹#›</a:t>
            </a:fld>
            <a:endParaRPr lang="en-US" altLang="ja-JP"/>
          </a:p>
        </p:txBody>
      </p:sp>
      <p:sp>
        <p:nvSpPr>
          <p:cNvPr id="7" name="Rectangle 4">
            <a:extLst>
              <a:ext uri="{FF2B5EF4-FFF2-40B4-BE49-F238E27FC236}">
                <a16:creationId xmlns:a16="http://schemas.microsoft.com/office/drawing/2014/main" id="{F474EDDD-0AD1-8AA9-B786-BA1C1FE3B204}"/>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November 2022</a:t>
            </a:r>
          </a:p>
        </p:txBody>
      </p:sp>
    </p:spTree>
    <p:extLst>
      <p:ext uri="{BB962C8B-B14F-4D97-AF65-F5344CB8AC3E}">
        <p14:creationId xmlns:p14="http://schemas.microsoft.com/office/powerpoint/2010/main" val="311903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046CAF8-8337-AFCD-EF46-CD2BB3FC5B7D}"/>
              </a:ext>
            </a:extLst>
          </p:cNvPr>
          <p:cNvSpPr>
            <a:spLocks noGrp="1"/>
          </p:cNvSpPr>
          <p:nvPr>
            <p:ph type="title" orient="vert"/>
          </p:nvPr>
        </p:nvSpPr>
        <p:spPr>
          <a:xfrm>
            <a:off x="6515100" y="685800"/>
            <a:ext cx="1943100" cy="5410200"/>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7E39B09-213B-FB91-286F-16FEB696E847}"/>
              </a:ext>
            </a:extLst>
          </p:cNvPr>
          <p:cNvSpPr>
            <a:spLocks noGrp="1"/>
          </p:cNvSpPr>
          <p:nvPr>
            <p:ph type="body" orient="vert" idx="1"/>
          </p:nvPr>
        </p:nvSpPr>
        <p:spPr>
          <a:xfrm>
            <a:off x="685800" y="685800"/>
            <a:ext cx="5676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28DBBA4E-38DB-48C7-DECF-A970F8B1F77C}"/>
              </a:ext>
            </a:extLst>
          </p:cNvPr>
          <p:cNvSpPr>
            <a:spLocks noGrp="1"/>
          </p:cNvSpPr>
          <p:nvPr>
            <p:ph type="sldNum" sz="quarter" idx="12"/>
          </p:nvPr>
        </p:nvSpPr>
        <p:spPr/>
        <p:txBody>
          <a:bodyPr/>
          <a:lstStyle>
            <a:lvl1pPr>
              <a:defRPr/>
            </a:lvl1pPr>
          </a:lstStyle>
          <a:p>
            <a:r>
              <a:rPr lang="en-US" altLang="ja-JP"/>
              <a:t>Slide </a:t>
            </a:r>
            <a:fld id="{6120C5D7-7E10-5F4C-8FE3-CE87BC945102}" type="slidenum">
              <a:rPr lang="en-US" altLang="ja-JP"/>
              <a:pPr/>
              <a:t>‹#›</a:t>
            </a:fld>
            <a:endParaRPr lang="en-US" altLang="ja-JP"/>
          </a:p>
        </p:txBody>
      </p:sp>
      <p:sp>
        <p:nvSpPr>
          <p:cNvPr id="7" name="Rectangle 4">
            <a:extLst>
              <a:ext uri="{FF2B5EF4-FFF2-40B4-BE49-F238E27FC236}">
                <a16:creationId xmlns:a16="http://schemas.microsoft.com/office/drawing/2014/main" id="{ECC06163-7892-3ABE-CDD6-679B4E070389}"/>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November 2022</a:t>
            </a:r>
          </a:p>
        </p:txBody>
      </p:sp>
    </p:spTree>
    <p:extLst>
      <p:ext uri="{BB962C8B-B14F-4D97-AF65-F5344CB8AC3E}">
        <p14:creationId xmlns:p14="http://schemas.microsoft.com/office/powerpoint/2010/main" val="162046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DCEF14-0175-5588-24B4-A27120416AB8}"/>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7A0EE947-6269-F580-E3CB-75339F210265}"/>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98D2BD4B-4AE7-1C50-E00B-05311CE60858}"/>
              </a:ext>
            </a:extLst>
          </p:cNvPr>
          <p:cNvSpPr>
            <a:spLocks noGrp="1"/>
          </p:cNvSpPr>
          <p:nvPr>
            <p:ph type="sldNum" sz="quarter" idx="12"/>
          </p:nvPr>
        </p:nvSpPr>
        <p:spPr/>
        <p:txBody>
          <a:bodyPr/>
          <a:lstStyle>
            <a:lvl1pPr>
              <a:defRPr/>
            </a:lvl1pPr>
          </a:lstStyle>
          <a:p>
            <a:r>
              <a:rPr lang="en-US" altLang="ja-JP"/>
              <a:t>Slide </a:t>
            </a:r>
            <a:fld id="{1B8858A5-62B6-9F48-B9FB-F96DB222C215}" type="slidenum">
              <a:rPr lang="en-US" altLang="ja-JP"/>
              <a:pPr/>
              <a:t>‹#›</a:t>
            </a:fld>
            <a:endParaRPr lang="en-US" altLang="ja-JP"/>
          </a:p>
        </p:txBody>
      </p:sp>
      <p:sp>
        <p:nvSpPr>
          <p:cNvPr id="7" name="Rectangle 4">
            <a:extLst>
              <a:ext uri="{FF2B5EF4-FFF2-40B4-BE49-F238E27FC236}">
                <a16:creationId xmlns:a16="http://schemas.microsoft.com/office/drawing/2014/main" id="{3250E6F4-3E12-41AA-99E1-E39D47AEC468}"/>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January 2023</a:t>
            </a:r>
          </a:p>
        </p:txBody>
      </p:sp>
    </p:spTree>
    <p:extLst>
      <p:ext uri="{BB962C8B-B14F-4D97-AF65-F5344CB8AC3E}">
        <p14:creationId xmlns:p14="http://schemas.microsoft.com/office/powerpoint/2010/main" val="348188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40F56F-32C8-61C0-D64F-504296F9ABAB}"/>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2E9DDCCC-A841-E1AF-133A-921960269F5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6" name="スライド番号プレースホルダー 5">
            <a:extLst>
              <a:ext uri="{FF2B5EF4-FFF2-40B4-BE49-F238E27FC236}">
                <a16:creationId xmlns:a16="http://schemas.microsoft.com/office/drawing/2014/main" id="{858D4876-024B-876A-A410-CE01158F83B5}"/>
              </a:ext>
            </a:extLst>
          </p:cNvPr>
          <p:cNvSpPr>
            <a:spLocks noGrp="1"/>
          </p:cNvSpPr>
          <p:nvPr>
            <p:ph type="sldNum" sz="quarter" idx="12"/>
          </p:nvPr>
        </p:nvSpPr>
        <p:spPr/>
        <p:txBody>
          <a:bodyPr/>
          <a:lstStyle>
            <a:lvl1pPr>
              <a:defRPr/>
            </a:lvl1pPr>
          </a:lstStyle>
          <a:p>
            <a:r>
              <a:rPr lang="en-US" altLang="ja-JP"/>
              <a:t>Slide </a:t>
            </a:r>
            <a:fld id="{BF0AAA10-A752-6745-88A6-C3D97DFD8AD7}" type="slidenum">
              <a:rPr lang="en-US" altLang="ja-JP"/>
              <a:pPr/>
              <a:t>‹#›</a:t>
            </a:fld>
            <a:endParaRPr lang="en-US" altLang="ja-JP"/>
          </a:p>
        </p:txBody>
      </p:sp>
      <p:sp>
        <p:nvSpPr>
          <p:cNvPr id="7" name="Rectangle 4">
            <a:extLst>
              <a:ext uri="{FF2B5EF4-FFF2-40B4-BE49-F238E27FC236}">
                <a16:creationId xmlns:a16="http://schemas.microsoft.com/office/drawing/2014/main" id="{E41EA474-0CD6-869D-BE51-015011355E74}"/>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November 2022</a:t>
            </a:r>
          </a:p>
        </p:txBody>
      </p:sp>
    </p:spTree>
    <p:extLst>
      <p:ext uri="{BB962C8B-B14F-4D97-AF65-F5344CB8AC3E}">
        <p14:creationId xmlns:p14="http://schemas.microsoft.com/office/powerpoint/2010/main" val="305579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096184-65D7-76E1-694D-C1853C35192C}"/>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FB2ED0EB-2BFC-F3AD-19B6-787337780343}"/>
              </a:ext>
            </a:extLst>
          </p:cNvPr>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78C4EEB4-3BA9-7F8D-17E3-2F32F113DD1A}"/>
              </a:ext>
            </a:extLst>
          </p:cNvPr>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a:extLst>
              <a:ext uri="{FF2B5EF4-FFF2-40B4-BE49-F238E27FC236}">
                <a16:creationId xmlns:a16="http://schemas.microsoft.com/office/drawing/2014/main" id="{45B6D8C8-4DA2-8407-12B4-5F545CF05F52}"/>
              </a:ext>
            </a:extLst>
          </p:cNvPr>
          <p:cNvSpPr>
            <a:spLocks noGrp="1"/>
          </p:cNvSpPr>
          <p:nvPr>
            <p:ph type="sldNum" sz="quarter" idx="12"/>
          </p:nvPr>
        </p:nvSpPr>
        <p:spPr/>
        <p:txBody>
          <a:bodyPr/>
          <a:lstStyle>
            <a:lvl1pPr>
              <a:defRPr/>
            </a:lvl1pPr>
          </a:lstStyle>
          <a:p>
            <a:r>
              <a:rPr lang="en-US" altLang="ja-JP"/>
              <a:t>Slide </a:t>
            </a:r>
            <a:fld id="{E6EAD9AA-365A-0646-B5D4-4E84495980E6}" type="slidenum">
              <a:rPr lang="en-US" altLang="ja-JP"/>
              <a:pPr/>
              <a:t>‹#›</a:t>
            </a:fld>
            <a:endParaRPr lang="en-US" altLang="ja-JP"/>
          </a:p>
        </p:txBody>
      </p:sp>
      <p:sp>
        <p:nvSpPr>
          <p:cNvPr id="8" name="Rectangle 4">
            <a:extLst>
              <a:ext uri="{FF2B5EF4-FFF2-40B4-BE49-F238E27FC236}">
                <a16:creationId xmlns:a16="http://schemas.microsoft.com/office/drawing/2014/main" id="{C4A4117D-FBDA-B58C-CC0A-7D180A8BFA49}"/>
              </a:ext>
            </a:extLst>
          </p:cNvPr>
          <p:cNvSpPr>
            <a:spLocks noGrp="1" noChangeArrowheads="1"/>
          </p:cNvSpPr>
          <p:nvPr>
            <p:ph type="dt" sz="half" idx="13"/>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November 2022</a:t>
            </a:r>
          </a:p>
        </p:txBody>
      </p:sp>
    </p:spTree>
    <p:extLst>
      <p:ext uri="{BB962C8B-B14F-4D97-AF65-F5344CB8AC3E}">
        <p14:creationId xmlns:p14="http://schemas.microsoft.com/office/powerpoint/2010/main" val="306228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ACBACF-A5B1-0BFC-BD01-5DF151F4E688}"/>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995C6B99-C6DE-D951-768B-11166232335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2D80E550-4DD4-1793-0279-ACB643C4B9CB}"/>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34CDAE46-75C5-FF5B-475E-0695843B71A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E10A4483-6174-F442-2CF9-3C0D3F187469}"/>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スライド番号プレースホルダー 8">
            <a:extLst>
              <a:ext uri="{FF2B5EF4-FFF2-40B4-BE49-F238E27FC236}">
                <a16:creationId xmlns:a16="http://schemas.microsoft.com/office/drawing/2014/main" id="{9651DFC8-940B-F1CD-DE0B-1C53AFBA4283}"/>
              </a:ext>
            </a:extLst>
          </p:cNvPr>
          <p:cNvSpPr>
            <a:spLocks noGrp="1"/>
          </p:cNvSpPr>
          <p:nvPr>
            <p:ph type="sldNum" sz="quarter" idx="12"/>
          </p:nvPr>
        </p:nvSpPr>
        <p:spPr/>
        <p:txBody>
          <a:bodyPr/>
          <a:lstStyle>
            <a:lvl1pPr>
              <a:defRPr/>
            </a:lvl1pPr>
          </a:lstStyle>
          <a:p>
            <a:r>
              <a:rPr lang="en-US" altLang="ja-JP"/>
              <a:t>Slide </a:t>
            </a:r>
            <a:fld id="{0CEE4C94-9204-204D-87CD-FC51A0AF40A7}" type="slidenum">
              <a:rPr lang="en-US" altLang="ja-JP"/>
              <a:pPr/>
              <a:t>‹#›</a:t>
            </a:fld>
            <a:endParaRPr lang="en-US" altLang="ja-JP"/>
          </a:p>
        </p:txBody>
      </p:sp>
      <p:sp>
        <p:nvSpPr>
          <p:cNvPr id="10" name="Rectangle 4">
            <a:extLst>
              <a:ext uri="{FF2B5EF4-FFF2-40B4-BE49-F238E27FC236}">
                <a16:creationId xmlns:a16="http://schemas.microsoft.com/office/drawing/2014/main" id="{3C6CDCEB-59C0-617A-5291-C6A67517DE62}"/>
              </a:ext>
            </a:extLst>
          </p:cNvPr>
          <p:cNvSpPr>
            <a:spLocks noGrp="1" noChangeArrowheads="1"/>
          </p:cNvSpPr>
          <p:nvPr>
            <p:ph type="dt" sz="half" idx="13"/>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November 2022</a:t>
            </a:r>
          </a:p>
        </p:txBody>
      </p:sp>
    </p:spTree>
    <p:extLst>
      <p:ext uri="{BB962C8B-B14F-4D97-AF65-F5344CB8AC3E}">
        <p14:creationId xmlns:p14="http://schemas.microsoft.com/office/powerpoint/2010/main" val="258894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F3542C-E0B8-BEFE-EB2A-C92BE7831ECE}"/>
              </a:ext>
            </a:extLst>
          </p:cNvPr>
          <p:cNvSpPr>
            <a:spLocks noGrp="1"/>
          </p:cNvSpPr>
          <p:nvPr>
            <p:ph type="title"/>
          </p:nvPr>
        </p:nvSpPr>
        <p:spPr/>
        <p:txBody>
          <a:bodyPr/>
          <a:lstStyle/>
          <a:p>
            <a:r>
              <a:rPr lang="ja-JP" altLang="en-US"/>
              <a:t>マスター タイトルの書式設定</a:t>
            </a:r>
          </a:p>
        </p:txBody>
      </p:sp>
      <p:sp>
        <p:nvSpPr>
          <p:cNvPr id="5" name="スライド番号プレースホルダー 4">
            <a:extLst>
              <a:ext uri="{FF2B5EF4-FFF2-40B4-BE49-F238E27FC236}">
                <a16:creationId xmlns:a16="http://schemas.microsoft.com/office/drawing/2014/main" id="{0098DD9E-7E80-DEF2-9ADE-5723C6F5C1EF}"/>
              </a:ext>
            </a:extLst>
          </p:cNvPr>
          <p:cNvSpPr>
            <a:spLocks noGrp="1"/>
          </p:cNvSpPr>
          <p:nvPr>
            <p:ph type="sldNum" sz="quarter" idx="12"/>
          </p:nvPr>
        </p:nvSpPr>
        <p:spPr/>
        <p:txBody>
          <a:bodyPr/>
          <a:lstStyle>
            <a:lvl1pPr>
              <a:defRPr/>
            </a:lvl1pPr>
          </a:lstStyle>
          <a:p>
            <a:r>
              <a:rPr lang="en-US" altLang="ja-JP"/>
              <a:t>Slide </a:t>
            </a:r>
            <a:fld id="{D66CA464-608E-6B48-8B3D-DF44CEE0F4C2}" type="slidenum">
              <a:rPr lang="en-US" altLang="ja-JP"/>
              <a:pPr/>
              <a:t>‹#›</a:t>
            </a:fld>
            <a:endParaRPr lang="en-US" altLang="ja-JP"/>
          </a:p>
        </p:txBody>
      </p:sp>
      <p:sp>
        <p:nvSpPr>
          <p:cNvPr id="6" name="Rectangle 4">
            <a:extLst>
              <a:ext uri="{FF2B5EF4-FFF2-40B4-BE49-F238E27FC236}">
                <a16:creationId xmlns:a16="http://schemas.microsoft.com/office/drawing/2014/main" id="{BCD842BB-2040-DFFE-F2AC-7871D0CA9610}"/>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November 2022</a:t>
            </a:r>
          </a:p>
        </p:txBody>
      </p:sp>
    </p:spTree>
    <p:extLst>
      <p:ext uri="{BB962C8B-B14F-4D97-AF65-F5344CB8AC3E}">
        <p14:creationId xmlns:p14="http://schemas.microsoft.com/office/powerpoint/2010/main" val="427117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A8D0C5B-2706-1126-DE3E-A4B3F87E2ED7}"/>
              </a:ext>
            </a:extLst>
          </p:cNvPr>
          <p:cNvSpPr>
            <a:spLocks noGrp="1"/>
          </p:cNvSpPr>
          <p:nvPr>
            <p:ph type="sldNum" sz="quarter" idx="12"/>
          </p:nvPr>
        </p:nvSpPr>
        <p:spPr/>
        <p:txBody>
          <a:bodyPr/>
          <a:lstStyle>
            <a:lvl1pPr>
              <a:defRPr/>
            </a:lvl1pPr>
          </a:lstStyle>
          <a:p>
            <a:r>
              <a:rPr lang="en-US" altLang="ja-JP"/>
              <a:t>Slide </a:t>
            </a:r>
            <a:fld id="{EDB5D0AB-EE2B-034D-961D-EB7B777B7924}" type="slidenum">
              <a:rPr lang="en-US" altLang="ja-JP"/>
              <a:pPr/>
              <a:t>‹#›</a:t>
            </a:fld>
            <a:endParaRPr lang="en-US" altLang="ja-JP"/>
          </a:p>
        </p:txBody>
      </p:sp>
      <p:sp>
        <p:nvSpPr>
          <p:cNvPr id="5" name="Rectangle 4">
            <a:extLst>
              <a:ext uri="{FF2B5EF4-FFF2-40B4-BE49-F238E27FC236}">
                <a16:creationId xmlns:a16="http://schemas.microsoft.com/office/drawing/2014/main" id="{4C55EF92-88CF-284C-258F-D84933FCC0E6}"/>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November 2022</a:t>
            </a:r>
          </a:p>
        </p:txBody>
      </p:sp>
    </p:spTree>
    <p:extLst>
      <p:ext uri="{BB962C8B-B14F-4D97-AF65-F5344CB8AC3E}">
        <p14:creationId xmlns:p14="http://schemas.microsoft.com/office/powerpoint/2010/main" val="195122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FEABD9-9520-AE8A-CD54-C690DAAE101C}"/>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C61303E6-3547-F929-2BF6-EA70DBF0F29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B926D99D-4F75-254D-026A-F68E06DB2CA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7" name="スライド番号プレースホルダー 6">
            <a:extLst>
              <a:ext uri="{FF2B5EF4-FFF2-40B4-BE49-F238E27FC236}">
                <a16:creationId xmlns:a16="http://schemas.microsoft.com/office/drawing/2014/main" id="{A3D87231-1143-F2C0-DE26-5C8F9A0C1A46}"/>
              </a:ext>
            </a:extLst>
          </p:cNvPr>
          <p:cNvSpPr>
            <a:spLocks noGrp="1"/>
          </p:cNvSpPr>
          <p:nvPr>
            <p:ph type="sldNum" sz="quarter" idx="12"/>
          </p:nvPr>
        </p:nvSpPr>
        <p:spPr/>
        <p:txBody>
          <a:bodyPr/>
          <a:lstStyle>
            <a:lvl1pPr>
              <a:defRPr/>
            </a:lvl1pPr>
          </a:lstStyle>
          <a:p>
            <a:r>
              <a:rPr lang="en-US" altLang="ja-JP"/>
              <a:t>Slide </a:t>
            </a:r>
            <a:fld id="{C5D0E9EB-DC50-874E-BA55-D8F000B50B4B}" type="slidenum">
              <a:rPr lang="en-US" altLang="ja-JP"/>
              <a:pPr/>
              <a:t>‹#›</a:t>
            </a:fld>
            <a:endParaRPr lang="en-US" altLang="ja-JP"/>
          </a:p>
        </p:txBody>
      </p:sp>
      <p:sp>
        <p:nvSpPr>
          <p:cNvPr id="8" name="Rectangle 4">
            <a:extLst>
              <a:ext uri="{FF2B5EF4-FFF2-40B4-BE49-F238E27FC236}">
                <a16:creationId xmlns:a16="http://schemas.microsoft.com/office/drawing/2014/main" id="{F64DB89F-9B15-7EB1-4623-D0E87CD1BD75}"/>
              </a:ext>
            </a:extLst>
          </p:cNvPr>
          <p:cNvSpPr>
            <a:spLocks noGrp="1" noChangeArrowheads="1"/>
          </p:cNvSpPr>
          <p:nvPr>
            <p:ph type="dt" sz="half" idx="13"/>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November 2022</a:t>
            </a:r>
          </a:p>
        </p:txBody>
      </p:sp>
    </p:spTree>
    <p:extLst>
      <p:ext uri="{BB962C8B-B14F-4D97-AF65-F5344CB8AC3E}">
        <p14:creationId xmlns:p14="http://schemas.microsoft.com/office/powerpoint/2010/main" val="29204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068C93-24E7-D4F9-DC45-9720BF5C5394}"/>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0DCF5437-3384-325D-E554-70563C53E9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a:extLst>
              <a:ext uri="{FF2B5EF4-FFF2-40B4-BE49-F238E27FC236}">
                <a16:creationId xmlns:a16="http://schemas.microsoft.com/office/drawing/2014/main" id="{97C3687E-617A-E929-5429-EFD44D1344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7" name="スライド番号プレースホルダー 6">
            <a:extLst>
              <a:ext uri="{FF2B5EF4-FFF2-40B4-BE49-F238E27FC236}">
                <a16:creationId xmlns:a16="http://schemas.microsoft.com/office/drawing/2014/main" id="{5EDFBEDD-A4A8-8EC2-1180-F71C269604A9}"/>
              </a:ext>
            </a:extLst>
          </p:cNvPr>
          <p:cNvSpPr>
            <a:spLocks noGrp="1"/>
          </p:cNvSpPr>
          <p:nvPr>
            <p:ph type="sldNum" sz="quarter" idx="12"/>
          </p:nvPr>
        </p:nvSpPr>
        <p:spPr/>
        <p:txBody>
          <a:bodyPr/>
          <a:lstStyle>
            <a:lvl1pPr>
              <a:defRPr/>
            </a:lvl1pPr>
          </a:lstStyle>
          <a:p>
            <a:r>
              <a:rPr lang="en-US" altLang="ja-JP"/>
              <a:t>Slide </a:t>
            </a:r>
            <a:fld id="{0D80AA39-9E59-4142-B738-A1C2B4812A5D}" type="slidenum">
              <a:rPr lang="en-US" altLang="ja-JP"/>
              <a:pPr/>
              <a:t>‹#›</a:t>
            </a:fld>
            <a:endParaRPr lang="en-US" altLang="ja-JP"/>
          </a:p>
        </p:txBody>
      </p:sp>
      <p:sp>
        <p:nvSpPr>
          <p:cNvPr id="8" name="Rectangle 4">
            <a:extLst>
              <a:ext uri="{FF2B5EF4-FFF2-40B4-BE49-F238E27FC236}">
                <a16:creationId xmlns:a16="http://schemas.microsoft.com/office/drawing/2014/main" id="{9F9DD602-9FC9-FA86-E318-7E895215BE04}"/>
              </a:ext>
            </a:extLst>
          </p:cNvPr>
          <p:cNvSpPr>
            <a:spLocks noGrp="1" noChangeArrowheads="1"/>
          </p:cNvSpPr>
          <p:nvPr>
            <p:ph type="dt" sz="half" idx="13"/>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November 2022</a:t>
            </a:r>
          </a:p>
        </p:txBody>
      </p:sp>
    </p:spTree>
    <p:extLst>
      <p:ext uri="{BB962C8B-B14F-4D97-AF65-F5344CB8AC3E}">
        <p14:creationId xmlns:p14="http://schemas.microsoft.com/office/powerpoint/2010/main" val="228249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9F4F17C-F0F9-A9E3-042C-A72B5145CB7D}"/>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endParaRPr lang="en-US" altLang="ja-JP"/>
          </a:p>
        </p:txBody>
      </p:sp>
      <p:sp>
        <p:nvSpPr>
          <p:cNvPr id="1027" name="Rectangle 3">
            <a:extLst>
              <a:ext uri="{FF2B5EF4-FFF2-40B4-BE49-F238E27FC236}">
                <a16:creationId xmlns:a16="http://schemas.microsoft.com/office/drawing/2014/main" id="{918D6DDB-D02C-B91D-9BF2-C1A998A70A01}"/>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28" name="Rectangle 4">
            <a:extLst>
              <a:ext uri="{FF2B5EF4-FFF2-40B4-BE49-F238E27FC236}">
                <a16:creationId xmlns:a16="http://schemas.microsoft.com/office/drawing/2014/main" id="{29BF0529-34E4-541B-34B2-D9B342C2947F}"/>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January 2023</a:t>
            </a:r>
          </a:p>
        </p:txBody>
      </p:sp>
      <p:sp>
        <p:nvSpPr>
          <p:cNvPr id="1030" name="Rectangle 6">
            <a:extLst>
              <a:ext uri="{FF2B5EF4-FFF2-40B4-BE49-F238E27FC236}">
                <a16:creationId xmlns:a16="http://schemas.microsoft.com/office/drawing/2014/main" id="{DA3C8212-80C0-6688-3D73-021E5D970A22}"/>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anose="020B0600070205080204" pitchFamily="34" charset="-128"/>
              </a:defRPr>
            </a:lvl1pPr>
          </a:lstStyle>
          <a:p>
            <a:r>
              <a:rPr lang="en-US" altLang="ja-JP"/>
              <a:t>Slide </a:t>
            </a:r>
            <a:fld id="{6B095015-3EB9-FD42-94F8-66C40C8C26E8}" type="slidenum">
              <a:rPr lang="en-US" altLang="ja-JP"/>
              <a:pPr/>
              <a:t>‹#›</a:t>
            </a:fld>
            <a:endParaRPr lang="en-US" altLang="ja-JP"/>
          </a:p>
        </p:txBody>
      </p:sp>
      <p:sp>
        <p:nvSpPr>
          <p:cNvPr id="1031" name="Rectangle 7">
            <a:extLst>
              <a:ext uri="{FF2B5EF4-FFF2-40B4-BE49-F238E27FC236}">
                <a16:creationId xmlns:a16="http://schemas.microsoft.com/office/drawing/2014/main" id="{E5DAA25E-4509-0F51-9763-5056D799C220}"/>
              </a:ext>
            </a:extLst>
          </p:cNvPr>
          <p:cNvSpPr>
            <a:spLocks noChangeArrowheads="1"/>
          </p:cNvSpPr>
          <p:nvPr/>
        </p:nvSpPr>
        <p:spPr bwMode="auto">
          <a:xfrm>
            <a:off x="3851920" y="394156"/>
            <a:ext cx="46062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1828800" marR="0" lvl="4" indent="0" algn="r" defTabSz="914400" rtl="0" eaLnBrk="0" fontAlgn="base" latinLnBrk="0" hangingPunct="0">
              <a:lnSpc>
                <a:spcPct val="100000"/>
              </a:lnSpc>
              <a:spcBef>
                <a:spcPct val="0"/>
              </a:spcBef>
              <a:spcAft>
                <a:spcPct val="0"/>
              </a:spcAft>
              <a:buClrTx/>
              <a:buSzTx/>
              <a:buFontTx/>
              <a:buNone/>
              <a:tabLst/>
              <a:defRPr/>
            </a:pPr>
            <a:r>
              <a:rPr lang="en-US" altLang="ja-JP" sz="1400" b="1" dirty="0">
                <a:ea typeface="ＭＳ Ｐゴシック" panose="020B0600070205080204" pitchFamily="34" charset="-128"/>
              </a:rPr>
              <a:t>doc.: IEEE 802.15-23-0019-01-006a</a:t>
            </a:r>
          </a:p>
        </p:txBody>
      </p:sp>
      <p:sp>
        <p:nvSpPr>
          <p:cNvPr id="1032" name="Line 8">
            <a:extLst>
              <a:ext uri="{FF2B5EF4-FFF2-40B4-BE49-F238E27FC236}">
                <a16:creationId xmlns:a16="http://schemas.microsoft.com/office/drawing/2014/main" id="{A96C50B1-A169-4453-EA83-5E48AB79651D}"/>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a:extLst>
              <a:ext uri="{FF2B5EF4-FFF2-40B4-BE49-F238E27FC236}">
                <a16:creationId xmlns:a16="http://schemas.microsoft.com/office/drawing/2014/main" id="{3D52DB98-6B29-EB31-DAAA-71292B7AF673}"/>
              </a:ext>
            </a:extLst>
          </p:cNvPr>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1034" name="Line 10">
            <a:extLst>
              <a:ext uri="{FF2B5EF4-FFF2-40B4-BE49-F238E27FC236}">
                <a16:creationId xmlns:a16="http://schemas.microsoft.com/office/drawing/2014/main" id="{24E3E73D-B05D-83CA-29AE-051EC568FA02}"/>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 name="Rectangle 7">
            <a:extLst>
              <a:ext uri="{FF2B5EF4-FFF2-40B4-BE49-F238E27FC236}">
                <a16:creationId xmlns:a16="http://schemas.microsoft.com/office/drawing/2014/main" id="{474DCFB9-EA9C-F38F-3690-2B057857DACE}"/>
              </a:ext>
            </a:extLst>
          </p:cNvPr>
          <p:cNvSpPr>
            <a:spLocks noChangeArrowheads="1"/>
          </p:cNvSpPr>
          <p:nvPr userDrawn="1"/>
        </p:nvSpPr>
        <p:spPr bwMode="auto">
          <a:xfrm>
            <a:off x="3206080" y="6484694"/>
            <a:ext cx="532636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1828800" marR="0" lvl="4" indent="0" algn="r" defTabSz="914400" rtl="0" eaLnBrk="0" fontAlgn="base" latinLnBrk="0" hangingPunct="0">
              <a:lnSpc>
                <a:spcPct val="100000"/>
              </a:lnSpc>
              <a:spcBef>
                <a:spcPct val="0"/>
              </a:spcBef>
              <a:spcAft>
                <a:spcPct val="0"/>
              </a:spcAft>
              <a:buClrTx/>
              <a:buSzTx/>
              <a:buFontTx/>
              <a:buNone/>
              <a:tabLst/>
              <a:defRPr/>
            </a:pPr>
            <a:r>
              <a:rPr lang="en-US" altLang="ja-JP" sz="1200" b="0" dirty="0">
                <a:ea typeface="ＭＳ Ｐゴシック" panose="020B0600070205080204" pitchFamily="34" charset="-128"/>
              </a:rPr>
              <a:t>D. </a:t>
            </a:r>
            <a:r>
              <a:rPr lang="en-US" altLang="ja-JP" sz="1200" b="0" dirty="0" err="1">
                <a:ea typeface="ＭＳ Ｐゴシック" panose="020B0600070205080204" pitchFamily="34" charset="-128"/>
              </a:rPr>
              <a:t>Anzai</a:t>
            </a:r>
            <a:r>
              <a:rPr lang="en-US" altLang="ja-JP" sz="1200" b="0" dirty="0">
                <a:ea typeface="ＭＳ Ｐゴシック" panose="020B0600070205080204" pitchFamily="34" charset="-128"/>
              </a:rPr>
              <a:t> and Y. Aoki (Nagoya Inst. Technol.)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19255B1-94D2-E584-99B6-26F112230FA6}"/>
              </a:ext>
            </a:extLst>
          </p:cNvPr>
          <p:cNvSpPr>
            <a:spLocks noGrp="1"/>
          </p:cNvSpPr>
          <p:nvPr>
            <p:ph type="dt" sz="half" idx="2"/>
          </p:nvPr>
        </p:nvSpPr>
        <p:spPr>
          <a:xfrm>
            <a:off x="685800" y="378281"/>
            <a:ext cx="1600200" cy="215444"/>
          </a:xfrm>
        </p:spPr>
        <p:txBody>
          <a:bodyPr/>
          <a:lstStyle/>
          <a:p>
            <a:r>
              <a:rPr lang="en-US" altLang="ja-JP" dirty="0"/>
              <a:t>January 2023</a:t>
            </a:r>
          </a:p>
        </p:txBody>
      </p:sp>
      <p:sp>
        <p:nvSpPr>
          <p:cNvPr id="4" name="スライド番号プレースホルダー 3">
            <a:extLst>
              <a:ext uri="{FF2B5EF4-FFF2-40B4-BE49-F238E27FC236}">
                <a16:creationId xmlns:a16="http://schemas.microsoft.com/office/drawing/2014/main" id="{577F0E06-0047-67D8-4F17-F70502FE4B13}"/>
              </a:ext>
            </a:extLst>
          </p:cNvPr>
          <p:cNvSpPr>
            <a:spLocks noGrp="1"/>
          </p:cNvSpPr>
          <p:nvPr>
            <p:ph type="sldNum" sz="quarter" idx="12"/>
          </p:nvPr>
        </p:nvSpPr>
        <p:spPr/>
        <p:txBody>
          <a:bodyPr/>
          <a:lstStyle/>
          <a:p>
            <a:r>
              <a:rPr lang="en-US" altLang="ja-JP"/>
              <a:t>Slide </a:t>
            </a:r>
            <a:fld id="{EDB5D0AB-EE2B-034D-961D-EB7B777B7924}" type="slidenum">
              <a:rPr lang="en-US" altLang="ja-JP" smtClean="0"/>
              <a:pPr/>
              <a:t>1</a:t>
            </a:fld>
            <a:endParaRPr lang="en-US" altLang="ja-JP"/>
          </a:p>
        </p:txBody>
      </p:sp>
      <p:sp>
        <p:nvSpPr>
          <p:cNvPr id="6" name="Rectangle 3">
            <a:extLst>
              <a:ext uri="{FF2B5EF4-FFF2-40B4-BE49-F238E27FC236}">
                <a16:creationId xmlns:a16="http://schemas.microsoft.com/office/drawing/2014/main" id="{3C6DFB22-D771-FD97-B905-AED0FDA46260}"/>
              </a:ext>
            </a:extLst>
          </p:cNvPr>
          <p:cNvSpPr>
            <a:spLocks noChangeArrowheads="1"/>
          </p:cNvSpPr>
          <p:nvPr/>
        </p:nvSpPr>
        <p:spPr bwMode="auto">
          <a:xfrm>
            <a:off x="152400" y="609600"/>
            <a:ext cx="89916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panose="020B0600070205080204" pitchFamily="34" charset="-128"/>
              </a:rPr>
              <a:t>Project: IEEE P802.15 Working Group for Wireless Personal Area Networks (WPANs)</a:t>
            </a:r>
            <a:endParaRPr lang="en-US" altLang="ja-JP" sz="1600" b="1" dirty="0">
              <a:solidFill>
                <a:schemeClr val="tx2"/>
              </a:solidFill>
              <a:ea typeface="ＭＳ Ｐゴシック" panose="020B0600070205080204" pitchFamily="34" charset="-128"/>
            </a:endParaRPr>
          </a:p>
          <a:p>
            <a:endParaRPr lang="en-US" altLang="ja-JP" sz="1600" dirty="0">
              <a:solidFill>
                <a:schemeClr val="tx2"/>
              </a:solidFill>
              <a:ea typeface="ＭＳ Ｐゴシック" panose="020B0600070205080204" pitchFamily="34" charset="-128"/>
            </a:endParaRPr>
          </a:p>
          <a:p>
            <a:r>
              <a:rPr lang="en-US" altLang="ja-JP" sz="1600" b="1" dirty="0">
                <a:solidFill>
                  <a:schemeClr val="tx2"/>
                </a:solidFill>
                <a:ea typeface="ＭＳ Ｐゴシック" panose="020B0600070205080204" pitchFamily="34" charset="-128"/>
              </a:rPr>
              <a:t>Submission Title:</a:t>
            </a:r>
            <a:r>
              <a:rPr lang="en-US" altLang="ja-JP" sz="1600" dirty="0">
                <a:solidFill>
                  <a:schemeClr val="tx2"/>
                </a:solidFill>
                <a:ea typeface="ＭＳ Ｐゴシック" panose="020B0600070205080204" pitchFamily="34" charset="-128"/>
              </a:rPr>
              <a:t> Propagation Characteristics of UWB Communication Applications for Vehicle BAN (VBAN) Use Cases</a:t>
            </a:r>
          </a:p>
          <a:p>
            <a:r>
              <a:rPr lang="en-US" altLang="ja-JP" sz="1600" b="1" dirty="0">
                <a:solidFill>
                  <a:schemeClr val="tx2"/>
                </a:solidFill>
                <a:ea typeface="ＭＳ Ｐゴシック" panose="020B0600070205080204" pitchFamily="34" charset="-128"/>
              </a:rPr>
              <a:t>Date Submitted: </a:t>
            </a:r>
            <a:r>
              <a:rPr lang="en-US" altLang="ja-JP" sz="1600" dirty="0">
                <a:solidFill>
                  <a:schemeClr val="tx2"/>
                </a:solidFill>
                <a:ea typeface="ＭＳ Ｐゴシック" panose="020B0600070205080204" pitchFamily="34" charset="-128"/>
              </a:rPr>
              <a:t>January 14th, 2023</a:t>
            </a:r>
          </a:p>
          <a:p>
            <a:r>
              <a:rPr lang="en-US" altLang="ja-JP" sz="1600" b="1" dirty="0">
                <a:solidFill>
                  <a:schemeClr val="tx2"/>
                </a:solidFill>
                <a:ea typeface="ＭＳ Ｐゴシック" panose="020B0600070205080204" pitchFamily="34" charset="-128"/>
              </a:rPr>
              <a:t>Source:</a:t>
            </a:r>
            <a:r>
              <a:rPr lang="en-US" altLang="ja-JP" sz="1600" dirty="0">
                <a:solidFill>
                  <a:schemeClr val="tx2"/>
                </a:solidFill>
                <a:ea typeface="ＭＳ Ｐゴシック" panose="020B0600070205080204" pitchFamily="34" charset="-128"/>
              </a:rPr>
              <a:t> Daisuke Anzai, Nagoya Institute of Technology</a:t>
            </a:r>
          </a:p>
          <a:p>
            <a:r>
              <a:rPr lang="en-US" altLang="ja-JP" sz="1600" dirty="0">
                <a:solidFill>
                  <a:schemeClr val="tx2"/>
                </a:solidFill>
                <a:ea typeface="ＭＳ Ｐゴシック" panose="020B0600070205080204" pitchFamily="34" charset="-128"/>
              </a:rPr>
              <a:t>Address </a:t>
            </a:r>
            <a:r>
              <a:rPr lang="en-US" altLang="ja-JP" sz="1600" dirty="0" err="1">
                <a:solidFill>
                  <a:schemeClr val="tx2"/>
                </a:solidFill>
                <a:ea typeface="ＭＳ Ｐゴシック" panose="020B0600070205080204" pitchFamily="34" charset="-128"/>
              </a:rPr>
              <a:t>Gokiso-cho</a:t>
            </a:r>
            <a:r>
              <a:rPr lang="en-US" altLang="ja-JP" sz="1600" dirty="0">
                <a:solidFill>
                  <a:schemeClr val="tx2"/>
                </a:solidFill>
                <a:ea typeface="ＭＳ Ｐゴシック" panose="020B0600070205080204" pitchFamily="34" charset="-128"/>
              </a:rPr>
              <a:t>, Showa-</a:t>
            </a:r>
            <a:r>
              <a:rPr lang="en-US" altLang="ja-JP" sz="1600" dirty="0" err="1">
                <a:solidFill>
                  <a:schemeClr val="tx2"/>
                </a:solidFill>
                <a:ea typeface="ＭＳ Ｐゴシック" panose="020B0600070205080204" pitchFamily="34" charset="-128"/>
              </a:rPr>
              <a:t>ku</a:t>
            </a:r>
            <a:r>
              <a:rPr lang="en-US" altLang="ja-JP" sz="1600" dirty="0">
                <a:solidFill>
                  <a:schemeClr val="tx2"/>
                </a:solidFill>
                <a:ea typeface="ＭＳ Ｐゴシック" panose="020B0600070205080204" pitchFamily="34" charset="-128"/>
              </a:rPr>
              <a:t>, Nagoya, 466-8555, Japan</a:t>
            </a:r>
          </a:p>
          <a:p>
            <a:r>
              <a:rPr lang="en-US" altLang="ja-JP" sz="1600" dirty="0">
                <a:solidFill>
                  <a:schemeClr val="tx2"/>
                </a:solidFill>
                <a:ea typeface="ＭＳ Ｐゴシック" panose="020B0600070205080204" pitchFamily="34" charset="-128"/>
              </a:rPr>
              <a:t>Voice: +81-52-735-5389, FAX: +81-52-735-5389, E-Mail: </a:t>
            </a:r>
            <a:r>
              <a:rPr lang="en-US" altLang="ja-JP" sz="1600" dirty="0" err="1">
                <a:solidFill>
                  <a:schemeClr val="tx2"/>
                </a:solidFill>
                <a:ea typeface="ＭＳ Ｐゴシック" panose="020B0600070205080204" pitchFamily="34" charset="-128"/>
              </a:rPr>
              <a:t>anzai@nitech.ac.jp</a:t>
            </a:r>
            <a:endParaRPr lang="en-US" altLang="ja-JP" sz="1600"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Re:</a:t>
            </a:r>
            <a:r>
              <a:rPr lang="en-US" altLang="ja-JP" sz="1600" dirty="0">
                <a:solidFill>
                  <a:schemeClr val="tx2"/>
                </a:solidFill>
                <a:ea typeface="ＭＳ Ｐゴシック" panose="020B0600070205080204" pitchFamily="34" charset="-128"/>
              </a:rPr>
              <a:t> In response to call for technical contributions</a:t>
            </a:r>
            <a:r>
              <a:rPr lang="en-US" altLang="ja-JP" dirty="0">
                <a:solidFill>
                  <a:schemeClr val="accent2"/>
                </a:solidFill>
                <a:ea typeface="ＭＳ Ｐゴシック" panose="020B0600070205080204" pitchFamily="34" charset="-128"/>
              </a:rPr>
              <a:t>	</a:t>
            </a:r>
            <a:endParaRPr lang="en-US" altLang="ja-JP"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Abstract:</a:t>
            </a:r>
            <a:r>
              <a:rPr lang="en-US" altLang="ja-JP" sz="1600" dirty="0">
                <a:solidFill>
                  <a:schemeClr val="tx2"/>
                </a:solidFill>
                <a:ea typeface="ＭＳ Ｐゴシック" panose="020B0600070205080204" pitchFamily="34" charset="-128"/>
              </a:rPr>
              <a:t>	This provides of fundamental propagation characteristics including path loss characteristics for UWB communication applications for passengers bus use case.</a:t>
            </a:r>
          </a:p>
          <a:p>
            <a:pPr>
              <a:spcBef>
                <a:spcPts val="600"/>
              </a:spcBef>
              <a:spcAft>
                <a:spcPts val="600"/>
              </a:spcAft>
            </a:pPr>
            <a:r>
              <a:rPr lang="en-US" altLang="ja-JP" sz="1600" b="1" dirty="0">
                <a:solidFill>
                  <a:schemeClr val="tx2"/>
                </a:solidFill>
                <a:ea typeface="ＭＳ Ｐゴシック" panose="020B0600070205080204" pitchFamily="34" charset="-128"/>
              </a:rPr>
              <a:t>Purpose: </a:t>
            </a:r>
            <a:r>
              <a:rPr lang="en-US" altLang="ja-JP" sz="1600" dirty="0">
                <a:solidFill>
                  <a:schemeClr val="tx2"/>
                </a:solidFill>
                <a:ea typeface="ＭＳ Ｐゴシック" panose="020B0600070205080204" pitchFamily="34" charset="-128"/>
              </a:rPr>
              <a:t>Material for discussion in P802.15.6a TG corresponding to comments in EC Meeting</a:t>
            </a:r>
          </a:p>
          <a:p>
            <a:r>
              <a:rPr lang="en-US" altLang="ja-JP" sz="1600" b="1" dirty="0">
                <a:solidFill>
                  <a:schemeClr val="tx2"/>
                </a:solidFill>
                <a:ea typeface="ＭＳ Ｐゴシック" panose="020B0600070205080204" pitchFamily="34" charset="-128"/>
              </a:rPr>
              <a:t>Notice:</a:t>
            </a:r>
            <a:r>
              <a:rPr lang="en-US" altLang="ja-JP" sz="1600" dirty="0">
                <a:solidFill>
                  <a:schemeClr val="tx2"/>
                </a:solidFill>
                <a:ea typeface="ＭＳ Ｐゴシック" panose="020B0600070205080204" pitchFamily="34"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panose="020B0600070205080204" pitchFamily="34" charset="-128"/>
              </a:rPr>
              <a:t>Release:</a:t>
            </a:r>
            <a:r>
              <a:rPr lang="en-US" altLang="ja-JP" sz="1600" dirty="0">
                <a:solidFill>
                  <a:schemeClr val="tx2"/>
                </a:solidFill>
                <a:ea typeface="ＭＳ Ｐゴシック" panose="020B0600070205080204" pitchFamily="34" charset="-128"/>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1069640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C8D279-D574-D8C0-28FF-D1B4C6B317FC}"/>
              </a:ext>
            </a:extLst>
          </p:cNvPr>
          <p:cNvSpPr>
            <a:spLocks noGrp="1"/>
          </p:cNvSpPr>
          <p:nvPr>
            <p:ph type="title"/>
          </p:nvPr>
        </p:nvSpPr>
        <p:spPr/>
        <p:txBody>
          <a:bodyPr/>
          <a:lstStyle/>
          <a:p>
            <a:r>
              <a:rPr kumimoji="1" lang="en-US" altLang="ja-JP" dirty="0"/>
              <a:t>PL characteristics@P1-P9</a:t>
            </a:r>
            <a:endParaRPr kumimoji="1" lang="ja-JP" altLang="en-US"/>
          </a:p>
        </p:txBody>
      </p:sp>
      <p:sp>
        <p:nvSpPr>
          <p:cNvPr id="5" name="スライド番号プレースホルダー 4">
            <a:extLst>
              <a:ext uri="{FF2B5EF4-FFF2-40B4-BE49-F238E27FC236}">
                <a16:creationId xmlns:a16="http://schemas.microsoft.com/office/drawing/2014/main" id="{5214209D-E5A4-D4F0-755C-C9D956EEE393}"/>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10</a:t>
            </a:fld>
            <a:endParaRPr lang="en-US" altLang="ja-JP"/>
          </a:p>
        </p:txBody>
      </p:sp>
      <p:pic>
        <p:nvPicPr>
          <p:cNvPr id="7" name="図 6">
            <a:extLst>
              <a:ext uri="{FF2B5EF4-FFF2-40B4-BE49-F238E27FC236}">
                <a16:creationId xmlns:a16="http://schemas.microsoft.com/office/drawing/2014/main" id="{630078E4-DA56-4BE6-ACA6-78B647A6F337}"/>
              </a:ext>
            </a:extLst>
          </p:cNvPr>
          <p:cNvPicPr>
            <a:picLocks noChangeAspect="1"/>
          </p:cNvPicPr>
          <p:nvPr/>
        </p:nvPicPr>
        <p:blipFill>
          <a:blip r:embed="rId2"/>
          <a:stretch>
            <a:fillRect/>
          </a:stretch>
        </p:blipFill>
        <p:spPr>
          <a:xfrm>
            <a:off x="107504" y="2204864"/>
            <a:ext cx="4412813" cy="3240000"/>
          </a:xfrm>
          <a:prstGeom prst="rect">
            <a:avLst/>
          </a:prstGeom>
        </p:spPr>
      </p:pic>
      <p:pic>
        <p:nvPicPr>
          <p:cNvPr id="9" name="図 8">
            <a:extLst>
              <a:ext uri="{FF2B5EF4-FFF2-40B4-BE49-F238E27FC236}">
                <a16:creationId xmlns:a16="http://schemas.microsoft.com/office/drawing/2014/main" id="{12BFD08B-920B-DCE4-7E75-78EEF6CC0E27}"/>
              </a:ext>
            </a:extLst>
          </p:cNvPr>
          <p:cNvPicPr>
            <a:picLocks noChangeAspect="1"/>
          </p:cNvPicPr>
          <p:nvPr/>
        </p:nvPicPr>
        <p:blipFill>
          <a:blip r:embed="rId3"/>
          <a:stretch>
            <a:fillRect/>
          </a:stretch>
        </p:blipFill>
        <p:spPr>
          <a:xfrm>
            <a:off x="4572000" y="2204864"/>
            <a:ext cx="4412813" cy="3240000"/>
          </a:xfrm>
          <a:prstGeom prst="rect">
            <a:avLst/>
          </a:prstGeom>
        </p:spPr>
      </p:pic>
      <p:sp>
        <p:nvSpPr>
          <p:cNvPr id="3" name="日付プレースホルダー 1">
            <a:extLst>
              <a:ext uri="{FF2B5EF4-FFF2-40B4-BE49-F238E27FC236}">
                <a16:creationId xmlns:a16="http://schemas.microsoft.com/office/drawing/2014/main" id="{A39EE602-5737-5846-1CAE-271C12A033E7}"/>
              </a:ext>
            </a:extLst>
          </p:cNvPr>
          <p:cNvSpPr>
            <a:spLocks noGrp="1"/>
          </p:cNvSpPr>
          <p:nvPr>
            <p:ph type="dt" sz="half" idx="2"/>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836951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08539B-184A-625C-AB24-4500EACDF6F0}"/>
              </a:ext>
            </a:extLst>
          </p:cNvPr>
          <p:cNvSpPr>
            <a:spLocks noGrp="1"/>
          </p:cNvSpPr>
          <p:nvPr>
            <p:ph type="title"/>
          </p:nvPr>
        </p:nvSpPr>
        <p:spPr/>
        <p:txBody>
          <a:bodyPr/>
          <a:lstStyle/>
          <a:p>
            <a:r>
              <a:rPr kumimoji="1" lang="en-US" altLang="ja-JP" dirty="0"/>
              <a:t>Height characteristics@P8</a:t>
            </a:r>
            <a:endParaRPr kumimoji="1" lang="ja-JP" altLang="en-US"/>
          </a:p>
        </p:txBody>
      </p:sp>
      <p:sp>
        <p:nvSpPr>
          <p:cNvPr id="5" name="スライド番号プレースホルダー 4">
            <a:extLst>
              <a:ext uri="{FF2B5EF4-FFF2-40B4-BE49-F238E27FC236}">
                <a16:creationId xmlns:a16="http://schemas.microsoft.com/office/drawing/2014/main" id="{F324361B-CB74-93B3-B1D7-E94DC91660FE}"/>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11</a:t>
            </a:fld>
            <a:endParaRPr lang="en-US" altLang="ja-JP"/>
          </a:p>
        </p:txBody>
      </p:sp>
      <p:pic>
        <p:nvPicPr>
          <p:cNvPr id="7" name="図 6">
            <a:extLst>
              <a:ext uri="{FF2B5EF4-FFF2-40B4-BE49-F238E27FC236}">
                <a16:creationId xmlns:a16="http://schemas.microsoft.com/office/drawing/2014/main" id="{ED9D410C-1805-7399-8E83-F82B5ED0A221}"/>
              </a:ext>
            </a:extLst>
          </p:cNvPr>
          <p:cNvPicPr>
            <a:picLocks noChangeAspect="1"/>
          </p:cNvPicPr>
          <p:nvPr/>
        </p:nvPicPr>
        <p:blipFill>
          <a:blip r:embed="rId2"/>
          <a:stretch>
            <a:fillRect/>
          </a:stretch>
        </p:blipFill>
        <p:spPr>
          <a:xfrm>
            <a:off x="1433330" y="1628800"/>
            <a:ext cx="6277340" cy="4608984"/>
          </a:xfrm>
          <a:prstGeom prst="rect">
            <a:avLst/>
          </a:prstGeom>
        </p:spPr>
      </p:pic>
      <p:sp>
        <p:nvSpPr>
          <p:cNvPr id="3" name="日付プレースホルダー 1">
            <a:extLst>
              <a:ext uri="{FF2B5EF4-FFF2-40B4-BE49-F238E27FC236}">
                <a16:creationId xmlns:a16="http://schemas.microsoft.com/office/drawing/2014/main" id="{6FA3E1C3-578F-BE12-086D-9A18AC15FE7E}"/>
              </a:ext>
            </a:extLst>
          </p:cNvPr>
          <p:cNvSpPr>
            <a:spLocks noGrp="1"/>
          </p:cNvSpPr>
          <p:nvPr>
            <p:ph type="dt" sz="half" idx="2"/>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2905413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08539B-184A-625C-AB24-4500EACDF6F0}"/>
              </a:ext>
            </a:extLst>
          </p:cNvPr>
          <p:cNvSpPr>
            <a:spLocks noGrp="1"/>
          </p:cNvSpPr>
          <p:nvPr>
            <p:ph type="title"/>
          </p:nvPr>
        </p:nvSpPr>
        <p:spPr/>
        <p:txBody>
          <a:bodyPr/>
          <a:lstStyle/>
          <a:p>
            <a:r>
              <a:rPr kumimoji="1" lang="en-US" altLang="ja-JP" dirty="0"/>
              <a:t>Height characteristics@P8</a:t>
            </a:r>
            <a:endParaRPr kumimoji="1" lang="ja-JP" altLang="en-US"/>
          </a:p>
        </p:txBody>
      </p:sp>
      <p:sp>
        <p:nvSpPr>
          <p:cNvPr id="5" name="スライド番号プレースホルダー 4">
            <a:extLst>
              <a:ext uri="{FF2B5EF4-FFF2-40B4-BE49-F238E27FC236}">
                <a16:creationId xmlns:a16="http://schemas.microsoft.com/office/drawing/2014/main" id="{F324361B-CB74-93B3-B1D7-E94DC91660FE}"/>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12</a:t>
            </a:fld>
            <a:endParaRPr lang="en-US" altLang="ja-JP"/>
          </a:p>
        </p:txBody>
      </p:sp>
      <p:pic>
        <p:nvPicPr>
          <p:cNvPr id="9" name="図 8">
            <a:extLst>
              <a:ext uri="{FF2B5EF4-FFF2-40B4-BE49-F238E27FC236}">
                <a16:creationId xmlns:a16="http://schemas.microsoft.com/office/drawing/2014/main" id="{DD401CFA-0A8B-5886-54F8-E0596F509888}"/>
              </a:ext>
            </a:extLst>
          </p:cNvPr>
          <p:cNvPicPr>
            <a:picLocks noChangeAspect="1"/>
          </p:cNvPicPr>
          <p:nvPr/>
        </p:nvPicPr>
        <p:blipFill>
          <a:blip r:embed="rId2"/>
          <a:stretch>
            <a:fillRect/>
          </a:stretch>
        </p:blipFill>
        <p:spPr>
          <a:xfrm>
            <a:off x="4581703" y="2224423"/>
            <a:ext cx="4412813" cy="3240000"/>
          </a:xfrm>
          <a:prstGeom prst="rect">
            <a:avLst/>
          </a:prstGeom>
        </p:spPr>
      </p:pic>
      <p:pic>
        <p:nvPicPr>
          <p:cNvPr id="11" name="図 10">
            <a:extLst>
              <a:ext uri="{FF2B5EF4-FFF2-40B4-BE49-F238E27FC236}">
                <a16:creationId xmlns:a16="http://schemas.microsoft.com/office/drawing/2014/main" id="{F32574C2-6905-9D43-E0B4-BB77F060BD37}"/>
              </a:ext>
            </a:extLst>
          </p:cNvPr>
          <p:cNvPicPr>
            <a:picLocks noChangeAspect="1"/>
          </p:cNvPicPr>
          <p:nvPr/>
        </p:nvPicPr>
        <p:blipFill>
          <a:blip r:embed="rId3"/>
          <a:stretch>
            <a:fillRect/>
          </a:stretch>
        </p:blipFill>
        <p:spPr>
          <a:xfrm>
            <a:off x="107504" y="2217729"/>
            <a:ext cx="4412813" cy="3240000"/>
          </a:xfrm>
          <a:prstGeom prst="rect">
            <a:avLst/>
          </a:prstGeom>
        </p:spPr>
      </p:pic>
      <p:sp>
        <p:nvSpPr>
          <p:cNvPr id="3" name="日付プレースホルダー 1">
            <a:extLst>
              <a:ext uri="{FF2B5EF4-FFF2-40B4-BE49-F238E27FC236}">
                <a16:creationId xmlns:a16="http://schemas.microsoft.com/office/drawing/2014/main" id="{1B2AD7ED-EDDD-3CEF-A0D9-B146FE27F5D5}"/>
              </a:ext>
            </a:extLst>
          </p:cNvPr>
          <p:cNvSpPr>
            <a:spLocks noGrp="1"/>
          </p:cNvSpPr>
          <p:nvPr>
            <p:ph type="dt" sz="half" idx="2"/>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3211197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08539B-184A-625C-AB24-4500EACDF6F0}"/>
              </a:ext>
            </a:extLst>
          </p:cNvPr>
          <p:cNvSpPr>
            <a:spLocks noGrp="1"/>
          </p:cNvSpPr>
          <p:nvPr>
            <p:ph type="title"/>
          </p:nvPr>
        </p:nvSpPr>
        <p:spPr/>
        <p:txBody>
          <a:bodyPr/>
          <a:lstStyle/>
          <a:p>
            <a:r>
              <a:rPr kumimoji="1" lang="en-US" altLang="ja-JP" dirty="0"/>
              <a:t>Frequency characteristics</a:t>
            </a:r>
            <a:endParaRPr kumimoji="1" lang="ja-JP" altLang="en-US"/>
          </a:p>
        </p:txBody>
      </p:sp>
      <p:sp>
        <p:nvSpPr>
          <p:cNvPr id="5" name="スライド番号プレースホルダー 4">
            <a:extLst>
              <a:ext uri="{FF2B5EF4-FFF2-40B4-BE49-F238E27FC236}">
                <a16:creationId xmlns:a16="http://schemas.microsoft.com/office/drawing/2014/main" id="{F324361B-CB74-93B3-B1D7-E94DC91660FE}"/>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13</a:t>
            </a:fld>
            <a:endParaRPr lang="en-US" altLang="ja-JP"/>
          </a:p>
        </p:txBody>
      </p:sp>
      <p:pic>
        <p:nvPicPr>
          <p:cNvPr id="11" name="図 10">
            <a:extLst>
              <a:ext uri="{FF2B5EF4-FFF2-40B4-BE49-F238E27FC236}">
                <a16:creationId xmlns:a16="http://schemas.microsoft.com/office/drawing/2014/main" id="{A6BB388E-C1BD-B83F-BD3A-1DA324F026B2}"/>
              </a:ext>
            </a:extLst>
          </p:cNvPr>
          <p:cNvPicPr>
            <a:picLocks noChangeAspect="1"/>
          </p:cNvPicPr>
          <p:nvPr/>
        </p:nvPicPr>
        <p:blipFill>
          <a:blip r:embed="rId2"/>
          <a:stretch>
            <a:fillRect/>
          </a:stretch>
        </p:blipFill>
        <p:spPr>
          <a:xfrm>
            <a:off x="5364088" y="2924622"/>
            <a:ext cx="3672408" cy="2016546"/>
          </a:xfrm>
          <a:prstGeom prst="rect">
            <a:avLst/>
          </a:prstGeom>
        </p:spPr>
      </p:pic>
      <p:pic>
        <p:nvPicPr>
          <p:cNvPr id="10" name="図 9">
            <a:extLst>
              <a:ext uri="{FF2B5EF4-FFF2-40B4-BE49-F238E27FC236}">
                <a16:creationId xmlns:a16="http://schemas.microsoft.com/office/drawing/2014/main" id="{1AC959F6-E9C8-3D5D-6183-354B1E26703D}"/>
              </a:ext>
            </a:extLst>
          </p:cNvPr>
          <p:cNvPicPr>
            <a:picLocks noChangeAspect="1"/>
          </p:cNvPicPr>
          <p:nvPr/>
        </p:nvPicPr>
        <p:blipFill>
          <a:blip r:embed="rId3"/>
          <a:stretch>
            <a:fillRect/>
          </a:stretch>
        </p:blipFill>
        <p:spPr>
          <a:xfrm>
            <a:off x="130222" y="2072570"/>
            <a:ext cx="5112568" cy="3804702"/>
          </a:xfrm>
          <a:prstGeom prst="rect">
            <a:avLst/>
          </a:prstGeom>
        </p:spPr>
      </p:pic>
      <p:sp>
        <p:nvSpPr>
          <p:cNvPr id="3" name="日付プレースホルダー 1">
            <a:extLst>
              <a:ext uri="{FF2B5EF4-FFF2-40B4-BE49-F238E27FC236}">
                <a16:creationId xmlns:a16="http://schemas.microsoft.com/office/drawing/2014/main" id="{7360F07D-7762-1CA9-D0D2-BAE051E008FA}"/>
              </a:ext>
            </a:extLst>
          </p:cNvPr>
          <p:cNvSpPr>
            <a:spLocks noGrp="1"/>
          </p:cNvSpPr>
          <p:nvPr>
            <p:ph type="dt" sz="half" idx="2"/>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1776269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08539B-184A-625C-AB24-4500EACDF6F0}"/>
              </a:ext>
            </a:extLst>
          </p:cNvPr>
          <p:cNvSpPr>
            <a:spLocks noGrp="1"/>
          </p:cNvSpPr>
          <p:nvPr>
            <p:ph type="title"/>
          </p:nvPr>
        </p:nvSpPr>
        <p:spPr/>
        <p:txBody>
          <a:bodyPr/>
          <a:lstStyle/>
          <a:p>
            <a:r>
              <a:rPr kumimoji="1" lang="en-US" altLang="ja-JP" dirty="0"/>
              <a:t>Frequency characteristics</a:t>
            </a:r>
            <a:endParaRPr kumimoji="1" lang="ja-JP" altLang="en-US"/>
          </a:p>
        </p:txBody>
      </p:sp>
      <p:sp>
        <p:nvSpPr>
          <p:cNvPr id="5" name="スライド番号プレースホルダー 4">
            <a:extLst>
              <a:ext uri="{FF2B5EF4-FFF2-40B4-BE49-F238E27FC236}">
                <a16:creationId xmlns:a16="http://schemas.microsoft.com/office/drawing/2014/main" id="{F324361B-CB74-93B3-B1D7-E94DC91660FE}"/>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14</a:t>
            </a:fld>
            <a:endParaRPr lang="en-US" altLang="ja-JP"/>
          </a:p>
        </p:txBody>
      </p:sp>
      <p:pic>
        <p:nvPicPr>
          <p:cNvPr id="11" name="図 10">
            <a:extLst>
              <a:ext uri="{FF2B5EF4-FFF2-40B4-BE49-F238E27FC236}">
                <a16:creationId xmlns:a16="http://schemas.microsoft.com/office/drawing/2014/main" id="{A6BB388E-C1BD-B83F-BD3A-1DA324F026B2}"/>
              </a:ext>
            </a:extLst>
          </p:cNvPr>
          <p:cNvPicPr>
            <a:picLocks noChangeAspect="1"/>
          </p:cNvPicPr>
          <p:nvPr/>
        </p:nvPicPr>
        <p:blipFill>
          <a:blip r:embed="rId2"/>
          <a:stretch>
            <a:fillRect/>
          </a:stretch>
        </p:blipFill>
        <p:spPr>
          <a:xfrm>
            <a:off x="5364088" y="2924622"/>
            <a:ext cx="3672408" cy="2016546"/>
          </a:xfrm>
          <a:prstGeom prst="rect">
            <a:avLst/>
          </a:prstGeom>
        </p:spPr>
      </p:pic>
      <p:pic>
        <p:nvPicPr>
          <p:cNvPr id="8" name="図 7">
            <a:extLst>
              <a:ext uri="{FF2B5EF4-FFF2-40B4-BE49-F238E27FC236}">
                <a16:creationId xmlns:a16="http://schemas.microsoft.com/office/drawing/2014/main" id="{5AADA01B-B270-D7E4-B7AE-76DD7067AA7F}"/>
              </a:ext>
            </a:extLst>
          </p:cNvPr>
          <p:cNvPicPr>
            <a:picLocks noChangeAspect="1"/>
          </p:cNvPicPr>
          <p:nvPr/>
        </p:nvPicPr>
        <p:blipFill>
          <a:blip r:embed="rId3"/>
          <a:stretch>
            <a:fillRect/>
          </a:stretch>
        </p:blipFill>
        <p:spPr>
          <a:xfrm>
            <a:off x="251520" y="2132856"/>
            <a:ext cx="5040560" cy="3751114"/>
          </a:xfrm>
          <a:prstGeom prst="rect">
            <a:avLst/>
          </a:prstGeom>
        </p:spPr>
      </p:pic>
      <p:sp>
        <p:nvSpPr>
          <p:cNvPr id="3" name="日付プレースホルダー 1">
            <a:extLst>
              <a:ext uri="{FF2B5EF4-FFF2-40B4-BE49-F238E27FC236}">
                <a16:creationId xmlns:a16="http://schemas.microsoft.com/office/drawing/2014/main" id="{2533985C-CB7B-EDBF-60E1-7CE210753D73}"/>
              </a:ext>
            </a:extLst>
          </p:cNvPr>
          <p:cNvSpPr>
            <a:spLocks noGrp="1"/>
          </p:cNvSpPr>
          <p:nvPr>
            <p:ph type="dt" sz="half" idx="2"/>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327546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E16165-7A27-FC96-1A93-0E43DFAC3C66}"/>
              </a:ext>
            </a:extLst>
          </p:cNvPr>
          <p:cNvSpPr>
            <a:spLocks noGrp="1"/>
          </p:cNvSpPr>
          <p:nvPr>
            <p:ph type="title"/>
          </p:nvPr>
        </p:nvSpPr>
        <p:spPr/>
        <p:txBody>
          <a:bodyPr/>
          <a:lstStyle/>
          <a:p>
            <a:r>
              <a:rPr kumimoji="1" lang="en-US" altLang="ja-JP" dirty="0"/>
              <a:t>Effect of window materials</a:t>
            </a:r>
            <a:endParaRPr kumimoji="1" lang="ja-JP" altLang="en-US"/>
          </a:p>
        </p:txBody>
      </p:sp>
      <p:sp>
        <p:nvSpPr>
          <p:cNvPr id="5" name="スライド番号プレースホルダー 4">
            <a:extLst>
              <a:ext uri="{FF2B5EF4-FFF2-40B4-BE49-F238E27FC236}">
                <a16:creationId xmlns:a16="http://schemas.microsoft.com/office/drawing/2014/main" id="{9FFAFE55-A3D3-C4EA-C4CB-550A4365D387}"/>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15</a:t>
            </a:fld>
            <a:endParaRPr lang="en-US" altLang="ja-JP"/>
          </a:p>
        </p:txBody>
      </p:sp>
      <p:pic>
        <p:nvPicPr>
          <p:cNvPr id="8" name="図 7">
            <a:extLst>
              <a:ext uri="{FF2B5EF4-FFF2-40B4-BE49-F238E27FC236}">
                <a16:creationId xmlns:a16="http://schemas.microsoft.com/office/drawing/2014/main" id="{769BE2EA-120E-6DC5-D9F7-58549416AE73}"/>
              </a:ext>
            </a:extLst>
          </p:cNvPr>
          <p:cNvPicPr>
            <a:picLocks noChangeAspect="1"/>
          </p:cNvPicPr>
          <p:nvPr/>
        </p:nvPicPr>
        <p:blipFill>
          <a:blip r:embed="rId2"/>
          <a:stretch>
            <a:fillRect/>
          </a:stretch>
        </p:blipFill>
        <p:spPr>
          <a:xfrm>
            <a:off x="1259632" y="1628800"/>
            <a:ext cx="6480720" cy="4758311"/>
          </a:xfrm>
          <a:prstGeom prst="rect">
            <a:avLst/>
          </a:prstGeom>
        </p:spPr>
      </p:pic>
      <p:sp>
        <p:nvSpPr>
          <p:cNvPr id="3" name="日付プレースホルダー 1">
            <a:extLst>
              <a:ext uri="{FF2B5EF4-FFF2-40B4-BE49-F238E27FC236}">
                <a16:creationId xmlns:a16="http://schemas.microsoft.com/office/drawing/2014/main" id="{A197358E-E8E7-29F5-7B8E-92734C893E9F}"/>
              </a:ext>
            </a:extLst>
          </p:cNvPr>
          <p:cNvSpPr>
            <a:spLocks noGrp="1"/>
          </p:cNvSpPr>
          <p:nvPr>
            <p:ph type="dt" sz="half" idx="2"/>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295504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9A1F82-649C-10D6-9CDF-A7805F4EA8A3}"/>
              </a:ext>
            </a:extLst>
          </p:cNvPr>
          <p:cNvSpPr>
            <a:spLocks noGrp="1"/>
          </p:cNvSpPr>
          <p:nvPr>
            <p:ph type="title"/>
          </p:nvPr>
        </p:nvSpPr>
        <p:spPr/>
        <p:txBody>
          <a:bodyPr/>
          <a:lstStyle/>
          <a:p>
            <a:r>
              <a:rPr kumimoji="1" lang="en" altLang="ja-JP" dirty="0"/>
              <a:t>Propagation analysis inside sedan cabin</a:t>
            </a:r>
            <a:endParaRPr kumimoji="1" lang="ja-JP" altLang="en-US"/>
          </a:p>
        </p:txBody>
      </p:sp>
      <p:sp>
        <p:nvSpPr>
          <p:cNvPr id="5" name="スライド番号プレースホルダー 4">
            <a:extLst>
              <a:ext uri="{FF2B5EF4-FFF2-40B4-BE49-F238E27FC236}">
                <a16:creationId xmlns:a16="http://schemas.microsoft.com/office/drawing/2014/main" id="{8EF43A0E-0FCB-71CD-3CAA-F49838E3D8A2}"/>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16</a:t>
            </a:fld>
            <a:endParaRPr lang="en-US" altLang="ja-JP"/>
          </a:p>
        </p:txBody>
      </p:sp>
      <p:pic>
        <p:nvPicPr>
          <p:cNvPr id="12" name="図 11">
            <a:extLst>
              <a:ext uri="{FF2B5EF4-FFF2-40B4-BE49-F238E27FC236}">
                <a16:creationId xmlns:a16="http://schemas.microsoft.com/office/drawing/2014/main" id="{9512BE27-CE4D-D220-3BAF-AE76189327EE}"/>
              </a:ext>
            </a:extLst>
          </p:cNvPr>
          <p:cNvPicPr>
            <a:picLocks noChangeAspect="1"/>
          </p:cNvPicPr>
          <p:nvPr/>
        </p:nvPicPr>
        <p:blipFill>
          <a:blip r:embed="rId2"/>
          <a:stretch>
            <a:fillRect/>
          </a:stretch>
        </p:blipFill>
        <p:spPr>
          <a:xfrm>
            <a:off x="323528" y="2052006"/>
            <a:ext cx="8544680" cy="3479976"/>
          </a:xfrm>
          <a:prstGeom prst="rect">
            <a:avLst/>
          </a:prstGeom>
        </p:spPr>
      </p:pic>
      <p:sp>
        <p:nvSpPr>
          <p:cNvPr id="3" name="円/楕円 2">
            <a:extLst>
              <a:ext uri="{FF2B5EF4-FFF2-40B4-BE49-F238E27FC236}">
                <a16:creationId xmlns:a16="http://schemas.microsoft.com/office/drawing/2014/main" id="{02DDC3A9-C722-432B-B9B5-7C5040923C9A}"/>
              </a:ext>
            </a:extLst>
          </p:cNvPr>
          <p:cNvSpPr/>
          <p:nvPr/>
        </p:nvSpPr>
        <p:spPr bwMode="auto">
          <a:xfrm rot="307752">
            <a:off x="2905597" y="4692937"/>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7" name="円/楕円 6">
            <a:extLst>
              <a:ext uri="{FF2B5EF4-FFF2-40B4-BE49-F238E27FC236}">
                <a16:creationId xmlns:a16="http://schemas.microsoft.com/office/drawing/2014/main" id="{9345F0F9-10E0-14D4-D40B-E3EFD5F0038B}"/>
              </a:ext>
            </a:extLst>
          </p:cNvPr>
          <p:cNvSpPr/>
          <p:nvPr/>
        </p:nvSpPr>
        <p:spPr bwMode="auto">
          <a:xfrm rot="307752">
            <a:off x="3802250" y="4238821"/>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4" name="日付プレースホルダー 1">
            <a:extLst>
              <a:ext uri="{FF2B5EF4-FFF2-40B4-BE49-F238E27FC236}">
                <a16:creationId xmlns:a16="http://schemas.microsoft.com/office/drawing/2014/main" id="{4DBAC55A-5DF3-3BB1-D44E-CBF6D616FC6A}"/>
              </a:ext>
            </a:extLst>
          </p:cNvPr>
          <p:cNvSpPr>
            <a:spLocks noGrp="1"/>
          </p:cNvSpPr>
          <p:nvPr>
            <p:ph type="dt" sz="half" idx="2"/>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1184190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9A1F82-649C-10D6-9CDF-A7805F4EA8A3}"/>
              </a:ext>
            </a:extLst>
          </p:cNvPr>
          <p:cNvSpPr>
            <a:spLocks noGrp="1"/>
          </p:cNvSpPr>
          <p:nvPr>
            <p:ph type="title"/>
          </p:nvPr>
        </p:nvSpPr>
        <p:spPr/>
        <p:txBody>
          <a:bodyPr/>
          <a:lstStyle/>
          <a:p>
            <a:r>
              <a:rPr lang="en" altLang="ja-JP" dirty="0"/>
              <a:t>Tx positions </a:t>
            </a:r>
            <a:r>
              <a:rPr kumimoji="1" lang="en" altLang="ja-JP" dirty="0"/>
              <a:t>inside sedan cabin</a:t>
            </a:r>
            <a:endParaRPr kumimoji="1" lang="ja-JP" altLang="en-US"/>
          </a:p>
        </p:txBody>
      </p:sp>
      <p:sp>
        <p:nvSpPr>
          <p:cNvPr id="5" name="スライド番号プレースホルダー 4">
            <a:extLst>
              <a:ext uri="{FF2B5EF4-FFF2-40B4-BE49-F238E27FC236}">
                <a16:creationId xmlns:a16="http://schemas.microsoft.com/office/drawing/2014/main" id="{8EF43A0E-0FCB-71CD-3CAA-F49838E3D8A2}"/>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17</a:t>
            </a:fld>
            <a:endParaRPr lang="en-US" altLang="ja-JP"/>
          </a:p>
        </p:txBody>
      </p:sp>
      <p:pic>
        <p:nvPicPr>
          <p:cNvPr id="3" name="図 2" descr="ボックス, テーブル が含まれている画像&#10;&#10;自動的に生成された説明">
            <a:extLst>
              <a:ext uri="{FF2B5EF4-FFF2-40B4-BE49-F238E27FC236}">
                <a16:creationId xmlns:a16="http://schemas.microsoft.com/office/drawing/2014/main" id="{1DE6FC37-9FDA-C5A9-0212-7708212E1C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628800"/>
            <a:ext cx="3230691" cy="2103652"/>
          </a:xfrm>
          <a:prstGeom prst="rect">
            <a:avLst/>
          </a:prstGeom>
        </p:spPr>
      </p:pic>
      <p:pic>
        <p:nvPicPr>
          <p:cNvPr id="7" name="図 6" descr="ダイアグラム&#10;&#10;自動的に生成された説明">
            <a:extLst>
              <a:ext uri="{FF2B5EF4-FFF2-40B4-BE49-F238E27FC236}">
                <a16:creationId xmlns:a16="http://schemas.microsoft.com/office/drawing/2014/main" id="{DEF5F709-20D1-1132-AA89-5A9EF0BB1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1976" y="2927546"/>
            <a:ext cx="3512523" cy="2222107"/>
          </a:xfrm>
          <a:prstGeom prst="rect">
            <a:avLst/>
          </a:prstGeom>
        </p:spPr>
      </p:pic>
      <p:pic>
        <p:nvPicPr>
          <p:cNvPr id="8" name="図 7" descr="ボックス, テーブル が含まれている画像&#10;&#10;自動的に生成された説明">
            <a:extLst>
              <a:ext uri="{FF2B5EF4-FFF2-40B4-BE49-F238E27FC236}">
                <a16:creationId xmlns:a16="http://schemas.microsoft.com/office/drawing/2014/main" id="{57E76F28-8556-F962-8B2A-4680D7D12F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608" y="4123357"/>
            <a:ext cx="3246512" cy="1969939"/>
          </a:xfrm>
          <a:prstGeom prst="rect">
            <a:avLst/>
          </a:prstGeom>
        </p:spPr>
      </p:pic>
      <p:sp>
        <p:nvSpPr>
          <p:cNvPr id="9" name="テキスト ボックス 8">
            <a:extLst>
              <a:ext uri="{FF2B5EF4-FFF2-40B4-BE49-F238E27FC236}">
                <a16:creationId xmlns:a16="http://schemas.microsoft.com/office/drawing/2014/main" id="{8FFEC172-9DC1-C931-C22D-99F016B28408}"/>
              </a:ext>
            </a:extLst>
          </p:cNvPr>
          <p:cNvSpPr txBox="1"/>
          <p:nvPr/>
        </p:nvSpPr>
        <p:spPr>
          <a:xfrm>
            <a:off x="2182160" y="3779748"/>
            <a:ext cx="1165704"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Tx: Driver</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sp>
        <p:nvSpPr>
          <p:cNvPr id="10" name="テキスト ボックス 9">
            <a:extLst>
              <a:ext uri="{FF2B5EF4-FFF2-40B4-BE49-F238E27FC236}">
                <a16:creationId xmlns:a16="http://schemas.microsoft.com/office/drawing/2014/main" id="{7B05E739-13FB-F212-CF79-C87AE0CDF22A}"/>
              </a:ext>
            </a:extLst>
          </p:cNvPr>
          <p:cNvSpPr txBox="1"/>
          <p:nvPr/>
        </p:nvSpPr>
        <p:spPr>
          <a:xfrm>
            <a:off x="1602964" y="6093296"/>
            <a:ext cx="2390398"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Tx: Rear-seat passenger</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sp>
        <p:nvSpPr>
          <p:cNvPr id="11" name="円/楕円 10">
            <a:extLst>
              <a:ext uri="{FF2B5EF4-FFF2-40B4-BE49-F238E27FC236}">
                <a16:creationId xmlns:a16="http://schemas.microsoft.com/office/drawing/2014/main" id="{FD2DB61E-C44C-FF63-97CB-AF69E4EC823E}"/>
              </a:ext>
            </a:extLst>
          </p:cNvPr>
          <p:cNvSpPr/>
          <p:nvPr/>
        </p:nvSpPr>
        <p:spPr bwMode="auto">
          <a:xfrm rot="273154">
            <a:off x="2369678" y="3325455"/>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13" name="円/楕円 12">
            <a:extLst>
              <a:ext uri="{FF2B5EF4-FFF2-40B4-BE49-F238E27FC236}">
                <a16:creationId xmlns:a16="http://schemas.microsoft.com/office/drawing/2014/main" id="{9B03A07F-36C4-210B-4DAE-4C79650F3F92}"/>
              </a:ext>
            </a:extLst>
          </p:cNvPr>
          <p:cNvSpPr/>
          <p:nvPr/>
        </p:nvSpPr>
        <p:spPr bwMode="auto">
          <a:xfrm rot="273154">
            <a:off x="3425732" y="3280569"/>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14" name="円/楕円 13">
            <a:extLst>
              <a:ext uri="{FF2B5EF4-FFF2-40B4-BE49-F238E27FC236}">
                <a16:creationId xmlns:a16="http://schemas.microsoft.com/office/drawing/2014/main" id="{45FD5C21-7776-5A3B-9E10-FEE46F99B392}"/>
              </a:ext>
            </a:extLst>
          </p:cNvPr>
          <p:cNvSpPr/>
          <p:nvPr/>
        </p:nvSpPr>
        <p:spPr bwMode="auto">
          <a:xfrm rot="273154">
            <a:off x="2431677" y="5702934"/>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15" name="円/楕円 14">
            <a:extLst>
              <a:ext uri="{FF2B5EF4-FFF2-40B4-BE49-F238E27FC236}">
                <a16:creationId xmlns:a16="http://schemas.microsoft.com/office/drawing/2014/main" id="{D522B325-D7B2-A650-71EA-AB3CCB9A0517}"/>
              </a:ext>
            </a:extLst>
          </p:cNvPr>
          <p:cNvSpPr/>
          <p:nvPr/>
        </p:nvSpPr>
        <p:spPr bwMode="auto">
          <a:xfrm rot="273154">
            <a:off x="3367780" y="5605088"/>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4" name="日付プレースホルダー 1">
            <a:extLst>
              <a:ext uri="{FF2B5EF4-FFF2-40B4-BE49-F238E27FC236}">
                <a16:creationId xmlns:a16="http://schemas.microsoft.com/office/drawing/2014/main" id="{BF7ED5CB-CA22-B59E-A8B1-71C1CD9A9AC3}"/>
              </a:ext>
            </a:extLst>
          </p:cNvPr>
          <p:cNvSpPr>
            <a:spLocks noGrp="1"/>
          </p:cNvSpPr>
          <p:nvPr>
            <p:ph type="dt" sz="half" idx="2"/>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332282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849921-6090-6BC0-3841-8E9E3CB79295}"/>
              </a:ext>
            </a:extLst>
          </p:cNvPr>
          <p:cNvSpPr>
            <a:spLocks noGrp="1"/>
          </p:cNvSpPr>
          <p:nvPr>
            <p:ph type="title"/>
          </p:nvPr>
        </p:nvSpPr>
        <p:spPr/>
        <p:txBody>
          <a:bodyPr/>
          <a:lstStyle/>
          <a:p>
            <a:r>
              <a:rPr kumimoji="1" lang="en-US" altLang="ja-JP" dirty="0"/>
              <a:t>Rx positions</a:t>
            </a:r>
            <a:endParaRPr kumimoji="1" lang="ja-JP" altLang="en-US"/>
          </a:p>
        </p:txBody>
      </p:sp>
      <p:sp>
        <p:nvSpPr>
          <p:cNvPr id="5" name="スライド番号プレースホルダー 4">
            <a:extLst>
              <a:ext uri="{FF2B5EF4-FFF2-40B4-BE49-F238E27FC236}">
                <a16:creationId xmlns:a16="http://schemas.microsoft.com/office/drawing/2014/main" id="{9DBBB52A-9921-4E09-C666-40947CD7223B}"/>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18</a:t>
            </a:fld>
            <a:endParaRPr lang="en-US" altLang="ja-JP"/>
          </a:p>
        </p:txBody>
      </p:sp>
      <p:pic>
        <p:nvPicPr>
          <p:cNvPr id="16" name="図 15" descr="グラフ が含まれている画像&#10;&#10;自動的に生成された説明">
            <a:extLst>
              <a:ext uri="{FF2B5EF4-FFF2-40B4-BE49-F238E27FC236}">
                <a16:creationId xmlns:a16="http://schemas.microsoft.com/office/drawing/2014/main" id="{6C85CAD5-7637-460D-E965-81340D10BF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348" y="1633432"/>
            <a:ext cx="7242180" cy="4641916"/>
          </a:xfrm>
          <a:prstGeom prst="rect">
            <a:avLst/>
          </a:prstGeom>
        </p:spPr>
      </p:pic>
      <p:sp>
        <p:nvSpPr>
          <p:cNvPr id="17" name="テキスト ボックス 16">
            <a:extLst>
              <a:ext uri="{FF2B5EF4-FFF2-40B4-BE49-F238E27FC236}">
                <a16:creationId xmlns:a16="http://schemas.microsoft.com/office/drawing/2014/main" id="{18A04DD6-5F6F-B35B-90BC-2078B6951DC9}"/>
              </a:ext>
            </a:extLst>
          </p:cNvPr>
          <p:cNvSpPr txBox="1"/>
          <p:nvPr/>
        </p:nvSpPr>
        <p:spPr>
          <a:xfrm>
            <a:off x="2063965" y="4279824"/>
            <a:ext cx="444069" cy="338554"/>
          </a:xfrm>
          <a:prstGeom prst="rect">
            <a:avLst/>
          </a:prstGeom>
          <a:solidFill>
            <a:srgbClr val="D9D9D9">
              <a:alpha val="80000"/>
            </a:srgbClr>
          </a:solidFill>
        </p:spPr>
        <p:txBody>
          <a:bodyPr wrap="square" rtlCol="0">
            <a:spAutoFit/>
          </a:bodyPr>
          <a:lstStyle/>
          <a:p>
            <a:pPr algn="ctr" defTabSz="457200" eaLnBrk="1" fontAlgn="auto" hangingPunct="1">
              <a:spcBef>
                <a:spcPts val="0"/>
              </a:spcBef>
              <a:spcAft>
                <a:spcPts val="0"/>
              </a:spcAft>
            </a:pPr>
            <a:r>
              <a:rPr kumimoji="1" lang="en-US" altLang="ja-JP" sz="1600" dirty="0">
                <a:solidFill>
                  <a:prstClr val="black"/>
                </a:solidFill>
                <a:latin typeface="Times New Roman"/>
                <a:ea typeface="ＭＳ Ｐゴシック"/>
              </a:rPr>
              <a:t>P1</a:t>
            </a:r>
            <a:endParaRPr kumimoji="1" lang="ja-JP" altLang="en-US" sz="1600" dirty="0">
              <a:solidFill>
                <a:prstClr val="black"/>
              </a:solidFill>
              <a:latin typeface="Times New Roman"/>
              <a:ea typeface="ＭＳ Ｐゴシック"/>
            </a:endParaRPr>
          </a:p>
        </p:txBody>
      </p:sp>
      <p:sp>
        <p:nvSpPr>
          <p:cNvPr id="18" name="テキスト ボックス 17">
            <a:extLst>
              <a:ext uri="{FF2B5EF4-FFF2-40B4-BE49-F238E27FC236}">
                <a16:creationId xmlns:a16="http://schemas.microsoft.com/office/drawing/2014/main" id="{6E16532C-AF7C-8B10-B4D8-D6486264167C}"/>
              </a:ext>
            </a:extLst>
          </p:cNvPr>
          <p:cNvSpPr txBox="1"/>
          <p:nvPr/>
        </p:nvSpPr>
        <p:spPr>
          <a:xfrm>
            <a:off x="6126629" y="3978837"/>
            <a:ext cx="444069" cy="338554"/>
          </a:xfrm>
          <a:prstGeom prst="rect">
            <a:avLst/>
          </a:prstGeom>
          <a:solidFill>
            <a:srgbClr val="D9D9D9">
              <a:alpha val="80000"/>
            </a:srgbClr>
          </a:solidFill>
        </p:spPr>
        <p:txBody>
          <a:bodyPr wrap="square" rtlCol="0">
            <a:spAutoFit/>
          </a:bodyPr>
          <a:lstStyle/>
          <a:p>
            <a:pPr algn="ctr" defTabSz="457200" eaLnBrk="1" fontAlgn="auto" hangingPunct="1">
              <a:spcBef>
                <a:spcPts val="0"/>
              </a:spcBef>
              <a:spcAft>
                <a:spcPts val="0"/>
              </a:spcAft>
            </a:pPr>
            <a:r>
              <a:rPr kumimoji="1" lang="en-US" altLang="ja-JP" sz="1600" dirty="0">
                <a:solidFill>
                  <a:prstClr val="black"/>
                </a:solidFill>
                <a:latin typeface="Times New Roman"/>
                <a:ea typeface="ＭＳ Ｐゴシック"/>
              </a:rPr>
              <a:t>P8</a:t>
            </a:r>
            <a:endParaRPr kumimoji="1" lang="ja-JP" altLang="en-US" sz="1600" dirty="0">
              <a:solidFill>
                <a:prstClr val="black"/>
              </a:solidFill>
              <a:latin typeface="Times New Roman"/>
              <a:ea typeface="ＭＳ Ｐゴシック"/>
            </a:endParaRPr>
          </a:p>
        </p:txBody>
      </p:sp>
      <p:sp>
        <p:nvSpPr>
          <p:cNvPr id="19" name="テキスト ボックス 18">
            <a:extLst>
              <a:ext uri="{FF2B5EF4-FFF2-40B4-BE49-F238E27FC236}">
                <a16:creationId xmlns:a16="http://schemas.microsoft.com/office/drawing/2014/main" id="{50B52094-2957-4DA5-68C7-5E87A400B2D9}"/>
              </a:ext>
            </a:extLst>
          </p:cNvPr>
          <p:cNvSpPr txBox="1"/>
          <p:nvPr/>
        </p:nvSpPr>
        <p:spPr>
          <a:xfrm>
            <a:off x="2411760" y="1891571"/>
            <a:ext cx="1164875" cy="338554"/>
          </a:xfrm>
          <a:prstGeom prst="rect">
            <a:avLst/>
          </a:prstGeom>
          <a:solidFill>
            <a:srgbClr val="D9D9D9">
              <a:alpha val="80000"/>
            </a:srgbClr>
          </a:solidFill>
        </p:spPr>
        <p:txBody>
          <a:bodyPr wrap="square" rtlCol="0">
            <a:spAutoFit/>
          </a:bodyPr>
          <a:lstStyle/>
          <a:p>
            <a:pPr algn="ctr" defTabSz="457200" eaLnBrk="1" fontAlgn="auto" hangingPunct="1">
              <a:spcBef>
                <a:spcPts val="0"/>
              </a:spcBef>
              <a:spcAft>
                <a:spcPts val="0"/>
              </a:spcAft>
            </a:pPr>
            <a:r>
              <a:rPr kumimoji="1" lang="en-US" altLang="ja-JP" sz="1600" dirty="0">
                <a:solidFill>
                  <a:prstClr val="black"/>
                </a:solidFill>
                <a:latin typeface="Times New Roman"/>
                <a:ea typeface="ＭＳ Ｐゴシック"/>
              </a:rPr>
              <a:t>P2-3~P2+3</a:t>
            </a:r>
          </a:p>
        </p:txBody>
      </p:sp>
      <p:sp>
        <p:nvSpPr>
          <p:cNvPr id="20" name="テキスト ボックス 19">
            <a:extLst>
              <a:ext uri="{FF2B5EF4-FFF2-40B4-BE49-F238E27FC236}">
                <a16:creationId xmlns:a16="http://schemas.microsoft.com/office/drawing/2014/main" id="{2E1CC0EC-8B43-3350-2521-C89E5E2786BF}"/>
              </a:ext>
            </a:extLst>
          </p:cNvPr>
          <p:cNvSpPr txBox="1"/>
          <p:nvPr/>
        </p:nvSpPr>
        <p:spPr>
          <a:xfrm>
            <a:off x="5558450" y="3964565"/>
            <a:ext cx="444069" cy="338554"/>
          </a:xfrm>
          <a:prstGeom prst="rect">
            <a:avLst/>
          </a:prstGeom>
          <a:solidFill>
            <a:srgbClr val="D9D9D9">
              <a:alpha val="80000"/>
            </a:srgbClr>
          </a:solidFill>
        </p:spPr>
        <p:txBody>
          <a:bodyPr wrap="square" rtlCol="0">
            <a:spAutoFit/>
          </a:bodyPr>
          <a:lstStyle/>
          <a:p>
            <a:pPr algn="ctr" defTabSz="457200" eaLnBrk="1" fontAlgn="auto" hangingPunct="1">
              <a:spcBef>
                <a:spcPts val="0"/>
              </a:spcBef>
              <a:spcAft>
                <a:spcPts val="0"/>
              </a:spcAft>
            </a:pPr>
            <a:r>
              <a:rPr kumimoji="1" lang="en-US" altLang="ja-JP" sz="1600" dirty="0">
                <a:solidFill>
                  <a:prstClr val="black"/>
                </a:solidFill>
                <a:latin typeface="Times New Roman"/>
                <a:ea typeface="ＭＳ Ｐゴシック"/>
              </a:rPr>
              <a:t>P7</a:t>
            </a:r>
            <a:endParaRPr kumimoji="1" lang="ja-JP" altLang="en-US" sz="1600" dirty="0">
              <a:solidFill>
                <a:prstClr val="black"/>
              </a:solidFill>
              <a:latin typeface="Times New Roman"/>
              <a:ea typeface="ＭＳ Ｐゴシック"/>
            </a:endParaRPr>
          </a:p>
        </p:txBody>
      </p:sp>
      <p:sp>
        <p:nvSpPr>
          <p:cNvPr id="21" name="テキスト ボックス 20">
            <a:extLst>
              <a:ext uri="{FF2B5EF4-FFF2-40B4-BE49-F238E27FC236}">
                <a16:creationId xmlns:a16="http://schemas.microsoft.com/office/drawing/2014/main" id="{6C91A544-E674-9037-7055-B0163A85F6F8}"/>
              </a:ext>
            </a:extLst>
          </p:cNvPr>
          <p:cNvSpPr txBox="1"/>
          <p:nvPr/>
        </p:nvSpPr>
        <p:spPr>
          <a:xfrm>
            <a:off x="4990271" y="3986182"/>
            <a:ext cx="444069" cy="338554"/>
          </a:xfrm>
          <a:prstGeom prst="rect">
            <a:avLst/>
          </a:prstGeom>
          <a:solidFill>
            <a:srgbClr val="D9D9D9">
              <a:alpha val="80000"/>
            </a:srgbClr>
          </a:solidFill>
        </p:spPr>
        <p:txBody>
          <a:bodyPr wrap="square" rtlCol="0">
            <a:spAutoFit/>
          </a:bodyPr>
          <a:lstStyle/>
          <a:p>
            <a:pPr algn="ctr" defTabSz="457200" eaLnBrk="1" fontAlgn="auto" hangingPunct="1">
              <a:spcBef>
                <a:spcPts val="0"/>
              </a:spcBef>
              <a:spcAft>
                <a:spcPts val="0"/>
              </a:spcAft>
            </a:pPr>
            <a:r>
              <a:rPr kumimoji="1" lang="en-US" altLang="ja-JP" sz="1600" dirty="0">
                <a:solidFill>
                  <a:prstClr val="black"/>
                </a:solidFill>
                <a:latin typeface="Times New Roman"/>
                <a:ea typeface="ＭＳ Ｐゴシック"/>
              </a:rPr>
              <a:t>P6</a:t>
            </a:r>
            <a:endParaRPr kumimoji="1" lang="ja-JP" altLang="en-US" sz="1600" dirty="0">
              <a:solidFill>
                <a:prstClr val="black"/>
              </a:solidFill>
              <a:latin typeface="Times New Roman"/>
              <a:ea typeface="ＭＳ Ｐゴシック"/>
            </a:endParaRPr>
          </a:p>
        </p:txBody>
      </p:sp>
      <p:sp>
        <p:nvSpPr>
          <p:cNvPr id="22" name="テキスト ボックス 21">
            <a:extLst>
              <a:ext uri="{FF2B5EF4-FFF2-40B4-BE49-F238E27FC236}">
                <a16:creationId xmlns:a16="http://schemas.microsoft.com/office/drawing/2014/main" id="{999D6F72-0E62-E750-4391-6A49B65377C9}"/>
              </a:ext>
            </a:extLst>
          </p:cNvPr>
          <p:cNvSpPr txBox="1"/>
          <p:nvPr/>
        </p:nvSpPr>
        <p:spPr>
          <a:xfrm>
            <a:off x="4411554" y="4057759"/>
            <a:ext cx="444069" cy="338554"/>
          </a:xfrm>
          <a:prstGeom prst="rect">
            <a:avLst/>
          </a:prstGeom>
          <a:solidFill>
            <a:srgbClr val="D9D9D9">
              <a:alpha val="80000"/>
            </a:srgbClr>
          </a:solidFill>
        </p:spPr>
        <p:txBody>
          <a:bodyPr wrap="square" rtlCol="0">
            <a:spAutoFit/>
          </a:bodyPr>
          <a:lstStyle/>
          <a:p>
            <a:pPr algn="ctr" defTabSz="457200" eaLnBrk="1" fontAlgn="auto" hangingPunct="1">
              <a:spcBef>
                <a:spcPts val="0"/>
              </a:spcBef>
              <a:spcAft>
                <a:spcPts val="0"/>
              </a:spcAft>
            </a:pPr>
            <a:r>
              <a:rPr kumimoji="1" lang="en-US" altLang="ja-JP" sz="1600" dirty="0">
                <a:solidFill>
                  <a:prstClr val="black"/>
                </a:solidFill>
                <a:latin typeface="Times New Roman"/>
                <a:ea typeface="ＭＳ Ｐゴシック"/>
              </a:rPr>
              <a:t>P5</a:t>
            </a:r>
            <a:endParaRPr kumimoji="1" lang="ja-JP" altLang="en-US" sz="1600" dirty="0">
              <a:solidFill>
                <a:prstClr val="black"/>
              </a:solidFill>
              <a:latin typeface="Times New Roman"/>
              <a:ea typeface="ＭＳ Ｐゴシック"/>
            </a:endParaRPr>
          </a:p>
        </p:txBody>
      </p:sp>
      <p:sp>
        <p:nvSpPr>
          <p:cNvPr id="23" name="テキスト ボックス 22">
            <a:extLst>
              <a:ext uri="{FF2B5EF4-FFF2-40B4-BE49-F238E27FC236}">
                <a16:creationId xmlns:a16="http://schemas.microsoft.com/office/drawing/2014/main" id="{109F4C89-DFF4-DA36-0009-45FF6F9E7950}"/>
              </a:ext>
            </a:extLst>
          </p:cNvPr>
          <p:cNvSpPr txBox="1"/>
          <p:nvPr/>
        </p:nvSpPr>
        <p:spPr>
          <a:xfrm>
            <a:off x="3874510" y="4149794"/>
            <a:ext cx="444069" cy="338554"/>
          </a:xfrm>
          <a:prstGeom prst="rect">
            <a:avLst/>
          </a:prstGeom>
          <a:solidFill>
            <a:srgbClr val="D9D9D9">
              <a:alpha val="80000"/>
            </a:srgbClr>
          </a:solidFill>
        </p:spPr>
        <p:txBody>
          <a:bodyPr wrap="square" rtlCol="0">
            <a:spAutoFit/>
          </a:bodyPr>
          <a:lstStyle/>
          <a:p>
            <a:pPr algn="ctr" defTabSz="457200" eaLnBrk="1" fontAlgn="auto" hangingPunct="1">
              <a:spcBef>
                <a:spcPts val="0"/>
              </a:spcBef>
              <a:spcAft>
                <a:spcPts val="0"/>
              </a:spcAft>
            </a:pPr>
            <a:r>
              <a:rPr kumimoji="1" lang="en-US" altLang="ja-JP" sz="1600" dirty="0">
                <a:solidFill>
                  <a:prstClr val="black"/>
                </a:solidFill>
                <a:latin typeface="Times New Roman"/>
                <a:ea typeface="ＭＳ Ｐゴシック"/>
              </a:rPr>
              <a:t>P4</a:t>
            </a:r>
            <a:endParaRPr kumimoji="1" lang="ja-JP" altLang="en-US" sz="1600" dirty="0">
              <a:solidFill>
                <a:prstClr val="black"/>
              </a:solidFill>
              <a:latin typeface="Times New Roman"/>
              <a:ea typeface="ＭＳ Ｐゴシック"/>
            </a:endParaRPr>
          </a:p>
        </p:txBody>
      </p:sp>
      <p:sp>
        <p:nvSpPr>
          <p:cNvPr id="24" name="テキスト ボックス 23">
            <a:extLst>
              <a:ext uri="{FF2B5EF4-FFF2-40B4-BE49-F238E27FC236}">
                <a16:creationId xmlns:a16="http://schemas.microsoft.com/office/drawing/2014/main" id="{B27F9AF0-A366-9155-7CB5-B59522875F73}"/>
              </a:ext>
            </a:extLst>
          </p:cNvPr>
          <p:cNvSpPr txBox="1"/>
          <p:nvPr/>
        </p:nvSpPr>
        <p:spPr>
          <a:xfrm>
            <a:off x="3315318" y="4215644"/>
            <a:ext cx="444069" cy="338554"/>
          </a:xfrm>
          <a:prstGeom prst="rect">
            <a:avLst/>
          </a:prstGeom>
          <a:solidFill>
            <a:srgbClr val="D9D9D9">
              <a:alpha val="80000"/>
            </a:srgbClr>
          </a:solidFill>
        </p:spPr>
        <p:txBody>
          <a:bodyPr wrap="square" rtlCol="0">
            <a:spAutoFit/>
          </a:bodyPr>
          <a:lstStyle/>
          <a:p>
            <a:pPr algn="ctr" defTabSz="457200" eaLnBrk="1" fontAlgn="auto" hangingPunct="1">
              <a:spcBef>
                <a:spcPts val="0"/>
              </a:spcBef>
              <a:spcAft>
                <a:spcPts val="0"/>
              </a:spcAft>
            </a:pPr>
            <a:r>
              <a:rPr kumimoji="1" lang="en-US" altLang="ja-JP" sz="1600" dirty="0">
                <a:solidFill>
                  <a:prstClr val="black"/>
                </a:solidFill>
                <a:latin typeface="Times New Roman"/>
                <a:ea typeface="ＭＳ Ｐゴシック"/>
              </a:rPr>
              <a:t>P3</a:t>
            </a:r>
            <a:endParaRPr kumimoji="1" lang="ja-JP" altLang="en-US" sz="1600" dirty="0">
              <a:solidFill>
                <a:prstClr val="black"/>
              </a:solidFill>
              <a:latin typeface="Times New Roman"/>
              <a:ea typeface="ＭＳ Ｐゴシック"/>
            </a:endParaRPr>
          </a:p>
        </p:txBody>
      </p:sp>
      <p:sp>
        <p:nvSpPr>
          <p:cNvPr id="26" name="円/楕円 25">
            <a:extLst>
              <a:ext uri="{FF2B5EF4-FFF2-40B4-BE49-F238E27FC236}">
                <a16:creationId xmlns:a16="http://schemas.microsoft.com/office/drawing/2014/main" id="{A03CA2E4-30C9-6DCC-2BD6-4DF174E38810}"/>
              </a:ext>
            </a:extLst>
          </p:cNvPr>
          <p:cNvSpPr/>
          <p:nvPr/>
        </p:nvSpPr>
        <p:spPr bwMode="auto">
          <a:xfrm rot="273154">
            <a:off x="3787777" y="5706976"/>
            <a:ext cx="663298" cy="741737"/>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27" name="円/楕円 26">
            <a:extLst>
              <a:ext uri="{FF2B5EF4-FFF2-40B4-BE49-F238E27FC236}">
                <a16:creationId xmlns:a16="http://schemas.microsoft.com/office/drawing/2014/main" id="{DEC5B8C0-AF8E-0370-5ED0-332CB15EF346}"/>
              </a:ext>
            </a:extLst>
          </p:cNvPr>
          <p:cNvSpPr/>
          <p:nvPr/>
        </p:nvSpPr>
        <p:spPr bwMode="auto">
          <a:xfrm rot="273154">
            <a:off x="6239048" y="5508558"/>
            <a:ext cx="663298" cy="741737"/>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3" name="日付プレースホルダー 1">
            <a:extLst>
              <a:ext uri="{FF2B5EF4-FFF2-40B4-BE49-F238E27FC236}">
                <a16:creationId xmlns:a16="http://schemas.microsoft.com/office/drawing/2014/main" id="{7D4A8DEE-1884-38BD-7C4A-529E6DC6CDEC}"/>
              </a:ext>
            </a:extLst>
          </p:cNvPr>
          <p:cNvSpPr>
            <a:spLocks noGrp="1"/>
          </p:cNvSpPr>
          <p:nvPr>
            <p:ph type="dt" sz="half" idx="2"/>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3033542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7BDB72-9802-29BA-B050-24B56666EBAB}"/>
              </a:ext>
            </a:extLst>
          </p:cNvPr>
          <p:cNvSpPr>
            <a:spLocks noGrp="1"/>
          </p:cNvSpPr>
          <p:nvPr>
            <p:ph type="title"/>
          </p:nvPr>
        </p:nvSpPr>
        <p:spPr/>
        <p:txBody>
          <a:bodyPr/>
          <a:lstStyle/>
          <a:p>
            <a:r>
              <a:rPr kumimoji="1" lang="en-US" altLang="ja-JP" dirty="0"/>
              <a:t>Distance characteristics</a:t>
            </a:r>
            <a:endParaRPr kumimoji="1" lang="ja-JP" altLang="en-US"/>
          </a:p>
        </p:txBody>
      </p:sp>
      <p:sp>
        <p:nvSpPr>
          <p:cNvPr id="5" name="スライド番号プレースホルダー 4">
            <a:extLst>
              <a:ext uri="{FF2B5EF4-FFF2-40B4-BE49-F238E27FC236}">
                <a16:creationId xmlns:a16="http://schemas.microsoft.com/office/drawing/2014/main" id="{98ECE8FA-0D72-F388-E4CC-C7BED069BEA9}"/>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19</a:t>
            </a:fld>
            <a:endParaRPr lang="en-US" altLang="ja-JP"/>
          </a:p>
        </p:txBody>
      </p:sp>
      <p:pic>
        <p:nvPicPr>
          <p:cNvPr id="7" name="図 6">
            <a:extLst>
              <a:ext uri="{FF2B5EF4-FFF2-40B4-BE49-F238E27FC236}">
                <a16:creationId xmlns:a16="http://schemas.microsoft.com/office/drawing/2014/main" id="{ACB86BE0-B87F-EAE5-86C9-214AAC8C22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187" y="2204864"/>
            <a:ext cx="4412813" cy="3240000"/>
          </a:xfrm>
          <a:prstGeom prst="rect">
            <a:avLst/>
          </a:prstGeom>
        </p:spPr>
      </p:pic>
      <p:pic>
        <p:nvPicPr>
          <p:cNvPr id="8" name="図 7">
            <a:extLst>
              <a:ext uri="{FF2B5EF4-FFF2-40B4-BE49-F238E27FC236}">
                <a16:creationId xmlns:a16="http://schemas.microsoft.com/office/drawing/2014/main" id="{BAF65ABC-4E19-0084-5E63-41D131CA6B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7484" y="2204864"/>
            <a:ext cx="4353750" cy="3240000"/>
          </a:xfrm>
          <a:prstGeom prst="rect">
            <a:avLst/>
          </a:prstGeom>
        </p:spPr>
      </p:pic>
      <p:sp>
        <p:nvSpPr>
          <p:cNvPr id="3" name="日付プレースホルダー 1">
            <a:extLst>
              <a:ext uri="{FF2B5EF4-FFF2-40B4-BE49-F238E27FC236}">
                <a16:creationId xmlns:a16="http://schemas.microsoft.com/office/drawing/2014/main" id="{DB3DC59C-C370-5568-8CD6-219619F834C1}"/>
              </a:ext>
            </a:extLst>
          </p:cNvPr>
          <p:cNvSpPr>
            <a:spLocks noGrp="1"/>
          </p:cNvSpPr>
          <p:nvPr>
            <p:ph type="dt" sz="half" idx="2"/>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1985622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C04909EA-556B-707B-315A-84BFB23F1B5C}"/>
              </a:ext>
            </a:extLst>
          </p:cNvPr>
          <p:cNvSpPr>
            <a:spLocks noGrp="1"/>
          </p:cNvSpPr>
          <p:nvPr>
            <p:ph type="sldNum" sz="quarter" idx="12"/>
          </p:nvPr>
        </p:nvSpPr>
        <p:spPr>
          <a:xfrm>
            <a:off x="4344988" y="6475413"/>
            <a:ext cx="530225" cy="182562"/>
          </a:xfrm>
        </p:spPr>
        <p:txBody>
          <a:bodyPr/>
          <a:lstStyle/>
          <a:p>
            <a:r>
              <a:rPr lang="en-US" altLang="ja-JP"/>
              <a:t>Slide </a:t>
            </a:r>
            <a:fld id="{18BE40FC-92CB-A945-B422-D81EC9BDBF4D}" type="slidenum">
              <a:rPr lang="en-US" altLang="ja-JP"/>
              <a:pPr/>
              <a:t>2</a:t>
            </a:fld>
            <a:endParaRPr lang="en-US" altLang="ja-JP"/>
          </a:p>
        </p:txBody>
      </p:sp>
      <p:sp>
        <p:nvSpPr>
          <p:cNvPr id="26626" name="Rectangle 2">
            <a:extLst>
              <a:ext uri="{FF2B5EF4-FFF2-40B4-BE49-F238E27FC236}">
                <a16:creationId xmlns:a16="http://schemas.microsoft.com/office/drawing/2014/main" id="{355FE467-813A-62ED-551D-0F5810AA0FFD}"/>
              </a:ext>
            </a:extLst>
          </p:cNvPr>
          <p:cNvSpPr>
            <a:spLocks noGrp="1" noChangeArrowheads="1"/>
          </p:cNvSpPr>
          <p:nvPr>
            <p:ph type="ctrTitle"/>
          </p:nvPr>
        </p:nvSpPr>
        <p:spPr>
          <a:xfrm>
            <a:off x="685800" y="2286000"/>
            <a:ext cx="7772400" cy="1143000"/>
          </a:xfrm>
        </p:spPr>
        <p:txBody>
          <a:bodyPr anchor="ctr"/>
          <a:lstStyle/>
          <a:p>
            <a:r>
              <a:rPr lang="en-US" altLang="ja-JP" sz="3200" dirty="0">
                <a:ea typeface="ＭＳ Ｐゴシック" panose="020B0600070205080204" pitchFamily="34" charset="-128"/>
              </a:rPr>
              <a:t>Propagation Characteristics of UWB Communication Applications for Vehicle BAN (VBAN) Use Cases</a:t>
            </a:r>
          </a:p>
        </p:txBody>
      </p:sp>
      <p:sp>
        <p:nvSpPr>
          <p:cNvPr id="26627" name="Rectangle 3">
            <a:extLst>
              <a:ext uri="{FF2B5EF4-FFF2-40B4-BE49-F238E27FC236}">
                <a16:creationId xmlns:a16="http://schemas.microsoft.com/office/drawing/2014/main" id="{4B838952-9A9F-89B7-CE7E-C1270C653349}"/>
              </a:ext>
            </a:extLst>
          </p:cNvPr>
          <p:cNvSpPr>
            <a:spLocks noGrp="1" noChangeArrowheads="1"/>
          </p:cNvSpPr>
          <p:nvPr>
            <p:ph type="subTitle" idx="1"/>
          </p:nvPr>
        </p:nvSpPr>
        <p:spPr>
          <a:xfrm>
            <a:off x="1371600" y="3886200"/>
            <a:ext cx="6400800" cy="1752600"/>
          </a:xfrm>
        </p:spPr>
        <p:txBody>
          <a:bodyPr/>
          <a:lstStyle/>
          <a:p>
            <a:endParaRPr lang="en-US" altLang="ja-JP" sz="2800" dirty="0">
              <a:latin typeface="Times New Roman" panose="02020603050405020304" pitchFamily="18" charset="0"/>
              <a:cs typeface="Times New Roman" panose="02020603050405020304" pitchFamily="18" charset="0"/>
            </a:endParaRPr>
          </a:p>
          <a:p>
            <a:r>
              <a:rPr lang="en-US" altLang="ja-JP" sz="2800" dirty="0">
                <a:latin typeface="Times New Roman" panose="02020603050405020304" pitchFamily="18" charset="0"/>
                <a:cs typeface="Times New Roman" panose="02020603050405020304" pitchFamily="18" charset="0"/>
              </a:rPr>
              <a:t>Daisuke </a:t>
            </a:r>
            <a:r>
              <a:rPr lang="en-US" altLang="ja-JP" sz="2800" dirty="0" err="1">
                <a:latin typeface="Times New Roman" panose="02020603050405020304" pitchFamily="18" charset="0"/>
                <a:cs typeface="Times New Roman" panose="02020603050405020304" pitchFamily="18" charset="0"/>
              </a:rPr>
              <a:t>Anzai</a:t>
            </a:r>
            <a:r>
              <a:rPr lang="en-US" altLang="ja-JP" sz="2800" dirty="0">
                <a:latin typeface="Times New Roman" panose="02020603050405020304" pitchFamily="18" charset="0"/>
                <a:cs typeface="Times New Roman" panose="02020603050405020304" pitchFamily="18" charset="0"/>
              </a:rPr>
              <a:t> and </a:t>
            </a:r>
            <a:r>
              <a:rPr lang="en-US" altLang="ja-JP" sz="2800" dirty="0" err="1">
                <a:latin typeface="Times New Roman" panose="02020603050405020304" pitchFamily="18" charset="0"/>
                <a:cs typeface="Times New Roman" panose="02020603050405020304" pitchFamily="18" charset="0"/>
              </a:rPr>
              <a:t>Yutaro</a:t>
            </a:r>
            <a:r>
              <a:rPr lang="en-US" altLang="ja-JP" sz="2800" dirty="0">
                <a:latin typeface="Times New Roman" panose="02020603050405020304" pitchFamily="18" charset="0"/>
                <a:cs typeface="Times New Roman" panose="02020603050405020304" pitchFamily="18" charset="0"/>
              </a:rPr>
              <a:t> Aoki</a:t>
            </a:r>
          </a:p>
          <a:p>
            <a:r>
              <a:rPr lang="en-US" altLang="ja-JP" sz="2800" dirty="0">
                <a:latin typeface="Times New Roman" panose="02020603050405020304" pitchFamily="18" charset="0"/>
                <a:cs typeface="Times New Roman" panose="02020603050405020304" pitchFamily="18" charset="0"/>
              </a:rPr>
              <a:t>Nagoya Institute of Technology</a:t>
            </a:r>
          </a:p>
        </p:txBody>
      </p:sp>
      <p:sp>
        <p:nvSpPr>
          <p:cNvPr id="3" name="日付プレースホルダー 1">
            <a:extLst>
              <a:ext uri="{FF2B5EF4-FFF2-40B4-BE49-F238E27FC236}">
                <a16:creationId xmlns:a16="http://schemas.microsoft.com/office/drawing/2014/main" id="{6AF5F7B6-8D43-F11B-B0AC-0A4673E1F138}"/>
              </a:ext>
            </a:extLst>
          </p:cNvPr>
          <p:cNvSpPr>
            <a:spLocks noGrp="1"/>
          </p:cNvSpPr>
          <p:nvPr>
            <p:ph type="dt" sz="half" idx="2"/>
          </p:nvPr>
        </p:nvSpPr>
        <p:spPr>
          <a:xfrm>
            <a:off x="685800" y="378281"/>
            <a:ext cx="1600200" cy="215444"/>
          </a:xfrm>
        </p:spPr>
        <p:txBody>
          <a:bodyPr/>
          <a:lstStyle/>
          <a:p>
            <a:r>
              <a:rPr lang="en-US" altLang="ja-JP" dirty="0"/>
              <a:t>January 2023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7BDB72-9802-29BA-B050-24B56666EBAB}"/>
              </a:ext>
            </a:extLst>
          </p:cNvPr>
          <p:cNvSpPr>
            <a:spLocks noGrp="1"/>
          </p:cNvSpPr>
          <p:nvPr>
            <p:ph type="title"/>
          </p:nvPr>
        </p:nvSpPr>
        <p:spPr/>
        <p:txBody>
          <a:bodyPr/>
          <a:lstStyle/>
          <a:p>
            <a:r>
              <a:rPr kumimoji="1" lang="en-US" altLang="ja-JP" dirty="0"/>
              <a:t>Height characteristics</a:t>
            </a:r>
            <a:endParaRPr kumimoji="1" lang="ja-JP" altLang="en-US"/>
          </a:p>
        </p:txBody>
      </p:sp>
      <p:sp>
        <p:nvSpPr>
          <p:cNvPr id="5" name="スライド番号プレースホルダー 4">
            <a:extLst>
              <a:ext uri="{FF2B5EF4-FFF2-40B4-BE49-F238E27FC236}">
                <a16:creationId xmlns:a16="http://schemas.microsoft.com/office/drawing/2014/main" id="{98ECE8FA-0D72-F388-E4CC-C7BED069BEA9}"/>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20</a:t>
            </a:fld>
            <a:endParaRPr lang="en-US" altLang="ja-JP"/>
          </a:p>
        </p:txBody>
      </p:sp>
      <p:pic>
        <p:nvPicPr>
          <p:cNvPr id="3" name="図 2">
            <a:extLst>
              <a:ext uri="{FF2B5EF4-FFF2-40B4-BE49-F238E27FC236}">
                <a16:creationId xmlns:a16="http://schemas.microsoft.com/office/drawing/2014/main" id="{8D3BF954-8C5E-8E7A-481C-24EC9D5293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0701" y="1874695"/>
            <a:ext cx="5782598" cy="4245731"/>
          </a:xfrm>
          <a:prstGeom prst="rect">
            <a:avLst/>
          </a:prstGeom>
        </p:spPr>
      </p:pic>
      <p:sp>
        <p:nvSpPr>
          <p:cNvPr id="4" name="日付プレースホルダー 1">
            <a:extLst>
              <a:ext uri="{FF2B5EF4-FFF2-40B4-BE49-F238E27FC236}">
                <a16:creationId xmlns:a16="http://schemas.microsoft.com/office/drawing/2014/main" id="{4DCD3EE5-FAE8-E83D-3172-4398DB183BB6}"/>
              </a:ext>
            </a:extLst>
          </p:cNvPr>
          <p:cNvSpPr>
            <a:spLocks noGrp="1"/>
          </p:cNvSpPr>
          <p:nvPr>
            <p:ph type="dt" sz="half" idx="2"/>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506250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F93DEC-818A-09BB-EE36-D0FE2FCB5C7E}"/>
              </a:ext>
            </a:extLst>
          </p:cNvPr>
          <p:cNvSpPr>
            <a:spLocks noGrp="1"/>
          </p:cNvSpPr>
          <p:nvPr>
            <p:ph type="title"/>
          </p:nvPr>
        </p:nvSpPr>
        <p:spPr/>
        <p:txBody>
          <a:bodyPr/>
          <a:lstStyle/>
          <a:p>
            <a:r>
              <a:rPr kumimoji="1" lang="en" altLang="ja-JP" dirty="0"/>
              <a:t>Propagation analysis inside engine room</a:t>
            </a:r>
            <a:endParaRPr kumimoji="1" lang="ja-JP" altLang="en-US"/>
          </a:p>
        </p:txBody>
      </p:sp>
      <p:sp>
        <p:nvSpPr>
          <p:cNvPr id="5" name="スライド番号プレースホルダー 4">
            <a:extLst>
              <a:ext uri="{FF2B5EF4-FFF2-40B4-BE49-F238E27FC236}">
                <a16:creationId xmlns:a16="http://schemas.microsoft.com/office/drawing/2014/main" id="{53D26537-F16E-13B7-4824-A3A8767172BA}"/>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21</a:t>
            </a:fld>
            <a:endParaRPr lang="en-US" altLang="ja-JP"/>
          </a:p>
        </p:txBody>
      </p:sp>
      <p:pic>
        <p:nvPicPr>
          <p:cNvPr id="8" name="図 7">
            <a:extLst>
              <a:ext uri="{FF2B5EF4-FFF2-40B4-BE49-F238E27FC236}">
                <a16:creationId xmlns:a16="http://schemas.microsoft.com/office/drawing/2014/main" id="{EB53A8E5-0A6D-A0E3-4B35-CFF34A7FAF80}"/>
              </a:ext>
            </a:extLst>
          </p:cNvPr>
          <p:cNvPicPr>
            <a:picLocks noChangeAspect="1"/>
          </p:cNvPicPr>
          <p:nvPr/>
        </p:nvPicPr>
        <p:blipFill>
          <a:blip r:embed="rId2"/>
          <a:stretch>
            <a:fillRect/>
          </a:stretch>
        </p:blipFill>
        <p:spPr>
          <a:xfrm>
            <a:off x="551993" y="2204864"/>
            <a:ext cx="8040014" cy="3244798"/>
          </a:xfrm>
          <a:prstGeom prst="rect">
            <a:avLst/>
          </a:prstGeom>
        </p:spPr>
      </p:pic>
      <p:sp>
        <p:nvSpPr>
          <p:cNvPr id="3" name="日付プレースホルダー 1">
            <a:extLst>
              <a:ext uri="{FF2B5EF4-FFF2-40B4-BE49-F238E27FC236}">
                <a16:creationId xmlns:a16="http://schemas.microsoft.com/office/drawing/2014/main" id="{6EC469B0-7644-DFA5-3CD3-4B09B74D52E6}"/>
              </a:ext>
            </a:extLst>
          </p:cNvPr>
          <p:cNvSpPr>
            <a:spLocks noGrp="1"/>
          </p:cNvSpPr>
          <p:nvPr>
            <p:ph type="dt" sz="half" idx="2"/>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1025773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944E35-2F08-499D-C60A-F2849EEE2FBA}"/>
              </a:ext>
            </a:extLst>
          </p:cNvPr>
          <p:cNvSpPr>
            <a:spLocks noGrp="1"/>
          </p:cNvSpPr>
          <p:nvPr>
            <p:ph type="title"/>
          </p:nvPr>
        </p:nvSpPr>
        <p:spPr/>
        <p:txBody>
          <a:bodyPr/>
          <a:lstStyle/>
          <a:p>
            <a:r>
              <a:rPr kumimoji="1" lang="en" altLang="ja-JP" sz="3200" dirty="0"/>
              <a:t>Tx and Rx</a:t>
            </a:r>
            <a:r>
              <a:rPr kumimoji="1" lang="en-US" altLang="ja-JP" sz="3200" dirty="0"/>
              <a:t> positions</a:t>
            </a:r>
            <a:endParaRPr kumimoji="1" lang="ja-JP" altLang="en-US" sz="3200"/>
          </a:p>
        </p:txBody>
      </p:sp>
      <p:sp>
        <p:nvSpPr>
          <p:cNvPr id="5" name="スライド番号プレースホルダー 4">
            <a:extLst>
              <a:ext uri="{FF2B5EF4-FFF2-40B4-BE49-F238E27FC236}">
                <a16:creationId xmlns:a16="http://schemas.microsoft.com/office/drawing/2014/main" id="{44FE7C90-E5AD-CF7E-69D7-9BAD27FD60AD}"/>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22</a:t>
            </a:fld>
            <a:endParaRPr lang="en-US" altLang="ja-JP"/>
          </a:p>
        </p:txBody>
      </p:sp>
      <p:pic>
        <p:nvPicPr>
          <p:cNvPr id="7" name="図 6">
            <a:extLst>
              <a:ext uri="{FF2B5EF4-FFF2-40B4-BE49-F238E27FC236}">
                <a16:creationId xmlns:a16="http://schemas.microsoft.com/office/drawing/2014/main" id="{9E3F45DA-2EE6-C532-EDAE-7E008FA9DCB8}"/>
              </a:ext>
            </a:extLst>
          </p:cNvPr>
          <p:cNvPicPr>
            <a:picLocks noChangeAspect="1"/>
          </p:cNvPicPr>
          <p:nvPr/>
        </p:nvPicPr>
        <p:blipFill>
          <a:blip r:embed="rId2"/>
          <a:stretch>
            <a:fillRect/>
          </a:stretch>
        </p:blipFill>
        <p:spPr>
          <a:xfrm>
            <a:off x="441841" y="2204864"/>
            <a:ext cx="8260318" cy="3165805"/>
          </a:xfrm>
          <a:prstGeom prst="rect">
            <a:avLst/>
          </a:prstGeom>
        </p:spPr>
      </p:pic>
      <p:sp>
        <p:nvSpPr>
          <p:cNvPr id="3" name="日付プレースホルダー 1">
            <a:extLst>
              <a:ext uri="{FF2B5EF4-FFF2-40B4-BE49-F238E27FC236}">
                <a16:creationId xmlns:a16="http://schemas.microsoft.com/office/drawing/2014/main" id="{C8F9CC7E-C7CD-93CF-7FFD-E6CDB61D9106}"/>
              </a:ext>
            </a:extLst>
          </p:cNvPr>
          <p:cNvSpPr>
            <a:spLocks noGrp="1"/>
          </p:cNvSpPr>
          <p:nvPr>
            <p:ph type="dt" sz="half" idx="2"/>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2633643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C9CAF6-D944-CA52-6104-6FB0DE8C4914}"/>
              </a:ext>
            </a:extLst>
          </p:cNvPr>
          <p:cNvSpPr>
            <a:spLocks noGrp="1"/>
          </p:cNvSpPr>
          <p:nvPr>
            <p:ph type="title"/>
          </p:nvPr>
        </p:nvSpPr>
        <p:spPr/>
        <p:txBody>
          <a:bodyPr/>
          <a:lstStyle/>
          <a:p>
            <a:r>
              <a:rPr kumimoji="1" lang="en" altLang="ja-JP" sz="3200" dirty="0"/>
              <a:t>Path loss characteristics inside engine room</a:t>
            </a:r>
            <a:endParaRPr kumimoji="1" lang="ja-JP" altLang="en-US" sz="3200"/>
          </a:p>
        </p:txBody>
      </p:sp>
      <p:sp>
        <p:nvSpPr>
          <p:cNvPr id="5" name="スライド番号プレースホルダー 4">
            <a:extLst>
              <a:ext uri="{FF2B5EF4-FFF2-40B4-BE49-F238E27FC236}">
                <a16:creationId xmlns:a16="http://schemas.microsoft.com/office/drawing/2014/main" id="{E3833218-B90A-8AD8-8EBD-68E4691BFA03}"/>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23</a:t>
            </a:fld>
            <a:endParaRPr lang="en-US" altLang="ja-JP"/>
          </a:p>
        </p:txBody>
      </p:sp>
      <p:pic>
        <p:nvPicPr>
          <p:cNvPr id="7" name="コンテンツ プレースホルダー 5">
            <a:extLst>
              <a:ext uri="{FF2B5EF4-FFF2-40B4-BE49-F238E27FC236}">
                <a16:creationId xmlns:a16="http://schemas.microsoft.com/office/drawing/2014/main" id="{3CD5137A-A0D7-37E0-BA4E-FFFBACE8B6A7}"/>
              </a:ext>
            </a:extLst>
          </p:cNvPr>
          <p:cNvPicPr>
            <a:picLocks noGrp="1" noChangeAspect="1"/>
          </p:cNvPicPr>
          <p:nvPr>
            <p:ph idx="1"/>
          </p:nvPr>
        </p:nvPicPr>
        <p:blipFill rotWithShape="1">
          <a:blip r:embed="rId2"/>
          <a:srcRect l="3395" b="4566"/>
          <a:stretch/>
        </p:blipFill>
        <p:spPr>
          <a:xfrm>
            <a:off x="1691680" y="1556792"/>
            <a:ext cx="5986174" cy="4820909"/>
          </a:xfrm>
        </p:spPr>
      </p:pic>
      <p:sp>
        <p:nvSpPr>
          <p:cNvPr id="3" name="日付プレースホルダー 1">
            <a:extLst>
              <a:ext uri="{FF2B5EF4-FFF2-40B4-BE49-F238E27FC236}">
                <a16:creationId xmlns:a16="http://schemas.microsoft.com/office/drawing/2014/main" id="{39AECEBE-283D-FD30-ED8D-27D2B8FE9524}"/>
              </a:ext>
            </a:extLst>
          </p:cNvPr>
          <p:cNvSpPr>
            <a:spLocks noGrp="1"/>
          </p:cNvSpPr>
          <p:nvPr>
            <p:ph type="dt" sz="half" idx="2"/>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1541841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409138-E78F-C1DD-9195-EC91B5E9E5EC}"/>
              </a:ext>
            </a:extLst>
          </p:cNvPr>
          <p:cNvSpPr>
            <a:spLocks noGrp="1"/>
          </p:cNvSpPr>
          <p:nvPr>
            <p:ph type="title"/>
          </p:nvPr>
        </p:nvSpPr>
        <p:spPr/>
        <p:txBody>
          <a:bodyPr/>
          <a:lstStyle/>
          <a:p>
            <a:r>
              <a:rPr kumimoji="1" lang="en-US" altLang="ja-JP" dirty="0"/>
              <a:t>Summary and future works</a:t>
            </a:r>
            <a:endParaRPr kumimoji="1" lang="ja-JP" altLang="en-US"/>
          </a:p>
        </p:txBody>
      </p:sp>
      <p:sp>
        <p:nvSpPr>
          <p:cNvPr id="3" name="コンテンツ プレースホルダー 2">
            <a:extLst>
              <a:ext uri="{FF2B5EF4-FFF2-40B4-BE49-F238E27FC236}">
                <a16:creationId xmlns:a16="http://schemas.microsoft.com/office/drawing/2014/main" id="{0287EC3C-A2CF-4BFC-F9F5-CBA4CC2C860E}"/>
              </a:ext>
            </a:extLst>
          </p:cNvPr>
          <p:cNvSpPr>
            <a:spLocks noGrp="1"/>
          </p:cNvSpPr>
          <p:nvPr>
            <p:ph idx="1"/>
          </p:nvPr>
        </p:nvSpPr>
        <p:spPr/>
        <p:txBody>
          <a:bodyPr/>
          <a:lstStyle/>
          <a:p>
            <a:r>
              <a:rPr kumimoji="1" lang="en-US" altLang="ja-JP" sz="2800" dirty="0">
                <a:latin typeface="Times New Roman" panose="02020603050405020304" pitchFamily="18" charset="0"/>
                <a:ea typeface="+mj-ea"/>
                <a:cs typeface="Times New Roman" panose="02020603050405020304" pitchFamily="18" charset="0"/>
              </a:rPr>
              <a:t>The path loss characteristics </a:t>
            </a:r>
            <a:r>
              <a:rPr lang="en-US" altLang="ja-JP" sz="2800" dirty="0">
                <a:latin typeface="Times New Roman" panose="02020603050405020304" pitchFamily="18" charset="0"/>
                <a:ea typeface="+mj-ea"/>
                <a:cs typeface="Times New Roman" panose="02020603050405020304" pitchFamily="18" charset="0"/>
              </a:rPr>
              <a:t>were evaluated based on the ray-tracing method under passenger bus environments</a:t>
            </a:r>
          </a:p>
          <a:p>
            <a:endParaRPr lang="en-US" altLang="ja-JP" sz="2800" dirty="0">
              <a:latin typeface="Times New Roman" panose="02020603050405020304" pitchFamily="18" charset="0"/>
              <a:ea typeface="+mj-ea"/>
              <a:cs typeface="Times New Roman" panose="02020603050405020304" pitchFamily="18" charset="0"/>
            </a:endParaRPr>
          </a:p>
          <a:p>
            <a:r>
              <a:rPr kumimoji="1" lang="en-US" altLang="ja-JP" sz="2800" dirty="0">
                <a:latin typeface="Times New Roman" panose="02020603050405020304" pitchFamily="18" charset="0"/>
                <a:ea typeface="+mj-ea"/>
                <a:cs typeface="Times New Roman" panose="02020603050405020304" pitchFamily="18" charset="0"/>
              </a:rPr>
              <a:t>Future works includes time-domain analyses in the passenger bus model inclu</a:t>
            </a:r>
            <a:r>
              <a:rPr lang="en-US" altLang="ja-JP" sz="2800" dirty="0">
                <a:latin typeface="Times New Roman" panose="02020603050405020304" pitchFamily="18" charset="0"/>
                <a:ea typeface="+mj-ea"/>
                <a:cs typeface="Times New Roman" panose="02020603050405020304" pitchFamily="18" charset="0"/>
              </a:rPr>
              <a:t>ding multipath power delay profile and RMS multipath delay spread</a:t>
            </a:r>
            <a:endParaRPr kumimoji="1" lang="ja-JP" altLang="en-US" sz="2800">
              <a:latin typeface="Times New Roman" panose="02020603050405020304" pitchFamily="18" charset="0"/>
              <a:ea typeface="+mj-ea"/>
              <a:cs typeface="Times New Roman" panose="02020603050405020304" pitchFamily="18" charset="0"/>
            </a:endParaRPr>
          </a:p>
        </p:txBody>
      </p:sp>
      <p:sp>
        <p:nvSpPr>
          <p:cNvPr id="5" name="スライド番号プレースホルダー 4">
            <a:extLst>
              <a:ext uri="{FF2B5EF4-FFF2-40B4-BE49-F238E27FC236}">
                <a16:creationId xmlns:a16="http://schemas.microsoft.com/office/drawing/2014/main" id="{FF9DBF9B-0E85-5945-E0FC-35654A802576}"/>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24</a:t>
            </a:fld>
            <a:endParaRPr lang="en-US" altLang="ja-JP"/>
          </a:p>
        </p:txBody>
      </p:sp>
      <p:sp>
        <p:nvSpPr>
          <p:cNvPr id="4" name="日付プレースホルダー 1">
            <a:extLst>
              <a:ext uri="{FF2B5EF4-FFF2-40B4-BE49-F238E27FC236}">
                <a16:creationId xmlns:a16="http://schemas.microsoft.com/office/drawing/2014/main" id="{CF017F09-9059-E840-411C-FBA6DD6CCB7F}"/>
              </a:ext>
            </a:extLst>
          </p:cNvPr>
          <p:cNvSpPr>
            <a:spLocks noGrp="1"/>
          </p:cNvSpPr>
          <p:nvPr>
            <p:ph type="dt" sz="half" idx="2"/>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4051060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09CC7E-B84E-CC4C-1F28-3C8CE9740E1D}"/>
              </a:ext>
            </a:extLst>
          </p:cNvPr>
          <p:cNvSpPr>
            <a:spLocks noGrp="1"/>
          </p:cNvSpPr>
          <p:nvPr>
            <p:ph type="title"/>
          </p:nvPr>
        </p:nvSpPr>
        <p:spPr/>
        <p:txBody>
          <a:bodyPr/>
          <a:lstStyle/>
          <a:p>
            <a:r>
              <a:rPr lang="en-US" altLang="ja-JP" dirty="0"/>
              <a:t>References</a:t>
            </a:r>
            <a:endParaRPr kumimoji="1" lang="ja-JP" altLang="en-US"/>
          </a:p>
        </p:txBody>
      </p:sp>
      <p:sp>
        <p:nvSpPr>
          <p:cNvPr id="3" name="コンテンツ プレースホルダー 2">
            <a:extLst>
              <a:ext uri="{FF2B5EF4-FFF2-40B4-BE49-F238E27FC236}">
                <a16:creationId xmlns:a16="http://schemas.microsoft.com/office/drawing/2014/main" id="{84DEB389-5F71-631C-08C2-0FB71A84FD3B}"/>
              </a:ext>
            </a:extLst>
          </p:cNvPr>
          <p:cNvSpPr>
            <a:spLocks noGrp="1"/>
          </p:cNvSpPr>
          <p:nvPr>
            <p:ph idx="1"/>
          </p:nvPr>
        </p:nvSpPr>
        <p:spPr/>
        <p:txBody>
          <a:bodyPr>
            <a:normAutofit lnSpcReduction="10000"/>
          </a:bodyPr>
          <a:lstStyle/>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t>
            </a:r>
            <a:r>
              <a:rPr lang="en-US" altLang="ja-JP" sz="1800" dirty="0" err="1">
                <a:latin typeface="Times New Roman" panose="02020603050405020304" pitchFamily="18" charset="0"/>
                <a:cs typeface="Times New Roman" panose="02020603050405020304" pitchFamily="18" charset="0"/>
              </a:rPr>
              <a:t>Anzai</a:t>
            </a:r>
            <a:r>
              <a:rPr lang="en-US" altLang="ja-JP" sz="1800" dirty="0">
                <a:latin typeface="Times New Roman" panose="02020603050405020304" pitchFamily="18" charset="0"/>
                <a:cs typeface="Times New Roman" panose="02020603050405020304" pitchFamily="18" charset="0"/>
              </a:rPr>
              <a:t>, I. Balasingham, G. Fischer, J. Wang, “Reliable and High-Speed Implant Ultra-Wideband Communications with Transmit–Receive Diversity,” EAI/Springer Innovations in Communication and Computing, pp. 27-32, March 2020.</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Y. Shimizu, D. Anzai, R. C-Santiago, P. A. Floor, I. Balasingham, and J. Wang, “Performance evaluation of an ultra-wideband transmit diversity in a living animal experiment”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65, no. 7, pp. 2596-2606, July 2017. </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Anzai, K. Katsu, R. Chavez-Santiago, Q. Wang, D. </a:t>
            </a:r>
            <a:r>
              <a:rPr lang="en-US" altLang="ja-JP" sz="1800" dirty="0" err="1">
                <a:latin typeface="Times New Roman" panose="02020603050405020304" pitchFamily="18" charset="0"/>
                <a:cs typeface="Times New Roman" panose="02020603050405020304" pitchFamily="18" charset="0"/>
              </a:rPr>
              <a:t>Plettemeier</a:t>
            </a:r>
            <a:r>
              <a:rPr lang="en-US" altLang="ja-JP" sz="1800" dirty="0">
                <a:latin typeface="Times New Roman" panose="02020603050405020304" pitchFamily="18" charset="0"/>
                <a:cs typeface="Times New Roman" panose="02020603050405020304" pitchFamily="18" charset="0"/>
              </a:rPr>
              <a:t>, J. Wang, and I. Balasingham, “Experimental evaluation of implant UWB-IR transmission with living animal for body area networks,”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62, no. 1, pp. 183-192, Jan. 2014.</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J. Shi, D. Anzai, and J. Wang, “Channel modeling and performance analysis of diversity reception for implant UWB wireless link,” IEICE Trans. </a:t>
            </a:r>
            <a:r>
              <a:rPr lang="en-US" altLang="ja-JP" sz="1800" dirty="0" err="1">
                <a:latin typeface="Times New Roman" panose="02020603050405020304" pitchFamily="18" charset="0"/>
                <a:cs typeface="Times New Roman" panose="02020603050405020304" pitchFamily="18" charset="0"/>
              </a:rPr>
              <a:t>Commun</a:t>
            </a:r>
            <a:r>
              <a:rPr lang="en-US" altLang="ja-JP" sz="1800" dirty="0">
                <a:latin typeface="Times New Roman" panose="02020603050405020304" pitchFamily="18" charset="0"/>
                <a:cs typeface="Times New Roman" panose="02020603050405020304" pitchFamily="18" charset="0"/>
              </a:rPr>
              <a:t>., no. E95-B, vol. 10, pp. 3197-3205, Oct. 2012.</a:t>
            </a:r>
            <a:endParaRPr kumimoji="1" lang="ja-JP" altLang="en-US" sz="1800">
              <a:latin typeface="Times New Roman" panose="02020603050405020304" pitchFamily="18" charset="0"/>
              <a:cs typeface="Times New Roman" panose="02020603050405020304" pitchFamily="18" charset="0"/>
            </a:endParaRPr>
          </a:p>
        </p:txBody>
      </p:sp>
      <p:sp>
        <p:nvSpPr>
          <p:cNvPr id="6" name="スライド番号プレースホルダー 5">
            <a:extLst>
              <a:ext uri="{FF2B5EF4-FFF2-40B4-BE49-F238E27FC236}">
                <a16:creationId xmlns:a16="http://schemas.microsoft.com/office/drawing/2014/main" id="{814D2FC5-AFC5-F1DB-09FA-EB37295F2B5C}"/>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25</a:t>
            </a:fld>
            <a:endParaRPr lang="en-US" altLang="ja-JP"/>
          </a:p>
        </p:txBody>
      </p:sp>
      <p:sp>
        <p:nvSpPr>
          <p:cNvPr id="4" name="日付プレースホルダー 1">
            <a:extLst>
              <a:ext uri="{FF2B5EF4-FFF2-40B4-BE49-F238E27FC236}">
                <a16:creationId xmlns:a16="http://schemas.microsoft.com/office/drawing/2014/main" id="{693F5A03-5948-9FF6-4445-44481B7043D6}"/>
              </a:ext>
            </a:extLst>
          </p:cNvPr>
          <p:cNvSpPr>
            <a:spLocks noGrp="1"/>
          </p:cNvSpPr>
          <p:nvPr>
            <p:ph type="dt" sz="half" idx="2"/>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2037617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F427C2-E2A9-CDEA-405B-D258A0E43925}"/>
              </a:ext>
            </a:extLst>
          </p:cNvPr>
          <p:cNvSpPr>
            <a:spLocks noGrp="1"/>
          </p:cNvSpPr>
          <p:nvPr>
            <p:ph type="title"/>
          </p:nvPr>
        </p:nvSpPr>
        <p:spPr/>
        <p:txBody>
          <a:bodyPr/>
          <a:lstStyle/>
          <a:p>
            <a:r>
              <a:rPr kumimoji="1" lang="en-US" altLang="ja-JP" dirty="0"/>
              <a:t>UWB </a:t>
            </a:r>
            <a:r>
              <a:rPr lang="en-US" altLang="ja-JP" dirty="0"/>
              <a:t>communication applications</a:t>
            </a:r>
            <a:endParaRPr kumimoji="1" lang="ja-JP" altLang="en-US"/>
          </a:p>
        </p:txBody>
      </p:sp>
      <p:sp>
        <p:nvSpPr>
          <p:cNvPr id="6" name="スライド番号プレースホルダー 5">
            <a:extLst>
              <a:ext uri="{FF2B5EF4-FFF2-40B4-BE49-F238E27FC236}">
                <a16:creationId xmlns:a16="http://schemas.microsoft.com/office/drawing/2014/main" id="{A4756C51-763B-E4CC-59FC-D52C7E585C1F}"/>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3</a:t>
            </a:fld>
            <a:endParaRPr lang="en-US" altLang="ja-JP"/>
          </a:p>
        </p:txBody>
      </p:sp>
      <p:pic>
        <p:nvPicPr>
          <p:cNvPr id="3" name="図 2">
            <a:extLst>
              <a:ext uri="{FF2B5EF4-FFF2-40B4-BE49-F238E27FC236}">
                <a16:creationId xmlns:a16="http://schemas.microsoft.com/office/drawing/2014/main" id="{AD874FE7-90CB-CB17-D349-1ED95C3A4B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854" y="1844675"/>
            <a:ext cx="3407978" cy="4032448"/>
          </a:xfrm>
          <a:prstGeom prst="rect">
            <a:avLst/>
          </a:prstGeom>
          <a:noFill/>
          <a:ln>
            <a:noFill/>
          </a:ln>
        </p:spPr>
      </p:pic>
      <p:pic>
        <p:nvPicPr>
          <p:cNvPr id="7" name="図 6">
            <a:extLst>
              <a:ext uri="{FF2B5EF4-FFF2-40B4-BE49-F238E27FC236}">
                <a16:creationId xmlns:a16="http://schemas.microsoft.com/office/drawing/2014/main" id="{944DE4F2-BA1B-6910-9382-D13BD9B163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5029" y="2805211"/>
            <a:ext cx="4495165" cy="2111375"/>
          </a:xfrm>
          <a:prstGeom prst="rect">
            <a:avLst/>
          </a:prstGeom>
          <a:noFill/>
          <a:ln>
            <a:noFill/>
          </a:ln>
        </p:spPr>
      </p:pic>
      <p:sp>
        <p:nvSpPr>
          <p:cNvPr id="8" name="テキスト ボックス 7">
            <a:extLst>
              <a:ext uri="{FF2B5EF4-FFF2-40B4-BE49-F238E27FC236}">
                <a16:creationId xmlns:a16="http://schemas.microsoft.com/office/drawing/2014/main" id="{90CC1DC6-42D9-A03C-B151-9D6225E87819}"/>
              </a:ext>
            </a:extLst>
          </p:cNvPr>
          <p:cNvSpPr txBox="1"/>
          <p:nvPr/>
        </p:nvSpPr>
        <p:spPr>
          <a:xfrm>
            <a:off x="224864" y="5955037"/>
            <a:ext cx="4427815" cy="400110"/>
          </a:xfrm>
          <a:prstGeom prst="rect">
            <a:avLst/>
          </a:prstGeom>
          <a:noFill/>
        </p:spPr>
        <p:txBody>
          <a:bodyPr wrap="none" rtlCol="0">
            <a:spAutoFit/>
          </a:bodyPr>
          <a:lstStyle/>
          <a:p>
            <a:r>
              <a:rPr kumimoji="1" lang="en-US" altLang="ja-JP" sz="2000" dirty="0"/>
              <a:t>Brain-computer interface (BCI) model</a:t>
            </a:r>
            <a:r>
              <a:rPr kumimoji="1" lang="en-US" altLang="ja-JP" sz="2000" baseline="30000" dirty="0"/>
              <a:t>[1]</a:t>
            </a:r>
            <a:endParaRPr kumimoji="1" lang="ja-JP" altLang="en-US" sz="2000" baseline="30000"/>
          </a:p>
        </p:txBody>
      </p:sp>
      <p:sp>
        <p:nvSpPr>
          <p:cNvPr id="10" name="テキスト ボックス 9">
            <a:extLst>
              <a:ext uri="{FF2B5EF4-FFF2-40B4-BE49-F238E27FC236}">
                <a16:creationId xmlns:a16="http://schemas.microsoft.com/office/drawing/2014/main" id="{A6DB0678-90DE-EDD4-8701-4604D2F1262C}"/>
              </a:ext>
            </a:extLst>
          </p:cNvPr>
          <p:cNvSpPr txBox="1"/>
          <p:nvPr/>
        </p:nvSpPr>
        <p:spPr>
          <a:xfrm>
            <a:off x="5159726" y="5081806"/>
            <a:ext cx="2632452" cy="400110"/>
          </a:xfrm>
          <a:prstGeom prst="rect">
            <a:avLst/>
          </a:prstGeom>
          <a:noFill/>
        </p:spPr>
        <p:txBody>
          <a:bodyPr wrap="none" rtlCol="0">
            <a:spAutoFit/>
          </a:bodyPr>
          <a:lstStyle/>
          <a:p>
            <a:r>
              <a:rPr kumimoji="1" lang="en-US" altLang="ja-JP" sz="2000" dirty="0"/>
              <a:t>Passengers bus model</a:t>
            </a:r>
            <a:r>
              <a:rPr kumimoji="1" lang="en-US" altLang="ja-JP" sz="2000" baseline="30000" dirty="0"/>
              <a:t>[1]</a:t>
            </a:r>
            <a:endParaRPr kumimoji="1" lang="ja-JP" altLang="en-US" sz="2000" baseline="30000"/>
          </a:p>
        </p:txBody>
      </p:sp>
      <p:sp>
        <p:nvSpPr>
          <p:cNvPr id="11" name="テキスト ボックス 10">
            <a:extLst>
              <a:ext uri="{FF2B5EF4-FFF2-40B4-BE49-F238E27FC236}">
                <a16:creationId xmlns:a16="http://schemas.microsoft.com/office/drawing/2014/main" id="{11A70069-E687-8F59-4F5A-C62BD8490387}"/>
              </a:ext>
            </a:extLst>
          </p:cNvPr>
          <p:cNvSpPr txBox="1"/>
          <p:nvPr/>
        </p:nvSpPr>
        <p:spPr>
          <a:xfrm>
            <a:off x="5731499" y="4005064"/>
            <a:ext cx="1576072" cy="276999"/>
          </a:xfrm>
          <a:prstGeom prst="rect">
            <a:avLst/>
          </a:prstGeom>
          <a:solidFill>
            <a:schemeClr val="bg1"/>
          </a:solidFill>
        </p:spPr>
        <p:txBody>
          <a:bodyPr wrap="none" rtlCol="0">
            <a:spAutoFit/>
          </a:bodyPr>
          <a:lstStyle/>
          <a:p>
            <a:r>
              <a:rPr kumimoji="1" lang="en-US" altLang="ja-JP" dirty="0"/>
              <a:t>Human BAN (HBAN)</a:t>
            </a:r>
            <a:endParaRPr kumimoji="1" lang="ja-JP" altLang="en-US"/>
          </a:p>
        </p:txBody>
      </p:sp>
      <p:sp>
        <p:nvSpPr>
          <p:cNvPr id="12" name="テキスト ボックス 11">
            <a:extLst>
              <a:ext uri="{FF2B5EF4-FFF2-40B4-BE49-F238E27FC236}">
                <a16:creationId xmlns:a16="http://schemas.microsoft.com/office/drawing/2014/main" id="{D630BFDB-E2F0-B9A5-F87A-36A3F92E82C7}"/>
              </a:ext>
            </a:extLst>
          </p:cNvPr>
          <p:cNvSpPr txBox="1"/>
          <p:nvPr/>
        </p:nvSpPr>
        <p:spPr>
          <a:xfrm>
            <a:off x="6074711" y="3054185"/>
            <a:ext cx="1586268" cy="276999"/>
          </a:xfrm>
          <a:prstGeom prst="rect">
            <a:avLst/>
          </a:prstGeom>
          <a:solidFill>
            <a:schemeClr val="bg1"/>
          </a:solidFill>
        </p:spPr>
        <p:txBody>
          <a:bodyPr wrap="none" rtlCol="0">
            <a:spAutoFit/>
          </a:bodyPr>
          <a:lstStyle/>
          <a:p>
            <a:r>
              <a:rPr kumimoji="1" lang="en-US" altLang="ja-JP" dirty="0"/>
              <a:t>Vehicle BAN (VBAN)</a:t>
            </a:r>
            <a:endParaRPr kumimoji="1" lang="ja-JP" altLang="en-US"/>
          </a:p>
        </p:txBody>
      </p:sp>
      <p:sp>
        <p:nvSpPr>
          <p:cNvPr id="9" name="テキスト ボックス 8">
            <a:extLst>
              <a:ext uri="{FF2B5EF4-FFF2-40B4-BE49-F238E27FC236}">
                <a16:creationId xmlns:a16="http://schemas.microsoft.com/office/drawing/2014/main" id="{D5AB1AD4-AB0F-A279-D414-F9CB4D4E9953}"/>
              </a:ext>
            </a:extLst>
          </p:cNvPr>
          <p:cNvSpPr txBox="1"/>
          <p:nvPr/>
        </p:nvSpPr>
        <p:spPr>
          <a:xfrm>
            <a:off x="5652120" y="6093296"/>
            <a:ext cx="2898550" cy="338554"/>
          </a:xfrm>
          <a:prstGeom prst="rect">
            <a:avLst/>
          </a:prstGeom>
          <a:noFill/>
        </p:spPr>
        <p:txBody>
          <a:bodyPr wrap="none" rtlCol="0">
            <a:spAutoFit/>
          </a:bodyPr>
          <a:lstStyle/>
          <a:p>
            <a:r>
              <a:rPr kumimoji="1" lang="en-US" altLang="ja-JP" sz="1600" baseline="30000" dirty="0"/>
              <a:t>[1]</a:t>
            </a:r>
            <a:r>
              <a:rPr kumimoji="1" lang="en-US" altLang="ja-JP" sz="1600" dirty="0"/>
              <a:t>IEEE 802.15-22-0344-02-006a</a:t>
            </a:r>
            <a:endParaRPr kumimoji="1" lang="ja-JP" altLang="en-US" sz="1600"/>
          </a:p>
        </p:txBody>
      </p:sp>
      <p:sp>
        <p:nvSpPr>
          <p:cNvPr id="4" name="日付プレースホルダー 1">
            <a:extLst>
              <a:ext uri="{FF2B5EF4-FFF2-40B4-BE49-F238E27FC236}">
                <a16:creationId xmlns:a16="http://schemas.microsoft.com/office/drawing/2014/main" id="{5F06C204-DAA4-5483-427C-30F142EAEB96}"/>
              </a:ext>
            </a:extLst>
          </p:cNvPr>
          <p:cNvSpPr>
            <a:spLocks noGrp="1"/>
          </p:cNvSpPr>
          <p:nvPr>
            <p:ph type="dt" sz="half" idx="2"/>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2568583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F427C2-E2A9-CDEA-405B-D258A0E43925}"/>
              </a:ext>
            </a:extLst>
          </p:cNvPr>
          <p:cNvSpPr>
            <a:spLocks noGrp="1"/>
          </p:cNvSpPr>
          <p:nvPr>
            <p:ph type="title"/>
          </p:nvPr>
        </p:nvSpPr>
        <p:spPr/>
        <p:txBody>
          <a:bodyPr/>
          <a:lstStyle/>
          <a:p>
            <a:r>
              <a:rPr kumimoji="1" lang="en-US" altLang="ja-JP" dirty="0"/>
              <a:t>Passenger bus model</a:t>
            </a:r>
            <a:endParaRPr kumimoji="1" lang="ja-JP" altLang="en-US"/>
          </a:p>
        </p:txBody>
      </p:sp>
      <p:sp>
        <p:nvSpPr>
          <p:cNvPr id="6" name="スライド番号プレースホルダー 5">
            <a:extLst>
              <a:ext uri="{FF2B5EF4-FFF2-40B4-BE49-F238E27FC236}">
                <a16:creationId xmlns:a16="http://schemas.microsoft.com/office/drawing/2014/main" id="{A4756C51-763B-E4CC-59FC-D52C7E585C1F}"/>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4</a:t>
            </a:fld>
            <a:endParaRPr lang="en-US" altLang="ja-JP"/>
          </a:p>
        </p:txBody>
      </p:sp>
      <p:pic>
        <p:nvPicPr>
          <p:cNvPr id="7" name="図 6">
            <a:extLst>
              <a:ext uri="{FF2B5EF4-FFF2-40B4-BE49-F238E27FC236}">
                <a16:creationId xmlns:a16="http://schemas.microsoft.com/office/drawing/2014/main" id="{944DE4F2-BA1B-6910-9382-D13BD9B163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54" y="2856283"/>
            <a:ext cx="3168352" cy="1488172"/>
          </a:xfrm>
          <a:prstGeom prst="rect">
            <a:avLst/>
          </a:prstGeom>
          <a:noFill/>
          <a:ln>
            <a:noFill/>
          </a:ln>
        </p:spPr>
      </p:pic>
      <p:sp>
        <p:nvSpPr>
          <p:cNvPr id="10" name="テキスト ボックス 9">
            <a:extLst>
              <a:ext uri="{FF2B5EF4-FFF2-40B4-BE49-F238E27FC236}">
                <a16:creationId xmlns:a16="http://schemas.microsoft.com/office/drawing/2014/main" id="{A6DB0678-90DE-EDD4-8701-4604D2F1262C}"/>
              </a:ext>
            </a:extLst>
          </p:cNvPr>
          <p:cNvSpPr txBox="1"/>
          <p:nvPr/>
        </p:nvSpPr>
        <p:spPr>
          <a:xfrm>
            <a:off x="498328" y="4437996"/>
            <a:ext cx="2632452" cy="400110"/>
          </a:xfrm>
          <a:prstGeom prst="rect">
            <a:avLst/>
          </a:prstGeom>
          <a:noFill/>
        </p:spPr>
        <p:txBody>
          <a:bodyPr wrap="none" rtlCol="0">
            <a:spAutoFit/>
          </a:bodyPr>
          <a:lstStyle/>
          <a:p>
            <a:r>
              <a:rPr kumimoji="1" lang="en-US" altLang="ja-JP" sz="2000" dirty="0"/>
              <a:t>Passenger bus model</a:t>
            </a:r>
            <a:r>
              <a:rPr kumimoji="1" lang="en-US" altLang="ja-JP" sz="2000" baseline="30000" dirty="0"/>
              <a:t>[1]</a:t>
            </a:r>
            <a:endParaRPr kumimoji="1" lang="ja-JP" altLang="en-US" sz="2000" baseline="30000"/>
          </a:p>
        </p:txBody>
      </p:sp>
      <p:sp>
        <p:nvSpPr>
          <p:cNvPr id="9" name="テキスト ボックス 8">
            <a:extLst>
              <a:ext uri="{FF2B5EF4-FFF2-40B4-BE49-F238E27FC236}">
                <a16:creationId xmlns:a16="http://schemas.microsoft.com/office/drawing/2014/main" id="{D5AB1AD4-AB0F-A279-D414-F9CB4D4E9953}"/>
              </a:ext>
            </a:extLst>
          </p:cNvPr>
          <p:cNvSpPr txBox="1"/>
          <p:nvPr/>
        </p:nvSpPr>
        <p:spPr>
          <a:xfrm>
            <a:off x="498328" y="6048376"/>
            <a:ext cx="3031599" cy="338554"/>
          </a:xfrm>
          <a:prstGeom prst="rect">
            <a:avLst/>
          </a:prstGeom>
          <a:noFill/>
        </p:spPr>
        <p:txBody>
          <a:bodyPr wrap="none" rtlCol="0">
            <a:spAutoFit/>
          </a:bodyPr>
          <a:lstStyle/>
          <a:p>
            <a:r>
              <a:rPr kumimoji="1" lang="en-US" altLang="ja-JP" sz="1600" baseline="30000" dirty="0"/>
              <a:t>[1]</a:t>
            </a:r>
            <a:r>
              <a:rPr kumimoji="1" lang="en-US" altLang="ja-JP" sz="1600" dirty="0"/>
              <a:t> IEEE 802.15-22-0344-02-006a</a:t>
            </a:r>
            <a:endParaRPr kumimoji="1" lang="ja-JP" altLang="en-US" sz="1600"/>
          </a:p>
        </p:txBody>
      </p:sp>
      <p:pic>
        <p:nvPicPr>
          <p:cNvPr id="13" name="図 12" descr="グラフィカル ユーザー インターフェイス が含まれている画像&#10;&#10;自動的に生成された説明">
            <a:extLst>
              <a:ext uri="{FF2B5EF4-FFF2-40B4-BE49-F238E27FC236}">
                <a16:creationId xmlns:a16="http://schemas.microsoft.com/office/drawing/2014/main" id="{86E6C43C-470D-0710-149F-D6F2F40B6D48}"/>
              </a:ext>
            </a:extLst>
          </p:cNvPr>
          <p:cNvPicPr>
            <a:picLocks noChangeAspect="1"/>
          </p:cNvPicPr>
          <p:nvPr/>
        </p:nvPicPr>
        <p:blipFill rotWithShape="1">
          <a:blip r:embed="rId3"/>
          <a:srcRect l="17143" t="22184" r="26192" b="11237"/>
          <a:stretch/>
        </p:blipFill>
        <p:spPr>
          <a:xfrm>
            <a:off x="4875213" y="1828533"/>
            <a:ext cx="3312368" cy="2232249"/>
          </a:xfrm>
          <a:prstGeom prst="rect">
            <a:avLst/>
          </a:prstGeom>
        </p:spPr>
      </p:pic>
      <p:pic>
        <p:nvPicPr>
          <p:cNvPr id="14" name="図 13" descr="グラフィカル ユーザー インターフェイス&#10;&#10;中程度の精度で自動的に生成された説明">
            <a:extLst>
              <a:ext uri="{FF2B5EF4-FFF2-40B4-BE49-F238E27FC236}">
                <a16:creationId xmlns:a16="http://schemas.microsoft.com/office/drawing/2014/main" id="{1BDE8B53-7EE0-DF93-89CF-DD8B85621C1E}"/>
              </a:ext>
            </a:extLst>
          </p:cNvPr>
          <p:cNvPicPr>
            <a:picLocks noChangeAspect="1"/>
          </p:cNvPicPr>
          <p:nvPr/>
        </p:nvPicPr>
        <p:blipFill>
          <a:blip r:embed="rId4"/>
          <a:stretch>
            <a:fillRect/>
          </a:stretch>
        </p:blipFill>
        <p:spPr>
          <a:xfrm>
            <a:off x="3985406" y="4318542"/>
            <a:ext cx="2880320" cy="1899111"/>
          </a:xfrm>
          <a:prstGeom prst="rect">
            <a:avLst/>
          </a:prstGeom>
        </p:spPr>
      </p:pic>
      <p:pic>
        <p:nvPicPr>
          <p:cNvPr id="15" name="図 14" descr="ギャラリー, 部屋, シーン が含まれている画像&#10;&#10;自動的に生成された説明">
            <a:extLst>
              <a:ext uri="{FF2B5EF4-FFF2-40B4-BE49-F238E27FC236}">
                <a16:creationId xmlns:a16="http://schemas.microsoft.com/office/drawing/2014/main" id="{4C02D912-5396-5624-DF36-4C569266DFC7}"/>
              </a:ext>
            </a:extLst>
          </p:cNvPr>
          <p:cNvPicPr>
            <a:picLocks noChangeAspect="1"/>
          </p:cNvPicPr>
          <p:nvPr/>
        </p:nvPicPr>
        <p:blipFill>
          <a:blip r:embed="rId5"/>
          <a:stretch>
            <a:fillRect/>
          </a:stretch>
        </p:blipFill>
        <p:spPr>
          <a:xfrm>
            <a:off x="7021332" y="4256248"/>
            <a:ext cx="1688794" cy="1987318"/>
          </a:xfrm>
          <a:prstGeom prst="rect">
            <a:avLst/>
          </a:prstGeom>
        </p:spPr>
      </p:pic>
      <p:sp>
        <p:nvSpPr>
          <p:cNvPr id="4" name="円/楕円 3">
            <a:extLst>
              <a:ext uri="{FF2B5EF4-FFF2-40B4-BE49-F238E27FC236}">
                <a16:creationId xmlns:a16="http://schemas.microsoft.com/office/drawing/2014/main" id="{0A7F0D18-CBE4-4E92-9CBB-4475F690EBBC}"/>
              </a:ext>
            </a:extLst>
          </p:cNvPr>
          <p:cNvSpPr/>
          <p:nvPr/>
        </p:nvSpPr>
        <p:spPr bwMode="auto">
          <a:xfrm>
            <a:off x="6444208" y="3356992"/>
            <a:ext cx="216024" cy="36004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8" name="円/楕円 7">
            <a:extLst>
              <a:ext uri="{FF2B5EF4-FFF2-40B4-BE49-F238E27FC236}">
                <a16:creationId xmlns:a16="http://schemas.microsoft.com/office/drawing/2014/main" id="{37C64D12-963C-1A71-E502-9DBD15B03DB1}"/>
              </a:ext>
            </a:extLst>
          </p:cNvPr>
          <p:cNvSpPr/>
          <p:nvPr/>
        </p:nvSpPr>
        <p:spPr bwMode="auto">
          <a:xfrm rot="180778">
            <a:off x="7524328" y="2757329"/>
            <a:ext cx="144016" cy="308059"/>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11" name="円/楕円 10">
            <a:extLst>
              <a:ext uri="{FF2B5EF4-FFF2-40B4-BE49-F238E27FC236}">
                <a16:creationId xmlns:a16="http://schemas.microsoft.com/office/drawing/2014/main" id="{9191DA0D-8CC3-5441-0D8C-158835204564}"/>
              </a:ext>
            </a:extLst>
          </p:cNvPr>
          <p:cNvSpPr/>
          <p:nvPr/>
        </p:nvSpPr>
        <p:spPr bwMode="auto">
          <a:xfrm rot="21395101">
            <a:off x="5806698" y="3146720"/>
            <a:ext cx="203870" cy="360681"/>
          </a:xfrm>
          <a:prstGeom prst="ellipse">
            <a:avLst/>
          </a:prstGeom>
          <a:solidFill>
            <a:schemeClr val="bg2">
              <a:alpha val="18297"/>
            </a:schemeClr>
          </a:solidFill>
          <a:ln w="12700" cap="flat" cmpd="sng" algn="ctr">
            <a:solidFill>
              <a:schemeClr val="tx1">
                <a:alpha val="13125"/>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12" name="円/楕円 11">
            <a:extLst>
              <a:ext uri="{FF2B5EF4-FFF2-40B4-BE49-F238E27FC236}">
                <a16:creationId xmlns:a16="http://schemas.microsoft.com/office/drawing/2014/main" id="{1A623BB5-E4B3-C5D9-25E5-361D1EBB3853}"/>
              </a:ext>
            </a:extLst>
          </p:cNvPr>
          <p:cNvSpPr/>
          <p:nvPr/>
        </p:nvSpPr>
        <p:spPr bwMode="auto">
          <a:xfrm rot="21395101">
            <a:off x="6957243" y="2614228"/>
            <a:ext cx="159807" cy="306228"/>
          </a:xfrm>
          <a:prstGeom prst="ellipse">
            <a:avLst/>
          </a:prstGeom>
          <a:solidFill>
            <a:schemeClr val="bg2">
              <a:alpha val="18297"/>
            </a:schemeClr>
          </a:solidFill>
          <a:ln w="12700" cap="flat" cmpd="sng" algn="ctr">
            <a:solidFill>
              <a:schemeClr val="tx1">
                <a:alpha val="13125"/>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5" name="日付プレースホルダー 1">
            <a:extLst>
              <a:ext uri="{FF2B5EF4-FFF2-40B4-BE49-F238E27FC236}">
                <a16:creationId xmlns:a16="http://schemas.microsoft.com/office/drawing/2014/main" id="{F0FCFB09-4D81-754D-3116-C7CA249F0FE9}"/>
              </a:ext>
            </a:extLst>
          </p:cNvPr>
          <p:cNvSpPr>
            <a:spLocks noGrp="1"/>
          </p:cNvSpPr>
          <p:nvPr>
            <p:ph type="dt" sz="half" idx="2"/>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3990982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1EC83B-7A22-9897-6A3B-57EB2C2EDEA7}"/>
              </a:ext>
            </a:extLst>
          </p:cNvPr>
          <p:cNvSpPr>
            <a:spLocks noGrp="1"/>
          </p:cNvSpPr>
          <p:nvPr>
            <p:ph type="title"/>
          </p:nvPr>
        </p:nvSpPr>
        <p:spPr/>
        <p:txBody>
          <a:bodyPr/>
          <a:lstStyle/>
          <a:p>
            <a:r>
              <a:rPr kumimoji="1" lang="en-US" altLang="ja-JP" dirty="0"/>
              <a:t>Simulation setup</a:t>
            </a:r>
            <a:endParaRPr kumimoji="1" lang="ja-JP" altLang="en-US"/>
          </a:p>
        </p:txBody>
      </p:sp>
      <p:sp>
        <p:nvSpPr>
          <p:cNvPr id="5" name="スライド番号プレースホルダー 4">
            <a:extLst>
              <a:ext uri="{FF2B5EF4-FFF2-40B4-BE49-F238E27FC236}">
                <a16:creationId xmlns:a16="http://schemas.microsoft.com/office/drawing/2014/main" id="{EB163E48-3240-77B7-DE4D-5C6B50CBB914}"/>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5</a:t>
            </a:fld>
            <a:endParaRPr lang="en-US" altLang="ja-JP"/>
          </a:p>
        </p:txBody>
      </p:sp>
      <p:pic>
        <p:nvPicPr>
          <p:cNvPr id="15" name="図 14" descr="設計図 が含まれている画像&#10;&#10;自動的に生成された説明">
            <a:extLst>
              <a:ext uri="{FF2B5EF4-FFF2-40B4-BE49-F238E27FC236}">
                <a16:creationId xmlns:a16="http://schemas.microsoft.com/office/drawing/2014/main" id="{CBF33B8D-8814-2284-6A18-48FA6A5546AD}"/>
              </a:ext>
            </a:extLst>
          </p:cNvPr>
          <p:cNvPicPr>
            <a:picLocks noChangeAspect="1"/>
          </p:cNvPicPr>
          <p:nvPr/>
        </p:nvPicPr>
        <p:blipFill rotWithShape="1">
          <a:blip r:embed="rId2">
            <a:extLst>
              <a:ext uri="{28A0092B-C50C-407E-A947-70E740481C1C}">
                <a14:useLocalDpi xmlns:a14="http://schemas.microsoft.com/office/drawing/2010/main" val="0"/>
              </a:ext>
            </a:extLst>
          </a:blip>
          <a:srcRect l="6214" r="7469" b="4386"/>
          <a:stretch/>
        </p:blipFill>
        <p:spPr>
          <a:xfrm>
            <a:off x="107504" y="2211792"/>
            <a:ext cx="6702725" cy="4169536"/>
          </a:xfrm>
          <a:prstGeom prst="rect">
            <a:avLst/>
          </a:prstGeom>
        </p:spPr>
      </p:pic>
      <p:sp>
        <p:nvSpPr>
          <p:cNvPr id="24" name="テキスト ボックス 23">
            <a:extLst>
              <a:ext uri="{FF2B5EF4-FFF2-40B4-BE49-F238E27FC236}">
                <a16:creationId xmlns:a16="http://schemas.microsoft.com/office/drawing/2014/main" id="{3304434B-63E5-4A37-8DB9-4764017CE207}"/>
              </a:ext>
            </a:extLst>
          </p:cNvPr>
          <p:cNvSpPr txBox="1"/>
          <p:nvPr/>
        </p:nvSpPr>
        <p:spPr>
          <a:xfrm>
            <a:off x="3335896" y="1692427"/>
            <a:ext cx="5688632" cy="1077218"/>
          </a:xfrm>
          <a:prstGeom prst="rect">
            <a:avLst/>
          </a:prstGeom>
          <a:solidFill>
            <a:schemeClr val="bg1"/>
          </a:solidFill>
          <a:ln>
            <a:solidFill>
              <a:schemeClr val="tx1"/>
            </a:solidFill>
          </a:ln>
        </p:spPr>
        <p:txBody>
          <a:bodyPr wrap="square" rtlCol="0">
            <a:spAutoFit/>
          </a:bodyPr>
          <a:lstStyle/>
          <a:p>
            <a:pPr marL="342900" indent="-342900">
              <a:buFont typeface="Wingdings" pitchFamily="2" charset="2"/>
              <a:buChar char="ü"/>
            </a:pPr>
            <a:r>
              <a:rPr kumimoji="1" lang="en-US" altLang="ja-JP" sz="1600" dirty="0"/>
              <a:t>Frequency band: 3.1 – 10.6 GHz</a:t>
            </a:r>
          </a:p>
          <a:p>
            <a:pPr marL="342900" indent="-342900">
              <a:buFont typeface="Wingdings" pitchFamily="2" charset="2"/>
              <a:buChar char="ü"/>
            </a:pPr>
            <a:r>
              <a:rPr kumimoji="1" lang="en-US" altLang="ja-JP" sz="1600" dirty="0"/>
              <a:t>Ray-tracing method</a:t>
            </a:r>
          </a:p>
          <a:p>
            <a:pPr marL="342900" indent="-342900">
              <a:buFont typeface="Wingdings" pitchFamily="2" charset="2"/>
              <a:buChar char="ü"/>
            </a:pPr>
            <a:r>
              <a:rPr kumimoji="1" lang="en-US" altLang="ja-JP" sz="1600" dirty="0"/>
              <a:t>Cylinder model employed as a human model for simplification</a:t>
            </a:r>
          </a:p>
          <a:p>
            <a:pPr marL="342900" indent="-342900">
              <a:buFont typeface="Wingdings" pitchFamily="2" charset="2"/>
              <a:buChar char="ü"/>
            </a:pPr>
            <a:r>
              <a:rPr kumimoji="1" lang="en-US" altLang="ja-JP" sz="1600" dirty="0"/>
              <a:t>HBAN node on the chest of the human model</a:t>
            </a:r>
          </a:p>
        </p:txBody>
      </p:sp>
      <p:sp>
        <p:nvSpPr>
          <p:cNvPr id="7" name="円/楕円 6">
            <a:extLst>
              <a:ext uri="{FF2B5EF4-FFF2-40B4-BE49-F238E27FC236}">
                <a16:creationId xmlns:a16="http://schemas.microsoft.com/office/drawing/2014/main" id="{21FA7F39-1F87-E0C2-2BC5-28CA59D4D162}"/>
              </a:ext>
            </a:extLst>
          </p:cNvPr>
          <p:cNvSpPr/>
          <p:nvPr/>
        </p:nvSpPr>
        <p:spPr bwMode="auto">
          <a:xfrm rot="21395101">
            <a:off x="3433211" y="5599863"/>
            <a:ext cx="417829"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8" name="円/楕円 7">
            <a:extLst>
              <a:ext uri="{FF2B5EF4-FFF2-40B4-BE49-F238E27FC236}">
                <a16:creationId xmlns:a16="http://schemas.microsoft.com/office/drawing/2014/main" id="{3973A253-3F6E-AD91-1E14-04D16A911949}"/>
              </a:ext>
            </a:extLst>
          </p:cNvPr>
          <p:cNvSpPr/>
          <p:nvPr/>
        </p:nvSpPr>
        <p:spPr bwMode="auto">
          <a:xfrm rot="21164571">
            <a:off x="1182295" y="4707356"/>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9" name="円/楕円 8">
            <a:extLst>
              <a:ext uri="{FF2B5EF4-FFF2-40B4-BE49-F238E27FC236}">
                <a16:creationId xmlns:a16="http://schemas.microsoft.com/office/drawing/2014/main" id="{DD5201FA-A444-647A-F586-051A69D09099}"/>
              </a:ext>
            </a:extLst>
          </p:cNvPr>
          <p:cNvSpPr/>
          <p:nvPr/>
        </p:nvSpPr>
        <p:spPr bwMode="auto">
          <a:xfrm rot="21395101">
            <a:off x="4587073" y="4953153"/>
            <a:ext cx="417829" cy="518530"/>
          </a:xfrm>
          <a:prstGeom prst="ellipse">
            <a:avLst/>
          </a:prstGeom>
          <a:solidFill>
            <a:schemeClr val="bg2">
              <a:alpha val="18297"/>
            </a:schemeClr>
          </a:solidFill>
          <a:ln w="12700" cap="flat" cmpd="sng" algn="ctr">
            <a:solidFill>
              <a:schemeClr val="tx1">
                <a:alpha val="13125"/>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10" name="円/楕円 9">
            <a:extLst>
              <a:ext uri="{FF2B5EF4-FFF2-40B4-BE49-F238E27FC236}">
                <a16:creationId xmlns:a16="http://schemas.microsoft.com/office/drawing/2014/main" id="{B25BA47F-DC43-F361-2EE5-4B15EB3A505A}"/>
              </a:ext>
            </a:extLst>
          </p:cNvPr>
          <p:cNvSpPr/>
          <p:nvPr/>
        </p:nvSpPr>
        <p:spPr bwMode="auto">
          <a:xfrm rot="21395101">
            <a:off x="2327216" y="4220360"/>
            <a:ext cx="417829" cy="518530"/>
          </a:xfrm>
          <a:prstGeom prst="ellipse">
            <a:avLst/>
          </a:prstGeom>
          <a:solidFill>
            <a:schemeClr val="bg2">
              <a:alpha val="18297"/>
            </a:schemeClr>
          </a:solidFill>
          <a:ln w="12700" cap="flat" cmpd="sng" algn="ctr">
            <a:solidFill>
              <a:schemeClr val="tx1">
                <a:alpha val="13125"/>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3" name="日付プレースホルダー 1">
            <a:extLst>
              <a:ext uri="{FF2B5EF4-FFF2-40B4-BE49-F238E27FC236}">
                <a16:creationId xmlns:a16="http://schemas.microsoft.com/office/drawing/2014/main" id="{9E2E772C-4C2F-6A62-9961-A5D21F615EDE}"/>
              </a:ext>
            </a:extLst>
          </p:cNvPr>
          <p:cNvSpPr>
            <a:spLocks noGrp="1"/>
          </p:cNvSpPr>
          <p:nvPr>
            <p:ph type="dt" sz="half" idx="2"/>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2724710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BB8F18-93AA-B334-61AB-90EE3140CAA4}"/>
              </a:ext>
            </a:extLst>
          </p:cNvPr>
          <p:cNvSpPr>
            <a:spLocks noGrp="1"/>
          </p:cNvSpPr>
          <p:nvPr>
            <p:ph type="title"/>
          </p:nvPr>
        </p:nvSpPr>
        <p:spPr/>
        <p:txBody>
          <a:bodyPr/>
          <a:lstStyle/>
          <a:p>
            <a:r>
              <a:rPr kumimoji="1" lang="en-US" altLang="ja-JP" dirty="0"/>
              <a:t>Simulation model</a:t>
            </a:r>
            <a:endParaRPr kumimoji="1" lang="ja-JP" altLang="en-US"/>
          </a:p>
        </p:txBody>
      </p:sp>
      <p:sp>
        <p:nvSpPr>
          <p:cNvPr id="5" name="スライド番号プレースホルダー 4">
            <a:extLst>
              <a:ext uri="{FF2B5EF4-FFF2-40B4-BE49-F238E27FC236}">
                <a16:creationId xmlns:a16="http://schemas.microsoft.com/office/drawing/2014/main" id="{FE2FF723-47F9-1933-C73D-6E11C372D729}"/>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6</a:t>
            </a:fld>
            <a:endParaRPr lang="en-US" altLang="ja-JP"/>
          </a:p>
        </p:txBody>
      </p:sp>
      <p:pic>
        <p:nvPicPr>
          <p:cNvPr id="3" name="図 2" descr="パソコンの画面&#10;&#10;低い精度で自動的に生成された説明">
            <a:extLst>
              <a:ext uri="{FF2B5EF4-FFF2-40B4-BE49-F238E27FC236}">
                <a16:creationId xmlns:a16="http://schemas.microsoft.com/office/drawing/2014/main" id="{6382C6E3-681D-A94D-286D-AF2E07A400E6}"/>
              </a:ext>
            </a:extLst>
          </p:cNvPr>
          <p:cNvPicPr>
            <a:picLocks noChangeAspect="1"/>
          </p:cNvPicPr>
          <p:nvPr/>
        </p:nvPicPr>
        <p:blipFill rotWithShape="1">
          <a:blip r:embed="rId2">
            <a:extLst>
              <a:ext uri="{28A0092B-C50C-407E-A947-70E740481C1C}">
                <a14:useLocalDpi xmlns:a14="http://schemas.microsoft.com/office/drawing/2010/main" val="0"/>
              </a:ext>
            </a:extLst>
          </a:blip>
          <a:srcRect l="13035" r="21387"/>
          <a:stretch/>
        </p:blipFill>
        <p:spPr>
          <a:xfrm>
            <a:off x="295156" y="1761440"/>
            <a:ext cx="4208102" cy="2385116"/>
          </a:xfrm>
          <a:prstGeom prst="rect">
            <a:avLst/>
          </a:prstGeom>
        </p:spPr>
      </p:pic>
      <p:pic>
        <p:nvPicPr>
          <p:cNvPr id="20" name="図 19" descr="グラフィカル ユーザー インターフェイス&#10;&#10;自動的に生成された説明">
            <a:extLst>
              <a:ext uri="{FF2B5EF4-FFF2-40B4-BE49-F238E27FC236}">
                <a16:creationId xmlns:a16="http://schemas.microsoft.com/office/drawing/2014/main" id="{66BA29E8-BA3B-3FF6-D085-7A3084C42366}"/>
              </a:ext>
            </a:extLst>
          </p:cNvPr>
          <p:cNvPicPr>
            <a:picLocks noChangeAspect="1"/>
          </p:cNvPicPr>
          <p:nvPr/>
        </p:nvPicPr>
        <p:blipFill rotWithShape="1">
          <a:blip r:embed="rId3">
            <a:extLst>
              <a:ext uri="{28A0092B-C50C-407E-A947-70E740481C1C}">
                <a14:useLocalDpi xmlns:a14="http://schemas.microsoft.com/office/drawing/2010/main" val="0"/>
              </a:ext>
            </a:extLst>
          </a:blip>
          <a:srcRect l="13035" r="21387"/>
          <a:stretch/>
        </p:blipFill>
        <p:spPr>
          <a:xfrm>
            <a:off x="4707854" y="1711211"/>
            <a:ext cx="4312317" cy="2444185"/>
          </a:xfrm>
          <a:prstGeom prst="rect">
            <a:avLst/>
          </a:prstGeom>
        </p:spPr>
      </p:pic>
      <p:sp>
        <p:nvSpPr>
          <p:cNvPr id="21" name="円/楕円 20">
            <a:extLst>
              <a:ext uri="{FF2B5EF4-FFF2-40B4-BE49-F238E27FC236}">
                <a16:creationId xmlns:a16="http://schemas.microsoft.com/office/drawing/2014/main" id="{6BBFE7A5-820B-1AA1-856C-634005165793}"/>
              </a:ext>
            </a:extLst>
          </p:cNvPr>
          <p:cNvSpPr/>
          <p:nvPr/>
        </p:nvSpPr>
        <p:spPr>
          <a:xfrm>
            <a:off x="5779039" y="2386856"/>
            <a:ext cx="344785" cy="752354"/>
          </a:xfrm>
          <a:prstGeom prst="ellipse">
            <a:avLst/>
          </a:prstGeom>
          <a:noFill/>
          <a:ln w="28575" cap="flat" cmpd="sng" algn="ctr">
            <a:solidFill>
              <a:srgbClr val="C0504D"/>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Times New Roman"/>
              <a:ea typeface="ＭＳ Ｐゴシック"/>
              <a:cs typeface="+mn-cs"/>
            </a:endParaRPr>
          </a:p>
        </p:txBody>
      </p:sp>
      <p:sp>
        <p:nvSpPr>
          <p:cNvPr id="22" name="円/楕円 21">
            <a:extLst>
              <a:ext uri="{FF2B5EF4-FFF2-40B4-BE49-F238E27FC236}">
                <a16:creationId xmlns:a16="http://schemas.microsoft.com/office/drawing/2014/main" id="{781BD157-4354-90CD-059A-8A09AA1F8F52}"/>
              </a:ext>
            </a:extLst>
          </p:cNvPr>
          <p:cNvSpPr/>
          <p:nvPr/>
        </p:nvSpPr>
        <p:spPr>
          <a:xfrm>
            <a:off x="7399605" y="2737447"/>
            <a:ext cx="344785" cy="752354"/>
          </a:xfrm>
          <a:prstGeom prst="ellipse">
            <a:avLst/>
          </a:prstGeom>
          <a:noFill/>
          <a:ln w="28575" cap="flat" cmpd="sng" algn="ctr">
            <a:solidFill>
              <a:srgbClr val="C0504D"/>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Times New Roman"/>
              <a:ea typeface="ＭＳ Ｐゴシック"/>
              <a:cs typeface="+mn-cs"/>
            </a:endParaRPr>
          </a:p>
        </p:txBody>
      </p:sp>
      <p:sp>
        <p:nvSpPr>
          <p:cNvPr id="23" name="テキスト ボックス 22">
            <a:extLst>
              <a:ext uri="{FF2B5EF4-FFF2-40B4-BE49-F238E27FC236}">
                <a16:creationId xmlns:a16="http://schemas.microsoft.com/office/drawing/2014/main" id="{C38C05D9-B765-95D9-2A3B-2FC69CE3F747}"/>
              </a:ext>
            </a:extLst>
          </p:cNvPr>
          <p:cNvSpPr txBox="1"/>
          <p:nvPr/>
        </p:nvSpPr>
        <p:spPr>
          <a:xfrm>
            <a:off x="7463143" y="2393701"/>
            <a:ext cx="684803"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Front</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sp>
        <p:nvSpPr>
          <p:cNvPr id="24" name="テキスト ボックス 23">
            <a:extLst>
              <a:ext uri="{FF2B5EF4-FFF2-40B4-BE49-F238E27FC236}">
                <a16:creationId xmlns:a16="http://schemas.microsoft.com/office/drawing/2014/main" id="{592F0790-AD34-261A-61C9-5C2B3456BE3C}"/>
              </a:ext>
            </a:extLst>
          </p:cNvPr>
          <p:cNvSpPr txBox="1"/>
          <p:nvPr/>
        </p:nvSpPr>
        <p:spPr>
          <a:xfrm>
            <a:off x="6402615" y="2258161"/>
            <a:ext cx="800219"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Center</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sp>
        <p:nvSpPr>
          <p:cNvPr id="25" name="テキスト ボックス 24">
            <a:extLst>
              <a:ext uri="{FF2B5EF4-FFF2-40B4-BE49-F238E27FC236}">
                <a16:creationId xmlns:a16="http://schemas.microsoft.com/office/drawing/2014/main" id="{C2091403-4121-56B3-01DA-6896533B75CC}"/>
              </a:ext>
            </a:extLst>
          </p:cNvPr>
          <p:cNvSpPr txBox="1"/>
          <p:nvPr/>
        </p:nvSpPr>
        <p:spPr>
          <a:xfrm>
            <a:off x="5639244" y="2018149"/>
            <a:ext cx="659155"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Back</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pic>
        <p:nvPicPr>
          <p:cNvPr id="26" name="図 25">
            <a:extLst>
              <a:ext uri="{FF2B5EF4-FFF2-40B4-BE49-F238E27FC236}">
                <a16:creationId xmlns:a16="http://schemas.microsoft.com/office/drawing/2014/main" id="{E8F1CE5F-863F-FF4A-36FC-3941A253FB2A}"/>
              </a:ext>
            </a:extLst>
          </p:cNvPr>
          <p:cNvPicPr>
            <a:picLocks noChangeAspect="1"/>
          </p:cNvPicPr>
          <p:nvPr/>
        </p:nvPicPr>
        <p:blipFill rotWithShape="1">
          <a:blip r:embed="rId4"/>
          <a:srcRect t="2250"/>
          <a:stretch/>
        </p:blipFill>
        <p:spPr>
          <a:xfrm>
            <a:off x="323350" y="4193111"/>
            <a:ext cx="4115000" cy="1993134"/>
          </a:xfrm>
          <a:prstGeom prst="rect">
            <a:avLst/>
          </a:prstGeom>
        </p:spPr>
      </p:pic>
      <p:sp>
        <p:nvSpPr>
          <p:cNvPr id="28" name="テキスト ボックス 27">
            <a:extLst>
              <a:ext uri="{FF2B5EF4-FFF2-40B4-BE49-F238E27FC236}">
                <a16:creationId xmlns:a16="http://schemas.microsoft.com/office/drawing/2014/main" id="{6D0457FD-AA35-6C01-FF0B-65DB4977DB8A}"/>
              </a:ext>
            </a:extLst>
          </p:cNvPr>
          <p:cNvSpPr txBox="1"/>
          <p:nvPr/>
        </p:nvSpPr>
        <p:spPr>
          <a:xfrm>
            <a:off x="1741257" y="5428539"/>
            <a:ext cx="1383712"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Wave source</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pic>
        <p:nvPicPr>
          <p:cNvPr id="29" name="図 28">
            <a:extLst>
              <a:ext uri="{FF2B5EF4-FFF2-40B4-BE49-F238E27FC236}">
                <a16:creationId xmlns:a16="http://schemas.microsoft.com/office/drawing/2014/main" id="{2B215C8B-AA26-F301-BDDB-81E7233FA180}"/>
              </a:ext>
            </a:extLst>
          </p:cNvPr>
          <p:cNvPicPr>
            <a:picLocks noChangeAspect="1"/>
          </p:cNvPicPr>
          <p:nvPr/>
        </p:nvPicPr>
        <p:blipFill rotWithShape="1">
          <a:blip r:embed="rId5"/>
          <a:srcRect t="1735" r="1976"/>
          <a:stretch/>
        </p:blipFill>
        <p:spPr>
          <a:xfrm>
            <a:off x="4860032" y="4221088"/>
            <a:ext cx="3931494" cy="1993134"/>
          </a:xfrm>
          <a:prstGeom prst="rect">
            <a:avLst/>
          </a:prstGeom>
        </p:spPr>
      </p:pic>
      <p:sp>
        <p:nvSpPr>
          <p:cNvPr id="32" name="円/楕円 31">
            <a:extLst>
              <a:ext uri="{FF2B5EF4-FFF2-40B4-BE49-F238E27FC236}">
                <a16:creationId xmlns:a16="http://schemas.microsoft.com/office/drawing/2014/main" id="{58442415-D550-6135-56AA-4C386E161C5B}"/>
              </a:ext>
            </a:extLst>
          </p:cNvPr>
          <p:cNvSpPr/>
          <p:nvPr/>
        </p:nvSpPr>
        <p:spPr bwMode="auto">
          <a:xfrm rot="21164571">
            <a:off x="743845" y="3200911"/>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33" name="円/楕円 32">
            <a:extLst>
              <a:ext uri="{FF2B5EF4-FFF2-40B4-BE49-F238E27FC236}">
                <a16:creationId xmlns:a16="http://schemas.microsoft.com/office/drawing/2014/main" id="{AB5AE94B-E2E6-2119-1956-84F949E8515A}"/>
              </a:ext>
            </a:extLst>
          </p:cNvPr>
          <p:cNvSpPr/>
          <p:nvPr/>
        </p:nvSpPr>
        <p:spPr bwMode="auto">
          <a:xfrm rot="21164571">
            <a:off x="2798027" y="3603579"/>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34" name="円/楕円 33">
            <a:extLst>
              <a:ext uri="{FF2B5EF4-FFF2-40B4-BE49-F238E27FC236}">
                <a16:creationId xmlns:a16="http://schemas.microsoft.com/office/drawing/2014/main" id="{5ED29715-312B-2AB5-9BC5-45ABCAC5082C}"/>
              </a:ext>
            </a:extLst>
          </p:cNvPr>
          <p:cNvSpPr/>
          <p:nvPr/>
        </p:nvSpPr>
        <p:spPr bwMode="auto">
          <a:xfrm rot="21164571">
            <a:off x="5267439" y="3200912"/>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35" name="円/楕円 34">
            <a:extLst>
              <a:ext uri="{FF2B5EF4-FFF2-40B4-BE49-F238E27FC236}">
                <a16:creationId xmlns:a16="http://schemas.microsoft.com/office/drawing/2014/main" id="{0735CC1D-B319-89B2-4E41-0900B6DC214D}"/>
              </a:ext>
            </a:extLst>
          </p:cNvPr>
          <p:cNvSpPr/>
          <p:nvPr/>
        </p:nvSpPr>
        <p:spPr bwMode="auto">
          <a:xfrm rot="21164571">
            <a:off x="7079569" y="3612420"/>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36" name="円/楕円 35">
            <a:extLst>
              <a:ext uri="{FF2B5EF4-FFF2-40B4-BE49-F238E27FC236}">
                <a16:creationId xmlns:a16="http://schemas.microsoft.com/office/drawing/2014/main" id="{74FF0957-6CBF-E4EA-7548-777188643A27}"/>
              </a:ext>
            </a:extLst>
          </p:cNvPr>
          <p:cNvSpPr/>
          <p:nvPr/>
        </p:nvSpPr>
        <p:spPr bwMode="auto">
          <a:xfrm rot="21164571">
            <a:off x="783308" y="5424071"/>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37" name="円/楕円 36">
            <a:extLst>
              <a:ext uri="{FF2B5EF4-FFF2-40B4-BE49-F238E27FC236}">
                <a16:creationId xmlns:a16="http://schemas.microsoft.com/office/drawing/2014/main" id="{36ABFFA6-6F79-E250-BA7A-48566F6F4657}"/>
              </a:ext>
            </a:extLst>
          </p:cNvPr>
          <p:cNvSpPr/>
          <p:nvPr/>
        </p:nvSpPr>
        <p:spPr bwMode="auto">
          <a:xfrm rot="21164571">
            <a:off x="2802870" y="5766343"/>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30" name="テキスト ボックス 29">
            <a:extLst>
              <a:ext uri="{FF2B5EF4-FFF2-40B4-BE49-F238E27FC236}">
                <a16:creationId xmlns:a16="http://schemas.microsoft.com/office/drawing/2014/main" id="{7E37FC7F-98D8-4C13-6613-D0158768E241}"/>
              </a:ext>
            </a:extLst>
          </p:cNvPr>
          <p:cNvSpPr txBox="1"/>
          <p:nvPr/>
        </p:nvSpPr>
        <p:spPr>
          <a:xfrm>
            <a:off x="2590999" y="4184240"/>
            <a:ext cx="1845377"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Forward direction</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sp>
        <p:nvSpPr>
          <p:cNvPr id="38" name="円/楕円 37">
            <a:extLst>
              <a:ext uri="{FF2B5EF4-FFF2-40B4-BE49-F238E27FC236}">
                <a16:creationId xmlns:a16="http://schemas.microsoft.com/office/drawing/2014/main" id="{198A35D0-64DB-F120-AB20-0959C1655B3C}"/>
              </a:ext>
            </a:extLst>
          </p:cNvPr>
          <p:cNvSpPr/>
          <p:nvPr/>
        </p:nvSpPr>
        <p:spPr bwMode="auto">
          <a:xfrm rot="21164571">
            <a:off x="5273546" y="5424069"/>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39" name="円/楕円 38">
            <a:extLst>
              <a:ext uri="{FF2B5EF4-FFF2-40B4-BE49-F238E27FC236}">
                <a16:creationId xmlns:a16="http://schemas.microsoft.com/office/drawing/2014/main" id="{3C6BD2FC-DFF4-FC6D-D5A5-FE3BB277A581}"/>
              </a:ext>
            </a:extLst>
          </p:cNvPr>
          <p:cNvSpPr/>
          <p:nvPr/>
        </p:nvSpPr>
        <p:spPr bwMode="auto">
          <a:xfrm rot="21164571">
            <a:off x="7293108" y="5766341"/>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31" name="テキスト ボックス 30">
            <a:extLst>
              <a:ext uri="{FF2B5EF4-FFF2-40B4-BE49-F238E27FC236}">
                <a16:creationId xmlns:a16="http://schemas.microsoft.com/office/drawing/2014/main" id="{2BEE6977-1F56-D6E3-452F-263B8663D561}"/>
              </a:ext>
            </a:extLst>
          </p:cNvPr>
          <p:cNvSpPr txBox="1"/>
          <p:nvPr/>
        </p:nvSpPr>
        <p:spPr>
          <a:xfrm>
            <a:off x="6825779" y="4229959"/>
            <a:ext cx="1947969"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Sideways direction</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sp>
        <p:nvSpPr>
          <p:cNvPr id="40" name="テキスト ボックス 39">
            <a:extLst>
              <a:ext uri="{FF2B5EF4-FFF2-40B4-BE49-F238E27FC236}">
                <a16:creationId xmlns:a16="http://schemas.microsoft.com/office/drawing/2014/main" id="{5977B49A-B067-F06C-4B67-C1C08D8066BC}"/>
              </a:ext>
            </a:extLst>
          </p:cNvPr>
          <p:cNvSpPr txBox="1"/>
          <p:nvPr/>
        </p:nvSpPr>
        <p:spPr>
          <a:xfrm>
            <a:off x="3333278" y="1752600"/>
            <a:ext cx="1063112"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2 persons</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sp>
        <p:nvSpPr>
          <p:cNvPr id="41" name="テキスト ボックス 40">
            <a:extLst>
              <a:ext uri="{FF2B5EF4-FFF2-40B4-BE49-F238E27FC236}">
                <a16:creationId xmlns:a16="http://schemas.microsoft.com/office/drawing/2014/main" id="{87C8A52A-99C8-1BF9-CD62-D864106AA841}"/>
              </a:ext>
            </a:extLst>
          </p:cNvPr>
          <p:cNvSpPr txBox="1"/>
          <p:nvPr/>
        </p:nvSpPr>
        <p:spPr>
          <a:xfrm>
            <a:off x="7813342" y="1716460"/>
            <a:ext cx="1178528"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kern="0" dirty="0">
                <a:solidFill>
                  <a:prstClr val="black"/>
                </a:solidFill>
                <a:effectLst>
                  <a:glow rad="63500">
                    <a:prstClr val="white">
                      <a:alpha val="64000"/>
                    </a:prstClr>
                  </a:glow>
                </a:effectLst>
                <a:latin typeface="Times New Roman"/>
                <a:ea typeface="ＭＳ Ｐゴシック"/>
              </a:rPr>
              <a:t>10</a:t>
            </a: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 persons</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sp>
        <p:nvSpPr>
          <p:cNvPr id="4" name="日付プレースホルダー 1">
            <a:extLst>
              <a:ext uri="{FF2B5EF4-FFF2-40B4-BE49-F238E27FC236}">
                <a16:creationId xmlns:a16="http://schemas.microsoft.com/office/drawing/2014/main" id="{258388E8-6CDE-8F6D-D81C-2908B34899A9}"/>
              </a:ext>
            </a:extLst>
          </p:cNvPr>
          <p:cNvSpPr>
            <a:spLocks noGrp="1"/>
          </p:cNvSpPr>
          <p:nvPr>
            <p:ph type="dt" sz="half" idx="2"/>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4243140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636F25-50F7-9799-9CF9-388DA1C5EB2B}"/>
              </a:ext>
            </a:extLst>
          </p:cNvPr>
          <p:cNvSpPr>
            <a:spLocks noGrp="1"/>
          </p:cNvSpPr>
          <p:nvPr>
            <p:ph type="title"/>
          </p:nvPr>
        </p:nvSpPr>
        <p:spPr/>
        <p:txBody>
          <a:bodyPr/>
          <a:lstStyle/>
          <a:p>
            <a:r>
              <a:rPr kumimoji="1" lang="en-US" altLang="ja-JP" dirty="0"/>
              <a:t>Tx/Rx positions</a:t>
            </a:r>
            <a:endParaRPr kumimoji="1" lang="ja-JP" altLang="en-US"/>
          </a:p>
        </p:txBody>
      </p:sp>
      <p:sp>
        <p:nvSpPr>
          <p:cNvPr id="5" name="スライド番号プレースホルダー 4">
            <a:extLst>
              <a:ext uri="{FF2B5EF4-FFF2-40B4-BE49-F238E27FC236}">
                <a16:creationId xmlns:a16="http://schemas.microsoft.com/office/drawing/2014/main" id="{16D1407D-F362-2D4A-ECC3-F2436D1B439F}"/>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7</a:t>
            </a:fld>
            <a:endParaRPr lang="en-US" altLang="ja-JP"/>
          </a:p>
        </p:txBody>
      </p:sp>
      <p:pic>
        <p:nvPicPr>
          <p:cNvPr id="32" name="図 31">
            <a:extLst>
              <a:ext uri="{FF2B5EF4-FFF2-40B4-BE49-F238E27FC236}">
                <a16:creationId xmlns:a16="http://schemas.microsoft.com/office/drawing/2014/main" id="{42FFDBEC-0977-0BCD-E47B-8954AA13DA75}"/>
              </a:ext>
            </a:extLst>
          </p:cNvPr>
          <p:cNvPicPr>
            <a:picLocks noChangeAspect="1"/>
          </p:cNvPicPr>
          <p:nvPr/>
        </p:nvPicPr>
        <p:blipFill>
          <a:blip r:embed="rId2"/>
          <a:stretch>
            <a:fillRect/>
          </a:stretch>
        </p:blipFill>
        <p:spPr>
          <a:xfrm>
            <a:off x="1385764" y="4004900"/>
            <a:ext cx="4100636" cy="2251689"/>
          </a:xfrm>
          <a:prstGeom prst="rect">
            <a:avLst/>
          </a:prstGeom>
        </p:spPr>
      </p:pic>
      <p:pic>
        <p:nvPicPr>
          <p:cNvPr id="35" name="図 34" descr="ダイアグラム&#10;&#10;自動的に生成された説明">
            <a:extLst>
              <a:ext uri="{FF2B5EF4-FFF2-40B4-BE49-F238E27FC236}">
                <a16:creationId xmlns:a16="http://schemas.microsoft.com/office/drawing/2014/main" id="{9B60B247-F371-EB9C-AE81-4B785DF86C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913" y="1854335"/>
            <a:ext cx="4874840" cy="2015800"/>
          </a:xfrm>
          <a:prstGeom prst="rect">
            <a:avLst/>
          </a:prstGeom>
        </p:spPr>
      </p:pic>
      <p:sp>
        <p:nvSpPr>
          <p:cNvPr id="36" name="テキスト ボックス 35">
            <a:extLst>
              <a:ext uri="{FF2B5EF4-FFF2-40B4-BE49-F238E27FC236}">
                <a16:creationId xmlns:a16="http://schemas.microsoft.com/office/drawing/2014/main" id="{27458728-FF3B-C33E-A816-F0E4DD543324}"/>
              </a:ext>
            </a:extLst>
          </p:cNvPr>
          <p:cNvSpPr txBox="1"/>
          <p:nvPr/>
        </p:nvSpPr>
        <p:spPr>
          <a:xfrm>
            <a:off x="2925366" y="1879074"/>
            <a:ext cx="1178528"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kern="0" dirty="0">
                <a:solidFill>
                  <a:prstClr val="black"/>
                </a:solidFill>
                <a:effectLst>
                  <a:glow rad="63500">
                    <a:prstClr val="white">
                      <a:alpha val="64000"/>
                    </a:prstClr>
                  </a:glow>
                </a:effectLst>
                <a:latin typeface="Times New Roman"/>
                <a:ea typeface="ＭＳ Ｐゴシック"/>
              </a:rPr>
              <a:t>Tx</a:t>
            </a: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 Center</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sp>
        <p:nvSpPr>
          <p:cNvPr id="37" name="テキスト ボックス 36">
            <a:extLst>
              <a:ext uri="{FF2B5EF4-FFF2-40B4-BE49-F238E27FC236}">
                <a16:creationId xmlns:a16="http://schemas.microsoft.com/office/drawing/2014/main" id="{158E516C-DA83-F44A-A7F7-3AB13F69834F}"/>
              </a:ext>
            </a:extLst>
          </p:cNvPr>
          <p:cNvSpPr txBox="1"/>
          <p:nvPr/>
        </p:nvSpPr>
        <p:spPr>
          <a:xfrm>
            <a:off x="2869548" y="6057353"/>
            <a:ext cx="1345240"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Rx locations</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cxnSp>
        <p:nvCxnSpPr>
          <p:cNvPr id="43" name="直線矢印コネクタ 42">
            <a:extLst>
              <a:ext uri="{FF2B5EF4-FFF2-40B4-BE49-F238E27FC236}">
                <a16:creationId xmlns:a16="http://schemas.microsoft.com/office/drawing/2014/main" id="{BDF977B7-4C00-5423-DDDA-35C8103FC28C}"/>
              </a:ext>
            </a:extLst>
          </p:cNvPr>
          <p:cNvCxnSpPr>
            <a:cxnSpLocks/>
          </p:cNvCxnSpPr>
          <p:nvPr/>
        </p:nvCxnSpPr>
        <p:spPr>
          <a:xfrm flipH="1">
            <a:off x="6950474" y="5460264"/>
            <a:ext cx="890468" cy="0"/>
          </a:xfrm>
          <a:prstGeom prst="straightConnector1">
            <a:avLst/>
          </a:prstGeom>
          <a:noFill/>
          <a:ln w="19050" cap="flat" cmpd="sng" algn="ctr">
            <a:solidFill>
              <a:sysClr val="windowText" lastClr="000000">
                <a:shade val="95000"/>
                <a:satMod val="105000"/>
              </a:sysClr>
            </a:solidFill>
            <a:prstDash val="solid"/>
            <a:tailEnd type="triangle"/>
          </a:ln>
          <a:effectLst/>
        </p:spPr>
      </p:cxnSp>
      <p:cxnSp>
        <p:nvCxnSpPr>
          <p:cNvPr id="44" name="直線矢印コネクタ 43">
            <a:extLst>
              <a:ext uri="{FF2B5EF4-FFF2-40B4-BE49-F238E27FC236}">
                <a16:creationId xmlns:a16="http://schemas.microsoft.com/office/drawing/2014/main" id="{42B31874-419F-37C4-BAD4-7E4E9BA491DD}"/>
              </a:ext>
            </a:extLst>
          </p:cNvPr>
          <p:cNvCxnSpPr>
            <a:cxnSpLocks/>
          </p:cNvCxnSpPr>
          <p:nvPr/>
        </p:nvCxnSpPr>
        <p:spPr>
          <a:xfrm flipV="1">
            <a:off x="7730143" y="4731675"/>
            <a:ext cx="0" cy="933450"/>
          </a:xfrm>
          <a:prstGeom prst="straightConnector1">
            <a:avLst/>
          </a:prstGeom>
          <a:noFill/>
          <a:ln w="19050" cap="flat" cmpd="sng" algn="ctr">
            <a:solidFill>
              <a:sysClr val="windowText" lastClr="000000">
                <a:shade val="95000"/>
                <a:satMod val="105000"/>
              </a:sysClr>
            </a:solidFill>
            <a:prstDash val="solid"/>
            <a:tailEnd type="triangle"/>
          </a:ln>
          <a:effectLst/>
        </p:spPr>
      </p:cxnSp>
      <p:sp>
        <p:nvSpPr>
          <p:cNvPr id="45" name="テキスト ボックス 44">
            <a:extLst>
              <a:ext uri="{FF2B5EF4-FFF2-40B4-BE49-F238E27FC236}">
                <a16:creationId xmlns:a16="http://schemas.microsoft.com/office/drawing/2014/main" id="{CD1452BA-0371-94DF-A595-FAEB2F666E8B}"/>
              </a:ext>
            </a:extLst>
          </p:cNvPr>
          <p:cNvSpPr txBox="1"/>
          <p:nvPr/>
        </p:nvSpPr>
        <p:spPr>
          <a:xfrm>
            <a:off x="6677750" y="5239085"/>
            <a:ext cx="647700" cy="369332"/>
          </a:xfrm>
          <a:prstGeom prst="rect">
            <a:avLst/>
          </a:prstGeom>
          <a:noFill/>
        </p:spPr>
        <p:txBody>
          <a:bodyPr wrap="square">
            <a:spAutoFit/>
          </a:bodyPr>
          <a:lstStyle/>
          <a:p>
            <a:pPr defTabSz="457200" eaLnBrk="1" fontAlgn="auto" hangingPunct="1">
              <a:spcBef>
                <a:spcPts val="0"/>
              </a:spcBef>
              <a:spcAft>
                <a:spcPts val="0"/>
              </a:spcAft>
            </a:pPr>
            <a:r>
              <a:rPr kumimoji="1" lang="en-US" altLang="ja-JP" sz="1800" dirty="0">
                <a:solidFill>
                  <a:prstClr val="black"/>
                </a:solidFill>
                <a:latin typeface="Times New Roman"/>
                <a:ea typeface="ＭＳ Ｐゴシック"/>
              </a:rPr>
              <a:t>x</a:t>
            </a:r>
            <a:endParaRPr kumimoji="1" lang="ja-JP" altLang="en-US" sz="1800" dirty="0">
              <a:solidFill>
                <a:prstClr val="black"/>
              </a:solidFill>
              <a:latin typeface="Times New Roman"/>
              <a:ea typeface="ＭＳ Ｐゴシック"/>
            </a:endParaRPr>
          </a:p>
        </p:txBody>
      </p:sp>
      <p:sp>
        <p:nvSpPr>
          <p:cNvPr id="46" name="テキスト ボックス 45">
            <a:extLst>
              <a:ext uri="{FF2B5EF4-FFF2-40B4-BE49-F238E27FC236}">
                <a16:creationId xmlns:a16="http://schemas.microsoft.com/office/drawing/2014/main" id="{7F19920C-10FD-393F-BDE6-424A1DC0E4EA}"/>
              </a:ext>
            </a:extLst>
          </p:cNvPr>
          <p:cNvSpPr txBox="1"/>
          <p:nvPr/>
        </p:nvSpPr>
        <p:spPr>
          <a:xfrm>
            <a:off x="7725382" y="4542286"/>
            <a:ext cx="647700" cy="369332"/>
          </a:xfrm>
          <a:prstGeom prst="rect">
            <a:avLst/>
          </a:prstGeom>
          <a:noFill/>
        </p:spPr>
        <p:txBody>
          <a:bodyPr wrap="square">
            <a:spAutoFit/>
          </a:bodyPr>
          <a:lstStyle/>
          <a:p>
            <a:pPr defTabSz="457200" eaLnBrk="1" fontAlgn="auto" hangingPunct="1">
              <a:spcBef>
                <a:spcPts val="0"/>
              </a:spcBef>
              <a:spcAft>
                <a:spcPts val="0"/>
              </a:spcAft>
            </a:pPr>
            <a:r>
              <a:rPr kumimoji="1" lang="en-US" altLang="ja-JP" sz="1800" dirty="0">
                <a:solidFill>
                  <a:prstClr val="black"/>
                </a:solidFill>
                <a:latin typeface="Times New Roman"/>
                <a:ea typeface="ＭＳ Ｐゴシック"/>
              </a:rPr>
              <a:t>z</a:t>
            </a:r>
            <a:endParaRPr kumimoji="1" lang="ja-JP" altLang="en-US" sz="1800" dirty="0">
              <a:solidFill>
                <a:prstClr val="black"/>
              </a:solidFill>
              <a:latin typeface="Times New Roman"/>
              <a:ea typeface="ＭＳ Ｐゴシック"/>
            </a:endParaRPr>
          </a:p>
        </p:txBody>
      </p:sp>
      <p:sp>
        <p:nvSpPr>
          <p:cNvPr id="47" name="テキスト ボックス 46">
            <a:extLst>
              <a:ext uri="{FF2B5EF4-FFF2-40B4-BE49-F238E27FC236}">
                <a16:creationId xmlns:a16="http://schemas.microsoft.com/office/drawing/2014/main" id="{301C7A7A-B47A-7A2C-F971-844F5B914111}"/>
              </a:ext>
            </a:extLst>
          </p:cNvPr>
          <p:cNvSpPr txBox="1"/>
          <p:nvPr/>
        </p:nvSpPr>
        <p:spPr>
          <a:xfrm>
            <a:off x="5577762" y="2549000"/>
            <a:ext cx="3058628" cy="369332"/>
          </a:xfrm>
          <a:prstGeom prst="rect">
            <a:avLst/>
          </a:prstGeom>
          <a:noFill/>
        </p:spPr>
        <p:txBody>
          <a:bodyPr wrap="square">
            <a:spAutoFit/>
          </a:bodyPr>
          <a:lstStyle/>
          <a:p>
            <a:pPr defTabSz="457200" eaLnBrk="1" fontAlgn="auto" hangingPunct="1">
              <a:spcBef>
                <a:spcPts val="0"/>
              </a:spcBef>
              <a:spcAft>
                <a:spcPts val="0"/>
              </a:spcAft>
            </a:pPr>
            <a:r>
              <a:rPr kumimoji="1" lang="en-US" altLang="ja-JP" sz="1800" dirty="0">
                <a:solidFill>
                  <a:prstClr val="black"/>
                </a:solidFill>
                <a:latin typeface="Times New Roman"/>
                <a:ea typeface="ＭＳ Ｐゴシック"/>
              </a:rPr>
              <a:t>Center position</a:t>
            </a:r>
            <a:r>
              <a:rPr kumimoji="1" lang="ja-JP" altLang="en-US" sz="1800">
                <a:solidFill>
                  <a:prstClr val="black"/>
                </a:solidFill>
                <a:latin typeface="Times New Roman"/>
                <a:ea typeface="ＭＳ Ｐゴシック"/>
              </a:rPr>
              <a:t>（</a:t>
            </a:r>
            <a:r>
              <a:rPr kumimoji="1" lang="en-US" altLang="ja-JP" sz="1800" dirty="0">
                <a:solidFill>
                  <a:prstClr val="black"/>
                </a:solidFill>
                <a:latin typeface="Times New Roman"/>
                <a:ea typeface="ＭＳ Ｐゴシック"/>
              </a:rPr>
              <a:t>325</a:t>
            </a:r>
            <a:r>
              <a:rPr kumimoji="1" lang="ja-JP" altLang="en-US" sz="1800">
                <a:solidFill>
                  <a:prstClr val="black"/>
                </a:solidFill>
                <a:latin typeface="Times New Roman"/>
                <a:ea typeface="ＭＳ Ｐゴシック"/>
              </a:rPr>
              <a:t>  </a:t>
            </a:r>
            <a:r>
              <a:rPr kumimoji="1" lang="en-US" altLang="ja-JP" sz="1800" dirty="0">
                <a:solidFill>
                  <a:prstClr val="black"/>
                </a:solidFill>
                <a:latin typeface="Times New Roman"/>
                <a:ea typeface="ＭＳ Ｐゴシック"/>
              </a:rPr>
              <a:t>0 1700</a:t>
            </a:r>
            <a:r>
              <a:rPr kumimoji="1" lang="ja-JP" altLang="en-US" sz="1800" dirty="0">
                <a:solidFill>
                  <a:prstClr val="black"/>
                </a:solidFill>
                <a:latin typeface="Times New Roman"/>
                <a:ea typeface="ＭＳ Ｐゴシック"/>
              </a:rPr>
              <a:t>）</a:t>
            </a:r>
          </a:p>
        </p:txBody>
      </p:sp>
      <p:sp>
        <p:nvSpPr>
          <p:cNvPr id="3" name="日付プレースホルダー 1">
            <a:extLst>
              <a:ext uri="{FF2B5EF4-FFF2-40B4-BE49-F238E27FC236}">
                <a16:creationId xmlns:a16="http://schemas.microsoft.com/office/drawing/2014/main" id="{4FB9E3C0-DC72-2101-D091-A38A19EC1A79}"/>
              </a:ext>
            </a:extLst>
          </p:cNvPr>
          <p:cNvSpPr>
            <a:spLocks noGrp="1"/>
          </p:cNvSpPr>
          <p:nvPr>
            <p:ph type="dt" sz="half" idx="2"/>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1006577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D9ECDB-597A-CDB4-30EB-C8134D33430C}"/>
              </a:ext>
            </a:extLst>
          </p:cNvPr>
          <p:cNvSpPr>
            <a:spLocks noGrp="1"/>
          </p:cNvSpPr>
          <p:nvPr>
            <p:ph type="title"/>
          </p:nvPr>
        </p:nvSpPr>
        <p:spPr/>
        <p:txBody>
          <a:bodyPr/>
          <a:lstStyle/>
          <a:p>
            <a:r>
              <a:rPr kumimoji="1" lang="en-US" altLang="ja-JP" dirty="0"/>
              <a:t>PL characteristics@P1-P9</a:t>
            </a:r>
            <a:endParaRPr kumimoji="1" lang="ja-JP" altLang="en-US"/>
          </a:p>
        </p:txBody>
      </p:sp>
      <p:sp>
        <p:nvSpPr>
          <p:cNvPr id="5" name="スライド番号プレースホルダー 4">
            <a:extLst>
              <a:ext uri="{FF2B5EF4-FFF2-40B4-BE49-F238E27FC236}">
                <a16:creationId xmlns:a16="http://schemas.microsoft.com/office/drawing/2014/main" id="{A75FB42D-D6F0-2C11-64B6-1A6E2925523D}"/>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8</a:t>
            </a:fld>
            <a:endParaRPr lang="en-US" altLang="ja-JP"/>
          </a:p>
        </p:txBody>
      </p:sp>
      <p:pic>
        <p:nvPicPr>
          <p:cNvPr id="7" name="図 6">
            <a:extLst>
              <a:ext uri="{FF2B5EF4-FFF2-40B4-BE49-F238E27FC236}">
                <a16:creationId xmlns:a16="http://schemas.microsoft.com/office/drawing/2014/main" id="{A6C0DC60-9805-A175-DC6F-DB0E31FA044A}"/>
              </a:ext>
            </a:extLst>
          </p:cNvPr>
          <p:cNvPicPr>
            <a:picLocks noChangeAspect="1"/>
          </p:cNvPicPr>
          <p:nvPr/>
        </p:nvPicPr>
        <p:blipFill>
          <a:blip r:embed="rId2"/>
          <a:stretch>
            <a:fillRect/>
          </a:stretch>
        </p:blipFill>
        <p:spPr>
          <a:xfrm>
            <a:off x="1259632" y="1541120"/>
            <a:ext cx="6624736" cy="4864051"/>
          </a:xfrm>
          <a:prstGeom prst="rect">
            <a:avLst/>
          </a:prstGeom>
        </p:spPr>
      </p:pic>
      <p:sp>
        <p:nvSpPr>
          <p:cNvPr id="3" name="日付プレースホルダー 1">
            <a:extLst>
              <a:ext uri="{FF2B5EF4-FFF2-40B4-BE49-F238E27FC236}">
                <a16:creationId xmlns:a16="http://schemas.microsoft.com/office/drawing/2014/main" id="{DC87EE88-4E6D-F896-CA1C-AB43FF09E8BC}"/>
              </a:ext>
            </a:extLst>
          </p:cNvPr>
          <p:cNvSpPr>
            <a:spLocks noGrp="1"/>
          </p:cNvSpPr>
          <p:nvPr>
            <p:ph type="dt" sz="half" idx="2"/>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685318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D9ECDB-597A-CDB4-30EB-C8134D33430C}"/>
              </a:ext>
            </a:extLst>
          </p:cNvPr>
          <p:cNvSpPr>
            <a:spLocks noGrp="1"/>
          </p:cNvSpPr>
          <p:nvPr>
            <p:ph type="title"/>
          </p:nvPr>
        </p:nvSpPr>
        <p:spPr/>
        <p:txBody>
          <a:bodyPr/>
          <a:lstStyle/>
          <a:p>
            <a:r>
              <a:rPr kumimoji="1" lang="en-US" altLang="ja-JP" dirty="0"/>
              <a:t>PL characteristics@P1-P9</a:t>
            </a:r>
            <a:endParaRPr kumimoji="1" lang="ja-JP" altLang="en-US"/>
          </a:p>
        </p:txBody>
      </p:sp>
      <p:sp>
        <p:nvSpPr>
          <p:cNvPr id="5" name="スライド番号プレースホルダー 4">
            <a:extLst>
              <a:ext uri="{FF2B5EF4-FFF2-40B4-BE49-F238E27FC236}">
                <a16:creationId xmlns:a16="http://schemas.microsoft.com/office/drawing/2014/main" id="{A75FB42D-D6F0-2C11-64B6-1A6E2925523D}"/>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9</a:t>
            </a:fld>
            <a:endParaRPr lang="en-US" altLang="ja-JP"/>
          </a:p>
        </p:txBody>
      </p:sp>
      <p:pic>
        <p:nvPicPr>
          <p:cNvPr id="9" name="図 8">
            <a:extLst>
              <a:ext uri="{FF2B5EF4-FFF2-40B4-BE49-F238E27FC236}">
                <a16:creationId xmlns:a16="http://schemas.microsoft.com/office/drawing/2014/main" id="{671CE2B2-26E5-162F-21C4-179E9AE981AF}"/>
              </a:ext>
            </a:extLst>
          </p:cNvPr>
          <p:cNvPicPr>
            <a:picLocks noChangeAspect="1"/>
          </p:cNvPicPr>
          <p:nvPr/>
        </p:nvPicPr>
        <p:blipFill>
          <a:blip r:embed="rId2"/>
          <a:stretch>
            <a:fillRect/>
          </a:stretch>
        </p:blipFill>
        <p:spPr>
          <a:xfrm>
            <a:off x="4640932" y="2265305"/>
            <a:ext cx="4412813" cy="3240000"/>
          </a:xfrm>
          <a:prstGeom prst="rect">
            <a:avLst/>
          </a:prstGeom>
        </p:spPr>
      </p:pic>
      <p:pic>
        <p:nvPicPr>
          <p:cNvPr id="11" name="図 10">
            <a:extLst>
              <a:ext uri="{FF2B5EF4-FFF2-40B4-BE49-F238E27FC236}">
                <a16:creationId xmlns:a16="http://schemas.microsoft.com/office/drawing/2014/main" id="{873B7AA2-D20E-6473-4866-1F02C9B336A5}"/>
              </a:ext>
            </a:extLst>
          </p:cNvPr>
          <p:cNvPicPr>
            <a:picLocks noChangeAspect="1"/>
          </p:cNvPicPr>
          <p:nvPr/>
        </p:nvPicPr>
        <p:blipFill>
          <a:blip r:embed="rId3"/>
          <a:stretch>
            <a:fillRect/>
          </a:stretch>
        </p:blipFill>
        <p:spPr>
          <a:xfrm>
            <a:off x="197287" y="2265305"/>
            <a:ext cx="4412813" cy="3240000"/>
          </a:xfrm>
          <a:prstGeom prst="rect">
            <a:avLst/>
          </a:prstGeom>
        </p:spPr>
      </p:pic>
      <p:sp>
        <p:nvSpPr>
          <p:cNvPr id="3" name="日付プレースホルダー 1">
            <a:extLst>
              <a:ext uri="{FF2B5EF4-FFF2-40B4-BE49-F238E27FC236}">
                <a16:creationId xmlns:a16="http://schemas.microsoft.com/office/drawing/2014/main" id="{2AA3D031-82FB-0778-9A7B-423B2FDA5EBC}"/>
              </a:ext>
            </a:extLst>
          </p:cNvPr>
          <p:cNvSpPr>
            <a:spLocks noGrp="1"/>
          </p:cNvSpPr>
          <p:nvPr>
            <p:ph type="dt" sz="half" idx="2"/>
          </p:nvPr>
        </p:nvSpPr>
        <p:spPr>
          <a:xfrm>
            <a:off x="685800" y="378281"/>
            <a:ext cx="1600200" cy="215444"/>
          </a:xfrm>
        </p:spPr>
        <p:txBody>
          <a:bodyPr/>
          <a:lstStyle/>
          <a:p>
            <a:r>
              <a:rPr lang="en-US" altLang="ja-JP" dirty="0"/>
              <a:t>January 2023</a:t>
            </a:r>
          </a:p>
        </p:txBody>
      </p:sp>
    </p:spTree>
    <p:extLst>
      <p:ext uri="{BB962C8B-B14F-4D97-AF65-F5344CB8AC3E}">
        <p14:creationId xmlns:p14="http://schemas.microsoft.com/office/powerpoint/2010/main" val="2271728897"/>
      </p:ext>
    </p:extLst>
  </p:cSld>
  <p:clrMapOvr>
    <a:masterClrMapping/>
  </p:clrMapOvr>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テーマ</Template>
  <TotalTime>1692</TotalTime>
  <Words>799</Words>
  <Application>Microsoft Macintosh PowerPoint</Application>
  <PresentationFormat>画面に合わせる (4:3)</PresentationFormat>
  <Paragraphs>130</Paragraphs>
  <Slides>25</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25</vt:i4>
      </vt:variant>
    </vt:vector>
  </HeadingPairs>
  <TitlesOfParts>
    <vt:vector size="29" baseType="lpstr">
      <vt:lpstr>Arial</vt:lpstr>
      <vt:lpstr>Times New Roman</vt:lpstr>
      <vt:lpstr>Wingdings</vt:lpstr>
      <vt:lpstr>Office テーマ</vt:lpstr>
      <vt:lpstr>PowerPoint プレゼンテーション</vt:lpstr>
      <vt:lpstr>Propagation Characteristics of UWB Communication Applications for Vehicle BAN (VBAN) Use Cases</vt:lpstr>
      <vt:lpstr>UWB communication applications</vt:lpstr>
      <vt:lpstr>Passenger bus model</vt:lpstr>
      <vt:lpstr>Simulation setup</vt:lpstr>
      <vt:lpstr>Simulation model</vt:lpstr>
      <vt:lpstr>Tx/Rx positions</vt:lpstr>
      <vt:lpstr>PL characteristics@P1-P9</vt:lpstr>
      <vt:lpstr>PL characteristics@P1-P9</vt:lpstr>
      <vt:lpstr>PL characteristics@P1-P9</vt:lpstr>
      <vt:lpstr>Height characteristics@P8</vt:lpstr>
      <vt:lpstr>Height characteristics@P8</vt:lpstr>
      <vt:lpstr>Frequency characteristics</vt:lpstr>
      <vt:lpstr>Frequency characteristics</vt:lpstr>
      <vt:lpstr>Effect of window materials</vt:lpstr>
      <vt:lpstr>Propagation analysis inside sedan cabin</vt:lpstr>
      <vt:lpstr>Tx positions inside sedan cabin</vt:lpstr>
      <vt:lpstr>Rx positions</vt:lpstr>
      <vt:lpstr>Distance characteristics</vt:lpstr>
      <vt:lpstr>Height characteristics</vt:lpstr>
      <vt:lpstr>Propagation analysis inside engine room</vt:lpstr>
      <vt:lpstr>Tx and Rx positions</vt:lpstr>
      <vt:lpstr>Path loss characteristics inside engine room</vt:lpstr>
      <vt:lpstr>Summary and future works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安在　大祐</dc:creator>
  <cp:keywords/>
  <dc:description>&lt;doc#&gt;</dc:description>
  <cp:lastModifiedBy>Daisuke</cp:lastModifiedBy>
  <cp:revision>280</cp:revision>
  <cp:lastPrinted>1998-02-10T13:28:06Z</cp:lastPrinted>
  <dcterms:created xsi:type="dcterms:W3CDTF">2022-07-12T12:04:50Z</dcterms:created>
  <dcterms:modified xsi:type="dcterms:W3CDTF">2023-01-17T15:49:16Z</dcterms:modified>
</cp:coreProperties>
</file>