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handoutMasterIdLst>
    <p:handoutMasterId r:id="rId9"/>
  </p:handoutMasterIdLst>
  <p:sldIdLst>
    <p:sldId id="259" r:id="rId2"/>
    <p:sldId id="258" r:id="rId3"/>
    <p:sldId id="295" r:id="rId4"/>
    <p:sldId id="294" r:id="rId5"/>
    <p:sldId id="304" r:id="rId6"/>
    <p:sldId id="303"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E501975-972A-E2D2-2AEF-2089B6B975AC}" name="Boris Danev" initials="BD" userId="5478a335d745ed7a" providerId="Windows Live"/>
  <p188:author id="{2E1FFAFC-FE47-88F4-1D4C-7C43F67789C6}" name="Xiliang Luo" initials="" userId="S::xiliang_luo@apple.com::f734b909-be4f-4340-a843-1301c0dc3d9a"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0432FF"/>
    <a:srgbClr val="B36BE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4941"/>
    <p:restoredTop sz="95915"/>
  </p:normalViewPr>
  <p:slideViewPr>
    <p:cSldViewPr>
      <p:cViewPr varScale="1">
        <p:scale>
          <a:sx n="177" d="100"/>
          <a:sy n="177" d="100"/>
        </p:scale>
        <p:origin x="1288" y="184"/>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91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15-22-0392-00-04ab</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15-22-0392-00-04ab</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4113" y="701675"/>
            <a:ext cx="4625975"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sldNum="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41"/>
            <a:ext cx="7886700" cy="2852737"/>
          </a:xfrm>
        </p:spPr>
        <p:txBody>
          <a:bodyPr anchor="b"/>
          <a:lstStyle>
            <a:lvl1pPr>
              <a:defRPr sz="6000"/>
            </a:lvl1pPr>
          </a:lstStyle>
          <a:p>
            <a:r>
              <a:rPr lang="en-US" dirty="0"/>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6"/>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dirty="0"/>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8"/>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9"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9"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40"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8"/>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40"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40"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8"/>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40"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July 2022</a:t>
            </a:r>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X. Luo, et al</a:t>
            </a:r>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2400" y="6475413"/>
            <a:ext cx="5354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userDrawn="1"/>
        </p:nvSpPr>
        <p:spPr bwMode="auto">
          <a:xfrm>
            <a:off x="685800" y="6475413"/>
            <a:ext cx="2819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200" dirty="0"/>
              <a:t>Submission</a:t>
            </a:r>
            <a:endParaRPr lang="en-US" altLang="en-US" sz="1400" dirty="0"/>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j_hammerschmidt@yahoo.com"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dirty="0"/>
              <a:t>January 2023</a:t>
            </a:r>
          </a:p>
        </p:txBody>
      </p:sp>
      <p:sp>
        <p:nvSpPr>
          <p:cNvPr id="5" name="Footer Placeholder 2"/>
          <p:cNvSpPr>
            <a:spLocks noGrp="1"/>
          </p:cNvSpPr>
          <p:nvPr>
            <p:ph type="ftr" sz="quarter" idx="11"/>
          </p:nvPr>
        </p:nvSpPr>
        <p:spPr>
          <a:xfrm>
            <a:off x="5004048" y="6475413"/>
            <a:ext cx="3606552" cy="184666"/>
          </a:xfrm>
        </p:spPr>
        <p:txBody>
          <a:bodyPr/>
          <a:lstStyle/>
          <a:p>
            <a:r>
              <a:rPr lang="en-US" altLang="en-US"/>
              <a:t>X. Luo, et al</a:t>
            </a:r>
            <a:endParaRPr lang="en-US" altLang="en-US" dirty="0"/>
          </a:p>
        </p:txBody>
      </p:sp>
      <p:sp>
        <p:nvSpPr>
          <p:cNvPr id="6" name="Slide Number Placeholder 3"/>
          <p:cNvSpPr>
            <a:spLocks noGrp="1"/>
          </p:cNvSpPr>
          <p:nvPr>
            <p:ph type="sldNum" sz="quarter" idx="12"/>
          </p:nvPr>
        </p:nvSpPr>
        <p:spPr>
          <a:xfrm>
            <a:off x="4571628" y="6475413"/>
            <a:ext cx="76944" cy="184666"/>
          </a:xfrm>
        </p:spPr>
        <p:txBody>
          <a:bodyPr/>
          <a:lstStyle/>
          <a:p>
            <a:fld id="{84A77D4C-72E3-4B0C-9D3D-3EEE1B4D1581}" type="slidenum">
              <a:rPr lang="en-US" altLang="en-US" smtClean="0"/>
              <a:pPr/>
              <a:t>1</a:t>
            </a:fld>
            <a:endParaRPr lang="en-US" altLang="en-US" dirty="0"/>
          </a:p>
        </p:txBody>
      </p:sp>
      <p:sp>
        <p:nvSpPr>
          <p:cNvPr id="27651" name="Rectangle 3"/>
          <p:cNvSpPr>
            <a:spLocks noChangeArrowheads="1"/>
          </p:cNvSpPr>
          <p:nvPr/>
        </p:nvSpPr>
        <p:spPr bwMode="auto">
          <a:xfrm>
            <a:off x="609600" y="685801"/>
            <a:ext cx="7924800" cy="45397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pPr>
              <a:spcBef>
                <a:spcPts val="600"/>
              </a:spcBef>
            </a:pPr>
            <a:r>
              <a:rPr lang="en-US" altLang="en-US" sz="1400" b="1" dirty="0"/>
              <a:t>Submission Title:</a:t>
            </a:r>
            <a:r>
              <a:rPr lang="en-US" altLang="en-US" sz="1400" dirty="0"/>
              <a:t> 	Bitmap-based CIR Reporting for UWB Sensing</a:t>
            </a:r>
          </a:p>
          <a:p>
            <a:pPr>
              <a:spcBef>
                <a:spcPts val="600"/>
              </a:spcBef>
            </a:pPr>
            <a:r>
              <a:rPr lang="en-US" altLang="en-US" sz="1400" b="1" dirty="0"/>
              <a:t>Date Submitted:</a:t>
            </a:r>
            <a:r>
              <a:rPr lang="en-US" altLang="en-US" sz="1400" dirty="0">
                <a:solidFill>
                  <a:srgbClr val="FF0000"/>
                </a:solidFill>
              </a:rPr>
              <a:t> 	</a:t>
            </a:r>
            <a:r>
              <a:rPr lang="en-US" altLang="en-US" sz="1400" dirty="0">
                <a:solidFill>
                  <a:srgbClr val="000000"/>
                </a:solidFill>
              </a:rPr>
              <a:t>January, 2023</a:t>
            </a:r>
            <a:r>
              <a:rPr lang="en-US" altLang="en-US" sz="1400" dirty="0"/>
              <a:t>	</a:t>
            </a:r>
          </a:p>
          <a:p>
            <a:pPr>
              <a:spcBef>
                <a:spcPts val="600"/>
              </a:spcBef>
            </a:pPr>
            <a:r>
              <a:rPr lang="en-US" altLang="en-US" sz="1400" b="1" dirty="0"/>
              <a:t>Source:</a:t>
            </a:r>
            <a:r>
              <a:rPr lang="en-US" altLang="en-US" sz="1400" dirty="0"/>
              <a:t> 	</a:t>
            </a:r>
            <a:r>
              <a:rPr lang="en-US" altLang="en-US" sz="1400" dirty="0">
                <a:latin typeface="+mj-lt"/>
              </a:rPr>
              <a:t>Xiliang Luo, Vinod </a:t>
            </a:r>
            <a:r>
              <a:rPr lang="en-US" altLang="en-US" sz="1400" dirty="0" err="1">
                <a:latin typeface="+mj-lt"/>
              </a:rPr>
              <a:t>Kristem</a:t>
            </a:r>
            <a:r>
              <a:rPr lang="en-US" altLang="en-US" sz="1400" dirty="0">
                <a:latin typeface="+mj-lt"/>
              </a:rPr>
              <a:t>, </a:t>
            </a:r>
            <a:r>
              <a:rPr lang="en-US" sz="1400" kern="50" dirty="0">
                <a:solidFill>
                  <a:srgbClr val="00000A"/>
                </a:solidFill>
                <a:effectLst/>
                <a:latin typeface="+mj-lt"/>
                <a:ea typeface="Times New Roman" panose="02020603050405020304" pitchFamily="18" charset="0"/>
              </a:rPr>
              <a:t>Moche Cohen</a:t>
            </a:r>
            <a:r>
              <a:rPr lang="en-US" sz="1400" kern="50" dirty="0">
                <a:solidFill>
                  <a:srgbClr val="00000A"/>
                </a:solidFill>
                <a:latin typeface="+mj-lt"/>
                <a:ea typeface="Times New Roman" panose="02020603050405020304" pitchFamily="18" charset="0"/>
              </a:rPr>
              <a:t> </a:t>
            </a:r>
            <a:r>
              <a:rPr lang="en-US" altLang="en-US" sz="1400" dirty="0">
                <a:latin typeface="+mj-lt"/>
              </a:rPr>
              <a:t>(Apple)</a:t>
            </a:r>
          </a:p>
          <a:p>
            <a:pPr>
              <a:spcBef>
                <a:spcPts val="600"/>
              </a:spcBef>
            </a:pPr>
            <a:r>
              <a:rPr lang="en-US" altLang="en-US" sz="1400" b="1" dirty="0">
                <a:solidFill>
                  <a:schemeClr val="tx2"/>
                </a:solidFill>
              </a:rPr>
              <a:t>Address</a:t>
            </a:r>
            <a:r>
              <a:rPr lang="en-US" altLang="en-US" sz="1400" dirty="0">
                <a:solidFill>
                  <a:schemeClr val="tx2"/>
                </a:solidFill>
              </a:rPr>
              <a:t>: 	One Apple Park Way, Cupertino, CA 95104, USA</a:t>
            </a:r>
          </a:p>
          <a:p>
            <a:pPr>
              <a:spcBef>
                <a:spcPts val="600"/>
              </a:spcBef>
            </a:pPr>
            <a:r>
              <a:rPr lang="en-US" altLang="en-US" sz="1400" b="1" dirty="0">
                <a:solidFill>
                  <a:schemeClr val="tx2"/>
                </a:solidFill>
              </a:rPr>
              <a:t>E-Mails</a:t>
            </a:r>
            <a:r>
              <a:rPr lang="en-US" altLang="en-US" sz="1400" dirty="0">
                <a:solidFill>
                  <a:schemeClr val="tx2"/>
                </a:solidFill>
              </a:rPr>
              <a:t>:</a:t>
            </a:r>
            <a:r>
              <a:rPr lang="en-US" altLang="en-US" sz="1400" dirty="0">
                <a:solidFill>
                  <a:schemeClr val="tx2"/>
                </a:solidFill>
                <a:hlinkClick r:id="rId2"/>
              </a:rPr>
              <a:t> </a:t>
            </a:r>
            <a:r>
              <a:rPr lang="en-US" altLang="en-US" sz="1400" dirty="0">
                <a:solidFill>
                  <a:schemeClr val="tx2"/>
                </a:solidFill>
              </a:rPr>
              <a:t>	</a:t>
            </a:r>
            <a:r>
              <a:rPr lang="en-US" altLang="en-US" sz="1400" dirty="0" err="1">
                <a:solidFill>
                  <a:schemeClr val="tx2"/>
                </a:solidFill>
              </a:rPr>
              <a:t>xiliang_luo@apple.com</a:t>
            </a:r>
            <a:endParaRPr lang="en-US" altLang="en-US" sz="1400" dirty="0">
              <a:solidFill>
                <a:schemeClr val="tx2"/>
              </a:solidFill>
            </a:endParaRPr>
          </a:p>
          <a:p>
            <a:pPr>
              <a:spcBef>
                <a:spcPts val="600"/>
              </a:spcBef>
              <a:spcAft>
                <a:spcPts val="600"/>
              </a:spcAft>
            </a:pPr>
            <a:r>
              <a:rPr lang="en-US" altLang="en-US" sz="1400" b="1" dirty="0"/>
              <a:t>Abstract:</a:t>
            </a:r>
            <a:r>
              <a:rPr lang="en-US" altLang="en-US" sz="1400" dirty="0"/>
              <a:t>	More details on the bitmap-based designs for CIR reporting.</a:t>
            </a:r>
          </a:p>
          <a:p>
            <a:pPr>
              <a:spcBef>
                <a:spcPts val="600"/>
              </a:spcBef>
              <a:spcAft>
                <a:spcPts val="600"/>
              </a:spcAft>
            </a:pPr>
            <a:r>
              <a:rPr lang="en-US" altLang="en-US" sz="1400" b="1" dirty="0"/>
              <a:t>Purpose:   </a:t>
            </a:r>
            <a:r>
              <a:rPr lang="en-US" altLang="en-US" sz="1400" dirty="0"/>
              <a:t>Clarify the CIR reporting format for UWB sensing.</a:t>
            </a:r>
          </a:p>
          <a:p>
            <a:pPr>
              <a:spcBef>
                <a:spcPts val="600"/>
              </a:spcBef>
            </a:pPr>
            <a:r>
              <a:rPr lang="en-US" altLang="en-US" sz="1400" b="1" dirty="0"/>
              <a:t>Notice:	</a:t>
            </a:r>
            <a:r>
              <a:rPr lang="en-US" altLang="en-US" sz="1400" dirty="0"/>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spcBef>
                <a:spcPts val="600"/>
              </a:spcBef>
            </a:pPr>
            <a:r>
              <a:rPr lang="en-US" altLang="en-US" sz="1400" b="1" dirty="0"/>
              <a:t>Release:</a:t>
            </a:r>
            <a:r>
              <a:rPr lang="en-US" altLang="en-US" sz="1400" dirty="0"/>
              <a:t>	The contributor acknowledges and accepts that this contribution becomes the property of IEEE and may be made publicly available by P802.15.	</a:t>
            </a:r>
          </a:p>
        </p:txBody>
      </p:sp>
      <p:sp>
        <p:nvSpPr>
          <p:cNvPr id="7" name="Rectangle 7">
            <a:extLst>
              <a:ext uri="{FF2B5EF4-FFF2-40B4-BE49-F238E27FC236}">
                <a16:creationId xmlns:a16="http://schemas.microsoft.com/office/drawing/2014/main" id="{E8E688F6-CF36-1B6A-C221-0E4A35EDA851}"/>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15-23-0016-00-04ab</a:t>
            </a:r>
            <a:endParaRPr lang="en-US" altLang="en-US" sz="14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571628" y="6475413"/>
            <a:ext cx="76944" cy="184666"/>
          </a:xfrm>
        </p:spPr>
        <p:txBody>
          <a:bodyPr/>
          <a:lstStyle/>
          <a:p>
            <a:r>
              <a:rPr lang="en-US" altLang="en-US" dirty="0"/>
              <a:t>2</a:t>
            </a:r>
          </a:p>
        </p:txBody>
      </p:sp>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2603435299"/>
              </p:ext>
            </p:extLst>
          </p:nvPr>
        </p:nvGraphicFramePr>
        <p:xfrm>
          <a:off x="685800" y="908723"/>
          <a:ext cx="7774632" cy="5265711"/>
        </p:xfrm>
        <a:graphic>
          <a:graphicData uri="http://schemas.openxmlformats.org/drawingml/2006/table">
            <a:tbl>
              <a:tblPr firstRow="1" bandRow="1">
                <a:tableStyleId>{5940675A-B579-460E-94D1-54222C63F5DA}</a:tableStyleId>
              </a:tblPr>
              <a:tblGrid>
                <a:gridCol w="4267200">
                  <a:extLst>
                    <a:ext uri="{9D8B030D-6E8A-4147-A177-3AD203B41FA5}">
                      <a16:colId xmlns:a16="http://schemas.microsoft.com/office/drawing/2014/main" val="1745747388"/>
                    </a:ext>
                  </a:extLst>
                </a:gridCol>
                <a:gridCol w="3507432">
                  <a:extLst>
                    <a:ext uri="{9D8B030D-6E8A-4147-A177-3AD203B41FA5}">
                      <a16:colId xmlns:a16="http://schemas.microsoft.com/office/drawing/2014/main" val="1336621721"/>
                    </a:ext>
                  </a:extLst>
                </a:gridCol>
              </a:tblGrid>
              <a:tr h="251274">
                <a:tc>
                  <a:txBody>
                    <a:bodyPr/>
                    <a:lstStyle/>
                    <a:p>
                      <a:pPr>
                        <a:lnSpc>
                          <a:spcPct val="107000"/>
                        </a:lnSpc>
                        <a:spcAft>
                          <a:spcPts val="800"/>
                        </a:spcAft>
                      </a:pPr>
                      <a:r>
                        <a:rPr lang="en-US" sz="1200" b="1" dirty="0">
                          <a:effectLst/>
                          <a:latin typeface="Calibri" panose="020F0502020204030204" pitchFamily="34" charset="0"/>
                          <a:cs typeface="Calibri" panose="020F0502020204030204" pitchFamily="34" charset="0"/>
                        </a:rPr>
                        <a:t>PAR Objective</a:t>
                      </a:r>
                      <a:endParaRPr lang="en-US" sz="1200" b="1"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r>
                        <a:rPr lang="en-US" sz="1200" b="1" dirty="0">
                          <a:effectLst/>
                          <a:latin typeface="Calibri" panose="020F0502020204030204" pitchFamily="34" charset="0"/>
                          <a:cs typeface="Calibri" panose="020F0502020204030204" pitchFamily="34" charset="0"/>
                        </a:rPr>
                        <a:t>Proposed Solution (how addressed)</a:t>
                      </a:r>
                      <a:endParaRPr lang="en-US" sz="1200" b="1"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3516017004"/>
                  </a:ext>
                </a:extLst>
              </a:tr>
              <a:tr h="577279">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Safeguards so that the high throughput data use cases will not cause significant disruption to low duty-cycle ranging use cases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2336347152"/>
                  </a:ext>
                </a:extLst>
              </a:tr>
              <a:tr h="38157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Interference mitigation techniques to support higher density and higher traffic use cases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extLst>
                  <a:ext uri="{0D108BD9-81ED-4DB2-BD59-A6C34878D82A}">
                    <a16:rowId xmlns:a16="http://schemas.microsoft.com/office/drawing/2014/main" val="3712880846"/>
                  </a:ext>
                </a:extLst>
              </a:tr>
              <a:tr h="251274">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Other coexistence improvement</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3550120941"/>
                  </a:ext>
                </a:extLst>
              </a:tr>
              <a:tr h="38157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Backward compatibility with enhanced ranging capable devices (ERDEVs)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229274704"/>
                  </a:ext>
                </a:extLst>
              </a:tr>
              <a:tr h="251274">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Improved link budget and/or reduced air-time</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extLst>
                  <a:ext uri="{0D108BD9-81ED-4DB2-BD59-A6C34878D82A}">
                    <a16:rowId xmlns:a16="http://schemas.microsoft.com/office/drawing/2014/main" val="402719402"/>
                  </a:ext>
                </a:extLst>
              </a:tr>
              <a:tr h="251274">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Additional channels and operating frequencies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770140464"/>
                  </a:ext>
                </a:extLst>
              </a:tr>
              <a:tr h="38157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Improvements to accuracy / precision / reliability and interoperability for high-integrity ranging</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extLst>
                  <a:ext uri="{0D108BD9-81ED-4DB2-BD59-A6C34878D82A}">
                    <a16:rowId xmlns:a16="http://schemas.microsoft.com/office/drawing/2014/main" val="313926360"/>
                  </a:ext>
                </a:extLst>
              </a:tr>
              <a:tr h="251274">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Reduced complexity and power consumption</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3006555623"/>
                  </a:ext>
                </a:extLst>
              </a:tr>
              <a:tr h="251274">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Hybrid operation with narrowband signaling to assist UWB</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extLst>
                  <a:ext uri="{0D108BD9-81ED-4DB2-BD59-A6C34878D82A}">
                    <a16:rowId xmlns:a16="http://schemas.microsoft.com/office/drawing/2014/main" val="1409934918"/>
                  </a:ext>
                </a:extLst>
              </a:tr>
              <a:tr h="38157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Enhanced native discovery and connection setup mechanisms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157165867"/>
                  </a:ext>
                </a:extLst>
              </a:tr>
              <a:tr h="38157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solidFill>
                      <a:schemeClr val="accent2">
                        <a:lumMod val="20000"/>
                        <a:lumOff val="80000"/>
                      </a:schemeClr>
                    </a:solid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200" dirty="0">
                          <a:effectLst/>
                          <a:latin typeface="Calibri" panose="020F0502020204030204" pitchFamily="34" charset="0"/>
                          <a:ea typeface="Calibri" panose="020F0502020204030204" pitchFamily="34" charset="0"/>
                          <a:cs typeface="Calibri" panose="020F0502020204030204" pitchFamily="34" charset="0"/>
                        </a:rPr>
                        <a:t>Efficient CIR reporting mechanism </a:t>
                      </a:r>
                    </a:p>
                  </a:txBody>
                  <a:tcPr marL="62197" marR="62197" marT="0" marB="0">
                    <a:solidFill>
                      <a:schemeClr val="accent2">
                        <a:lumMod val="20000"/>
                        <a:lumOff val="80000"/>
                      </a:schemeClr>
                    </a:solidFill>
                  </a:tcPr>
                </a:tc>
                <a:extLst>
                  <a:ext uri="{0D108BD9-81ED-4DB2-BD59-A6C34878D82A}">
                    <a16:rowId xmlns:a16="http://schemas.microsoft.com/office/drawing/2014/main" val="378912419"/>
                  </a:ext>
                </a:extLst>
              </a:tr>
              <a:tr h="251274">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Low-power low-latency streaming </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extLst>
                  <a:ext uri="{0D108BD9-81ED-4DB2-BD59-A6C34878D82A}">
                    <a16:rowId xmlns:a16="http://schemas.microsoft.com/office/drawing/2014/main" val="1576344013"/>
                  </a:ext>
                </a:extLst>
              </a:tr>
              <a:tr h="38157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Higher data-rate streaming allowing at least 50 Mbit/s of throughput</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extLst>
                  <a:ext uri="{0D108BD9-81ED-4DB2-BD59-A6C34878D82A}">
                    <a16:rowId xmlns:a16="http://schemas.microsoft.com/office/drawing/2014/main" val="863466228"/>
                  </a:ext>
                </a:extLst>
              </a:tr>
              <a:tr h="38157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Support for peer-to-peer, peer-to-multi-peer, and station-to-infrastructure protocols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3794586688"/>
                  </a:ext>
                </a:extLst>
              </a:tr>
              <a:tr h="251274">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Infrastructure synchronization mechanisms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1541787244"/>
                  </a:ext>
                </a:extLst>
              </a:tr>
            </a:tbl>
          </a:graphicData>
        </a:graphic>
      </p:graphicFrame>
      <p:sp>
        <p:nvSpPr>
          <p:cNvPr id="10" name="Footer Placeholder 2">
            <a:extLst>
              <a:ext uri="{FF2B5EF4-FFF2-40B4-BE49-F238E27FC236}">
                <a16:creationId xmlns:a16="http://schemas.microsoft.com/office/drawing/2014/main" id="{DC61EFDA-026D-4A94-A1C9-610A590D87DF}"/>
              </a:ext>
            </a:extLst>
          </p:cNvPr>
          <p:cNvSpPr>
            <a:spLocks noGrp="1"/>
          </p:cNvSpPr>
          <p:nvPr>
            <p:ph type="ftr" sz="quarter" idx="11"/>
          </p:nvPr>
        </p:nvSpPr>
        <p:spPr>
          <a:xfrm>
            <a:off x="5004048" y="6475413"/>
            <a:ext cx="3606552" cy="184666"/>
          </a:xfrm>
        </p:spPr>
        <p:txBody>
          <a:bodyPr/>
          <a:lstStyle/>
          <a:p>
            <a:r>
              <a:rPr lang="en-US" altLang="en-US"/>
              <a:t>X. Luo, et al</a:t>
            </a:r>
            <a:endParaRPr lang="en-US" altLang="en-US" dirty="0"/>
          </a:p>
        </p:txBody>
      </p:sp>
      <p:sp>
        <p:nvSpPr>
          <p:cNvPr id="2" name="Date Placeholder 1">
            <a:extLst>
              <a:ext uri="{FF2B5EF4-FFF2-40B4-BE49-F238E27FC236}">
                <a16:creationId xmlns:a16="http://schemas.microsoft.com/office/drawing/2014/main" id="{7AF0BDD7-E8E2-0C2D-954B-81F7DD0202AB}"/>
              </a:ext>
            </a:extLst>
          </p:cNvPr>
          <p:cNvSpPr>
            <a:spLocks noGrp="1"/>
          </p:cNvSpPr>
          <p:nvPr>
            <p:ph type="dt" sz="half" idx="10"/>
          </p:nvPr>
        </p:nvSpPr>
        <p:spPr>
          <a:xfrm>
            <a:off x="685800" y="378281"/>
            <a:ext cx="1600200" cy="215444"/>
          </a:xfrm>
        </p:spPr>
        <p:txBody>
          <a:bodyPr/>
          <a:lstStyle/>
          <a:p>
            <a:r>
              <a:rPr lang="en-US" altLang="en-US" dirty="0"/>
              <a:t>January 2023</a:t>
            </a:r>
          </a:p>
        </p:txBody>
      </p:sp>
      <p:sp>
        <p:nvSpPr>
          <p:cNvPr id="3" name="Rectangle 7">
            <a:extLst>
              <a:ext uri="{FF2B5EF4-FFF2-40B4-BE49-F238E27FC236}">
                <a16:creationId xmlns:a16="http://schemas.microsoft.com/office/drawing/2014/main" id="{CB7B69A3-0FB4-8F49-7FE6-FD4FAD0C1BC4}"/>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15-23-0016-00-04ab</a:t>
            </a:r>
            <a:endParaRPr lang="en-US" altLang="en-US" sz="14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6DC2ED-AFB4-D6A3-3BF9-AD8AE070430D}"/>
              </a:ext>
            </a:extLst>
          </p:cNvPr>
          <p:cNvSpPr>
            <a:spLocks noGrp="1"/>
          </p:cNvSpPr>
          <p:nvPr>
            <p:ph type="title"/>
          </p:nvPr>
        </p:nvSpPr>
        <p:spPr/>
        <p:txBody>
          <a:bodyPr/>
          <a:lstStyle/>
          <a:p>
            <a:r>
              <a:rPr lang="en-US" dirty="0"/>
              <a:t>CIR to Report for UWB Sensing</a:t>
            </a:r>
          </a:p>
        </p:txBody>
      </p:sp>
      <p:sp>
        <p:nvSpPr>
          <p:cNvPr id="5" name="Footer Placeholder 4">
            <a:extLst>
              <a:ext uri="{FF2B5EF4-FFF2-40B4-BE49-F238E27FC236}">
                <a16:creationId xmlns:a16="http://schemas.microsoft.com/office/drawing/2014/main" id="{8B8D8F55-1407-50A2-C022-1BF29CA8F1CA}"/>
              </a:ext>
            </a:extLst>
          </p:cNvPr>
          <p:cNvSpPr>
            <a:spLocks noGrp="1"/>
          </p:cNvSpPr>
          <p:nvPr>
            <p:ph type="ftr" sz="quarter" idx="11"/>
          </p:nvPr>
        </p:nvSpPr>
        <p:spPr/>
        <p:txBody>
          <a:body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EC170AFE-5961-705C-6C18-AE6DA01EBCA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3</a:t>
            </a:fld>
            <a:endParaRPr lang="en-US" altLang="en-US"/>
          </a:p>
        </p:txBody>
      </p:sp>
      <p:sp>
        <p:nvSpPr>
          <p:cNvPr id="8" name="TextBox 7">
            <a:extLst>
              <a:ext uri="{FF2B5EF4-FFF2-40B4-BE49-F238E27FC236}">
                <a16:creationId xmlns:a16="http://schemas.microsoft.com/office/drawing/2014/main" id="{ECDFE318-5C7E-F66A-9551-5EAEAE4BB133}"/>
              </a:ext>
            </a:extLst>
          </p:cNvPr>
          <p:cNvSpPr txBox="1"/>
          <p:nvPr/>
        </p:nvSpPr>
        <p:spPr>
          <a:xfrm>
            <a:off x="7788955" y="3990207"/>
            <a:ext cx="809837" cy="276999"/>
          </a:xfrm>
          <a:prstGeom prst="rect">
            <a:avLst/>
          </a:prstGeom>
          <a:noFill/>
        </p:spPr>
        <p:txBody>
          <a:bodyPr wrap="none" rtlCol="0">
            <a:spAutoFit/>
          </a:bodyPr>
          <a:lstStyle/>
          <a:p>
            <a:r>
              <a:rPr lang="en-US" dirty="0"/>
              <a:t>Threshold</a:t>
            </a:r>
          </a:p>
        </p:txBody>
      </p:sp>
      <p:cxnSp>
        <p:nvCxnSpPr>
          <p:cNvPr id="11" name="Straight Arrow Connector 10">
            <a:extLst>
              <a:ext uri="{FF2B5EF4-FFF2-40B4-BE49-F238E27FC236}">
                <a16:creationId xmlns:a16="http://schemas.microsoft.com/office/drawing/2014/main" id="{FA055653-CCCB-9A20-3E13-45CC4C2F65CD}"/>
              </a:ext>
            </a:extLst>
          </p:cNvPr>
          <p:cNvCxnSpPr/>
          <p:nvPr/>
        </p:nvCxnSpPr>
        <p:spPr bwMode="auto">
          <a:xfrm>
            <a:off x="762000" y="4724400"/>
            <a:ext cx="7467602"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 name="Down Arrow 13">
            <a:extLst>
              <a:ext uri="{FF2B5EF4-FFF2-40B4-BE49-F238E27FC236}">
                <a16:creationId xmlns:a16="http://schemas.microsoft.com/office/drawing/2014/main" id="{3441DCDE-201D-5137-16BD-6D550D405AB3}"/>
              </a:ext>
            </a:extLst>
          </p:cNvPr>
          <p:cNvSpPr/>
          <p:nvPr/>
        </p:nvSpPr>
        <p:spPr bwMode="auto">
          <a:xfrm flipV="1">
            <a:off x="1295400" y="4267206"/>
            <a:ext cx="156754" cy="457187"/>
          </a:xfrm>
          <a:prstGeom prst="downArrow">
            <a:avLst>
              <a:gd name="adj1" fmla="val 29429"/>
              <a:gd name="adj2" fmla="val 55143"/>
            </a:avLst>
          </a:prstGeom>
          <a:solidFill>
            <a:schemeClr val="accent4">
              <a:lumMod val="65000"/>
              <a:lumOff val="3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5" name="Down Arrow 14">
            <a:extLst>
              <a:ext uri="{FF2B5EF4-FFF2-40B4-BE49-F238E27FC236}">
                <a16:creationId xmlns:a16="http://schemas.microsoft.com/office/drawing/2014/main" id="{8F6A3150-3665-5C94-4BA5-074586A90FF2}"/>
              </a:ext>
            </a:extLst>
          </p:cNvPr>
          <p:cNvSpPr/>
          <p:nvPr/>
        </p:nvSpPr>
        <p:spPr bwMode="auto">
          <a:xfrm flipV="1">
            <a:off x="1828800" y="3429000"/>
            <a:ext cx="152400" cy="1295394"/>
          </a:xfrm>
          <a:prstGeom prst="downArrow">
            <a:avLst>
              <a:gd name="adj1" fmla="val 29429"/>
              <a:gd name="adj2" fmla="val 55143"/>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22" name="Down Arrow 21">
            <a:extLst>
              <a:ext uri="{FF2B5EF4-FFF2-40B4-BE49-F238E27FC236}">
                <a16:creationId xmlns:a16="http://schemas.microsoft.com/office/drawing/2014/main" id="{AC3C5F59-383D-4050-3E81-7839A1B7A82C}"/>
              </a:ext>
            </a:extLst>
          </p:cNvPr>
          <p:cNvSpPr/>
          <p:nvPr/>
        </p:nvSpPr>
        <p:spPr bwMode="auto">
          <a:xfrm flipV="1">
            <a:off x="2362200" y="4038604"/>
            <a:ext cx="154575" cy="688264"/>
          </a:xfrm>
          <a:prstGeom prst="downArrow">
            <a:avLst>
              <a:gd name="adj1" fmla="val 29429"/>
              <a:gd name="adj2" fmla="val 55143"/>
            </a:avLst>
          </a:prstGeom>
          <a:solidFill>
            <a:schemeClr val="accent4">
              <a:lumMod val="65000"/>
              <a:lumOff val="3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23" name="Down Arrow 22">
            <a:extLst>
              <a:ext uri="{FF2B5EF4-FFF2-40B4-BE49-F238E27FC236}">
                <a16:creationId xmlns:a16="http://schemas.microsoft.com/office/drawing/2014/main" id="{C8661BD9-B8CC-8614-126F-A2D40BE1E395}"/>
              </a:ext>
            </a:extLst>
          </p:cNvPr>
          <p:cNvSpPr/>
          <p:nvPr/>
        </p:nvSpPr>
        <p:spPr bwMode="auto">
          <a:xfrm flipV="1">
            <a:off x="2895600" y="3886204"/>
            <a:ext cx="150223" cy="838190"/>
          </a:xfrm>
          <a:prstGeom prst="downArrow">
            <a:avLst>
              <a:gd name="adj1" fmla="val 29429"/>
              <a:gd name="adj2" fmla="val 55143"/>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24" name="Down Arrow 23">
            <a:extLst>
              <a:ext uri="{FF2B5EF4-FFF2-40B4-BE49-F238E27FC236}">
                <a16:creationId xmlns:a16="http://schemas.microsoft.com/office/drawing/2014/main" id="{C62BF7FF-CCD4-548B-33F0-A3F4B5793BE3}"/>
              </a:ext>
            </a:extLst>
          </p:cNvPr>
          <p:cNvSpPr/>
          <p:nvPr/>
        </p:nvSpPr>
        <p:spPr bwMode="auto">
          <a:xfrm flipV="1">
            <a:off x="3431177" y="2209809"/>
            <a:ext cx="150223" cy="2514585"/>
          </a:xfrm>
          <a:prstGeom prst="downArrow">
            <a:avLst>
              <a:gd name="adj1" fmla="val 29429"/>
              <a:gd name="adj2" fmla="val 55143"/>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25" name="Down Arrow 24">
            <a:extLst>
              <a:ext uri="{FF2B5EF4-FFF2-40B4-BE49-F238E27FC236}">
                <a16:creationId xmlns:a16="http://schemas.microsoft.com/office/drawing/2014/main" id="{A4B29D46-653D-6582-9AFA-D73923E50689}"/>
              </a:ext>
            </a:extLst>
          </p:cNvPr>
          <p:cNvSpPr/>
          <p:nvPr/>
        </p:nvSpPr>
        <p:spPr bwMode="auto">
          <a:xfrm flipV="1">
            <a:off x="3964577" y="3429000"/>
            <a:ext cx="152400" cy="1295394"/>
          </a:xfrm>
          <a:prstGeom prst="downArrow">
            <a:avLst>
              <a:gd name="adj1" fmla="val 29429"/>
              <a:gd name="adj2" fmla="val 55143"/>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26" name="Down Arrow 25">
            <a:extLst>
              <a:ext uri="{FF2B5EF4-FFF2-40B4-BE49-F238E27FC236}">
                <a16:creationId xmlns:a16="http://schemas.microsoft.com/office/drawing/2014/main" id="{7CFCB244-F21C-333B-54EE-7C77260F41CE}"/>
              </a:ext>
            </a:extLst>
          </p:cNvPr>
          <p:cNvSpPr/>
          <p:nvPr/>
        </p:nvSpPr>
        <p:spPr bwMode="auto">
          <a:xfrm flipV="1">
            <a:off x="4497977" y="3886203"/>
            <a:ext cx="150221" cy="840665"/>
          </a:xfrm>
          <a:prstGeom prst="downArrow">
            <a:avLst>
              <a:gd name="adj1" fmla="val 29429"/>
              <a:gd name="adj2" fmla="val 55143"/>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27" name="Down Arrow 26">
            <a:extLst>
              <a:ext uri="{FF2B5EF4-FFF2-40B4-BE49-F238E27FC236}">
                <a16:creationId xmlns:a16="http://schemas.microsoft.com/office/drawing/2014/main" id="{8601E18D-19E6-CB8F-D9FB-5868814CD8F7}"/>
              </a:ext>
            </a:extLst>
          </p:cNvPr>
          <p:cNvSpPr/>
          <p:nvPr/>
        </p:nvSpPr>
        <p:spPr bwMode="auto">
          <a:xfrm flipV="1">
            <a:off x="5031377" y="3581402"/>
            <a:ext cx="150221" cy="1142992"/>
          </a:xfrm>
          <a:prstGeom prst="downArrow">
            <a:avLst>
              <a:gd name="adj1" fmla="val 29429"/>
              <a:gd name="adj2" fmla="val 55143"/>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28" name="Down Arrow 27">
            <a:extLst>
              <a:ext uri="{FF2B5EF4-FFF2-40B4-BE49-F238E27FC236}">
                <a16:creationId xmlns:a16="http://schemas.microsoft.com/office/drawing/2014/main" id="{5B03766C-6453-47F1-549A-9114772F7A66}"/>
              </a:ext>
            </a:extLst>
          </p:cNvPr>
          <p:cNvSpPr/>
          <p:nvPr/>
        </p:nvSpPr>
        <p:spPr bwMode="auto">
          <a:xfrm flipV="1">
            <a:off x="5562600" y="4419600"/>
            <a:ext cx="150221" cy="304793"/>
          </a:xfrm>
          <a:prstGeom prst="downArrow">
            <a:avLst>
              <a:gd name="adj1" fmla="val 29429"/>
              <a:gd name="adj2" fmla="val 55143"/>
            </a:avLst>
          </a:prstGeom>
          <a:solidFill>
            <a:schemeClr val="accent4">
              <a:lumMod val="65000"/>
              <a:lumOff val="3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29" name="Down Arrow 28">
            <a:extLst>
              <a:ext uri="{FF2B5EF4-FFF2-40B4-BE49-F238E27FC236}">
                <a16:creationId xmlns:a16="http://schemas.microsoft.com/office/drawing/2014/main" id="{514F1C47-D64B-029E-83AB-93A799D74808}"/>
              </a:ext>
            </a:extLst>
          </p:cNvPr>
          <p:cNvSpPr/>
          <p:nvPr/>
        </p:nvSpPr>
        <p:spPr bwMode="auto">
          <a:xfrm flipV="1">
            <a:off x="6096000" y="2895609"/>
            <a:ext cx="150221" cy="1828785"/>
          </a:xfrm>
          <a:prstGeom prst="downArrow">
            <a:avLst>
              <a:gd name="adj1" fmla="val 29429"/>
              <a:gd name="adj2" fmla="val 55143"/>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30" name="Down Arrow 29">
            <a:extLst>
              <a:ext uri="{FF2B5EF4-FFF2-40B4-BE49-F238E27FC236}">
                <a16:creationId xmlns:a16="http://schemas.microsoft.com/office/drawing/2014/main" id="{138901C7-AEEE-88F4-505B-6FE127146203}"/>
              </a:ext>
            </a:extLst>
          </p:cNvPr>
          <p:cNvSpPr/>
          <p:nvPr/>
        </p:nvSpPr>
        <p:spPr bwMode="auto">
          <a:xfrm flipV="1">
            <a:off x="6629400" y="3733805"/>
            <a:ext cx="150221" cy="993064"/>
          </a:xfrm>
          <a:prstGeom prst="downArrow">
            <a:avLst>
              <a:gd name="adj1" fmla="val 29429"/>
              <a:gd name="adj2" fmla="val 55143"/>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31" name="Down Arrow 30">
            <a:extLst>
              <a:ext uri="{FF2B5EF4-FFF2-40B4-BE49-F238E27FC236}">
                <a16:creationId xmlns:a16="http://schemas.microsoft.com/office/drawing/2014/main" id="{67BFD99C-F505-6AC3-A61A-F672C2B6A51A}"/>
              </a:ext>
            </a:extLst>
          </p:cNvPr>
          <p:cNvSpPr/>
          <p:nvPr/>
        </p:nvSpPr>
        <p:spPr bwMode="auto">
          <a:xfrm flipV="1">
            <a:off x="7162800" y="4038604"/>
            <a:ext cx="150221" cy="685789"/>
          </a:xfrm>
          <a:prstGeom prst="downArrow">
            <a:avLst>
              <a:gd name="adj1" fmla="val 29429"/>
              <a:gd name="adj2" fmla="val 55143"/>
            </a:avLst>
          </a:prstGeom>
          <a:solidFill>
            <a:schemeClr val="accent4">
              <a:lumMod val="65000"/>
              <a:lumOff val="3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cxnSp>
        <p:nvCxnSpPr>
          <p:cNvPr id="33" name="Straight Arrow Connector 32">
            <a:extLst>
              <a:ext uri="{FF2B5EF4-FFF2-40B4-BE49-F238E27FC236}">
                <a16:creationId xmlns:a16="http://schemas.microsoft.com/office/drawing/2014/main" id="{711F4771-1E1F-BEC2-F9C5-A72273224967}"/>
              </a:ext>
            </a:extLst>
          </p:cNvPr>
          <p:cNvCxnSpPr/>
          <p:nvPr/>
        </p:nvCxnSpPr>
        <p:spPr bwMode="auto">
          <a:xfrm>
            <a:off x="812208" y="4012200"/>
            <a:ext cx="7467602" cy="0"/>
          </a:xfrm>
          <a:prstGeom prst="straightConnector1">
            <a:avLst/>
          </a:prstGeom>
          <a:solidFill>
            <a:schemeClr val="accent1"/>
          </a:solidFill>
          <a:ln w="12700" cap="flat" cmpd="sng" algn="ctr">
            <a:solidFill>
              <a:srgbClr val="C00000"/>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4" name="TextBox 33">
            <a:extLst>
              <a:ext uri="{FF2B5EF4-FFF2-40B4-BE49-F238E27FC236}">
                <a16:creationId xmlns:a16="http://schemas.microsoft.com/office/drawing/2014/main" id="{CBF408A4-25E4-4511-4268-81BDCEDD2D7A}"/>
              </a:ext>
            </a:extLst>
          </p:cNvPr>
          <p:cNvSpPr txBox="1"/>
          <p:nvPr/>
        </p:nvSpPr>
        <p:spPr>
          <a:xfrm>
            <a:off x="1317339" y="3127806"/>
            <a:ext cx="1175322" cy="276999"/>
          </a:xfrm>
          <a:prstGeom prst="rect">
            <a:avLst/>
          </a:prstGeom>
          <a:noFill/>
        </p:spPr>
        <p:txBody>
          <a:bodyPr wrap="none" rtlCol="0">
            <a:spAutoFit/>
          </a:bodyPr>
          <a:lstStyle/>
          <a:p>
            <a:r>
              <a:rPr lang="en-US" dirty="0"/>
              <a:t>Reference Point</a:t>
            </a:r>
          </a:p>
        </p:txBody>
      </p:sp>
      <p:cxnSp>
        <p:nvCxnSpPr>
          <p:cNvPr id="36" name="Straight Connector 35">
            <a:extLst>
              <a:ext uri="{FF2B5EF4-FFF2-40B4-BE49-F238E27FC236}">
                <a16:creationId xmlns:a16="http://schemas.microsoft.com/office/drawing/2014/main" id="{C9ADB5EC-EDA9-3436-6DEE-24D0401CAE68}"/>
              </a:ext>
            </a:extLst>
          </p:cNvPr>
          <p:cNvCxnSpPr/>
          <p:nvPr/>
        </p:nvCxnSpPr>
        <p:spPr bwMode="auto">
          <a:xfrm>
            <a:off x="1905000" y="4724393"/>
            <a:ext cx="0" cy="45718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Straight Connector 36">
            <a:extLst>
              <a:ext uri="{FF2B5EF4-FFF2-40B4-BE49-F238E27FC236}">
                <a16:creationId xmlns:a16="http://schemas.microsoft.com/office/drawing/2014/main" id="{07771014-749C-62D8-4FAC-17F25D172A3C}"/>
              </a:ext>
            </a:extLst>
          </p:cNvPr>
          <p:cNvCxnSpPr/>
          <p:nvPr/>
        </p:nvCxnSpPr>
        <p:spPr bwMode="auto">
          <a:xfrm>
            <a:off x="2970711" y="4724393"/>
            <a:ext cx="0" cy="45718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Straight Connector 37">
            <a:extLst>
              <a:ext uri="{FF2B5EF4-FFF2-40B4-BE49-F238E27FC236}">
                <a16:creationId xmlns:a16="http://schemas.microsoft.com/office/drawing/2014/main" id="{ED8C12B0-34A0-492B-EB6C-24F69B81A070}"/>
              </a:ext>
            </a:extLst>
          </p:cNvPr>
          <p:cNvCxnSpPr/>
          <p:nvPr/>
        </p:nvCxnSpPr>
        <p:spPr bwMode="auto">
          <a:xfrm flipH="1">
            <a:off x="1905000" y="5029193"/>
            <a:ext cx="1065711" cy="0"/>
          </a:xfrm>
          <a:prstGeom prst="line">
            <a:avLst/>
          </a:prstGeom>
          <a:solidFill>
            <a:schemeClr val="accent1"/>
          </a:solidFill>
          <a:ln w="12700" cap="flat" cmpd="sng" algn="ctr">
            <a:solidFill>
              <a:schemeClr val="tx1"/>
            </a:solidFill>
            <a:prstDash val="solid"/>
            <a:round/>
            <a:headEnd type="arrow"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6" name="TextBox 45">
            <a:extLst>
              <a:ext uri="{FF2B5EF4-FFF2-40B4-BE49-F238E27FC236}">
                <a16:creationId xmlns:a16="http://schemas.microsoft.com/office/drawing/2014/main" id="{6B22A210-06A4-91DE-5526-6A7B0CFA4CF3}"/>
              </a:ext>
            </a:extLst>
          </p:cNvPr>
          <p:cNvSpPr txBox="1"/>
          <p:nvPr/>
        </p:nvSpPr>
        <p:spPr>
          <a:xfrm>
            <a:off x="1939699" y="5094560"/>
            <a:ext cx="1055097" cy="276999"/>
          </a:xfrm>
          <a:prstGeom prst="rect">
            <a:avLst/>
          </a:prstGeom>
          <a:noFill/>
        </p:spPr>
        <p:txBody>
          <a:bodyPr wrap="none" rtlCol="0">
            <a:spAutoFit/>
          </a:bodyPr>
          <a:lstStyle/>
          <a:p>
            <a:r>
              <a:rPr lang="en-US" dirty="0">
                <a:solidFill>
                  <a:srgbClr val="FF0000"/>
                </a:solidFill>
              </a:rPr>
              <a:t>BM_OFFSET</a:t>
            </a:r>
          </a:p>
        </p:txBody>
      </p:sp>
      <p:sp>
        <p:nvSpPr>
          <p:cNvPr id="47" name="Rectangle 46">
            <a:extLst>
              <a:ext uri="{FF2B5EF4-FFF2-40B4-BE49-F238E27FC236}">
                <a16:creationId xmlns:a16="http://schemas.microsoft.com/office/drawing/2014/main" id="{C88C29D3-1BF1-2C0E-0C8A-68980CF4F308}"/>
              </a:ext>
            </a:extLst>
          </p:cNvPr>
          <p:cNvSpPr/>
          <p:nvPr/>
        </p:nvSpPr>
        <p:spPr bwMode="auto">
          <a:xfrm>
            <a:off x="2970709" y="5181575"/>
            <a:ext cx="5258891" cy="430033"/>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48" name="TextBox 47">
            <a:extLst>
              <a:ext uri="{FF2B5EF4-FFF2-40B4-BE49-F238E27FC236}">
                <a16:creationId xmlns:a16="http://schemas.microsoft.com/office/drawing/2014/main" id="{F0BBC18F-B51A-395E-2C56-EB296F2F1885}"/>
              </a:ext>
            </a:extLst>
          </p:cNvPr>
          <p:cNvSpPr txBox="1"/>
          <p:nvPr/>
        </p:nvSpPr>
        <p:spPr>
          <a:xfrm>
            <a:off x="4402314" y="5614084"/>
            <a:ext cx="2320572" cy="276999"/>
          </a:xfrm>
          <a:prstGeom prst="rect">
            <a:avLst/>
          </a:prstGeom>
          <a:noFill/>
        </p:spPr>
        <p:txBody>
          <a:bodyPr wrap="none" rtlCol="0">
            <a:spAutoFit/>
          </a:bodyPr>
          <a:lstStyle/>
          <a:p>
            <a:r>
              <a:rPr lang="en-US" dirty="0"/>
              <a:t>BITMAP of length </a:t>
            </a:r>
            <a:r>
              <a:rPr lang="en-US" dirty="0">
                <a:solidFill>
                  <a:srgbClr val="FF0000"/>
                </a:solidFill>
              </a:rPr>
              <a:t>BM_LENGTH</a:t>
            </a:r>
          </a:p>
        </p:txBody>
      </p:sp>
      <p:sp>
        <p:nvSpPr>
          <p:cNvPr id="49" name="Rounded Rectangle 48">
            <a:extLst>
              <a:ext uri="{FF2B5EF4-FFF2-40B4-BE49-F238E27FC236}">
                <a16:creationId xmlns:a16="http://schemas.microsoft.com/office/drawing/2014/main" id="{C3D1368B-E4FF-EE41-9178-57ABA5FCB4BE}"/>
              </a:ext>
            </a:extLst>
          </p:cNvPr>
          <p:cNvSpPr/>
          <p:nvPr/>
        </p:nvSpPr>
        <p:spPr bwMode="auto">
          <a:xfrm>
            <a:off x="2986087" y="5317667"/>
            <a:ext cx="214313" cy="190496"/>
          </a:xfrm>
          <a:prstGeom prst="round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Times New Roman" panose="02020603050405020304" pitchFamily="18" charset="0"/>
              </a:rPr>
              <a:t>1</a:t>
            </a:r>
          </a:p>
        </p:txBody>
      </p:sp>
      <p:sp>
        <p:nvSpPr>
          <p:cNvPr id="50" name="Rounded Rectangle 49">
            <a:extLst>
              <a:ext uri="{FF2B5EF4-FFF2-40B4-BE49-F238E27FC236}">
                <a16:creationId xmlns:a16="http://schemas.microsoft.com/office/drawing/2014/main" id="{A37C6D1F-E817-DCD8-D1AC-5BC4FF633913}"/>
              </a:ext>
            </a:extLst>
          </p:cNvPr>
          <p:cNvSpPr/>
          <p:nvPr/>
        </p:nvSpPr>
        <p:spPr bwMode="auto">
          <a:xfrm>
            <a:off x="3481117" y="5322022"/>
            <a:ext cx="214313" cy="190496"/>
          </a:xfrm>
          <a:prstGeom prst="round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Times New Roman" panose="02020603050405020304" pitchFamily="18" charset="0"/>
              </a:rPr>
              <a:t>1</a:t>
            </a:r>
          </a:p>
        </p:txBody>
      </p:sp>
      <p:sp>
        <p:nvSpPr>
          <p:cNvPr id="51" name="Rounded Rectangle 50">
            <a:extLst>
              <a:ext uri="{FF2B5EF4-FFF2-40B4-BE49-F238E27FC236}">
                <a16:creationId xmlns:a16="http://schemas.microsoft.com/office/drawing/2014/main" id="{DBB24954-0E70-A216-1B8C-E66D84BEC43A}"/>
              </a:ext>
            </a:extLst>
          </p:cNvPr>
          <p:cNvSpPr/>
          <p:nvPr/>
        </p:nvSpPr>
        <p:spPr bwMode="auto">
          <a:xfrm>
            <a:off x="4025808" y="5317667"/>
            <a:ext cx="214313" cy="190496"/>
          </a:xfrm>
          <a:prstGeom prst="round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Times New Roman" panose="02020603050405020304" pitchFamily="18" charset="0"/>
              </a:rPr>
              <a:t>1</a:t>
            </a:r>
          </a:p>
        </p:txBody>
      </p:sp>
      <p:sp>
        <p:nvSpPr>
          <p:cNvPr id="52" name="Rounded Rectangle 51">
            <a:extLst>
              <a:ext uri="{FF2B5EF4-FFF2-40B4-BE49-F238E27FC236}">
                <a16:creationId xmlns:a16="http://schemas.microsoft.com/office/drawing/2014/main" id="{92A8B6BA-D131-9B0F-96BE-3F125885C29D}"/>
              </a:ext>
            </a:extLst>
          </p:cNvPr>
          <p:cNvSpPr/>
          <p:nvPr/>
        </p:nvSpPr>
        <p:spPr bwMode="auto">
          <a:xfrm>
            <a:off x="4546009" y="5317667"/>
            <a:ext cx="214313" cy="190496"/>
          </a:xfrm>
          <a:prstGeom prst="round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Times New Roman" panose="02020603050405020304" pitchFamily="18" charset="0"/>
              </a:rPr>
              <a:t>1</a:t>
            </a:r>
          </a:p>
        </p:txBody>
      </p:sp>
      <p:sp>
        <p:nvSpPr>
          <p:cNvPr id="53" name="Rounded Rectangle 52">
            <a:extLst>
              <a:ext uri="{FF2B5EF4-FFF2-40B4-BE49-F238E27FC236}">
                <a16:creationId xmlns:a16="http://schemas.microsoft.com/office/drawing/2014/main" id="{81C34D13-E6E8-B6AA-00BF-70E7DFD4143E}"/>
              </a:ext>
            </a:extLst>
          </p:cNvPr>
          <p:cNvSpPr/>
          <p:nvPr/>
        </p:nvSpPr>
        <p:spPr bwMode="auto">
          <a:xfrm>
            <a:off x="5109485" y="5317667"/>
            <a:ext cx="214313" cy="190496"/>
          </a:xfrm>
          <a:prstGeom prst="round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Times New Roman" panose="02020603050405020304" pitchFamily="18" charset="0"/>
              </a:rPr>
              <a:t>1</a:t>
            </a:r>
          </a:p>
        </p:txBody>
      </p:sp>
      <p:sp>
        <p:nvSpPr>
          <p:cNvPr id="54" name="Rounded Rectangle 53">
            <a:extLst>
              <a:ext uri="{FF2B5EF4-FFF2-40B4-BE49-F238E27FC236}">
                <a16:creationId xmlns:a16="http://schemas.microsoft.com/office/drawing/2014/main" id="{DD40974E-2C8E-7061-21F9-715CEB1AB259}"/>
              </a:ext>
            </a:extLst>
          </p:cNvPr>
          <p:cNvSpPr/>
          <p:nvPr/>
        </p:nvSpPr>
        <p:spPr bwMode="auto">
          <a:xfrm>
            <a:off x="5629686" y="5317667"/>
            <a:ext cx="214313" cy="190496"/>
          </a:xfrm>
          <a:prstGeom prst="roundRect">
            <a:avLst/>
          </a:prstGeom>
          <a:solidFill>
            <a:srgbClr val="00206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bg1"/>
                </a:solidFill>
                <a:effectLst/>
                <a:latin typeface="Times New Roman" panose="02020603050405020304" pitchFamily="18" charset="0"/>
              </a:rPr>
              <a:t>0</a:t>
            </a:r>
          </a:p>
        </p:txBody>
      </p:sp>
      <p:sp>
        <p:nvSpPr>
          <p:cNvPr id="55" name="Rounded Rectangle 54">
            <a:extLst>
              <a:ext uri="{FF2B5EF4-FFF2-40B4-BE49-F238E27FC236}">
                <a16:creationId xmlns:a16="http://schemas.microsoft.com/office/drawing/2014/main" id="{22301363-F418-7CE3-DDCA-6C2C47E912EB}"/>
              </a:ext>
            </a:extLst>
          </p:cNvPr>
          <p:cNvSpPr/>
          <p:nvPr/>
        </p:nvSpPr>
        <p:spPr bwMode="auto">
          <a:xfrm>
            <a:off x="6149206" y="5317667"/>
            <a:ext cx="214313" cy="190496"/>
          </a:xfrm>
          <a:prstGeom prst="round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Times New Roman" panose="02020603050405020304" pitchFamily="18" charset="0"/>
              </a:rPr>
              <a:t>1</a:t>
            </a:r>
          </a:p>
        </p:txBody>
      </p:sp>
      <p:sp>
        <p:nvSpPr>
          <p:cNvPr id="56" name="Rounded Rectangle 55">
            <a:extLst>
              <a:ext uri="{FF2B5EF4-FFF2-40B4-BE49-F238E27FC236}">
                <a16:creationId xmlns:a16="http://schemas.microsoft.com/office/drawing/2014/main" id="{3A1E58BE-0C22-F82D-56F7-04D13045B106}"/>
              </a:ext>
            </a:extLst>
          </p:cNvPr>
          <p:cNvSpPr/>
          <p:nvPr/>
        </p:nvSpPr>
        <p:spPr bwMode="auto">
          <a:xfrm>
            <a:off x="6669407" y="5317667"/>
            <a:ext cx="214313" cy="190496"/>
          </a:xfrm>
          <a:prstGeom prst="round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Times New Roman" panose="02020603050405020304" pitchFamily="18" charset="0"/>
              </a:rPr>
              <a:t>1</a:t>
            </a:r>
          </a:p>
        </p:txBody>
      </p:sp>
      <p:sp>
        <p:nvSpPr>
          <p:cNvPr id="57" name="Rounded Rectangle 56">
            <a:extLst>
              <a:ext uri="{FF2B5EF4-FFF2-40B4-BE49-F238E27FC236}">
                <a16:creationId xmlns:a16="http://schemas.microsoft.com/office/drawing/2014/main" id="{96DE4585-309F-B14E-8E8B-0ECA40B6F2FF}"/>
              </a:ext>
            </a:extLst>
          </p:cNvPr>
          <p:cNvSpPr/>
          <p:nvPr/>
        </p:nvSpPr>
        <p:spPr bwMode="auto">
          <a:xfrm>
            <a:off x="7237910" y="5317667"/>
            <a:ext cx="214313" cy="190496"/>
          </a:xfrm>
          <a:prstGeom prst="roundRect">
            <a:avLst/>
          </a:prstGeom>
          <a:solidFill>
            <a:srgbClr val="00206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bg1"/>
                </a:solidFill>
                <a:effectLst/>
                <a:latin typeface="Times New Roman" panose="02020603050405020304" pitchFamily="18" charset="0"/>
              </a:rPr>
              <a:t>0</a:t>
            </a:r>
          </a:p>
        </p:txBody>
      </p:sp>
      <p:cxnSp>
        <p:nvCxnSpPr>
          <p:cNvPr id="58" name="Straight Connector 57">
            <a:extLst>
              <a:ext uri="{FF2B5EF4-FFF2-40B4-BE49-F238E27FC236}">
                <a16:creationId xmlns:a16="http://schemas.microsoft.com/office/drawing/2014/main" id="{B1E94458-0335-1074-A47C-2F9D5A39B281}"/>
              </a:ext>
            </a:extLst>
          </p:cNvPr>
          <p:cNvCxnSpPr/>
          <p:nvPr/>
        </p:nvCxnSpPr>
        <p:spPr bwMode="auto">
          <a:xfrm flipH="1">
            <a:off x="7543800" y="5410200"/>
            <a:ext cx="541092" cy="0"/>
          </a:xfrm>
          <a:prstGeom prst="line">
            <a:avLst/>
          </a:prstGeom>
          <a:solidFill>
            <a:schemeClr val="accent1"/>
          </a:solidFill>
          <a:ln w="28575" cap="flat" cmpd="sng" algn="ctr">
            <a:solidFill>
              <a:schemeClr val="tx1"/>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 name="Date Placeholder 1">
            <a:extLst>
              <a:ext uri="{FF2B5EF4-FFF2-40B4-BE49-F238E27FC236}">
                <a16:creationId xmlns:a16="http://schemas.microsoft.com/office/drawing/2014/main" id="{37C005F2-C3EC-750C-E97F-C0BBAD15FF23}"/>
              </a:ext>
            </a:extLst>
          </p:cNvPr>
          <p:cNvSpPr>
            <a:spLocks noGrp="1"/>
          </p:cNvSpPr>
          <p:nvPr>
            <p:ph type="dt" sz="half" idx="10"/>
          </p:nvPr>
        </p:nvSpPr>
        <p:spPr>
          <a:xfrm>
            <a:off x="685800" y="378281"/>
            <a:ext cx="1600200" cy="215444"/>
          </a:xfrm>
        </p:spPr>
        <p:txBody>
          <a:bodyPr/>
          <a:lstStyle/>
          <a:p>
            <a:r>
              <a:rPr lang="en-US" altLang="en-US" dirty="0"/>
              <a:t>January 2023</a:t>
            </a:r>
          </a:p>
        </p:txBody>
      </p:sp>
      <p:sp>
        <p:nvSpPr>
          <p:cNvPr id="4" name="Rectangle 7">
            <a:extLst>
              <a:ext uri="{FF2B5EF4-FFF2-40B4-BE49-F238E27FC236}">
                <a16:creationId xmlns:a16="http://schemas.microsoft.com/office/drawing/2014/main" id="{F6CA690F-F1ED-BE8C-AAE9-EBE22BD2C5BA}"/>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15-23-0016-00-04ab</a:t>
            </a:r>
            <a:endParaRPr lang="en-US" altLang="en-US" sz="1400" b="1" dirty="0"/>
          </a:p>
        </p:txBody>
      </p:sp>
    </p:spTree>
    <p:extLst>
      <p:ext uri="{BB962C8B-B14F-4D97-AF65-F5344CB8AC3E}">
        <p14:creationId xmlns:p14="http://schemas.microsoft.com/office/powerpoint/2010/main" val="29323326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6DC2ED-AFB4-D6A3-3BF9-AD8AE070430D}"/>
              </a:ext>
            </a:extLst>
          </p:cNvPr>
          <p:cNvSpPr>
            <a:spLocks noGrp="1"/>
          </p:cNvSpPr>
          <p:nvPr>
            <p:ph type="title"/>
          </p:nvPr>
        </p:nvSpPr>
        <p:spPr/>
        <p:txBody>
          <a:bodyPr/>
          <a:lstStyle/>
          <a:p>
            <a:r>
              <a:rPr lang="en-US" dirty="0"/>
              <a:t>CIR Reporting Bitmap</a:t>
            </a:r>
          </a:p>
        </p:txBody>
      </p:sp>
      <p:sp>
        <p:nvSpPr>
          <p:cNvPr id="3" name="Content Placeholder 2">
            <a:extLst>
              <a:ext uri="{FF2B5EF4-FFF2-40B4-BE49-F238E27FC236}">
                <a16:creationId xmlns:a16="http://schemas.microsoft.com/office/drawing/2014/main" id="{FB4AB0CF-84E1-661B-CF5B-F3EDACDAFC78}"/>
              </a:ext>
            </a:extLst>
          </p:cNvPr>
          <p:cNvSpPr>
            <a:spLocks noGrp="1"/>
          </p:cNvSpPr>
          <p:nvPr>
            <p:ph idx="1"/>
          </p:nvPr>
        </p:nvSpPr>
        <p:spPr>
          <a:xfrm>
            <a:off x="685800" y="1981200"/>
            <a:ext cx="7772400" cy="3200400"/>
          </a:xfrm>
        </p:spPr>
        <p:txBody>
          <a:bodyPr/>
          <a:lstStyle/>
          <a:p>
            <a:pPr>
              <a:lnSpc>
                <a:spcPts val="2600"/>
              </a:lnSpc>
              <a:spcBef>
                <a:spcPts val="600"/>
              </a:spcBef>
            </a:pPr>
            <a:r>
              <a:rPr lang="en-US" sz="2000" dirty="0"/>
              <a:t>BM_OFFSET</a:t>
            </a:r>
          </a:p>
          <a:p>
            <a:pPr lvl="1">
              <a:lnSpc>
                <a:spcPts val="2600"/>
              </a:lnSpc>
              <a:spcBef>
                <a:spcPts val="600"/>
              </a:spcBef>
            </a:pPr>
            <a:r>
              <a:rPr lang="en-US" sz="1600" dirty="0"/>
              <a:t>an offset value determining the starting tap addressed by the bitmap</a:t>
            </a:r>
          </a:p>
          <a:p>
            <a:pPr lvl="1">
              <a:lnSpc>
                <a:spcPts val="2600"/>
              </a:lnSpc>
              <a:spcBef>
                <a:spcPts val="600"/>
              </a:spcBef>
            </a:pPr>
            <a:r>
              <a:rPr lang="en-US" sz="1600" dirty="0"/>
              <a:t>could be set to zero</a:t>
            </a:r>
          </a:p>
          <a:p>
            <a:pPr>
              <a:lnSpc>
                <a:spcPts val="2600"/>
              </a:lnSpc>
              <a:spcBef>
                <a:spcPts val="600"/>
              </a:spcBef>
            </a:pPr>
            <a:endParaRPr lang="en-US" sz="2000" dirty="0"/>
          </a:p>
          <a:p>
            <a:pPr>
              <a:lnSpc>
                <a:spcPts val="2600"/>
              </a:lnSpc>
              <a:spcBef>
                <a:spcPts val="600"/>
              </a:spcBef>
            </a:pPr>
            <a:r>
              <a:rPr lang="en-US" sz="2000" dirty="0"/>
              <a:t>BM_LENGTH</a:t>
            </a:r>
          </a:p>
          <a:p>
            <a:pPr lvl="1">
              <a:lnSpc>
                <a:spcPts val="2600"/>
              </a:lnSpc>
              <a:spcBef>
                <a:spcPts val="600"/>
              </a:spcBef>
            </a:pPr>
            <a:r>
              <a:rPr lang="en-US" sz="1600" dirty="0"/>
              <a:t>size of the bitmap </a:t>
            </a:r>
          </a:p>
          <a:p>
            <a:pPr lvl="1">
              <a:lnSpc>
                <a:spcPts val="2600"/>
              </a:lnSpc>
              <a:spcBef>
                <a:spcPts val="600"/>
              </a:spcBef>
            </a:pPr>
            <a:r>
              <a:rPr lang="en-US" sz="1600" dirty="0"/>
              <a:t>determine the set of taps addressable by the bitmap</a:t>
            </a:r>
            <a:endParaRPr lang="en-US" sz="1400" dirty="0"/>
          </a:p>
        </p:txBody>
      </p:sp>
      <p:sp>
        <p:nvSpPr>
          <p:cNvPr id="5" name="Footer Placeholder 4">
            <a:extLst>
              <a:ext uri="{FF2B5EF4-FFF2-40B4-BE49-F238E27FC236}">
                <a16:creationId xmlns:a16="http://schemas.microsoft.com/office/drawing/2014/main" id="{8B8D8F55-1407-50A2-C022-1BF29CA8F1CA}"/>
              </a:ext>
            </a:extLst>
          </p:cNvPr>
          <p:cNvSpPr>
            <a:spLocks noGrp="1"/>
          </p:cNvSpPr>
          <p:nvPr>
            <p:ph type="ftr" sz="quarter" idx="11"/>
          </p:nvPr>
        </p:nvSpPr>
        <p:spPr/>
        <p:txBody>
          <a:body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EC170AFE-5961-705C-6C18-AE6DA01EBCA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4</a:t>
            </a:fld>
            <a:endParaRPr lang="en-US" altLang="en-US"/>
          </a:p>
        </p:txBody>
      </p:sp>
      <p:sp>
        <p:nvSpPr>
          <p:cNvPr id="4" name="Date Placeholder 1">
            <a:extLst>
              <a:ext uri="{FF2B5EF4-FFF2-40B4-BE49-F238E27FC236}">
                <a16:creationId xmlns:a16="http://schemas.microsoft.com/office/drawing/2014/main" id="{5BADE4C6-3D42-36B0-6CBE-5A804A81B704}"/>
              </a:ext>
            </a:extLst>
          </p:cNvPr>
          <p:cNvSpPr>
            <a:spLocks noGrp="1"/>
          </p:cNvSpPr>
          <p:nvPr>
            <p:ph type="dt" sz="half" idx="10"/>
          </p:nvPr>
        </p:nvSpPr>
        <p:spPr>
          <a:xfrm>
            <a:off x="685800" y="378281"/>
            <a:ext cx="1600200" cy="215444"/>
          </a:xfrm>
        </p:spPr>
        <p:txBody>
          <a:bodyPr/>
          <a:lstStyle/>
          <a:p>
            <a:r>
              <a:rPr lang="en-US" altLang="en-US" dirty="0"/>
              <a:t>January 2023</a:t>
            </a:r>
          </a:p>
        </p:txBody>
      </p:sp>
      <p:sp>
        <p:nvSpPr>
          <p:cNvPr id="7" name="Rectangle 7">
            <a:extLst>
              <a:ext uri="{FF2B5EF4-FFF2-40B4-BE49-F238E27FC236}">
                <a16:creationId xmlns:a16="http://schemas.microsoft.com/office/drawing/2014/main" id="{9E8D7897-0218-EAAD-C710-088949C03C1A}"/>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15-23-0016-00-04ab</a:t>
            </a:r>
            <a:endParaRPr lang="en-US" altLang="en-US" sz="1400" b="1" dirty="0"/>
          </a:p>
        </p:txBody>
      </p:sp>
    </p:spTree>
    <p:extLst>
      <p:ext uri="{BB962C8B-B14F-4D97-AF65-F5344CB8AC3E}">
        <p14:creationId xmlns:p14="http://schemas.microsoft.com/office/powerpoint/2010/main" val="2624918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64E13F-5946-6628-83BB-1142D5CA09E2}"/>
              </a:ext>
            </a:extLst>
          </p:cNvPr>
          <p:cNvSpPr>
            <a:spLocks noGrp="1"/>
          </p:cNvSpPr>
          <p:nvPr>
            <p:ph type="title"/>
          </p:nvPr>
        </p:nvSpPr>
        <p:spPr/>
        <p:txBody>
          <a:bodyPr/>
          <a:lstStyle/>
          <a:p>
            <a:r>
              <a:rPr lang="en-US" dirty="0"/>
              <a:t>Bitmap Determination</a:t>
            </a:r>
          </a:p>
        </p:txBody>
      </p:sp>
      <p:sp>
        <p:nvSpPr>
          <p:cNvPr id="3" name="Content Placeholder 2">
            <a:extLst>
              <a:ext uri="{FF2B5EF4-FFF2-40B4-BE49-F238E27FC236}">
                <a16:creationId xmlns:a16="http://schemas.microsoft.com/office/drawing/2014/main" id="{D131144C-9135-2B14-EE6E-6D3606640F66}"/>
              </a:ext>
            </a:extLst>
          </p:cNvPr>
          <p:cNvSpPr>
            <a:spLocks noGrp="1"/>
          </p:cNvSpPr>
          <p:nvPr>
            <p:ph idx="1"/>
          </p:nvPr>
        </p:nvSpPr>
        <p:spPr/>
        <p:txBody>
          <a:bodyPr/>
          <a:lstStyle/>
          <a:p>
            <a:pPr marR="0" algn="l">
              <a:lnSpc>
                <a:spcPts val="2600"/>
              </a:lnSpc>
              <a:spcBef>
                <a:spcPts val="600"/>
              </a:spcBef>
              <a:spcAft>
                <a:spcPts val="0"/>
              </a:spcAft>
              <a:buFont typeface="Arial" panose="020B0604020202020204" pitchFamily="34" charset="0"/>
              <a:buChar char="•"/>
            </a:pPr>
            <a:r>
              <a:rPr lang="en-US" sz="2000" b="1" i="0" u="none" strike="noStrike" dirty="0">
                <a:solidFill>
                  <a:srgbClr val="000000"/>
                </a:solidFill>
                <a:effectLst/>
              </a:rPr>
              <a:t>Baseline</a:t>
            </a:r>
            <a:r>
              <a:rPr lang="en-US" sz="2000" b="0" i="0" u="none" strike="noStrike" dirty="0">
                <a:solidFill>
                  <a:srgbClr val="000000"/>
                </a:solidFill>
                <a:effectLst/>
              </a:rPr>
              <a:t> Scheme</a:t>
            </a:r>
          </a:p>
          <a:p>
            <a:pPr marL="685800" lvl="1" indent="-225425">
              <a:lnSpc>
                <a:spcPts val="2600"/>
              </a:lnSpc>
              <a:spcBef>
                <a:spcPts val="600"/>
              </a:spcBef>
              <a:spcAft>
                <a:spcPts val="0"/>
              </a:spcAft>
            </a:pPr>
            <a:r>
              <a:rPr lang="en-US" sz="1600" b="0" i="0" u="none" strike="noStrike" dirty="0">
                <a:solidFill>
                  <a:srgbClr val="000000"/>
                </a:solidFill>
                <a:effectLst/>
              </a:rPr>
              <a:t>Bitmap is negotiated between Initiator and Responder before session starts</a:t>
            </a:r>
          </a:p>
          <a:p>
            <a:pPr marL="685800" lvl="1" indent="-225425">
              <a:lnSpc>
                <a:spcPts val="2600"/>
              </a:lnSpc>
              <a:spcBef>
                <a:spcPts val="600"/>
              </a:spcBef>
              <a:spcAft>
                <a:spcPts val="0"/>
              </a:spcAft>
            </a:pPr>
            <a:r>
              <a:rPr lang="en-US" sz="1600" b="0" i="0" u="none" strike="noStrike" dirty="0">
                <a:solidFill>
                  <a:srgbClr val="000000"/>
                </a:solidFill>
                <a:effectLst/>
              </a:rPr>
              <a:t>Bitmap is </a:t>
            </a:r>
            <a:r>
              <a:rPr lang="en-US" sz="1600" b="0" i="0" u="none" strike="noStrike" dirty="0">
                <a:solidFill>
                  <a:srgbClr val="FF0000"/>
                </a:solidFill>
                <a:effectLst/>
              </a:rPr>
              <a:t>fixed</a:t>
            </a:r>
            <a:r>
              <a:rPr lang="en-US" sz="1600" b="0" i="0" u="none" strike="noStrike" dirty="0">
                <a:solidFill>
                  <a:srgbClr val="000000"/>
                </a:solidFill>
                <a:effectLst/>
              </a:rPr>
              <a:t> during the session</a:t>
            </a:r>
          </a:p>
          <a:p>
            <a:pPr marL="685800" lvl="1" indent="-225425">
              <a:lnSpc>
                <a:spcPts val="2600"/>
              </a:lnSpc>
              <a:spcBef>
                <a:spcPts val="600"/>
              </a:spcBef>
              <a:spcAft>
                <a:spcPts val="0"/>
              </a:spcAft>
            </a:pPr>
            <a:r>
              <a:rPr lang="en-US" sz="1600" b="0" i="0" u="none" strike="noStrike" dirty="0">
                <a:solidFill>
                  <a:srgbClr val="000000"/>
                </a:solidFill>
                <a:effectLst/>
              </a:rPr>
              <a:t>No need to include the bitmap in each reporting packet </a:t>
            </a:r>
            <a:endParaRPr lang="en-US" sz="1400" dirty="0">
              <a:solidFill>
                <a:srgbClr val="000000"/>
              </a:solidFill>
            </a:endParaRPr>
          </a:p>
          <a:p>
            <a:pPr marL="0">
              <a:lnSpc>
                <a:spcPts val="2600"/>
              </a:lnSpc>
              <a:spcBef>
                <a:spcPts val="2400"/>
              </a:spcBef>
              <a:spcAft>
                <a:spcPts val="0"/>
              </a:spcAft>
            </a:pPr>
            <a:r>
              <a:rPr lang="en-US" sz="2000" b="1" i="0" u="none" strike="noStrike" dirty="0">
                <a:solidFill>
                  <a:srgbClr val="000000"/>
                </a:solidFill>
                <a:effectLst/>
              </a:rPr>
              <a:t>Optional</a:t>
            </a:r>
            <a:r>
              <a:rPr lang="en-US" sz="2000" b="0" i="0" u="none" strike="noStrike" dirty="0">
                <a:solidFill>
                  <a:srgbClr val="000000"/>
                </a:solidFill>
                <a:effectLst/>
              </a:rPr>
              <a:t> Scheme</a:t>
            </a:r>
          </a:p>
          <a:p>
            <a:pPr marL="685800" lvl="1" indent="-225425">
              <a:lnSpc>
                <a:spcPts val="2600"/>
              </a:lnSpc>
              <a:spcBef>
                <a:spcPts val="600"/>
              </a:spcBef>
              <a:spcAft>
                <a:spcPts val="0"/>
              </a:spcAft>
            </a:pPr>
            <a:r>
              <a:rPr lang="en-US" sz="1600" b="0" i="0" u="none" strike="noStrike" dirty="0">
                <a:solidFill>
                  <a:srgbClr val="000000"/>
                </a:solidFill>
                <a:effectLst/>
              </a:rPr>
              <a:t>Bitmap is </a:t>
            </a:r>
            <a:r>
              <a:rPr lang="en-US" sz="1600" b="0" i="0" u="none" strike="noStrike" dirty="0">
                <a:solidFill>
                  <a:srgbClr val="FF0000"/>
                </a:solidFill>
                <a:effectLst/>
              </a:rPr>
              <a:t>dynamic</a:t>
            </a:r>
            <a:r>
              <a:rPr lang="en-US" sz="1600" b="0" i="0" u="none" strike="noStrike" dirty="0">
                <a:solidFill>
                  <a:srgbClr val="000000"/>
                </a:solidFill>
                <a:effectLst/>
              </a:rPr>
              <a:t> during the session</a:t>
            </a:r>
          </a:p>
          <a:p>
            <a:pPr marL="1028700" lvl="2" indent="-225425">
              <a:lnSpc>
                <a:spcPts val="2600"/>
              </a:lnSpc>
              <a:spcBef>
                <a:spcPts val="600"/>
              </a:spcBef>
              <a:spcAft>
                <a:spcPts val="0"/>
              </a:spcAft>
            </a:pPr>
            <a:r>
              <a:rPr lang="en-US" sz="1600" dirty="0">
                <a:solidFill>
                  <a:srgbClr val="000000"/>
                </a:solidFill>
              </a:rPr>
              <a:t>Responder can follow the suggested bitmap from Initiator or choose to use another bitmap</a:t>
            </a:r>
            <a:endParaRPr lang="en-US" sz="1600" b="0" i="0" u="none" strike="noStrike" dirty="0">
              <a:solidFill>
                <a:srgbClr val="000000"/>
              </a:solidFill>
              <a:effectLst/>
            </a:endParaRPr>
          </a:p>
          <a:p>
            <a:pPr marL="685800" lvl="1" indent="-225425">
              <a:lnSpc>
                <a:spcPts val="2600"/>
              </a:lnSpc>
              <a:spcBef>
                <a:spcPts val="600"/>
              </a:spcBef>
              <a:spcAft>
                <a:spcPts val="0"/>
              </a:spcAft>
            </a:pPr>
            <a:r>
              <a:rPr lang="en-US" sz="1600" b="0" i="0" u="none" strike="noStrike" dirty="0">
                <a:solidFill>
                  <a:srgbClr val="000000"/>
                </a:solidFill>
                <a:effectLst/>
              </a:rPr>
              <a:t>Bitmap is included in each reporting packet</a:t>
            </a:r>
          </a:p>
          <a:p>
            <a:pPr>
              <a:lnSpc>
                <a:spcPts val="2600"/>
              </a:lnSpc>
              <a:spcBef>
                <a:spcPts val="600"/>
              </a:spcBef>
            </a:pPr>
            <a:endParaRPr lang="en-US" dirty="0"/>
          </a:p>
        </p:txBody>
      </p:sp>
      <p:sp>
        <p:nvSpPr>
          <p:cNvPr id="5" name="Footer Placeholder 4">
            <a:extLst>
              <a:ext uri="{FF2B5EF4-FFF2-40B4-BE49-F238E27FC236}">
                <a16:creationId xmlns:a16="http://schemas.microsoft.com/office/drawing/2014/main" id="{2F6A6843-E139-1342-7458-D494BEC1803A}"/>
              </a:ext>
            </a:extLst>
          </p:cNvPr>
          <p:cNvSpPr>
            <a:spLocks noGrp="1"/>
          </p:cNvSpPr>
          <p:nvPr>
            <p:ph type="ftr" sz="quarter" idx="11"/>
          </p:nvPr>
        </p:nvSpPr>
        <p:spPr/>
        <p:txBody>
          <a:body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36A6B9BF-E55F-9F01-7561-C5656FD48E74}"/>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5</a:t>
            </a:fld>
            <a:endParaRPr lang="en-US" altLang="en-US"/>
          </a:p>
        </p:txBody>
      </p:sp>
      <p:sp>
        <p:nvSpPr>
          <p:cNvPr id="4" name="Date Placeholder 1">
            <a:extLst>
              <a:ext uri="{FF2B5EF4-FFF2-40B4-BE49-F238E27FC236}">
                <a16:creationId xmlns:a16="http://schemas.microsoft.com/office/drawing/2014/main" id="{11387301-4124-6186-7A2C-21C2AD73C521}"/>
              </a:ext>
            </a:extLst>
          </p:cNvPr>
          <p:cNvSpPr>
            <a:spLocks noGrp="1"/>
          </p:cNvSpPr>
          <p:nvPr>
            <p:ph type="dt" sz="half" idx="10"/>
          </p:nvPr>
        </p:nvSpPr>
        <p:spPr>
          <a:xfrm>
            <a:off x="685800" y="378281"/>
            <a:ext cx="1600200" cy="215444"/>
          </a:xfrm>
        </p:spPr>
        <p:txBody>
          <a:bodyPr/>
          <a:lstStyle/>
          <a:p>
            <a:r>
              <a:rPr lang="en-US" altLang="en-US" dirty="0"/>
              <a:t>January 2023</a:t>
            </a:r>
          </a:p>
        </p:txBody>
      </p:sp>
      <p:sp>
        <p:nvSpPr>
          <p:cNvPr id="7" name="Rectangle 7">
            <a:extLst>
              <a:ext uri="{FF2B5EF4-FFF2-40B4-BE49-F238E27FC236}">
                <a16:creationId xmlns:a16="http://schemas.microsoft.com/office/drawing/2014/main" id="{4007DD49-2EBA-9BEE-C346-4179861754D8}"/>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15-23-0016-00-04ab</a:t>
            </a:r>
            <a:endParaRPr lang="en-US" altLang="en-US" sz="1400" b="1" dirty="0"/>
          </a:p>
        </p:txBody>
      </p:sp>
    </p:spTree>
    <p:extLst>
      <p:ext uri="{BB962C8B-B14F-4D97-AF65-F5344CB8AC3E}">
        <p14:creationId xmlns:p14="http://schemas.microsoft.com/office/powerpoint/2010/main" val="32046727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6DC2ED-AFB4-D6A3-3BF9-AD8AE070430D}"/>
              </a:ext>
            </a:extLst>
          </p:cNvPr>
          <p:cNvSpPr>
            <a:spLocks noGrp="1"/>
          </p:cNvSpPr>
          <p:nvPr>
            <p:ph type="title"/>
          </p:nvPr>
        </p:nvSpPr>
        <p:spPr/>
        <p:txBody>
          <a:bodyPr/>
          <a:lstStyle/>
          <a:p>
            <a:r>
              <a:rPr lang="en-US" dirty="0"/>
              <a:t>CIR Reporting Payload Calculation</a:t>
            </a:r>
            <a:br>
              <a:rPr lang="en-US" dirty="0"/>
            </a:br>
            <a:r>
              <a:rPr lang="en-US" dirty="0"/>
              <a:t>with Dynamic Bitmap</a:t>
            </a:r>
          </a:p>
        </p:txBody>
      </p:sp>
      <p:sp>
        <p:nvSpPr>
          <p:cNvPr id="3" name="Content Placeholder 2">
            <a:extLst>
              <a:ext uri="{FF2B5EF4-FFF2-40B4-BE49-F238E27FC236}">
                <a16:creationId xmlns:a16="http://schemas.microsoft.com/office/drawing/2014/main" id="{FB4AB0CF-84E1-661B-CF5B-F3EDACDAFC78}"/>
              </a:ext>
            </a:extLst>
          </p:cNvPr>
          <p:cNvSpPr>
            <a:spLocks noGrp="1"/>
          </p:cNvSpPr>
          <p:nvPr>
            <p:ph idx="1"/>
          </p:nvPr>
        </p:nvSpPr>
        <p:spPr>
          <a:xfrm>
            <a:off x="609600" y="1981199"/>
            <a:ext cx="3810000" cy="4343401"/>
          </a:xfrm>
        </p:spPr>
        <p:txBody>
          <a:bodyPr/>
          <a:lstStyle/>
          <a:p>
            <a:pPr marL="233363" indent="-233363"/>
            <a:r>
              <a:rPr lang="en-US" sz="1600" dirty="0"/>
              <a:t>Example-1: report 100 taps</a:t>
            </a:r>
          </a:p>
          <a:p>
            <a:pPr marL="458788" lvl="1" indent="-225425"/>
            <a:r>
              <a:rPr lang="en-US" sz="1200" dirty="0"/>
              <a:t>BM_OFFSET = 0, BM_LENGTH = 256</a:t>
            </a:r>
          </a:p>
          <a:p>
            <a:pPr marL="458788" lvl="1" indent="-225425"/>
            <a:r>
              <a:rPr lang="en-US" sz="1200" dirty="0"/>
              <a:t>bitmap: 256 bits</a:t>
            </a:r>
          </a:p>
          <a:p>
            <a:pPr marL="458788" lvl="1" indent="-225425"/>
            <a:r>
              <a:rPr lang="en-US" sz="1200" dirty="0"/>
              <a:t>CIR taps: (16+16)x100 = 3200 bits</a:t>
            </a:r>
          </a:p>
          <a:p>
            <a:pPr marL="458788" lvl="1" indent="-225425"/>
            <a:r>
              <a:rPr lang="en-US" sz="1200" dirty="0"/>
              <a:t>total: 3456 bits = 432 bytes</a:t>
            </a:r>
            <a:endParaRPr lang="en-US" sz="1600" dirty="0"/>
          </a:p>
          <a:p>
            <a:pPr marL="233363" indent="-233363"/>
            <a:endParaRPr lang="en-US" sz="1600" dirty="0"/>
          </a:p>
          <a:p>
            <a:pPr marL="233363" indent="-233363"/>
            <a:r>
              <a:rPr lang="en-US" sz="1600" dirty="0"/>
              <a:t>Example-2: report 10 taps</a:t>
            </a:r>
          </a:p>
          <a:p>
            <a:pPr marL="458788" lvl="1" indent="-225425"/>
            <a:r>
              <a:rPr lang="en-US" sz="1200" dirty="0"/>
              <a:t>BM_OFFSET = 0, BM_LENGTH = 256</a:t>
            </a:r>
          </a:p>
          <a:p>
            <a:pPr marL="458788" lvl="1" indent="-225425"/>
            <a:r>
              <a:rPr lang="en-US" sz="1200" dirty="0"/>
              <a:t>bitmap: 256 bits</a:t>
            </a:r>
          </a:p>
          <a:p>
            <a:pPr marL="458788" lvl="1" indent="-225425"/>
            <a:r>
              <a:rPr lang="en-US" sz="1200" dirty="0"/>
              <a:t>CIR taps: (16+16)x10 = 320 bits</a:t>
            </a:r>
          </a:p>
          <a:p>
            <a:pPr marL="458788" lvl="1" indent="-225425"/>
            <a:r>
              <a:rPr lang="en-US" sz="1200" dirty="0"/>
              <a:t>total: 576 bits = 72 bytes</a:t>
            </a:r>
          </a:p>
          <a:p>
            <a:pPr marL="233363" indent="-233363"/>
            <a:endParaRPr lang="en-US" sz="1600" dirty="0"/>
          </a:p>
          <a:p>
            <a:pPr marL="233363" indent="-233363"/>
            <a:r>
              <a:rPr lang="en-US" sz="1600" dirty="0"/>
              <a:t>Example-3: report 10 taps</a:t>
            </a:r>
          </a:p>
          <a:p>
            <a:pPr marL="458788" lvl="1" indent="-225425"/>
            <a:r>
              <a:rPr lang="en-US" sz="1200" dirty="0"/>
              <a:t>BM_OFFSET = 0, BM_LENGTH = 64</a:t>
            </a:r>
          </a:p>
          <a:p>
            <a:pPr marL="458788" lvl="1" indent="-225425"/>
            <a:r>
              <a:rPr lang="en-US" sz="1200" dirty="0"/>
              <a:t>bitmap: 64 bits</a:t>
            </a:r>
          </a:p>
          <a:p>
            <a:pPr marL="458788" lvl="1" indent="-225425"/>
            <a:r>
              <a:rPr lang="en-US" sz="1200" dirty="0"/>
              <a:t>CIR taps: (16+16)x10 = 320 bits</a:t>
            </a:r>
          </a:p>
          <a:p>
            <a:pPr marL="458788" lvl="1" indent="-225425"/>
            <a:r>
              <a:rPr lang="en-US" sz="1200" dirty="0"/>
              <a:t>total: 384 bits = 48 bytes</a:t>
            </a:r>
          </a:p>
          <a:p>
            <a:pPr lvl="2"/>
            <a:endParaRPr lang="en-US" sz="1200" dirty="0"/>
          </a:p>
        </p:txBody>
      </p:sp>
      <p:sp>
        <p:nvSpPr>
          <p:cNvPr id="5" name="Footer Placeholder 4">
            <a:extLst>
              <a:ext uri="{FF2B5EF4-FFF2-40B4-BE49-F238E27FC236}">
                <a16:creationId xmlns:a16="http://schemas.microsoft.com/office/drawing/2014/main" id="{8B8D8F55-1407-50A2-C022-1BF29CA8F1CA}"/>
              </a:ext>
            </a:extLst>
          </p:cNvPr>
          <p:cNvSpPr>
            <a:spLocks noGrp="1"/>
          </p:cNvSpPr>
          <p:nvPr>
            <p:ph type="ftr" sz="quarter" idx="11"/>
          </p:nvPr>
        </p:nvSpPr>
        <p:spPr/>
        <p:txBody>
          <a:body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EC170AFE-5961-705C-6C18-AE6DA01EBCA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6</a:t>
            </a:fld>
            <a:endParaRPr lang="en-US" altLang="en-US"/>
          </a:p>
        </p:txBody>
      </p:sp>
      <p:sp>
        <p:nvSpPr>
          <p:cNvPr id="4" name="Rectangle 3">
            <a:extLst>
              <a:ext uri="{FF2B5EF4-FFF2-40B4-BE49-F238E27FC236}">
                <a16:creationId xmlns:a16="http://schemas.microsoft.com/office/drawing/2014/main" id="{6C846E45-0A26-9854-A8E5-E967AB136B3E}"/>
              </a:ext>
            </a:extLst>
          </p:cNvPr>
          <p:cNvSpPr/>
          <p:nvPr/>
        </p:nvSpPr>
        <p:spPr bwMode="auto">
          <a:xfrm>
            <a:off x="4572000" y="2057400"/>
            <a:ext cx="1219198" cy="430033"/>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anose="02020603050405020304" pitchFamily="18" charset="0"/>
              </a:rPr>
              <a:t>Bitmap</a:t>
            </a:r>
          </a:p>
        </p:txBody>
      </p:sp>
      <p:sp>
        <p:nvSpPr>
          <p:cNvPr id="7" name="Rectangle 6">
            <a:extLst>
              <a:ext uri="{FF2B5EF4-FFF2-40B4-BE49-F238E27FC236}">
                <a16:creationId xmlns:a16="http://schemas.microsoft.com/office/drawing/2014/main" id="{5F0522AE-E2BA-BCFC-ED6A-D65263AB9AF4}"/>
              </a:ext>
            </a:extLst>
          </p:cNvPr>
          <p:cNvSpPr/>
          <p:nvPr/>
        </p:nvSpPr>
        <p:spPr bwMode="auto">
          <a:xfrm>
            <a:off x="5791198" y="2057400"/>
            <a:ext cx="2441196" cy="430033"/>
          </a:xfrm>
          <a:prstGeom prst="rect">
            <a:avLst/>
          </a:prstGeom>
          <a:solidFill>
            <a:schemeClr val="accent2">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I/Q of Reported CIR Taps</a:t>
            </a: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8" name="Date Placeholder 1">
            <a:extLst>
              <a:ext uri="{FF2B5EF4-FFF2-40B4-BE49-F238E27FC236}">
                <a16:creationId xmlns:a16="http://schemas.microsoft.com/office/drawing/2014/main" id="{0B66E4A3-74DE-D357-DEA9-79DC605AB987}"/>
              </a:ext>
            </a:extLst>
          </p:cNvPr>
          <p:cNvSpPr>
            <a:spLocks noGrp="1"/>
          </p:cNvSpPr>
          <p:nvPr>
            <p:ph type="dt" sz="half" idx="10"/>
          </p:nvPr>
        </p:nvSpPr>
        <p:spPr>
          <a:xfrm>
            <a:off x="685800" y="378281"/>
            <a:ext cx="1600200" cy="215444"/>
          </a:xfrm>
        </p:spPr>
        <p:txBody>
          <a:bodyPr/>
          <a:lstStyle/>
          <a:p>
            <a:r>
              <a:rPr lang="en-US" altLang="en-US" dirty="0"/>
              <a:t>January 2023</a:t>
            </a:r>
          </a:p>
        </p:txBody>
      </p:sp>
      <p:sp>
        <p:nvSpPr>
          <p:cNvPr id="9" name="Rectangle 7">
            <a:extLst>
              <a:ext uri="{FF2B5EF4-FFF2-40B4-BE49-F238E27FC236}">
                <a16:creationId xmlns:a16="http://schemas.microsoft.com/office/drawing/2014/main" id="{BADB2BA9-AAA6-F59C-7885-AA0AA4D9E067}"/>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15-23-0016-00-04ab</a:t>
            </a:r>
            <a:endParaRPr lang="en-US" altLang="en-US" sz="1400" b="1" dirty="0"/>
          </a:p>
        </p:txBody>
      </p:sp>
    </p:spTree>
    <p:extLst>
      <p:ext uri="{BB962C8B-B14F-4D97-AF65-F5344CB8AC3E}">
        <p14:creationId xmlns:p14="http://schemas.microsoft.com/office/powerpoint/2010/main" val="413661633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26727</TotalTime>
  <Words>661</Words>
  <Application>Microsoft Macintosh PowerPoint</Application>
  <PresentationFormat>On-screen Show (4:3)</PresentationFormat>
  <Paragraphs>104</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Times New Roman</vt:lpstr>
      <vt:lpstr>Office Theme</vt:lpstr>
      <vt:lpstr>PowerPoint Presentation</vt:lpstr>
      <vt:lpstr>PowerPoint Presentation</vt:lpstr>
      <vt:lpstr>CIR to Report for UWB Sensing</vt:lpstr>
      <vt:lpstr>CIR Reporting Bitmap</vt:lpstr>
      <vt:lpstr>Bitmap Determination</vt:lpstr>
      <vt:lpstr>CIR Reporting Payload Calculation with Dynamic Bitmap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Ersen Ekrem</dc:creator>
  <cp:keywords/>
  <dc:description>&lt;doc#&gt;</dc:description>
  <cp:lastModifiedBy>Xiliang Luo</cp:lastModifiedBy>
  <cp:revision>1311</cp:revision>
  <cp:lastPrinted>1998-02-10T13:28:06Z</cp:lastPrinted>
  <dcterms:created xsi:type="dcterms:W3CDTF">2021-07-16T20:39:58Z</dcterms:created>
  <dcterms:modified xsi:type="dcterms:W3CDTF">2023-01-13T23:31:40Z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