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86" r:id="rId4"/>
    <p:sldId id="279" r:id="rId5"/>
    <p:sldId id="281" r:id="rId6"/>
    <p:sldId id="282" r:id="rId7"/>
    <p:sldId id="283" r:id="rId8"/>
    <p:sldId id="284" r:id="rId9"/>
    <p:sldId id="277"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802.15-23-0013-00-03ma-January 2023_Closing_Plenary_Slides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err="1" smtClean="0"/>
              <a:t>Jnauary</a:t>
            </a:r>
            <a:r>
              <a:rPr lang="en-US" dirty="0" smtClean="0"/>
              <a:t>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January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18 January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January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a:t>
            </a:r>
            <a:r>
              <a:rPr lang="de-DE" dirty="0" err="1" smtClean="0"/>
              <a:t>January</a:t>
            </a:r>
            <a:r>
              <a:rPr lang="de-DE" dirty="0" smtClean="0"/>
              <a:t> 2023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 of </a:t>
            </a:r>
            <a:r>
              <a:rPr lang="de-DE" dirty="0" err="1" smtClean="0"/>
              <a:t>the</a:t>
            </a:r>
            <a:r>
              <a:rPr lang="de-DE" dirty="0" smtClean="0"/>
              <a:t> </a:t>
            </a:r>
            <a:r>
              <a:rPr lang="de-DE" dirty="0" err="1" smtClean="0"/>
              <a:t>week</a:t>
            </a:r>
            <a:r>
              <a:rPr lang="de-DE" dirty="0" smtClean="0"/>
              <a:t>:</a:t>
            </a:r>
            <a:br>
              <a:rPr lang="de-DE" dirty="0" smtClean="0"/>
            </a:br>
            <a:r>
              <a:rPr lang="de-DE" dirty="0" err="1" smtClean="0"/>
              <a:t>Results</a:t>
            </a:r>
            <a:r>
              <a:rPr lang="de-DE" dirty="0" smtClean="0"/>
              <a:t> of LB 194</a:t>
            </a:r>
            <a:endParaRPr lang="de-DE" dirty="0"/>
          </a:p>
        </p:txBody>
      </p:sp>
      <p:sp>
        <p:nvSpPr>
          <p:cNvPr id="2" name="Datumsplatzhalter 1"/>
          <p:cNvSpPr>
            <a:spLocks noGrp="1"/>
          </p:cNvSpPr>
          <p:nvPr>
            <p:ph type="dt" sz="half" idx="10"/>
          </p:nvPr>
        </p:nvSpPr>
        <p:spPr/>
        <p:txBody>
          <a:bodyPr/>
          <a:lstStyle/>
          <a:p>
            <a:r>
              <a:rPr lang="en-US" dirty="0" smtClean="0"/>
              <a:t>January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827146575"/>
              </p:ext>
            </p:extLst>
          </p:nvPr>
        </p:nvGraphicFramePr>
        <p:xfrm>
          <a:off x="4223085" y="2485786"/>
          <a:ext cx="4280503" cy="3393924"/>
        </p:xfrm>
        <a:graphic>
          <a:graphicData uri="http://schemas.openxmlformats.org/drawingml/2006/table">
            <a:tbl>
              <a:tblPr firstRow="1" firstCol="1" bandRow="1">
                <a:tableStyleId>{5C22544A-7EE6-4342-B048-85BDC9FD1C3A}</a:tableStyleId>
              </a:tblPr>
              <a:tblGrid>
                <a:gridCol w="2011084"/>
                <a:gridCol w="131630"/>
                <a:gridCol w="782089"/>
                <a:gridCol w="131630"/>
                <a:gridCol w="1092440"/>
                <a:gridCol w="131630"/>
              </a:tblGrid>
              <a:tr h="640362">
                <a:tc gridSpan="2">
                  <a:txBody>
                    <a:bodyPr/>
                    <a:lstStyle/>
                    <a:p>
                      <a:endParaRPr lang="de-DE" sz="1400" dirty="0">
                        <a:effectLst/>
                        <a:latin typeface="Times New Roman" panose="02020603050405020304" pitchFamily="18" charset="0"/>
                      </a:endParaRPr>
                    </a:p>
                  </a:txBody>
                  <a:tcPr marL="96055" marR="96055" marT="0" marB="0" anchor="b"/>
                </a:tc>
                <a:tc hMerge="1">
                  <a:txBody>
                    <a:bodyPr/>
                    <a:lstStyle/>
                    <a:p>
                      <a:endParaRPr lang="de-DE"/>
                    </a:p>
                  </a:txBody>
                  <a:tcPr/>
                </a:tc>
                <a:tc>
                  <a:txBody>
                    <a:bodyPr/>
                    <a:lstStyle/>
                    <a:p>
                      <a:pPr algn="ctr">
                        <a:spcAft>
                          <a:spcPts val="0"/>
                        </a:spcAft>
                      </a:pPr>
                      <a:r>
                        <a:rPr lang="de-DE" sz="1400">
                          <a:effectLst/>
                        </a:rPr>
                        <a:t>LB194</a:t>
                      </a:r>
                      <a:br>
                        <a:rPr lang="de-DE" sz="1400">
                          <a:effectLst/>
                        </a:rPr>
                      </a:br>
                      <a:r>
                        <a:rPr lang="de-DE" sz="1400">
                          <a:effectLst/>
                        </a:rPr>
                        <a:t>Results</a:t>
                      </a:r>
                      <a:endParaRPr lang="de-DE" sz="1600">
                        <a:effectLst/>
                        <a:latin typeface="Calibri" panose="020F0502020204030204" pitchFamily="34" charset="0"/>
                        <a:ea typeface="Calibri" panose="020F0502020204030204" pitchFamily="34" charset="0"/>
                      </a:endParaRPr>
                    </a:p>
                  </a:txBody>
                  <a:tcPr marL="96055" marR="96055" marT="0" marB="0" anchor="b"/>
                </a:tc>
                <a:tc gridSpan="2">
                  <a:txBody>
                    <a:bodyPr/>
                    <a:lstStyle/>
                    <a:p>
                      <a:pPr algn="ctr">
                        <a:spcAft>
                          <a:spcPts val="0"/>
                        </a:spcAft>
                      </a:pPr>
                      <a:r>
                        <a:rPr lang="de-DE" sz="1400">
                          <a:effectLst/>
                        </a:rPr>
                        <a:t>Aggregate</a:t>
                      </a:r>
                      <a:br>
                        <a:rPr lang="de-DE" sz="1400">
                          <a:effectLst/>
                        </a:rPr>
                      </a:br>
                      <a:r>
                        <a:rPr lang="de-DE" sz="1400">
                          <a:effectLst/>
                        </a:rPr>
                        <a:t>up to LB194</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a:txBody>
                    <a:bodyPr/>
                    <a:lstStyle/>
                    <a:p>
                      <a:pPr>
                        <a:spcAft>
                          <a:spcPts val="0"/>
                        </a:spcAft>
                      </a:pPr>
                      <a:r>
                        <a:rPr lang="de-DE" sz="1600">
                          <a:effectLst/>
                        </a:rPr>
                        <a:t> </a:t>
                      </a:r>
                      <a:endParaRPr lang="de-DE" sz="1600">
                        <a:effectLst/>
                        <a:latin typeface="Calibri" panose="020F0502020204030204" pitchFamily="34" charset="0"/>
                        <a:ea typeface="Calibri" panose="020F0502020204030204" pitchFamily="34" charset="0"/>
                      </a:endParaRPr>
                    </a:p>
                  </a:txBody>
                  <a:tcPr marL="0" marR="0" marT="0" marB="0" anchor="ctr"/>
                </a:tc>
              </a:tr>
              <a:tr h="234800">
                <a:tc>
                  <a:txBody>
                    <a:bodyPr/>
                    <a:lstStyle/>
                    <a:p>
                      <a:pPr>
                        <a:spcAft>
                          <a:spcPts val="0"/>
                        </a:spcAft>
                      </a:pPr>
                      <a:r>
                        <a:rPr lang="de-DE" sz="1400">
                          <a:effectLst/>
                        </a:rPr>
                        <a:t>VOTERS</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137</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137</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VOTED</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20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105</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YES</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dirty="0">
                          <a:effectLst/>
                        </a:rPr>
                        <a:t>18</a:t>
                      </a:r>
                      <a:endParaRPr lang="de-DE" sz="1600" dirty="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dirty="0" smtClean="0">
                          <a:effectLst/>
                        </a:rPr>
                        <a:t>88</a:t>
                      </a:r>
                      <a:endParaRPr lang="de-DE" sz="1600" dirty="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ABSTAIN</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2</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dirty="0">
                          <a:effectLst/>
                        </a:rPr>
                        <a:t>17</a:t>
                      </a:r>
                      <a:endParaRPr lang="de-DE" sz="1600" dirty="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NO</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dirty="0" smtClean="0">
                          <a:effectLst/>
                        </a:rPr>
                        <a:t>0</a:t>
                      </a:r>
                      <a:endParaRPr lang="de-DE" sz="1600" dirty="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 VOTERS</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14.60%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76.60%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 YES</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100%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dirty="0" smtClean="0">
                          <a:effectLst/>
                        </a:rPr>
                        <a:t>100%</a:t>
                      </a:r>
                      <a:endParaRPr lang="de-DE" sz="1600" dirty="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 ABSTAIN</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pPr algn="ctr">
                        <a:spcAft>
                          <a:spcPts val="0"/>
                        </a:spcAft>
                      </a:pPr>
                      <a:r>
                        <a:rPr lang="de-DE" sz="1400">
                          <a:effectLst/>
                        </a:rPr>
                        <a:t>10%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16.20%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34800">
                <a:tc>
                  <a:txBody>
                    <a:bodyPr/>
                    <a:lstStyle/>
                    <a:p>
                      <a:pPr>
                        <a:spcAft>
                          <a:spcPts val="0"/>
                        </a:spcAft>
                      </a:pPr>
                      <a:r>
                        <a:rPr lang="de-DE" sz="1400">
                          <a:effectLst/>
                        </a:rPr>
                        <a:t>Did Not Vote (cum.)</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endParaRPr lang="de-DE" sz="1400">
                        <a:effectLst/>
                        <a:latin typeface="Times New Roman" panose="02020603050405020304" pitchFamily="18"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32</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426908">
                <a:tc>
                  <a:txBody>
                    <a:bodyPr/>
                    <a:lstStyle/>
                    <a:p>
                      <a:pPr>
                        <a:spcAft>
                          <a:spcPts val="0"/>
                        </a:spcAft>
                      </a:pPr>
                      <a:r>
                        <a:rPr lang="de-DE" sz="1400">
                          <a:effectLst/>
                        </a:rPr>
                        <a:t>Did Not Vote (cum.) %</a:t>
                      </a:r>
                      <a:endParaRPr lang="de-DE" sz="1600">
                        <a:effectLst/>
                        <a:latin typeface="Calibri" panose="020F0502020204030204" pitchFamily="34" charset="0"/>
                        <a:ea typeface="Calibri" panose="020F0502020204030204" pitchFamily="34" charset="0"/>
                      </a:endParaRPr>
                    </a:p>
                  </a:txBody>
                  <a:tcPr marL="96055" marR="96055" marT="0" marB="0" anchor="b"/>
                </a:tc>
                <a:tc gridSpan="3">
                  <a:txBody>
                    <a:bodyPr/>
                    <a:lstStyle/>
                    <a:p>
                      <a:endParaRPr lang="de-DE" sz="1400">
                        <a:effectLst/>
                        <a:latin typeface="Times New Roman" panose="02020603050405020304" pitchFamily="18" charset="0"/>
                      </a:endParaRPr>
                    </a:p>
                  </a:txBody>
                  <a:tcPr marL="96055" marR="96055" marT="0" marB="0" anchor="b"/>
                </a:tc>
                <a:tc hMerge="1">
                  <a:txBody>
                    <a:bodyPr/>
                    <a:lstStyle/>
                    <a:p>
                      <a:endParaRPr lang="de-DE"/>
                    </a:p>
                  </a:txBody>
                  <a:tcPr/>
                </a:tc>
                <a:tc hMerge="1">
                  <a:txBody>
                    <a:bodyPr/>
                    <a:lstStyle/>
                    <a:p>
                      <a:endParaRPr lang="de-DE"/>
                    </a:p>
                  </a:txBody>
                  <a:tcPr/>
                </a:tc>
                <a:tc gridSpan="2">
                  <a:txBody>
                    <a:bodyPr/>
                    <a:lstStyle/>
                    <a:p>
                      <a:pPr algn="ctr">
                        <a:spcAft>
                          <a:spcPts val="0"/>
                        </a:spcAft>
                      </a:pPr>
                      <a:r>
                        <a:rPr lang="de-DE" sz="1400">
                          <a:effectLst/>
                        </a:rPr>
                        <a:t>23.40%</a:t>
                      </a:r>
                      <a:endParaRPr lang="de-DE" sz="1600">
                        <a:effectLst/>
                        <a:latin typeface="Calibri" panose="020F0502020204030204" pitchFamily="34" charset="0"/>
                        <a:ea typeface="Calibri" panose="020F0502020204030204" pitchFamily="34" charset="0"/>
                      </a:endParaRPr>
                    </a:p>
                  </a:txBody>
                  <a:tcPr marL="96055" marR="96055" marT="0" marB="0" anchor="b"/>
                </a:tc>
                <a:tc hMerge="1">
                  <a:txBody>
                    <a:bodyPr/>
                    <a:lstStyle/>
                    <a:p>
                      <a:endParaRPr lang="de-DE"/>
                    </a:p>
                  </a:txBody>
                  <a:tcPr/>
                </a:tc>
              </a:tr>
              <a:tr h="213454">
                <a:tc>
                  <a:txBody>
                    <a:bodyPr/>
                    <a:lstStyle/>
                    <a:p>
                      <a:endParaRPr lang="de-DE" sz="1400">
                        <a:effectLst/>
                        <a:latin typeface="Times New Roman" panose="02020603050405020304" pitchFamily="18" charset="0"/>
                      </a:endParaRPr>
                    </a:p>
                  </a:txBody>
                  <a:tcPr marL="0" marR="0" marT="0" marB="0" anchor="ctr"/>
                </a:tc>
                <a:tc>
                  <a:txBody>
                    <a:bodyPr/>
                    <a:lstStyle/>
                    <a:p>
                      <a:endParaRPr lang="de-DE" sz="1400">
                        <a:effectLst/>
                        <a:latin typeface="Times New Roman" panose="02020603050405020304" pitchFamily="18" charset="0"/>
                      </a:endParaRPr>
                    </a:p>
                  </a:txBody>
                  <a:tcPr marL="0" marR="0" marT="0" marB="0" anchor="ctr"/>
                </a:tc>
                <a:tc>
                  <a:txBody>
                    <a:bodyPr/>
                    <a:lstStyle/>
                    <a:p>
                      <a:endParaRPr lang="de-DE" sz="1400">
                        <a:effectLst/>
                        <a:latin typeface="Times New Roman" panose="02020603050405020304" pitchFamily="18" charset="0"/>
                      </a:endParaRPr>
                    </a:p>
                  </a:txBody>
                  <a:tcPr marL="0" marR="0" marT="0" marB="0" anchor="ctr"/>
                </a:tc>
                <a:tc>
                  <a:txBody>
                    <a:bodyPr/>
                    <a:lstStyle/>
                    <a:p>
                      <a:endParaRPr lang="de-DE" sz="1400">
                        <a:effectLst/>
                        <a:latin typeface="Times New Roman" panose="02020603050405020304" pitchFamily="18" charset="0"/>
                      </a:endParaRPr>
                    </a:p>
                  </a:txBody>
                  <a:tcPr marL="0" marR="0" marT="0" marB="0" anchor="ctr"/>
                </a:tc>
                <a:tc>
                  <a:txBody>
                    <a:bodyPr/>
                    <a:lstStyle/>
                    <a:p>
                      <a:endParaRPr lang="de-DE" sz="1400">
                        <a:effectLst/>
                        <a:latin typeface="Times New Roman" panose="02020603050405020304" pitchFamily="18" charset="0"/>
                      </a:endParaRPr>
                    </a:p>
                  </a:txBody>
                  <a:tcPr marL="0" marR="0" marT="0" marB="0" anchor="ctr"/>
                </a:tc>
                <a:tc>
                  <a:txBody>
                    <a:bodyPr/>
                    <a:lstStyle/>
                    <a:p>
                      <a:endParaRPr lang="de-DE" sz="1400" dirty="0">
                        <a:effectLst/>
                        <a:latin typeface="Times New Roman" panose="02020603050405020304" pitchFamily="18" charset="0"/>
                      </a:endParaRPr>
                    </a:p>
                  </a:txBody>
                  <a:tcPr marL="0" marR="0" marT="0" marB="0" anchor="ctr"/>
                </a:tc>
              </a:tr>
            </a:tbl>
          </a:graphicData>
        </a:graphic>
      </p:graphicFrame>
      <p:sp>
        <p:nvSpPr>
          <p:cNvPr id="9" name="Rectangle 1"/>
          <p:cNvSpPr>
            <a:spLocks noChangeArrowheads="1"/>
          </p:cNvSpPr>
          <p:nvPr/>
        </p:nvSpPr>
        <p:spPr bwMode="auto">
          <a:xfrm>
            <a:off x="685800" y="2340280"/>
            <a:ext cx="353728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Letter Ballot #194, the 2</a:t>
            </a:r>
            <a:r>
              <a:rPr kumimoji="0" lang="en-US" altLang="de-DE" sz="1600" b="0" i="0" u="none" strike="noStrike" cap="none" normalizeH="0" baseline="30000" dirty="0" smtClean="0">
                <a:ln>
                  <a:noFill/>
                </a:ln>
                <a:solidFill>
                  <a:schemeClr val="tx1"/>
                </a:solidFill>
                <a:effectLst/>
                <a:latin typeface="Arial" panose="020B0604020202020204" pitchFamily="34" charset="0"/>
                <a:ea typeface="Calibri" panose="020F0502020204030204" pitchFamily="34" charset="0"/>
              </a:rPr>
              <a:t>nd</a:t>
            </a: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recirculation of Letter Ballot # 191 for the P802.15.3-RevB draft, concluded on Jan. 10</a:t>
            </a:r>
            <a:r>
              <a:rPr kumimoji="0" lang="en-US" altLang="de-DE" sz="1600" b="0" i="0" u="none" strike="noStrike" cap="none" normalizeH="0" baseline="30000" dirty="0" smtClean="0">
                <a:ln>
                  <a:noFill/>
                </a:ln>
                <a:solidFill>
                  <a:schemeClr val="tx1"/>
                </a:solidFill>
                <a:effectLst/>
                <a:latin typeface="Arial" panose="020B0604020202020204" pitchFamily="34" charset="0"/>
                <a:ea typeface="Calibri" panose="020F0502020204030204" pitchFamily="34" charset="0"/>
              </a:rPr>
              <a:t>th</a:t>
            </a: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with the following results:</a:t>
            </a:r>
            <a:endParaRPr lang="de-DE" altLang="de-DE" sz="900" dirty="0">
              <a:latin typeface="Arial" panose="020B0604020202020204" pitchFamily="34" charset="0"/>
            </a:endParaRPr>
          </a:p>
          <a:p>
            <a:pPr marL="742950" lvl="1" indent="-285750">
              <a:buFont typeface="Wingdings" panose="05000000000000000000" pitchFamily="2" charset="2"/>
              <a:buChar char="§"/>
            </a:pP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 ballot meets quorum and passes.</a:t>
            </a:r>
            <a:endParaRPr lang="de-DE" altLang="de-DE" sz="900" dirty="0">
              <a:latin typeface="Arial" panose="020B0604020202020204" pitchFamily="34" charset="0"/>
            </a:endParaRPr>
          </a:p>
          <a:p>
            <a:pPr marL="742950" lvl="1" indent="-285750">
              <a:buFont typeface="Wingdings" panose="05000000000000000000" pitchFamily="2" charset="2"/>
              <a:buChar char="§"/>
            </a:pP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Zero comments were submitted against the draft and no new No Votes were received. </a:t>
            </a:r>
          </a:p>
          <a:p>
            <a:pPr marL="742950" lvl="1" indent="-285750">
              <a:buFont typeface="Wingdings" panose="05000000000000000000" pitchFamily="2" charset="2"/>
              <a:buChar char="§"/>
            </a:pPr>
            <a:r>
              <a:rPr kumimoji="0" lang="en-US"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There is one remaining No Vote from a prior ballot.</a:t>
            </a:r>
          </a:p>
          <a:p>
            <a:pPr marL="742950" lvl="1" indent="-285750">
              <a:buFont typeface="Wingdings" panose="05000000000000000000" pitchFamily="2" charset="2"/>
              <a:buChar char="§"/>
            </a:pPr>
            <a:r>
              <a:rPr lang="en-US" altLang="de-DE" sz="1600" dirty="0" smtClean="0">
                <a:latin typeface="Arial" panose="020B0604020202020204" pitchFamily="34" charset="0"/>
              </a:rPr>
              <a:t>This No vote was flipped.</a:t>
            </a:r>
            <a:endParaRPr kumimoji="0" lang="en-US" altLang="de-DE"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3591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dirty="0">
                <a:solidFill>
                  <a:schemeClr val="bg1">
                    <a:lumMod val="65000"/>
                  </a:schemeClr>
                </a:solidFill>
              </a:rPr>
              <a:t>November 2022 </a:t>
            </a:r>
            <a:r>
              <a:rPr lang="en-US" sz="1800" dirty="0" smtClean="0">
                <a:solidFill>
                  <a:schemeClr val="bg1">
                    <a:lumMod val="65000"/>
                  </a:schemeClr>
                </a:solidFill>
              </a:rPr>
              <a:t>	LB </a:t>
            </a:r>
            <a:r>
              <a:rPr lang="en-US" sz="1800" dirty="0">
                <a:solidFill>
                  <a:schemeClr val="bg1">
                    <a:lumMod val="65000"/>
                  </a:schemeClr>
                </a:solidFill>
              </a:rPr>
              <a:t>Comment Resolution</a:t>
            </a:r>
            <a:endParaRPr lang="en-US" sz="1800" dirty="0" smtClean="0">
              <a:solidFill>
                <a:schemeClr val="bg1">
                  <a:lumMod val="65000"/>
                </a:schemeClr>
              </a:solidFill>
            </a:endParaRPr>
          </a:p>
          <a:p>
            <a:pPr lvl="1"/>
            <a:r>
              <a:rPr lang="en-US" sz="1800" b="1" dirty="0" smtClean="0"/>
              <a:t>January 2023	Starting SB</a:t>
            </a:r>
            <a:endParaRPr lang="en-US" sz="1800" b="1"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2023</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Move that TG 3mb formally request that the WG 802.15 reviews and approves the CSD 15-21-0477-04-03ma-draft-csd-15-3ma.docx</a:t>
            </a:r>
            <a:r>
              <a:rPr lang="en-US" sz="2000" i="1" dirty="0"/>
              <a:t>, and the CA document </a:t>
            </a:r>
            <a:r>
              <a:rPr lang="en-US" sz="2000" i="1" dirty="0" smtClean="0"/>
              <a:t>15-22-0462-05-03ma-coexistence-assurance.doc; </a:t>
            </a:r>
            <a:r>
              <a:rPr lang="en-US" sz="2000" i="1" dirty="0"/>
              <a:t>and requests </a:t>
            </a:r>
            <a:r>
              <a:rPr lang="en-US" sz="2000" i="1" dirty="0" smtClean="0"/>
              <a:t>unconditional </a:t>
            </a:r>
            <a:r>
              <a:rPr lang="en-US" sz="2000" i="1" dirty="0"/>
              <a:t>approval from the EC to submit P802-15-3-Rev </a:t>
            </a:r>
            <a:r>
              <a:rPr lang="en-US" sz="2000" i="1" dirty="0" smtClean="0"/>
              <a:t>B-D4.pdf  to </a:t>
            </a:r>
            <a:r>
              <a:rPr lang="en-US" sz="2000" i="1" dirty="0"/>
              <a:t>Standards Association ballot.</a:t>
            </a:r>
          </a:p>
          <a:p>
            <a:pPr marL="0" indent="0">
              <a:buNone/>
            </a:pPr>
            <a:endParaRPr lang="en-US" sz="2000" i="1"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carries with unanimous consent</a:t>
            </a:r>
          </a:p>
          <a:p>
            <a:pPr marL="0" indent="0">
              <a:buNone/>
            </a:pPr>
            <a:r>
              <a:rPr lang="en-US" sz="2000" dirty="0" smtClean="0"/>
              <a:t> </a:t>
            </a:r>
            <a:endParaRPr lang="en-US" sz="2000" dirty="0" smtClean="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1041952"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6081669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WG </a:t>
            </a:r>
            <a:r>
              <a:rPr lang="en-US" sz="2000" i="1" dirty="0"/>
              <a:t>802.15 </a:t>
            </a:r>
            <a:r>
              <a:rPr lang="en-US" sz="2000" i="1" dirty="0" smtClean="0"/>
              <a:t>has reviewed </a:t>
            </a:r>
            <a:r>
              <a:rPr lang="en-US" sz="2000" i="1" dirty="0"/>
              <a:t>and approves the CSD 15-21-0477-04-03ma-draft-csd-15-3ma.docx, and the CA document 15-22-0462-05-03ma-coexistence-assurance.doc; and requests unconditional approval from the EC to submit P802-15-3-Rev B-D4.pdf  to Standards Association ballot.</a:t>
            </a:r>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41952"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6060980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a:t>Move that </a:t>
            </a:r>
            <a:r>
              <a:rPr lang="en-US" sz="2000" i="1" dirty="0" smtClean="0"/>
              <a:t>802.15.3mb TG approve </a:t>
            </a:r>
            <a:r>
              <a:rPr lang="en-US" sz="2000" i="1" dirty="0"/>
              <a:t>the formation of a Comment Resolution Group (CRG) for the Standards Association balloting of the P802-15-3-Rev B-D4.pdf  </a:t>
            </a:r>
            <a:r>
              <a:rPr lang="en-US" sz="2000" i="1" dirty="0" smtClean="0"/>
              <a:t> </a:t>
            </a:r>
            <a:r>
              <a:rPr lang="en-US" sz="2000" i="1" dirty="0"/>
              <a:t>with the following membership: Thomas Kürner (Chair), Iwao Hosako, </a:t>
            </a:r>
            <a:r>
              <a:rPr lang="en-US" sz="2000" i="1" dirty="0" smtClean="0"/>
              <a:t>Josep Jornet, </a:t>
            </a:r>
            <a:r>
              <a:rPr lang="en-US" sz="2000" i="1" dirty="0" err="1" smtClean="0"/>
              <a:t>Shoichi</a:t>
            </a:r>
            <a:r>
              <a:rPr lang="en-US" sz="2000" i="1" dirty="0" smtClean="0"/>
              <a:t> </a:t>
            </a:r>
            <a:r>
              <a:rPr lang="en-US" sz="2000" i="1" dirty="0"/>
              <a:t>Kitazawa and Jörg Robert</a:t>
            </a:r>
            <a:r>
              <a:rPr lang="en-US" sz="2000" i="1" dirty="0" smtClean="0"/>
              <a:t>. </a:t>
            </a:r>
            <a:r>
              <a:rPr lang="en-US" sz="2000" i="1" dirty="0"/>
              <a:t>The </a:t>
            </a:r>
            <a:r>
              <a:rPr lang="en-US" sz="2000" i="1" dirty="0" smtClean="0"/>
              <a:t>802.15.3mb is </a:t>
            </a:r>
            <a:r>
              <a:rPr lang="en-US"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endParaRPr lang="en-US" sz="2000" dirty="0"/>
          </a:p>
          <a:p>
            <a:pPr marL="0" indent="0">
              <a:buNone/>
            </a:pPr>
            <a:r>
              <a:rPr lang="en-US" sz="2000" dirty="0"/>
              <a:t>Moved By:  Iwao Hosako</a:t>
            </a:r>
          </a:p>
          <a:p>
            <a:pPr marL="0" indent="0">
              <a:buNone/>
            </a:pPr>
            <a:r>
              <a:rPr lang="en-US" sz="2000" dirty="0"/>
              <a:t>Seconded By: Monique Brown </a:t>
            </a:r>
            <a:endParaRPr lang="en-US" sz="2000" dirty="0" smtClean="0"/>
          </a:p>
          <a:p>
            <a:pPr marL="0" indent="0">
              <a:buNone/>
            </a:pPr>
            <a:r>
              <a:rPr lang="en-US" sz="2000" dirty="0" smtClean="0"/>
              <a:t>Motion carries with unanimous consent</a:t>
            </a:r>
            <a:endParaRPr lang="en-US" sz="2000" dirty="0"/>
          </a:p>
          <a:p>
            <a:r>
              <a:rPr lang="en-US" sz="1800" dirty="0">
                <a:solidFill>
                  <a:schemeClr val="bg1">
                    <a:lumMod val="95000"/>
                  </a:schemeClr>
                </a:solidFill>
              </a:rPr>
              <a:t>No objection and abstain, the motion carries with unanimous consent </a:t>
            </a:r>
            <a:endParaRPr lang="de-DE" sz="1800" dirty="0">
              <a:solidFill>
                <a:schemeClr val="bg1">
                  <a:lumMod val="95000"/>
                </a:schemeClr>
              </a:solidFill>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41952"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a:t>
            </a:r>
            <a:r>
              <a:rPr lang="en-US" sz="2000" i="1" dirty="0" smtClean="0"/>
              <a:t>802.15 WG approve </a:t>
            </a:r>
            <a:r>
              <a:rPr lang="en-US" sz="2000" i="1" dirty="0"/>
              <a:t>the formation of a Comment Resolution Group (CRG) for the Standards Association balloting of the P802-15-3-Rev B-D4.pdf   with the following membership: Thomas Kürner (Chair), Iwao Hosako, Josep Jornet, </a:t>
            </a:r>
            <a:r>
              <a:rPr lang="en-US" sz="2000" i="1" dirty="0" err="1"/>
              <a:t>Shoichi</a:t>
            </a:r>
            <a:r>
              <a:rPr lang="en-US" sz="2000" i="1" dirty="0"/>
              <a:t> Kitazawa and Jörg Robert. The 802.15.3mb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r>
              <a:rPr lang="en-US" sz="2800" dirty="0" smtClean="0"/>
              <a:t>Moved By: Thomas Kürner</a:t>
            </a:r>
          </a:p>
          <a:p>
            <a:pPr marL="0" indent="0">
              <a:buNone/>
            </a:pPr>
            <a:r>
              <a:rPr lang="en-US" sz="2800" dirty="0" smtClean="0"/>
              <a:t>Seconded By: Phil Beecher</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41952"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err="1" smtClean="0">
                <a:ln>
                  <a:noFill/>
                </a:ln>
                <a:solidFill>
                  <a:schemeClr val="tx1"/>
                </a:solidFill>
                <a:effectLst/>
                <a:uLnTx/>
                <a:uFillTx/>
                <a:latin typeface="Times New Roman" pitchFamily="18" charset="0"/>
                <a:ea typeface="+mn-ea"/>
                <a:cs typeface="+mn-cs"/>
              </a:rPr>
              <a:t>Jnauary</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March 2023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4 time </a:t>
            </a:r>
            <a:r>
              <a:rPr lang="en-US" sz="1800" dirty="0" smtClean="0"/>
              <a:t>slots +1 as a joint slot with SC THz</a:t>
            </a:r>
            <a:endParaRPr lang="en-US" sz="18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355600" lvl="1" indent="-266700">
              <a:spcAft>
                <a:spcPts val="0"/>
              </a:spcAft>
              <a:buFont typeface="Arial" pitchFamily="34" charset="0"/>
              <a:buChar char="•"/>
            </a:pPr>
            <a:endParaRPr lang="en-US" sz="22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604</Words>
  <Application>Microsoft Office PowerPoint</Application>
  <PresentationFormat>Bildschirmpräsentation (4:3)</PresentationFormat>
  <Paragraphs>122</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ＭＳ Ｐゴシック</vt:lpstr>
      <vt:lpstr>Arial</vt:lpstr>
      <vt:lpstr>Calibri</vt:lpstr>
      <vt:lpstr>Times New Roman</vt:lpstr>
      <vt:lpstr>Wingdings</vt:lpstr>
      <vt:lpstr>IEEE-P802_15</vt:lpstr>
      <vt:lpstr>PowerPoint-Präsentation</vt:lpstr>
      <vt:lpstr>TG3mb January 2023  Closing Report</vt:lpstr>
      <vt:lpstr>Starting Point of the week: Results of LB 194</vt:lpstr>
      <vt:lpstr>Review of Time Line for TG3ma</vt:lpstr>
      <vt:lpstr>TG Motion</vt:lpstr>
      <vt:lpstr>WG Motion</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234</cp:revision>
  <cp:lastPrinted>1998-02-10T13:28:06Z</cp:lastPrinted>
  <dcterms:created xsi:type="dcterms:W3CDTF">2012-11-14T22:04:21Z</dcterms:created>
  <dcterms:modified xsi:type="dcterms:W3CDTF">2023-01-18T15:25:16Z</dcterms:modified>
</cp:coreProperties>
</file>