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284" r:id="rId4"/>
    <p:sldId id="5084" r:id="rId5"/>
    <p:sldId id="5089" r:id="rId6"/>
    <p:sldId id="5091" r:id="rId7"/>
    <p:sldId id="281" r:id="rId8"/>
    <p:sldId id="271" r:id="rId9"/>
    <p:sldId id="273" r:id="rId10"/>
    <p:sldId id="274" r:id="rId11"/>
    <p:sldId id="282" r:id="rId12"/>
    <p:sldId id="276" r:id="rId13"/>
    <p:sldId id="262" r:id="rId14"/>
    <p:sldId id="263" r:id="rId15"/>
    <p:sldId id="264" r:id="rId16"/>
    <p:sldId id="5082" r:id="rId17"/>
    <p:sldId id="4945" r:id="rId18"/>
    <p:sldId id="256" r:id="rId19"/>
    <p:sldId id="5092" r:id="rId20"/>
    <p:sldId id="283"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4" d="100"/>
          <a:sy n="54" d="100"/>
        </p:scale>
        <p:origin x="896" y="48"/>
      </p:cViewPr>
      <p:guideLst>
        <p:guide orient="horz" pos="2183"/>
        <p:guide pos="2880"/>
      </p:guideLst>
    </p:cSldViewPr>
  </p:slideViewPr>
  <p:notesTextViewPr>
    <p:cViewPr>
      <p:scale>
        <a:sx n="1" d="1"/>
        <a:sy n="1" d="1"/>
      </p:scale>
      <p:origin x="0" y="0"/>
    </p:cViewPr>
  </p:notesTextViewPr>
  <p:sorterViewPr>
    <p:cViewPr>
      <p:scale>
        <a:sx n="100" d="100"/>
        <a:sy n="100" d="100"/>
      </p:scale>
      <p:origin x="0" y="-5484"/>
    </p:cViewPr>
  </p:sorterViewPr>
  <p:notesViewPr>
    <p:cSldViewPr snapToGrid="0" showGuides="1">
      <p:cViewPr varScale="1">
        <p:scale>
          <a:sx n="48" d="100"/>
          <a:sy n="48" d="100"/>
        </p:scale>
        <p:origin x="840" y="4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2023/1/13</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12</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3732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802.15-23-0006-01-06ma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ieeesa.webex.com/ieeesa/j.php?MTID=mdbdbe2adba4d30747cdbe88505bafe53"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January 2023]	</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th</a:t>
            </a:r>
            <a:r>
              <a:rPr lang="en-US" altLang="ja-JP" sz="1600" dirty="0">
                <a:ea typeface="ＭＳ Ｐゴシック" charset="-128"/>
              </a:rPr>
              <a:t>  January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10</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11</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368135" y="1146409"/>
            <a:ext cx="8468798" cy="461665"/>
          </a:xfrm>
          <a:prstGeom prst="rect">
            <a:avLst/>
          </a:prstGeom>
          <a:noFill/>
        </p:spPr>
        <p:txBody>
          <a:bodyPr wrap="square">
            <a:spAutoFit/>
          </a:bodyPr>
          <a:lstStyle/>
          <a:p>
            <a:r>
              <a:rPr lang="en-US" altLang="ja-JP" sz="2400" b="1" dirty="0"/>
              <a:t>Registration for the January 2023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73156"/>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Submission of Draft Proposals Corresponding Call for Proposals </a:t>
            </a:r>
          </a:p>
          <a:p>
            <a:pPr>
              <a:lnSpc>
                <a:spcPts val="2100"/>
              </a:lnSpc>
              <a:buFont typeface="Arial" panose="020B0604020202020204" pitchFamily="34" charset="0"/>
              <a:buChar char="•"/>
            </a:pPr>
            <a:r>
              <a:rPr lang="en-US" altLang="ja-JP" sz="2000" dirty="0">
                <a:solidFill>
                  <a:srgbClr val="FF0000"/>
                </a:solidFill>
              </a:rPr>
              <a:t>Update of Channel and Coexisting Models</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72482"/>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Nov. 2022                                  doc.#15-22-0670-00-06ma</a:t>
            </a:r>
          </a:p>
          <a:p>
            <a:pPr>
              <a:lnSpc>
                <a:spcPts val="1100"/>
              </a:lnSpc>
            </a:pPr>
            <a:r>
              <a:rPr lang="en-US" altLang="ja-JP" sz="1200" dirty="0"/>
              <a:t>Agenda of TG15.6ma September Meeting                                                                                    doc.#15-23-0005-00-06ma   </a:t>
            </a:r>
          </a:p>
          <a:p>
            <a:pPr>
              <a:lnSpc>
                <a:spcPts val="1100"/>
              </a:lnSpc>
            </a:pPr>
            <a:r>
              <a:rPr lang="en-US" altLang="ja-JP" sz="1200" dirty="0"/>
              <a:t>Review and Summary</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3.   Call for Proposals                                                                                                                 doc.#15-22-0488-03-06ma          </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environment(Level 1)                                            doc.#15-22-0639-01-06ma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coexisting dependable BANs                                     </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doc.#15-22-0594-00106ma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Summary of MAC Protocol Proposals                                                                                   doc.#15-22-0656-01-06ma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doc.#15-22-0610-01-06ma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Overview </a:t>
            </a:r>
            <a:r>
              <a:rPr lang="en-US" altLang="ja-JP" sz="1200" dirty="0" err="1">
                <a:solidFill>
                  <a:srgbClr val="000000"/>
                </a:solidFill>
                <a:latin typeface="Arial"/>
                <a:cs typeface="Times New Roman" pitchFamily="18" charset="0"/>
              </a:rPr>
              <a:t>pof</a:t>
            </a:r>
            <a:r>
              <a:rPr lang="en-US" altLang="ja-JP" sz="1200" dirty="0">
                <a:solidFill>
                  <a:srgbClr val="000000"/>
                </a:solidFill>
                <a:latin typeface="Arial"/>
                <a:cs typeface="Times New Roman" pitchFamily="18" charset="0"/>
              </a:rPr>
              <a:t> FEC proposals for 15.6ma                                                                               doc.#15-22-0611-01-06ma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HBAN Use Cases     doc.#15-23-0018-00-06ma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VBAN  Use Cases     doc.#15-23-0019-00-06ma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Propagation Simulations of UWB Communication Applications for HBAN and VBAN Use Cases       23-0020-00-06ma         </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Channel and Environmental Modeling Activities for BANs on TG15.6ma          doc.#15-22-0269-01-06ma </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doc.#15-22-0575-01-06ma</a:t>
            </a:r>
          </a:p>
          <a:p>
            <a:pPr lvl="1" indent="-228600">
              <a:lnSpc>
                <a:spcPts val="1100"/>
              </a:lnSpc>
              <a:spcBef>
                <a:spcPts val="0"/>
              </a:spcBef>
              <a:spcAft>
                <a:spcPts val="0"/>
              </a:spcAft>
              <a:buAutoNum type="arabicPeriod" startAt="4"/>
              <a:defRPr/>
            </a:pPr>
            <a:r>
              <a:rPr lang="en-US" altLang="ja-JP" sz="1200" dirty="0">
                <a:solidFill>
                  <a:srgbClr val="000000"/>
                </a:solidFill>
                <a:cs typeface="Times New Roman" pitchFamily="18" charset="0"/>
              </a:rPr>
              <a:t>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lvl="1" indent="-228600">
              <a:lnSpc>
                <a:spcPts val="11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Summary of Updates of Channel Model Document for TG6ma                                             doc.#15-23-0xxx-00-06ma</a:t>
            </a:r>
          </a:p>
          <a:p>
            <a:pPr lvl="1" indent="-228600">
              <a:lnSpc>
                <a:spcPts val="11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Summary of Channel Coding Proposals for Dependable BANs on TG15.6ma                       doc.#15-22-0611-01-06ma</a:t>
            </a:r>
          </a:p>
          <a:p>
            <a:pPr lvl="1" indent="-228600">
              <a:lnSpc>
                <a:spcPts val="11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a:lnSpc>
                <a:spcPts val="1100"/>
              </a:lnSpc>
            </a:pPr>
            <a:r>
              <a:rPr lang="en-US" altLang="ja-JP" sz="1400" dirty="0"/>
              <a:t>Discussion</a:t>
            </a:r>
          </a:p>
          <a:p>
            <a:pPr marL="0" indent="0">
              <a:lnSpc>
                <a:spcPts val="1100"/>
              </a:lnSpc>
              <a:buNone/>
            </a:pPr>
            <a:r>
              <a:rPr lang="en-US" altLang="ja-JP" sz="1400" dirty="0"/>
              <a:t>           1. . </a:t>
            </a:r>
            <a:r>
              <a:rPr lang="en-US" altLang="ja-JP" sz="1200" dirty="0"/>
              <a:t>Draft Summary of PHY and MAC Specification of Dependable BAN for IEEE802.15.6ma</a:t>
            </a:r>
          </a:p>
          <a:p>
            <a:pPr marL="0" indent="0">
              <a:lnSpc>
                <a:spcPts val="1100"/>
              </a:lnSpc>
              <a:buNone/>
            </a:pPr>
            <a:r>
              <a:rPr lang="en-US" altLang="ja-JP" sz="1200" dirty="0"/>
              <a:t>             2.   Timeline for next meetings after January 2023                                                                       doc.#15-22-0522-01-06ma</a:t>
            </a:r>
          </a:p>
          <a:p>
            <a:pPr marL="0" indent="0">
              <a:lnSpc>
                <a:spcPts val="1100"/>
              </a:lnSpc>
              <a:buNone/>
            </a:pPr>
            <a:r>
              <a:rPr lang="en-US" altLang="ja-JP" sz="1400" dirty="0"/>
              <a:t>                                                                      </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11" name="表 10">
            <a:extLst>
              <a:ext uri="{FF2B5EF4-FFF2-40B4-BE49-F238E27FC236}">
                <a16:creationId xmlns:a16="http://schemas.microsoft.com/office/drawing/2014/main" id="{4202DF01-B87D-5940-E5B2-73EF443ABE29}"/>
              </a:ext>
            </a:extLst>
          </p:cNvPr>
          <p:cNvGraphicFramePr>
            <a:graphicFrameLocks noGrp="1"/>
          </p:cNvGraphicFramePr>
          <p:nvPr/>
        </p:nvGraphicFramePr>
        <p:xfrm>
          <a:off x="120315" y="2098027"/>
          <a:ext cx="8903375" cy="4253610"/>
        </p:xfrm>
        <a:graphic>
          <a:graphicData uri="http://schemas.openxmlformats.org/drawingml/2006/table">
            <a:tbl>
              <a:tblPr/>
              <a:tblGrid>
                <a:gridCol w="344647">
                  <a:extLst>
                    <a:ext uri="{9D8B030D-6E8A-4147-A177-3AD203B41FA5}">
                      <a16:colId xmlns:a16="http://schemas.microsoft.com/office/drawing/2014/main" val="1259061095"/>
                    </a:ext>
                  </a:extLst>
                </a:gridCol>
                <a:gridCol w="370176">
                  <a:extLst>
                    <a:ext uri="{9D8B030D-6E8A-4147-A177-3AD203B41FA5}">
                      <a16:colId xmlns:a16="http://schemas.microsoft.com/office/drawing/2014/main" val="2433417122"/>
                    </a:ext>
                  </a:extLst>
                </a:gridCol>
                <a:gridCol w="504205">
                  <a:extLst>
                    <a:ext uri="{9D8B030D-6E8A-4147-A177-3AD203B41FA5}">
                      <a16:colId xmlns:a16="http://schemas.microsoft.com/office/drawing/2014/main" val="2675204961"/>
                    </a:ext>
                  </a:extLst>
                </a:gridCol>
                <a:gridCol w="382941">
                  <a:extLst>
                    <a:ext uri="{9D8B030D-6E8A-4147-A177-3AD203B41FA5}">
                      <a16:colId xmlns:a16="http://schemas.microsoft.com/office/drawing/2014/main" val="4076739848"/>
                    </a:ext>
                  </a:extLst>
                </a:gridCol>
                <a:gridCol w="465912">
                  <a:extLst>
                    <a:ext uri="{9D8B030D-6E8A-4147-A177-3AD203B41FA5}">
                      <a16:colId xmlns:a16="http://schemas.microsoft.com/office/drawing/2014/main" val="2508018635"/>
                    </a:ext>
                  </a:extLst>
                </a:gridCol>
                <a:gridCol w="376559">
                  <a:extLst>
                    <a:ext uri="{9D8B030D-6E8A-4147-A177-3AD203B41FA5}">
                      <a16:colId xmlns:a16="http://schemas.microsoft.com/office/drawing/2014/main" val="3237223980"/>
                    </a:ext>
                  </a:extLst>
                </a:gridCol>
                <a:gridCol w="351029">
                  <a:extLst>
                    <a:ext uri="{9D8B030D-6E8A-4147-A177-3AD203B41FA5}">
                      <a16:colId xmlns:a16="http://schemas.microsoft.com/office/drawing/2014/main" val="1676488480"/>
                    </a:ext>
                  </a:extLst>
                </a:gridCol>
                <a:gridCol w="382941">
                  <a:extLst>
                    <a:ext uri="{9D8B030D-6E8A-4147-A177-3AD203B41FA5}">
                      <a16:colId xmlns:a16="http://schemas.microsoft.com/office/drawing/2014/main" val="3222142854"/>
                    </a:ext>
                  </a:extLst>
                </a:gridCol>
                <a:gridCol w="382941">
                  <a:extLst>
                    <a:ext uri="{9D8B030D-6E8A-4147-A177-3AD203B41FA5}">
                      <a16:colId xmlns:a16="http://schemas.microsoft.com/office/drawing/2014/main" val="985503398"/>
                    </a:ext>
                  </a:extLst>
                </a:gridCol>
                <a:gridCol w="370176">
                  <a:extLst>
                    <a:ext uri="{9D8B030D-6E8A-4147-A177-3AD203B41FA5}">
                      <a16:colId xmlns:a16="http://schemas.microsoft.com/office/drawing/2014/main" val="2397358944"/>
                    </a:ext>
                  </a:extLst>
                </a:gridCol>
                <a:gridCol w="376559">
                  <a:extLst>
                    <a:ext uri="{9D8B030D-6E8A-4147-A177-3AD203B41FA5}">
                      <a16:colId xmlns:a16="http://schemas.microsoft.com/office/drawing/2014/main" val="1873111172"/>
                    </a:ext>
                  </a:extLst>
                </a:gridCol>
                <a:gridCol w="363794">
                  <a:extLst>
                    <a:ext uri="{9D8B030D-6E8A-4147-A177-3AD203B41FA5}">
                      <a16:colId xmlns:a16="http://schemas.microsoft.com/office/drawing/2014/main" val="1711985784"/>
                    </a:ext>
                  </a:extLst>
                </a:gridCol>
                <a:gridCol w="421234">
                  <a:extLst>
                    <a:ext uri="{9D8B030D-6E8A-4147-A177-3AD203B41FA5}">
                      <a16:colId xmlns:a16="http://schemas.microsoft.com/office/drawing/2014/main" val="4171079691"/>
                    </a:ext>
                  </a:extLst>
                </a:gridCol>
                <a:gridCol w="370176">
                  <a:extLst>
                    <a:ext uri="{9D8B030D-6E8A-4147-A177-3AD203B41FA5}">
                      <a16:colId xmlns:a16="http://schemas.microsoft.com/office/drawing/2014/main" val="1628152918"/>
                    </a:ext>
                  </a:extLst>
                </a:gridCol>
                <a:gridCol w="389322">
                  <a:extLst>
                    <a:ext uri="{9D8B030D-6E8A-4147-A177-3AD203B41FA5}">
                      <a16:colId xmlns:a16="http://schemas.microsoft.com/office/drawing/2014/main" val="1310416910"/>
                    </a:ext>
                  </a:extLst>
                </a:gridCol>
                <a:gridCol w="344647">
                  <a:extLst>
                    <a:ext uri="{9D8B030D-6E8A-4147-A177-3AD203B41FA5}">
                      <a16:colId xmlns:a16="http://schemas.microsoft.com/office/drawing/2014/main" val="4242053482"/>
                    </a:ext>
                  </a:extLst>
                </a:gridCol>
                <a:gridCol w="331882">
                  <a:extLst>
                    <a:ext uri="{9D8B030D-6E8A-4147-A177-3AD203B41FA5}">
                      <a16:colId xmlns:a16="http://schemas.microsoft.com/office/drawing/2014/main" val="3928034630"/>
                    </a:ext>
                  </a:extLst>
                </a:gridCol>
                <a:gridCol w="376559">
                  <a:extLst>
                    <a:ext uri="{9D8B030D-6E8A-4147-A177-3AD203B41FA5}">
                      <a16:colId xmlns:a16="http://schemas.microsoft.com/office/drawing/2014/main" val="37495961"/>
                    </a:ext>
                  </a:extLst>
                </a:gridCol>
                <a:gridCol w="421234">
                  <a:extLst>
                    <a:ext uri="{9D8B030D-6E8A-4147-A177-3AD203B41FA5}">
                      <a16:colId xmlns:a16="http://schemas.microsoft.com/office/drawing/2014/main" val="1052409364"/>
                    </a:ext>
                  </a:extLst>
                </a:gridCol>
                <a:gridCol w="331882">
                  <a:extLst>
                    <a:ext uri="{9D8B030D-6E8A-4147-A177-3AD203B41FA5}">
                      <a16:colId xmlns:a16="http://schemas.microsoft.com/office/drawing/2014/main" val="2867722547"/>
                    </a:ext>
                  </a:extLst>
                </a:gridCol>
                <a:gridCol w="414853">
                  <a:extLst>
                    <a:ext uri="{9D8B030D-6E8A-4147-A177-3AD203B41FA5}">
                      <a16:colId xmlns:a16="http://schemas.microsoft.com/office/drawing/2014/main" val="3334762594"/>
                    </a:ext>
                  </a:extLst>
                </a:gridCol>
                <a:gridCol w="414853">
                  <a:extLst>
                    <a:ext uri="{9D8B030D-6E8A-4147-A177-3AD203B41FA5}">
                      <a16:colId xmlns:a16="http://schemas.microsoft.com/office/drawing/2014/main" val="4115515542"/>
                    </a:ext>
                  </a:extLst>
                </a:gridCol>
                <a:gridCol w="414853">
                  <a:extLst>
                    <a:ext uri="{9D8B030D-6E8A-4147-A177-3AD203B41FA5}">
                      <a16:colId xmlns:a16="http://schemas.microsoft.com/office/drawing/2014/main" val="2979010478"/>
                    </a:ext>
                  </a:extLst>
                </a:gridCol>
              </a:tblGrid>
              <a:tr h="134366">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289"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378997165"/>
                  </a:ext>
                </a:extLst>
              </a:tr>
              <a:tr h="1343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289"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2635393513"/>
                  </a:ext>
                </a:extLst>
              </a:tr>
              <a:tr h="1339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289"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extLst>
                  <a:ext uri="{0D108BD9-81ED-4DB2-BD59-A6C34878D82A}">
                    <a16:rowId xmlns:a16="http://schemas.microsoft.com/office/drawing/2014/main" val="762103609"/>
                  </a:ext>
                </a:extLst>
              </a:tr>
              <a:tr h="1206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57001768"/>
                  </a:ext>
                </a:extLst>
              </a:tr>
              <a:tr h="1473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0622863"/>
                  </a:ext>
                </a:extLst>
              </a:tr>
              <a:tr h="776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1002689"/>
                  </a:ext>
                </a:extLst>
              </a:tr>
              <a:tr h="234870">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9258253"/>
                  </a:ext>
                </a:extLst>
              </a:tr>
              <a:tr h="92106">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4036746454"/>
                  </a:ext>
                </a:extLst>
              </a:tr>
              <a:tr h="92106">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78619568"/>
                  </a:ext>
                </a:extLst>
              </a:tr>
              <a:tr h="92106">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378314818"/>
                  </a:ext>
                </a:extLst>
              </a:tr>
              <a:tr h="92106">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64057191"/>
                  </a:ext>
                </a:extLst>
              </a:tr>
              <a:tr h="92106">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12348213"/>
                  </a:ext>
                </a:extLst>
              </a:tr>
              <a:tr h="310993">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33104373"/>
                  </a:ext>
                </a:extLst>
              </a:tr>
              <a:tr h="92106">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935777"/>
                  </a:ext>
                </a:extLst>
              </a:tr>
              <a:tr h="92106">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dirty="0" err="1">
                          <a:effectLst/>
                          <a:latin typeface="Arial" panose="020B0604020202020204" pitchFamily="34" charset="0"/>
                        </a:rPr>
                        <a:t>AdHoc</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Needs</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WG15</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Chair</a:t>
                      </a:r>
                      <a:br>
                        <a:rPr lang="en-US" sz="400" b="1" i="0" u="none" strike="noStrike" dirty="0">
                          <a:effectLst/>
                          <a:latin typeface="Arial" panose="020B0604020202020204" pitchFamily="34" charset="0"/>
                        </a:rPr>
                      </a:br>
                      <a:r>
                        <a:rPr lang="en-US" sz="400" b="1" i="0" u="none" strike="noStrike" dirty="0" err="1">
                          <a:effectLst/>
                          <a:latin typeface="Arial" panose="020B0604020202020204" pitchFamily="34" charset="0"/>
                        </a:rPr>
                        <a:t>Approv</a:t>
                      </a:r>
                      <a:r>
                        <a:rPr lang="en-US" sz="400" b="1" i="0" u="none" strike="noStrike" dirty="0">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648117037"/>
                  </a:ext>
                </a:extLst>
              </a:tr>
              <a:tr h="92106">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74869933"/>
                  </a:ext>
                </a:extLst>
              </a:tr>
              <a:tr h="92106">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WNG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34426525"/>
                  </a:ext>
                </a:extLst>
              </a:tr>
              <a:tr h="126782">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69995005"/>
                  </a:ext>
                </a:extLst>
              </a:tr>
              <a:tr h="92106">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527942799"/>
                  </a:ext>
                </a:extLst>
              </a:tr>
              <a:tr h="92106">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7738283"/>
                  </a:ext>
                </a:extLst>
              </a:tr>
              <a:tr h="92106">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de-DE" sz="300" b="1" i="0" u="none" strike="noStrike">
                          <a:effectLst/>
                          <a:latin typeface="Arial" panose="020B0604020202020204" pitchFamily="34" charset="0"/>
                        </a:rPr>
                        <a:t>TG4ab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NG-UWB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Joint w/</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802.11 WNG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256016462"/>
                  </a:ext>
                </a:extLst>
              </a:tr>
              <a:tr h="92106">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631797"/>
                  </a:ext>
                </a:extLst>
              </a:tr>
              <a:tr h="92106">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8384346"/>
                  </a:ext>
                </a:extLst>
              </a:tr>
              <a:tr h="126782">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89876632"/>
                  </a:ext>
                </a:extLst>
              </a:tr>
              <a:tr h="92106">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5591617"/>
                  </a:ext>
                </a:extLst>
              </a:tr>
              <a:tr h="92106">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3470005901"/>
                  </a:ext>
                </a:extLst>
              </a:tr>
              <a:tr h="92106">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76547695"/>
                  </a:ext>
                </a:extLst>
              </a:tr>
              <a:tr h="92106">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0948454"/>
                  </a:ext>
                </a:extLst>
              </a:tr>
              <a:tr h="126782">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93547372"/>
                  </a:ext>
                </a:extLst>
              </a:tr>
              <a:tr h="92106">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40066534"/>
                  </a:ext>
                </a:extLst>
              </a:tr>
              <a:tr h="92106">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4">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1488384215"/>
                  </a:ext>
                </a:extLst>
              </a:tr>
              <a:tr h="92106">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dirty="0">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031275027"/>
                  </a:ext>
                </a:extLst>
              </a:tr>
              <a:tr h="92106">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26996315"/>
                  </a:ext>
                </a:extLst>
              </a:tr>
              <a:tr h="92106">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4056133"/>
                  </a:ext>
                </a:extLst>
              </a:tr>
              <a:tr h="92106">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42485067"/>
                  </a:ext>
                </a:extLst>
              </a:tr>
              <a:tr h="92106">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31233703"/>
                  </a:ext>
                </a:extLst>
              </a:tr>
              <a:tr h="92106">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829459138"/>
                  </a:ext>
                </a:extLst>
              </a:tr>
              <a:tr h="92106">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21180589"/>
                  </a:ext>
                </a:extLst>
              </a:tr>
              <a:tr h="92106">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033699926"/>
                  </a:ext>
                </a:extLst>
              </a:tr>
            </a:tbl>
          </a:graphicData>
        </a:graphic>
      </p:graphicFrame>
      <p:sp>
        <p:nvSpPr>
          <p:cNvPr id="12" name="正方形/長方形 11">
            <a:extLst>
              <a:ext uri="{FF2B5EF4-FFF2-40B4-BE49-F238E27FC236}">
                <a16:creationId xmlns:a16="http://schemas.microsoft.com/office/drawing/2014/main" id="{837C72FD-46B1-7970-9365-4230F24875CC}"/>
              </a:ext>
            </a:extLst>
          </p:cNvPr>
          <p:cNvSpPr/>
          <p:nvPr/>
        </p:nvSpPr>
        <p:spPr bwMode="auto">
          <a:xfrm>
            <a:off x="3648691" y="3955675"/>
            <a:ext cx="431696" cy="39018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4" name="正方形/長方形 13">
            <a:extLst>
              <a:ext uri="{FF2B5EF4-FFF2-40B4-BE49-F238E27FC236}">
                <a16:creationId xmlns:a16="http://schemas.microsoft.com/office/drawing/2014/main" id="{A3E36B0F-0F13-4FC8-9EAE-311139BF3911}"/>
              </a:ext>
            </a:extLst>
          </p:cNvPr>
          <p:cNvSpPr/>
          <p:nvPr/>
        </p:nvSpPr>
        <p:spPr bwMode="auto">
          <a:xfrm>
            <a:off x="8180438" y="3933392"/>
            <a:ext cx="431697" cy="412467"/>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5" name="正方形/長方形 14">
            <a:extLst>
              <a:ext uri="{FF2B5EF4-FFF2-40B4-BE49-F238E27FC236}">
                <a16:creationId xmlns:a16="http://schemas.microsoft.com/office/drawing/2014/main" id="{5313A6E6-D43A-4C50-BBBA-36B0A8CFB7AB}"/>
              </a:ext>
            </a:extLst>
          </p:cNvPr>
          <p:cNvSpPr/>
          <p:nvPr/>
        </p:nvSpPr>
        <p:spPr bwMode="auto">
          <a:xfrm>
            <a:off x="5186823" y="3933392"/>
            <a:ext cx="431696" cy="390185"/>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16" name="図 15">
            <a:extLst>
              <a:ext uri="{FF2B5EF4-FFF2-40B4-BE49-F238E27FC236}">
                <a16:creationId xmlns:a16="http://schemas.microsoft.com/office/drawing/2014/main" id="{774896F2-1C6F-4C0B-B0B2-5B37CA5B2EF2}"/>
              </a:ext>
            </a:extLst>
          </p:cNvPr>
          <p:cNvPicPr>
            <a:picLocks noChangeAspect="1"/>
          </p:cNvPicPr>
          <p:nvPr/>
        </p:nvPicPr>
        <p:blipFill>
          <a:blip r:embed="rId7"/>
          <a:stretch>
            <a:fillRect/>
          </a:stretch>
        </p:blipFill>
        <p:spPr>
          <a:xfrm>
            <a:off x="5909187" y="3955674"/>
            <a:ext cx="1592826" cy="393347"/>
          </a:xfrm>
          <a:prstGeom prst="rect">
            <a:avLst/>
          </a:prstGeom>
        </p:spPr>
      </p:pic>
      <p:pic>
        <p:nvPicPr>
          <p:cNvPr id="18" name="図 17">
            <a:extLst>
              <a:ext uri="{FF2B5EF4-FFF2-40B4-BE49-F238E27FC236}">
                <a16:creationId xmlns:a16="http://schemas.microsoft.com/office/drawing/2014/main" id="{F1B07958-DF65-48A2-8FE9-F2A4120A0362}"/>
              </a:ext>
            </a:extLst>
          </p:cNvPr>
          <p:cNvPicPr>
            <a:picLocks noChangeAspect="1"/>
          </p:cNvPicPr>
          <p:nvPr/>
        </p:nvPicPr>
        <p:blipFill>
          <a:blip r:embed="rId7"/>
          <a:stretch>
            <a:fillRect/>
          </a:stretch>
        </p:blipFill>
        <p:spPr>
          <a:xfrm>
            <a:off x="2841524" y="3274142"/>
            <a:ext cx="1651818" cy="599768"/>
          </a:xfrm>
          <a:prstGeom prst="rect">
            <a:avLst/>
          </a:prstGeom>
        </p:spPr>
      </p:pic>
      <p:pic>
        <p:nvPicPr>
          <p:cNvPr id="19" name="図 1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7353299" y="5000625"/>
            <a:ext cx="1689435" cy="412467"/>
          </a:xfrm>
          <a:prstGeom prst="rect">
            <a:avLst/>
          </a:prstGeom>
        </p:spPr>
      </p:pic>
    </p:spTree>
    <p:extLst>
      <p:ext uri="{BB962C8B-B14F-4D97-AF65-F5344CB8AC3E}">
        <p14:creationId xmlns:p14="http://schemas.microsoft.com/office/powerpoint/2010/main" val="13310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3000" fill="remove" grpId="0" nodeType="afterEffect">
                                  <p:stCondLst>
                                    <p:cond delay="0"/>
                                  </p:stCondLst>
                                  <p:childTnLst>
                                    <p:animClr clrSpc="rgb" dir="cw">
                                      <p:cBhvr override="childStyle">
                                        <p:cTn id="6" dur="250" autoRev="1" fill="remove"/>
                                        <p:tgtEl>
                                          <p:spTgt spid="12"/>
                                        </p:tgtEl>
                                        <p:attrNameLst>
                                          <p:attrName>style.color</p:attrName>
                                        </p:attrNameLst>
                                      </p:cBhvr>
                                      <p:to>
                                        <a:schemeClr val="bg1"/>
                                      </p:to>
                                    </p:animClr>
                                    <p:animClr clrSpc="rgb" dir="cw">
                                      <p:cBhvr>
                                        <p:cTn id="7" dur="250" autoRev="1" fill="remove"/>
                                        <p:tgtEl>
                                          <p:spTgt spid="12"/>
                                        </p:tgtEl>
                                        <p:attrNameLst>
                                          <p:attrName>fillcolor</p:attrName>
                                        </p:attrNameLst>
                                      </p:cBhvr>
                                      <p:to>
                                        <a:schemeClr val="bg1"/>
                                      </p:to>
                                    </p:animClr>
                                    <p:set>
                                      <p:cBhvr>
                                        <p:cTn id="8" dur="250" autoRev="1" fill="remove"/>
                                        <p:tgtEl>
                                          <p:spTgt spid="12"/>
                                        </p:tgtEl>
                                        <p:attrNameLst>
                                          <p:attrName>fill.type</p:attrName>
                                        </p:attrNameLst>
                                      </p:cBhvr>
                                      <p:to>
                                        <p:strVal val="solid"/>
                                      </p:to>
                                    </p:set>
                                    <p:set>
                                      <p:cBhvr>
                                        <p:cTn id="9" dur="250" autoRev="1" fill="remove"/>
                                        <p:tgtEl>
                                          <p:spTgt spid="12"/>
                                        </p:tgtEl>
                                        <p:attrNameLst>
                                          <p:attrName>fill.on</p:attrName>
                                        </p:attrNameLst>
                                      </p:cBhvr>
                                      <p:to>
                                        <p:strVal val="true"/>
                                      </p:to>
                                    </p:set>
                                  </p:childTnLst>
                                </p:cTn>
                              </p:par>
                              <p:par>
                                <p:cTn id="10" presetID="27" presetClass="emph" presetSubtype="0" repeatCount="3000" fill="remove" grpId="0" nodeType="withEffect">
                                  <p:stCondLst>
                                    <p:cond delay="0"/>
                                  </p:stCondLst>
                                  <p:childTnLst>
                                    <p:animClr clrSpc="rgb" dir="cw">
                                      <p:cBhvr override="childStyle">
                                        <p:cTn id="11" dur="250" autoRev="1" fill="remove"/>
                                        <p:tgtEl>
                                          <p:spTgt spid="15"/>
                                        </p:tgtEl>
                                        <p:attrNameLst>
                                          <p:attrName>style.color</p:attrName>
                                        </p:attrNameLst>
                                      </p:cBhvr>
                                      <p:to>
                                        <a:schemeClr val="bg1"/>
                                      </p:to>
                                    </p:animClr>
                                    <p:animClr clrSpc="rgb" dir="cw">
                                      <p:cBhvr>
                                        <p:cTn id="12" dur="250" autoRev="1" fill="remove"/>
                                        <p:tgtEl>
                                          <p:spTgt spid="15"/>
                                        </p:tgtEl>
                                        <p:attrNameLst>
                                          <p:attrName>fillcolor</p:attrName>
                                        </p:attrNameLst>
                                      </p:cBhvr>
                                      <p:to>
                                        <a:schemeClr val="bg1"/>
                                      </p:to>
                                    </p:animClr>
                                    <p:set>
                                      <p:cBhvr>
                                        <p:cTn id="13" dur="250" autoRev="1" fill="remove"/>
                                        <p:tgtEl>
                                          <p:spTgt spid="15"/>
                                        </p:tgtEl>
                                        <p:attrNameLst>
                                          <p:attrName>fill.type</p:attrName>
                                        </p:attrNameLst>
                                      </p:cBhvr>
                                      <p:to>
                                        <p:strVal val="solid"/>
                                      </p:to>
                                    </p:set>
                                    <p:set>
                                      <p:cBhvr>
                                        <p:cTn id="14" dur="250" autoRev="1" fill="remove"/>
                                        <p:tgtEl>
                                          <p:spTgt spid="15"/>
                                        </p:tgtEl>
                                        <p:attrNameLst>
                                          <p:attrName>fill.on</p:attrName>
                                        </p:attrNameLst>
                                      </p:cBhvr>
                                      <p:to>
                                        <p:strVal val="true"/>
                                      </p:to>
                                    </p:set>
                                  </p:childTnLst>
                                </p:cTn>
                              </p:par>
                              <p:par>
                                <p:cTn id="15" presetID="27" presetClass="emph" presetSubtype="0" repeatCount="3000" fill="remove" grpId="0" nodeType="withEffect">
                                  <p:stCondLst>
                                    <p:cond delay="0"/>
                                  </p:stCondLst>
                                  <p:childTnLst>
                                    <p:animClr clrSpc="rgb" dir="cw">
                                      <p:cBhvr override="childStyle">
                                        <p:cTn id="16" dur="250" autoRev="1" fill="remove"/>
                                        <p:tgtEl>
                                          <p:spTgt spid="14"/>
                                        </p:tgtEl>
                                        <p:attrNameLst>
                                          <p:attrName>style.color</p:attrName>
                                        </p:attrNameLst>
                                      </p:cBhvr>
                                      <p:to>
                                        <a:schemeClr val="bg1"/>
                                      </p:to>
                                    </p:animClr>
                                    <p:animClr clrSpc="rgb" dir="cw">
                                      <p:cBhvr>
                                        <p:cTn id="17" dur="250" autoRev="1" fill="remove"/>
                                        <p:tgtEl>
                                          <p:spTgt spid="14"/>
                                        </p:tgtEl>
                                        <p:attrNameLst>
                                          <p:attrName>fillcolor</p:attrName>
                                        </p:attrNameLst>
                                      </p:cBhvr>
                                      <p:to>
                                        <a:schemeClr val="bg1"/>
                                      </p:to>
                                    </p:animClr>
                                    <p:set>
                                      <p:cBhvr>
                                        <p:cTn id="18" dur="250" autoRev="1" fill="remove"/>
                                        <p:tgtEl>
                                          <p:spTgt spid="14"/>
                                        </p:tgtEl>
                                        <p:attrNameLst>
                                          <p:attrName>fill.type</p:attrName>
                                        </p:attrNameLst>
                                      </p:cBhvr>
                                      <p:to>
                                        <p:strVal val="solid"/>
                                      </p:to>
                                    </p:set>
                                    <p:set>
                                      <p:cBhvr>
                                        <p:cTn id="19"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Baltimore, Maryland, USA</a:t>
            </a:r>
            <a:br>
              <a:rPr lang="en-US" altLang="ja-JP" sz="2800" dirty="0">
                <a:ea typeface="ＭＳ Ｐゴシック" pitchFamily="50" charset="-128"/>
              </a:rPr>
            </a:br>
            <a:r>
              <a:rPr lang="en-US" altLang="ja-JP" sz="2800" dirty="0">
                <a:ea typeface="ＭＳ Ｐゴシック" pitchFamily="50" charset="-128"/>
              </a:rPr>
              <a:t>January 13</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457200" y="1619450"/>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0" indent="0">
              <a:buNone/>
            </a:pPr>
            <a:r>
              <a:rPr lang="en-US" altLang="ja-JP" sz="2400" dirty="0"/>
              <a:t>                              </a:t>
            </a:r>
            <a:r>
              <a:rPr lang="it-IT" altLang="ja-JP" sz="2400" dirty="0"/>
              <a:t>Daisuke Anzai, NiTech         </a:t>
            </a:r>
          </a:p>
          <a:p>
            <a:pPr marL="0" indent="0">
              <a:buNone/>
            </a:pPr>
            <a:r>
              <a:rPr lang="it-IT" altLang="ja-JP" sz="2400" dirty="0"/>
              <a:t>       anzai@nitech.ac.jp</a:t>
            </a:r>
            <a:endParaRPr lang="en-US" altLang="ja-JP" sz="2400" dirty="0"/>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2022.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15-22-0670-00-06ma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15-23-0005-00-06ma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141st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874152"/>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a:solidFill>
                  <a:srgbClr val="000000"/>
                </a:solidFill>
                <a:latin typeface="Arial"/>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11" name="表 10">
            <a:extLst>
              <a:ext uri="{FF2B5EF4-FFF2-40B4-BE49-F238E27FC236}">
                <a16:creationId xmlns:a16="http://schemas.microsoft.com/office/drawing/2014/main" id="{4202DF01-B87D-5940-E5B2-73EF443ABE29}"/>
              </a:ext>
            </a:extLst>
          </p:cNvPr>
          <p:cNvGraphicFramePr>
            <a:graphicFrameLocks noGrp="1"/>
          </p:cNvGraphicFramePr>
          <p:nvPr>
            <p:extLst>
              <p:ext uri="{D42A27DB-BD31-4B8C-83A1-F6EECF244321}">
                <p14:modId xmlns:p14="http://schemas.microsoft.com/office/powerpoint/2010/main" val="956521843"/>
              </p:ext>
            </p:extLst>
          </p:nvPr>
        </p:nvGraphicFramePr>
        <p:xfrm>
          <a:off x="120315" y="2098027"/>
          <a:ext cx="8903375" cy="4253610"/>
        </p:xfrm>
        <a:graphic>
          <a:graphicData uri="http://schemas.openxmlformats.org/drawingml/2006/table">
            <a:tbl>
              <a:tblPr/>
              <a:tblGrid>
                <a:gridCol w="344647">
                  <a:extLst>
                    <a:ext uri="{9D8B030D-6E8A-4147-A177-3AD203B41FA5}">
                      <a16:colId xmlns:a16="http://schemas.microsoft.com/office/drawing/2014/main" val="1259061095"/>
                    </a:ext>
                  </a:extLst>
                </a:gridCol>
                <a:gridCol w="370176">
                  <a:extLst>
                    <a:ext uri="{9D8B030D-6E8A-4147-A177-3AD203B41FA5}">
                      <a16:colId xmlns:a16="http://schemas.microsoft.com/office/drawing/2014/main" val="2433417122"/>
                    </a:ext>
                  </a:extLst>
                </a:gridCol>
                <a:gridCol w="504205">
                  <a:extLst>
                    <a:ext uri="{9D8B030D-6E8A-4147-A177-3AD203B41FA5}">
                      <a16:colId xmlns:a16="http://schemas.microsoft.com/office/drawing/2014/main" val="2675204961"/>
                    </a:ext>
                  </a:extLst>
                </a:gridCol>
                <a:gridCol w="382941">
                  <a:extLst>
                    <a:ext uri="{9D8B030D-6E8A-4147-A177-3AD203B41FA5}">
                      <a16:colId xmlns:a16="http://schemas.microsoft.com/office/drawing/2014/main" val="4076739848"/>
                    </a:ext>
                  </a:extLst>
                </a:gridCol>
                <a:gridCol w="465912">
                  <a:extLst>
                    <a:ext uri="{9D8B030D-6E8A-4147-A177-3AD203B41FA5}">
                      <a16:colId xmlns:a16="http://schemas.microsoft.com/office/drawing/2014/main" val="2508018635"/>
                    </a:ext>
                  </a:extLst>
                </a:gridCol>
                <a:gridCol w="376559">
                  <a:extLst>
                    <a:ext uri="{9D8B030D-6E8A-4147-A177-3AD203B41FA5}">
                      <a16:colId xmlns:a16="http://schemas.microsoft.com/office/drawing/2014/main" val="3237223980"/>
                    </a:ext>
                  </a:extLst>
                </a:gridCol>
                <a:gridCol w="351029">
                  <a:extLst>
                    <a:ext uri="{9D8B030D-6E8A-4147-A177-3AD203B41FA5}">
                      <a16:colId xmlns:a16="http://schemas.microsoft.com/office/drawing/2014/main" val="1676488480"/>
                    </a:ext>
                  </a:extLst>
                </a:gridCol>
                <a:gridCol w="382941">
                  <a:extLst>
                    <a:ext uri="{9D8B030D-6E8A-4147-A177-3AD203B41FA5}">
                      <a16:colId xmlns:a16="http://schemas.microsoft.com/office/drawing/2014/main" val="3222142854"/>
                    </a:ext>
                  </a:extLst>
                </a:gridCol>
                <a:gridCol w="382941">
                  <a:extLst>
                    <a:ext uri="{9D8B030D-6E8A-4147-A177-3AD203B41FA5}">
                      <a16:colId xmlns:a16="http://schemas.microsoft.com/office/drawing/2014/main" val="985503398"/>
                    </a:ext>
                  </a:extLst>
                </a:gridCol>
                <a:gridCol w="370176">
                  <a:extLst>
                    <a:ext uri="{9D8B030D-6E8A-4147-A177-3AD203B41FA5}">
                      <a16:colId xmlns:a16="http://schemas.microsoft.com/office/drawing/2014/main" val="2397358944"/>
                    </a:ext>
                  </a:extLst>
                </a:gridCol>
                <a:gridCol w="376559">
                  <a:extLst>
                    <a:ext uri="{9D8B030D-6E8A-4147-A177-3AD203B41FA5}">
                      <a16:colId xmlns:a16="http://schemas.microsoft.com/office/drawing/2014/main" val="1873111172"/>
                    </a:ext>
                  </a:extLst>
                </a:gridCol>
                <a:gridCol w="363794">
                  <a:extLst>
                    <a:ext uri="{9D8B030D-6E8A-4147-A177-3AD203B41FA5}">
                      <a16:colId xmlns:a16="http://schemas.microsoft.com/office/drawing/2014/main" val="1711985784"/>
                    </a:ext>
                  </a:extLst>
                </a:gridCol>
                <a:gridCol w="421234">
                  <a:extLst>
                    <a:ext uri="{9D8B030D-6E8A-4147-A177-3AD203B41FA5}">
                      <a16:colId xmlns:a16="http://schemas.microsoft.com/office/drawing/2014/main" val="4171079691"/>
                    </a:ext>
                  </a:extLst>
                </a:gridCol>
                <a:gridCol w="370176">
                  <a:extLst>
                    <a:ext uri="{9D8B030D-6E8A-4147-A177-3AD203B41FA5}">
                      <a16:colId xmlns:a16="http://schemas.microsoft.com/office/drawing/2014/main" val="1628152918"/>
                    </a:ext>
                  </a:extLst>
                </a:gridCol>
                <a:gridCol w="389322">
                  <a:extLst>
                    <a:ext uri="{9D8B030D-6E8A-4147-A177-3AD203B41FA5}">
                      <a16:colId xmlns:a16="http://schemas.microsoft.com/office/drawing/2014/main" val="1310416910"/>
                    </a:ext>
                  </a:extLst>
                </a:gridCol>
                <a:gridCol w="344647">
                  <a:extLst>
                    <a:ext uri="{9D8B030D-6E8A-4147-A177-3AD203B41FA5}">
                      <a16:colId xmlns:a16="http://schemas.microsoft.com/office/drawing/2014/main" val="4242053482"/>
                    </a:ext>
                  </a:extLst>
                </a:gridCol>
                <a:gridCol w="331882">
                  <a:extLst>
                    <a:ext uri="{9D8B030D-6E8A-4147-A177-3AD203B41FA5}">
                      <a16:colId xmlns:a16="http://schemas.microsoft.com/office/drawing/2014/main" val="3928034630"/>
                    </a:ext>
                  </a:extLst>
                </a:gridCol>
                <a:gridCol w="376559">
                  <a:extLst>
                    <a:ext uri="{9D8B030D-6E8A-4147-A177-3AD203B41FA5}">
                      <a16:colId xmlns:a16="http://schemas.microsoft.com/office/drawing/2014/main" val="37495961"/>
                    </a:ext>
                  </a:extLst>
                </a:gridCol>
                <a:gridCol w="421234">
                  <a:extLst>
                    <a:ext uri="{9D8B030D-6E8A-4147-A177-3AD203B41FA5}">
                      <a16:colId xmlns:a16="http://schemas.microsoft.com/office/drawing/2014/main" val="1052409364"/>
                    </a:ext>
                  </a:extLst>
                </a:gridCol>
                <a:gridCol w="331882">
                  <a:extLst>
                    <a:ext uri="{9D8B030D-6E8A-4147-A177-3AD203B41FA5}">
                      <a16:colId xmlns:a16="http://schemas.microsoft.com/office/drawing/2014/main" val="2867722547"/>
                    </a:ext>
                  </a:extLst>
                </a:gridCol>
                <a:gridCol w="414853">
                  <a:extLst>
                    <a:ext uri="{9D8B030D-6E8A-4147-A177-3AD203B41FA5}">
                      <a16:colId xmlns:a16="http://schemas.microsoft.com/office/drawing/2014/main" val="3334762594"/>
                    </a:ext>
                  </a:extLst>
                </a:gridCol>
                <a:gridCol w="414853">
                  <a:extLst>
                    <a:ext uri="{9D8B030D-6E8A-4147-A177-3AD203B41FA5}">
                      <a16:colId xmlns:a16="http://schemas.microsoft.com/office/drawing/2014/main" val="4115515542"/>
                    </a:ext>
                  </a:extLst>
                </a:gridCol>
                <a:gridCol w="414853">
                  <a:extLst>
                    <a:ext uri="{9D8B030D-6E8A-4147-A177-3AD203B41FA5}">
                      <a16:colId xmlns:a16="http://schemas.microsoft.com/office/drawing/2014/main" val="2979010478"/>
                    </a:ext>
                  </a:extLst>
                </a:gridCol>
              </a:tblGrid>
              <a:tr h="134366">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289"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378997165"/>
                  </a:ext>
                </a:extLst>
              </a:tr>
              <a:tr h="1343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289"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2635393513"/>
                  </a:ext>
                </a:extLst>
              </a:tr>
              <a:tr h="1339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289"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extLst>
                  <a:ext uri="{0D108BD9-81ED-4DB2-BD59-A6C34878D82A}">
                    <a16:rowId xmlns:a16="http://schemas.microsoft.com/office/drawing/2014/main" val="762103609"/>
                  </a:ext>
                </a:extLst>
              </a:tr>
              <a:tr h="1206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57001768"/>
                  </a:ext>
                </a:extLst>
              </a:tr>
              <a:tr h="1473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0622863"/>
                  </a:ext>
                </a:extLst>
              </a:tr>
              <a:tr h="776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1002689"/>
                  </a:ext>
                </a:extLst>
              </a:tr>
              <a:tr h="234870">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9258253"/>
                  </a:ext>
                </a:extLst>
              </a:tr>
              <a:tr h="92106">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4036746454"/>
                  </a:ext>
                </a:extLst>
              </a:tr>
              <a:tr h="92106">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78619568"/>
                  </a:ext>
                </a:extLst>
              </a:tr>
              <a:tr h="92106">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378314818"/>
                  </a:ext>
                </a:extLst>
              </a:tr>
              <a:tr h="92106">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64057191"/>
                  </a:ext>
                </a:extLst>
              </a:tr>
              <a:tr h="92106">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12348213"/>
                  </a:ext>
                </a:extLst>
              </a:tr>
              <a:tr h="310993">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33104373"/>
                  </a:ext>
                </a:extLst>
              </a:tr>
              <a:tr h="92106">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935777"/>
                  </a:ext>
                </a:extLst>
              </a:tr>
              <a:tr h="92106">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dirty="0" err="1">
                          <a:effectLst/>
                          <a:latin typeface="Arial" panose="020B0604020202020204" pitchFamily="34" charset="0"/>
                        </a:rPr>
                        <a:t>AdHoc</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Needs</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WG15</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Chair</a:t>
                      </a:r>
                      <a:br>
                        <a:rPr lang="en-US" sz="400" b="1" i="0" u="none" strike="noStrike" dirty="0">
                          <a:effectLst/>
                          <a:latin typeface="Arial" panose="020B0604020202020204" pitchFamily="34" charset="0"/>
                        </a:rPr>
                      </a:br>
                      <a:r>
                        <a:rPr lang="en-US" sz="400" b="1" i="0" u="none" strike="noStrike" dirty="0" err="1">
                          <a:effectLst/>
                          <a:latin typeface="Arial" panose="020B0604020202020204" pitchFamily="34" charset="0"/>
                        </a:rPr>
                        <a:t>Approv</a:t>
                      </a:r>
                      <a:r>
                        <a:rPr lang="en-US" sz="400" b="1" i="0" u="none" strike="noStrike" dirty="0">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648117037"/>
                  </a:ext>
                </a:extLst>
              </a:tr>
              <a:tr h="92106">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74869933"/>
                  </a:ext>
                </a:extLst>
              </a:tr>
              <a:tr h="92106">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WNG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34426525"/>
                  </a:ext>
                </a:extLst>
              </a:tr>
              <a:tr h="126782">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69995005"/>
                  </a:ext>
                </a:extLst>
              </a:tr>
              <a:tr h="92106">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527942799"/>
                  </a:ext>
                </a:extLst>
              </a:tr>
              <a:tr h="92106">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7738283"/>
                  </a:ext>
                </a:extLst>
              </a:tr>
              <a:tr h="92106">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de-DE" sz="300" b="1" i="0" u="none" strike="noStrike">
                          <a:effectLst/>
                          <a:latin typeface="Arial" panose="020B0604020202020204" pitchFamily="34" charset="0"/>
                        </a:rPr>
                        <a:t>TG4ab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NG-UWB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Joint w/</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802.11 WNG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256016462"/>
                  </a:ext>
                </a:extLst>
              </a:tr>
              <a:tr h="92106">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631797"/>
                  </a:ext>
                </a:extLst>
              </a:tr>
              <a:tr h="92106">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8384346"/>
                  </a:ext>
                </a:extLst>
              </a:tr>
              <a:tr h="126782">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89876632"/>
                  </a:ext>
                </a:extLst>
              </a:tr>
              <a:tr h="92106">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5591617"/>
                  </a:ext>
                </a:extLst>
              </a:tr>
              <a:tr h="92106">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3470005901"/>
                  </a:ext>
                </a:extLst>
              </a:tr>
              <a:tr h="92106">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76547695"/>
                  </a:ext>
                </a:extLst>
              </a:tr>
              <a:tr h="92106">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0948454"/>
                  </a:ext>
                </a:extLst>
              </a:tr>
              <a:tr h="126782">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93547372"/>
                  </a:ext>
                </a:extLst>
              </a:tr>
              <a:tr h="92106">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40066534"/>
                  </a:ext>
                </a:extLst>
              </a:tr>
              <a:tr h="92106">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4">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1488384215"/>
                  </a:ext>
                </a:extLst>
              </a:tr>
              <a:tr h="92106">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dirty="0">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031275027"/>
                  </a:ext>
                </a:extLst>
              </a:tr>
              <a:tr h="92106">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26996315"/>
                  </a:ext>
                </a:extLst>
              </a:tr>
              <a:tr h="92106">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4056133"/>
                  </a:ext>
                </a:extLst>
              </a:tr>
              <a:tr h="92106">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42485067"/>
                  </a:ext>
                </a:extLst>
              </a:tr>
              <a:tr h="92106">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31233703"/>
                  </a:ext>
                </a:extLst>
              </a:tr>
              <a:tr h="92106">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829459138"/>
                  </a:ext>
                </a:extLst>
              </a:tr>
              <a:tr h="92106">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21180589"/>
                  </a:ext>
                </a:extLst>
              </a:tr>
              <a:tr h="92106">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033699926"/>
                  </a:ext>
                </a:extLst>
              </a:tr>
            </a:tbl>
          </a:graphicData>
        </a:graphic>
      </p:graphicFrame>
      <p:sp>
        <p:nvSpPr>
          <p:cNvPr id="12" name="正方形/長方形 11">
            <a:extLst>
              <a:ext uri="{FF2B5EF4-FFF2-40B4-BE49-F238E27FC236}">
                <a16:creationId xmlns:a16="http://schemas.microsoft.com/office/drawing/2014/main" id="{837C72FD-46B1-7970-9365-4230F24875CC}"/>
              </a:ext>
            </a:extLst>
          </p:cNvPr>
          <p:cNvSpPr/>
          <p:nvPr/>
        </p:nvSpPr>
        <p:spPr bwMode="auto">
          <a:xfrm>
            <a:off x="3648691" y="3955675"/>
            <a:ext cx="431696" cy="39018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14" name="正方形/長方形 13">
            <a:extLst>
              <a:ext uri="{FF2B5EF4-FFF2-40B4-BE49-F238E27FC236}">
                <a16:creationId xmlns:a16="http://schemas.microsoft.com/office/drawing/2014/main" id="{A3E36B0F-0F13-4FC8-9EAE-311139BF3911}"/>
              </a:ext>
            </a:extLst>
          </p:cNvPr>
          <p:cNvSpPr/>
          <p:nvPr/>
        </p:nvSpPr>
        <p:spPr bwMode="auto">
          <a:xfrm>
            <a:off x="8180438" y="3933392"/>
            <a:ext cx="431697" cy="412467"/>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15" name="正方形/長方形 14">
            <a:extLst>
              <a:ext uri="{FF2B5EF4-FFF2-40B4-BE49-F238E27FC236}">
                <a16:creationId xmlns:a16="http://schemas.microsoft.com/office/drawing/2014/main" id="{5313A6E6-D43A-4C50-BBBA-36B0A8CFB7AB}"/>
              </a:ext>
            </a:extLst>
          </p:cNvPr>
          <p:cNvSpPr/>
          <p:nvPr/>
        </p:nvSpPr>
        <p:spPr bwMode="auto">
          <a:xfrm>
            <a:off x="5186823" y="3933392"/>
            <a:ext cx="431696" cy="390185"/>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16" name="図 15">
            <a:extLst>
              <a:ext uri="{FF2B5EF4-FFF2-40B4-BE49-F238E27FC236}">
                <a16:creationId xmlns:a16="http://schemas.microsoft.com/office/drawing/2014/main" id="{774896F2-1C6F-4C0B-B0B2-5B37CA5B2EF2}"/>
              </a:ext>
            </a:extLst>
          </p:cNvPr>
          <p:cNvPicPr>
            <a:picLocks noChangeAspect="1"/>
          </p:cNvPicPr>
          <p:nvPr/>
        </p:nvPicPr>
        <p:blipFill>
          <a:blip r:embed="rId7"/>
          <a:stretch>
            <a:fillRect/>
          </a:stretch>
        </p:blipFill>
        <p:spPr>
          <a:xfrm>
            <a:off x="5909187" y="3955674"/>
            <a:ext cx="1592826" cy="393347"/>
          </a:xfrm>
          <a:prstGeom prst="rect">
            <a:avLst/>
          </a:prstGeom>
        </p:spPr>
      </p:pic>
      <p:pic>
        <p:nvPicPr>
          <p:cNvPr id="18" name="図 17">
            <a:extLst>
              <a:ext uri="{FF2B5EF4-FFF2-40B4-BE49-F238E27FC236}">
                <a16:creationId xmlns:a16="http://schemas.microsoft.com/office/drawing/2014/main" id="{F1B07958-DF65-48A2-8FE9-F2A4120A0362}"/>
              </a:ext>
            </a:extLst>
          </p:cNvPr>
          <p:cNvPicPr>
            <a:picLocks noChangeAspect="1"/>
          </p:cNvPicPr>
          <p:nvPr/>
        </p:nvPicPr>
        <p:blipFill>
          <a:blip r:embed="rId7"/>
          <a:stretch>
            <a:fillRect/>
          </a:stretch>
        </p:blipFill>
        <p:spPr>
          <a:xfrm>
            <a:off x="2841524" y="3274142"/>
            <a:ext cx="1651818" cy="599768"/>
          </a:xfrm>
          <a:prstGeom prst="rect">
            <a:avLst/>
          </a:prstGeom>
        </p:spPr>
      </p:pic>
      <p:pic>
        <p:nvPicPr>
          <p:cNvPr id="19" name="図 1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7353299" y="5000625"/>
            <a:ext cx="1689435" cy="412467"/>
          </a:xfrm>
          <a:prstGeom prst="rect">
            <a:avLst/>
          </a:prstGeom>
        </p:spPr>
      </p:pic>
    </p:spTree>
    <p:extLst>
      <p:ext uri="{BB962C8B-B14F-4D97-AF65-F5344CB8AC3E}">
        <p14:creationId xmlns:p14="http://schemas.microsoft.com/office/powerpoint/2010/main" val="32175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3000" fill="remove" grpId="0" nodeType="afterEffect">
                                  <p:stCondLst>
                                    <p:cond delay="0"/>
                                  </p:stCondLst>
                                  <p:childTnLst>
                                    <p:animClr clrSpc="rgb" dir="cw">
                                      <p:cBhvr override="childStyle">
                                        <p:cTn id="6" dur="250" autoRev="1" fill="remove"/>
                                        <p:tgtEl>
                                          <p:spTgt spid="12"/>
                                        </p:tgtEl>
                                        <p:attrNameLst>
                                          <p:attrName>style.color</p:attrName>
                                        </p:attrNameLst>
                                      </p:cBhvr>
                                      <p:to>
                                        <a:schemeClr val="bg1"/>
                                      </p:to>
                                    </p:animClr>
                                    <p:animClr clrSpc="rgb" dir="cw">
                                      <p:cBhvr>
                                        <p:cTn id="7" dur="250" autoRev="1" fill="remove"/>
                                        <p:tgtEl>
                                          <p:spTgt spid="12"/>
                                        </p:tgtEl>
                                        <p:attrNameLst>
                                          <p:attrName>fillcolor</p:attrName>
                                        </p:attrNameLst>
                                      </p:cBhvr>
                                      <p:to>
                                        <a:schemeClr val="bg1"/>
                                      </p:to>
                                    </p:animClr>
                                    <p:set>
                                      <p:cBhvr>
                                        <p:cTn id="8" dur="250" autoRev="1" fill="remove"/>
                                        <p:tgtEl>
                                          <p:spTgt spid="12"/>
                                        </p:tgtEl>
                                        <p:attrNameLst>
                                          <p:attrName>fill.type</p:attrName>
                                        </p:attrNameLst>
                                      </p:cBhvr>
                                      <p:to>
                                        <p:strVal val="solid"/>
                                      </p:to>
                                    </p:set>
                                    <p:set>
                                      <p:cBhvr>
                                        <p:cTn id="9" dur="250" autoRev="1" fill="remove"/>
                                        <p:tgtEl>
                                          <p:spTgt spid="12"/>
                                        </p:tgtEl>
                                        <p:attrNameLst>
                                          <p:attrName>fill.on</p:attrName>
                                        </p:attrNameLst>
                                      </p:cBhvr>
                                      <p:to>
                                        <p:strVal val="true"/>
                                      </p:to>
                                    </p:set>
                                  </p:childTnLst>
                                </p:cTn>
                              </p:par>
                              <p:par>
                                <p:cTn id="10" presetID="27" presetClass="emph" presetSubtype="0" repeatCount="3000" fill="remove" grpId="0" nodeType="withEffect">
                                  <p:stCondLst>
                                    <p:cond delay="0"/>
                                  </p:stCondLst>
                                  <p:childTnLst>
                                    <p:animClr clrSpc="rgb" dir="cw">
                                      <p:cBhvr override="childStyle">
                                        <p:cTn id="11" dur="250" autoRev="1" fill="remove"/>
                                        <p:tgtEl>
                                          <p:spTgt spid="15"/>
                                        </p:tgtEl>
                                        <p:attrNameLst>
                                          <p:attrName>style.color</p:attrName>
                                        </p:attrNameLst>
                                      </p:cBhvr>
                                      <p:to>
                                        <a:schemeClr val="bg1"/>
                                      </p:to>
                                    </p:animClr>
                                    <p:animClr clrSpc="rgb" dir="cw">
                                      <p:cBhvr>
                                        <p:cTn id="12" dur="250" autoRev="1" fill="remove"/>
                                        <p:tgtEl>
                                          <p:spTgt spid="15"/>
                                        </p:tgtEl>
                                        <p:attrNameLst>
                                          <p:attrName>fillcolor</p:attrName>
                                        </p:attrNameLst>
                                      </p:cBhvr>
                                      <p:to>
                                        <a:schemeClr val="bg1"/>
                                      </p:to>
                                    </p:animClr>
                                    <p:set>
                                      <p:cBhvr>
                                        <p:cTn id="13" dur="250" autoRev="1" fill="remove"/>
                                        <p:tgtEl>
                                          <p:spTgt spid="15"/>
                                        </p:tgtEl>
                                        <p:attrNameLst>
                                          <p:attrName>fill.type</p:attrName>
                                        </p:attrNameLst>
                                      </p:cBhvr>
                                      <p:to>
                                        <p:strVal val="solid"/>
                                      </p:to>
                                    </p:set>
                                    <p:set>
                                      <p:cBhvr>
                                        <p:cTn id="14" dur="250" autoRev="1" fill="remove"/>
                                        <p:tgtEl>
                                          <p:spTgt spid="15"/>
                                        </p:tgtEl>
                                        <p:attrNameLst>
                                          <p:attrName>fill.on</p:attrName>
                                        </p:attrNameLst>
                                      </p:cBhvr>
                                      <p:to>
                                        <p:strVal val="true"/>
                                      </p:to>
                                    </p:set>
                                  </p:childTnLst>
                                </p:cTn>
                              </p:par>
                              <p:par>
                                <p:cTn id="15" presetID="27" presetClass="emph" presetSubtype="0" repeatCount="3000" fill="remove" grpId="0" nodeType="withEffect">
                                  <p:stCondLst>
                                    <p:cond delay="0"/>
                                  </p:stCondLst>
                                  <p:childTnLst>
                                    <p:animClr clrSpc="rgb" dir="cw">
                                      <p:cBhvr override="childStyle">
                                        <p:cTn id="16" dur="250" autoRev="1" fill="remove"/>
                                        <p:tgtEl>
                                          <p:spTgt spid="14"/>
                                        </p:tgtEl>
                                        <p:attrNameLst>
                                          <p:attrName>style.color</p:attrName>
                                        </p:attrNameLst>
                                      </p:cBhvr>
                                      <p:to>
                                        <a:schemeClr val="bg1"/>
                                      </p:to>
                                    </p:animClr>
                                    <p:animClr clrSpc="rgb" dir="cw">
                                      <p:cBhvr>
                                        <p:cTn id="17" dur="250" autoRev="1" fill="remove"/>
                                        <p:tgtEl>
                                          <p:spTgt spid="14"/>
                                        </p:tgtEl>
                                        <p:attrNameLst>
                                          <p:attrName>fillcolor</p:attrName>
                                        </p:attrNameLst>
                                      </p:cBhvr>
                                      <p:to>
                                        <a:schemeClr val="bg1"/>
                                      </p:to>
                                    </p:animClr>
                                    <p:set>
                                      <p:cBhvr>
                                        <p:cTn id="18" dur="250" autoRev="1" fill="remove"/>
                                        <p:tgtEl>
                                          <p:spTgt spid="14"/>
                                        </p:tgtEl>
                                        <p:attrNameLst>
                                          <p:attrName>fill.type</p:attrName>
                                        </p:attrNameLst>
                                      </p:cBhvr>
                                      <p:to>
                                        <p:strVal val="solid"/>
                                      </p:to>
                                    </p:set>
                                    <p:set>
                                      <p:cBhvr>
                                        <p:cTn id="19"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a:t>
            </a:r>
            <a:b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b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for 15-19th, January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C7BEC6C6-5863-6274-BCE9-698D5A1CD52B}"/>
              </a:ext>
            </a:extLst>
          </p:cNvPr>
          <p:cNvSpPr txBox="1"/>
          <p:nvPr/>
        </p:nvSpPr>
        <p:spPr>
          <a:xfrm>
            <a:off x="66675" y="1828800"/>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F4C04077-7F2C-0EBD-82A0-7001237EAD13}"/>
              </a:ext>
            </a:extLst>
          </p:cNvPr>
          <p:cNvGraphicFramePr>
            <a:graphicFrameLocks noGrp="1"/>
          </p:cNvGraphicFramePr>
          <p:nvPr>
            <p:extLst>
              <p:ext uri="{D42A27DB-BD31-4B8C-83A1-F6EECF244321}">
                <p14:modId xmlns:p14="http://schemas.microsoft.com/office/powerpoint/2010/main" val="4153597845"/>
              </p:ext>
            </p:extLst>
          </p:nvPr>
        </p:nvGraphicFramePr>
        <p:xfrm>
          <a:off x="169644" y="2675421"/>
          <a:ext cx="9547761" cy="2676233"/>
        </p:xfrm>
        <a:graphic>
          <a:graphicData uri="http://schemas.openxmlformats.org/drawingml/2006/table">
            <a:tbl>
              <a:tblPr/>
              <a:tblGrid>
                <a:gridCol w="236331">
                  <a:extLst>
                    <a:ext uri="{9D8B030D-6E8A-4147-A177-3AD203B41FA5}">
                      <a16:colId xmlns:a16="http://schemas.microsoft.com/office/drawing/2014/main" val="1621893597"/>
                    </a:ext>
                  </a:extLst>
                </a:gridCol>
                <a:gridCol w="504173">
                  <a:extLst>
                    <a:ext uri="{9D8B030D-6E8A-4147-A177-3AD203B41FA5}">
                      <a16:colId xmlns:a16="http://schemas.microsoft.com/office/drawing/2014/main" val="2273219939"/>
                    </a:ext>
                  </a:extLst>
                </a:gridCol>
                <a:gridCol w="157554">
                  <a:extLst>
                    <a:ext uri="{9D8B030D-6E8A-4147-A177-3AD203B41FA5}">
                      <a16:colId xmlns:a16="http://schemas.microsoft.com/office/drawing/2014/main" val="1763515812"/>
                    </a:ext>
                  </a:extLst>
                </a:gridCol>
                <a:gridCol w="4222441">
                  <a:extLst>
                    <a:ext uri="{9D8B030D-6E8A-4147-A177-3AD203B41FA5}">
                      <a16:colId xmlns:a16="http://schemas.microsoft.com/office/drawing/2014/main" val="454471757"/>
                    </a:ext>
                  </a:extLst>
                </a:gridCol>
                <a:gridCol w="913813">
                  <a:extLst>
                    <a:ext uri="{9D8B030D-6E8A-4147-A177-3AD203B41FA5}">
                      <a16:colId xmlns:a16="http://schemas.microsoft.com/office/drawing/2014/main" val="4052378758"/>
                    </a:ext>
                  </a:extLst>
                </a:gridCol>
                <a:gridCol w="3513449">
                  <a:extLst>
                    <a:ext uri="{9D8B030D-6E8A-4147-A177-3AD203B41FA5}">
                      <a16:colId xmlns:a16="http://schemas.microsoft.com/office/drawing/2014/main" val="1990250449"/>
                    </a:ext>
                  </a:extLst>
                </a:gridCol>
              </a:tblGrid>
              <a:tr h="313621">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r>
                        <a:rPr lang="en-US" sz="1100" b="0" i="0" u="none" strike="noStrike">
                          <a:effectLst/>
                          <a:latin typeface="Arial" panose="020B0604020202020204" pitchFamily="34" charset="0"/>
                        </a:rPr>
                        <a:t>CISCO Webex  </a:t>
                      </a: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extLst>
                  <a:ext uri="{0D108BD9-81ED-4DB2-BD59-A6C34878D82A}">
                    <a16:rowId xmlns:a16="http://schemas.microsoft.com/office/drawing/2014/main" val="1478213409"/>
                  </a:ext>
                </a:extLst>
              </a:tr>
              <a:tr h="324075">
                <a:tc gridSpan="5">
                  <a:txBody>
                    <a:bodyPr/>
                    <a:lstStyle/>
                    <a:p>
                      <a:pPr algn="l" fontAlgn="b"/>
                      <a:r>
                        <a:rPr lang="en-US" sz="1600" b="1" i="0" u="none" strike="noStrike" dirty="0">
                          <a:effectLst/>
                          <a:latin typeface="Arial" panose="020B0604020202020204" pitchFamily="34" charset="0"/>
                        </a:rPr>
                        <a:t>  TG 15.6ma</a:t>
                      </a:r>
                      <a:r>
                        <a:rPr lang="en-US" sz="1600" b="1" i="0" u="none" strike="noStrike" dirty="0">
                          <a:effectLst/>
                          <a:latin typeface="ＭＳ ゴシック" panose="020B0609070205080204" pitchFamily="49" charset="-128"/>
                          <a:ea typeface="ＭＳ ゴシック" panose="020B0609070205080204" pitchFamily="49" charset="-128"/>
                        </a:rPr>
                        <a:t>　</a:t>
                      </a:r>
                      <a:r>
                        <a:rPr lang="en-US" sz="1600" b="1" i="0" u="none" strike="noStrike" dirty="0">
                          <a:effectLst/>
                          <a:latin typeface="Arial" panose="020B0604020202020204" pitchFamily="34" charset="0"/>
                        </a:rPr>
                        <a:t>  Session1, 2, and 3,   AM2  (</a:t>
                      </a:r>
                      <a:r>
                        <a:rPr lang="en-US" sz="1600" b="1" i="0" u="none" strike="noStrike" dirty="0">
                          <a:solidFill>
                            <a:srgbClr val="FF33CC"/>
                          </a:solidFill>
                          <a:effectLst/>
                          <a:latin typeface="Arial" panose="020B0604020202020204" pitchFamily="34" charset="0"/>
                        </a:rPr>
                        <a:t>Virtual Room #3</a:t>
                      </a:r>
                      <a:r>
                        <a:rPr lang="en-US" sz="1600" b="1" i="0" u="none" strike="noStrike" dirty="0">
                          <a:effectLst/>
                          <a:latin typeface="Arial" panose="020B0604020202020204" pitchFamily="34" charset="0"/>
                        </a:rPr>
                        <a: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44929856"/>
                  </a:ext>
                </a:extLst>
              </a:tr>
              <a:tr h="324075">
                <a:tc gridSpan="5">
                  <a:txBody>
                    <a:bodyPr/>
                    <a:lstStyle/>
                    <a:p>
                      <a:pPr algn="l" fontAlgn="b"/>
                      <a:r>
                        <a:rPr lang="en-US" sz="1600" b="1" i="0" u="none" strike="noStrike" dirty="0">
                          <a:effectLst/>
                          <a:latin typeface="Arial" panose="020B0604020202020204" pitchFamily="34" charset="0"/>
                        </a:rPr>
                        <a:t>       10:30 AM - 12:30   in Local </a:t>
                      </a:r>
                      <a:r>
                        <a:rPr lang="en-US" sz="1600" b="1" i="0" u="none" strike="noStrike" dirty="0" err="1">
                          <a:effectLst/>
                          <a:latin typeface="Arial" panose="020B0604020202020204" pitchFamily="34" charset="0"/>
                        </a:rPr>
                        <a:t>BaltimoreTime</a:t>
                      </a:r>
                      <a:r>
                        <a:rPr lang="en-US" sz="1600" b="1" i="0" u="none" strike="noStrike" dirty="0">
                          <a:effectLst/>
                          <a:latin typeface="Arial" panose="020B0604020202020204" pitchFamily="34" charset="0"/>
                        </a:rPr>
                        <a:t>(EST)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431666149"/>
                  </a:ext>
                </a:extLst>
              </a:tr>
              <a:tr h="324075">
                <a:tc gridSpan="6">
                  <a:txBody>
                    <a:bodyPr/>
                    <a:lstStyle/>
                    <a:p>
                      <a:pPr algn="l" fontAlgn="b"/>
                      <a:r>
                        <a:rPr lang="en-US" sz="1600" b="1" i="0" u="none" strike="noStrike" dirty="0">
                          <a:solidFill>
                            <a:srgbClr val="FF0000"/>
                          </a:solidFill>
                          <a:effectLst/>
                          <a:latin typeface="Arial" panose="020B0604020202020204" pitchFamily="34" charset="0"/>
                        </a:rPr>
                        <a:t>         0:30  AM - 02:30  AM  + One day  in  Japan &amp; Korea Time, </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43922752"/>
                  </a:ext>
                </a:extLst>
              </a:tr>
              <a:tr h="418162">
                <a:tc gridSpan="4">
                  <a:txBody>
                    <a:bodyPr/>
                    <a:lstStyle/>
                    <a:p>
                      <a:pPr algn="l" fontAlgn="b"/>
                      <a:r>
                        <a:rPr lang="fr-FR" sz="1600" b="1" i="0" u="none" strike="noStrike" dirty="0">
                          <a:effectLst/>
                          <a:latin typeface="Arial" panose="020B0604020202020204" pitchFamily="34" charset="0"/>
                        </a:rPr>
                        <a:t>       15:30 - 17:30 in UTC</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944647051"/>
                  </a:ext>
                </a:extLst>
              </a:tr>
              <a:tr h="324075">
                <a:tc gridSpan="6">
                  <a:txBody>
                    <a:bodyPr/>
                    <a:lstStyle/>
                    <a:p>
                      <a:pPr algn="l" fontAlgn="b"/>
                      <a:r>
                        <a:rPr lang="en-US" sz="1800" b="0" i="0" u="none"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https://ieeesa.webex.com/ieeesa/j.php?MTID=mdbdbe2adba4d30747cdbe88505bafe53</a:t>
                      </a:r>
                      <a:endParaRPr lang="en-US" sz="1800" b="0" i="0" u="none" strike="noStrike" dirty="0">
                        <a:solidFill>
                          <a:srgbClr val="0070C0"/>
                        </a:solidFill>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77125"/>
                  </a:ext>
                </a:extLst>
              </a:tr>
              <a:tr h="324075">
                <a:tc gridSpan="4">
                  <a:txBody>
                    <a:bodyPr/>
                    <a:lstStyle/>
                    <a:p>
                      <a:pPr algn="l" fontAlgn="b"/>
                      <a:r>
                        <a:rPr lang="en-US" sz="1600" b="1" i="0" u="none" strike="noStrike">
                          <a:effectLst/>
                          <a:latin typeface="Arial" panose="020B0604020202020204" pitchFamily="34" charset="0"/>
                        </a:rPr>
                        <a:t>Meeting number: 2339 575 9856</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428484263"/>
                  </a:ext>
                </a:extLst>
              </a:tr>
              <a:tr h="324075">
                <a:tc gridSpan="4">
                  <a:txBody>
                    <a:bodyPr/>
                    <a:lstStyle/>
                    <a:p>
                      <a:pPr algn="l" fontAlgn="b"/>
                      <a:r>
                        <a:rPr lang="en-US" sz="1600" b="1" i="0" u="none" strike="noStrike">
                          <a:effectLst/>
                          <a:latin typeface="Arial" panose="020B0604020202020204" pitchFamily="34" charset="0"/>
                        </a:rPr>
                        <a:t>Password:</a:t>
                      </a:r>
                      <a:r>
                        <a:rPr lang="en-US" sz="1600" b="1" i="0" u="none" strike="noStrike">
                          <a:solidFill>
                            <a:srgbClr val="FF33CC"/>
                          </a:solidFill>
                          <a:effectLst/>
                          <a:latin typeface="Arial" panose="020B0604020202020204" pitchFamily="34" charset="0"/>
                        </a:rPr>
                        <a:t> 80215mtgrm3</a:t>
                      </a:r>
                      <a:endParaRPr 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dirty="0">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470730843"/>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marL="457200" lvl="1" indent="0">
              <a:buNone/>
            </a:pPr>
            <a:r>
              <a:rPr lang="en-US" altLang="ja-JP" sz="2000" dirty="0">
                <a:ea typeface="ＭＳ Ｐゴシック" charset="-128"/>
              </a:rPr>
              <a:t>                         Daisuke </a:t>
            </a:r>
            <a:r>
              <a:rPr lang="en-US" altLang="ja-JP" sz="2000" dirty="0" err="1">
                <a:ea typeface="ＭＳ Ｐゴシック" charset="-128"/>
              </a:rPr>
              <a:t>Anzai</a:t>
            </a:r>
            <a:r>
              <a:rPr lang="en-US" altLang="ja-JP" sz="2000" dirty="0">
                <a:ea typeface="ＭＳ Ｐゴシック" charset="-128"/>
              </a:rPr>
              <a:t>(</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9</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65882</TotalTime>
  <Words>4506</Words>
  <Application>Microsoft Office PowerPoint</Application>
  <PresentationFormat>画面に合わせる (4:3)</PresentationFormat>
  <Paragraphs>1023</Paragraphs>
  <Slides>21</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21</vt:i4>
      </vt:variant>
    </vt:vector>
  </HeadingPairs>
  <TitlesOfParts>
    <vt:vector size="31"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Baltimore, Maryland, USA January 13th, 2023  Ryuji Kohno Yokohama National University(YNU), YRP International Alliance Institute(YRP-IAI)</vt:lpstr>
      <vt:lpstr>PowerPoint プレゼンテーション</vt:lpstr>
      <vt:lpstr>PowerPoint プレゼンテーション</vt:lpstr>
      <vt:lpstr>TG15.6ma Interim Session Schedule for 15-19th, January 2023</vt:lpstr>
      <vt:lpstr>TG15.6ma Interim Session Schedule  for 15-19th, January 2023</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15-19th, January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117</cp:revision>
  <cp:lastPrinted>2022-07-06T15:32:43Z</cp:lastPrinted>
  <dcterms:created xsi:type="dcterms:W3CDTF">2020-12-17T10:56:09Z</dcterms:created>
  <dcterms:modified xsi:type="dcterms:W3CDTF">2023-01-14T09:18:26Z</dcterms:modified>
</cp:coreProperties>
</file>