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3"/>
  </p:sldMasterIdLst>
  <p:notesMasterIdLst>
    <p:notesMasterId r:id="rId35"/>
  </p:notesMasterIdLst>
  <p:handoutMasterIdLst>
    <p:handoutMasterId r:id="rId36"/>
  </p:handoutMasterIdLst>
  <p:sldIdLst>
    <p:sldId id="363" r:id="rId4"/>
    <p:sldId id="364" r:id="rId5"/>
    <p:sldId id="378" r:id="rId6"/>
    <p:sldId id="398" r:id="rId7"/>
    <p:sldId id="415" r:id="rId8"/>
    <p:sldId id="397" r:id="rId9"/>
    <p:sldId id="413" r:id="rId10"/>
    <p:sldId id="417" r:id="rId11"/>
    <p:sldId id="376" r:id="rId12"/>
    <p:sldId id="405" r:id="rId13"/>
    <p:sldId id="406" r:id="rId14"/>
    <p:sldId id="407" r:id="rId15"/>
    <p:sldId id="408" r:id="rId16"/>
    <p:sldId id="414" r:id="rId17"/>
    <p:sldId id="409" r:id="rId18"/>
    <p:sldId id="416" r:id="rId19"/>
    <p:sldId id="419" r:id="rId20"/>
    <p:sldId id="411" r:id="rId21"/>
    <p:sldId id="421" r:id="rId22"/>
    <p:sldId id="399" r:id="rId23"/>
    <p:sldId id="404" r:id="rId24"/>
    <p:sldId id="395" r:id="rId25"/>
    <p:sldId id="392" r:id="rId26"/>
    <p:sldId id="393" r:id="rId27"/>
    <p:sldId id="394" r:id="rId28"/>
    <p:sldId id="387" r:id="rId29"/>
    <p:sldId id="400" r:id="rId30"/>
    <p:sldId id="403" r:id="rId31"/>
    <p:sldId id="418" r:id="rId32"/>
    <p:sldId id="412" r:id="rId33"/>
    <p:sldId id="420" r:id="rId3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8A1442-6F31-4157-A8DE-422DFAE9AD9E}" v="10255" dt="2022-12-21T09:47:21.721"/>
    <p1510:client id="{8AE57ECB-F90B-4FDA-8E7A-0080D26F8317}" v="4378" dt="2022-12-20T19:36:32.1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08" y="103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21" Type="http://schemas.openxmlformats.org/officeDocument/2006/relationships/slide" Target="slides/slide18.xml"/><Relationship Id="rId34" Type="http://schemas.openxmlformats.org/officeDocument/2006/relationships/slide" Target="slides/slide31.xml"/><Relationship Id="rId42" Type="http://schemas.microsoft.com/office/2015/10/relationships/revisionInfo" Target="revisionInfo.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FF8045-4D21-4369-A095-7519958A7CAC}"/>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083015EF-2609-4A88-A302-9111A6ED29E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64A8954B-09EE-4C84-9C81-7EA6A417A7B1}" type="datetimeFigureOut">
              <a:rPr lang="en-US" smtClean="0"/>
              <a:t>12/21/2022</a:t>
            </a:fld>
            <a:endParaRPr lang="en-US"/>
          </a:p>
        </p:txBody>
      </p:sp>
      <p:sp>
        <p:nvSpPr>
          <p:cNvPr id="4" name="Footer Placeholder 3">
            <a:extLst>
              <a:ext uri="{FF2B5EF4-FFF2-40B4-BE49-F238E27FC236}">
                <a16:creationId xmlns:a16="http://schemas.microsoft.com/office/drawing/2014/main" id="{8941396E-6AA2-417F-8215-3A090F20FD3F}"/>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F3911D16-5407-4F3D-80B4-659F9212243A}"/>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360CC0BC-0C5A-4472-A0EA-1B2C3BD10A46}" type="slidenum">
              <a:rPr lang="en-US" smtClean="0"/>
              <a:t>‹#›</a:t>
            </a:fld>
            <a:endParaRPr lang="en-US"/>
          </a:p>
        </p:txBody>
      </p:sp>
    </p:spTree>
    <p:extLst>
      <p:ext uri="{BB962C8B-B14F-4D97-AF65-F5344CB8AC3E}">
        <p14:creationId xmlns:p14="http://schemas.microsoft.com/office/powerpoint/2010/main" val="22601816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10</a:t>
            </a:fld>
            <a:endParaRPr lang="en-US" altLang="en-US"/>
          </a:p>
        </p:txBody>
      </p:sp>
    </p:spTree>
    <p:extLst>
      <p:ext uri="{BB962C8B-B14F-4D97-AF65-F5344CB8AC3E}">
        <p14:creationId xmlns:p14="http://schemas.microsoft.com/office/powerpoint/2010/main" val="1931317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11</a:t>
            </a:fld>
            <a:endParaRPr lang="en-US" altLang="en-US"/>
          </a:p>
        </p:txBody>
      </p:sp>
    </p:spTree>
    <p:extLst>
      <p:ext uri="{BB962C8B-B14F-4D97-AF65-F5344CB8AC3E}">
        <p14:creationId xmlns:p14="http://schemas.microsoft.com/office/powerpoint/2010/main" val="1385422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12</a:t>
            </a:fld>
            <a:endParaRPr lang="en-US" altLang="en-US"/>
          </a:p>
        </p:txBody>
      </p:sp>
    </p:spTree>
    <p:extLst>
      <p:ext uri="{BB962C8B-B14F-4D97-AF65-F5344CB8AC3E}">
        <p14:creationId xmlns:p14="http://schemas.microsoft.com/office/powerpoint/2010/main" val="2986448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13</a:t>
            </a:fld>
            <a:endParaRPr lang="en-US" altLang="en-US"/>
          </a:p>
        </p:txBody>
      </p:sp>
    </p:spTree>
    <p:extLst>
      <p:ext uri="{BB962C8B-B14F-4D97-AF65-F5344CB8AC3E}">
        <p14:creationId xmlns:p14="http://schemas.microsoft.com/office/powerpoint/2010/main" val="5093998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14</a:t>
            </a:fld>
            <a:endParaRPr lang="en-US" altLang="en-US"/>
          </a:p>
        </p:txBody>
      </p:sp>
    </p:spTree>
    <p:extLst>
      <p:ext uri="{BB962C8B-B14F-4D97-AF65-F5344CB8AC3E}">
        <p14:creationId xmlns:p14="http://schemas.microsoft.com/office/powerpoint/2010/main" val="2156866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15</a:t>
            </a:fld>
            <a:endParaRPr lang="en-US" altLang="en-US"/>
          </a:p>
        </p:txBody>
      </p:sp>
    </p:spTree>
    <p:extLst>
      <p:ext uri="{BB962C8B-B14F-4D97-AF65-F5344CB8AC3E}">
        <p14:creationId xmlns:p14="http://schemas.microsoft.com/office/powerpoint/2010/main" val="29225265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16</a:t>
            </a:fld>
            <a:endParaRPr lang="en-US" altLang="en-US"/>
          </a:p>
        </p:txBody>
      </p:sp>
    </p:spTree>
    <p:extLst>
      <p:ext uri="{BB962C8B-B14F-4D97-AF65-F5344CB8AC3E}">
        <p14:creationId xmlns:p14="http://schemas.microsoft.com/office/powerpoint/2010/main" val="4153319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17</a:t>
            </a:fld>
            <a:endParaRPr lang="en-US" altLang="en-US"/>
          </a:p>
        </p:txBody>
      </p:sp>
    </p:spTree>
    <p:extLst>
      <p:ext uri="{BB962C8B-B14F-4D97-AF65-F5344CB8AC3E}">
        <p14:creationId xmlns:p14="http://schemas.microsoft.com/office/powerpoint/2010/main" val="37635111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18</a:t>
            </a:fld>
            <a:endParaRPr lang="en-US" altLang="en-US"/>
          </a:p>
        </p:txBody>
      </p:sp>
    </p:spTree>
    <p:extLst>
      <p:ext uri="{BB962C8B-B14F-4D97-AF65-F5344CB8AC3E}">
        <p14:creationId xmlns:p14="http://schemas.microsoft.com/office/powerpoint/2010/main" val="29433667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19</a:t>
            </a:fld>
            <a:endParaRPr lang="en-US" altLang="en-US"/>
          </a:p>
        </p:txBody>
      </p:sp>
    </p:spTree>
    <p:extLst>
      <p:ext uri="{BB962C8B-B14F-4D97-AF65-F5344CB8AC3E}">
        <p14:creationId xmlns:p14="http://schemas.microsoft.com/office/powerpoint/2010/main" val="2539353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42661291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20</a:t>
            </a:fld>
            <a:endParaRPr lang="en-US" altLang="en-US"/>
          </a:p>
        </p:txBody>
      </p:sp>
    </p:spTree>
    <p:extLst>
      <p:ext uri="{BB962C8B-B14F-4D97-AF65-F5344CB8AC3E}">
        <p14:creationId xmlns:p14="http://schemas.microsoft.com/office/powerpoint/2010/main" val="3829847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21</a:t>
            </a:fld>
            <a:endParaRPr lang="en-US" altLang="en-US"/>
          </a:p>
        </p:txBody>
      </p:sp>
    </p:spTree>
    <p:extLst>
      <p:ext uri="{BB962C8B-B14F-4D97-AF65-F5344CB8AC3E}">
        <p14:creationId xmlns:p14="http://schemas.microsoft.com/office/powerpoint/2010/main" val="17989348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22</a:t>
            </a:fld>
            <a:endParaRPr lang="en-US" altLang="en-US"/>
          </a:p>
        </p:txBody>
      </p:sp>
    </p:spTree>
    <p:extLst>
      <p:ext uri="{BB962C8B-B14F-4D97-AF65-F5344CB8AC3E}">
        <p14:creationId xmlns:p14="http://schemas.microsoft.com/office/powerpoint/2010/main" val="12638326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23</a:t>
            </a:fld>
            <a:endParaRPr lang="en-US" altLang="en-US"/>
          </a:p>
        </p:txBody>
      </p:sp>
    </p:spTree>
    <p:extLst>
      <p:ext uri="{BB962C8B-B14F-4D97-AF65-F5344CB8AC3E}">
        <p14:creationId xmlns:p14="http://schemas.microsoft.com/office/powerpoint/2010/main" val="7237746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24</a:t>
            </a:fld>
            <a:endParaRPr lang="en-US" altLang="en-US"/>
          </a:p>
        </p:txBody>
      </p:sp>
    </p:spTree>
    <p:extLst>
      <p:ext uri="{BB962C8B-B14F-4D97-AF65-F5344CB8AC3E}">
        <p14:creationId xmlns:p14="http://schemas.microsoft.com/office/powerpoint/2010/main" val="15446151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25</a:t>
            </a:fld>
            <a:endParaRPr lang="en-US" altLang="en-US"/>
          </a:p>
        </p:txBody>
      </p:sp>
    </p:spTree>
    <p:extLst>
      <p:ext uri="{BB962C8B-B14F-4D97-AF65-F5344CB8AC3E}">
        <p14:creationId xmlns:p14="http://schemas.microsoft.com/office/powerpoint/2010/main" val="13003366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26</a:t>
            </a:fld>
            <a:endParaRPr lang="en-US" altLang="en-US"/>
          </a:p>
        </p:txBody>
      </p:sp>
    </p:spTree>
    <p:extLst>
      <p:ext uri="{BB962C8B-B14F-4D97-AF65-F5344CB8AC3E}">
        <p14:creationId xmlns:p14="http://schemas.microsoft.com/office/powerpoint/2010/main" val="35459564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27</a:t>
            </a:fld>
            <a:endParaRPr lang="en-US" altLang="en-US"/>
          </a:p>
        </p:txBody>
      </p:sp>
    </p:spTree>
    <p:extLst>
      <p:ext uri="{BB962C8B-B14F-4D97-AF65-F5344CB8AC3E}">
        <p14:creationId xmlns:p14="http://schemas.microsoft.com/office/powerpoint/2010/main" val="36338860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28</a:t>
            </a:fld>
            <a:endParaRPr lang="en-US" altLang="en-US"/>
          </a:p>
        </p:txBody>
      </p:sp>
    </p:spTree>
    <p:extLst>
      <p:ext uri="{BB962C8B-B14F-4D97-AF65-F5344CB8AC3E}">
        <p14:creationId xmlns:p14="http://schemas.microsoft.com/office/powerpoint/2010/main" val="33918694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29</a:t>
            </a:fld>
            <a:endParaRPr lang="en-US" altLang="en-US"/>
          </a:p>
        </p:txBody>
      </p:sp>
    </p:spTree>
    <p:extLst>
      <p:ext uri="{BB962C8B-B14F-4D97-AF65-F5344CB8AC3E}">
        <p14:creationId xmlns:p14="http://schemas.microsoft.com/office/powerpoint/2010/main" val="1348297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13521207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30</a:t>
            </a:fld>
            <a:endParaRPr lang="en-US" altLang="en-US"/>
          </a:p>
        </p:txBody>
      </p:sp>
    </p:spTree>
    <p:extLst>
      <p:ext uri="{BB962C8B-B14F-4D97-AF65-F5344CB8AC3E}">
        <p14:creationId xmlns:p14="http://schemas.microsoft.com/office/powerpoint/2010/main" val="24990079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31</a:t>
            </a:fld>
            <a:endParaRPr lang="en-US" altLang="en-US"/>
          </a:p>
        </p:txBody>
      </p:sp>
    </p:spTree>
    <p:extLst>
      <p:ext uri="{BB962C8B-B14F-4D97-AF65-F5344CB8AC3E}">
        <p14:creationId xmlns:p14="http://schemas.microsoft.com/office/powerpoint/2010/main" val="4081704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1082404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1915073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a:p>
        </p:txBody>
      </p:sp>
    </p:spTree>
    <p:extLst>
      <p:ext uri="{BB962C8B-B14F-4D97-AF65-F5344CB8AC3E}">
        <p14:creationId xmlns:p14="http://schemas.microsoft.com/office/powerpoint/2010/main" val="1416228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a:p>
        </p:txBody>
      </p:sp>
    </p:spTree>
    <p:extLst>
      <p:ext uri="{BB962C8B-B14F-4D97-AF65-F5344CB8AC3E}">
        <p14:creationId xmlns:p14="http://schemas.microsoft.com/office/powerpoint/2010/main" val="2353730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a:p>
        </p:txBody>
      </p:sp>
    </p:spTree>
    <p:extLst>
      <p:ext uri="{BB962C8B-B14F-4D97-AF65-F5344CB8AC3E}">
        <p14:creationId xmlns:p14="http://schemas.microsoft.com/office/powerpoint/2010/main" val="4262785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9</a:t>
            </a:fld>
            <a:endParaRPr lang="en-US" altLang="en-US"/>
          </a:p>
        </p:txBody>
      </p:sp>
    </p:spTree>
    <p:extLst>
      <p:ext uri="{BB962C8B-B14F-4D97-AF65-F5344CB8AC3E}">
        <p14:creationId xmlns:p14="http://schemas.microsoft.com/office/powerpoint/2010/main" val="795245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
        <p:nvSpPr>
          <p:cNvPr id="5" name="Title 4">
            <a:extLst>
              <a:ext uri="{FF2B5EF4-FFF2-40B4-BE49-F238E27FC236}">
                <a16:creationId xmlns:a16="http://schemas.microsoft.com/office/drawing/2014/main" id="{D919A01D-3B38-423B-B21B-1E834A78BB63}"/>
              </a:ext>
            </a:extLst>
          </p:cNvPr>
          <p:cNvSpPr>
            <a:spLocks noGrp="1"/>
          </p:cNvSpPr>
          <p:nvPr>
            <p:ph type="title"/>
          </p:nvPr>
        </p:nvSpPr>
        <p:spPr/>
        <p:txBody>
          <a:bodyPr/>
          <a:lstStyle/>
          <a:p>
            <a:r>
              <a:rPr lang="en-US"/>
              <a:t>Click to edit Master title style</a:t>
            </a:r>
            <a:endParaRPr lang="en-IE"/>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192463" y="6525344"/>
            <a:ext cx="759073" cy="382587"/>
          </a:xfrm>
          <a:prstGeom prst="rect">
            <a:avLst/>
          </a:prstGeom>
        </p:spPr>
        <p:txBody>
          <a:bodyPr/>
          <a:lstStyle>
            <a:lvl1pPr>
              <a:defRPr/>
            </a:lvl1pPr>
          </a:lstStyle>
          <a:p>
            <a:pPr>
              <a:defRPr/>
            </a:pPr>
            <a:r>
              <a:rPr lang="en-US" altLang="en-US"/>
              <a:t>Slide</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xfrm>
            <a:off x="4175956" y="6525344"/>
            <a:ext cx="792088" cy="239712"/>
          </a:xfrm>
          <a:prstGeom prst="rect">
            <a:avLst/>
          </a:prstGeom>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xfrm>
            <a:off x="4175795" y="6525344"/>
            <a:ext cx="792410" cy="239712"/>
          </a:xfrm>
          <a:prstGeom prst="rect">
            <a:avLst/>
          </a:prstGeom>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15-22-0697-00-04ab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a:t>Dec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a:t>C. Murray et al (Qorvo)</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4" name="Title Placeholder 3">
            <a:extLst>
              <a:ext uri="{FF2B5EF4-FFF2-40B4-BE49-F238E27FC236}">
                <a16:creationId xmlns:a16="http://schemas.microsoft.com/office/drawing/2014/main" id="{77AE1909-1965-4FAB-BBFF-F040D83C6551}"/>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5" name="Slide Number Placeholder 4">
            <a:extLst>
              <a:ext uri="{FF2B5EF4-FFF2-40B4-BE49-F238E27FC236}">
                <a16:creationId xmlns:a16="http://schemas.microsoft.com/office/drawing/2014/main" id="{A55F39DC-74CE-4C60-B9CF-854975AF3F8F}"/>
              </a:ext>
            </a:extLst>
          </p:cNvPr>
          <p:cNvSpPr>
            <a:spLocks noGrp="1"/>
          </p:cNvSpPr>
          <p:nvPr>
            <p:ph type="sldNum" sz="quarter" idx="4"/>
          </p:nvPr>
        </p:nvSpPr>
        <p:spPr>
          <a:xfrm>
            <a:off x="2817621" y="646541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3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770E94DC-E76A-4A13-9024-1B69A48B9478}"/>
              </a:ext>
            </a:extLst>
          </p:cNvPr>
          <p:cNvSpPr>
            <a:spLocks noChangeArrowheads="1"/>
          </p:cNvSpPr>
          <p:nvPr/>
        </p:nvSpPr>
        <p:spPr bwMode="auto">
          <a:xfrm>
            <a:off x="251520" y="762000"/>
            <a:ext cx="8640960" cy="4475200"/>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dirty="0">
                <a:latin typeface="Times New Roman" panose="02020603050405020304" pitchFamily="18" charset="0"/>
              </a:rPr>
              <a:t>How strong a PHR do we need for LDPC?</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21st December 2022</a:t>
            </a:r>
          </a:p>
          <a:p>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 Murray(Qorvo), Jarek Niewczas (Qorvo), Billy Verso (Qorvo)</a:t>
            </a:r>
            <a:endParaRPr 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 Presents an argument for support of PHRx2 instead of PHRx4 on the basis that it better utilizes the maximum packet energy by minimizing energy wasted on unusable headroom.   </a:t>
            </a:r>
            <a:endParaRPr 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421342" y="908720"/>
            <a:ext cx="8170706" cy="754063"/>
          </a:xfrm>
        </p:spPr>
        <p:txBody>
          <a:bodyPr>
            <a:normAutofit fontScale="90000"/>
          </a:bodyPr>
          <a:lstStyle/>
          <a:p>
            <a:r>
              <a:rPr lang="en-IE" dirty="0"/>
              <a:t>Step 2 – Check Preamble Link Margin</a:t>
            </a:r>
            <a:br>
              <a:rPr lang="en-IE" dirty="0"/>
            </a:br>
            <a:r>
              <a:rPr lang="en-IE" sz="2700" dirty="0"/>
              <a:t>Ideal Preamble Detector</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
        <p:nvSpPr>
          <p:cNvPr id="16" name="Content Placeholder 2">
            <a:extLst>
              <a:ext uri="{FF2B5EF4-FFF2-40B4-BE49-F238E27FC236}">
                <a16:creationId xmlns:a16="http://schemas.microsoft.com/office/drawing/2014/main" id="{46E9EDA1-A5A1-6FA0-857B-DFF626656B29}"/>
              </a:ext>
            </a:extLst>
          </p:cNvPr>
          <p:cNvSpPr>
            <a:spLocks noGrp="1"/>
          </p:cNvSpPr>
          <p:nvPr>
            <p:ph idx="1"/>
          </p:nvPr>
        </p:nvSpPr>
        <p:spPr>
          <a:xfrm>
            <a:off x="5307105" y="2044654"/>
            <a:ext cx="3438309" cy="4311322"/>
          </a:xfrm>
        </p:spPr>
        <p:txBody>
          <a:bodyPr/>
          <a:lstStyle/>
          <a:p>
            <a:pPr marL="457200" indent="-457200">
              <a:buFont typeface="Arial" panose="020B0604020202020204" pitchFamily="34" charset="0"/>
              <a:buChar char="•"/>
            </a:pPr>
            <a:r>
              <a:rPr lang="en-IE" sz="2000" dirty="0">
                <a:solidFill>
                  <a:srgbClr val="FF0000"/>
                </a:solidFill>
              </a:rPr>
              <a:t>A → B</a:t>
            </a:r>
            <a:r>
              <a:rPr lang="en-IE" sz="2000" dirty="0">
                <a:solidFill>
                  <a:schemeClr val="tx1"/>
                </a:solidFill>
              </a:rPr>
              <a:t> : Both data and preamble benefit equally from gating-gain =&gt; stay matched</a:t>
            </a:r>
          </a:p>
          <a:p>
            <a:pPr marL="457200" indent="-457200">
              <a:buFont typeface="Arial" panose="020B0604020202020204" pitchFamily="34" charset="0"/>
              <a:buChar char="•"/>
            </a:pPr>
            <a:r>
              <a:rPr lang="en-IE" sz="2000" dirty="0">
                <a:solidFill>
                  <a:srgbClr val="FF0000"/>
                </a:solidFill>
              </a:rPr>
              <a:t>B → C </a:t>
            </a:r>
            <a:r>
              <a:rPr lang="en-IE" sz="2000" dirty="0">
                <a:solidFill>
                  <a:schemeClr val="tx1"/>
                </a:solidFill>
              </a:rPr>
              <a:t>: Again, both data and preamble benefit equally from gating-gain but data also benefits from code-rate reduction due to full-parity =&gt; data becomes stronger than preamble</a:t>
            </a:r>
          </a:p>
          <a:p>
            <a:pPr marL="457200" indent="-457200">
              <a:buFont typeface="Arial" panose="020B0604020202020204" pitchFamily="34" charset="0"/>
              <a:buChar char="•"/>
            </a:pPr>
            <a:endParaRPr lang="en-IE" sz="2000" dirty="0">
              <a:solidFill>
                <a:schemeClr val="tx1"/>
              </a:solidFill>
            </a:endParaRPr>
          </a:p>
          <a:p>
            <a:pPr marL="457200" indent="-457200">
              <a:buFont typeface="Arial" panose="020B0604020202020204" pitchFamily="34" charset="0"/>
              <a:buChar char="•"/>
            </a:pPr>
            <a:endParaRPr lang="en-IE" sz="2000" dirty="0">
              <a:solidFill>
                <a:schemeClr val="tx1"/>
              </a:solidFill>
            </a:endParaRPr>
          </a:p>
          <a:p>
            <a:pPr marL="457200" indent="-457200">
              <a:buFont typeface="Arial" panose="020B0604020202020204" pitchFamily="34" charset="0"/>
              <a:buChar char="•"/>
            </a:pPr>
            <a:endParaRPr lang="en-IE" sz="2000" dirty="0">
              <a:solidFill>
                <a:schemeClr val="tx1"/>
              </a:solidFill>
            </a:endParaRPr>
          </a:p>
          <a:p>
            <a:pPr marL="400050" lvl="1" indent="0"/>
            <a:endParaRPr lang="en-IE" sz="1600" dirty="0">
              <a:solidFill>
                <a:schemeClr val="tx1"/>
              </a:solidFill>
            </a:endParaRPr>
          </a:p>
        </p:txBody>
      </p:sp>
      <p:pic>
        <p:nvPicPr>
          <p:cNvPr id="176" name="Picture 175">
            <a:extLst>
              <a:ext uri="{FF2B5EF4-FFF2-40B4-BE49-F238E27FC236}">
                <a16:creationId xmlns:a16="http://schemas.microsoft.com/office/drawing/2014/main" id="{2209FCF6-0C6F-169D-4ABA-62FFBA04FC10}"/>
              </a:ext>
            </a:extLst>
          </p:cNvPr>
          <p:cNvPicPr>
            <a:picLocks noChangeAspect="1"/>
          </p:cNvPicPr>
          <p:nvPr/>
        </p:nvPicPr>
        <p:blipFill>
          <a:blip r:embed="rId3"/>
          <a:stretch>
            <a:fillRect/>
          </a:stretch>
        </p:blipFill>
        <p:spPr>
          <a:xfrm>
            <a:off x="216000" y="1944000"/>
            <a:ext cx="5334000" cy="4000500"/>
          </a:xfrm>
          <a:prstGeom prst="rect">
            <a:avLst/>
          </a:prstGeom>
        </p:spPr>
      </p:pic>
      <p:sp>
        <p:nvSpPr>
          <p:cNvPr id="179" name="TextBox 178">
            <a:extLst>
              <a:ext uri="{FF2B5EF4-FFF2-40B4-BE49-F238E27FC236}">
                <a16:creationId xmlns:a16="http://schemas.microsoft.com/office/drawing/2014/main" id="{23D80160-F43F-F89F-F5E4-D2DB6DB899F5}"/>
              </a:ext>
            </a:extLst>
          </p:cNvPr>
          <p:cNvSpPr txBox="1"/>
          <p:nvPr/>
        </p:nvSpPr>
        <p:spPr>
          <a:xfrm>
            <a:off x="502024" y="6040110"/>
            <a:ext cx="4206189" cy="276999"/>
          </a:xfrm>
          <a:prstGeom prst="rect">
            <a:avLst/>
          </a:prstGeom>
          <a:noFill/>
        </p:spPr>
        <p:txBody>
          <a:bodyPr wrap="square" rtlCol="0">
            <a:spAutoFit/>
          </a:bodyPr>
          <a:lstStyle/>
          <a:p>
            <a:r>
              <a:rPr lang="en-IE" dirty="0">
                <a:solidFill>
                  <a:schemeClr val="tx1"/>
                </a:solidFill>
              </a:rPr>
              <a:t>dashed lines represent packets with the same nominal data rate </a:t>
            </a:r>
          </a:p>
        </p:txBody>
      </p:sp>
    </p:spTree>
    <p:extLst>
      <p:ext uri="{BB962C8B-B14F-4D97-AF65-F5344CB8AC3E}">
        <p14:creationId xmlns:p14="http://schemas.microsoft.com/office/powerpoint/2010/main" val="1567303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358588" y="908720"/>
            <a:ext cx="8233459" cy="754063"/>
          </a:xfrm>
        </p:spPr>
        <p:txBody>
          <a:bodyPr>
            <a:normAutofit fontScale="90000"/>
          </a:bodyPr>
          <a:lstStyle/>
          <a:p>
            <a:r>
              <a:rPr lang="en-IE" dirty="0"/>
              <a:t>Step 3 - Packet Link Margin</a:t>
            </a:r>
            <a:br>
              <a:rPr lang="en-IE" dirty="0"/>
            </a:br>
            <a:r>
              <a:rPr lang="en-IE" sz="2700" dirty="0"/>
              <a:t>Ideal Preamble Detector – Increased Preamble length</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16" name="Content Placeholder 2">
            <a:extLst>
              <a:ext uri="{FF2B5EF4-FFF2-40B4-BE49-F238E27FC236}">
                <a16:creationId xmlns:a16="http://schemas.microsoft.com/office/drawing/2014/main" id="{46E9EDA1-A5A1-6FA0-857B-DFF626656B29}"/>
              </a:ext>
            </a:extLst>
          </p:cNvPr>
          <p:cNvSpPr>
            <a:spLocks noGrp="1"/>
          </p:cNvSpPr>
          <p:nvPr>
            <p:ph idx="1"/>
          </p:nvPr>
        </p:nvSpPr>
        <p:spPr>
          <a:xfrm>
            <a:off x="5307105" y="2044654"/>
            <a:ext cx="3367971" cy="4311322"/>
          </a:xfrm>
        </p:spPr>
        <p:txBody>
          <a:bodyPr/>
          <a:lstStyle/>
          <a:p>
            <a:pPr marL="457200" indent="-457200">
              <a:buFont typeface="Arial" panose="020B0604020202020204" pitchFamily="34" charset="0"/>
              <a:buChar char="•"/>
            </a:pPr>
            <a:r>
              <a:rPr lang="en-IE" sz="2000" dirty="0">
                <a:solidFill>
                  <a:schemeClr val="tx1"/>
                </a:solidFill>
              </a:rPr>
              <a:t>Increasing the preamble length to offset the data code rate reduction due to full-parity</a:t>
            </a:r>
          </a:p>
          <a:p>
            <a:pPr marL="457200" indent="-457200">
              <a:buFont typeface="Arial" panose="020B0604020202020204" pitchFamily="34" charset="0"/>
              <a:buChar char="•"/>
            </a:pPr>
            <a:r>
              <a:rPr lang="en-IE" sz="2000" dirty="0">
                <a:solidFill>
                  <a:schemeClr val="tx1"/>
                </a:solidFill>
              </a:rPr>
              <a:t>As packet energy is fixed, proportionally more energy is allocated to the SHR </a:t>
            </a:r>
          </a:p>
          <a:p>
            <a:pPr marL="457200" indent="-457200">
              <a:buFont typeface="Arial" panose="020B0604020202020204" pitchFamily="34" charset="0"/>
              <a:buChar char="•"/>
            </a:pPr>
            <a:r>
              <a:rPr lang="en-IE" sz="2000" dirty="0">
                <a:solidFill>
                  <a:schemeClr val="tx1"/>
                </a:solidFill>
              </a:rPr>
              <a:t>Therefore, the data, and hence the packet link-margin will reduce</a:t>
            </a:r>
          </a:p>
          <a:p>
            <a:pPr marL="457200" indent="-457200">
              <a:buFont typeface="Arial" panose="020B0604020202020204" pitchFamily="34" charset="0"/>
              <a:buChar char="•"/>
            </a:pPr>
            <a:endParaRPr lang="en-IE" sz="2000" dirty="0">
              <a:solidFill>
                <a:schemeClr val="tx1"/>
              </a:solidFill>
            </a:endParaRPr>
          </a:p>
          <a:p>
            <a:pPr marL="457200" indent="-457200">
              <a:buFont typeface="Arial" panose="020B0604020202020204" pitchFamily="34" charset="0"/>
              <a:buChar char="•"/>
            </a:pPr>
            <a:endParaRPr lang="en-IE" sz="2000" dirty="0">
              <a:solidFill>
                <a:schemeClr val="tx1"/>
              </a:solidFill>
            </a:endParaRPr>
          </a:p>
          <a:p>
            <a:pPr marL="400050" lvl="1" indent="0"/>
            <a:endParaRPr lang="en-IE" sz="1600" dirty="0">
              <a:solidFill>
                <a:schemeClr val="tx1"/>
              </a:solidFill>
            </a:endParaRPr>
          </a:p>
        </p:txBody>
      </p:sp>
      <p:pic>
        <p:nvPicPr>
          <p:cNvPr id="162" name="Picture 161">
            <a:extLst>
              <a:ext uri="{FF2B5EF4-FFF2-40B4-BE49-F238E27FC236}">
                <a16:creationId xmlns:a16="http://schemas.microsoft.com/office/drawing/2014/main" id="{056337A9-F20F-1077-73C4-200CAD5E8277}"/>
              </a:ext>
            </a:extLst>
          </p:cNvPr>
          <p:cNvPicPr>
            <a:picLocks noChangeAspect="1"/>
          </p:cNvPicPr>
          <p:nvPr/>
        </p:nvPicPr>
        <p:blipFill>
          <a:blip r:embed="rId3"/>
          <a:stretch>
            <a:fillRect/>
          </a:stretch>
        </p:blipFill>
        <p:spPr>
          <a:xfrm>
            <a:off x="216000" y="1944000"/>
            <a:ext cx="5334000" cy="4000500"/>
          </a:xfrm>
          <a:prstGeom prst="rect">
            <a:avLst/>
          </a:prstGeom>
        </p:spPr>
      </p:pic>
    </p:spTree>
    <p:extLst>
      <p:ext uri="{BB962C8B-B14F-4D97-AF65-F5344CB8AC3E}">
        <p14:creationId xmlns:p14="http://schemas.microsoft.com/office/powerpoint/2010/main" val="39822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dirty="0"/>
              <a:t>Step 4 - Packet Link Margin</a:t>
            </a:r>
            <a:br>
              <a:rPr lang="en-IE" dirty="0"/>
            </a:br>
            <a:r>
              <a:rPr lang="en-IE" sz="2700" dirty="0"/>
              <a:t>Preamble length increased and Minimum SHR length</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
        <p:nvSpPr>
          <p:cNvPr id="16" name="Content Placeholder 2">
            <a:extLst>
              <a:ext uri="{FF2B5EF4-FFF2-40B4-BE49-F238E27FC236}">
                <a16:creationId xmlns:a16="http://schemas.microsoft.com/office/drawing/2014/main" id="{46E9EDA1-A5A1-6FA0-857B-DFF626656B29}"/>
              </a:ext>
            </a:extLst>
          </p:cNvPr>
          <p:cNvSpPr>
            <a:spLocks noGrp="1"/>
          </p:cNvSpPr>
          <p:nvPr>
            <p:ph idx="1"/>
          </p:nvPr>
        </p:nvSpPr>
        <p:spPr>
          <a:xfrm>
            <a:off x="5307105" y="2044654"/>
            <a:ext cx="3496925" cy="4311322"/>
          </a:xfrm>
        </p:spPr>
        <p:txBody>
          <a:bodyPr/>
          <a:lstStyle/>
          <a:p>
            <a:pPr marL="457200" indent="-457200">
              <a:buFont typeface="Arial" panose="020B0604020202020204" pitchFamily="34" charset="0"/>
              <a:buChar char="•"/>
            </a:pPr>
            <a:r>
              <a:rPr lang="en-IE" sz="2000" dirty="0"/>
              <a:t>Need to ensure that the SHR is above some minimum length</a:t>
            </a:r>
          </a:p>
          <a:p>
            <a:pPr marL="457200" indent="-457200">
              <a:buFont typeface="Arial" panose="020B0604020202020204" pitchFamily="34" charset="0"/>
              <a:buChar char="•"/>
            </a:pPr>
            <a:r>
              <a:rPr lang="en-IE" sz="2000" dirty="0"/>
              <a:t>Minimum SHR length will depend on the particular implementation</a:t>
            </a:r>
          </a:p>
          <a:p>
            <a:pPr marL="457200" indent="-457200">
              <a:buFont typeface="Arial" panose="020B0604020202020204" pitchFamily="34" charset="0"/>
              <a:buChar char="•"/>
            </a:pPr>
            <a:r>
              <a:rPr lang="en-IE" sz="2000" dirty="0">
                <a:solidFill>
                  <a:schemeClr val="tx1"/>
                </a:solidFill>
              </a:rPr>
              <a:t>Introducing this constraint causes shoulders to form at higher rates for a given payload</a:t>
            </a:r>
          </a:p>
          <a:p>
            <a:pPr marL="457200" indent="-457200">
              <a:buFont typeface="Arial" panose="020B0604020202020204" pitchFamily="34" charset="0"/>
              <a:buChar char="•"/>
            </a:pPr>
            <a:endParaRPr lang="en-IE" sz="2000" dirty="0">
              <a:solidFill>
                <a:schemeClr val="tx1"/>
              </a:solidFill>
            </a:endParaRPr>
          </a:p>
          <a:p>
            <a:pPr marL="457200" indent="-457200">
              <a:buFont typeface="Arial" panose="020B0604020202020204" pitchFamily="34" charset="0"/>
              <a:buChar char="•"/>
            </a:pPr>
            <a:endParaRPr lang="en-IE" sz="2000" dirty="0">
              <a:solidFill>
                <a:schemeClr val="tx1"/>
              </a:solidFill>
            </a:endParaRPr>
          </a:p>
          <a:p>
            <a:pPr marL="400050" lvl="1" indent="0"/>
            <a:endParaRPr lang="en-IE" sz="1600" dirty="0">
              <a:solidFill>
                <a:schemeClr val="tx1"/>
              </a:solidFill>
            </a:endParaRPr>
          </a:p>
        </p:txBody>
      </p:sp>
      <p:pic>
        <p:nvPicPr>
          <p:cNvPr id="65" name="Picture 64">
            <a:extLst>
              <a:ext uri="{FF2B5EF4-FFF2-40B4-BE49-F238E27FC236}">
                <a16:creationId xmlns:a16="http://schemas.microsoft.com/office/drawing/2014/main" id="{954C78C1-4478-62A8-3BBC-B15F35A366DC}"/>
              </a:ext>
            </a:extLst>
          </p:cNvPr>
          <p:cNvPicPr>
            <a:picLocks noChangeAspect="1"/>
          </p:cNvPicPr>
          <p:nvPr/>
        </p:nvPicPr>
        <p:blipFill>
          <a:blip r:embed="rId3"/>
          <a:stretch>
            <a:fillRect/>
          </a:stretch>
        </p:blipFill>
        <p:spPr>
          <a:xfrm>
            <a:off x="216000" y="1944000"/>
            <a:ext cx="5334000" cy="4000500"/>
          </a:xfrm>
          <a:prstGeom prst="rect">
            <a:avLst/>
          </a:prstGeom>
        </p:spPr>
      </p:pic>
    </p:spTree>
    <p:extLst>
      <p:ext uri="{BB962C8B-B14F-4D97-AF65-F5344CB8AC3E}">
        <p14:creationId xmlns:p14="http://schemas.microsoft.com/office/powerpoint/2010/main" val="257787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dirty="0"/>
              <a:t>Step 5 - Packet Link Margin</a:t>
            </a:r>
            <a:br>
              <a:rPr lang="en-IE" dirty="0"/>
            </a:br>
            <a:r>
              <a:rPr lang="en-IE" sz="2200" dirty="0"/>
              <a:t>Increased Preamble, Minimum SHR length, Not fully coherent PD</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
        <p:nvSpPr>
          <p:cNvPr id="16" name="Content Placeholder 2">
            <a:extLst>
              <a:ext uri="{FF2B5EF4-FFF2-40B4-BE49-F238E27FC236}">
                <a16:creationId xmlns:a16="http://schemas.microsoft.com/office/drawing/2014/main" id="{46E9EDA1-A5A1-6FA0-857B-DFF626656B29}"/>
              </a:ext>
            </a:extLst>
          </p:cNvPr>
          <p:cNvSpPr>
            <a:spLocks noGrp="1"/>
          </p:cNvSpPr>
          <p:nvPr>
            <p:ph idx="1"/>
          </p:nvPr>
        </p:nvSpPr>
        <p:spPr>
          <a:xfrm>
            <a:off x="5307106" y="2044654"/>
            <a:ext cx="3212932" cy="4311322"/>
          </a:xfrm>
        </p:spPr>
        <p:txBody>
          <a:bodyPr/>
          <a:lstStyle/>
          <a:p>
            <a:pPr marL="457200" indent="-457200">
              <a:buFont typeface="Arial" panose="020B0604020202020204" pitchFamily="34" charset="0"/>
              <a:buChar char="•"/>
            </a:pPr>
            <a:r>
              <a:rPr lang="en-IE" sz="2000" dirty="0"/>
              <a:t>Preamble detection not fully coherent : 3dB reduction in signal strength implies preamble length increase will need to be more than x2</a:t>
            </a:r>
          </a:p>
          <a:p>
            <a:pPr marL="457200" indent="-457200">
              <a:buFont typeface="Arial" panose="020B0604020202020204" pitchFamily="34" charset="0"/>
              <a:buChar char="•"/>
            </a:pPr>
            <a:r>
              <a:rPr lang="en-IE" sz="2000" dirty="0"/>
              <a:t>Non fully coherent performance will be implementation dependent, so this is just illustrative</a:t>
            </a:r>
          </a:p>
          <a:p>
            <a:pPr marL="0" indent="0"/>
            <a:endParaRPr lang="en-IE" sz="2000" dirty="0">
              <a:solidFill>
                <a:schemeClr val="tx1"/>
              </a:solidFill>
            </a:endParaRPr>
          </a:p>
          <a:p>
            <a:pPr marL="457200" indent="-457200">
              <a:buFont typeface="Arial" panose="020B0604020202020204" pitchFamily="34" charset="0"/>
              <a:buChar char="•"/>
            </a:pPr>
            <a:endParaRPr lang="en-IE" sz="2000" dirty="0">
              <a:solidFill>
                <a:schemeClr val="tx1"/>
              </a:solidFill>
            </a:endParaRPr>
          </a:p>
          <a:p>
            <a:pPr marL="400050" lvl="1" indent="0"/>
            <a:endParaRPr lang="en-IE" sz="1600" dirty="0">
              <a:solidFill>
                <a:schemeClr val="tx1"/>
              </a:solidFill>
            </a:endParaRPr>
          </a:p>
        </p:txBody>
      </p:sp>
      <p:pic>
        <p:nvPicPr>
          <p:cNvPr id="72" name="Picture 71">
            <a:extLst>
              <a:ext uri="{FF2B5EF4-FFF2-40B4-BE49-F238E27FC236}">
                <a16:creationId xmlns:a16="http://schemas.microsoft.com/office/drawing/2014/main" id="{2C9FEA74-6BEA-E720-76C3-3109F4D79638}"/>
              </a:ext>
            </a:extLst>
          </p:cNvPr>
          <p:cNvPicPr>
            <a:picLocks noChangeAspect="1"/>
          </p:cNvPicPr>
          <p:nvPr/>
        </p:nvPicPr>
        <p:blipFill>
          <a:blip r:embed="rId3"/>
          <a:stretch>
            <a:fillRect/>
          </a:stretch>
        </p:blipFill>
        <p:spPr>
          <a:xfrm>
            <a:off x="216000" y="1944000"/>
            <a:ext cx="5334000" cy="4000500"/>
          </a:xfrm>
          <a:prstGeom prst="rect">
            <a:avLst/>
          </a:prstGeom>
        </p:spPr>
      </p:pic>
    </p:spTree>
    <p:extLst>
      <p:ext uri="{BB962C8B-B14F-4D97-AF65-F5344CB8AC3E}">
        <p14:creationId xmlns:p14="http://schemas.microsoft.com/office/powerpoint/2010/main" val="2124757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dirty="0"/>
              <a:t>Step 6 - </a:t>
            </a:r>
            <a:r>
              <a:rPr lang="en-IE" sz="4000" dirty="0"/>
              <a:t>Packet Link Margin</a:t>
            </a:r>
            <a:br>
              <a:rPr lang="en-IE" dirty="0"/>
            </a:br>
            <a:r>
              <a:rPr lang="en-IE" dirty="0"/>
              <a:t> </a:t>
            </a:r>
            <a:r>
              <a:rPr lang="en-IE" sz="2400" dirty="0"/>
              <a:t>LDPC PHRx2 vs PHRx4 </a:t>
            </a:r>
            <a:r>
              <a:rPr lang="en-IE" sz="2200" dirty="0"/>
              <a:t>– Increased Preamble, Not fully coherent preamble detector</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pic>
        <p:nvPicPr>
          <p:cNvPr id="79" name="Picture 78">
            <a:extLst>
              <a:ext uri="{FF2B5EF4-FFF2-40B4-BE49-F238E27FC236}">
                <a16:creationId xmlns:a16="http://schemas.microsoft.com/office/drawing/2014/main" id="{8E14AD57-1089-6D55-5C02-817158356C7C}"/>
              </a:ext>
            </a:extLst>
          </p:cNvPr>
          <p:cNvPicPr>
            <a:picLocks noChangeAspect="1"/>
          </p:cNvPicPr>
          <p:nvPr/>
        </p:nvPicPr>
        <p:blipFill>
          <a:blip r:embed="rId3"/>
          <a:stretch>
            <a:fillRect/>
          </a:stretch>
        </p:blipFill>
        <p:spPr>
          <a:xfrm>
            <a:off x="0" y="1944000"/>
            <a:ext cx="4800600" cy="3600450"/>
          </a:xfrm>
          <a:prstGeom prst="rect">
            <a:avLst/>
          </a:prstGeom>
        </p:spPr>
      </p:pic>
      <p:pic>
        <p:nvPicPr>
          <p:cNvPr id="82" name="Picture 81">
            <a:extLst>
              <a:ext uri="{FF2B5EF4-FFF2-40B4-BE49-F238E27FC236}">
                <a16:creationId xmlns:a16="http://schemas.microsoft.com/office/drawing/2014/main" id="{5969C6B0-8FEC-65FB-211C-365E8DC70494}"/>
              </a:ext>
            </a:extLst>
          </p:cNvPr>
          <p:cNvPicPr>
            <a:picLocks noChangeAspect="1"/>
          </p:cNvPicPr>
          <p:nvPr/>
        </p:nvPicPr>
        <p:blipFill>
          <a:blip r:embed="rId4"/>
          <a:stretch>
            <a:fillRect/>
          </a:stretch>
        </p:blipFill>
        <p:spPr>
          <a:xfrm>
            <a:off x="4320000" y="1944000"/>
            <a:ext cx="4800600" cy="3600450"/>
          </a:xfrm>
          <a:prstGeom prst="rect">
            <a:avLst/>
          </a:prstGeom>
        </p:spPr>
      </p:pic>
      <p:sp>
        <p:nvSpPr>
          <p:cNvPr id="343" name="TextBox 342">
            <a:extLst>
              <a:ext uri="{FF2B5EF4-FFF2-40B4-BE49-F238E27FC236}">
                <a16:creationId xmlns:a16="http://schemas.microsoft.com/office/drawing/2014/main" id="{F63EC192-1C0F-CBF8-2198-E419B5B805E1}"/>
              </a:ext>
            </a:extLst>
          </p:cNvPr>
          <p:cNvSpPr txBox="1"/>
          <p:nvPr/>
        </p:nvSpPr>
        <p:spPr>
          <a:xfrm>
            <a:off x="827584" y="5878059"/>
            <a:ext cx="7636477" cy="338554"/>
          </a:xfrm>
          <a:prstGeom prst="rect">
            <a:avLst/>
          </a:prstGeom>
          <a:noFill/>
        </p:spPr>
        <p:txBody>
          <a:bodyPr wrap="square" rtlCol="0">
            <a:spAutoFit/>
          </a:bodyPr>
          <a:lstStyle/>
          <a:p>
            <a:r>
              <a:rPr lang="en-IE" sz="1600" dirty="0">
                <a:solidFill>
                  <a:schemeClr val="tx1"/>
                </a:solidFill>
              </a:rPr>
              <a:t>For 20 bytes LDPC-648 PHRx2 performance matches LDPC-1944 PHRx4 performance</a:t>
            </a:r>
          </a:p>
        </p:txBody>
      </p:sp>
    </p:spTree>
    <p:extLst>
      <p:ext uri="{BB962C8B-B14F-4D97-AF65-F5344CB8AC3E}">
        <p14:creationId xmlns:p14="http://schemas.microsoft.com/office/powerpoint/2010/main" val="2615887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dirty="0"/>
              <a:t>Step 7 - </a:t>
            </a:r>
            <a:r>
              <a:rPr lang="en-IE" sz="4000" dirty="0"/>
              <a:t>Packet Link Margin</a:t>
            </a:r>
            <a:br>
              <a:rPr lang="en-IE" dirty="0"/>
            </a:br>
            <a:r>
              <a:rPr lang="en-IE" sz="2800" dirty="0"/>
              <a:t>LDPC PHRx2 vs PHRx4 </a:t>
            </a:r>
            <a:r>
              <a:rPr lang="en-IE" sz="2700" dirty="0"/>
              <a:t>– Increased Preamble, Ideal coherent preamble detector</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pic>
        <p:nvPicPr>
          <p:cNvPr id="48" name="Picture 47">
            <a:extLst>
              <a:ext uri="{FF2B5EF4-FFF2-40B4-BE49-F238E27FC236}">
                <a16:creationId xmlns:a16="http://schemas.microsoft.com/office/drawing/2014/main" id="{96625A39-1180-A7EF-3BF6-15941B03098E}"/>
              </a:ext>
            </a:extLst>
          </p:cNvPr>
          <p:cNvPicPr>
            <a:picLocks noChangeAspect="1"/>
          </p:cNvPicPr>
          <p:nvPr/>
        </p:nvPicPr>
        <p:blipFill>
          <a:blip r:embed="rId3"/>
          <a:stretch>
            <a:fillRect/>
          </a:stretch>
        </p:blipFill>
        <p:spPr>
          <a:xfrm>
            <a:off x="0" y="1944000"/>
            <a:ext cx="4800600" cy="3600450"/>
          </a:xfrm>
          <a:prstGeom prst="rect">
            <a:avLst/>
          </a:prstGeom>
        </p:spPr>
      </p:pic>
      <p:pic>
        <p:nvPicPr>
          <p:cNvPr id="51" name="Picture 50">
            <a:extLst>
              <a:ext uri="{FF2B5EF4-FFF2-40B4-BE49-F238E27FC236}">
                <a16:creationId xmlns:a16="http://schemas.microsoft.com/office/drawing/2014/main" id="{07E7A7E1-93FD-27F5-BEBC-74D636F11732}"/>
              </a:ext>
            </a:extLst>
          </p:cNvPr>
          <p:cNvPicPr>
            <a:picLocks noChangeAspect="1"/>
          </p:cNvPicPr>
          <p:nvPr/>
        </p:nvPicPr>
        <p:blipFill>
          <a:blip r:embed="rId4"/>
          <a:stretch>
            <a:fillRect/>
          </a:stretch>
        </p:blipFill>
        <p:spPr>
          <a:xfrm>
            <a:off x="4320000" y="1944000"/>
            <a:ext cx="4800600" cy="3600450"/>
          </a:xfrm>
          <a:prstGeom prst="rect">
            <a:avLst/>
          </a:prstGeom>
        </p:spPr>
      </p:pic>
      <p:sp>
        <p:nvSpPr>
          <p:cNvPr id="413" name="TextBox 412">
            <a:extLst>
              <a:ext uri="{FF2B5EF4-FFF2-40B4-BE49-F238E27FC236}">
                <a16:creationId xmlns:a16="http://schemas.microsoft.com/office/drawing/2014/main" id="{75977171-41E2-5BED-6872-4BAE135756A0}"/>
              </a:ext>
            </a:extLst>
          </p:cNvPr>
          <p:cNvSpPr txBox="1"/>
          <p:nvPr/>
        </p:nvSpPr>
        <p:spPr>
          <a:xfrm>
            <a:off x="827584" y="5878800"/>
            <a:ext cx="7451648" cy="338554"/>
          </a:xfrm>
          <a:prstGeom prst="rect">
            <a:avLst/>
          </a:prstGeom>
          <a:noFill/>
        </p:spPr>
        <p:txBody>
          <a:bodyPr wrap="square" rtlCol="0">
            <a:spAutoFit/>
          </a:bodyPr>
          <a:lstStyle/>
          <a:p>
            <a:r>
              <a:rPr lang="en-IE" sz="1600" dirty="0">
                <a:solidFill>
                  <a:schemeClr val="tx1"/>
                </a:solidFill>
              </a:rPr>
              <a:t>For 20 bytes LDPC-648 PHRx2 performance matches LDPC-1944 PHRx4 performance</a:t>
            </a:r>
          </a:p>
        </p:txBody>
      </p:sp>
    </p:spTree>
    <p:extLst>
      <p:ext uri="{BB962C8B-B14F-4D97-AF65-F5344CB8AC3E}">
        <p14:creationId xmlns:p14="http://schemas.microsoft.com/office/powerpoint/2010/main" val="2745080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dirty="0"/>
              <a:t>Step 8 - </a:t>
            </a:r>
            <a:r>
              <a:rPr lang="en-IE" sz="4000" dirty="0"/>
              <a:t>Packet Link Margin</a:t>
            </a:r>
            <a:br>
              <a:rPr lang="en-IE" dirty="0"/>
            </a:br>
            <a:r>
              <a:rPr lang="en-IE" sz="2800" dirty="0"/>
              <a:t>LDPC PHRx2 vs PHRx4 </a:t>
            </a:r>
            <a:r>
              <a:rPr lang="en-IE" sz="2700" dirty="0"/>
              <a:t>– Increased Preamble, Ideal coherent preamble detector</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pic>
        <p:nvPicPr>
          <p:cNvPr id="10" name="Picture 9">
            <a:extLst>
              <a:ext uri="{FF2B5EF4-FFF2-40B4-BE49-F238E27FC236}">
                <a16:creationId xmlns:a16="http://schemas.microsoft.com/office/drawing/2014/main" id="{58BD510F-F9EB-2699-7C0B-12D7FB1C3605}"/>
              </a:ext>
            </a:extLst>
          </p:cNvPr>
          <p:cNvPicPr>
            <a:picLocks noChangeAspect="1"/>
          </p:cNvPicPr>
          <p:nvPr/>
        </p:nvPicPr>
        <p:blipFill>
          <a:blip r:embed="rId3"/>
          <a:stretch>
            <a:fillRect/>
          </a:stretch>
        </p:blipFill>
        <p:spPr>
          <a:xfrm>
            <a:off x="0" y="1944000"/>
            <a:ext cx="4800600" cy="3600450"/>
          </a:xfrm>
          <a:prstGeom prst="rect">
            <a:avLst/>
          </a:prstGeom>
        </p:spPr>
      </p:pic>
      <p:pic>
        <p:nvPicPr>
          <p:cNvPr id="13" name="Picture 12">
            <a:extLst>
              <a:ext uri="{FF2B5EF4-FFF2-40B4-BE49-F238E27FC236}">
                <a16:creationId xmlns:a16="http://schemas.microsoft.com/office/drawing/2014/main" id="{E7C60630-D6FA-5F7A-7871-025268DA83EE}"/>
              </a:ext>
            </a:extLst>
          </p:cNvPr>
          <p:cNvPicPr>
            <a:picLocks noChangeAspect="1"/>
          </p:cNvPicPr>
          <p:nvPr/>
        </p:nvPicPr>
        <p:blipFill>
          <a:blip r:embed="rId4"/>
          <a:stretch>
            <a:fillRect/>
          </a:stretch>
        </p:blipFill>
        <p:spPr>
          <a:xfrm>
            <a:off x="4320000" y="1944000"/>
            <a:ext cx="4800600" cy="3600450"/>
          </a:xfrm>
          <a:prstGeom prst="rect">
            <a:avLst/>
          </a:prstGeom>
        </p:spPr>
      </p:pic>
      <p:sp>
        <p:nvSpPr>
          <p:cNvPr id="331" name="TextBox 330">
            <a:extLst>
              <a:ext uri="{FF2B5EF4-FFF2-40B4-BE49-F238E27FC236}">
                <a16:creationId xmlns:a16="http://schemas.microsoft.com/office/drawing/2014/main" id="{4332F83F-E956-BDC1-8CA0-DAFB8ED10877}"/>
              </a:ext>
            </a:extLst>
          </p:cNvPr>
          <p:cNvSpPr txBox="1"/>
          <p:nvPr/>
        </p:nvSpPr>
        <p:spPr>
          <a:xfrm>
            <a:off x="828000" y="5878059"/>
            <a:ext cx="7882246" cy="338554"/>
          </a:xfrm>
          <a:prstGeom prst="rect">
            <a:avLst/>
          </a:prstGeom>
          <a:noFill/>
        </p:spPr>
        <p:txBody>
          <a:bodyPr wrap="square" rtlCol="0">
            <a:spAutoFit/>
          </a:bodyPr>
          <a:lstStyle/>
          <a:p>
            <a:r>
              <a:rPr lang="en-IE" sz="1600" dirty="0">
                <a:solidFill>
                  <a:schemeClr val="tx1"/>
                </a:solidFill>
              </a:rPr>
              <a:t>For 40 bytes LDPC-1296 PHRx2 performance is better than LDPC-1944 PHRx4 performance</a:t>
            </a:r>
          </a:p>
        </p:txBody>
      </p:sp>
    </p:spTree>
    <p:extLst>
      <p:ext uri="{BB962C8B-B14F-4D97-AF65-F5344CB8AC3E}">
        <p14:creationId xmlns:p14="http://schemas.microsoft.com/office/powerpoint/2010/main" val="2725232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sz="3600" dirty="0"/>
              <a:t>Observations 1/2</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755575" y="1577507"/>
            <a:ext cx="7764463" cy="4467647"/>
          </a:xfrm>
        </p:spPr>
        <p:txBody>
          <a:bodyPr/>
          <a:lstStyle/>
          <a:p>
            <a:pPr marL="457200" indent="-457200">
              <a:buFont typeface="+mj-lt"/>
              <a:buAutoNum type="arabicPeriod"/>
            </a:pPr>
            <a:r>
              <a:rPr lang="en-IE" sz="2000" dirty="0">
                <a:solidFill>
                  <a:schemeClr val="tx1"/>
                </a:solidFill>
              </a:rPr>
              <a:t>The max packet energy for sub-millisecond packets is fixed </a:t>
            </a:r>
          </a:p>
          <a:p>
            <a:pPr marL="857250" lvl="1" indent="-457200">
              <a:buFont typeface="Arial" panose="020B0604020202020204" pitchFamily="34" charset="0"/>
              <a:buChar char="•"/>
            </a:pPr>
            <a:r>
              <a:rPr lang="en-IE" sz="1600" dirty="0">
                <a:solidFill>
                  <a:schemeClr val="tx1"/>
                </a:solidFill>
              </a:rPr>
              <a:t>For optimum performance need to minimize the imbalance between the sensitivities of data, PHR and preamble as any imbalance translates to wasted packet energy</a:t>
            </a:r>
          </a:p>
          <a:p>
            <a:pPr marL="457200" indent="-457200">
              <a:buFont typeface="+mj-lt"/>
              <a:buAutoNum type="arabicPeriod"/>
            </a:pPr>
            <a:r>
              <a:rPr lang="en-IE" sz="2000" dirty="0">
                <a:solidFill>
                  <a:schemeClr val="tx1"/>
                </a:solidFill>
              </a:rPr>
              <a:t>Full-parity 802.11n is a non-optimum choice as the decoder performance depends on payload length</a:t>
            </a:r>
          </a:p>
          <a:p>
            <a:pPr marL="857250" lvl="1" indent="-457200">
              <a:buFont typeface="Arial" panose="020B0604020202020204" pitchFamily="34" charset="0"/>
              <a:buChar char="•"/>
            </a:pPr>
            <a:r>
              <a:rPr lang="en-IE" sz="1600" dirty="0">
                <a:solidFill>
                  <a:schemeClr val="tx1"/>
                </a:solidFill>
              </a:rPr>
              <a:t>This means that the PHR and preamble must have excess headroom to accommodate this (since they are not payload dependent)</a:t>
            </a:r>
          </a:p>
          <a:p>
            <a:pPr marL="857250" lvl="1" indent="-457200">
              <a:buFont typeface="Arial" panose="020B0604020202020204" pitchFamily="34" charset="0"/>
              <a:buChar char="•"/>
            </a:pPr>
            <a:r>
              <a:rPr lang="en-IE" sz="1600" dirty="0">
                <a:solidFill>
                  <a:schemeClr val="tx1"/>
                </a:solidFill>
              </a:rPr>
              <a:t>This is mitigated somewhat by switching between code block sizes at reasonable switch over points </a:t>
            </a:r>
          </a:p>
          <a:p>
            <a:pPr marL="457200" indent="-457200">
              <a:buFont typeface="+mj-lt"/>
              <a:buAutoNum type="arabicPeriod"/>
            </a:pPr>
            <a:r>
              <a:rPr lang="en-IE" sz="2000" dirty="0">
                <a:solidFill>
                  <a:schemeClr val="tx1"/>
                </a:solidFill>
              </a:rPr>
              <a:t>PHRx2 can match PHRx4 link-margin by using a lower nominal data rate for the same payload</a:t>
            </a:r>
          </a:p>
          <a:p>
            <a:pPr marL="400050" lvl="1" indent="0"/>
            <a:endParaRPr lang="en-IE" sz="1600" dirty="0">
              <a:solidFill>
                <a:schemeClr val="tx1"/>
              </a:solidFill>
            </a:endParaRP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a:p>
        </p:txBody>
      </p:sp>
    </p:spTree>
    <p:extLst>
      <p:ext uri="{BB962C8B-B14F-4D97-AF65-F5344CB8AC3E}">
        <p14:creationId xmlns:p14="http://schemas.microsoft.com/office/powerpoint/2010/main" val="1081806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sz="3600" dirty="0"/>
              <a:t>Observations 2/2</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755575" y="1577507"/>
            <a:ext cx="7764463" cy="2769905"/>
          </a:xfrm>
        </p:spPr>
        <p:txBody>
          <a:bodyPr/>
          <a:lstStyle/>
          <a:p>
            <a:pPr marL="457200" indent="-457200">
              <a:buFont typeface="+mj-lt"/>
              <a:buAutoNum type="arabicPeriod" startAt="4"/>
            </a:pPr>
            <a:r>
              <a:rPr lang="en-IE" sz="2000" dirty="0">
                <a:solidFill>
                  <a:schemeClr val="tx1"/>
                </a:solidFill>
              </a:rPr>
              <a:t>For a given packet link-margin, a higher gating gain permits a poorer preamble sensitivity level</a:t>
            </a:r>
          </a:p>
          <a:p>
            <a:pPr marL="857250" lvl="1" indent="-457200">
              <a:buFont typeface="Arial" panose="020B0604020202020204" pitchFamily="34" charset="0"/>
              <a:buChar char="•"/>
            </a:pPr>
            <a:r>
              <a:rPr lang="en-IE" sz="1600" dirty="0">
                <a:solidFill>
                  <a:schemeClr val="tx1"/>
                </a:solidFill>
              </a:rPr>
              <a:t>Therefore, it is best to operate at the highest nominal data rate that does not sacrifice link margin</a:t>
            </a:r>
          </a:p>
          <a:p>
            <a:pPr marL="857250" lvl="1" indent="-457200">
              <a:buFont typeface="Arial" panose="020B0604020202020204" pitchFamily="34" charset="0"/>
              <a:buChar char="•"/>
            </a:pPr>
            <a:r>
              <a:rPr lang="en-IE" sz="1600" dirty="0">
                <a:solidFill>
                  <a:schemeClr val="tx1"/>
                </a:solidFill>
              </a:rPr>
              <a:t>So, for example, with a 20-byte sub-millisecond payload, PHRx4 at 62.4 Mbps is better than at 1.95 Mbps (will be implementation dependent)</a:t>
            </a:r>
          </a:p>
          <a:p>
            <a:pPr marL="457200" indent="-457200">
              <a:buFont typeface="+mj-lt"/>
              <a:buAutoNum type="arabicPeriod" startAt="4"/>
            </a:pPr>
            <a:r>
              <a:rPr lang="en-IE" sz="2000" dirty="0">
                <a:solidFill>
                  <a:schemeClr val="tx1"/>
                </a:solidFill>
              </a:rPr>
              <a:t>For a given nominal data rate PHRx4 has to have more preamble margin than PHRx2 to accommodate full-parity </a:t>
            </a:r>
          </a:p>
          <a:p>
            <a:pPr marL="857250" lvl="1" indent="-457200">
              <a:buFont typeface="Arial" panose="020B0604020202020204" pitchFamily="34" charset="0"/>
              <a:buChar char="•"/>
            </a:pPr>
            <a:r>
              <a:rPr lang="en-IE" sz="1600" dirty="0">
                <a:solidFill>
                  <a:schemeClr val="tx1"/>
                </a:solidFill>
              </a:rPr>
              <a:t>As per point (3) PHRx2 can match PHRx4 link-margin</a:t>
            </a:r>
          </a:p>
          <a:p>
            <a:pPr marL="857250" lvl="1" indent="-457200">
              <a:buFont typeface="Arial" panose="020B0604020202020204" pitchFamily="34" charset="0"/>
              <a:buChar char="•"/>
            </a:pPr>
            <a:r>
              <a:rPr lang="en-IE" sz="1600" dirty="0">
                <a:solidFill>
                  <a:schemeClr val="tx1"/>
                </a:solidFill>
              </a:rPr>
              <a:t>But by switching to the appropriate code block size PHRx2 will have better link-margin than PHRx4 as less packet energy is wasted on excess headroom </a:t>
            </a:r>
          </a:p>
          <a:p>
            <a:pPr marL="457200" indent="-457200">
              <a:buFont typeface="Arial" panose="020B0604020202020204" pitchFamily="34" charset="0"/>
              <a:buChar char="•"/>
            </a:pPr>
            <a:endParaRPr lang="en-IE" sz="2000" dirty="0">
              <a:solidFill>
                <a:schemeClr val="tx1"/>
              </a:solidFill>
            </a:endParaRPr>
          </a:p>
          <a:p>
            <a:pPr marL="457200" indent="-457200">
              <a:buFont typeface="Arial" panose="020B0604020202020204" pitchFamily="34" charset="0"/>
              <a:buChar char="•"/>
            </a:pPr>
            <a:endParaRPr lang="en-IE" sz="2000" dirty="0">
              <a:solidFill>
                <a:schemeClr val="tx1"/>
              </a:solidFill>
            </a:endParaRPr>
          </a:p>
          <a:p>
            <a:pPr marL="400050" lvl="1" indent="0"/>
            <a:endParaRPr lang="en-IE" sz="1600" dirty="0">
              <a:solidFill>
                <a:schemeClr val="tx1"/>
              </a:solidFill>
            </a:endParaRP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18</a:t>
            </a:fld>
            <a:endParaRPr lang="en-US" altLang="en-US"/>
          </a:p>
        </p:txBody>
      </p:sp>
    </p:spTree>
    <p:extLst>
      <p:ext uri="{BB962C8B-B14F-4D97-AF65-F5344CB8AC3E}">
        <p14:creationId xmlns:p14="http://schemas.microsoft.com/office/powerpoint/2010/main" val="3585388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sz="3600" kern="0" dirty="0"/>
              <a:t>Recommendation</a:t>
            </a:r>
            <a:endParaRPr lang="en-IE" sz="3600" dirty="0"/>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755575" y="1577507"/>
            <a:ext cx="7764463" cy="2769905"/>
          </a:xfrm>
        </p:spPr>
        <p:txBody>
          <a:bodyPr/>
          <a:lstStyle/>
          <a:p>
            <a:pPr marL="457200" indent="-457200">
              <a:buFont typeface="Arial" panose="020B0604020202020204" pitchFamily="34" charset="0"/>
              <a:buChar char="•"/>
            </a:pPr>
            <a:r>
              <a:rPr lang="en-IE" sz="2000" kern="0" dirty="0">
                <a:solidFill>
                  <a:schemeClr val="tx1"/>
                </a:solidFill>
              </a:rPr>
              <a:t>To make best use of the maximum allowed packet energy and gating gain the link-margin of the different segments of the packet should be properly balanced</a:t>
            </a:r>
          </a:p>
          <a:p>
            <a:pPr marL="457200" indent="-457200">
              <a:buFont typeface="Arial" panose="020B0604020202020204" pitchFamily="34" charset="0"/>
              <a:buChar char="•"/>
            </a:pPr>
            <a:endParaRPr lang="en-IE" sz="2000" dirty="0">
              <a:solidFill>
                <a:schemeClr val="tx1"/>
              </a:solidFill>
            </a:endParaRPr>
          </a:p>
          <a:p>
            <a:pPr marL="457200" indent="-457200">
              <a:buFont typeface="Arial" panose="020B0604020202020204" pitchFamily="34" charset="0"/>
              <a:buChar char="•"/>
            </a:pPr>
            <a:r>
              <a:rPr lang="en-IE" sz="2000" kern="0" dirty="0">
                <a:solidFill>
                  <a:schemeClr val="tx1"/>
                </a:solidFill>
              </a:rPr>
              <a:t>Therefore, with full-parity 802.11n LDPC we should use PHRx2 rather than PHRx4</a:t>
            </a:r>
          </a:p>
          <a:p>
            <a:pPr marL="457200" indent="-457200">
              <a:buFont typeface="Arial" panose="020B0604020202020204" pitchFamily="34" charset="0"/>
              <a:buChar char="•"/>
            </a:pPr>
            <a:endParaRPr lang="en-IE" sz="2000" dirty="0">
              <a:solidFill>
                <a:schemeClr val="tx1"/>
              </a:solidFill>
            </a:endParaRPr>
          </a:p>
          <a:p>
            <a:pPr marL="400050" lvl="1" indent="0"/>
            <a:endParaRPr lang="en-IE" sz="1600" dirty="0">
              <a:solidFill>
                <a:schemeClr val="tx1"/>
              </a:solidFill>
            </a:endParaRP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19</a:t>
            </a:fld>
            <a:endParaRPr lang="en-US" altLang="en-US"/>
          </a:p>
        </p:txBody>
      </p:sp>
    </p:spTree>
    <p:extLst>
      <p:ext uri="{BB962C8B-B14F-4D97-AF65-F5344CB8AC3E}">
        <p14:creationId xmlns:p14="http://schemas.microsoft.com/office/powerpoint/2010/main" val="188126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52">
            <a:extLst>
              <a:ext uri="{FF2B5EF4-FFF2-40B4-BE49-F238E27FC236}">
                <a16:creationId xmlns:a16="http://schemas.microsoft.com/office/drawing/2014/main" id="{286DA500-522A-4BE3-8E4F-7A2E2F0431F7}"/>
              </a:ext>
            </a:extLst>
          </p:cNvPr>
          <p:cNvGraphicFramePr>
            <a:graphicFrameLocks noGrp="1"/>
          </p:cNvGraphicFramePr>
          <p:nvPr>
            <p:extLst>
              <p:ext uri="{D42A27DB-BD31-4B8C-83A1-F6EECF244321}">
                <p14:modId xmlns:p14="http://schemas.microsoft.com/office/powerpoint/2010/main" val="302224405"/>
              </p:ext>
            </p:extLst>
          </p:nvPr>
        </p:nvGraphicFramePr>
        <p:xfrm>
          <a:off x="281940" y="1515005"/>
          <a:ext cx="8382687" cy="4208568"/>
        </p:xfrm>
        <a:graphic>
          <a:graphicData uri="http://schemas.openxmlformats.org/drawingml/2006/table">
            <a:tbl>
              <a:tblPr firstRow="1" bandRow="1">
                <a:tableStyleId>{5940675A-B579-460E-94D1-54222C63F5DA}</a:tableStyleId>
              </a:tblPr>
              <a:tblGrid>
                <a:gridCol w="7232552">
                  <a:extLst>
                    <a:ext uri="{9D8B030D-6E8A-4147-A177-3AD203B41FA5}">
                      <a16:colId xmlns:a16="http://schemas.microsoft.com/office/drawing/2014/main" val="1954642592"/>
                    </a:ext>
                  </a:extLst>
                </a:gridCol>
                <a:gridCol w="1150135">
                  <a:extLst>
                    <a:ext uri="{9D8B030D-6E8A-4147-A177-3AD203B41FA5}">
                      <a16:colId xmlns:a16="http://schemas.microsoft.com/office/drawing/2014/main" val="905846169"/>
                    </a:ext>
                  </a:extLst>
                </a:gridCol>
              </a:tblGrid>
              <a:tr h="251460">
                <a:tc>
                  <a:txBody>
                    <a:bodyPr/>
                    <a:lstStyle/>
                    <a:p>
                      <a:r>
                        <a:rPr lang="en-IE" sz="1200" b="1"/>
                        <a:t>PAR Objective</a:t>
                      </a:r>
                      <a:endParaRPr lang="en-US" sz="1200" b="1"/>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0932518"/>
                  </a:ext>
                </a:extLst>
              </a:tr>
              <a:tr h="388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effectLst/>
                        </a:rPr>
                        <a:t>Safeguards so that the high throughput data use cases will not cause significant disruption to low duty-cycle ranging use cases</a:t>
                      </a:r>
                      <a:endParaRPr lang="en-US" sz="1100" kern="1200">
                        <a:solidFill>
                          <a:schemeClr val="tx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610962064"/>
                  </a:ext>
                </a:extLst>
              </a:tr>
              <a:tr h="318276">
                <a:tc>
                  <a:txBody>
                    <a:bodyPr/>
                    <a:lstStyle/>
                    <a:p>
                      <a:r>
                        <a:rPr lang="en-US" sz="1100" kern="1200">
                          <a:solidFill>
                            <a:schemeClr val="tx1"/>
                          </a:solidFill>
                          <a:effectLst/>
                        </a:rPr>
                        <a:t>Interference mitigation techniques to support higher density and higher traffic use cases</a:t>
                      </a:r>
                      <a:endParaRPr lang="en-US" sz="1100" kern="1200">
                        <a:solidFill>
                          <a:schemeClr val="tx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86059173"/>
                  </a:ext>
                </a:extLst>
              </a:tr>
              <a:tr h="228600">
                <a:tc>
                  <a:txBody>
                    <a:bodyPr/>
                    <a:lstStyle/>
                    <a:p>
                      <a:pPr marL="0" algn="l" defTabSz="914400" rtl="0" eaLnBrk="1" latinLnBrk="0" hangingPunct="1"/>
                      <a:r>
                        <a:rPr lang="en-US" sz="1100" kern="1200">
                          <a:solidFill>
                            <a:schemeClr val="tx1"/>
                          </a:solidFill>
                          <a:effectLst/>
                        </a:rPr>
                        <a:t>Other coexistence improvement</a:t>
                      </a:r>
                      <a:endParaRPr lang="en-US" sz="1100" kern="1200">
                        <a:solidFill>
                          <a:schemeClr val="tx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237929214"/>
                  </a:ext>
                </a:extLst>
              </a:tr>
              <a:tr h="228600">
                <a:tc>
                  <a:txBody>
                    <a:bodyPr/>
                    <a:lstStyle/>
                    <a:p>
                      <a:pPr marL="0" algn="l" defTabSz="914400" rtl="0" eaLnBrk="1" latinLnBrk="0" hangingPunct="1"/>
                      <a:r>
                        <a:rPr lang="en-US" sz="1100" kern="1200">
                          <a:solidFill>
                            <a:schemeClr val="tx1"/>
                          </a:solidFill>
                          <a:effectLst/>
                        </a:rPr>
                        <a:t>Backward compatibility with enhanced ranging capable devices (ERDEV</a:t>
                      </a:r>
                      <a:endParaRPr lang="en-US" sz="1100" kern="1200">
                        <a:solidFill>
                          <a:schemeClr val="tx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69305677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rgbClr val="00B050"/>
                          </a:solidFill>
                          <a:effectLst/>
                        </a:rPr>
                        <a:t>Improved link budget and/or reduced air-time</a:t>
                      </a:r>
                      <a:endParaRPr lang="en-US" sz="1100" kern="1200">
                        <a:solidFill>
                          <a:srgbClr val="00B050"/>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1183504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effectLst/>
                        </a:rPr>
                        <a:t>Additional channels and operating frequencies</a:t>
                      </a:r>
                      <a:endParaRPr lang="en-US" sz="1100" kern="1200">
                        <a:solidFill>
                          <a:schemeClr val="tx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61593723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Improvements to accuracy / precision / reliability and interoperability for high-integrity ranging</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790487524"/>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Reduced complexity and power consumption</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88238115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Hybrid operation with narrowband signaling to assist UWB</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227827323"/>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Enhanced native discovery and connection setup mechanisms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32942892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Sensing capabilities to support presence detection and environment mapping</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43540811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Low-power low-latency streaming </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65718050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rgbClr val="00B050"/>
                          </a:solidFill>
                          <a:effectLst/>
                        </a:rPr>
                        <a:t>Higher data-rate streaming allowing at least 50 Mbit/s of throughput</a:t>
                      </a:r>
                      <a:endParaRPr lang="en-US" sz="1100" kern="1200">
                        <a:solidFill>
                          <a:srgbClr val="00B050"/>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18786536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Support for peer-to-peer, peer-to-multi-peer, and station-to-infrastructure protocols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42449501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Infrastructure synchronization mechanisms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992766638"/>
                  </a:ext>
                </a:extLst>
              </a:tr>
            </a:tbl>
          </a:graphicData>
        </a:graphic>
      </p:graphicFrame>
    </p:spTree>
    <p:extLst>
      <p:ext uri="{BB962C8B-B14F-4D97-AF65-F5344CB8AC3E}">
        <p14:creationId xmlns:p14="http://schemas.microsoft.com/office/powerpoint/2010/main" val="1631733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8010A2-508D-4998-ADF0-FDCCE58A7C29}"/>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20</a:t>
            </a:fld>
            <a:endParaRPr lang="en-US" altLang="en-US"/>
          </a:p>
        </p:txBody>
      </p:sp>
      <p:sp>
        <p:nvSpPr>
          <p:cNvPr id="3" name="Title 1">
            <a:extLst>
              <a:ext uri="{FF2B5EF4-FFF2-40B4-BE49-F238E27FC236}">
                <a16:creationId xmlns:a16="http://schemas.microsoft.com/office/drawing/2014/main" id="{36E498E6-6E87-4EE1-8335-02CEE9AFDDA5}"/>
              </a:ext>
            </a:extLst>
          </p:cNvPr>
          <p:cNvSpPr txBox="1">
            <a:spLocks/>
          </p:cNvSpPr>
          <p:nvPr/>
        </p:nvSpPr>
        <p:spPr>
          <a:xfrm>
            <a:off x="685800" y="2130425"/>
            <a:ext cx="7772400" cy="1470025"/>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sz="4000" dirty="0">
                <a:latin typeface="Times New Roman" panose="02020603050405020304" pitchFamily="18" charset="0"/>
              </a:rPr>
              <a:t>Appendix-A</a:t>
            </a:r>
          </a:p>
          <a:p>
            <a:endParaRPr lang="en-US" altLang="en-US" sz="4000" dirty="0">
              <a:latin typeface="Times New Roman" panose="02020603050405020304" pitchFamily="18" charset="0"/>
            </a:endParaRPr>
          </a:p>
          <a:p>
            <a:r>
              <a:rPr lang="en-US" kern="0" dirty="0">
                <a:latin typeface="Times New Roman" panose="02020603050405020304" pitchFamily="18" charset="0"/>
              </a:rPr>
              <a:t>Decoder SNR</a:t>
            </a:r>
            <a:endParaRPr lang="en-US" kern="0" dirty="0"/>
          </a:p>
        </p:txBody>
      </p:sp>
    </p:spTree>
    <p:extLst>
      <p:ext uri="{BB962C8B-B14F-4D97-AF65-F5344CB8AC3E}">
        <p14:creationId xmlns:p14="http://schemas.microsoft.com/office/powerpoint/2010/main" val="17032574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a:bodyPr>
          <a:lstStyle/>
          <a:p>
            <a:r>
              <a:rPr lang="en-IE"/>
              <a:t>Decoder SNR</a:t>
            </a:r>
            <a:endParaRPr lang="en-IE" sz="270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21</a:t>
            </a:fld>
            <a:endParaRPr lang="en-US" altLang="en-US"/>
          </a:p>
        </p:txBody>
      </p:sp>
      <p:pic>
        <p:nvPicPr>
          <p:cNvPr id="9" name="Picture 8">
            <a:extLst>
              <a:ext uri="{FF2B5EF4-FFF2-40B4-BE49-F238E27FC236}">
                <a16:creationId xmlns:a16="http://schemas.microsoft.com/office/drawing/2014/main" id="{27C9CB36-3136-BC69-6590-85CE81438468}"/>
              </a:ext>
            </a:extLst>
          </p:cNvPr>
          <p:cNvPicPr>
            <a:picLocks noChangeAspect="1"/>
          </p:cNvPicPr>
          <p:nvPr/>
        </p:nvPicPr>
        <p:blipFill>
          <a:blip r:embed="rId3"/>
          <a:stretch>
            <a:fillRect/>
          </a:stretch>
        </p:blipFill>
        <p:spPr>
          <a:xfrm>
            <a:off x="1800000" y="1944000"/>
            <a:ext cx="5334000" cy="4000500"/>
          </a:xfrm>
          <a:prstGeom prst="rect">
            <a:avLst/>
          </a:prstGeom>
        </p:spPr>
      </p:pic>
    </p:spTree>
    <p:extLst>
      <p:ext uri="{BB962C8B-B14F-4D97-AF65-F5344CB8AC3E}">
        <p14:creationId xmlns:p14="http://schemas.microsoft.com/office/powerpoint/2010/main" val="3956456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a:bodyPr>
          <a:lstStyle/>
          <a:p>
            <a:r>
              <a:rPr lang="en-IE"/>
              <a:t>Decoder SNR</a:t>
            </a:r>
            <a:endParaRPr lang="en-IE" sz="270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22</a:t>
            </a:fld>
            <a:endParaRPr lang="en-US" altLang="en-US"/>
          </a:p>
        </p:txBody>
      </p:sp>
      <p:sp>
        <p:nvSpPr>
          <p:cNvPr id="41" name="TextBox 40">
            <a:extLst>
              <a:ext uri="{FF2B5EF4-FFF2-40B4-BE49-F238E27FC236}">
                <a16:creationId xmlns:a16="http://schemas.microsoft.com/office/drawing/2014/main" id="{FDB557D0-AF1D-FE25-76C2-DDE2EAF8E77F}"/>
              </a:ext>
            </a:extLst>
          </p:cNvPr>
          <p:cNvSpPr txBox="1"/>
          <p:nvPr/>
        </p:nvSpPr>
        <p:spPr>
          <a:xfrm>
            <a:off x="327190" y="1728903"/>
            <a:ext cx="8561306" cy="4801314"/>
          </a:xfrm>
          <a:prstGeom prst="rect">
            <a:avLst/>
          </a:prstGeom>
          <a:noFill/>
        </p:spPr>
        <p:txBody>
          <a:bodyPr wrap="square" rtlCol="0">
            <a:spAutoFit/>
          </a:bodyPr>
          <a:lstStyle/>
          <a:p>
            <a:pPr marL="171450" indent="-171450">
              <a:buFont typeface="Arial" panose="020B0604020202020204" pitchFamily="34" charset="0"/>
              <a:buChar char="•"/>
            </a:pPr>
            <a:r>
              <a:rPr lang="en-IE" sz="1800" dirty="0">
                <a:solidFill>
                  <a:schemeClr val="tx1"/>
                </a:solidFill>
                <a:latin typeface="+mn-lt"/>
              </a:rPr>
              <a:t>The decoder SNR at 1% PER has been used in many submissions to quantify the performance of different decoders</a:t>
            </a:r>
          </a:p>
          <a:p>
            <a:endParaRPr lang="en-IE" sz="1800" dirty="0">
              <a:solidFill>
                <a:schemeClr val="tx1"/>
              </a:solidFill>
              <a:latin typeface="+mn-lt"/>
            </a:endParaRPr>
          </a:p>
          <a:p>
            <a:pPr marL="171450" indent="-171450">
              <a:buFont typeface="Arial" panose="020B0604020202020204" pitchFamily="34" charset="0"/>
              <a:buChar char="•"/>
            </a:pPr>
            <a:r>
              <a:rPr lang="en-IE" sz="1800" dirty="0">
                <a:solidFill>
                  <a:schemeClr val="tx1"/>
                </a:solidFill>
                <a:latin typeface="+mn-lt"/>
              </a:rPr>
              <a:t>The decoder SNR is a convenient metric as it facilitates the comparison of the relative strength of the different fields of the packet</a:t>
            </a:r>
          </a:p>
          <a:p>
            <a:pPr marL="914400" lvl="1" indent="-171450">
              <a:buFont typeface="Arial" panose="020B0604020202020204" pitchFamily="34" charset="0"/>
              <a:buChar char="•"/>
            </a:pPr>
            <a:r>
              <a:rPr lang="en-IE" sz="1800" dirty="0">
                <a:solidFill>
                  <a:schemeClr val="tx1"/>
                </a:solidFill>
                <a:latin typeface="+mn-lt"/>
              </a:rPr>
              <a:t>This is useful as the receiver architecture can be specific to the packet field</a:t>
            </a:r>
          </a:p>
          <a:p>
            <a:pPr marL="914400" lvl="1" indent="-171450">
              <a:buFont typeface="Arial" panose="020B0604020202020204" pitchFamily="34" charset="0"/>
              <a:buChar char="•"/>
            </a:pPr>
            <a:r>
              <a:rPr lang="en-IE" sz="1800" dirty="0">
                <a:solidFill>
                  <a:schemeClr val="tx1"/>
                </a:solidFill>
                <a:latin typeface="+mn-lt"/>
              </a:rPr>
              <a:t>It assumes constant packet pulse amplitude and constant mean PRF</a:t>
            </a:r>
          </a:p>
          <a:p>
            <a:pPr marL="914400" lvl="1" indent="-171450">
              <a:buFont typeface="Arial" panose="020B0604020202020204" pitchFamily="34" charset="0"/>
              <a:buChar char="•"/>
            </a:pPr>
            <a:endParaRPr lang="en-IE" sz="1800" dirty="0">
              <a:solidFill>
                <a:schemeClr val="tx1"/>
              </a:solidFill>
              <a:latin typeface="+mn-lt"/>
            </a:endParaRPr>
          </a:p>
          <a:p>
            <a:pPr marL="342900" indent="-342900">
              <a:buFont typeface="Arial" panose="020B0604020202020204" pitchFamily="34" charset="0"/>
              <a:buChar char="•"/>
            </a:pPr>
            <a:r>
              <a:rPr lang="en-IE" sz="1800" dirty="0">
                <a:solidFill>
                  <a:schemeClr val="tx1"/>
                </a:solidFill>
                <a:latin typeface="+mn-lt"/>
              </a:rPr>
              <a:t>The values were provided by Carlos Aldana on a related but separate context. They are reused here with his permission</a:t>
            </a:r>
          </a:p>
          <a:p>
            <a:pPr marL="342900" indent="-342900">
              <a:buFont typeface="Arial" panose="020B0604020202020204" pitchFamily="34" charset="0"/>
              <a:buChar char="•"/>
            </a:pPr>
            <a:endParaRPr lang="en-IE" sz="1800" dirty="0">
              <a:solidFill>
                <a:schemeClr val="tx1"/>
              </a:solidFill>
              <a:latin typeface="+mn-lt"/>
            </a:endParaRPr>
          </a:p>
          <a:p>
            <a:pPr marL="342900" indent="-342900">
              <a:buFont typeface="Arial" panose="020B0604020202020204" pitchFamily="34" charset="0"/>
              <a:buChar char="•"/>
            </a:pPr>
            <a:r>
              <a:rPr lang="en-IE" sz="1800" dirty="0">
                <a:solidFill>
                  <a:schemeClr val="tx1"/>
                </a:solidFill>
                <a:latin typeface="+mn-lt"/>
              </a:rPr>
              <a:t>The absolute value of these numbers depends on the particular definition used, but in this submission only the relative values are of interest</a:t>
            </a:r>
          </a:p>
          <a:p>
            <a:pPr marL="342900" indent="-342900">
              <a:buFont typeface="Arial" panose="020B0604020202020204" pitchFamily="34" charset="0"/>
              <a:buChar char="•"/>
            </a:pPr>
            <a:endParaRPr lang="en-IE" sz="1800" dirty="0">
              <a:solidFill>
                <a:schemeClr val="tx1"/>
              </a:solidFill>
              <a:latin typeface="+mn-lt"/>
            </a:endParaRPr>
          </a:p>
          <a:p>
            <a:pPr marL="342900" indent="-342900">
              <a:buFont typeface="Arial" panose="020B0604020202020204" pitchFamily="34" charset="0"/>
              <a:buChar char="•"/>
            </a:pPr>
            <a:r>
              <a:rPr lang="en-IE" sz="1800" dirty="0">
                <a:solidFill>
                  <a:schemeClr val="tx1"/>
                </a:solidFill>
                <a:latin typeface="+mn-lt"/>
              </a:rPr>
              <a:t>The decoder component with the highest SNR requirement will be the  bottleneck </a:t>
            </a:r>
          </a:p>
        </p:txBody>
      </p:sp>
    </p:spTree>
    <p:extLst>
      <p:ext uri="{BB962C8B-B14F-4D97-AF65-F5344CB8AC3E}">
        <p14:creationId xmlns:p14="http://schemas.microsoft.com/office/powerpoint/2010/main" val="38040041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fontScale="90000"/>
          </a:bodyPr>
          <a:lstStyle/>
          <a:p>
            <a:r>
              <a:rPr lang="en-IE"/>
              <a:t>Breaking out the components of SNR</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755576" y="1621896"/>
            <a:ext cx="7764463" cy="4467647"/>
          </a:xfrm>
        </p:spPr>
        <p:txBody>
          <a:bodyPr/>
          <a:lstStyle/>
          <a:p>
            <a:pPr marL="457200" indent="-457200">
              <a:buFont typeface="Arial" panose="020B0604020202020204" pitchFamily="34" charset="0"/>
              <a:buChar char="•"/>
            </a:pPr>
            <a:r>
              <a:rPr lang="en-IE" sz="2000" dirty="0">
                <a:solidFill>
                  <a:schemeClr val="tx1"/>
                </a:solidFill>
              </a:rPr>
              <a:t>It is instructive to break out the 2 components of the decoder SNR to appreciate how coding gain and code rate gain separately contribute to the overall performance</a:t>
            </a:r>
          </a:p>
          <a:p>
            <a:pPr marL="857250" lvl="1" indent="-457200">
              <a:buFont typeface="Arial" panose="020B0604020202020204" pitchFamily="34" charset="0"/>
              <a:buChar char="•"/>
            </a:pPr>
            <a:r>
              <a:rPr lang="en-IE" sz="1600" dirty="0">
                <a:solidFill>
                  <a:schemeClr val="tx1"/>
                </a:solidFill>
              </a:rPr>
              <a:t>The relative coding gain is indicated by the decoder Eb/No</a:t>
            </a:r>
          </a:p>
          <a:p>
            <a:pPr marL="857250" lvl="1" indent="-457200">
              <a:buFont typeface="Arial" panose="020B0604020202020204" pitchFamily="34" charset="0"/>
              <a:buChar char="•"/>
            </a:pPr>
            <a:r>
              <a:rPr lang="en-IE" sz="1600" dirty="0">
                <a:solidFill>
                  <a:schemeClr val="tx1"/>
                </a:solidFill>
              </a:rPr>
              <a:t>The relative code rate gain is measured by how much it lowers the required SNR </a:t>
            </a:r>
          </a:p>
          <a:p>
            <a:pPr marL="857250" lvl="1" indent="-457200">
              <a:buFont typeface="Arial" panose="020B0604020202020204" pitchFamily="34" charset="0"/>
              <a:buChar char="•"/>
            </a:pPr>
            <a:r>
              <a:rPr lang="en-IE" sz="1600" dirty="0">
                <a:solidFill>
                  <a:schemeClr val="tx1"/>
                </a:solidFill>
              </a:rPr>
              <a:t>In both cases lower is better</a:t>
            </a:r>
          </a:p>
          <a:p>
            <a:pPr marL="457200" indent="-457200">
              <a:buFont typeface="Arial" panose="020B0604020202020204" pitchFamily="34" charset="0"/>
              <a:buChar char="•"/>
            </a:pPr>
            <a:r>
              <a:rPr lang="en-IE" sz="2000" dirty="0">
                <a:solidFill>
                  <a:schemeClr val="tx1"/>
                </a:solidFill>
              </a:rPr>
              <a:t>In the following figures the SNR is the sum of the respective components, the Eb/No and code rate component respectively</a:t>
            </a:r>
          </a:p>
          <a:p>
            <a:pPr marL="857250" lvl="1" indent="-457200">
              <a:buFont typeface="Arial" panose="020B0604020202020204" pitchFamily="34" charset="0"/>
              <a:buChar char="•"/>
            </a:pPr>
            <a:r>
              <a:rPr lang="en-IE" sz="1600" dirty="0">
                <a:solidFill>
                  <a:schemeClr val="tx1"/>
                </a:solidFill>
              </a:rPr>
              <a:t>The range of the y-axis is the same in each figure to highlight the relative contribution of each component</a:t>
            </a:r>
          </a:p>
          <a:p>
            <a:pPr marL="457200" indent="-457200">
              <a:buFont typeface="Arial" panose="020B0604020202020204" pitchFamily="34" charset="0"/>
              <a:buChar char="•"/>
            </a:pPr>
            <a:r>
              <a:rPr lang="en-IE" sz="2000" dirty="0">
                <a:solidFill>
                  <a:schemeClr val="tx1"/>
                </a:solidFill>
              </a:rPr>
              <a:t>For short payloads the SNR for LDPC is dominated by the impact of the full-parity induced code rate</a:t>
            </a:r>
          </a:p>
          <a:p>
            <a:pPr marL="857250" lvl="1" indent="-457200">
              <a:buFont typeface="Arial" panose="020B0604020202020204" pitchFamily="34" charset="0"/>
              <a:buChar char="•"/>
            </a:pPr>
            <a:r>
              <a:rPr lang="en-IE" sz="1600" dirty="0">
                <a:solidFill>
                  <a:schemeClr val="tx1"/>
                </a:solidFill>
              </a:rPr>
              <a:t>The coding gain benefit of LDPC over CC k = 7 is ~2.4 dB</a:t>
            </a:r>
            <a:endParaRPr lang="en-GB" sz="1600" dirty="0">
              <a:solidFill>
                <a:schemeClr val="tx1"/>
              </a:solidFill>
            </a:endParaRPr>
          </a:p>
          <a:p>
            <a:pPr marL="400050" lvl="1" indent="0"/>
            <a:endParaRPr lang="en-IE" sz="1600" dirty="0">
              <a:solidFill>
                <a:schemeClr val="tx1"/>
              </a:solidFill>
            </a:endParaRP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23</a:t>
            </a:fld>
            <a:endParaRPr lang="en-US" altLang="en-US"/>
          </a:p>
        </p:txBody>
      </p:sp>
    </p:spTree>
    <p:extLst>
      <p:ext uri="{BB962C8B-B14F-4D97-AF65-F5344CB8AC3E}">
        <p14:creationId xmlns:p14="http://schemas.microsoft.com/office/powerpoint/2010/main" val="3550336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a:t>Components of Decoder SNR</a:t>
            </a: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24</a:t>
            </a:fld>
            <a:endParaRPr lang="en-US" altLang="en-US"/>
          </a:p>
        </p:txBody>
      </p:sp>
      <p:pic>
        <p:nvPicPr>
          <p:cNvPr id="13" name="Picture 12">
            <a:extLst>
              <a:ext uri="{FF2B5EF4-FFF2-40B4-BE49-F238E27FC236}">
                <a16:creationId xmlns:a16="http://schemas.microsoft.com/office/drawing/2014/main" id="{18A22C3D-8917-1A21-E5DD-F22499C8E9A5}"/>
              </a:ext>
            </a:extLst>
          </p:cNvPr>
          <p:cNvPicPr>
            <a:picLocks noChangeAspect="1"/>
          </p:cNvPicPr>
          <p:nvPr/>
        </p:nvPicPr>
        <p:blipFill>
          <a:blip r:embed="rId3"/>
          <a:stretch>
            <a:fillRect/>
          </a:stretch>
        </p:blipFill>
        <p:spPr>
          <a:xfrm>
            <a:off x="4478867" y="1854704"/>
            <a:ext cx="4800600" cy="3600450"/>
          </a:xfrm>
          <a:prstGeom prst="rect">
            <a:avLst/>
          </a:prstGeom>
        </p:spPr>
      </p:pic>
      <p:pic>
        <p:nvPicPr>
          <p:cNvPr id="7" name="Picture 6">
            <a:extLst>
              <a:ext uri="{FF2B5EF4-FFF2-40B4-BE49-F238E27FC236}">
                <a16:creationId xmlns:a16="http://schemas.microsoft.com/office/drawing/2014/main" id="{B2202486-E7E9-70B1-11C2-4C3F2376FD45}"/>
              </a:ext>
            </a:extLst>
          </p:cNvPr>
          <p:cNvPicPr>
            <a:picLocks noChangeAspect="1"/>
          </p:cNvPicPr>
          <p:nvPr/>
        </p:nvPicPr>
        <p:blipFill>
          <a:blip r:embed="rId4"/>
          <a:stretch>
            <a:fillRect/>
          </a:stretch>
        </p:blipFill>
        <p:spPr>
          <a:xfrm>
            <a:off x="0" y="1854000"/>
            <a:ext cx="4800600" cy="3600450"/>
          </a:xfrm>
          <a:prstGeom prst="rect">
            <a:avLst/>
          </a:prstGeom>
        </p:spPr>
      </p:pic>
    </p:spTree>
    <p:extLst>
      <p:ext uri="{BB962C8B-B14F-4D97-AF65-F5344CB8AC3E}">
        <p14:creationId xmlns:p14="http://schemas.microsoft.com/office/powerpoint/2010/main" val="979501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a:t>Comments on decoder SNR</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767977" y="1772816"/>
            <a:ext cx="7764463" cy="4467647"/>
          </a:xfrm>
        </p:spPr>
        <p:txBody>
          <a:bodyPr/>
          <a:lstStyle/>
          <a:p>
            <a:pPr marL="457200" indent="-457200">
              <a:buFont typeface="Arial" panose="020B0604020202020204" pitchFamily="34" charset="0"/>
              <a:buChar char="•"/>
            </a:pPr>
            <a:r>
              <a:rPr lang="en-IE" sz="2000" dirty="0">
                <a:solidFill>
                  <a:schemeClr val="tx1"/>
                </a:solidFill>
              </a:rPr>
              <a:t>The code rate gain is not intrinsic to the LDPC decoder</a:t>
            </a:r>
          </a:p>
          <a:p>
            <a:pPr marL="857250" lvl="1" indent="-457200">
              <a:buFont typeface="Arial" panose="020B0604020202020204" pitchFamily="34" charset="0"/>
              <a:buChar char="•"/>
            </a:pPr>
            <a:r>
              <a:rPr lang="en-IE" sz="1600" dirty="0">
                <a:solidFill>
                  <a:schemeClr val="tx1"/>
                </a:solidFill>
              </a:rPr>
              <a:t>An equivalent way to achieve this would be to lower the data rate and fix the LDPC code rate at 0.5</a:t>
            </a:r>
          </a:p>
          <a:p>
            <a:pPr marL="857250" lvl="1" indent="-457200">
              <a:buFont typeface="Arial" panose="020B0604020202020204" pitchFamily="34" charset="0"/>
              <a:buChar char="•"/>
            </a:pPr>
            <a:r>
              <a:rPr lang="en-IE" sz="1600" dirty="0">
                <a:solidFill>
                  <a:schemeClr val="tx1"/>
                </a:solidFill>
              </a:rPr>
              <a:t>This would also lead to a better and easier match in sensitivity between the PHR and data payload as LDPC code rate dependency would be removed</a:t>
            </a:r>
          </a:p>
          <a:p>
            <a:pPr marL="1257300" lvl="2" indent="-457200">
              <a:buFont typeface="Arial" panose="020B0604020202020204" pitchFamily="34" charset="0"/>
              <a:buChar char="•"/>
            </a:pPr>
            <a:r>
              <a:rPr lang="en-IE" sz="1200" dirty="0">
                <a:solidFill>
                  <a:schemeClr val="tx1"/>
                </a:solidFill>
              </a:rPr>
              <a:t>The preamble would also be easier to match</a:t>
            </a:r>
          </a:p>
          <a:p>
            <a:pPr marL="857250" lvl="1" indent="-457200">
              <a:buFont typeface="Arial" panose="020B0604020202020204" pitchFamily="34" charset="0"/>
              <a:buChar char="•"/>
            </a:pPr>
            <a:r>
              <a:rPr lang="en-IE" sz="1600" dirty="0">
                <a:solidFill>
                  <a:schemeClr val="tx1"/>
                </a:solidFill>
              </a:rPr>
              <a:t>This has the significant advantage of decoupling the LDPC “gain” from the payload size and mapping it back to the data rate</a:t>
            </a:r>
          </a:p>
          <a:p>
            <a:pPr marL="857250" lvl="1" indent="-457200">
              <a:buFont typeface="Arial" panose="020B0604020202020204" pitchFamily="34" charset="0"/>
              <a:buChar char="•"/>
            </a:pPr>
            <a:r>
              <a:rPr lang="en-IE" sz="1600" dirty="0">
                <a:solidFill>
                  <a:schemeClr val="tx1"/>
                </a:solidFill>
              </a:rPr>
              <a:t>It is also simpler to integrate as an add-on component as it is decoupled from the payload size</a:t>
            </a:r>
          </a:p>
          <a:p>
            <a:pPr marL="857250" lvl="1" indent="-457200">
              <a:buFont typeface="Arial" panose="020B0604020202020204" pitchFamily="34" charset="0"/>
              <a:buChar char="•"/>
            </a:pPr>
            <a:r>
              <a:rPr lang="en-IE" sz="1600" dirty="0">
                <a:solidFill>
                  <a:schemeClr val="tx1"/>
                </a:solidFill>
              </a:rPr>
              <a:t>LDPC can now be viewed as giving a gain of 2.4 dB and would only need to be deployed in PHYs where this additional gain is advantageous</a:t>
            </a:r>
          </a:p>
          <a:p>
            <a:pPr marL="857250" lvl="1" indent="-457200">
              <a:buFont typeface="Arial" panose="020B0604020202020204" pitchFamily="34" charset="0"/>
              <a:buChar char="•"/>
            </a:pPr>
            <a:r>
              <a:rPr lang="en-IE" sz="1600" dirty="0">
                <a:solidFill>
                  <a:schemeClr val="tx1"/>
                </a:solidFill>
              </a:rPr>
              <a:t>Would only be relying on LDPC for the gains that only LDPC can deliver</a:t>
            </a:r>
          </a:p>
          <a:p>
            <a:pPr marL="1257300" lvl="2" indent="-457200">
              <a:buFont typeface="Arial" panose="020B0604020202020204" pitchFamily="34" charset="0"/>
              <a:buChar char="•"/>
            </a:pPr>
            <a:r>
              <a:rPr lang="en-IE" sz="1200" dirty="0">
                <a:solidFill>
                  <a:schemeClr val="tx1"/>
                </a:solidFill>
              </a:rPr>
              <a:t>The other benefits can be achieved with CC k = 7</a:t>
            </a: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25</a:t>
            </a:fld>
            <a:endParaRPr lang="en-US" altLang="en-US"/>
          </a:p>
        </p:txBody>
      </p:sp>
    </p:spTree>
    <p:extLst>
      <p:ext uri="{BB962C8B-B14F-4D97-AF65-F5344CB8AC3E}">
        <p14:creationId xmlns:p14="http://schemas.microsoft.com/office/powerpoint/2010/main" val="32258112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8010A2-508D-4998-ADF0-FDCCE58A7C29}"/>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26</a:t>
            </a:fld>
            <a:endParaRPr lang="en-US" altLang="en-US"/>
          </a:p>
        </p:txBody>
      </p:sp>
      <p:sp>
        <p:nvSpPr>
          <p:cNvPr id="3" name="Title 1">
            <a:extLst>
              <a:ext uri="{FF2B5EF4-FFF2-40B4-BE49-F238E27FC236}">
                <a16:creationId xmlns:a16="http://schemas.microsoft.com/office/drawing/2014/main" id="{36E498E6-6E87-4EE1-8335-02CEE9AFDDA5}"/>
              </a:ext>
            </a:extLst>
          </p:cNvPr>
          <p:cNvSpPr txBox="1">
            <a:spLocks/>
          </p:cNvSpPr>
          <p:nvPr/>
        </p:nvSpPr>
        <p:spPr>
          <a:xfrm>
            <a:off x="685800" y="2130425"/>
            <a:ext cx="7772400" cy="1470025"/>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sz="4000" dirty="0">
                <a:latin typeface="Times New Roman" panose="02020603050405020304" pitchFamily="18" charset="0"/>
              </a:rPr>
              <a:t>Appendix-B</a:t>
            </a:r>
          </a:p>
          <a:p>
            <a:endParaRPr lang="en-US" altLang="en-US" sz="4000" dirty="0">
              <a:latin typeface="Times New Roman" panose="02020603050405020304" pitchFamily="18" charset="0"/>
            </a:endParaRPr>
          </a:p>
          <a:p>
            <a:r>
              <a:rPr lang="en-US" kern="0" dirty="0">
                <a:latin typeface="Times New Roman" panose="02020603050405020304" pitchFamily="18" charset="0"/>
              </a:rPr>
              <a:t>Additional Analysis </a:t>
            </a:r>
            <a:r>
              <a:rPr lang="en-IE" kern="0" dirty="0">
                <a:latin typeface="Times New Roman" panose="02020603050405020304" pitchFamily="18" charset="0"/>
              </a:rPr>
              <a:t>Parameters</a:t>
            </a:r>
            <a:endParaRPr lang="en-US" kern="0" dirty="0">
              <a:latin typeface="Times New Roman" panose="02020603050405020304" pitchFamily="18" charset="0"/>
            </a:endParaRPr>
          </a:p>
        </p:txBody>
      </p:sp>
    </p:spTree>
    <p:extLst>
      <p:ext uri="{BB962C8B-B14F-4D97-AF65-F5344CB8AC3E}">
        <p14:creationId xmlns:p14="http://schemas.microsoft.com/office/powerpoint/2010/main" val="18769239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dirty="0"/>
              <a:t>Analysis Parameters I</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593148" y="1625633"/>
            <a:ext cx="7764463" cy="4467647"/>
          </a:xfrm>
        </p:spPr>
        <p:txBody>
          <a:bodyPr/>
          <a:lstStyle/>
          <a:p>
            <a:pPr marL="342900" lvl="0" indent="-342900">
              <a:lnSpc>
                <a:spcPct val="107000"/>
              </a:lnSpc>
              <a:spcAft>
                <a:spcPts val="800"/>
              </a:spcAft>
              <a:buFont typeface="+mj-lt"/>
              <a:buAutoNum type="arabicPeriod"/>
            </a:pPr>
            <a:r>
              <a:rPr lang="en-IE" sz="2000" dirty="0">
                <a:solidFill>
                  <a:schemeClr val="tx1"/>
                </a:solidFill>
              </a:rPr>
              <a:t>The preamble PRF is always 124.8 MHz</a:t>
            </a:r>
          </a:p>
          <a:p>
            <a:pPr marL="342900" lvl="0" indent="-342900">
              <a:lnSpc>
                <a:spcPct val="107000"/>
              </a:lnSpc>
              <a:spcAft>
                <a:spcPts val="800"/>
              </a:spcAft>
              <a:buFont typeface="+mj-lt"/>
              <a:buAutoNum type="arabicPeriod"/>
            </a:pPr>
            <a:r>
              <a:rPr lang="en-IE" sz="2000" dirty="0">
                <a:solidFill>
                  <a:schemeClr val="tx1"/>
                </a:solidFill>
              </a:rPr>
              <a:t>The minimum preamble configuration is 32 SYNC + 8 SFD symbols</a:t>
            </a:r>
          </a:p>
          <a:p>
            <a:pPr>
              <a:lnSpc>
                <a:spcPct val="107000"/>
              </a:lnSpc>
              <a:spcAft>
                <a:spcPts val="800"/>
              </a:spcAft>
              <a:buFont typeface="+mj-lt"/>
              <a:buAutoNum type="arabicPeriod"/>
            </a:pPr>
            <a:r>
              <a:rPr lang="en-IE" sz="2000" dirty="0">
                <a:solidFill>
                  <a:schemeClr val="tx1"/>
                </a:solidFill>
              </a:rPr>
              <a:t>For every 3dB reduction in SNR at the nominal rate, the preamble length is increased x2.4 rather than x2 for not fully coherent preamble detection </a:t>
            </a:r>
          </a:p>
          <a:p>
            <a:pPr>
              <a:lnSpc>
                <a:spcPct val="107000"/>
              </a:lnSpc>
              <a:spcAft>
                <a:spcPts val="800"/>
              </a:spcAft>
              <a:buFont typeface="+mj-lt"/>
              <a:buAutoNum type="arabicPeriod"/>
            </a:pPr>
            <a:r>
              <a:rPr lang="en-IE" sz="2000" dirty="0">
                <a:solidFill>
                  <a:schemeClr val="tx1"/>
                </a:solidFill>
              </a:rPr>
              <a:t>Only interested in optimizing for payloads of 20 bytes and above</a:t>
            </a:r>
          </a:p>
          <a:p>
            <a:pPr marL="342900" lvl="0" indent="-342900">
              <a:lnSpc>
                <a:spcPct val="107000"/>
              </a:lnSpc>
              <a:spcAft>
                <a:spcPts val="800"/>
              </a:spcAft>
              <a:buFont typeface="+mj-lt"/>
              <a:buAutoNum type="arabicPeriod"/>
            </a:pPr>
            <a:r>
              <a:rPr lang="en-IE" sz="2000" dirty="0">
                <a:solidFill>
                  <a:schemeClr val="tx1"/>
                </a:solidFill>
              </a:rPr>
              <a:t>The data PRF is 124.8 MHz for nominal data rates ≤ 15.6 Mbps.</a:t>
            </a:r>
          </a:p>
          <a:p>
            <a:pPr marL="342900" lvl="0" indent="-342900">
              <a:lnSpc>
                <a:spcPct val="107000"/>
              </a:lnSpc>
              <a:spcAft>
                <a:spcPts val="800"/>
              </a:spcAft>
              <a:buFont typeface="+mj-lt"/>
              <a:buAutoNum type="arabicPeriod"/>
            </a:pPr>
            <a:r>
              <a:rPr lang="en-IE" sz="2000" dirty="0">
                <a:solidFill>
                  <a:schemeClr val="tx1"/>
                </a:solidFill>
              </a:rPr>
              <a:t>The data PRF is 249.6 MHz for nominal data rates ≥ 31.2 Mbps.</a:t>
            </a: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27</a:t>
            </a:fld>
            <a:endParaRPr lang="en-US" altLang="en-US"/>
          </a:p>
        </p:txBody>
      </p:sp>
    </p:spTree>
    <p:extLst>
      <p:ext uri="{BB962C8B-B14F-4D97-AF65-F5344CB8AC3E}">
        <p14:creationId xmlns:p14="http://schemas.microsoft.com/office/powerpoint/2010/main" val="1297621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dirty="0"/>
              <a:t>Analysis Parameters II</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593148" y="1625633"/>
            <a:ext cx="7764463" cy="4467647"/>
          </a:xfrm>
        </p:spPr>
        <p:txBody>
          <a:bodyPr/>
          <a:lstStyle/>
          <a:p>
            <a:pPr marL="457200" indent="-457200">
              <a:lnSpc>
                <a:spcPct val="107000"/>
              </a:lnSpc>
              <a:spcAft>
                <a:spcPts val="800"/>
              </a:spcAft>
              <a:buFont typeface="+mj-lt"/>
              <a:buAutoNum type="arabicPeriod" startAt="7"/>
            </a:pPr>
            <a:r>
              <a:rPr lang="en-IE" sz="2000" dirty="0">
                <a:solidFill>
                  <a:schemeClr val="tx1"/>
                </a:solidFill>
              </a:rPr>
              <a:t>To have a common reference for the gating gain with mixed PRF, the gating gain is always with respect to the pulse amplitude of a 1 millisecond packet at 124.8 MHz PRF.  This means that for homogeneous PRF the gating gain will always be positive. For mixed PRF the gating gain can be negative.  </a:t>
            </a:r>
          </a:p>
          <a:p>
            <a:pPr marL="457200" indent="-457200">
              <a:lnSpc>
                <a:spcPct val="107000"/>
              </a:lnSpc>
              <a:spcAft>
                <a:spcPts val="800"/>
              </a:spcAft>
              <a:buFont typeface="+mj-lt"/>
              <a:buAutoNum type="arabicPeriod" startAt="7"/>
            </a:pPr>
            <a:r>
              <a:rPr lang="en-IE" sz="2000" dirty="0">
                <a:solidFill>
                  <a:schemeClr val="tx1"/>
                </a:solidFill>
              </a:rPr>
              <a:t>The pulse amplitude is assumed to be constant throughout the packet</a:t>
            </a:r>
          </a:p>
          <a:p>
            <a:pPr marL="457200" indent="-457200">
              <a:lnSpc>
                <a:spcPct val="107000"/>
              </a:lnSpc>
              <a:spcAft>
                <a:spcPts val="800"/>
              </a:spcAft>
              <a:buFont typeface="+mj-lt"/>
              <a:buAutoNum type="arabicPeriod" startAt="7"/>
            </a:pPr>
            <a:r>
              <a:rPr lang="en-IE" sz="2000" dirty="0">
                <a:solidFill>
                  <a:schemeClr val="tx1"/>
                </a:solidFill>
              </a:rPr>
              <a:t>The</a:t>
            </a:r>
            <a:r>
              <a:rPr lang="en-IE" sz="2000" dirty="0">
                <a:solidFill>
                  <a:schemeClr val="tx1"/>
                </a:solidFill>
                <a:latin typeface="+mn-lt"/>
              </a:rPr>
              <a:t> PHR is encoded using CC k=7</a:t>
            </a:r>
          </a:p>
          <a:p>
            <a:pPr marL="457200" indent="-457200">
              <a:lnSpc>
                <a:spcPct val="107000"/>
              </a:lnSpc>
              <a:spcAft>
                <a:spcPts val="800"/>
              </a:spcAft>
              <a:buFont typeface="+mj-lt"/>
              <a:buAutoNum type="arabicPeriod" startAt="7"/>
            </a:pPr>
            <a:r>
              <a:rPr lang="en-IE" sz="2000" dirty="0">
                <a:solidFill>
                  <a:schemeClr val="tx1"/>
                </a:solidFill>
              </a:rPr>
              <a:t>The exact configuration and length of the PHR are unimportant for the analysis in this submission</a:t>
            </a:r>
          </a:p>
          <a:p>
            <a:pPr marL="342900" lvl="0" indent="-342900">
              <a:lnSpc>
                <a:spcPct val="107000"/>
              </a:lnSpc>
              <a:spcAft>
                <a:spcPts val="800"/>
              </a:spcAft>
              <a:buFont typeface="+mj-lt"/>
              <a:buAutoNum type="arabicPeriod" startAt="7"/>
            </a:pPr>
            <a:r>
              <a:rPr lang="en-IE" sz="2000" dirty="0">
                <a:solidFill>
                  <a:schemeClr val="tx1"/>
                </a:solidFill>
                <a:latin typeface="+mn-lt"/>
              </a:rPr>
              <a:t>The payload data is encoded using either CC k=7 or full-parity LDPC</a:t>
            </a:r>
          </a:p>
          <a:p>
            <a:pPr marL="400050" lvl="1" indent="0"/>
            <a:endParaRPr lang="en-IE" sz="1600" dirty="0">
              <a:solidFill>
                <a:schemeClr val="tx1"/>
              </a:solidFill>
            </a:endParaRP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28</a:t>
            </a:fld>
            <a:endParaRPr lang="en-US" altLang="en-US"/>
          </a:p>
        </p:txBody>
      </p:sp>
    </p:spTree>
    <p:extLst>
      <p:ext uri="{BB962C8B-B14F-4D97-AF65-F5344CB8AC3E}">
        <p14:creationId xmlns:p14="http://schemas.microsoft.com/office/powerpoint/2010/main" val="10488529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8010A2-508D-4998-ADF0-FDCCE58A7C29}"/>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29</a:t>
            </a:fld>
            <a:endParaRPr lang="en-US" altLang="en-US"/>
          </a:p>
        </p:txBody>
      </p:sp>
      <p:sp>
        <p:nvSpPr>
          <p:cNvPr id="3" name="Title 1">
            <a:extLst>
              <a:ext uri="{FF2B5EF4-FFF2-40B4-BE49-F238E27FC236}">
                <a16:creationId xmlns:a16="http://schemas.microsoft.com/office/drawing/2014/main" id="{36E498E6-6E87-4EE1-8335-02CEE9AFDDA5}"/>
              </a:ext>
            </a:extLst>
          </p:cNvPr>
          <p:cNvSpPr txBox="1">
            <a:spLocks/>
          </p:cNvSpPr>
          <p:nvPr/>
        </p:nvSpPr>
        <p:spPr>
          <a:xfrm>
            <a:off x="685800" y="2130425"/>
            <a:ext cx="7772400" cy="1470025"/>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sz="4000" dirty="0">
                <a:latin typeface="Times New Roman" panose="02020603050405020304" pitchFamily="18" charset="0"/>
              </a:rPr>
              <a:t>Appendix-C</a:t>
            </a:r>
          </a:p>
          <a:p>
            <a:endParaRPr lang="en-US" altLang="en-US" sz="4000" dirty="0">
              <a:latin typeface="Times New Roman" panose="02020603050405020304" pitchFamily="18" charset="0"/>
            </a:endParaRPr>
          </a:p>
          <a:p>
            <a:r>
              <a:rPr lang="en-US" kern="0" dirty="0">
                <a:latin typeface="Times New Roman" panose="02020603050405020304" pitchFamily="18" charset="0"/>
              </a:rPr>
              <a:t>CC k=7</a:t>
            </a:r>
          </a:p>
          <a:p>
            <a:r>
              <a:rPr lang="en-US" kern="0" dirty="0">
                <a:latin typeface="Times New Roman" panose="02020603050405020304" pitchFamily="18" charset="0"/>
              </a:rPr>
              <a:t>vs</a:t>
            </a:r>
          </a:p>
          <a:p>
            <a:r>
              <a:rPr lang="en-US" kern="0" dirty="0">
                <a:latin typeface="Times New Roman" panose="02020603050405020304" pitchFamily="18" charset="0"/>
              </a:rPr>
              <a:t> LDPC-1944 PHRx4</a:t>
            </a:r>
            <a:endParaRPr lang="en-US" kern="0" dirty="0"/>
          </a:p>
        </p:txBody>
      </p:sp>
    </p:spTree>
    <p:extLst>
      <p:ext uri="{BB962C8B-B14F-4D97-AF65-F5344CB8AC3E}">
        <p14:creationId xmlns:p14="http://schemas.microsoft.com/office/powerpoint/2010/main" val="362577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dirty="0"/>
              <a:t>How we should make progress</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755575" y="1577507"/>
            <a:ext cx="7764463" cy="4467647"/>
          </a:xfrm>
        </p:spPr>
        <p:txBody>
          <a:bodyPr/>
          <a:lstStyle/>
          <a:p>
            <a:pPr marL="457200" indent="-457200">
              <a:buFont typeface="+mj-lt"/>
              <a:buAutoNum type="alphaUcPeriod"/>
            </a:pPr>
            <a:r>
              <a:rPr lang="en-IE" sz="2000" dirty="0">
                <a:solidFill>
                  <a:schemeClr val="tx1"/>
                </a:solidFill>
                <a:highlight>
                  <a:srgbClr val="00FF00"/>
                </a:highlight>
              </a:rPr>
              <a:t>Firstly</a:t>
            </a:r>
            <a:r>
              <a:rPr lang="en-IE" sz="2000" dirty="0">
                <a:solidFill>
                  <a:schemeClr val="tx1"/>
                </a:solidFill>
              </a:rPr>
              <a:t>, to decide on relative strength of PHR </a:t>
            </a:r>
            <a:r>
              <a:rPr lang="en-IE" sz="2000" dirty="0" err="1">
                <a:solidFill>
                  <a:schemeClr val="tx1"/>
                </a:solidFill>
              </a:rPr>
              <a:t>wrt</a:t>
            </a:r>
            <a:r>
              <a:rPr lang="en-IE" sz="2000" dirty="0">
                <a:solidFill>
                  <a:schemeClr val="tx1"/>
                </a:solidFill>
              </a:rPr>
              <a:t> LDPC</a:t>
            </a:r>
          </a:p>
          <a:p>
            <a:pPr marL="857250" lvl="1" indent="-457200">
              <a:buFont typeface="Arial" panose="020B0604020202020204" pitchFamily="34" charset="0"/>
              <a:buChar char="•"/>
            </a:pPr>
            <a:r>
              <a:rPr lang="en-IE" sz="1600" dirty="0">
                <a:solidFill>
                  <a:schemeClr val="tx1"/>
                </a:solidFill>
              </a:rPr>
              <a:t>Options are for PHR symbols to be at the same nominal rate as the LDPC data but to repeat PHR symbols x2 or x4 times, denoted PHRx2 and PHRx4 respectively </a:t>
            </a:r>
          </a:p>
          <a:p>
            <a:pPr marL="857250" lvl="1" indent="-457200">
              <a:buFont typeface="Arial" panose="020B0604020202020204" pitchFamily="34" charset="0"/>
              <a:buChar char="•"/>
            </a:pPr>
            <a:r>
              <a:rPr lang="en-IE" sz="1600" dirty="0">
                <a:solidFill>
                  <a:schemeClr val="tx1"/>
                </a:solidFill>
              </a:rPr>
              <a:t>The real issue is not the PHR strength, but the implications on the preamble detector</a:t>
            </a:r>
          </a:p>
          <a:p>
            <a:pPr marL="857250" lvl="1" indent="-457200">
              <a:buFont typeface="Arial" panose="020B0604020202020204" pitchFamily="34" charset="0"/>
              <a:buChar char="•"/>
            </a:pPr>
            <a:endParaRPr lang="en-IE" sz="1600" dirty="0">
              <a:solidFill>
                <a:schemeClr val="tx1"/>
              </a:solidFill>
            </a:endParaRPr>
          </a:p>
          <a:p>
            <a:pPr marL="457200" indent="-457200">
              <a:buFont typeface="+mj-lt"/>
              <a:buAutoNum type="alphaUcPeriod"/>
            </a:pPr>
            <a:r>
              <a:rPr lang="en-IE" sz="2000" dirty="0">
                <a:solidFill>
                  <a:schemeClr val="tx1"/>
                </a:solidFill>
              </a:rPr>
              <a:t>Only then decide how to implement the PHR </a:t>
            </a:r>
          </a:p>
          <a:p>
            <a:pPr marL="857250" lvl="1" indent="-457200">
              <a:buFont typeface="Arial" panose="020B0604020202020204" pitchFamily="34" charset="0"/>
              <a:buChar char="•"/>
            </a:pPr>
            <a:r>
              <a:rPr lang="en-IE" sz="1600" dirty="0">
                <a:solidFill>
                  <a:schemeClr val="tx1"/>
                </a:solidFill>
              </a:rPr>
              <a:t>2-stage PHR</a:t>
            </a:r>
          </a:p>
          <a:p>
            <a:pPr marL="1257300" lvl="2" indent="-457200">
              <a:buFont typeface="Arial" panose="020B0604020202020204" pitchFamily="34" charset="0"/>
              <a:buChar char="•"/>
            </a:pPr>
            <a:r>
              <a:rPr lang="en-IE" sz="1200" dirty="0">
                <a:solidFill>
                  <a:schemeClr val="tx1"/>
                </a:solidFill>
              </a:rPr>
              <a:t>Composed of PHR1 and PHR2</a:t>
            </a:r>
          </a:p>
          <a:p>
            <a:pPr marL="1257300" lvl="2" indent="-457200">
              <a:buFont typeface="Arial" panose="020B0604020202020204" pitchFamily="34" charset="0"/>
              <a:buChar char="•"/>
            </a:pPr>
            <a:r>
              <a:rPr lang="en-IE" sz="1200" dirty="0">
                <a:solidFill>
                  <a:schemeClr val="tx1"/>
                </a:solidFill>
              </a:rPr>
              <a:t>PHR1 is at a fixed low data rate and encodes the data rate of PHR2 and the payload</a:t>
            </a:r>
          </a:p>
          <a:p>
            <a:pPr marL="1257300" lvl="2" indent="-457200">
              <a:buFont typeface="Arial" panose="020B0604020202020204" pitchFamily="34" charset="0"/>
              <a:buChar char="•"/>
            </a:pPr>
            <a:r>
              <a:rPr lang="pl-PL" sz="1200" dirty="0">
                <a:solidFill>
                  <a:schemeClr val="tx1"/>
                </a:solidFill>
              </a:rPr>
              <a:t>PHR1 transmission and coding designed to match the PHR2 strength</a:t>
            </a:r>
            <a:endParaRPr lang="en-IE" sz="1200" dirty="0">
              <a:solidFill>
                <a:schemeClr val="tx1"/>
              </a:solidFill>
            </a:endParaRPr>
          </a:p>
          <a:p>
            <a:pPr marL="1257300" lvl="2" indent="-457200">
              <a:buFont typeface="Arial" panose="020B0604020202020204" pitchFamily="34" charset="0"/>
              <a:buChar char="•"/>
            </a:pPr>
            <a:endParaRPr lang="en-IE" sz="1200" dirty="0">
              <a:solidFill>
                <a:schemeClr val="tx1"/>
              </a:solidFill>
            </a:endParaRPr>
          </a:p>
          <a:p>
            <a:pPr marL="457200" indent="-457200">
              <a:buFont typeface="Arial" panose="020B0604020202020204" pitchFamily="34" charset="0"/>
              <a:buChar char="•"/>
            </a:pPr>
            <a:r>
              <a:rPr lang="en-IE" sz="2000" dirty="0">
                <a:solidFill>
                  <a:schemeClr val="tx1"/>
                </a:solidFill>
              </a:rPr>
              <a:t>This submission addresses </a:t>
            </a:r>
            <a:r>
              <a:rPr lang="en-IE" sz="2000" dirty="0">
                <a:solidFill>
                  <a:schemeClr val="tx1"/>
                </a:solidFill>
                <a:highlight>
                  <a:srgbClr val="00FF00"/>
                </a:highlight>
              </a:rPr>
              <a:t>step A</a:t>
            </a:r>
            <a:r>
              <a:rPr lang="en-IE" sz="2000" dirty="0">
                <a:solidFill>
                  <a:schemeClr val="tx1"/>
                </a:solidFill>
              </a:rPr>
              <a:t> only</a:t>
            </a:r>
          </a:p>
          <a:p>
            <a:pPr marL="457200" indent="-457200">
              <a:buFont typeface="Arial" panose="020B0604020202020204" pitchFamily="34" charset="0"/>
              <a:buChar char="•"/>
            </a:pPr>
            <a:endParaRPr lang="en-IE" sz="2000" dirty="0">
              <a:solidFill>
                <a:schemeClr val="tx1"/>
              </a:solidFill>
            </a:endParaRPr>
          </a:p>
          <a:p>
            <a:pPr marL="400050" lvl="1" indent="0"/>
            <a:endParaRPr lang="en-IE" sz="1600" dirty="0">
              <a:solidFill>
                <a:schemeClr val="tx1"/>
              </a:solidFill>
            </a:endParaRP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12335333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sz="4000" dirty="0"/>
              <a:t>Packet Link Margin</a:t>
            </a:r>
            <a:br>
              <a:rPr lang="en-IE" dirty="0"/>
            </a:br>
            <a:r>
              <a:rPr lang="en-IE" sz="2400" dirty="0"/>
              <a:t>CC k=7 PHRx1 vs LDPC PHRx4 </a:t>
            </a:r>
            <a:r>
              <a:rPr lang="en-IE" sz="2200" dirty="0"/>
              <a:t>– Preamble lengthened, Not fully coherent preamble detector</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30</a:t>
            </a:fld>
            <a:endParaRPr lang="en-US" altLang="en-US"/>
          </a:p>
        </p:txBody>
      </p:sp>
      <p:pic>
        <p:nvPicPr>
          <p:cNvPr id="82" name="Picture 81">
            <a:extLst>
              <a:ext uri="{FF2B5EF4-FFF2-40B4-BE49-F238E27FC236}">
                <a16:creationId xmlns:a16="http://schemas.microsoft.com/office/drawing/2014/main" id="{5969C6B0-8FEC-65FB-211C-365E8DC70494}"/>
              </a:ext>
            </a:extLst>
          </p:cNvPr>
          <p:cNvPicPr>
            <a:picLocks noChangeAspect="1"/>
          </p:cNvPicPr>
          <p:nvPr/>
        </p:nvPicPr>
        <p:blipFill>
          <a:blip r:embed="rId3"/>
          <a:stretch>
            <a:fillRect/>
          </a:stretch>
        </p:blipFill>
        <p:spPr>
          <a:xfrm>
            <a:off x="4320000" y="1944000"/>
            <a:ext cx="4800600" cy="3600450"/>
          </a:xfrm>
          <a:prstGeom prst="rect">
            <a:avLst/>
          </a:prstGeom>
        </p:spPr>
      </p:pic>
      <p:pic>
        <p:nvPicPr>
          <p:cNvPr id="7" name="Picture 6">
            <a:extLst>
              <a:ext uri="{FF2B5EF4-FFF2-40B4-BE49-F238E27FC236}">
                <a16:creationId xmlns:a16="http://schemas.microsoft.com/office/drawing/2014/main" id="{A74FE361-66D9-3D45-DF80-7CD5382AF6B4}"/>
              </a:ext>
            </a:extLst>
          </p:cNvPr>
          <p:cNvPicPr>
            <a:picLocks noChangeAspect="1"/>
          </p:cNvPicPr>
          <p:nvPr/>
        </p:nvPicPr>
        <p:blipFill>
          <a:blip r:embed="rId4"/>
          <a:stretch>
            <a:fillRect/>
          </a:stretch>
        </p:blipFill>
        <p:spPr>
          <a:xfrm>
            <a:off x="0" y="1944000"/>
            <a:ext cx="4800600" cy="3600450"/>
          </a:xfrm>
          <a:prstGeom prst="rect">
            <a:avLst/>
          </a:prstGeom>
        </p:spPr>
      </p:pic>
      <p:sp>
        <p:nvSpPr>
          <p:cNvPr id="422" name="TextBox 421">
            <a:extLst>
              <a:ext uri="{FF2B5EF4-FFF2-40B4-BE49-F238E27FC236}">
                <a16:creationId xmlns:a16="http://schemas.microsoft.com/office/drawing/2014/main" id="{96A3D155-6FE9-D2F2-0677-8E816C9236AE}"/>
              </a:ext>
            </a:extLst>
          </p:cNvPr>
          <p:cNvSpPr txBox="1"/>
          <p:nvPr/>
        </p:nvSpPr>
        <p:spPr>
          <a:xfrm>
            <a:off x="828000" y="5878800"/>
            <a:ext cx="7831014" cy="338554"/>
          </a:xfrm>
          <a:prstGeom prst="rect">
            <a:avLst/>
          </a:prstGeom>
          <a:noFill/>
        </p:spPr>
        <p:txBody>
          <a:bodyPr wrap="square" rtlCol="0">
            <a:spAutoFit/>
          </a:bodyPr>
          <a:lstStyle/>
          <a:p>
            <a:r>
              <a:rPr lang="en-IE" sz="1600" dirty="0">
                <a:solidFill>
                  <a:schemeClr val="tx1"/>
                </a:solidFill>
              </a:rPr>
              <a:t>For 20 bytes CC K=7 PHRx1 is only 1.6 dB worse than LDPC-1944 PHRx4 performance</a:t>
            </a:r>
          </a:p>
        </p:txBody>
      </p:sp>
    </p:spTree>
    <p:extLst>
      <p:ext uri="{BB962C8B-B14F-4D97-AF65-F5344CB8AC3E}">
        <p14:creationId xmlns:p14="http://schemas.microsoft.com/office/powerpoint/2010/main" val="42643027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sz="4000" dirty="0"/>
              <a:t>Packet Link Margin</a:t>
            </a:r>
            <a:br>
              <a:rPr lang="en-IE" dirty="0"/>
            </a:br>
            <a:r>
              <a:rPr lang="en-IE" sz="2400" dirty="0"/>
              <a:t>CC k=7 PHRx1 vs LDPC PHRx4 </a:t>
            </a:r>
            <a:r>
              <a:rPr lang="en-IE" sz="2200" dirty="0"/>
              <a:t>– Preamble lengthened, Not fully coherent preamble detector</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31</a:t>
            </a:fld>
            <a:endParaRPr lang="en-US" altLang="en-US"/>
          </a:p>
        </p:txBody>
      </p:sp>
      <p:sp>
        <p:nvSpPr>
          <p:cNvPr id="422" name="TextBox 421">
            <a:extLst>
              <a:ext uri="{FF2B5EF4-FFF2-40B4-BE49-F238E27FC236}">
                <a16:creationId xmlns:a16="http://schemas.microsoft.com/office/drawing/2014/main" id="{96A3D155-6FE9-D2F2-0677-8E816C9236AE}"/>
              </a:ext>
            </a:extLst>
          </p:cNvPr>
          <p:cNvSpPr txBox="1"/>
          <p:nvPr/>
        </p:nvSpPr>
        <p:spPr>
          <a:xfrm>
            <a:off x="828000" y="5878800"/>
            <a:ext cx="7831014" cy="584775"/>
          </a:xfrm>
          <a:prstGeom prst="rect">
            <a:avLst/>
          </a:prstGeom>
          <a:noFill/>
        </p:spPr>
        <p:txBody>
          <a:bodyPr wrap="square" rtlCol="0">
            <a:spAutoFit/>
          </a:bodyPr>
          <a:lstStyle/>
          <a:p>
            <a:r>
              <a:rPr lang="en-IE" sz="1600" dirty="0">
                <a:solidFill>
                  <a:schemeClr val="tx1"/>
                </a:solidFill>
              </a:rPr>
              <a:t>For 20 bytes CC K=7 PHRx2 with 2.4 dB extra performance is better than LDPC-1944 PHRx4 performance</a:t>
            </a:r>
          </a:p>
        </p:txBody>
      </p:sp>
      <p:pic>
        <p:nvPicPr>
          <p:cNvPr id="8" name="Picture 7">
            <a:extLst>
              <a:ext uri="{FF2B5EF4-FFF2-40B4-BE49-F238E27FC236}">
                <a16:creationId xmlns:a16="http://schemas.microsoft.com/office/drawing/2014/main" id="{8D07460B-97E7-D317-156C-6ACF0D0F68B3}"/>
              </a:ext>
            </a:extLst>
          </p:cNvPr>
          <p:cNvPicPr>
            <a:picLocks noChangeAspect="1"/>
          </p:cNvPicPr>
          <p:nvPr/>
        </p:nvPicPr>
        <p:blipFill>
          <a:blip r:embed="rId3"/>
          <a:stretch>
            <a:fillRect/>
          </a:stretch>
        </p:blipFill>
        <p:spPr>
          <a:xfrm>
            <a:off x="0" y="1944000"/>
            <a:ext cx="4800600" cy="3600450"/>
          </a:xfrm>
          <a:prstGeom prst="rect">
            <a:avLst/>
          </a:prstGeom>
        </p:spPr>
      </p:pic>
      <p:pic>
        <p:nvPicPr>
          <p:cNvPr id="11" name="Picture 10">
            <a:extLst>
              <a:ext uri="{FF2B5EF4-FFF2-40B4-BE49-F238E27FC236}">
                <a16:creationId xmlns:a16="http://schemas.microsoft.com/office/drawing/2014/main" id="{7E24B7E0-C699-79EE-6C5E-19F540F5F8B0}"/>
              </a:ext>
            </a:extLst>
          </p:cNvPr>
          <p:cNvPicPr>
            <a:picLocks noChangeAspect="1"/>
          </p:cNvPicPr>
          <p:nvPr/>
        </p:nvPicPr>
        <p:blipFill>
          <a:blip r:embed="rId4"/>
          <a:stretch>
            <a:fillRect/>
          </a:stretch>
        </p:blipFill>
        <p:spPr>
          <a:xfrm>
            <a:off x="4320000" y="1944000"/>
            <a:ext cx="4800600" cy="3600450"/>
          </a:xfrm>
          <a:prstGeom prst="rect">
            <a:avLst/>
          </a:prstGeom>
        </p:spPr>
      </p:pic>
    </p:spTree>
    <p:extLst>
      <p:ext uri="{BB962C8B-B14F-4D97-AF65-F5344CB8AC3E}">
        <p14:creationId xmlns:p14="http://schemas.microsoft.com/office/powerpoint/2010/main" val="2018826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a:t>Terminology</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755575" y="1577507"/>
            <a:ext cx="7764463" cy="4467647"/>
          </a:xfrm>
        </p:spPr>
        <p:txBody>
          <a:bodyPr/>
          <a:lstStyle/>
          <a:p>
            <a:pPr marL="457200" indent="-457200">
              <a:buFont typeface="Arial" panose="020B0604020202020204" pitchFamily="34" charset="0"/>
              <a:buChar char="•"/>
            </a:pPr>
            <a:r>
              <a:rPr lang="en-IE" sz="2000" dirty="0">
                <a:solidFill>
                  <a:schemeClr val="tx1"/>
                </a:solidFill>
              </a:rPr>
              <a:t>2 types of packets are referenced in this submission based on their duration</a:t>
            </a:r>
          </a:p>
          <a:p>
            <a:pPr marL="857250" lvl="1" indent="-457200">
              <a:buFont typeface="Arial" panose="020B0604020202020204" pitchFamily="34" charset="0"/>
              <a:buChar char="•"/>
            </a:pPr>
            <a:r>
              <a:rPr lang="en-IE" sz="1600" dirty="0">
                <a:solidFill>
                  <a:schemeClr val="tx1"/>
                </a:solidFill>
              </a:rPr>
              <a:t>Sub-millisecond packets (&lt; 1ms) – can use gating-gain</a:t>
            </a:r>
          </a:p>
          <a:p>
            <a:pPr marL="857250" lvl="1" indent="-457200">
              <a:buFont typeface="Arial" panose="020B0604020202020204" pitchFamily="34" charset="0"/>
              <a:buChar char="•"/>
            </a:pPr>
            <a:r>
              <a:rPr lang="en-IE" sz="1600" dirty="0">
                <a:solidFill>
                  <a:schemeClr val="tx1"/>
                </a:solidFill>
              </a:rPr>
              <a:t>Supra-millisecond (≥ 1ms) – cannot use gating-gain</a:t>
            </a:r>
          </a:p>
          <a:p>
            <a:pPr marL="857250" lvl="1" indent="-457200">
              <a:buFont typeface="Arial" panose="020B0604020202020204" pitchFamily="34" charset="0"/>
              <a:buChar char="•"/>
            </a:pPr>
            <a:endParaRPr lang="en-IE" sz="1600" dirty="0">
              <a:solidFill>
                <a:schemeClr val="tx1"/>
              </a:solidFill>
            </a:endParaRPr>
          </a:p>
          <a:p>
            <a:pPr marL="457200" indent="-457200">
              <a:buFont typeface="Arial" panose="020B0604020202020204" pitchFamily="34" charset="0"/>
              <a:buChar char="•"/>
            </a:pPr>
            <a:r>
              <a:rPr lang="en-IE" sz="2000" dirty="0">
                <a:solidFill>
                  <a:schemeClr val="tx1"/>
                </a:solidFill>
              </a:rPr>
              <a:t>In this submission a distinction is made between the ‘nominal data rate’ and the ‘effective data rate’. </a:t>
            </a:r>
          </a:p>
          <a:p>
            <a:pPr marL="857250" lvl="1" indent="-457200">
              <a:buFont typeface="Arial" panose="020B0604020202020204" pitchFamily="34" charset="0"/>
              <a:buChar char="•"/>
            </a:pPr>
            <a:r>
              <a:rPr lang="en-IE" sz="1600" dirty="0">
                <a:solidFill>
                  <a:schemeClr val="tx1"/>
                </a:solidFill>
              </a:rPr>
              <a:t>The nominal data rate is the data rate assuming a code rate of 0.5. </a:t>
            </a:r>
          </a:p>
          <a:p>
            <a:pPr marL="857250" lvl="1" indent="-457200">
              <a:buFont typeface="Arial" panose="020B0604020202020204" pitchFamily="34" charset="0"/>
              <a:buChar char="•"/>
            </a:pPr>
            <a:r>
              <a:rPr lang="en-IE" sz="1600" dirty="0">
                <a:solidFill>
                  <a:schemeClr val="tx1"/>
                </a:solidFill>
              </a:rPr>
              <a:t>The effective data rate is the true instantaneous data rate and is equal to the payload bits divided by payload duration</a:t>
            </a:r>
          </a:p>
          <a:p>
            <a:pPr marL="857250" lvl="1" indent="-457200">
              <a:buFont typeface="Arial" panose="020B0604020202020204" pitchFamily="34" charset="0"/>
              <a:buChar char="•"/>
            </a:pPr>
            <a:r>
              <a:rPr lang="en-IE" sz="1600" dirty="0">
                <a:solidFill>
                  <a:schemeClr val="tx1"/>
                </a:solidFill>
              </a:rPr>
              <a:t>This distinction is required because with full-parity LDPC with payloads less than half the LDPC code block size, the effective code rate is always less than 0.5. The effective data rate incorporates the effective code rate.</a:t>
            </a:r>
            <a:endParaRPr lang="en-IE" sz="2000" dirty="0">
              <a:solidFill>
                <a:schemeClr val="tx1"/>
              </a:solidFill>
            </a:endParaRPr>
          </a:p>
          <a:p>
            <a:pPr marL="0" indent="0"/>
            <a:endParaRPr lang="en-IE" sz="2000" dirty="0">
              <a:solidFill>
                <a:schemeClr val="tx1"/>
              </a:solidFill>
            </a:endParaRPr>
          </a:p>
          <a:p>
            <a:pPr marL="400050" lvl="1" indent="0"/>
            <a:endParaRPr lang="en-IE" sz="1600" dirty="0">
              <a:solidFill>
                <a:schemeClr val="tx1"/>
              </a:solidFill>
            </a:endParaRP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1988701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dirty="0"/>
              <a:t>Recap of PHRx2 vs PHRx4</a:t>
            </a:r>
            <a:br>
              <a:rPr lang="en-IE" dirty="0"/>
            </a:br>
            <a:r>
              <a:rPr lang="en-IE" sz="2700" dirty="0"/>
              <a:t>(see also Decoder SNR Appendix-A)</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
        <p:nvSpPr>
          <p:cNvPr id="21" name="Content Placeholder 2">
            <a:extLst>
              <a:ext uri="{FF2B5EF4-FFF2-40B4-BE49-F238E27FC236}">
                <a16:creationId xmlns:a16="http://schemas.microsoft.com/office/drawing/2014/main" id="{F04A92B2-72DB-94D7-5259-626D514D35C3}"/>
              </a:ext>
            </a:extLst>
          </p:cNvPr>
          <p:cNvSpPr>
            <a:spLocks noGrp="1"/>
          </p:cNvSpPr>
          <p:nvPr>
            <p:ph idx="1"/>
          </p:nvPr>
        </p:nvSpPr>
        <p:spPr>
          <a:xfrm>
            <a:off x="5379114" y="1905262"/>
            <a:ext cx="3548885" cy="4311322"/>
          </a:xfrm>
        </p:spPr>
        <p:txBody>
          <a:bodyPr/>
          <a:lstStyle/>
          <a:p>
            <a:pPr marL="457200" indent="-457200">
              <a:buFont typeface="Arial" panose="020B0604020202020204" pitchFamily="34" charset="0"/>
              <a:buChar char="•"/>
            </a:pPr>
            <a:r>
              <a:rPr lang="en-IE" sz="2000" dirty="0">
                <a:solidFill>
                  <a:schemeClr val="tx1"/>
                </a:solidFill>
              </a:rPr>
              <a:t>PHRx4 is necessary if we want to support LDPC-1944 down to 17 bytes</a:t>
            </a:r>
          </a:p>
          <a:p>
            <a:pPr marL="457200" indent="-457200">
              <a:buFont typeface="Arial" panose="020B0604020202020204" pitchFamily="34" charset="0"/>
              <a:buChar char="•"/>
            </a:pPr>
            <a:r>
              <a:rPr lang="en-IE" sz="2000" dirty="0">
                <a:solidFill>
                  <a:schemeClr val="tx1"/>
                </a:solidFill>
              </a:rPr>
              <a:t>However, this means that the PHR has significant excess margin for all bigger payloads</a:t>
            </a:r>
          </a:p>
          <a:p>
            <a:pPr marL="457200" indent="-457200">
              <a:buFont typeface="Arial" panose="020B0604020202020204" pitchFamily="34" charset="0"/>
              <a:buChar char="•"/>
            </a:pPr>
            <a:r>
              <a:rPr lang="en-IE" sz="2000" dirty="0">
                <a:solidFill>
                  <a:schemeClr val="tx1"/>
                </a:solidFill>
              </a:rPr>
              <a:t>This also means that the SHR will need to have the same excess margin</a:t>
            </a:r>
          </a:p>
          <a:p>
            <a:pPr marL="457200" indent="-457200">
              <a:buFont typeface="Arial" panose="020B0604020202020204" pitchFamily="34" charset="0"/>
              <a:buChar char="•"/>
            </a:pPr>
            <a:r>
              <a:rPr lang="en-IE" sz="2000" dirty="0">
                <a:solidFill>
                  <a:schemeClr val="tx1"/>
                </a:solidFill>
              </a:rPr>
              <a:t>PHRx2 requires 3dB less margin</a:t>
            </a:r>
          </a:p>
          <a:p>
            <a:pPr marL="400050" lvl="1" indent="0"/>
            <a:endParaRPr lang="en-IE" sz="1600" dirty="0">
              <a:solidFill>
                <a:schemeClr val="tx1"/>
              </a:solidFill>
            </a:endParaRPr>
          </a:p>
        </p:txBody>
      </p:sp>
      <p:sp>
        <p:nvSpPr>
          <p:cNvPr id="99" name="TextBox 98">
            <a:extLst>
              <a:ext uri="{FF2B5EF4-FFF2-40B4-BE49-F238E27FC236}">
                <a16:creationId xmlns:a16="http://schemas.microsoft.com/office/drawing/2014/main" id="{5B0AF7C7-D119-EF59-92D1-EED3AE89907A}"/>
              </a:ext>
            </a:extLst>
          </p:cNvPr>
          <p:cNvSpPr txBox="1"/>
          <p:nvPr/>
        </p:nvSpPr>
        <p:spPr>
          <a:xfrm>
            <a:off x="289702" y="6040110"/>
            <a:ext cx="5806298" cy="276999"/>
          </a:xfrm>
          <a:prstGeom prst="rect">
            <a:avLst/>
          </a:prstGeom>
          <a:noFill/>
        </p:spPr>
        <p:txBody>
          <a:bodyPr wrap="square" rtlCol="0">
            <a:spAutoFit/>
          </a:bodyPr>
          <a:lstStyle/>
          <a:p>
            <a:r>
              <a:rPr lang="en-IE" dirty="0">
                <a:solidFill>
                  <a:schemeClr val="tx1"/>
                </a:solidFill>
              </a:rPr>
              <a:t>Decoder SNR does not map directly to link margin as it does not incorporate gating gain</a:t>
            </a:r>
          </a:p>
        </p:txBody>
      </p:sp>
      <p:pic>
        <p:nvPicPr>
          <p:cNvPr id="9" name="Picture 8">
            <a:extLst>
              <a:ext uri="{FF2B5EF4-FFF2-40B4-BE49-F238E27FC236}">
                <a16:creationId xmlns:a16="http://schemas.microsoft.com/office/drawing/2014/main" id="{D7C505AA-F597-DC7E-0838-4363BE1762E3}"/>
              </a:ext>
            </a:extLst>
          </p:cNvPr>
          <p:cNvPicPr>
            <a:picLocks noChangeAspect="1"/>
          </p:cNvPicPr>
          <p:nvPr/>
        </p:nvPicPr>
        <p:blipFill>
          <a:blip r:embed="rId3"/>
          <a:stretch>
            <a:fillRect/>
          </a:stretch>
        </p:blipFill>
        <p:spPr>
          <a:xfrm>
            <a:off x="216000" y="1944000"/>
            <a:ext cx="5334000" cy="4000500"/>
          </a:xfrm>
          <a:prstGeom prst="rect">
            <a:avLst/>
          </a:prstGeom>
        </p:spPr>
      </p:pic>
    </p:spTree>
    <p:extLst>
      <p:ext uri="{BB962C8B-B14F-4D97-AF65-F5344CB8AC3E}">
        <p14:creationId xmlns:p14="http://schemas.microsoft.com/office/powerpoint/2010/main" val="3600121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dirty="0"/>
              <a:t>Analysis Methodology</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755575" y="1577507"/>
            <a:ext cx="7764463" cy="4467647"/>
          </a:xfrm>
        </p:spPr>
        <p:txBody>
          <a:bodyPr/>
          <a:lstStyle/>
          <a:p>
            <a:pPr marL="457200" indent="-457200">
              <a:buFont typeface="Arial" panose="020B0604020202020204" pitchFamily="34" charset="0"/>
              <a:buChar char="•"/>
            </a:pPr>
            <a:r>
              <a:rPr lang="en-IE" sz="2000" dirty="0">
                <a:solidFill>
                  <a:schemeClr val="tx1"/>
                </a:solidFill>
              </a:rPr>
              <a:t>Coherent data demodulation</a:t>
            </a:r>
          </a:p>
          <a:p>
            <a:pPr marL="857250" lvl="1" indent="-457200">
              <a:buFont typeface="Arial" panose="020B0604020202020204" pitchFamily="34" charset="0"/>
              <a:buChar char="•"/>
            </a:pPr>
            <a:r>
              <a:rPr lang="en-IE" sz="1600" dirty="0">
                <a:solidFill>
                  <a:schemeClr val="tx1"/>
                </a:solidFill>
              </a:rPr>
              <a:t>This is realistic as there should only be a small residual CFO at the data demodulation stage</a:t>
            </a:r>
          </a:p>
          <a:p>
            <a:pPr marL="457200" indent="-457200">
              <a:buFont typeface="Arial" panose="020B0604020202020204" pitchFamily="34" charset="0"/>
              <a:buChar char="•"/>
            </a:pPr>
            <a:endParaRPr lang="en-IE" sz="2000" dirty="0">
              <a:solidFill>
                <a:schemeClr val="tx1"/>
              </a:solidFill>
            </a:endParaRPr>
          </a:p>
          <a:p>
            <a:pPr marL="457200" indent="-457200">
              <a:buFont typeface="Arial" panose="020B0604020202020204" pitchFamily="34" charset="0"/>
              <a:buChar char="•"/>
            </a:pPr>
            <a:r>
              <a:rPr lang="en-IE" sz="2000" dirty="0">
                <a:solidFill>
                  <a:schemeClr val="tx1"/>
                </a:solidFill>
              </a:rPr>
              <a:t>Coherent preamble detection</a:t>
            </a:r>
          </a:p>
          <a:p>
            <a:pPr marL="857250" lvl="1" indent="-457200">
              <a:buFont typeface="Arial" panose="020B0604020202020204" pitchFamily="34" charset="0"/>
              <a:buChar char="•"/>
            </a:pPr>
            <a:r>
              <a:rPr lang="en-IE" sz="1600" dirty="0">
                <a:solidFill>
                  <a:schemeClr val="tx1"/>
                </a:solidFill>
              </a:rPr>
              <a:t>This is unrealistic in practice, but it permits investigation of an upper bound on performance</a:t>
            </a:r>
          </a:p>
          <a:p>
            <a:pPr marL="857250" lvl="1" indent="-457200">
              <a:buFont typeface="Arial" panose="020B0604020202020204" pitchFamily="34" charset="0"/>
              <a:buChar char="•"/>
            </a:pPr>
            <a:r>
              <a:rPr lang="en-IE" sz="1600" dirty="0">
                <a:solidFill>
                  <a:schemeClr val="tx1"/>
                </a:solidFill>
              </a:rPr>
              <a:t>This analysis sets the preamble length based on the nominal data rate</a:t>
            </a:r>
          </a:p>
          <a:p>
            <a:pPr marL="1257300" lvl="2" indent="-457200">
              <a:buFont typeface="Arial" panose="020B0604020202020204" pitchFamily="34" charset="0"/>
              <a:buChar char="•"/>
            </a:pPr>
            <a:r>
              <a:rPr lang="en-IE" sz="1200" dirty="0">
                <a:solidFill>
                  <a:schemeClr val="tx1"/>
                </a:solidFill>
              </a:rPr>
              <a:t>For every 3dB reduction in SNR at the nominal rate the preamble length is increased x2</a:t>
            </a:r>
          </a:p>
          <a:p>
            <a:pPr marL="857250" lvl="1" indent="-457200">
              <a:buFont typeface="Arial" panose="020B0604020202020204" pitchFamily="34" charset="0"/>
              <a:buChar char="•"/>
            </a:pPr>
            <a:r>
              <a:rPr lang="en-IE" sz="1600" dirty="0">
                <a:solidFill>
                  <a:schemeClr val="tx1"/>
                </a:solidFill>
              </a:rPr>
              <a:t>This matches data and SHR strengths for supra-millisecond packets</a:t>
            </a:r>
          </a:p>
          <a:p>
            <a:pPr marL="857250" lvl="1" indent="-457200">
              <a:buFont typeface="Arial" panose="020B0604020202020204" pitchFamily="34" charset="0"/>
              <a:buChar char="•"/>
            </a:pPr>
            <a:endParaRPr lang="en-IE" sz="1600" dirty="0">
              <a:solidFill>
                <a:schemeClr val="tx1"/>
              </a:solidFill>
            </a:endParaRPr>
          </a:p>
          <a:p>
            <a:pPr marL="457200" indent="-457200">
              <a:buFont typeface="Arial" panose="020B0604020202020204" pitchFamily="34" charset="0"/>
              <a:buChar char="•"/>
            </a:pPr>
            <a:r>
              <a:rPr lang="en-IE" sz="2000" dirty="0">
                <a:solidFill>
                  <a:schemeClr val="tx1"/>
                </a:solidFill>
              </a:rPr>
              <a:t>See Appendix-B for additional parameters</a:t>
            </a:r>
          </a:p>
          <a:p>
            <a:pPr marL="457200" indent="-457200">
              <a:buFont typeface="Arial" panose="020B0604020202020204" pitchFamily="34" charset="0"/>
              <a:buChar char="•"/>
            </a:pPr>
            <a:endParaRPr lang="en-IE" sz="2000" dirty="0">
              <a:solidFill>
                <a:schemeClr val="tx1"/>
              </a:solidFill>
            </a:endParaRPr>
          </a:p>
          <a:p>
            <a:pPr marL="400050" lvl="1" indent="0"/>
            <a:endParaRPr lang="en-IE" sz="1600" dirty="0">
              <a:solidFill>
                <a:schemeClr val="tx1"/>
              </a:solidFill>
            </a:endParaRP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645350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dirty="0"/>
              <a:t>Steps in Analysis I</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755575" y="1577507"/>
            <a:ext cx="7764463" cy="4467647"/>
          </a:xfrm>
        </p:spPr>
        <p:txBody>
          <a:bodyPr/>
          <a:lstStyle/>
          <a:p>
            <a:pPr marL="457200" indent="-457200">
              <a:buFont typeface="+mj-lt"/>
              <a:buAutoNum type="arabicParenR"/>
            </a:pPr>
            <a:r>
              <a:rPr lang="en-IE" sz="2000" dirty="0">
                <a:solidFill>
                  <a:schemeClr val="tx1"/>
                </a:solidFill>
              </a:rPr>
              <a:t>Plot data link-margin with idealized coherent preamble detector</a:t>
            </a:r>
          </a:p>
          <a:p>
            <a:pPr marL="457200" indent="-457200">
              <a:buFont typeface="+mj-lt"/>
              <a:buAutoNum type="arabicParenR"/>
            </a:pPr>
            <a:r>
              <a:rPr lang="en-IE" sz="2000" dirty="0">
                <a:solidFill>
                  <a:schemeClr val="tx1"/>
                </a:solidFill>
              </a:rPr>
              <a:t>Check preamble link-margin with this idealized coherent preamble detector</a:t>
            </a:r>
          </a:p>
          <a:p>
            <a:pPr marL="457200" indent="-457200">
              <a:buFont typeface="+mj-lt"/>
              <a:buAutoNum type="arabicParenR"/>
            </a:pPr>
            <a:r>
              <a:rPr lang="en-IE" sz="2000" dirty="0">
                <a:solidFill>
                  <a:schemeClr val="tx1"/>
                </a:solidFill>
              </a:rPr>
              <a:t>Increase preamble strength (length) so that preamble is not packet bottleneck.</a:t>
            </a:r>
          </a:p>
          <a:p>
            <a:pPr marL="457200" indent="-457200">
              <a:buFont typeface="+mj-lt"/>
              <a:buAutoNum type="arabicParenR"/>
            </a:pPr>
            <a:r>
              <a:rPr lang="en-IE" sz="2000" dirty="0">
                <a:solidFill>
                  <a:schemeClr val="tx1"/>
                </a:solidFill>
              </a:rPr>
              <a:t>Add 1</a:t>
            </a:r>
            <a:r>
              <a:rPr lang="en-IE" sz="2000" baseline="30000" dirty="0">
                <a:solidFill>
                  <a:schemeClr val="tx1"/>
                </a:solidFill>
              </a:rPr>
              <a:t>st</a:t>
            </a:r>
            <a:r>
              <a:rPr lang="en-IE" sz="2000" dirty="0">
                <a:solidFill>
                  <a:schemeClr val="tx1"/>
                </a:solidFill>
              </a:rPr>
              <a:t> constraint to the preamble detector</a:t>
            </a:r>
          </a:p>
          <a:p>
            <a:pPr marL="857250" lvl="1" indent="-457200">
              <a:buFont typeface="Arial" panose="020B0604020202020204" pitchFamily="34" charset="0"/>
              <a:buChar char="•"/>
            </a:pPr>
            <a:r>
              <a:rPr lang="en-IE" sz="1600" dirty="0">
                <a:solidFill>
                  <a:schemeClr val="tx1"/>
                </a:solidFill>
              </a:rPr>
              <a:t>Set a minimum SHR length</a:t>
            </a:r>
            <a:endParaRPr lang="en-IE" sz="1600" dirty="0"/>
          </a:p>
          <a:p>
            <a:pPr marL="457200" indent="-457200">
              <a:buFont typeface="+mj-lt"/>
              <a:buAutoNum type="arabicParenR"/>
            </a:pPr>
            <a:r>
              <a:rPr lang="en-IE" sz="2000" dirty="0">
                <a:solidFill>
                  <a:schemeClr val="tx1"/>
                </a:solidFill>
              </a:rPr>
              <a:t>Add 2nd constraint to the preamble detector</a:t>
            </a:r>
          </a:p>
          <a:p>
            <a:pPr marL="857250" lvl="1" indent="-457200">
              <a:buFont typeface="Arial" panose="020B0604020202020204" pitchFamily="34" charset="0"/>
              <a:buChar char="•"/>
            </a:pPr>
            <a:r>
              <a:rPr lang="en-IE" sz="1600" dirty="0">
                <a:solidFill>
                  <a:schemeClr val="tx1"/>
                </a:solidFill>
              </a:rPr>
              <a:t>No longer fully coherent, i.e. </a:t>
            </a:r>
            <a:r>
              <a:rPr lang="en-IE" sz="1600" dirty="0"/>
              <a:t>3dB reduction in signal strength will require the preamble length increase to be &gt; x2</a:t>
            </a:r>
          </a:p>
          <a:p>
            <a:pPr marL="457200" indent="-457200">
              <a:buFont typeface="+mj-lt"/>
              <a:buAutoNum type="arabicParenR"/>
            </a:pPr>
            <a:r>
              <a:rPr lang="en-IE" sz="2000" dirty="0"/>
              <a:t>Compare packet link-margin for PHRx2 and PHRx4 and restrict to the nominal data rates being recommended in 4ab</a:t>
            </a:r>
          </a:p>
          <a:p>
            <a:pPr marL="457200" indent="-457200">
              <a:buFont typeface="Arial" panose="020B0604020202020204" pitchFamily="34" charset="0"/>
              <a:buChar char="•"/>
            </a:pPr>
            <a:endParaRPr lang="en-IE" sz="2000" dirty="0"/>
          </a:p>
          <a:p>
            <a:pPr marL="857250" lvl="1" indent="-457200">
              <a:buFont typeface="+mj-lt"/>
              <a:buAutoNum type="arabicParenR"/>
            </a:pPr>
            <a:endParaRPr lang="en-IE" sz="1600" dirty="0">
              <a:solidFill>
                <a:schemeClr val="tx1"/>
              </a:solidFill>
            </a:endParaRPr>
          </a:p>
          <a:p>
            <a:pPr marL="457200" indent="-457200">
              <a:buFont typeface="Arial" panose="020B0604020202020204" pitchFamily="34" charset="0"/>
              <a:buChar char="•"/>
            </a:pPr>
            <a:endParaRPr lang="en-IE" sz="2000" dirty="0">
              <a:solidFill>
                <a:schemeClr val="tx1"/>
              </a:solidFill>
            </a:endParaRPr>
          </a:p>
          <a:p>
            <a:pPr marL="400050" lvl="1" indent="0"/>
            <a:endParaRPr lang="en-IE" sz="1600" dirty="0">
              <a:solidFill>
                <a:schemeClr val="tx1"/>
              </a:solidFill>
            </a:endParaRP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549613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dirty="0"/>
              <a:t>Steps in Analysis II</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755575" y="1577507"/>
            <a:ext cx="7764463" cy="4467647"/>
          </a:xfrm>
        </p:spPr>
        <p:txBody>
          <a:bodyPr/>
          <a:lstStyle/>
          <a:p>
            <a:pPr marL="457200" indent="-457200">
              <a:buFont typeface="+mj-lt"/>
              <a:buAutoNum type="arabicParenR" startAt="7"/>
            </a:pPr>
            <a:r>
              <a:rPr lang="en-IE" sz="2000" dirty="0"/>
              <a:t>Sanity Check. Compare packet link-margin for PHRx2 and PHRx4 with constrains in steps (4) and (5) removed </a:t>
            </a:r>
          </a:p>
          <a:p>
            <a:pPr marL="457200" indent="-457200">
              <a:buFont typeface="+mj-lt"/>
              <a:buAutoNum type="arabicParenR" startAt="7"/>
            </a:pPr>
            <a:r>
              <a:rPr lang="en-IE" sz="2000" dirty="0"/>
              <a:t>Compare LDPC-1944 PHRx4 to PHRx2 performance for payloads where PHRx4 is carrying excess margin in PHR and preamble  </a:t>
            </a:r>
          </a:p>
          <a:p>
            <a:pPr marL="457200" indent="-457200">
              <a:buFont typeface="+mj-lt"/>
              <a:buAutoNum type="arabicParenR" startAt="7"/>
            </a:pPr>
            <a:endParaRPr lang="en-IE" sz="2000" dirty="0"/>
          </a:p>
          <a:p>
            <a:pPr marL="457200" indent="-457200">
              <a:buFont typeface="Arial" panose="020B0604020202020204" pitchFamily="34" charset="0"/>
              <a:buChar char="•"/>
            </a:pPr>
            <a:endParaRPr lang="en-IE" sz="2000" dirty="0"/>
          </a:p>
          <a:p>
            <a:pPr marL="857250" lvl="1" indent="-457200">
              <a:buFont typeface="+mj-lt"/>
              <a:buAutoNum type="arabicParenR"/>
            </a:pPr>
            <a:endParaRPr lang="en-IE" sz="1600" dirty="0">
              <a:solidFill>
                <a:schemeClr val="tx1"/>
              </a:solidFill>
            </a:endParaRPr>
          </a:p>
          <a:p>
            <a:pPr marL="457200" indent="-457200">
              <a:buFont typeface="Arial" panose="020B0604020202020204" pitchFamily="34" charset="0"/>
              <a:buChar char="•"/>
            </a:pPr>
            <a:endParaRPr lang="en-IE" sz="2000" dirty="0">
              <a:solidFill>
                <a:schemeClr val="tx1"/>
              </a:solidFill>
            </a:endParaRPr>
          </a:p>
          <a:p>
            <a:pPr marL="400050" lvl="1" indent="0"/>
            <a:endParaRPr lang="en-IE" sz="1600" dirty="0">
              <a:solidFill>
                <a:schemeClr val="tx1"/>
              </a:solidFill>
            </a:endParaRP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2126730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dirty="0"/>
              <a:t>Step 1- Data Link-Margin</a:t>
            </a:r>
            <a:r>
              <a:rPr lang="en-IE" sz="2700" dirty="0"/>
              <a:t> </a:t>
            </a:r>
            <a:br>
              <a:rPr lang="en-IE" sz="2700" dirty="0"/>
            </a:br>
            <a:r>
              <a:rPr lang="en-IE" sz="2700" dirty="0"/>
              <a:t>Ideal Preamble Detector</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pic>
        <p:nvPicPr>
          <p:cNvPr id="42" name="Picture 41">
            <a:extLst>
              <a:ext uri="{FF2B5EF4-FFF2-40B4-BE49-F238E27FC236}">
                <a16:creationId xmlns:a16="http://schemas.microsoft.com/office/drawing/2014/main" id="{F84C9BFD-52DC-0E6B-2DC7-F56070B32B8E}"/>
              </a:ext>
            </a:extLst>
          </p:cNvPr>
          <p:cNvPicPr>
            <a:picLocks noChangeAspect="1"/>
          </p:cNvPicPr>
          <p:nvPr/>
        </p:nvPicPr>
        <p:blipFill>
          <a:blip r:embed="rId3"/>
          <a:stretch>
            <a:fillRect/>
          </a:stretch>
        </p:blipFill>
        <p:spPr>
          <a:xfrm>
            <a:off x="216000" y="1944000"/>
            <a:ext cx="5334000" cy="4000500"/>
          </a:xfrm>
          <a:prstGeom prst="rect">
            <a:avLst/>
          </a:prstGeom>
        </p:spPr>
      </p:pic>
      <p:sp>
        <p:nvSpPr>
          <p:cNvPr id="20" name="Content Placeholder 2">
            <a:extLst>
              <a:ext uri="{FF2B5EF4-FFF2-40B4-BE49-F238E27FC236}">
                <a16:creationId xmlns:a16="http://schemas.microsoft.com/office/drawing/2014/main" id="{7794C561-82F3-98C1-8428-FC6783D286DF}"/>
              </a:ext>
            </a:extLst>
          </p:cNvPr>
          <p:cNvSpPr>
            <a:spLocks noGrp="1"/>
          </p:cNvSpPr>
          <p:nvPr>
            <p:ph idx="1"/>
          </p:nvPr>
        </p:nvSpPr>
        <p:spPr>
          <a:xfrm>
            <a:off x="5307106" y="2044654"/>
            <a:ext cx="3284941" cy="4311322"/>
          </a:xfrm>
        </p:spPr>
        <p:txBody>
          <a:bodyPr/>
          <a:lstStyle/>
          <a:p>
            <a:pPr marL="457200" indent="-457200">
              <a:buFont typeface="Arial" panose="020B0604020202020204" pitchFamily="34" charset="0"/>
              <a:buChar char="•"/>
            </a:pPr>
            <a:r>
              <a:rPr lang="en-IE" sz="2000" dirty="0">
                <a:solidFill>
                  <a:schemeClr val="tx1"/>
                </a:solidFill>
              </a:rPr>
              <a:t>SHR and data strengths are matched  for supra-millisecond packets </a:t>
            </a:r>
            <a:endParaRPr lang="en-US" sz="2000" dirty="0">
              <a:solidFill>
                <a:schemeClr val="tx1"/>
              </a:solidFill>
            </a:endParaRPr>
          </a:p>
          <a:p>
            <a:pPr marL="457200" indent="-457200">
              <a:buFont typeface="Arial" panose="020B0604020202020204" pitchFamily="34" charset="0"/>
              <a:buChar char="•"/>
            </a:pPr>
            <a:endParaRPr lang="en-IE" sz="2000" dirty="0">
              <a:solidFill>
                <a:schemeClr val="tx1"/>
              </a:solidFill>
            </a:endParaRPr>
          </a:p>
          <a:p>
            <a:pPr marL="457200" indent="-457200">
              <a:buFont typeface="Arial" panose="020B0604020202020204" pitchFamily="34" charset="0"/>
              <a:buChar char="•"/>
            </a:pPr>
            <a:r>
              <a:rPr lang="en-IE" sz="2000" dirty="0">
                <a:solidFill>
                  <a:schemeClr val="tx1"/>
                </a:solidFill>
              </a:rPr>
              <a:t>SHR and data strengths will also match for sub-millisecond packets which do not benefit from “full-parity” (see next slide)</a:t>
            </a:r>
          </a:p>
          <a:p>
            <a:pPr marL="400050" lvl="1" indent="0"/>
            <a:endParaRPr lang="en-IE" sz="1600" dirty="0">
              <a:solidFill>
                <a:schemeClr val="tx1"/>
              </a:solidFill>
            </a:endParaRPr>
          </a:p>
        </p:txBody>
      </p:sp>
    </p:spTree>
    <p:extLst>
      <p:ext uri="{BB962C8B-B14F-4D97-AF65-F5344CB8AC3E}">
        <p14:creationId xmlns:p14="http://schemas.microsoft.com/office/powerpoint/2010/main" val="398762438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jRkOWRjYzcxLWYzZjItNDk5Ni1hYTdmLWE5ZDNmMjI0ODgzOCIgdmFsdWU9IiIgeG1sbnM9Imh0dHA6Ly93d3cuYm9sZG9uamFtZXMuY29tLzIwMDgvMDEvc2llL2ludGVybmFsL2xhYmVsIiAvPjxlbGVtZW50IHVpZD0iOWM3ZWRjMzItN2M0MS00OTI5LTk1OWEtNjk5YzhjNGVmYjA2IiB2YWx1ZT0iIiB4bWxucz0iaHR0cDovL3d3dy5ib2xkb25qYW1lcy5jb20vMjAwOC8wMS9zaWUvaW50ZXJuYWwvbGFiZWwiIC8+PGVsZW1lbnQgdWlkPSJkYThjMWY2Zi0yYmUzLTQxZWUtODg1MS00NjU4YzI0NjBlZjkiIHZhbHVlPSIiIHhtbG5zPSJodHRwOi8vd3d3LmJvbGRvbmphbWVzLmNvbS8yMDA4LzAxL3NpZS9pbnRlcm5hbC9sYWJlbCIgLz48L3Npc2w+PFVzZXJOYW1lPkNPUlBcY20wODAyNTU8L1VzZXJOYW1lPjxEYXRlVGltZT4yMS8xMi8yMDIyIDA5OjI5OjEyPC9EYXRlVGltZT48TGFiZWxTdHJpbmc+UFJJVkFURTwvTGFiZWxTdHJpbmc+PC9pdGVtPjxpdGVtPjxzaXNsIHNpc2xWZXJzaW9uPSIwIiBwb2xpY3k9IjgyMDQ5NDEzLTJkM2UtNDA4My1hNTkyLWFjMjNmOTE1NzUzOSIgb3JpZ2luPSJ1c2VyU2VsZWN0ZWQiPjxlbGVtZW50IHVpZD0iZWU3MWU0M2MtNjk1Mi00YWEwLWJhOTMtMWMzOTgxNDM5YTA1IiB2YWx1ZT0iIiB4bWxucz0iaHR0cDovL3d3dy5ib2xkb25qYW1lcy5jb20vMjAwOC8wMS9zaWUvaW50ZXJuYWwvbGFiZWwiIC8+PC9zaXNsPjxVc2VyTmFtZT5DT1JQXGNtMDgwMjU1PC9Vc2VyTmFtZT48RGF0ZVRpbWU+MjEvMTIvMjAyMiAwOTozNDo0NTwvRGF0ZVRpbWU+PExhYmVsU3RyaW5nPlVOUkVTVFJJQ1RFRDwvTGFiZWxTdHJpbmc+PC9pdGVtPjxpdGVtPjxzaXNsIHNpc2xWZXJzaW9uPSIwIiBwb2xpY3k9IjgyMDQ5NDEzLTJkM2UtNDA4My1hNTkyLWFjMjNmOTE1NzUzOSIgb3JpZ2luPSJ1c2VyU2VsZWN0ZWQiPjxlbGVtZW50IHVpZD0iNGQ5ZGNjNzEtZjNmMi00OTk2LWFhN2YtYTlkM2YyMjQ4ODM4IiB2YWx1ZT0iIiB4bWxucz0iaHR0cDovL3d3dy5ib2xkb25qYW1lcy5jb20vMjAwOC8wMS9zaWUvaW50ZXJuYWwvbGFiZWwiIC8+PGVsZW1lbnQgdWlkPSI5YzdlZGMzMi03YzQxLTQ5MjktOTU5YS02OTljOGM0ZWZiMDYiIHZhbHVlPSIiIHhtbG5zPSJodHRwOi8vd3d3LmJvbGRvbmphbWVzLmNvbS8yMDA4LzAxL3NpZS9pbnRlcm5hbC9sYWJlbCIgLz48ZWxlbWVudCB1aWQ9ImRhOGMxZjZmLTJiZTMtNDFlZS04ODUxLTQ2NThjMjQ2MGVmOSIgdmFsdWU9IiIgeG1sbnM9Imh0dHA6Ly93d3cuYm9sZG9uamFtZXMuY29tLzIwMDgvMDEvc2llL2ludGVybmFsL2xhYmVsIiAvPjwvc2lzbD48VXNlck5hbWU+Q09SUFxjbTA4MDI1NTwvVXNlck5hbWU+PERhdGVUaW1lPjIxLzEyLzIwMjIgMDk6NDQ6Mzg8L0RhdGVUaW1lPjxMYWJlbFN0cmluZz5QUklWQVRFPC9MYWJlbFN0cmluZz48L2l0ZW0+PGl0ZW0+PHNpc2wgc2lzbFZlcnNpb249IjAiIHBvbGljeT0iODIwNDk0MTMtMmQzZS00MDgzLWE1OTItYWMyM2Y5MTU3NTM5IiBvcmlnaW49InVzZXJTZWxlY3RlZCI+PGVsZW1lbnQgdWlkPSJlZTcxZTQzYy02OTUyLTRhYTAtYmE5My0xYzM5ODE0MzlhMDUiIHZhbHVlPSIiIHhtbG5zPSJodHRwOi8vd3d3LmJvbGRvbmphbWVzLmNvbS8yMDA4LzAxL3NpZS9pbnRlcm5hbC9sYWJlbCIgLz48L3Npc2w+PFVzZXJOYW1lPkNPUlBcY20wODAyNTU8L1VzZXJOYW1lPjxEYXRlVGltZT4yMS8xMi8yMDIyIDA5OjQ1OjMwPC9EYXRlVGltZT48TGFiZWxTdHJpbmc+VU5SRVNUUklDVEVEPC9MYWJlbFN0cmluZz48L2l0ZW0+PC9sYWJlbEhpc3Rvcnk+</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FBFE2DE9-9B0B-4C4B-98C3-86CF680199BA}">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4FD6736E-F769-4B16-8BF9-47488A7CE5B0}">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2351</Words>
  <Application>Microsoft Office PowerPoint</Application>
  <PresentationFormat>On-screen Show (4:3)</PresentationFormat>
  <Paragraphs>286</Paragraphs>
  <Slides>31</Slides>
  <Notes>31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Times New Roman</vt:lpstr>
      <vt:lpstr>Office Theme</vt:lpstr>
      <vt:lpstr>PowerPoint Presentation</vt:lpstr>
      <vt:lpstr>PowerPoint Presentation</vt:lpstr>
      <vt:lpstr>How we should make progress</vt:lpstr>
      <vt:lpstr>Terminology</vt:lpstr>
      <vt:lpstr>Recap of PHRx2 vs PHRx4 (see also Decoder SNR Appendix-A)</vt:lpstr>
      <vt:lpstr>Analysis Methodology</vt:lpstr>
      <vt:lpstr>Steps in Analysis I</vt:lpstr>
      <vt:lpstr>Steps in Analysis II</vt:lpstr>
      <vt:lpstr>Step 1- Data Link-Margin  Ideal Preamble Detector</vt:lpstr>
      <vt:lpstr>Step 2 – Check Preamble Link Margin Ideal Preamble Detector</vt:lpstr>
      <vt:lpstr>Step 3 - Packet Link Margin Ideal Preamble Detector – Increased Preamble length</vt:lpstr>
      <vt:lpstr>Step 4 - Packet Link Margin Preamble length increased and Minimum SHR length</vt:lpstr>
      <vt:lpstr>Step 5 - Packet Link Margin Increased Preamble, Minimum SHR length, Not fully coherent PD</vt:lpstr>
      <vt:lpstr>Step 6 - Packet Link Margin  LDPC PHRx2 vs PHRx4 – Increased Preamble, Not fully coherent preamble detector</vt:lpstr>
      <vt:lpstr>Step 7 - Packet Link Margin LDPC PHRx2 vs PHRx4 – Increased Preamble, Ideal coherent preamble detector</vt:lpstr>
      <vt:lpstr>Step 8 - Packet Link Margin LDPC PHRx2 vs PHRx4 – Increased Preamble, Ideal coherent preamble detector</vt:lpstr>
      <vt:lpstr>Observations 1/2</vt:lpstr>
      <vt:lpstr>Observations 2/2</vt:lpstr>
      <vt:lpstr>Recommendation</vt:lpstr>
      <vt:lpstr>PowerPoint Presentation</vt:lpstr>
      <vt:lpstr>Decoder SNR</vt:lpstr>
      <vt:lpstr>Decoder SNR</vt:lpstr>
      <vt:lpstr>Breaking out the components of SNR</vt:lpstr>
      <vt:lpstr>Components of Decoder SNR</vt:lpstr>
      <vt:lpstr>Comments on decoder SNR</vt:lpstr>
      <vt:lpstr>PowerPoint Presentation</vt:lpstr>
      <vt:lpstr>Analysis Parameters I</vt:lpstr>
      <vt:lpstr>Analysis Parameters II</vt:lpstr>
      <vt:lpstr>PowerPoint Presentation</vt:lpstr>
      <vt:lpstr>Packet Link Margin CC k=7 PHRx1 vs LDPC PHRx4 – Preamble lengthened, Not fully coherent preamble detector</vt:lpstr>
      <vt:lpstr>Packet Link Margin CC k=7 PHRx1 vs LDPC PHRx4 – Preamble lengthened, Not fully coherent preamble detector</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2022-12-21T09:47:09Z</dcterms:created>
  <dcterms:modified xsi:type="dcterms:W3CDTF">2022-12-21T09:47:21Z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ed45a99e-180f-4bcb-87ff-9634477e7ad1</vt:lpwstr>
  </property>
  <property fmtid="{D5CDD505-2E9C-101B-9397-08002B2CF9AE}" pid="3"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4" name="bjDocumentLabelXML-0">
    <vt:lpwstr>ames.com/2008/01/sie/internal/label"&gt;&lt;element uid="ee71e43c-6952-4aa0-ba93-1c3981439a05" value="" /&gt;&lt;/sisl&gt;</vt:lpwstr>
  </property>
  <property fmtid="{D5CDD505-2E9C-101B-9397-08002B2CF9AE}" pid="5" name="bjDocumentSecurityLabel">
    <vt:lpwstr>UNRESTRICTED</vt:lpwstr>
  </property>
  <property fmtid="{D5CDD505-2E9C-101B-9397-08002B2CF9AE}" pid="6" name="bjClsUserRVM">
    <vt:lpwstr>[]</vt:lpwstr>
  </property>
</Properties>
</file>