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0"/>
  </p:notesMasterIdLst>
  <p:handoutMasterIdLst>
    <p:handoutMasterId r:id="rId21"/>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990" r:id="rId14"/>
    <p:sldId id="1039" r:id="rId15"/>
    <p:sldId id="1034" r:id="rId16"/>
    <p:sldId id="256" r:id="rId17"/>
    <p:sldId id="965" r:id="rId18"/>
    <p:sldId id="985" r:id="rId19"/>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68" autoAdjust="0"/>
    <p:restoredTop sz="96869" autoAdjust="0"/>
  </p:normalViewPr>
  <p:slideViewPr>
    <p:cSldViewPr>
      <p:cViewPr varScale="1">
        <p:scale>
          <a:sx n="184" d="100"/>
          <a:sy n="184" d="100"/>
        </p:scale>
        <p:origin x="186" y="180"/>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16</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doc.:IEEE802.15-22-0693r0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revise-document?t=8868100040%7F0" TargetMode="External"/><Relationship Id="rId2" Type="http://schemas.openxmlformats.org/officeDocument/2006/relationships/hyperlink" Target="https://mentor.ieee.org/802.15/dcn/22/15-22-0692-00-016t-ieee802-16t-mac-layer.docx" TargetMode="External"/><Relationship Id="rId1" Type="http://schemas.openxmlformats.org/officeDocument/2006/relationships/slideLayout" Target="../slideLayouts/slideLayout2.xml"/><Relationship Id="rId5" Type="http://schemas.openxmlformats.org/officeDocument/2006/relationships/hyperlink" Target="https://mentor.ieee.org/802.15/revise-document?t=8840000040%7F1" TargetMode="External"/><Relationship Id="rId4" Type="http://schemas.openxmlformats.org/officeDocument/2006/relationships/hyperlink" Target="https://mentor.ieee.org/802.15/dcn/22/15-22-0664-01-016t-air-interface-protocol-phy-layer.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Plenary Meeting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2022-12-19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December Teleconference</a:t>
            </a:r>
          </a:p>
        </p:txBody>
      </p:sp>
      <p:graphicFrame>
        <p:nvGraphicFramePr>
          <p:cNvPr id="4" name="Table 3">
            <a:extLst>
              <a:ext uri="{FF2B5EF4-FFF2-40B4-BE49-F238E27FC236}">
                <a16:creationId xmlns:a16="http://schemas.microsoft.com/office/drawing/2014/main" id="{6CFC9707-A7A4-9D9F-4616-142F98C3BD13}"/>
              </a:ext>
            </a:extLst>
          </p:cNvPr>
          <p:cNvGraphicFramePr>
            <a:graphicFrameLocks noGrp="1"/>
          </p:cNvGraphicFramePr>
          <p:nvPr/>
        </p:nvGraphicFramePr>
        <p:xfrm>
          <a:off x="838200" y="2812574"/>
          <a:ext cx="10515600" cy="2377440"/>
        </p:xfrm>
        <a:graphic>
          <a:graphicData uri="http://schemas.openxmlformats.org/drawingml/2006/table">
            <a:tbl>
              <a:tblPr/>
              <a:tblGrid>
                <a:gridCol w="1168400">
                  <a:extLst>
                    <a:ext uri="{9D8B030D-6E8A-4147-A177-3AD203B41FA5}">
                      <a16:colId xmlns:a16="http://schemas.microsoft.com/office/drawing/2014/main" val="3303578591"/>
                    </a:ext>
                  </a:extLst>
                </a:gridCol>
                <a:gridCol w="1168400">
                  <a:extLst>
                    <a:ext uri="{9D8B030D-6E8A-4147-A177-3AD203B41FA5}">
                      <a16:colId xmlns:a16="http://schemas.microsoft.com/office/drawing/2014/main" val="3959379550"/>
                    </a:ext>
                  </a:extLst>
                </a:gridCol>
                <a:gridCol w="1168400">
                  <a:extLst>
                    <a:ext uri="{9D8B030D-6E8A-4147-A177-3AD203B41FA5}">
                      <a16:colId xmlns:a16="http://schemas.microsoft.com/office/drawing/2014/main" val="2873654560"/>
                    </a:ext>
                  </a:extLst>
                </a:gridCol>
                <a:gridCol w="1168400">
                  <a:extLst>
                    <a:ext uri="{9D8B030D-6E8A-4147-A177-3AD203B41FA5}">
                      <a16:colId xmlns:a16="http://schemas.microsoft.com/office/drawing/2014/main" val="2598322399"/>
                    </a:ext>
                  </a:extLst>
                </a:gridCol>
                <a:gridCol w="1168400">
                  <a:extLst>
                    <a:ext uri="{9D8B030D-6E8A-4147-A177-3AD203B41FA5}">
                      <a16:colId xmlns:a16="http://schemas.microsoft.com/office/drawing/2014/main" val="3688522410"/>
                    </a:ext>
                  </a:extLst>
                </a:gridCol>
                <a:gridCol w="1168400">
                  <a:extLst>
                    <a:ext uri="{9D8B030D-6E8A-4147-A177-3AD203B41FA5}">
                      <a16:colId xmlns:a16="http://schemas.microsoft.com/office/drawing/2014/main" val="3098866615"/>
                    </a:ext>
                  </a:extLst>
                </a:gridCol>
                <a:gridCol w="1168400">
                  <a:extLst>
                    <a:ext uri="{9D8B030D-6E8A-4147-A177-3AD203B41FA5}">
                      <a16:colId xmlns:a16="http://schemas.microsoft.com/office/drawing/2014/main" val="3282925616"/>
                    </a:ext>
                  </a:extLst>
                </a:gridCol>
                <a:gridCol w="1168400">
                  <a:extLst>
                    <a:ext uri="{9D8B030D-6E8A-4147-A177-3AD203B41FA5}">
                      <a16:colId xmlns:a16="http://schemas.microsoft.com/office/drawing/2014/main" val="4088186823"/>
                    </a:ext>
                  </a:extLst>
                </a:gridCol>
                <a:gridCol w="1168400">
                  <a:extLst>
                    <a:ext uri="{9D8B030D-6E8A-4147-A177-3AD203B41FA5}">
                      <a16:colId xmlns:a16="http://schemas.microsoft.com/office/drawing/2014/main" val="3312348057"/>
                    </a:ext>
                  </a:extLst>
                </a:gridCol>
              </a:tblGrid>
              <a:tr h="0">
                <a:tc>
                  <a:txBody>
                    <a:bodyPr/>
                    <a:lstStyle/>
                    <a:p>
                      <a:r>
                        <a:rPr lang="en-US"/>
                        <a:t>16-Dec-2022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692</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ieee802.16t MAC Layer</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a:t>16-Dec-2022 14:39:23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575065763"/>
                  </a:ext>
                </a:extLst>
              </a:tr>
              <a:tr h="0">
                <a:tc>
                  <a:txBody>
                    <a:bodyPr/>
                    <a:lstStyle/>
                    <a:p>
                      <a:r>
                        <a:rPr lang="en-US"/>
                        <a:t>02-Dec-2022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664</a:t>
                      </a:r>
                    </a:p>
                  </a:txBody>
                  <a:tcPr anchor="ctr">
                    <a:lnL>
                      <a:noFill/>
                    </a:lnL>
                    <a:lnR>
                      <a:noFill/>
                    </a:lnR>
                    <a:lnT>
                      <a:noFill/>
                    </a:lnT>
                    <a:lnB>
                      <a:noFill/>
                    </a:lnB>
                  </a:tcPr>
                </a:tc>
                <a:tc>
                  <a:txBody>
                    <a:bodyPr/>
                    <a:lstStyle/>
                    <a:p>
                      <a:r>
                        <a:rPr lang="en-US"/>
                        <a:t>1</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Air Interface Protocol - PHY Layer</a:t>
                      </a:r>
                    </a:p>
                  </a:txBody>
                  <a:tcPr anchor="ctr">
                    <a:lnL>
                      <a:noFill/>
                    </a:lnL>
                    <a:lnR>
                      <a:noFill/>
                    </a:lnR>
                    <a:lnT>
                      <a:noFill/>
                    </a:lnT>
                    <a:lnB>
                      <a:noFill/>
                    </a:lnB>
                  </a:tcPr>
                </a:tc>
                <a:tc>
                  <a:txBody>
                    <a:bodyPr/>
                    <a:lstStyle/>
                    <a:p>
                      <a:r>
                        <a:rPr lang="en-US"/>
                        <a:t>Ondas</a:t>
                      </a:r>
                    </a:p>
                  </a:txBody>
                  <a:tcPr anchor="ctr">
                    <a:lnL>
                      <a:noFill/>
                    </a:lnL>
                    <a:lnR>
                      <a:noFill/>
                    </a:lnR>
                    <a:lnT>
                      <a:noFill/>
                    </a:lnT>
                    <a:lnB>
                      <a:noFill/>
                    </a:lnB>
                  </a:tcPr>
                </a:tc>
                <a:tc>
                  <a:txBody>
                    <a:bodyPr/>
                    <a:lstStyle/>
                    <a:p>
                      <a:r>
                        <a:rPr lang="en-US"/>
                        <a:t>02-Dec-2022 08:08:11 ET</a:t>
                      </a:r>
                    </a:p>
                  </a:txBody>
                  <a:tcPr anchor="ctr">
                    <a:lnL>
                      <a:noFill/>
                    </a:lnL>
                    <a:lnR>
                      <a:noFill/>
                    </a:lnR>
                    <a:lnT>
                      <a:noFill/>
                    </a:lnT>
                    <a:lnB>
                      <a:noFill/>
                    </a:lnB>
                  </a:tcPr>
                </a:tc>
                <a:tc>
                  <a:txBody>
                    <a:bodyPr/>
                    <a:lstStyle/>
                    <a:p>
                      <a:r>
                        <a:rPr lang="en-US" dirty="0">
                          <a:hlinkClick r:id="rId4"/>
                        </a:rPr>
                        <a:t>Download</a:t>
                      </a:r>
                      <a:r>
                        <a:rPr lang="en-US" dirty="0"/>
                        <a:t>, </a:t>
                      </a:r>
                      <a:r>
                        <a:rPr lang="en-US" dirty="0">
                          <a:hlinkClick r:id="rId5"/>
                        </a:rPr>
                        <a:t>Revise</a:t>
                      </a:r>
                      <a:endParaRPr lang="en-US" dirty="0"/>
                    </a:p>
                  </a:txBody>
                  <a:tcPr anchor="ctr">
                    <a:lnL>
                      <a:noFill/>
                    </a:lnL>
                    <a:lnR>
                      <a:noFill/>
                    </a:lnR>
                    <a:lnT>
                      <a:noFill/>
                    </a:lnT>
                    <a:lnB>
                      <a:noFill/>
                    </a:lnB>
                  </a:tcPr>
                </a:tc>
                <a:extLst>
                  <a:ext uri="{0D108BD9-81ED-4DB2-BD59-A6C34878D82A}">
                    <a16:rowId xmlns:a16="http://schemas.microsoft.com/office/drawing/2014/main" val="786437053"/>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E8808-D53C-4B32-9197-9A96479FEB9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608CD61-D17D-470E-B921-EDA3FC72D406}"/>
              </a:ext>
            </a:extLst>
          </p:cNvPr>
          <p:cNvSpPr>
            <a:spLocks noGrp="1"/>
          </p:cNvSpPr>
          <p:nvPr>
            <p:ph idx="1"/>
          </p:nvPr>
        </p:nvSpPr>
        <p:spPr/>
        <p:txBody>
          <a:bodyPr>
            <a:normAutofit/>
          </a:bodyPr>
          <a:lstStyle/>
          <a:p>
            <a:r>
              <a:rPr lang="en-US" dirty="0"/>
              <a:t>Update to PHY to be posted as 664r1</a:t>
            </a:r>
          </a:p>
          <a:p>
            <a:r>
              <a:rPr lang="en-US" dirty="0"/>
              <a:t>Update to MAC to be posted as 665r1</a:t>
            </a:r>
          </a:p>
          <a:p>
            <a:r>
              <a:rPr lang="en-US" dirty="0"/>
              <a:t>Update to DPP to be posted to 643r1</a:t>
            </a:r>
          </a:p>
          <a:p>
            <a:r>
              <a:rPr lang="en-US" dirty="0"/>
              <a:t>Consider what might go into Annex R – informative material. Move BSC into the informative material. </a:t>
            </a:r>
          </a:p>
          <a:p>
            <a:endParaRPr lang="en-US" dirty="0"/>
          </a:p>
          <a:p>
            <a:r>
              <a:rPr lang="en-US" dirty="0"/>
              <a:t>From those updates, Harry will update draft to 0.2</a:t>
            </a:r>
          </a:p>
          <a:p>
            <a:r>
              <a:rPr lang="en-US" dirty="0"/>
              <a:t>Review on Teleconference</a:t>
            </a:r>
          </a:p>
          <a:p>
            <a:endParaRPr lang="en-US" dirty="0"/>
          </a:p>
        </p:txBody>
      </p:sp>
      <p:sp>
        <p:nvSpPr>
          <p:cNvPr id="4" name="Date Placeholder 3">
            <a:extLst>
              <a:ext uri="{FF2B5EF4-FFF2-40B4-BE49-F238E27FC236}">
                <a16:creationId xmlns:a16="http://schemas.microsoft.com/office/drawing/2014/main" id="{F34C5724-E589-464D-8E38-4131CC3F7FDC}"/>
              </a:ext>
            </a:extLst>
          </p:cNvPr>
          <p:cNvSpPr>
            <a:spLocks noGrp="1"/>
          </p:cNvSpPr>
          <p:nvPr>
            <p:ph type="dt" sz="half" idx="10"/>
          </p:nvPr>
        </p:nvSpPr>
        <p:spPr/>
        <p:txBody>
          <a:bodyPr/>
          <a:lstStyle/>
          <a:p>
            <a:r>
              <a:rPr lang="en-US"/>
              <a:t>Nov_2022</a:t>
            </a:r>
            <a:endParaRPr lang="en-US" dirty="0"/>
          </a:p>
        </p:txBody>
      </p:sp>
      <p:sp>
        <p:nvSpPr>
          <p:cNvPr id="5" name="Footer Placeholder 4">
            <a:extLst>
              <a:ext uri="{FF2B5EF4-FFF2-40B4-BE49-F238E27FC236}">
                <a16:creationId xmlns:a16="http://schemas.microsoft.com/office/drawing/2014/main" id="{AB99272A-2A8E-45F6-9B97-9284901FD95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80AF512-0AFA-4CAF-BCB2-7CCFA94196D8}"/>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643401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F335D-7BE6-4F66-B85E-331F63679821}"/>
              </a:ext>
            </a:extLst>
          </p:cNvPr>
          <p:cNvSpPr>
            <a:spLocks noGrp="1"/>
          </p:cNvSpPr>
          <p:nvPr>
            <p:ph type="title"/>
          </p:nvPr>
        </p:nvSpPr>
        <p:spPr/>
        <p:txBody>
          <a:bodyPr/>
          <a:lstStyle/>
          <a:p>
            <a:r>
              <a:rPr lang="en-US" dirty="0"/>
              <a:t>Teleconference Notes</a:t>
            </a:r>
          </a:p>
        </p:txBody>
      </p:sp>
      <p:sp>
        <p:nvSpPr>
          <p:cNvPr id="3" name="Content Placeholder 2">
            <a:extLst>
              <a:ext uri="{FF2B5EF4-FFF2-40B4-BE49-F238E27FC236}">
                <a16:creationId xmlns:a16="http://schemas.microsoft.com/office/drawing/2014/main" id="{5D6522B4-A4E7-42F4-9B8C-1579EB55AA2B}"/>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4A944049-715D-4B1E-8EE8-9221C6985624}"/>
              </a:ext>
            </a:extLst>
          </p:cNvPr>
          <p:cNvSpPr>
            <a:spLocks noGrp="1"/>
          </p:cNvSpPr>
          <p:nvPr>
            <p:ph type="dt" sz="half" idx="10"/>
          </p:nvPr>
        </p:nvSpPr>
        <p:spPr/>
        <p:txBody>
          <a:bodyPr/>
          <a:lstStyle/>
          <a:p>
            <a:r>
              <a:rPr lang="en-US"/>
              <a:t>Nov_2022</a:t>
            </a:r>
            <a:endParaRPr lang="en-US" dirty="0"/>
          </a:p>
        </p:txBody>
      </p:sp>
      <p:sp>
        <p:nvSpPr>
          <p:cNvPr id="5" name="Footer Placeholder 4">
            <a:extLst>
              <a:ext uri="{FF2B5EF4-FFF2-40B4-BE49-F238E27FC236}">
                <a16:creationId xmlns:a16="http://schemas.microsoft.com/office/drawing/2014/main" id="{609D1B3C-3308-42BD-A2CA-8F43AD28ADB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FF04E2-0B51-4334-A9FD-4E0A198444C1}"/>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1857805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119486250"/>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Jan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Nov_2022</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January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January 16-19, 2023	Baltimore, MD, USA</a:t>
            </a:r>
            <a:endParaRPr lang="en-US" dirty="0"/>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March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March 13-16, 2023	Atlanta, GA, USA</a:t>
            </a:r>
            <a:endParaRPr lang="en-US" sz="20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July 10-13, 2023	Berlin, Germany</a:t>
            </a:r>
            <a:endParaRPr lang="en-US" sz="2000" dirty="0">
              <a:effectLst/>
              <a:latin typeface="Calibri" panose="020F0502020204030204" pitchFamily="34" charset="0"/>
              <a:ea typeface="Times New Roman" panose="02020603050405020304" pitchFamily="18" charset="0"/>
            </a:endParaRPr>
          </a:p>
          <a:p>
            <a:endParaRPr lang="en-US" dirty="0"/>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3919235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Nov_2022</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December Teleconference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Nov_2022</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23634</TotalTime>
  <Words>1854</Words>
  <Application>Microsoft Office PowerPoint</Application>
  <PresentationFormat>Widescreen</PresentationFormat>
  <Paragraphs>222</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Helvetica</vt:lpstr>
      <vt:lpstr>Times New Roman</vt:lpstr>
      <vt:lpstr>Custom Design</vt:lpstr>
      <vt:lpstr>PowerPoint Presentation</vt:lpstr>
      <vt:lpstr>Opening</vt:lpstr>
      <vt:lpstr>TG16t December Teleconference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Contributions for December Teleconference</vt:lpstr>
      <vt:lpstr>Next Steps</vt:lpstr>
      <vt:lpstr>Teleconference Notes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623</cp:revision>
  <cp:lastPrinted>1998-02-10T13:28:06Z</cp:lastPrinted>
  <dcterms:created xsi:type="dcterms:W3CDTF">2020-01-06T16:34:14Z</dcterms:created>
  <dcterms:modified xsi:type="dcterms:W3CDTF">2022-12-19T15:54:11Z</dcterms:modified>
</cp:coreProperties>
</file>