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
  </p:notesMasterIdLst>
  <p:handoutMasterIdLst>
    <p:handoutMasterId r:id="rId9"/>
  </p:handoutMasterIdLst>
  <p:sldIdLst>
    <p:sldId id="359" r:id="rId2"/>
    <p:sldId id="408" r:id="rId3"/>
    <p:sldId id="434" r:id="rId4"/>
    <p:sldId id="435" r:id="rId5"/>
    <p:sldId id="433" r:id="rId6"/>
    <p:sldId id="43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作者" initials="A" lastIdx="1"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2AA1"/>
    <a:srgbClr val="FF0000"/>
    <a:srgbClr val="00B14F"/>
    <a:srgbClr val="26D5BC"/>
    <a:srgbClr val="BED8E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5156" autoAdjust="0"/>
  </p:normalViewPr>
  <p:slideViewPr>
    <p:cSldViewPr>
      <p:cViewPr varScale="1">
        <p:scale>
          <a:sx n="110" d="100"/>
          <a:sy n="110" d="100"/>
        </p:scale>
        <p:origin x="156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November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a:t>
            </a:r>
            <a:r>
              <a:rPr lang="en-US" altLang="en-US" sz="1400" b="1" baseline="0"/>
              <a:t>IEEE </a:t>
            </a:r>
            <a:r>
              <a:rPr lang="en-US" altLang="en-US" sz="1400" b="1" baseline="0" smtClean="0"/>
              <a:t>15-</a:t>
            </a:r>
            <a:r>
              <a:rPr lang="en-US" altLang="zh-CN" sz="1400" b="1" baseline="0" smtClean="0"/>
              <a:t>22</a:t>
            </a:r>
            <a:r>
              <a:rPr lang="en-US" altLang="en-US" sz="1400" b="1" baseline="0" smtClean="0"/>
              <a:t>-0691-</a:t>
            </a:r>
            <a:r>
              <a:rPr lang="en-US" altLang="zh-CN" sz="1400" b="1" baseline="0" smtClean="0"/>
              <a:t>01</a:t>
            </a:r>
            <a:r>
              <a:rPr lang="en-US" altLang="en-US" sz="1400" b="1" baseline="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More on PHR </a:t>
            </a:r>
            <a:r>
              <a:rPr lang="en-US" altLang="en-US" sz="1600" b="1" dirty="0">
                <a:latin typeface="+mj-lt"/>
              </a:rPr>
              <a:t>considerations </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 </a:t>
            </a:r>
            <a:r>
              <a:rPr lang="en-US" altLang="zh-CN" sz="1600" dirty="0">
                <a:latin typeface="+mj-lt"/>
              </a:rPr>
              <a:t>Rani Keren, </a:t>
            </a:r>
            <a:r>
              <a:rPr lang="en-US" altLang="en-US" sz="1600" dirty="0">
                <a:latin typeface="+mj-lt"/>
              </a:rPr>
              <a:t>Chenchen Liu,</a:t>
            </a:r>
            <a:r>
              <a:rPr lang="en-US" altLang="zh-CN" sz="1600" dirty="0">
                <a:latin typeface="+mj-lt"/>
              </a:rPr>
              <a:t> </a:t>
            </a:r>
            <a:r>
              <a:rPr lang="en-US" altLang="en-US" sz="1600" dirty="0">
                <a:latin typeface="+mj-lt"/>
              </a:rPr>
              <a:t>Lei Huang, Wei Lin,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PHR</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20688"/>
            <a:ext cx="7772400" cy="832470"/>
          </a:xfrm>
        </p:spPr>
        <p:txBody>
          <a:bodyPr/>
          <a:lstStyle/>
          <a:p>
            <a:r>
              <a:rPr lang="en-US" altLang="zh-CN" sz="3200" dirty="0" smtClean="0"/>
              <a:t>PHR </a:t>
            </a:r>
            <a:r>
              <a:rPr lang="en-US" altLang="zh-CN" sz="3200" dirty="0"/>
              <a:t>Proposals</a:t>
            </a:r>
            <a:endParaRPr lang="zh-CN" altLang="en-US" sz="3200" dirty="0"/>
          </a:p>
        </p:txBody>
      </p:sp>
      <p:sp>
        <p:nvSpPr>
          <p:cNvPr id="4" name="日期占位符 3">
            <a:extLst>
              <a:ext uri="{FF2B5EF4-FFF2-40B4-BE49-F238E27FC236}">
                <a16:creationId xmlns:a16="http://schemas.microsoft.com/office/drawing/2014/main" xmlns="" id="{E8A1612A-85DA-4272-BADC-EEA2EB5D2554}"/>
              </a:ext>
            </a:extLst>
          </p:cNvPr>
          <p:cNvSpPr>
            <a:spLocks noGrp="1"/>
          </p:cNvSpPr>
          <p:nvPr>
            <p:ph type="dt" sz="half" idx="10"/>
          </p:nvPr>
        </p:nvSpPr>
        <p:spPr/>
        <p:txBody>
          <a:bodyPr/>
          <a:lstStyle/>
          <a:p>
            <a:r>
              <a:rPr lang="en-US" altLang="zh-CN" dirty="0"/>
              <a:t>Dec. 2022</a:t>
            </a:r>
            <a:endParaRPr lang="en-US" altLang="en-US" dirty="0"/>
          </a:p>
        </p:txBody>
      </p:sp>
      <p:sp>
        <p:nvSpPr>
          <p:cNvPr id="5" name="页脚占位符 4">
            <a:extLst>
              <a:ext uri="{FF2B5EF4-FFF2-40B4-BE49-F238E27FC236}">
                <a16:creationId xmlns:a16="http://schemas.microsoft.com/office/drawing/2014/main" xmlns="" id="{6F64B83B-4770-4A4A-A7EB-5B4F61E13EC3}"/>
              </a:ext>
            </a:extLst>
          </p:cNvPr>
          <p:cNvSpPr>
            <a:spLocks noGrp="1"/>
          </p:cNvSpPr>
          <p:nvPr>
            <p:ph type="ftr" sz="quarter" idx="11"/>
          </p:nvPr>
        </p:nvSpPr>
        <p:spPr/>
        <p:txBody>
          <a:bodyPr/>
          <a:lstStyle/>
          <a:p>
            <a:r>
              <a:rPr lang="en-US" altLang="en-US" dirty="0"/>
              <a:t>Bin Qian, Huawei</a:t>
            </a:r>
          </a:p>
        </p:txBody>
      </p:sp>
      <p:sp>
        <p:nvSpPr>
          <p:cNvPr id="6" name="灯片编号占位符 5">
            <a:extLst>
              <a:ext uri="{FF2B5EF4-FFF2-40B4-BE49-F238E27FC236}">
                <a16:creationId xmlns:a16="http://schemas.microsoft.com/office/drawing/2014/main" xmlns="" id="{B5F6B3C8-96E8-4B92-B03C-127B547F284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
        <p:nvSpPr>
          <p:cNvPr id="7" name="内容占位符 2"/>
          <p:cNvSpPr>
            <a:spLocks noGrp="1"/>
          </p:cNvSpPr>
          <p:nvPr>
            <p:ph idx="1"/>
          </p:nvPr>
        </p:nvSpPr>
        <p:spPr>
          <a:xfrm>
            <a:off x="723900" y="1628800"/>
            <a:ext cx="7772400" cy="4392488"/>
          </a:xfrm>
        </p:spPr>
        <p:txBody>
          <a:bodyPr/>
          <a:lstStyle/>
          <a:p>
            <a:pPr>
              <a:lnSpc>
                <a:spcPct val="160000"/>
              </a:lnSpc>
              <a:buFont typeface="Wingdings" panose="05000000000000000000" pitchFamily="2" charset="2"/>
              <a:buChar char="n"/>
            </a:pPr>
            <a:r>
              <a:rPr lang="en-US" altLang="zh-CN" sz="1600" dirty="0">
                <a:latin typeface="+mj-lt"/>
              </a:rPr>
              <a:t>Single PHR proposal in [1-2]</a:t>
            </a:r>
          </a:p>
          <a:p>
            <a:pPr lvl="1">
              <a:lnSpc>
                <a:spcPct val="140000"/>
              </a:lnSpc>
              <a:buFont typeface="Wingdings" panose="05000000000000000000" pitchFamily="2" charset="2"/>
              <a:buChar char="Ø"/>
            </a:pPr>
            <a:r>
              <a:rPr lang="en-US" altLang="zh-CN" sz="1400" dirty="0">
                <a:latin typeface="+mj-lt"/>
              </a:rPr>
              <a:t>PHR data rate and preamble symbol repetition (PSR) are configured by OOB method</a:t>
            </a:r>
          </a:p>
          <a:p>
            <a:pPr lvl="1">
              <a:lnSpc>
                <a:spcPct val="140000"/>
              </a:lnSpc>
              <a:buFont typeface="Wingdings" panose="05000000000000000000" pitchFamily="2" charset="2"/>
              <a:buChar char="Ø"/>
            </a:pPr>
            <a:r>
              <a:rPr lang="en-US" altLang="zh-CN" sz="1400" dirty="0">
                <a:latin typeface="+mj-lt"/>
              </a:rPr>
              <a:t>Do not support dynamic PHR data rate</a:t>
            </a:r>
          </a:p>
          <a:p>
            <a:pPr>
              <a:lnSpc>
                <a:spcPct val="160000"/>
              </a:lnSpc>
              <a:buFont typeface="Wingdings" panose="05000000000000000000" pitchFamily="2" charset="2"/>
              <a:buChar char="n"/>
            </a:pPr>
            <a:r>
              <a:rPr lang="en-US" altLang="zh-CN" sz="1600" dirty="0">
                <a:latin typeface="+mj-lt"/>
              </a:rPr>
              <a:t>4-bit PHR1 proposal in [3</a:t>
            </a:r>
            <a:r>
              <a:rPr lang="en-US" altLang="zh-CN" sz="1600" dirty="0" smtClean="0">
                <a:latin typeface="+mj-lt"/>
              </a:rPr>
              <a:t>] </a:t>
            </a:r>
          </a:p>
          <a:p>
            <a:pPr lvl="1">
              <a:lnSpc>
                <a:spcPct val="160000"/>
              </a:lnSpc>
              <a:buFont typeface="Wingdings" panose="05000000000000000000" pitchFamily="2" charset="2"/>
              <a:buChar char="Ø"/>
            </a:pPr>
            <a:r>
              <a:rPr lang="en-US" altLang="zh-CN" sz="1400" dirty="0" smtClean="0">
                <a:latin typeface="+mj-lt"/>
              </a:rPr>
              <a:t>Support dynamic PHR data rate</a:t>
            </a:r>
          </a:p>
          <a:p>
            <a:pPr>
              <a:lnSpc>
                <a:spcPct val="160000"/>
              </a:lnSpc>
              <a:buFont typeface="Wingdings" panose="05000000000000000000" pitchFamily="2" charset="2"/>
              <a:buChar char="n"/>
            </a:pPr>
            <a:r>
              <a:rPr lang="en-US" altLang="zh-CN" sz="1600" dirty="0" smtClean="0">
                <a:solidFill>
                  <a:srgbClr val="FF0000"/>
                </a:solidFill>
                <a:latin typeface="+mj-lt"/>
              </a:rPr>
              <a:t>2 PHR repetitions </a:t>
            </a:r>
            <a:r>
              <a:rPr lang="en-US" altLang="zh-CN" sz="1600" dirty="0" smtClean="0">
                <a:latin typeface="+mj-lt"/>
              </a:rPr>
              <a:t>seems to be a good compromise</a:t>
            </a:r>
          </a:p>
          <a:p>
            <a:pPr>
              <a:lnSpc>
                <a:spcPct val="160000"/>
              </a:lnSpc>
              <a:buFont typeface="Wingdings" panose="05000000000000000000" pitchFamily="2" charset="2"/>
              <a:buChar char="n"/>
            </a:pPr>
            <a:r>
              <a:rPr lang="en-US" altLang="zh-CN" sz="1600" smtClean="0">
                <a:latin typeface="+mj-lt"/>
              </a:rPr>
              <a:t>In </a:t>
            </a:r>
            <a:r>
              <a:rPr lang="en-US" altLang="zh-CN" sz="1600" smtClean="0">
                <a:latin typeface="+mj-lt"/>
              </a:rPr>
              <a:t>DCN0691r0, </a:t>
            </a:r>
            <a:r>
              <a:rPr lang="en-US" altLang="zh-CN" sz="1600" dirty="0" smtClean="0">
                <a:latin typeface="+mj-lt"/>
              </a:rPr>
              <a:t>a length-32 mapping based PHR1 scheme is proposed, which aims to match the performance of 4 PHR repetitions. In this contribution, the mapping based PHR1 scheme is updated to match the performance of 2 PHR repetitions. </a:t>
            </a:r>
            <a:endParaRPr lang="en-US" altLang="zh-CN" sz="1600" dirty="0">
              <a:latin typeface="+mj-lt"/>
            </a:endParaRPr>
          </a:p>
          <a:p>
            <a:pPr lvl="1">
              <a:lnSpc>
                <a:spcPct val="160000"/>
              </a:lnSpc>
              <a:buFont typeface="Wingdings" panose="05000000000000000000" pitchFamily="2" charset="2"/>
              <a:buChar char="Ø"/>
            </a:pPr>
            <a:endParaRPr lang="en-US" altLang="zh-CN" sz="1200" dirty="0">
              <a:latin typeface="+mj-lt"/>
            </a:endParaRPr>
          </a:p>
          <a:p>
            <a:pPr lvl="1">
              <a:buFont typeface="Wingdings" panose="05000000000000000000" pitchFamily="2" charset="2"/>
              <a:buChar char="Ø"/>
            </a:pPr>
            <a:endParaRPr lang="zh-CN" altLang="en-US" sz="1200" dirty="0">
              <a:latin typeface="+mj-lt"/>
            </a:endParaRPr>
          </a:p>
        </p:txBody>
      </p:sp>
      <p:sp>
        <p:nvSpPr>
          <p:cNvPr id="9" name="文本框 8"/>
          <p:cNvSpPr txBox="1"/>
          <p:nvPr/>
        </p:nvSpPr>
        <p:spPr>
          <a:xfrm>
            <a:off x="685800" y="5698122"/>
            <a:ext cx="6120680" cy="646331"/>
          </a:xfrm>
          <a:prstGeom prst="rect">
            <a:avLst/>
          </a:prstGeom>
          <a:noFill/>
        </p:spPr>
        <p:txBody>
          <a:bodyPr wrap="square" rtlCol="0">
            <a:spAutoFit/>
          </a:bodyPr>
          <a:lstStyle/>
          <a:p>
            <a:r>
              <a:rPr lang="en-US" altLang="zh-CN" dirty="0"/>
              <a:t>[1] </a:t>
            </a:r>
            <a:r>
              <a:rPr lang="en-US" altLang="zh-CN" dirty="0">
                <a:latin typeface="+mj-lt"/>
              </a:rPr>
              <a:t>IEEE 15-22-0475-01-04ab-phr-content-and-rate</a:t>
            </a:r>
          </a:p>
          <a:p>
            <a:r>
              <a:rPr lang="en-US" altLang="zh-CN" dirty="0">
                <a:latin typeface="+mj-lt"/>
              </a:rPr>
              <a:t>[2] IEEE 15-22-0546-01-04ab-legacy-4z-phr-for-several-new-data-rates</a:t>
            </a:r>
          </a:p>
          <a:p>
            <a:r>
              <a:rPr lang="en-US" altLang="zh-CN" dirty="0">
                <a:latin typeface="+mj-lt"/>
              </a:rPr>
              <a:t>[3] IEEE 15-22-0653-00-04ab-an-updated-phy-header-proposal</a:t>
            </a:r>
            <a:endParaRPr lang="zh-CN" altLang="en-US" dirty="0">
              <a:latin typeface="+mj-lt"/>
            </a:endParaRPr>
          </a:p>
        </p:txBody>
      </p:sp>
    </p:spTree>
    <p:extLst>
      <p:ext uri="{BB962C8B-B14F-4D97-AF65-F5344CB8AC3E}">
        <p14:creationId xmlns:p14="http://schemas.microsoft.com/office/powerpoint/2010/main" val="85110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652314"/>
            <a:ext cx="7772400" cy="832470"/>
          </a:xfrm>
        </p:spPr>
        <p:txBody>
          <a:bodyPr/>
          <a:lstStyle/>
          <a:p>
            <a:r>
              <a:rPr lang="en-US" altLang="zh-CN" sz="3200" smtClean="0"/>
              <a:t>Mapping </a:t>
            </a:r>
            <a:r>
              <a:rPr lang="en-US" altLang="zh-CN" sz="3200" dirty="0"/>
              <a:t>B</a:t>
            </a:r>
            <a:r>
              <a:rPr lang="en-US" altLang="zh-CN" sz="3200" dirty="0" smtClean="0"/>
              <a:t>ased PHR1 </a:t>
            </a:r>
            <a:endParaRPr lang="zh-CN" altLang="en-US" sz="3200" dirty="0"/>
          </a:p>
        </p:txBody>
      </p:sp>
      <p:sp>
        <p:nvSpPr>
          <p:cNvPr id="4" name="日期占位符 3">
            <a:extLst>
              <a:ext uri="{FF2B5EF4-FFF2-40B4-BE49-F238E27FC236}">
                <a16:creationId xmlns:a16="http://schemas.microsoft.com/office/drawing/2014/main" xmlns="" id="{E8A1612A-85DA-4272-BADC-EEA2EB5D2554}"/>
              </a:ext>
            </a:extLst>
          </p:cNvPr>
          <p:cNvSpPr>
            <a:spLocks noGrp="1"/>
          </p:cNvSpPr>
          <p:nvPr>
            <p:ph type="dt" sz="half" idx="10"/>
          </p:nvPr>
        </p:nvSpPr>
        <p:spPr/>
        <p:txBody>
          <a:bodyPr/>
          <a:lstStyle/>
          <a:p>
            <a:r>
              <a:rPr lang="en-US" altLang="zh-CN" dirty="0"/>
              <a:t>Dec. 2022</a:t>
            </a:r>
            <a:endParaRPr lang="en-US" altLang="en-US" dirty="0"/>
          </a:p>
        </p:txBody>
      </p:sp>
      <p:sp>
        <p:nvSpPr>
          <p:cNvPr id="5" name="页脚占位符 4">
            <a:extLst>
              <a:ext uri="{FF2B5EF4-FFF2-40B4-BE49-F238E27FC236}">
                <a16:creationId xmlns:a16="http://schemas.microsoft.com/office/drawing/2014/main" xmlns="" id="{6F64B83B-4770-4A4A-A7EB-5B4F61E13EC3}"/>
              </a:ext>
            </a:extLst>
          </p:cNvPr>
          <p:cNvSpPr>
            <a:spLocks noGrp="1"/>
          </p:cNvSpPr>
          <p:nvPr>
            <p:ph type="ftr" sz="quarter" idx="11"/>
          </p:nvPr>
        </p:nvSpPr>
        <p:spPr/>
        <p:txBody>
          <a:bodyPr/>
          <a:lstStyle/>
          <a:p>
            <a:r>
              <a:rPr lang="en-US" altLang="en-US" dirty="0"/>
              <a:t>Bin Qian, Huawei</a:t>
            </a:r>
          </a:p>
        </p:txBody>
      </p:sp>
      <p:sp>
        <p:nvSpPr>
          <p:cNvPr id="6" name="灯片编号占位符 5">
            <a:extLst>
              <a:ext uri="{FF2B5EF4-FFF2-40B4-BE49-F238E27FC236}">
                <a16:creationId xmlns:a16="http://schemas.microsoft.com/office/drawing/2014/main" xmlns="" id="{B5F6B3C8-96E8-4B92-B03C-127B547F284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内容占位符 2"/>
          <p:cNvSpPr>
            <a:spLocks noGrp="1"/>
          </p:cNvSpPr>
          <p:nvPr>
            <p:ph idx="1"/>
          </p:nvPr>
        </p:nvSpPr>
        <p:spPr>
          <a:xfrm>
            <a:off x="723900" y="1493141"/>
            <a:ext cx="7772400" cy="4392488"/>
          </a:xfrm>
        </p:spPr>
        <p:txBody>
          <a:bodyPr/>
          <a:lstStyle/>
          <a:p>
            <a:pPr>
              <a:lnSpc>
                <a:spcPct val="160000"/>
              </a:lnSpc>
              <a:buFont typeface="Wingdings" panose="05000000000000000000" pitchFamily="2" charset="2"/>
              <a:buChar char="n"/>
            </a:pPr>
            <a:r>
              <a:rPr lang="en-US" altLang="zh-CN" sz="1600" dirty="0" smtClean="0">
                <a:solidFill>
                  <a:srgbClr val="FF0000"/>
                </a:solidFill>
                <a:latin typeface="+mj-lt"/>
              </a:rPr>
              <a:t>Criteria</a:t>
            </a:r>
            <a:r>
              <a:rPr lang="en-US" altLang="zh-CN" sz="1600" dirty="0" smtClean="0">
                <a:latin typeface="+mj-lt"/>
              </a:rPr>
              <a:t>: (1) Minimize the imbalance between the performance of PHR1 and PHR2; (2) Minimize the air time to achieve more gating gain.</a:t>
            </a:r>
          </a:p>
          <a:p>
            <a:pPr>
              <a:lnSpc>
                <a:spcPct val="160000"/>
              </a:lnSpc>
              <a:buFont typeface="Wingdings" panose="05000000000000000000" pitchFamily="2" charset="2"/>
              <a:buChar char="n"/>
            </a:pPr>
            <a:r>
              <a:rPr lang="en-US" altLang="zh-CN" sz="1600" dirty="0" smtClean="0">
                <a:latin typeface="+mj-lt"/>
              </a:rPr>
              <a:t>Updated scheme: </a:t>
            </a:r>
          </a:p>
          <a:p>
            <a:pPr lvl="1">
              <a:lnSpc>
                <a:spcPct val="160000"/>
              </a:lnSpc>
              <a:buFont typeface="Wingdings" panose="05000000000000000000" pitchFamily="2" charset="2"/>
              <a:buChar char="Ø"/>
            </a:pPr>
            <a:r>
              <a:rPr lang="en-US" altLang="zh-CN" sz="1400" dirty="0" smtClean="0">
                <a:latin typeface="+mj-lt"/>
              </a:rPr>
              <a:t>PHR1 is transmitted based on </a:t>
            </a:r>
            <a:r>
              <a:rPr lang="en-US" altLang="zh-CN" sz="1400" smtClean="0">
                <a:latin typeface="+mj-lt"/>
              </a:rPr>
              <a:t>a </a:t>
            </a:r>
            <a:r>
              <a:rPr lang="en-US" altLang="zh-CN" sz="1400" smtClean="0">
                <a:solidFill>
                  <a:srgbClr val="FF0000"/>
                </a:solidFill>
                <a:latin typeface="+mj-lt"/>
              </a:rPr>
              <a:t>length-18 mapping </a:t>
            </a:r>
            <a:r>
              <a:rPr lang="en-US" altLang="zh-CN" sz="1400" smtClean="0">
                <a:latin typeface="+mj-lt"/>
              </a:rPr>
              <a:t>(potentially length-16 mapping) containing </a:t>
            </a:r>
            <a:r>
              <a:rPr lang="en-US" altLang="zh-CN" sz="1400" smtClean="0">
                <a:solidFill>
                  <a:srgbClr val="FF0000"/>
                </a:solidFill>
                <a:latin typeface="+mj-lt"/>
              </a:rPr>
              <a:t>12 </a:t>
            </a:r>
            <a:r>
              <a:rPr lang="en-US" altLang="zh-CN" sz="1400" dirty="0" smtClean="0">
                <a:solidFill>
                  <a:srgbClr val="FF0000"/>
                </a:solidFill>
                <a:latin typeface="+mj-lt"/>
              </a:rPr>
              <a:t>sequences </a:t>
            </a:r>
            <a:r>
              <a:rPr lang="en-US" altLang="zh-CN" sz="1400" dirty="0" smtClean="0">
                <a:latin typeface="+mj-lt"/>
              </a:rPr>
              <a:t>to indicate PHR2 data rate and PSDU data rate as well as whether LDPC </a:t>
            </a:r>
            <a:r>
              <a:rPr lang="en-US" altLang="zh-CN" sz="1400" smtClean="0">
                <a:latin typeface="+mj-lt"/>
              </a:rPr>
              <a:t>is </a:t>
            </a:r>
            <a:r>
              <a:rPr lang="en-US" altLang="zh-CN" sz="1400" smtClean="0">
                <a:latin typeface="+mj-lt"/>
              </a:rPr>
              <a:t>applied</a:t>
            </a:r>
          </a:p>
          <a:p>
            <a:pPr lvl="1">
              <a:lnSpc>
                <a:spcPct val="160000"/>
              </a:lnSpc>
              <a:buFont typeface="Wingdings" panose="05000000000000000000" pitchFamily="2" charset="2"/>
              <a:buChar char="Ø"/>
            </a:pPr>
            <a:r>
              <a:rPr lang="en-US" altLang="zh-CN" sz="1400" smtClean="0">
                <a:latin typeface="+mj-lt"/>
              </a:rPr>
              <a:t>The mapping sequence is transmitted at </a:t>
            </a:r>
            <a:r>
              <a:rPr lang="en-US" altLang="zh-CN" sz="1400" smtClean="0">
                <a:solidFill>
                  <a:srgbClr val="FF0000"/>
                </a:solidFill>
                <a:latin typeface="+mj-lt"/>
              </a:rPr>
              <a:t>1.95 Mbps</a:t>
            </a:r>
            <a:endParaRPr lang="en-US" altLang="zh-CN" sz="1400" dirty="0" smtClean="0">
              <a:solidFill>
                <a:srgbClr val="FF0000"/>
              </a:solidFill>
              <a:latin typeface="+mj-lt"/>
            </a:endParaRPr>
          </a:p>
        </p:txBody>
      </p:sp>
    </p:spTree>
    <p:extLst>
      <p:ext uri="{BB962C8B-B14F-4D97-AF65-F5344CB8AC3E}">
        <p14:creationId xmlns:p14="http://schemas.microsoft.com/office/powerpoint/2010/main" val="163048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519710"/>
            <a:ext cx="7772400" cy="832470"/>
          </a:xfrm>
        </p:spPr>
        <p:txBody>
          <a:bodyPr/>
          <a:lstStyle/>
          <a:p>
            <a:r>
              <a:rPr lang="en-US" altLang="zh-CN" sz="3200" dirty="0" smtClean="0"/>
              <a:t>Data </a:t>
            </a:r>
            <a:r>
              <a:rPr lang="en-US" altLang="zh-CN" sz="3200" dirty="0"/>
              <a:t>Rate Mapping</a:t>
            </a:r>
            <a:endParaRPr lang="zh-CN" altLang="en-US" sz="3200" dirty="0"/>
          </a:p>
        </p:txBody>
      </p:sp>
      <p:graphicFrame>
        <p:nvGraphicFramePr>
          <p:cNvPr id="3" name="表格 2"/>
          <p:cNvGraphicFramePr>
            <a:graphicFrameLocks noGrp="1"/>
          </p:cNvGraphicFramePr>
          <p:nvPr>
            <p:extLst>
              <p:ext uri="{D42A27DB-BD31-4B8C-83A1-F6EECF244321}">
                <p14:modId xmlns:p14="http://schemas.microsoft.com/office/powerpoint/2010/main" val="3996694589"/>
              </p:ext>
            </p:extLst>
          </p:nvPr>
        </p:nvGraphicFramePr>
        <p:xfrm>
          <a:off x="768557" y="1391458"/>
          <a:ext cx="7704856" cy="3566160"/>
        </p:xfrm>
        <a:graphic>
          <a:graphicData uri="http://schemas.openxmlformats.org/drawingml/2006/table">
            <a:tbl>
              <a:tblPr firstRow="1" bandRow="1">
                <a:tableStyleId>{C083E6E3-FA7D-4D7B-A595-EF9225AFEA82}</a:tableStyleId>
              </a:tblPr>
              <a:tblGrid>
                <a:gridCol w="5888052"/>
                <a:gridCol w="1816804"/>
              </a:tblGrid>
              <a:tr h="268388">
                <a:tc>
                  <a:txBody>
                    <a:bodyPr/>
                    <a:lstStyle/>
                    <a:p>
                      <a:pPr algn="ctr">
                        <a:spcAft>
                          <a:spcPts val="0"/>
                        </a:spcAft>
                      </a:pPr>
                      <a:r>
                        <a:rPr lang="en-US" altLang="zh-CN" sz="1200" b="0" kern="100" dirty="0" smtClean="0">
                          <a:solidFill>
                            <a:schemeClr val="tx1"/>
                          </a:solidFill>
                          <a:effectLst/>
                          <a:latin typeface="+mj-lt"/>
                          <a:ea typeface="+mn-ea"/>
                          <a:cs typeface="+mn-cs"/>
                        </a:rPr>
                        <a:t>PHR1 mapping</a:t>
                      </a:r>
                      <a:r>
                        <a:rPr lang="en-US" altLang="zh-CN" sz="1200" b="0" kern="100" baseline="0" dirty="0" smtClean="0">
                          <a:solidFill>
                            <a:schemeClr val="tx1"/>
                          </a:solidFill>
                          <a:effectLst/>
                          <a:latin typeface="+mj-lt"/>
                          <a:ea typeface="+mn-ea"/>
                          <a:cs typeface="+mn-cs"/>
                        </a:rPr>
                        <a:t> sequence values</a:t>
                      </a:r>
                      <a:endParaRPr lang="zh-CN" altLang="zh-CN" sz="1200" b="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latin typeface="+mj-lt"/>
                        </a:rPr>
                        <a:t>PSDU data rate (Mbps)</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1  1  1  1  1  1  1  0  0  0  0  0  0  0  0  0  0  0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latin typeface="+mj-lt"/>
                        </a:rPr>
                        <a:t>1.95,</a:t>
                      </a:r>
                      <a:r>
                        <a:rPr lang="en-US" altLang="zh-CN" sz="1200" baseline="0" dirty="0" smtClean="0">
                          <a:latin typeface="+mj-lt"/>
                        </a:rPr>
                        <a:t> w/ LDPC</a:t>
                      </a:r>
                      <a:endParaRPr lang="zh-CN" alt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0  0  0  0  0  0  0  1  0  1  0  0  0  1  1  1  0  1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j-lt"/>
                        </a:rPr>
                        <a:t>1.95, w/o</a:t>
                      </a:r>
                      <a:r>
                        <a:rPr lang="en-US" altLang="zh-CN" sz="1200" baseline="0" dirty="0" smtClean="0">
                          <a:latin typeface="+mj-lt"/>
                        </a:rPr>
                        <a:t> LDPC</a:t>
                      </a:r>
                      <a:endParaRPr lang="zh-CN" altLang="en-US" sz="1200" dirty="0" smtClean="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0  0  0  0  0  0  0  1  1  0  1  0  0  0  1  1  1  0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latin typeface="+mj-lt"/>
                        </a:rPr>
                        <a:t>7.8, w/ LDPC</a:t>
                      </a:r>
                      <a:endParaRPr lang="zh-CN" alt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0  0  0  0  0  0  0  0  1  1  0  1  0  0  0  1  1  1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latin typeface="+mj-lt"/>
                        </a:rPr>
                        <a:t>7.8, w/o LDPC</a:t>
                      </a:r>
                      <a:endParaRPr lang="zh-CN" alt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0  0  0  0  0  0  0  1  0  1  1  0  1  0  0  0  1  1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latin typeface="+mj-lt"/>
                        </a:rPr>
                        <a:t>31.2, w/ LDPC</a:t>
                      </a:r>
                      <a:endParaRPr lang="zh-CN" alt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0  0  0  0  0  0  0  1  1  0  1  1  0  1  0  0  0  1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latin typeface="+mj-lt"/>
                        </a:rPr>
                        <a:t>31.2, w/o LDPC</a:t>
                      </a:r>
                      <a:endParaRPr lang="zh-CN" alt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0  0  0  0  0  0  0  1  1  1  0  1  1  0  1  0  0  0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latin typeface="+mj-lt"/>
                        </a:rPr>
                        <a:t>62.4,</a:t>
                      </a:r>
                      <a:r>
                        <a:rPr lang="en-US" altLang="zh-CN" sz="1200" baseline="0" dirty="0" smtClean="0">
                          <a:latin typeface="+mj-lt"/>
                        </a:rPr>
                        <a:t> w/ LDPC</a:t>
                      </a:r>
                      <a:endParaRPr lang="zh-CN" altLang="en-US" sz="1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0  0  0  0  0  0  0  0  1  1  1  0  1  1  0  1  0  0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j-lt"/>
                          <a:ea typeface="+mn-ea"/>
                          <a:cs typeface="+mn-cs"/>
                        </a:rPr>
                        <a:t>62.4, w/o LDPC</a:t>
                      </a:r>
                      <a:endParaRPr lang="zh-CN" altLang="en-US" sz="1200" kern="1200" dirty="0" smtClean="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0  0  0  0  0  0  0  0  0  1  1  1  0  1  1  0  1  0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j-lt"/>
                          <a:ea typeface="+mn-ea"/>
                          <a:cs typeface="+mn-cs"/>
                        </a:rPr>
                        <a:t>124.8, w/ LDPC</a:t>
                      </a:r>
                      <a:endParaRPr lang="zh-CN" altLang="en-US" sz="1200" kern="1200" dirty="0" smtClean="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0  0  0  0  0  0  0  0  0  0  1  1  1  0  1  1  0  1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j-lt"/>
                          <a:ea typeface="+mn-ea"/>
                          <a:cs typeface="+mn-cs"/>
                        </a:rPr>
                        <a:t>124.8, w/o LDPC</a:t>
                      </a:r>
                      <a:endParaRPr lang="zh-CN" altLang="en-US" sz="1200" kern="1200" dirty="0" smtClean="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0  0  0  0  0  0  0  1  0  0  0  1  1  1  0  1  1  0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j-lt"/>
                          <a:ea typeface="+mn-ea"/>
                          <a:cs typeface="+mn-cs"/>
                        </a:rPr>
                        <a:t>Reserved</a:t>
                      </a:r>
                      <a:endParaRPr lang="zh-CN" altLang="en-US" sz="1200" kern="1200" dirty="0" smtClean="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3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0  0  0  0  0  0  0  0  1  0  0  0  1  1  1  0  1  1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j-lt"/>
                          <a:ea typeface="+mn-ea"/>
                          <a:cs typeface="+mn-cs"/>
                        </a:rPr>
                        <a:t>Reserved</a:t>
                      </a:r>
                      <a:endParaRPr lang="zh-CN" altLang="en-US" sz="1200" kern="1200" dirty="0" smtClean="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内容占位符 2"/>
          <p:cNvSpPr>
            <a:spLocks noGrp="1"/>
          </p:cNvSpPr>
          <p:nvPr>
            <p:ph idx="1"/>
          </p:nvPr>
        </p:nvSpPr>
        <p:spPr>
          <a:xfrm>
            <a:off x="955241" y="5223498"/>
            <a:ext cx="7772400" cy="986035"/>
          </a:xfrm>
        </p:spPr>
        <p:txBody>
          <a:bodyPr/>
          <a:lstStyle/>
          <a:p>
            <a:pPr algn="just">
              <a:lnSpc>
                <a:spcPct val="120000"/>
              </a:lnSpc>
              <a:buFont typeface="Wingdings" panose="05000000000000000000" pitchFamily="2" charset="2"/>
              <a:buChar char="n"/>
            </a:pPr>
            <a:r>
              <a:rPr lang="en-US" altLang="zh-CN" sz="1600" dirty="0" smtClean="0">
                <a:latin typeface="+mj-lt"/>
              </a:rPr>
              <a:t>PHR2 data rate </a:t>
            </a:r>
            <a:r>
              <a:rPr lang="en-US" altLang="zh-CN" sz="1600" dirty="0">
                <a:latin typeface="+mj-lt"/>
              </a:rPr>
              <a:t>determination</a:t>
            </a:r>
          </a:p>
          <a:p>
            <a:pPr lvl="1" algn="just">
              <a:lnSpc>
                <a:spcPct val="120000"/>
              </a:lnSpc>
              <a:buFont typeface="Wingdings" panose="05000000000000000000" pitchFamily="2" charset="2"/>
              <a:buChar char="Ø"/>
            </a:pPr>
            <a:r>
              <a:rPr lang="en-US" altLang="zh-CN" sz="1400" dirty="0" smtClean="0">
                <a:latin typeface="+mj-lt"/>
              </a:rPr>
              <a:t>When LDPC is applied, the PHR2 date rate is </a:t>
            </a:r>
            <a:r>
              <a:rPr lang="en-US" altLang="zh-CN" sz="1400" dirty="0" smtClean="0">
                <a:solidFill>
                  <a:srgbClr val="FF0000"/>
                </a:solidFill>
                <a:latin typeface="+mj-lt"/>
              </a:rPr>
              <a:t>half </a:t>
            </a:r>
            <a:r>
              <a:rPr lang="en-US" altLang="zh-CN" sz="1400" dirty="0" smtClean="0">
                <a:latin typeface="+mj-lt"/>
              </a:rPr>
              <a:t>of the PSDU data rate; when BCC is applied, the PHR2 data rate is the </a:t>
            </a:r>
            <a:r>
              <a:rPr lang="en-US" altLang="zh-CN" sz="1400" dirty="0" smtClean="0">
                <a:solidFill>
                  <a:srgbClr val="FF0000"/>
                </a:solidFill>
                <a:latin typeface="+mj-lt"/>
              </a:rPr>
              <a:t>same</a:t>
            </a:r>
            <a:r>
              <a:rPr lang="en-US" altLang="zh-CN" sz="1400" dirty="0" smtClean="0">
                <a:latin typeface="+mj-lt"/>
              </a:rPr>
              <a:t> as the PSDU date rate</a:t>
            </a:r>
          </a:p>
          <a:p>
            <a:pPr>
              <a:lnSpc>
                <a:spcPct val="120000"/>
              </a:lnSpc>
              <a:buFont typeface="Wingdings" panose="05000000000000000000" pitchFamily="2" charset="2"/>
              <a:buChar char="n"/>
            </a:pPr>
            <a:endParaRPr lang="en-US" altLang="zh-CN" sz="1600" dirty="0">
              <a:latin typeface="+mj-lt"/>
            </a:endParaRPr>
          </a:p>
        </p:txBody>
      </p:sp>
    </p:spTree>
    <p:extLst>
      <p:ext uri="{BB962C8B-B14F-4D97-AF65-F5344CB8AC3E}">
        <p14:creationId xmlns:p14="http://schemas.microsoft.com/office/powerpoint/2010/main" val="347683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a:extLst>
              <a:ext uri="{FF2B5EF4-FFF2-40B4-BE49-F238E27FC236}">
                <a16:creationId xmlns:a16="http://schemas.microsoft.com/office/drawing/2014/main" xmlns="" id="{53C703BD-E50E-4DE9-8C00-46DA856BBE0E}"/>
              </a:ext>
            </a:extLst>
          </p:cNvPr>
          <p:cNvSpPr>
            <a:spLocks noGrp="1"/>
          </p:cNvSpPr>
          <p:nvPr>
            <p:ph type="title"/>
          </p:nvPr>
        </p:nvSpPr>
        <p:spPr>
          <a:xfrm>
            <a:off x="685800" y="519710"/>
            <a:ext cx="7772400" cy="832470"/>
          </a:xfrm>
        </p:spPr>
        <p:txBody>
          <a:bodyPr/>
          <a:lstStyle/>
          <a:p>
            <a:r>
              <a:rPr lang="en-US" altLang="zh-CN" sz="3200" smtClean="0"/>
              <a:t>PHR1 Mapping</a:t>
            </a:r>
            <a:endParaRPr lang="zh-CN" altLang="en-US" sz="3200" dirty="0"/>
          </a:p>
        </p:txBody>
      </p:sp>
      <p:sp>
        <p:nvSpPr>
          <p:cNvPr id="8" name="内容占位符 2"/>
          <p:cNvSpPr>
            <a:spLocks noGrp="1"/>
          </p:cNvSpPr>
          <p:nvPr>
            <p:ph idx="1"/>
          </p:nvPr>
        </p:nvSpPr>
        <p:spPr>
          <a:xfrm>
            <a:off x="395535" y="1347732"/>
            <a:ext cx="5400600" cy="3089379"/>
          </a:xfrm>
        </p:spPr>
        <p:txBody>
          <a:bodyPr/>
          <a:lstStyle/>
          <a:p>
            <a:pPr algn="just">
              <a:lnSpc>
                <a:spcPct val="120000"/>
              </a:lnSpc>
              <a:buFont typeface="Wingdings" panose="05000000000000000000" pitchFamily="2" charset="2"/>
              <a:buChar char="n"/>
            </a:pPr>
            <a:r>
              <a:rPr lang="en-US" altLang="zh-CN" sz="1400" smtClean="0">
                <a:latin typeface="+mj-lt"/>
              </a:rPr>
              <a:t>The length of mapping sequence is </a:t>
            </a:r>
            <a:r>
              <a:rPr lang="en-US" altLang="zh-CN" sz="1400" b="1" smtClean="0">
                <a:solidFill>
                  <a:srgbClr val="FF0000"/>
                </a:solidFill>
                <a:latin typeface="+mj-lt"/>
              </a:rPr>
              <a:t>18</a:t>
            </a:r>
          </a:p>
          <a:p>
            <a:pPr algn="just">
              <a:lnSpc>
                <a:spcPct val="120000"/>
              </a:lnSpc>
              <a:buFont typeface="Wingdings" panose="05000000000000000000" pitchFamily="2" charset="2"/>
              <a:buChar char="n"/>
            </a:pPr>
            <a:r>
              <a:rPr lang="en-US" altLang="zh-CN" sz="1400" b="1" smtClean="0">
                <a:solidFill>
                  <a:srgbClr val="FF0000"/>
                </a:solidFill>
                <a:latin typeface="+mj-lt"/>
              </a:rPr>
              <a:t>Index #1 </a:t>
            </a:r>
            <a:r>
              <a:rPr lang="en-US" altLang="zh-CN" sz="1400" smtClean="0">
                <a:latin typeface="+mj-lt"/>
              </a:rPr>
              <a:t>is applied to support 1.95Mbps PSDU with LDPC</a:t>
            </a:r>
          </a:p>
          <a:p>
            <a:pPr algn="just">
              <a:lnSpc>
                <a:spcPct val="120000"/>
              </a:lnSpc>
              <a:buFont typeface="Wingdings" panose="05000000000000000000" pitchFamily="2" charset="2"/>
              <a:buChar char="n"/>
            </a:pPr>
            <a:r>
              <a:rPr lang="en-US" altLang="zh-CN" sz="1400" smtClean="0">
                <a:latin typeface="+mj-lt"/>
              </a:rPr>
              <a:t>Index #2 to #12 have the same Hamming distance distribution and same PER performance </a:t>
            </a:r>
          </a:p>
          <a:p>
            <a:pPr algn="just">
              <a:lnSpc>
                <a:spcPct val="120000"/>
              </a:lnSpc>
              <a:buFont typeface="Wingdings" panose="05000000000000000000" pitchFamily="2" charset="2"/>
              <a:buChar char="n"/>
            </a:pPr>
            <a:r>
              <a:rPr lang="en-US" altLang="zh-CN" sz="1400" smtClean="0">
                <a:latin typeface="+mj-lt"/>
              </a:rPr>
              <a:t>10 sequences are used to indicate current PSDU data rate and whether to use LDPC</a:t>
            </a:r>
          </a:p>
          <a:p>
            <a:pPr algn="just">
              <a:lnSpc>
                <a:spcPct val="120000"/>
              </a:lnSpc>
              <a:buFont typeface="Wingdings" panose="05000000000000000000" pitchFamily="2" charset="2"/>
              <a:buChar char="n"/>
            </a:pPr>
            <a:r>
              <a:rPr lang="en-US" altLang="zh-CN" sz="1400" smtClean="0">
                <a:latin typeface="+mj-lt"/>
              </a:rPr>
              <a:t>2 additional sequences are reserved for future use</a:t>
            </a:r>
          </a:p>
          <a:p>
            <a:pPr algn="just">
              <a:lnSpc>
                <a:spcPct val="120000"/>
              </a:lnSpc>
              <a:buFont typeface="Wingdings" panose="05000000000000000000" pitchFamily="2" charset="2"/>
              <a:buChar char="n"/>
            </a:pPr>
            <a:r>
              <a:rPr lang="en-US" altLang="zh-CN" sz="1400" smtClean="0">
                <a:latin typeface="+mj-lt"/>
              </a:rPr>
              <a:t>1% PER SNR points are as follows</a:t>
            </a:r>
          </a:p>
          <a:p>
            <a:pPr algn="just">
              <a:lnSpc>
                <a:spcPct val="120000"/>
              </a:lnSpc>
              <a:buFont typeface="Wingdings" panose="05000000000000000000" pitchFamily="2" charset="2"/>
              <a:buChar char="n"/>
            </a:pPr>
            <a:endParaRPr lang="en-US" altLang="zh-CN" sz="1400">
              <a:latin typeface="+mj-lt"/>
            </a:endParaRPr>
          </a:p>
          <a:p>
            <a:pPr algn="just">
              <a:lnSpc>
                <a:spcPct val="120000"/>
              </a:lnSpc>
              <a:buFont typeface="Wingdings" panose="05000000000000000000" pitchFamily="2" charset="2"/>
              <a:buChar char="n"/>
            </a:pPr>
            <a:endParaRPr lang="en-US" altLang="zh-CN" sz="1400" smtClean="0">
              <a:latin typeface="+mj-lt"/>
            </a:endParaRPr>
          </a:p>
          <a:p>
            <a:pPr algn="just">
              <a:lnSpc>
                <a:spcPct val="120000"/>
              </a:lnSpc>
              <a:buFont typeface="Wingdings" panose="05000000000000000000" pitchFamily="2" charset="2"/>
              <a:buChar char="n"/>
            </a:pPr>
            <a:endParaRPr lang="en-US" altLang="zh-CN" sz="1400">
              <a:latin typeface="+mj-lt"/>
            </a:endParaRPr>
          </a:p>
          <a:p>
            <a:pPr algn="just">
              <a:lnSpc>
                <a:spcPct val="120000"/>
              </a:lnSpc>
              <a:buFont typeface="Wingdings" panose="05000000000000000000" pitchFamily="2" charset="2"/>
              <a:buChar char="n"/>
            </a:pPr>
            <a:endParaRPr lang="en-US" altLang="zh-CN" sz="1400" smtClean="0">
              <a:latin typeface="+mj-lt"/>
            </a:endParaRPr>
          </a:p>
          <a:p>
            <a:pPr algn="just">
              <a:lnSpc>
                <a:spcPct val="120000"/>
              </a:lnSpc>
              <a:buFont typeface="Wingdings" panose="05000000000000000000" pitchFamily="2" charset="2"/>
              <a:buChar char="n"/>
            </a:pPr>
            <a:r>
              <a:rPr lang="en-US" altLang="zh-CN" sz="1400" smtClean="0">
                <a:latin typeface="+mj-lt"/>
              </a:rPr>
              <a:t>Besides, the first two columns of the mapping could be removed to form a length-16 mapping. For Index # 1, the Hamming distance is 11 and 1% PER SNR point is -1.0dB, while for Index #2 - #12, the Hamming distance is 6 and 1% PER SNR point is 1.8dB.</a:t>
            </a:r>
            <a:endParaRPr lang="en-US" altLang="zh-CN" sz="1400" dirty="0" smtClean="0">
              <a:latin typeface="+mj-lt"/>
            </a:endParaRPr>
          </a:p>
          <a:p>
            <a:pPr>
              <a:lnSpc>
                <a:spcPct val="120000"/>
              </a:lnSpc>
              <a:buFont typeface="Wingdings" panose="05000000000000000000" pitchFamily="2" charset="2"/>
              <a:buChar char="n"/>
            </a:pPr>
            <a:endParaRPr lang="en-US" altLang="zh-CN" sz="1600" dirty="0">
              <a:latin typeface="+mj-lt"/>
            </a:endParaRPr>
          </a:p>
        </p:txBody>
      </p:sp>
      <p:pic>
        <p:nvPicPr>
          <p:cNvPr id="10" name="图片 9"/>
          <p:cNvPicPr>
            <a:picLocks noChangeAspect="1"/>
          </p:cNvPicPr>
          <p:nvPr/>
        </p:nvPicPr>
        <p:blipFill>
          <a:blip r:embed="rId2"/>
          <a:stretch>
            <a:fillRect/>
          </a:stretch>
        </p:blipFill>
        <p:spPr>
          <a:xfrm>
            <a:off x="5974017" y="3933056"/>
            <a:ext cx="2991517" cy="2277326"/>
          </a:xfrm>
          <a:prstGeom prst="rect">
            <a:avLst/>
          </a:prstGeom>
        </p:spPr>
      </p:pic>
      <p:graphicFrame>
        <p:nvGraphicFramePr>
          <p:cNvPr id="11" name="表格 10"/>
          <p:cNvGraphicFramePr>
            <a:graphicFrameLocks noGrp="1"/>
          </p:cNvGraphicFramePr>
          <p:nvPr>
            <p:extLst>
              <p:ext uri="{D42A27DB-BD31-4B8C-83A1-F6EECF244321}">
                <p14:modId xmlns:p14="http://schemas.microsoft.com/office/powerpoint/2010/main" val="463219434"/>
              </p:ext>
            </p:extLst>
          </p:nvPr>
        </p:nvGraphicFramePr>
        <p:xfrm>
          <a:off x="899592" y="3717032"/>
          <a:ext cx="4104456" cy="1112520"/>
        </p:xfrm>
        <a:graphic>
          <a:graphicData uri="http://schemas.openxmlformats.org/drawingml/2006/table">
            <a:tbl>
              <a:tblPr firstRow="1" bandRow="1">
                <a:tableStyleId>{F5AB1C69-6EDB-4FF4-983F-18BD219EF322}</a:tableStyleId>
              </a:tblPr>
              <a:tblGrid>
                <a:gridCol w="2052228"/>
                <a:gridCol w="2052228"/>
              </a:tblGrid>
              <a:tr h="370840">
                <a:tc>
                  <a:txBody>
                    <a:bodyPr/>
                    <a:lstStyle/>
                    <a:p>
                      <a:pPr algn="ctr"/>
                      <a:r>
                        <a:rPr lang="en-US" altLang="zh-CN" sz="1400" b="0" smtClean="0">
                          <a:solidFill>
                            <a:schemeClr val="tx1"/>
                          </a:solidFill>
                          <a:latin typeface="+mj-lt"/>
                        </a:rPr>
                        <a:t>PHR1 index</a:t>
                      </a:r>
                      <a:endParaRPr lang="zh-CN" altLang="en-US" sz="1400" b="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smtClean="0">
                          <a:solidFill>
                            <a:schemeClr val="tx1"/>
                          </a:solidFill>
                          <a:latin typeface="+mj-lt"/>
                        </a:rPr>
                        <a:t>1% PER SNR Point</a:t>
                      </a:r>
                      <a:r>
                        <a:rPr lang="en-US" altLang="zh-CN" sz="1400" b="0" baseline="0" smtClean="0">
                          <a:solidFill>
                            <a:schemeClr val="tx1"/>
                          </a:solidFill>
                          <a:latin typeface="+mj-lt"/>
                        </a:rPr>
                        <a:t> (dB)</a:t>
                      </a:r>
                      <a:endParaRPr lang="zh-CN" altLang="en-US" sz="1400" b="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smtClean="0">
                          <a:solidFill>
                            <a:schemeClr val="tx1"/>
                          </a:solidFill>
                          <a:latin typeface="+mj-lt"/>
                        </a:rPr>
                        <a:t>#1</a:t>
                      </a:r>
                      <a:endParaRPr lang="zh-CN" altLang="en-US" sz="1400" b="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smtClean="0">
                          <a:solidFill>
                            <a:schemeClr val="tx1"/>
                          </a:solidFill>
                          <a:latin typeface="+mj-lt"/>
                        </a:rPr>
                        <a:t>-1.8</a:t>
                      </a:r>
                      <a:endParaRPr lang="zh-CN" altLang="en-US" sz="1400" b="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smtClean="0">
                          <a:solidFill>
                            <a:schemeClr val="tx1"/>
                          </a:solidFill>
                          <a:latin typeface="+mj-lt"/>
                        </a:rPr>
                        <a:t>#2 - #12</a:t>
                      </a:r>
                      <a:endParaRPr lang="zh-CN" altLang="en-US" sz="1400" b="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smtClean="0">
                          <a:solidFill>
                            <a:schemeClr val="tx1"/>
                          </a:solidFill>
                          <a:latin typeface="+mj-lt"/>
                        </a:rPr>
                        <a:t>1.8</a:t>
                      </a:r>
                      <a:endParaRPr lang="zh-CN" altLang="en-US" sz="1400" b="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2" name="图片 1"/>
          <p:cNvPicPr>
            <a:picLocks noChangeAspect="1"/>
          </p:cNvPicPr>
          <p:nvPr/>
        </p:nvPicPr>
        <p:blipFill>
          <a:blip r:embed="rId3"/>
          <a:stretch>
            <a:fillRect/>
          </a:stretch>
        </p:blipFill>
        <p:spPr>
          <a:xfrm>
            <a:off x="5796135" y="1253856"/>
            <a:ext cx="3193319" cy="2340893"/>
          </a:xfrm>
          <a:prstGeom prst="rect">
            <a:avLst/>
          </a:prstGeom>
        </p:spPr>
      </p:pic>
    </p:spTree>
    <p:extLst>
      <p:ext uri="{BB962C8B-B14F-4D97-AF65-F5344CB8AC3E}">
        <p14:creationId xmlns:p14="http://schemas.microsoft.com/office/powerpoint/2010/main" val="7105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Dec. 2022</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a:extLst>
              <a:ext uri="{FF2B5EF4-FFF2-40B4-BE49-F238E27FC236}">
                <a16:creationId xmlns="" xmlns:a16="http://schemas.microsoft.com/office/drawing/2014/main" id="{53C703BD-E50E-4DE9-8C00-46DA856BBE0E}"/>
              </a:ext>
            </a:extLst>
          </p:cNvPr>
          <p:cNvSpPr>
            <a:spLocks noGrp="1"/>
          </p:cNvSpPr>
          <p:nvPr>
            <p:ph type="title"/>
          </p:nvPr>
        </p:nvSpPr>
        <p:spPr>
          <a:xfrm>
            <a:off x="685800" y="652314"/>
            <a:ext cx="7772400" cy="832470"/>
          </a:xfrm>
        </p:spPr>
        <p:txBody>
          <a:bodyPr/>
          <a:lstStyle/>
          <a:p>
            <a:r>
              <a:rPr lang="en-US" altLang="zh-CN" sz="3200" dirty="0" smtClean="0"/>
              <a:t>Recommendation</a:t>
            </a:r>
            <a:endParaRPr lang="zh-CN" altLang="en-US" sz="3200" dirty="0"/>
          </a:p>
        </p:txBody>
      </p:sp>
      <p:sp>
        <p:nvSpPr>
          <p:cNvPr id="8" name="内容占位符 2"/>
          <p:cNvSpPr>
            <a:spLocks noGrp="1"/>
          </p:cNvSpPr>
          <p:nvPr>
            <p:ph idx="1"/>
          </p:nvPr>
        </p:nvSpPr>
        <p:spPr>
          <a:xfrm>
            <a:off x="723900" y="1340768"/>
            <a:ext cx="7772400" cy="714208"/>
          </a:xfrm>
        </p:spPr>
        <p:txBody>
          <a:bodyPr/>
          <a:lstStyle/>
          <a:p>
            <a:pPr algn="just">
              <a:lnSpc>
                <a:spcPct val="120000"/>
              </a:lnSpc>
              <a:buFont typeface="Wingdings" panose="05000000000000000000" pitchFamily="2" charset="2"/>
              <a:buChar char="n"/>
            </a:pPr>
            <a:r>
              <a:rPr lang="en-US" altLang="zh-CN" sz="1800" dirty="0" smtClean="0">
                <a:latin typeface="+mj-lt"/>
              </a:rPr>
              <a:t>We </a:t>
            </a:r>
            <a:r>
              <a:rPr lang="en-US" altLang="zh-CN" sz="1800" dirty="0">
                <a:latin typeface="+mj-lt"/>
              </a:rPr>
              <a:t>prefer </a:t>
            </a:r>
            <a:r>
              <a:rPr lang="en-US" altLang="zh-CN" sz="1800" dirty="0" smtClean="0">
                <a:latin typeface="+mj-lt"/>
              </a:rPr>
              <a:t>the mapping based PHR1 at 1.95 Mbps since this option achieves </a:t>
            </a:r>
            <a:r>
              <a:rPr lang="en-US" altLang="zh-CN" sz="1800" dirty="0">
                <a:latin typeface="+mj-lt"/>
              </a:rPr>
              <a:t>better tradeoff between </a:t>
            </a:r>
            <a:r>
              <a:rPr lang="en-US" altLang="zh-CN" sz="1800" dirty="0" smtClean="0">
                <a:latin typeface="+mj-lt"/>
              </a:rPr>
              <a:t>the performance balance </a:t>
            </a:r>
            <a:r>
              <a:rPr lang="en-US" altLang="zh-CN" sz="1800" dirty="0">
                <a:latin typeface="+mj-lt"/>
              </a:rPr>
              <a:t>and </a:t>
            </a:r>
            <a:r>
              <a:rPr lang="en-US" altLang="zh-CN" sz="1800" dirty="0" smtClean="0">
                <a:latin typeface="+mj-lt"/>
              </a:rPr>
              <a:t>the PHR </a:t>
            </a:r>
            <a:r>
              <a:rPr lang="en-US" altLang="zh-CN" sz="1800" dirty="0">
                <a:latin typeface="+mj-lt"/>
              </a:rPr>
              <a:t>airtime.</a:t>
            </a:r>
            <a:endParaRPr lang="en-US" altLang="zh-CN" sz="1800" b="1" dirty="0">
              <a:latin typeface="+mj-lt"/>
            </a:endParaRPr>
          </a:p>
        </p:txBody>
      </p:sp>
    </p:spTree>
    <p:extLst>
      <p:ext uri="{BB962C8B-B14F-4D97-AF65-F5344CB8AC3E}">
        <p14:creationId xmlns:p14="http://schemas.microsoft.com/office/powerpoint/2010/main" val="123713830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748</Words>
  <Application>Microsoft Office PowerPoint</Application>
  <PresentationFormat>全屏显示(4:3)</PresentationFormat>
  <Paragraphs>95</Paragraphs>
  <Slides>6</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vt:i4>
      </vt:variant>
    </vt:vector>
  </HeadingPairs>
  <TitlesOfParts>
    <vt:vector size="13" baseType="lpstr">
      <vt:lpstr>Arial Unicode MS</vt:lpstr>
      <vt:lpstr>MS PGothic</vt:lpstr>
      <vt:lpstr>宋体</vt:lpstr>
      <vt:lpstr>Arial</vt:lpstr>
      <vt:lpstr>Times New Roman</vt:lpstr>
      <vt:lpstr>Wingdings</vt:lpstr>
      <vt:lpstr>IEEE-P802_15</vt:lpstr>
      <vt:lpstr>PowerPoint 演示文稿</vt:lpstr>
      <vt:lpstr>PHR Proposals</vt:lpstr>
      <vt:lpstr>Mapping Based PHR1 </vt:lpstr>
      <vt:lpstr>Data Rate Mapping</vt:lpstr>
      <vt:lpstr>PHR1 Mapping</vt:lpstr>
      <vt:lpstr>Recommendation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2023-01-18T14:32:38Z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(3)4oFWswzwjyeoTgovPNU8pMfzg8XvWehcDZiVgtTk758Rr1aoEveaayNv4eZLSTXnlzJ0/bcm
ZiXpqiI8GXkn34eSGB25idTTJfnq0ssgyx35jkcWdjPPGpo2fGS0PhTuOrCKrcJU5bXDZYxO
rQ9FKoo7Su6NfNd7AjKhSdCya89BVcm/tgr7ZTg1DeXsAtWLLZclgf/NnY2PHk7QWS0289rU
CzuXZwxOTLjM31asqk</vt:lpwstr>
  </property>
  <property fmtid="{D5CDD505-2E9C-101B-9397-08002B2CF9AE}" pid="3" name="_2015_ms_pID_7253431">
    <vt:lpwstr>IZ2eGNN5hYVIOz7hFnIadDhH4rViP2a8BgVYYAdrnmECxTeFULtrrH
Iz9/G3+GNo16B8S9OTdQwvL76AMPcS6e7UmCzsekS1iOqqNPodRlM9zb7UiNsDBh0AnkGbM6
YfXVdQ91AZnyajaR0icLSvq9gfNq8EdkbsgfSXzqdQbEFgccHHeVrYtyGVL6qOFbZ3XUQblk
O52B92MHRYrFB/nAymaqGZqFSEHE/47gLZxV</vt:lpwstr>
  </property>
  <property fmtid="{D5CDD505-2E9C-101B-9397-08002B2CF9AE}" pid="4" name="_2015_ms_pID_7253432">
    <vt:lpwstr>12ypqU9jVqxLbVWYH8dB1TY=</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