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0"/>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326" r:id="rId21"/>
    <p:sldId id="2428" r:id="rId22"/>
    <p:sldId id="2389" r:id="rId23"/>
    <p:sldId id="2425" r:id="rId24"/>
    <p:sldId id="2431" r:id="rId25"/>
    <p:sldId id="2432" r:id="rId26"/>
    <p:sldId id="2426" r:id="rId27"/>
    <p:sldId id="298" r:id="rId28"/>
    <p:sldId id="296" r:id="rId2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802.15-22-0680-00-04ab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5/dcn/22/15-22-0541-03-04ab-tg4ab-agenda-november-2022.xls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28 November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Discussion of TFD and Draft preparation</a:t>
            </a:r>
            <a:endParaRPr lang="en-US" dirty="0"/>
          </a:p>
          <a:p>
            <a:pPr marL="514350" indent="-514350">
              <a:buFont typeface="+mj-lt"/>
              <a:buAutoNum type="arabicPeriod"/>
            </a:pPr>
            <a:r>
              <a:rPr lang="en-US" altLang="en-US" dirty="0"/>
              <a:t>Next steps</a:t>
            </a:r>
          </a:p>
          <a:p>
            <a:pPr marL="914400" lvl="1" indent="-514350">
              <a:buFont typeface="+mj-lt"/>
              <a:buAutoNum type="alphaLcPeriod"/>
            </a:pPr>
            <a:r>
              <a:rPr lang="en-US" altLang="en-US" dirty="0"/>
              <a:t>January Agenda Requests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1781150448"/>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851920"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523480938"/>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November 29</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015-587D-91AD-3085-B025C5485241}"/>
              </a:ext>
            </a:extLst>
          </p:cNvPr>
          <p:cNvSpPr>
            <a:spLocks noGrp="1"/>
          </p:cNvSpPr>
          <p:nvPr>
            <p:ph type="title"/>
          </p:nvPr>
        </p:nvSpPr>
        <p:spPr/>
        <p:txBody>
          <a:bodyPr/>
          <a:lstStyle/>
          <a:p>
            <a:r>
              <a:rPr lang="en-US" dirty="0"/>
              <a:t>TFD and the path to draft text</a:t>
            </a:r>
          </a:p>
        </p:txBody>
      </p:sp>
      <p:sp>
        <p:nvSpPr>
          <p:cNvPr id="3" name="Content Placeholder 2">
            <a:extLst>
              <a:ext uri="{FF2B5EF4-FFF2-40B4-BE49-F238E27FC236}">
                <a16:creationId xmlns:a16="http://schemas.microsoft.com/office/drawing/2014/main" id="{D8B73088-26A7-843E-4A1E-943665576085}"/>
              </a:ext>
            </a:extLst>
          </p:cNvPr>
          <p:cNvSpPr>
            <a:spLocks noGrp="1"/>
          </p:cNvSpPr>
          <p:nvPr>
            <p:ph idx="1"/>
          </p:nvPr>
        </p:nvSpPr>
        <p:spPr/>
        <p:txBody>
          <a:bodyPr/>
          <a:lstStyle/>
          <a:p>
            <a:pPr marL="514350" indent="-514350">
              <a:buFont typeface="+mj-lt"/>
              <a:buAutoNum type="alphaLcPeriod"/>
            </a:pPr>
            <a:r>
              <a:rPr lang="en-US" dirty="0"/>
              <a:t>Transitioning to technical details to arrive at technically complete content</a:t>
            </a:r>
          </a:p>
          <a:p>
            <a:pPr marL="514350" indent="-514350">
              <a:buFont typeface="+mj-lt"/>
              <a:buAutoNum type="alphaLcPeriod"/>
            </a:pPr>
            <a:r>
              <a:rPr lang="en-US" dirty="0"/>
              <a:t>Status of convergence and draft preparation</a:t>
            </a:r>
          </a:p>
          <a:p>
            <a:pPr marL="514350" indent="-514350">
              <a:buFont typeface="+mj-lt"/>
              <a:buAutoNum type="alphaLcPeriod"/>
            </a:pPr>
            <a:r>
              <a:rPr lang="en-US" dirty="0"/>
              <a:t>Help needed?</a:t>
            </a:r>
          </a:p>
          <a:p>
            <a:endParaRPr lang="en-US" dirty="0"/>
          </a:p>
        </p:txBody>
      </p:sp>
      <p:sp>
        <p:nvSpPr>
          <p:cNvPr id="4" name="Slide Number Placeholder 3">
            <a:extLst>
              <a:ext uri="{FF2B5EF4-FFF2-40B4-BE49-F238E27FC236}">
                <a16:creationId xmlns:a16="http://schemas.microsoft.com/office/drawing/2014/main" id="{1C4BB88E-3EDF-3F0A-75ED-EBDA5D83A5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206648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November Agenda</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2273425"/>
          </a:xfrm>
        </p:spPr>
        <p:txBody>
          <a:bodyPr/>
          <a:lstStyle/>
          <a:p>
            <a:pPr marL="0" indent="0" algn="ctr"/>
            <a:r>
              <a:rPr lang="en-US" sz="2400" dirty="0"/>
              <a:t>Revision 3: </a:t>
            </a:r>
            <a:r>
              <a:rPr lang="en-US" sz="2400" dirty="0">
                <a:hlinkClick r:id="rId2"/>
              </a:rPr>
              <a:t>15-22-0541-03</a:t>
            </a:r>
            <a:endParaRPr lang="en-US" sz="2400" dirty="0"/>
          </a:p>
          <a:p>
            <a:pPr marL="0" indent="0" algn="ctr"/>
            <a:endParaRPr lang="en-US" sz="2400" dirty="0"/>
          </a:p>
          <a:p>
            <a:pPr marL="0" indent="0" algn="ctr"/>
            <a:r>
              <a:rPr lang="en-US" sz="2400" dirty="0"/>
              <a:t>Ghost rider, the pattern is full!</a:t>
            </a:r>
          </a:p>
          <a:p>
            <a:pPr marL="0" indent="0" algn="ctr"/>
            <a:endParaRPr lang="en-US" sz="2400" dirty="0"/>
          </a:p>
          <a:p>
            <a:pPr marL="457200" indent="-457200" algn="ct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755576" y="685801"/>
            <a:ext cx="7764463" cy="510952"/>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5" name="Table 4">
            <a:extLst>
              <a:ext uri="{FF2B5EF4-FFF2-40B4-BE49-F238E27FC236}">
                <a16:creationId xmlns:a16="http://schemas.microsoft.com/office/drawing/2014/main" id="{AD9A3DA5-D32D-B591-03AF-A6C5ABDC4D79}"/>
              </a:ext>
            </a:extLst>
          </p:cNvPr>
          <p:cNvGraphicFramePr>
            <a:graphicFrameLocks noGrp="1"/>
          </p:cNvGraphicFramePr>
          <p:nvPr/>
        </p:nvGraphicFramePr>
        <p:xfrm>
          <a:off x="864388" y="1400889"/>
          <a:ext cx="3744412" cy="3406494"/>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52113">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433613">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433613">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bg2">
                              <a:lumMod val="40000"/>
                              <a:lumOff val="6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433613">
                <a:tc>
                  <a:txBody>
                    <a:bodyPr/>
                    <a:lstStyle/>
                    <a:p>
                      <a:pPr algn="ctr" fontAlgn="ctr"/>
                      <a:r>
                        <a:rPr lang="en-US" sz="2400" b="0" i="0" u="none" strike="noStrike" dirty="0">
                          <a:solidFill>
                            <a:schemeClr val="bg1">
                              <a:lumMod val="85000"/>
                            </a:schemeClr>
                          </a:solidFill>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bg1">
                              <a:lumMod val="85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433613">
                <a:tc>
                  <a:txBody>
                    <a:bodyPr/>
                    <a:lstStyle/>
                    <a:p>
                      <a:pPr algn="ctr" fontAlgn="ctr"/>
                      <a:r>
                        <a:rPr lang="en-US" sz="2400" b="0" i="0" u="none" strike="noStrike" dirty="0">
                          <a:solidFill>
                            <a:schemeClr val="bg1">
                              <a:lumMod val="85000"/>
                            </a:schemeClr>
                          </a:solidFill>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bg1">
                              <a:lumMod val="85000"/>
                            </a:schemeClr>
                          </a:solidFill>
                          <a:effectLst/>
                          <a:latin typeface="+mn-lt"/>
                          <a:ea typeface="+mn-ea"/>
                          <a:cs typeface="+mn-cs"/>
                        </a:rPr>
                        <a:t>15</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16</a:t>
                      </a:r>
                    </a:p>
                  </a:txBody>
                  <a:tcPr marL="5443" marR="5443" marT="5443" marB="0" anchor="ctr"/>
                </a:tc>
                <a:tc>
                  <a:txBody>
                    <a:bodyPr/>
                    <a:lstStyle/>
                    <a:p>
                      <a:pPr algn="ctr" fontAlgn="ctr"/>
                      <a:r>
                        <a:rPr lang="en-US" sz="2400" b="0" i="0" u="none" strike="noStrike" dirty="0">
                          <a:solidFill>
                            <a:schemeClr val="bg1">
                              <a:lumMod val="85000"/>
                            </a:schemeClr>
                          </a:solidFill>
                          <a:effectLst/>
                          <a:latin typeface="Calibri" panose="020F0502020204030204" pitchFamily="34" charset="0"/>
                        </a:rPr>
                        <a:t>17</a:t>
                      </a:r>
                    </a:p>
                  </a:txBody>
                  <a:tcPr marL="5443" marR="5443" marT="5443" marB="0" anchor="ctr"/>
                </a:tc>
                <a:tc>
                  <a:txBody>
                    <a:bodyPr/>
                    <a:lstStyle/>
                    <a:p>
                      <a:pPr algn="ctr" fontAlgn="ctr"/>
                      <a:r>
                        <a:rPr lang="en-US" sz="2400" b="0" i="0" u="none" strike="noStrike" dirty="0">
                          <a:solidFill>
                            <a:schemeClr val="tx2"/>
                          </a:solidFill>
                          <a:effectLst/>
                          <a:latin typeface="Calibri" panose="020F0502020204030204" pitchFamily="34" charset="0"/>
                        </a:rPr>
                        <a:t>18</a:t>
                      </a:r>
                    </a:p>
                  </a:txBody>
                  <a:tcPr marL="5443" marR="5443" marT="5443" marB="0" anchor="ctr"/>
                </a:tc>
                <a:tc>
                  <a:txBody>
                    <a:bodyPr/>
                    <a:lstStyle/>
                    <a:p>
                      <a:pPr algn="ctr" fontAlgn="ctr"/>
                      <a:r>
                        <a:rPr lang="en-US" sz="2400" b="0" i="0" u="none" strike="noStrike" dirty="0">
                          <a:solidFill>
                            <a:schemeClr val="tx2"/>
                          </a:solidFill>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433613">
                <a:tc>
                  <a:txBody>
                    <a:bodyPr/>
                    <a:lstStyle/>
                    <a:p>
                      <a:pPr algn="ctr" fontAlgn="ctr"/>
                      <a:r>
                        <a:rPr lang="en-US" sz="2400" u="none" strike="noStrike" dirty="0">
                          <a:solidFill>
                            <a:srgbClr val="FF8F8F"/>
                          </a:solidFill>
                          <a:effectLst/>
                        </a:rPr>
                        <a:t>20</a:t>
                      </a:r>
                      <a:endParaRPr lang="en-US" sz="2400" b="0" i="0" u="none" strike="noStrike" dirty="0">
                        <a:solidFill>
                          <a:srgbClr val="FF8F8F"/>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FF8F8F"/>
                          </a:solidFill>
                          <a:effectLst/>
                        </a:rPr>
                        <a:t>21</a:t>
                      </a:r>
                      <a:endParaRPr lang="en-US" sz="2400" b="0" i="0" u="none" strike="noStrike" dirty="0">
                        <a:solidFill>
                          <a:srgbClr val="FF8F8F"/>
                        </a:solidFill>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rgbClr val="FF8F8F"/>
                          </a:solidFill>
                          <a:effectLst/>
                          <a:latin typeface="+mn-lt"/>
                          <a:ea typeface="+mn-ea"/>
                          <a:cs typeface="+mn-cs"/>
                        </a:rPr>
                        <a:t>22</a:t>
                      </a:r>
                    </a:p>
                  </a:txBody>
                  <a:tcPr marL="5443" marR="5443" marT="5443" marB="0" anchor="ctr"/>
                </a:tc>
                <a:tc>
                  <a:txBody>
                    <a:bodyPr/>
                    <a:lstStyle/>
                    <a:p>
                      <a:pPr algn="ctr" fontAlgn="ctr"/>
                      <a:r>
                        <a:rPr lang="en-US" sz="2400" u="none" strike="noStrike" dirty="0">
                          <a:solidFill>
                            <a:srgbClr val="FF8F8F"/>
                          </a:solidFill>
                          <a:effectLst/>
                        </a:rPr>
                        <a:t>23</a:t>
                      </a:r>
                      <a:endParaRPr lang="en-US" sz="2400" b="0" i="0" u="none" strike="noStrike" dirty="0">
                        <a:solidFill>
                          <a:srgbClr val="FF8F8F"/>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solidFill>
                            <a:srgbClr val="FF8F8F"/>
                          </a:solidFill>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solidFill>
                            <a:srgbClr val="FF8F8F"/>
                          </a:solidFill>
                          <a:effectLst/>
                          <a:latin typeface="Calibri" panose="020F0502020204030204" pitchFamily="34" charset="0"/>
                        </a:rPr>
                        <a:t>25</a:t>
                      </a:r>
                    </a:p>
                  </a:txBody>
                  <a:tcPr marL="5443" marR="5443" marT="5443" marB="0" anchor="ctr"/>
                </a:tc>
                <a:tc>
                  <a:txBody>
                    <a:bodyPr/>
                    <a:lstStyle/>
                    <a:p>
                      <a:pPr algn="ctr" fontAlgn="ctr"/>
                      <a:r>
                        <a:rPr lang="en-US" sz="2400" u="none" strike="noStrike" dirty="0">
                          <a:solidFill>
                            <a:srgbClr val="FF8F8F"/>
                          </a:solidFill>
                          <a:effectLst/>
                        </a:rPr>
                        <a:t>26</a:t>
                      </a:r>
                      <a:endParaRPr lang="en-US" sz="2400" b="0" i="0" u="none" strike="noStrike" dirty="0">
                        <a:solidFill>
                          <a:srgbClr val="FF8F8F"/>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433613">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433613">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6" name="Table 5">
            <a:extLst>
              <a:ext uri="{FF2B5EF4-FFF2-40B4-BE49-F238E27FC236}">
                <a16:creationId xmlns:a16="http://schemas.microsoft.com/office/drawing/2014/main" id="{C8B0A993-1A25-F824-82F1-8DAB02377A44}"/>
              </a:ext>
            </a:extLst>
          </p:cNvPr>
          <p:cNvGraphicFramePr>
            <a:graphicFrameLocks noGrp="1"/>
          </p:cNvGraphicFramePr>
          <p:nvPr/>
        </p:nvGraphicFramePr>
        <p:xfrm>
          <a:off x="4932040" y="1439863"/>
          <a:ext cx="3744412" cy="3387406"/>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18509">
                <a:tc gridSpan="7">
                  <a:txBody>
                    <a:bodyPr/>
                    <a:lstStyle/>
                    <a:p>
                      <a:pPr algn="ctr" fontAlgn="ctr"/>
                      <a:r>
                        <a:rPr lang="en-US" sz="2400" u="none" strike="noStrike" dirty="0">
                          <a:effectLst/>
                        </a:rPr>
                        <a:t>December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427694">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427694">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noStrike" kern="1200" dirty="0">
                        <a:solidFill>
                          <a:schemeClr val="bg2">
                            <a:lumMod val="40000"/>
                            <a:lumOff val="60000"/>
                          </a:schemeClr>
                        </a:solidFill>
                        <a:effectLst/>
                        <a:latin typeface="+mn-lt"/>
                        <a:ea typeface="+mn-ea"/>
                        <a:cs typeface="+mn-cs"/>
                      </a:endParaRPr>
                    </a:p>
                  </a:txBody>
                  <a:tcPr marL="5443" marR="5443" marT="5443" marB="0" anchor="ctr"/>
                </a:tc>
                <a:tc>
                  <a:txBody>
                    <a:bodyPr/>
                    <a:lstStyle/>
                    <a:p>
                      <a:pPr algn="ctr" fontAlgn="ctr"/>
                      <a:endParaRPr lang="en-US" sz="2400" b="0" i="0" u="none" strike="noStrike" dirty="0">
                        <a:solidFill>
                          <a:schemeClr val="bg2">
                            <a:lumMod val="40000"/>
                            <a:lumOff val="60000"/>
                          </a:schemeClr>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3</a:t>
                      </a:r>
                    </a:p>
                  </a:txBody>
                  <a:tcPr marL="5443" marR="5443" marT="5443" marB="0" anchor="ctr"/>
                </a:tc>
                <a:extLst>
                  <a:ext uri="{0D108BD9-81ED-4DB2-BD59-A6C34878D82A}">
                    <a16:rowId xmlns:a16="http://schemas.microsoft.com/office/drawing/2014/main" val="804905794"/>
                  </a:ext>
                </a:extLst>
              </a:tr>
              <a:tr h="427694">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marL="0" algn="ctr" defTabSz="457200" rtl="0" eaLnBrk="1" fontAlgn="ctr" latinLnBrk="0" hangingPunct="1"/>
                      <a:r>
                        <a:rPr lang="en-US" sz="2800" b="0" u="none" strike="noStrike" kern="1200" dirty="0">
                          <a:solidFill>
                            <a:schemeClr val="tx1"/>
                          </a:solidFill>
                          <a:effectLst/>
                          <a:latin typeface="+mn-lt"/>
                          <a:ea typeface="+mn-ea"/>
                          <a:cs typeface="+mn-cs"/>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extLst>
                  <a:ext uri="{0D108BD9-81ED-4DB2-BD59-A6C34878D82A}">
                    <a16:rowId xmlns:a16="http://schemas.microsoft.com/office/drawing/2014/main" val="2892619755"/>
                  </a:ext>
                </a:extLst>
              </a:tr>
              <a:tr h="427694">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13</a:t>
                      </a:r>
                    </a:p>
                  </a:txBody>
                  <a:tcPr marL="5443" marR="5443" marT="5443" marB="0" anchor="ct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latin typeface="Calibri" panose="020F0502020204030204" pitchFamily="34" charset="0"/>
                        </a:rPr>
                        <a:t>17</a:t>
                      </a:r>
                    </a:p>
                  </a:txBody>
                  <a:tcPr marL="5443" marR="5443" marT="5443" marB="0" anchor="ctr"/>
                </a:tc>
                <a:extLst>
                  <a:ext uri="{0D108BD9-81ED-4DB2-BD59-A6C34878D82A}">
                    <a16:rowId xmlns:a16="http://schemas.microsoft.com/office/drawing/2014/main" val="3893115474"/>
                  </a:ext>
                </a:extLst>
              </a:tr>
              <a:tr h="427694">
                <a:tc>
                  <a:txBody>
                    <a:bodyPr/>
                    <a:lstStyle/>
                    <a:p>
                      <a:pPr algn="ctr" fontAlgn="ctr"/>
                      <a:r>
                        <a:rPr lang="en-US" sz="2400" b="0" i="0" u="none" strike="noStrike" dirty="0">
                          <a:effectLs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tc>
                  <a:txBody>
                    <a:bodyPr/>
                    <a:lstStyle/>
                    <a:p>
                      <a:pPr marL="0" algn="ctr" defTabSz="457200" rtl="0" eaLnBrk="1" fontAlgn="ctr" latinLnBrk="0" hangingPunct="1"/>
                      <a:r>
                        <a:rPr lang="en-US" sz="2800" b="0" u="none" strike="noStrike" kern="1200" dirty="0">
                          <a:solidFill>
                            <a:schemeClr val="tx1"/>
                          </a:solidFill>
                          <a:effectLst/>
                          <a:latin typeface="+mn-lt"/>
                          <a:ea typeface="+mn-ea"/>
                          <a:cs typeface="+mn-cs"/>
                        </a:rPr>
                        <a:t>2</a:t>
                      </a:r>
                      <a:r>
                        <a:rPr lang="en-US" sz="2800" b="1" u="none" strike="noStrike" kern="1200" dirty="0">
                          <a:solidFill>
                            <a:schemeClr val="tx1"/>
                          </a:solidFill>
                          <a:effectLst/>
                          <a:latin typeface="+mn-lt"/>
                          <a:ea typeface="+mn-ea"/>
                          <a:cs typeface="+mn-cs"/>
                        </a:rPr>
                        <a:t>0</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21</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22</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23</a:t>
                      </a:r>
                    </a:p>
                  </a:txBody>
                  <a:tcPr marL="5443" marR="5443" marT="5443" marB="0" anchor="ctr"/>
                </a:tc>
                <a:tc>
                  <a:txBody>
                    <a:bodyPr/>
                    <a:lstStyle/>
                    <a:p>
                      <a:pPr algn="ctr" fontAlgn="ctr"/>
                      <a:r>
                        <a:rPr lang="en-US" sz="2400" b="0" i="0" u="none" strike="noStrike" dirty="0">
                          <a:solidFill>
                            <a:schemeClr val="bg1">
                              <a:lumMod val="75000"/>
                            </a:schemeClr>
                          </a:solidFill>
                          <a:effectLst/>
                          <a:latin typeface="Calibri" panose="020F0502020204030204" pitchFamily="34" charset="0"/>
                        </a:rPr>
                        <a:t>24</a:t>
                      </a:r>
                    </a:p>
                  </a:txBody>
                  <a:tcPr marL="5443" marR="5443" marT="5443" marB="0" anchor="ctr"/>
                </a:tc>
                <a:extLst>
                  <a:ext uri="{0D108BD9-81ED-4DB2-BD59-A6C34878D82A}">
                    <a16:rowId xmlns:a16="http://schemas.microsoft.com/office/drawing/2014/main" val="3777630749"/>
                  </a:ext>
                </a:extLst>
              </a:tr>
              <a:tr h="427694">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25</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chemeClr val="bg1">
                              <a:lumMod val="75000"/>
                            </a:schemeClr>
                          </a:solidFill>
                          <a:effectLst/>
                          <a:latin typeface="Calibri" panose="020F0502020204030204" pitchFamily="34" charset="0"/>
                          <a:ea typeface="+mn-ea"/>
                          <a:cs typeface="+mn-cs"/>
                        </a:rPr>
                        <a:t>26</a:t>
                      </a:r>
                    </a:p>
                  </a:txBody>
                  <a:tcPr marL="5443" marR="5443" marT="5443" marB="0" anchor="ctr"/>
                </a:tc>
                <a:tc>
                  <a:txBody>
                    <a:bodyPr/>
                    <a:lstStyle/>
                    <a:p>
                      <a:pPr marL="0" algn="ctr" defTabSz="457200" rtl="0" eaLnBrk="1" fontAlgn="ctr" latinLnBrk="0" hangingPunct="1"/>
                      <a:r>
                        <a:rPr lang="en-US" sz="2800" b="1" u="none" strike="noStrike" kern="1200" dirty="0">
                          <a:solidFill>
                            <a:schemeClr val="bg1">
                              <a:lumMod val="75000"/>
                            </a:schemeClr>
                          </a:solidFill>
                          <a:effectLst/>
                          <a:latin typeface="+mn-lt"/>
                          <a:ea typeface="+mn-ea"/>
                          <a:cs typeface="+mn-cs"/>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chemeClr val="bg1">
                              <a:lumMod val="75000"/>
                            </a:schemeClr>
                          </a:solidFill>
                          <a:effectLst/>
                          <a:latin typeface="Calibri" panose="020F0502020204030204" pitchFamily="34" charset="0"/>
                          <a:ea typeface="+mn-ea"/>
                          <a:cs typeface="+mn-cs"/>
                        </a:rPr>
                        <a:t>28</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31</a:t>
                      </a:r>
                    </a:p>
                  </a:txBody>
                  <a:tcPr marL="5443" marR="5443" marT="5443" marB="0" anchor="ctr"/>
                </a:tc>
                <a:extLst>
                  <a:ext uri="{0D108BD9-81ED-4DB2-BD59-A6C34878D82A}">
                    <a16:rowId xmlns:a16="http://schemas.microsoft.com/office/drawing/2014/main" val="381256473"/>
                  </a:ext>
                </a:extLst>
              </a:tr>
              <a:tr h="427694">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830597" y="4807383"/>
            <a:ext cx="7764463" cy="1709624"/>
          </a:xfrm>
        </p:spPr>
        <p:txBody>
          <a:bodyPr>
            <a:normAutofit lnSpcReduction="10000"/>
          </a:bodyPr>
          <a:lstStyle/>
          <a:p>
            <a:r>
              <a:rPr lang="en-US" sz="2400" dirty="0"/>
              <a:t>On the dates shown (29 Nov, 13-Dec, 3-Jan and 10-Jan)</a:t>
            </a:r>
          </a:p>
          <a:p>
            <a:r>
              <a:rPr lang="en-US" sz="2400" dirty="0"/>
              <a:t>Time: 06:00 PT   Duration: 1.5 hours</a:t>
            </a:r>
          </a:p>
          <a:p>
            <a:r>
              <a:rPr lang="en-US" sz="2400" dirty="0"/>
              <a:t>Commence 29-November-2022 at 06:00 PT</a:t>
            </a:r>
          </a:p>
          <a:p>
            <a:endParaRPr lang="en-US" dirty="0"/>
          </a:p>
        </p:txBody>
      </p:sp>
      <p:sp>
        <p:nvSpPr>
          <p:cNvPr id="11" name="Oval 10">
            <a:extLst>
              <a:ext uri="{FF2B5EF4-FFF2-40B4-BE49-F238E27FC236}">
                <a16:creationId xmlns:a16="http://schemas.microsoft.com/office/drawing/2014/main" id="{A0667763-86F5-F760-7B80-22F8AA3FDE82}"/>
              </a:ext>
            </a:extLst>
          </p:cNvPr>
          <p:cNvSpPr/>
          <p:nvPr/>
        </p:nvSpPr>
        <p:spPr bwMode="auto">
          <a:xfrm>
            <a:off x="1907704" y="3933056"/>
            <a:ext cx="576064" cy="43204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7" name="Arrow: Right 6">
            <a:extLst>
              <a:ext uri="{FF2B5EF4-FFF2-40B4-BE49-F238E27FC236}">
                <a16:creationId xmlns:a16="http://schemas.microsoft.com/office/drawing/2014/main" id="{485C0F78-AEAB-A095-F9AA-7D1953E829F7}"/>
              </a:ext>
            </a:extLst>
          </p:cNvPr>
          <p:cNvSpPr/>
          <p:nvPr/>
        </p:nvSpPr>
        <p:spPr bwMode="auto">
          <a:xfrm>
            <a:off x="735851" y="3846059"/>
            <a:ext cx="1090461"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29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graphicFrame>
        <p:nvGraphicFramePr>
          <p:cNvPr id="6" name="Table 5">
            <a:extLst>
              <a:ext uri="{FF2B5EF4-FFF2-40B4-BE49-F238E27FC236}">
                <a16:creationId xmlns:a16="http://schemas.microsoft.com/office/drawing/2014/main" id="{C8B0A993-1A25-F824-82F1-8DAB02377A44}"/>
              </a:ext>
            </a:extLst>
          </p:cNvPr>
          <p:cNvGraphicFramePr>
            <a:graphicFrameLocks noGrp="1"/>
          </p:cNvGraphicFramePr>
          <p:nvPr/>
        </p:nvGraphicFramePr>
        <p:xfrm>
          <a:off x="2627784" y="157545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January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1">
                              <a:lumMod val="75000"/>
                            </a:schemeClr>
                          </a:solidFill>
                          <a:effectLst/>
                          <a:latin typeface="+mn-lt"/>
                          <a:ea typeface="+mn-ea"/>
                          <a:cs typeface="+mn-cs"/>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7</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10</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15</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17</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21</a:t>
                      </a:r>
                    </a:p>
                  </a:txBody>
                  <a:tcPr marL="5443" marR="5443" marT="5443"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93115474"/>
                  </a:ext>
                </a:extLst>
              </a:tr>
              <a:tr h="523741">
                <a:tc>
                  <a:txBody>
                    <a:bodyPr/>
                    <a:lstStyle/>
                    <a:p>
                      <a:pPr algn="ctr" fontAlgn="ctr"/>
                      <a:r>
                        <a:rPr lang="en-US" sz="2400" b="0" i="0" u="none" strike="noStrike" dirty="0">
                          <a:effectLst/>
                          <a:latin typeface="Calibri" panose="020F0502020204030204" pitchFamily="34" charset="0"/>
                        </a:rPr>
                        <a:t>22</a:t>
                      </a:r>
                    </a:p>
                  </a:txBody>
                  <a:tcPr marL="5443" marR="5443" marT="5443" marB="0" anchor="ct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24</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25</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31</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3" name="Arrow: Right 2">
            <a:extLst>
              <a:ext uri="{FF2B5EF4-FFF2-40B4-BE49-F238E27FC236}">
                <a16:creationId xmlns:a16="http://schemas.microsoft.com/office/drawing/2014/main" id="{CBC3F5C4-F3B8-D454-F1E9-062D502EC8D7}"/>
              </a:ext>
            </a:extLst>
          </p:cNvPr>
          <p:cNvSpPr/>
          <p:nvPr/>
        </p:nvSpPr>
        <p:spPr bwMode="auto">
          <a:xfrm>
            <a:off x="827584" y="3505870"/>
            <a:ext cx="223224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Wireless Interim</a:t>
            </a:r>
          </a:p>
        </p:txBody>
      </p:sp>
      <p:sp>
        <p:nvSpPr>
          <p:cNvPr id="8" name="Title 1">
            <a:extLst>
              <a:ext uri="{FF2B5EF4-FFF2-40B4-BE49-F238E27FC236}">
                <a16:creationId xmlns:a16="http://schemas.microsoft.com/office/drawing/2014/main" id="{CA24556E-24EC-2AF2-5779-4918D5B11932}"/>
              </a:ext>
            </a:extLst>
          </p:cNvPr>
          <p:cNvSpPr txBox="1">
            <a:spLocks/>
          </p:cNvSpPr>
          <p:nvPr/>
        </p:nvSpPr>
        <p:spPr bwMode="auto">
          <a:xfrm>
            <a:off x="755576" y="685801"/>
            <a:ext cx="7764463" cy="5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a:t>Interim Webex Schedule</a:t>
            </a:r>
            <a:endParaRPr lang="en-US" kern="0" dirty="0"/>
          </a:p>
        </p:txBody>
      </p:sp>
    </p:spTree>
    <p:extLst>
      <p:ext uri="{BB962C8B-B14F-4D97-AF65-F5344CB8AC3E}">
        <p14:creationId xmlns:p14="http://schemas.microsoft.com/office/powerpoint/2010/main" val="1036000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371600"/>
            <a:ext cx="3805238" cy="4868863"/>
          </a:xfrm>
        </p:spPr>
        <p:txBody>
          <a:bodyPr wrap="square" anchor="t">
            <a:normAutofit/>
          </a:bodyPr>
          <a:lstStyle/>
          <a:p>
            <a:pPr marL="0" indent="0"/>
            <a:r>
              <a:rPr lang="en-US" dirty="0"/>
              <a:t>January Interim in Baltimore</a:t>
            </a:r>
          </a:p>
          <a:p>
            <a:pPr marL="457200" indent="-45720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5F4FCB64-9E0E-5E6F-ABC1-8526E9EBB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33" r="12028" b="3"/>
          <a:stretch/>
        </p:blipFill>
        <p:spPr bwMode="auto">
          <a:xfrm>
            <a:off x="4567238" y="1371600"/>
            <a:ext cx="3806825" cy="48688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27</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58955</TotalTime>
  <Words>2045</Words>
  <Application>Microsoft Office PowerPoint</Application>
  <PresentationFormat>On-screen Show (4:3)</PresentationFormat>
  <Paragraphs>412</Paragraphs>
  <Slides>27</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TFD and the path to draft text</vt:lpstr>
      <vt:lpstr>Next Steps</vt:lpstr>
      <vt:lpstr>November Agenda</vt:lpstr>
      <vt:lpstr>Interim Webex Schedule</vt:lpstr>
      <vt:lpstr>PowerPoint Presentation</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269</cp:revision>
  <cp:lastPrinted>2000-03-07T00:55:37Z</cp:lastPrinted>
  <dcterms:created xsi:type="dcterms:W3CDTF">2016-01-17T22:48:36Z</dcterms:created>
  <dcterms:modified xsi:type="dcterms:W3CDTF">2022-11-29T07:21:29Z</dcterms:modified>
  <cp:category/>
</cp:coreProperties>
</file>