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8"/>
  </p:notesMasterIdLst>
  <p:handoutMasterIdLst>
    <p:handoutMasterId r:id="rId109"/>
  </p:handoutMasterIdLst>
  <p:sldIdLst>
    <p:sldId id="359" r:id="rId2"/>
    <p:sldId id="360" r:id="rId3"/>
    <p:sldId id="340" r:id="rId4"/>
    <p:sldId id="342" r:id="rId5"/>
    <p:sldId id="349" r:id="rId6"/>
    <p:sldId id="348" r:id="rId7"/>
    <p:sldId id="347" r:id="rId8"/>
    <p:sldId id="346" r:id="rId9"/>
    <p:sldId id="334" r:id="rId10"/>
    <p:sldId id="357" r:id="rId11"/>
    <p:sldId id="350" r:id="rId12"/>
    <p:sldId id="351" r:id="rId13"/>
    <p:sldId id="356" r:id="rId14"/>
    <p:sldId id="260" r:id="rId15"/>
    <p:sldId id="259" r:id="rId16"/>
    <p:sldId id="286" r:id="rId17"/>
    <p:sldId id="285" r:id="rId18"/>
    <p:sldId id="275" r:id="rId19"/>
    <p:sldId id="279" r:id="rId20"/>
    <p:sldId id="5164" r:id="rId21"/>
    <p:sldId id="5165" r:id="rId22"/>
    <p:sldId id="5166" r:id="rId23"/>
    <p:sldId id="5167" r:id="rId24"/>
    <p:sldId id="277" r:id="rId25"/>
    <p:sldId id="5143" r:id="rId26"/>
    <p:sldId id="269" r:id="rId27"/>
    <p:sldId id="265" r:id="rId28"/>
    <p:sldId id="273" r:id="rId29"/>
    <p:sldId id="290" r:id="rId30"/>
    <p:sldId id="5144" r:id="rId31"/>
    <p:sldId id="5152" r:id="rId32"/>
    <p:sldId id="5156" r:id="rId33"/>
    <p:sldId id="5157" r:id="rId34"/>
    <p:sldId id="5158" r:id="rId35"/>
    <p:sldId id="5159" r:id="rId36"/>
    <p:sldId id="5096" r:id="rId37"/>
    <p:sldId id="320" r:id="rId38"/>
    <p:sldId id="5160" r:id="rId39"/>
    <p:sldId id="5161" r:id="rId40"/>
    <p:sldId id="5162" r:id="rId41"/>
    <p:sldId id="5163" r:id="rId42"/>
    <p:sldId id="5145" r:id="rId43"/>
    <p:sldId id="5180" r:id="rId44"/>
    <p:sldId id="5179" r:id="rId45"/>
    <p:sldId id="5178" r:id="rId46"/>
    <p:sldId id="5177" r:id="rId47"/>
    <p:sldId id="5176" r:id="rId48"/>
    <p:sldId id="5175" r:id="rId49"/>
    <p:sldId id="5174" r:id="rId50"/>
    <p:sldId id="5173" r:id="rId51"/>
    <p:sldId id="5168" r:id="rId52"/>
    <p:sldId id="5146" r:id="rId53"/>
    <p:sldId id="5181" r:id="rId54"/>
    <p:sldId id="424" r:id="rId55"/>
    <p:sldId id="862" r:id="rId56"/>
    <p:sldId id="873" r:id="rId57"/>
    <p:sldId id="883" r:id="rId58"/>
    <p:sldId id="884" r:id="rId59"/>
    <p:sldId id="872" r:id="rId60"/>
    <p:sldId id="857" r:id="rId61"/>
    <p:sldId id="870" r:id="rId62"/>
    <p:sldId id="882" r:id="rId63"/>
    <p:sldId id="877" r:id="rId64"/>
    <p:sldId id="878" r:id="rId65"/>
    <p:sldId id="866" r:id="rId66"/>
    <p:sldId id="886" r:id="rId67"/>
    <p:sldId id="885" r:id="rId68"/>
    <p:sldId id="5147" r:id="rId69"/>
    <p:sldId id="5182" r:id="rId70"/>
    <p:sldId id="938" r:id="rId71"/>
    <p:sldId id="1017" r:id="rId72"/>
    <p:sldId id="990" r:id="rId73"/>
    <p:sldId id="1039" r:id="rId74"/>
    <p:sldId id="1034" r:id="rId75"/>
    <p:sldId id="256" r:id="rId76"/>
    <p:sldId id="5151" r:id="rId77"/>
    <p:sldId id="5183" r:id="rId78"/>
    <p:sldId id="5186" r:id="rId79"/>
    <p:sldId id="5190" r:id="rId80"/>
    <p:sldId id="267" r:id="rId81"/>
    <p:sldId id="5189" r:id="rId82"/>
    <p:sldId id="5188" r:id="rId83"/>
    <p:sldId id="270" r:id="rId84"/>
    <p:sldId id="5148" r:id="rId85"/>
    <p:sldId id="5209" r:id="rId86"/>
    <p:sldId id="5210" r:id="rId87"/>
    <p:sldId id="5211" r:id="rId88"/>
    <p:sldId id="5212" r:id="rId89"/>
    <p:sldId id="5213" r:id="rId90"/>
    <p:sldId id="5214" r:id="rId91"/>
    <p:sldId id="5149" r:id="rId92"/>
    <p:sldId id="5191" r:id="rId93"/>
    <p:sldId id="2375" r:id="rId94"/>
    <p:sldId id="2370" r:id="rId95"/>
    <p:sldId id="287" r:id="rId96"/>
    <p:sldId id="2371" r:id="rId97"/>
    <p:sldId id="5150" r:id="rId98"/>
    <p:sldId id="5197" r:id="rId99"/>
    <p:sldId id="5196" r:id="rId100"/>
    <p:sldId id="5132" r:id="rId101"/>
    <p:sldId id="5193" r:id="rId102"/>
    <p:sldId id="5194" r:id="rId103"/>
    <p:sldId id="289" r:id="rId104"/>
    <p:sldId id="291" r:id="rId105"/>
    <p:sldId id="292" r:id="rId106"/>
    <p:sldId id="5142" r:id="rId10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9" d="100"/>
          <a:sy n="69" d="100"/>
        </p:scale>
        <p:origin x="76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4E1D0-A775-4679-95F0-6F8A341793A3}" type="doc">
      <dgm:prSet loTypeId="urn:microsoft.com/office/officeart/2005/8/layout/hProcess11" loCatId="process" qsTypeId="urn:microsoft.com/office/officeart/2005/8/quickstyle/simple2" qsCatId="simple" csTypeId="urn:microsoft.com/office/officeart/2005/8/colors/colorful2" csCatId="colorful" phldr="1"/>
      <dgm:spPr/>
    </dgm:pt>
    <dgm:pt modelId="{76B52305-50BB-4E49-9DF2-BDE525C0E3A0}">
      <dgm:prSet phldrT="[Text]" custT="1"/>
      <dgm:spPr>
        <a:xfrm>
          <a:off x="2670" y="0"/>
          <a:ext cx="649805" cy="1713893"/>
        </a:xfrm>
        <a:prstGeom prst="rect">
          <a:avLst/>
        </a:prstGeom>
        <a:noFill/>
        <a:ln>
          <a:noFill/>
        </a:ln>
        <a:effectLst/>
      </dgm:spPr>
      <dgm:t>
        <a:bodyPr/>
        <a:lstStyle/>
        <a:p>
          <a:pPr>
            <a:buNone/>
          </a:pPr>
          <a:r>
            <a:rPr lang="en-US" sz="1000" dirty="0">
              <a:solidFill>
                <a:srgbClr val="000000">
                  <a:hueOff val="0"/>
                  <a:satOff val="0"/>
                  <a:lumOff val="0"/>
                  <a:alphaOff val="0"/>
                </a:srgbClr>
              </a:solidFill>
              <a:latin typeface="Times New Roman"/>
              <a:ea typeface="+mn-ea"/>
              <a:cs typeface="+mn-cs"/>
            </a:rPr>
            <a:t>Tech Req Doc </a:t>
          </a:r>
          <a:r>
            <a:rPr lang="en-US" sz="1000" b="1" i="0" dirty="0">
              <a:solidFill>
                <a:srgbClr val="000000">
                  <a:hueOff val="0"/>
                  <a:satOff val="0"/>
                  <a:lumOff val="0"/>
                  <a:alphaOff val="0"/>
                </a:srgbClr>
              </a:solidFill>
              <a:latin typeface="Times New Roman"/>
              <a:ea typeface="+mn-ea"/>
              <a:cs typeface="+mn-cs"/>
            </a:rPr>
            <a:t>July 2022</a:t>
          </a:r>
        </a:p>
      </dgm:t>
    </dgm:pt>
    <dgm:pt modelId="{1B19BF8A-356F-4542-A3A0-7A77085A2AED}" type="parTrans" cxnId="{3000B139-2344-4F0F-A991-27D524B11A00}">
      <dgm:prSet/>
      <dgm:spPr/>
      <dgm:t>
        <a:bodyPr/>
        <a:lstStyle/>
        <a:p>
          <a:endParaRPr lang="en-US" sz="1600"/>
        </a:p>
      </dgm:t>
    </dgm:pt>
    <dgm:pt modelId="{26BA1C25-BF63-4F5B-B634-3689C3571887}" type="sibTrans" cxnId="{3000B139-2344-4F0F-A991-27D524B11A00}">
      <dgm:prSet/>
      <dgm:spPr/>
      <dgm:t>
        <a:bodyPr/>
        <a:lstStyle/>
        <a:p>
          <a:endParaRPr lang="en-US" sz="1600"/>
        </a:p>
      </dgm:t>
    </dgm:pt>
    <dgm:pt modelId="{48275573-B8CA-4E52-BE68-B15364EBE180}">
      <dgm:prSet phldrT="[Text]" custT="1"/>
      <dgm:spPr>
        <a:xfrm>
          <a:off x="684965" y="2570839"/>
          <a:ext cx="941197" cy="1713893"/>
        </a:xfrm>
        <a:prstGeom prst="rect">
          <a:avLst/>
        </a:prstGeom>
        <a:noFill/>
        <a:ln>
          <a:noFill/>
        </a:ln>
        <a:effectLst/>
      </dgm:spPr>
      <dgm:t>
        <a:bodyPr/>
        <a:lstStyle/>
        <a:p>
          <a:pPr>
            <a:buNone/>
          </a:pPr>
          <a:r>
            <a:rPr lang="en-US" sz="1000" dirty="0">
              <a:solidFill>
                <a:srgbClr val="000000">
                  <a:hueOff val="0"/>
                  <a:satOff val="0"/>
                  <a:lumOff val="0"/>
                  <a:alphaOff val="0"/>
                </a:srgbClr>
              </a:solidFill>
              <a:latin typeface="Times New Roman"/>
              <a:ea typeface="+mn-ea"/>
              <a:cs typeface="+mn-cs"/>
            </a:rPr>
            <a:t>Chan Mod Doc. Call Proposals </a:t>
          </a:r>
          <a:r>
            <a:rPr lang="en-US" sz="1000" b="1" dirty="0">
              <a:solidFill>
                <a:srgbClr val="000000">
                  <a:hueOff val="0"/>
                  <a:satOff val="0"/>
                  <a:lumOff val="0"/>
                  <a:alphaOff val="0"/>
                </a:srgbClr>
              </a:solidFill>
              <a:latin typeface="Times New Roman"/>
              <a:ea typeface="+mn-ea"/>
              <a:cs typeface="+mn-cs"/>
            </a:rPr>
            <a:t>Sept 2022</a:t>
          </a:r>
        </a:p>
      </dgm:t>
    </dgm:pt>
    <dgm:pt modelId="{C80168DF-C645-4A14-B5C4-14EBB8CE7237}" type="parTrans" cxnId="{34EC21A0-8940-415A-B89A-3CFE8B391513}">
      <dgm:prSet/>
      <dgm:spPr/>
      <dgm:t>
        <a:bodyPr/>
        <a:lstStyle/>
        <a:p>
          <a:endParaRPr lang="en-US" sz="1600"/>
        </a:p>
      </dgm:t>
    </dgm:pt>
    <dgm:pt modelId="{EEC965C9-B1E0-44FF-9FBF-F0C299D146D1}" type="sibTrans" cxnId="{34EC21A0-8940-415A-B89A-3CFE8B391513}">
      <dgm:prSet/>
      <dgm:spPr/>
      <dgm:t>
        <a:bodyPr/>
        <a:lstStyle/>
        <a:p>
          <a:endParaRPr lang="en-US" sz="1600"/>
        </a:p>
      </dgm:t>
    </dgm:pt>
    <dgm:pt modelId="{2A536067-5E44-4867-B051-27855C39E283}">
      <dgm:prSet phldrT="[Text]" custT="1"/>
      <dgm:spPr>
        <a:xfrm>
          <a:off x="1658654" y="0"/>
          <a:ext cx="1078131" cy="1713893"/>
        </a:xfrm>
        <a:prstGeom prst="rect">
          <a:avLst/>
        </a:prstGeom>
        <a:noFill/>
        <a:ln>
          <a:noFill/>
        </a:ln>
        <a:effectLst/>
      </dgm:spPr>
      <dgm:t>
        <a:bodyPr/>
        <a:lstStyle/>
        <a:p>
          <a:pPr>
            <a:buNone/>
          </a:pPr>
          <a:r>
            <a:rPr lang="en-US" sz="1050" dirty="0">
              <a:solidFill>
                <a:srgbClr val="000000">
                  <a:hueOff val="0"/>
                  <a:satOff val="0"/>
                  <a:lumOff val="0"/>
                  <a:alphaOff val="0"/>
                </a:srgbClr>
              </a:solidFill>
              <a:latin typeface="Times New Roman"/>
              <a:ea typeface="+mn-ea"/>
              <a:cs typeface="+mn-cs"/>
            </a:rPr>
            <a:t>Harmon Proposals </a:t>
          </a:r>
          <a:r>
            <a:rPr lang="en-US" sz="1050" b="1" dirty="0">
              <a:solidFill>
                <a:srgbClr val="000000">
                  <a:hueOff val="0"/>
                  <a:satOff val="0"/>
                  <a:lumOff val="0"/>
                  <a:alphaOff val="0"/>
                </a:srgbClr>
              </a:solidFill>
              <a:latin typeface="Times New Roman"/>
              <a:ea typeface="+mn-ea"/>
              <a:cs typeface="+mn-cs"/>
            </a:rPr>
            <a:t>March 2023</a:t>
          </a:r>
        </a:p>
      </dgm:t>
    </dgm:pt>
    <dgm:pt modelId="{6BD3A45D-81FF-4CA3-8981-695F7F780FEC}" type="parTrans" cxnId="{EA6A6F3F-1945-4961-89D4-4036A780632A}">
      <dgm:prSet/>
      <dgm:spPr/>
      <dgm:t>
        <a:bodyPr/>
        <a:lstStyle/>
        <a:p>
          <a:endParaRPr lang="en-US" sz="1600"/>
        </a:p>
      </dgm:t>
    </dgm:pt>
    <dgm:pt modelId="{3A69E857-85B5-49C7-9E18-DC175814CDF3}" type="sibTrans" cxnId="{EA6A6F3F-1945-4961-89D4-4036A780632A}">
      <dgm:prSet/>
      <dgm:spPr/>
      <dgm:t>
        <a:bodyPr/>
        <a:lstStyle/>
        <a:p>
          <a:endParaRPr lang="en-US" sz="1600"/>
        </a:p>
      </dgm:t>
    </dgm:pt>
    <dgm:pt modelId="{B50C7770-3AAA-45E1-9B85-C7E02FA1CEB1}">
      <dgm:prSet phldrT="[Text]" custT="1"/>
      <dgm:spPr>
        <a:xfrm>
          <a:off x="2769275" y="2570839"/>
          <a:ext cx="1067916" cy="1713893"/>
        </a:xfrm>
        <a:prstGeom prst="rect">
          <a:avLst/>
        </a:prstGeom>
        <a:noFill/>
        <a:ln>
          <a:noFill/>
        </a:ln>
        <a:effectLst/>
      </dgm:spPr>
      <dgm:t>
        <a:bodyPr/>
        <a:lstStyle/>
        <a:p>
          <a:pPr>
            <a:buNone/>
          </a:pPr>
          <a:r>
            <a:rPr lang="en-US" sz="1000" dirty="0">
              <a:solidFill>
                <a:srgbClr val="000000">
                  <a:hueOff val="0"/>
                  <a:satOff val="0"/>
                  <a:lumOff val="0"/>
                  <a:alphaOff val="0"/>
                </a:srgbClr>
              </a:solidFill>
              <a:latin typeface="Times New Roman"/>
              <a:ea typeface="+mn-ea"/>
              <a:cs typeface="+mn-cs"/>
            </a:rPr>
            <a:t>Specification Framework Doc </a:t>
          </a:r>
          <a:r>
            <a:rPr lang="en-US" sz="1000" b="1" dirty="0">
              <a:solidFill>
                <a:srgbClr val="000000">
                  <a:hueOff val="0"/>
                  <a:satOff val="0"/>
                  <a:lumOff val="0"/>
                  <a:alphaOff val="0"/>
                </a:srgbClr>
              </a:solidFill>
              <a:latin typeface="Times New Roman"/>
              <a:ea typeface="+mn-ea"/>
              <a:cs typeface="+mn-cs"/>
            </a:rPr>
            <a:t>January 2023</a:t>
          </a:r>
        </a:p>
      </dgm:t>
    </dgm:pt>
    <dgm:pt modelId="{AE6FED03-EFDB-4732-8153-6BF25F1EA385}" type="parTrans" cxnId="{DCD589E7-8D36-4453-A684-684AEDE807AB}">
      <dgm:prSet/>
      <dgm:spPr/>
      <dgm:t>
        <a:bodyPr/>
        <a:lstStyle/>
        <a:p>
          <a:endParaRPr lang="en-US" sz="1600"/>
        </a:p>
      </dgm:t>
    </dgm:pt>
    <dgm:pt modelId="{00FB0180-9795-46F0-B7C6-0E38CC8032F7}" type="sibTrans" cxnId="{DCD589E7-8D36-4453-A684-684AEDE807AB}">
      <dgm:prSet/>
      <dgm:spPr/>
      <dgm:t>
        <a:bodyPr/>
        <a:lstStyle/>
        <a:p>
          <a:endParaRPr lang="en-US" sz="1600"/>
        </a:p>
      </dgm:t>
    </dgm:pt>
    <dgm:pt modelId="{9EAAEFE8-426F-431D-B9CE-E9F78EC9978D}">
      <dgm:prSet phldrT="[Text]" custT="1"/>
      <dgm:spPr>
        <a:xfrm>
          <a:off x="3869682" y="0"/>
          <a:ext cx="865904" cy="1713893"/>
        </a:xfrm>
        <a:prstGeom prst="rect">
          <a:avLst/>
        </a:prstGeom>
        <a:noFill/>
        <a:ln>
          <a:noFill/>
        </a:ln>
        <a:effectLst/>
      </dgm:spPr>
      <dgm:t>
        <a:bodyPr/>
        <a:lstStyle/>
        <a:p>
          <a:pPr>
            <a:buNone/>
          </a:pPr>
          <a:r>
            <a:rPr lang="en-US" sz="1000" dirty="0">
              <a:solidFill>
                <a:srgbClr val="000000">
                  <a:hueOff val="0"/>
                  <a:satOff val="0"/>
                  <a:lumOff val="0"/>
                  <a:alphaOff val="0"/>
                </a:srgbClr>
              </a:solidFill>
              <a:latin typeface="Times New Roman"/>
              <a:ea typeface="+mn-ea"/>
              <a:cs typeface="+mn-cs"/>
            </a:rPr>
            <a:t>1</a:t>
          </a:r>
          <a:r>
            <a:rPr lang="en-US" sz="1000" baseline="30000" dirty="0">
              <a:solidFill>
                <a:srgbClr val="000000">
                  <a:hueOff val="0"/>
                  <a:satOff val="0"/>
                  <a:lumOff val="0"/>
                  <a:alphaOff val="0"/>
                </a:srgbClr>
              </a:solidFill>
              <a:latin typeface="Times New Roman"/>
              <a:ea typeface="+mn-ea"/>
              <a:cs typeface="+mn-cs"/>
            </a:rPr>
            <a:t>st</a:t>
          </a:r>
          <a:r>
            <a:rPr lang="en-US" sz="1000" dirty="0">
              <a:solidFill>
                <a:srgbClr val="000000">
                  <a:hueOff val="0"/>
                  <a:satOff val="0"/>
                  <a:lumOff val="0"/>
                  <a:alphaOff val="0"/>
                </a:srgbClr>
              </a:solidFill>
              <a:latin typeface="Times New Roman"/>
              <a:ea typeface="+mn-ea"/>
              <a:cs typeface="+mn-cs"/>
            </a:rPr>
            <a:t> Draft Doc </a:t>
          </a:r>
          <a:r>
            <a:rPr lang="en-US" sz="1000" b="1" dirty="0">
              <a:solidFill>
                <a:srgbClr val="000000">
                  <a:hueOff val="0"/>
                  <a:satOff val="0"/>
                  <a:lumOff val="0"/>
                  <a:alphaOff val="0"/>
                </a:srgbClr>
              </a:solidFill>
              <a:latin typeface="Times New Roman"/>
              <a:ea typeface="+mn-ea"/>
              <a:cs typeface="+mn-cs"/>
            </a:rPr>
            <a:t>March 2023</a:t>
          </a:r>
        </a:p>
      </dgm:t>
    </dgm:pt>
    <dgm:pt modelId="{7CF73F7D-C3F7-478E-BFA3-6497192EC25D}" type="parTrans" cxnId="{62F978A0-2379-425D-A4C2-5CAE99F4F4F8}">
      <dgm:prSet/>
      <dgm:spPr/>
      <dgm:t>
        <a:bodyPr/>
        <a:lstStyle/>
        <a:p>
          <a:endParaRPr lang="en-US" sz="1600"/>
        </a:p>
      </dgm:t>
    </dgm:pt>
    <dgm:pt modelId="{979C0E01-1A56-4C4F-B3BF-0BF8F040D569}" type="sibTrans" cxnId="{62F978A0-2379-425D-A4C2-5CAE99F4F4F8}">
      <dgm:prSet/>
      <dgm:spPr/>
      <dgm:t>
        <a:bodyPr/>
        <a:lstStyle/>
        <a:p>
          <a:endParaRPr lang="en-US" sz="1600"/>
        </a:p>
      </dgm:t>
    </dgm:pt>
    <dgm:pt modelId="{4C7608CC-6A29-43E2-8645-CD78ADEE8E89}">
      <dgm:prSet phldrT="[Text]" custT="1"/>
      <dgm:spPr>
        <a:xfrm>
          <a:off x="4768077" y="2570839"/>
          <a:ext cx="649805" cy="1713893"/>
        </a:xfrm>
        <a:prstGeom prst="rect">
          <a:avLst/>
        </a:prstGeom>
        <a:noFill/>
        <a:ln>
          <a:noFill/>
        </a:ln>
        <a:effectLst/>
      </dgm:spPr>
      <dgm:t>
        <a:bodyPr/>
        <a:lstStyle/>
        <a:p>
          <a:pPr>
            <a:buNone/>
          </a:pPr>
          <a:r>
            <a:rPr lang="en-US" sz="1000" dirty="0">
              <a:solidFill>
                <a:srgbClr val="000000">
                  <a:hueOff val="0"/>
                  <a:satOff val="0"/>
                  <a:lumOff val="0"/>
                  <a:alphaOff val="0"/>
                </a:srgbClr>
              </a:solidFill>
              <a:latin typeface="Times New Roman"/>
              <a:ea typeface="+mn-ea"/>
              <a:cs typeface="+mn-cs"/>
            </a:rPr>
            <a:t>WG Letter Ballot </a:t>
          </a:r>
          <a:r>
            <a:rPr lang="en-US" sz="1000" b="1" dirty="0">
              <a:solidFill>
                <a:srgbClr val="000000">
                  <a:hueOff val="0"/>
                  <a:satOff val="0"/>
                  <a:lumOff val="0"/>
                  <a:alphaOff val="0"/>
                </a:srgbClr>
              </a:solidFill>
              <a:latin typeface="Times New Roman"/>
              <a:ea typeface="+mn-ea"/>
              <a:cs typeface="+mn-cs"/>
            </a:rPr>
            <a:t>May 2023</a:t>
          </a:r>
        </a:p>
      </dgm:t>
    </dgm:pt>
    <dgm:pt modelId="{E86CFA9D-8636-484F-832F-63A2D51B9BF6}" type="parTrans" cxnId="{F98DBDA4-0701-400F-A123-28233FFAC94B}">
      <dgm:prSet/>
      <dgm:spPr/>
      <dgm:t>
        <a:bodyPr/>
        <a:lstStyle/>
        <a:p>
          <a:endParaRPr lang="en-US" sz="1600"/>
        </a:p>
      </dgm:t>
    </dgm:pt>
    <dgm:pt modelId="{D8C9C8D0-A2E7-426D-9BE9-5C5DCCE3C330}" type="sibTrans" cxnId="{F98DBDA4-0701-400F-A123-28233FFAC94B}">
      <dgm:prSet/>
      <dgm:spPr/>
      <dgm:t>
        <a:bodyPr/>
        <a:lstStyle/>
        <a:p>
          <a:endParaRPr lang="en-US" sz="1600"/>
        </a:p>
      </dgm:t>
    </dgm:pt>
    <dgm:pt modelId="{9880BA4F-61E7-4E1B-BD6B-39021C0328C0}">
      <dgm:prSet phldrT="[Text]" custT="1"/>
      <dgm:spPr>
        <a:xfrm>
          <a:off x="5450373" y="0"/>
          <a:ext cx="983441" cy="1713893"/>
        </a:xfrm>
        <a:prstGeom prst="rect">
          <a:avLst/>
        </a:prstGeom>
        <a:noFill/>
        <a:ln>
          <a:noFill/>
        </a:ln>
        <a:effectLst/>
      </dgm:spPr>
      <dgm:t>
        <a:bodyPr/>
        <a:lstStyle/>
        <a:p>
          <a:pPr>
            <a:buNone/>
          </a:pPr>
          <a:r>
            <a:rPr lang="en-US" sz="1000" dirty="0">
              <a:solidFill>
                <a:srgbClr val="000000">
                  <a:hueOff val="0"/>
                  <a:satOff val="0"/>
                  <a:lumOff val="0"/>
                  <a:alphaOff val="0"/>
                </a:srgbClr>
              </a:solidFill>
              <a:latin typeface="Times New Roman"/>
              <a:ea typeface="+mn-ea"/>
              <a:cs typeface="+mn-cs"/>
            </a:rPr>
            <a:t>Comment Resolution </a:t>
          </a:r>
          <a:r>
            <a:rPr lang="en-US" sz="1000" b="1" dirty="0">
              <a:solidFill>
                <a:srgbClr val="000000">
                  <a:hueOff val="0"/>
                  <a:satOff val="0"/>
                  <a:lumOff val="0"/>
                  <a:alphaOff val="0"/>
                </a:srgbClr>
              </a:solidFill>
              <a:latin typeface="Times New Roman"/>
              <a:ea typeface="+mn-ea"/>
              <a:cs typeface="+mn-cs"/>
            </a:rPr>
            <a:t>Sept 2023</a:t>
          </a:r>
        </a:p>
      </dgm:t>
    </dgm:pt>
    <dgm:pt modelId="{2818EC34-A887-441E-A724-D5692BC2F472}" type="parTrans" cxnId="{CF9EB180-D445-48A1-9DAD-63F5A3C9C4F5}">
      <dgm:prSet/>
      <dgm:spPr/>
      <dgm:t>
        <a:bodyPr/>
        <a:lstStyle/>
        <a:p>
          <a:endParaRPr lang="en-US" sz="1600"/>
        </a:p>
      </dgm:t>
    </dgm:pt>
    <dgm:pt modelId="{212C9AAD-D657-4D26-ACDD-5931933B2517}" type="sibTrans" cxnId="{CF9EB180-D445-48A1-9DAD-63F5A3C9C4F5}">
      <dgm:prSet/>
      <dgm:spPr/>
      <dgm:t>
        <a:bodyPr/>
        <a:lstStyle/>
        <a:p>
          <a:endParaRPr lang="en-US" sz="1600"/>
        </a:p>
      </dgm:t>
    </dgm:pt>
    <dgm:pt modelId="{99843A0B-53F4-492F-A1C4-606C611936AB}">
      <dgm:prSet phldrT="[Text]" custT="1"/>
      <dgm:spPr>
        <a:xfrm>
          <a:off x="6466305" y="2570839"/>
          <a:ext cx="828593" cy="1713893"/>
        </a:xfrm>
        <a:prstGeom prst="rect">
          <a:avLst/>
        </a:prstGeom>
        <a:noFill/>
        <a:ln>
          <a:noFill/>
        </a:ln>
        <a:effectLst/>
      </dgm:spPr>
      <dgm:t>
        <a:bodyPr/>
        <a:lstStyle/>
        <a:p>
          <a:pPr>
            <a:buNone/>
          </a:pPr>
          <a:r>
            <a:rPr lang="en-US" sz="1050" dirty="0">
              <a:solidFill>
                <a:srgbClr val="000000">
                  <a:hueOff val="0"/>
                  <a:satOff val="0"/>
                  <a:lumOff val="0"/>
                  <a:alphaOff val="0"/>
                </a:srgbClr>
              </a:solidFill>
              <a:latin typeface="Times New Roman"/>
              <a:ea typeface="+mn-ea"/>
              <a:cs typeface="+mn-cs"/>
            </a:rPr>
            <a:t>Sponsor Ballot </a:t>
          </a:r>
          <a:r>
            <a:rPr lang="en-US" sz="1050" b="1" dirty="0">
              <a:solidFill>
                <a:srgbClr val="000000">
                  <a:hueOff val="0"/>
                  <a:satOff val="0"/>
                  <a:lumOff val="0"/>
                  <a:alphaOff val="0"/>
                </a:srgbClr>
              </a:solidFill>
              <a:latin typeface="Times New Roman"/>
              <a:ea typeface="+mn-ea"/>
              <a:cs typeface="+mn-cs"/>
            </a:rPr>
            <a:t>Nov 2023</a:t>
          </a:r>
        </a:p>
      </dgm:t>
    </dgm:pt>
    <dgm:pt modelId="{8DA9713C-21C3-4C81-B23C-3116BE803DF7}" type="parTrans" cxnId="{B7697863-4518-49A6-A30C-182E8B77355E}">
      <dgm:prSet/>
      <dgm:spPr/>
      <dgm:t>
        <a:bodyPr/>
        <a:lstStyle/>
        <a:p>
          <a:endParaRPr lang="en-US" sz="1600"/>
        </a:p>
      </dgm:t>
    </dgm:pt>
    <dgm:pt modelId="{B5680C0F-8143-402C-AAC5-8E27D19DD8B4}" type="sibTrans" cxnId="{B7697863-4518-49A6-A30C-182E8B77355E}">
      <dgm:prSet/>
      <dgm:spPr/>
      <dgm:t>
        <a:bodyPr/>
        <a:lstStyle/>
        <a:p>
          <a:endParaRPr lang="en-US" sz="1600"/>
        </a:p>
      </dgm:t>
    </dgm:pt>
    <dgm:pt modelId="{367F234A-7AB3-4369-A5A7-EB665D677DC4}">
      <dgm:prSet phldrT="[Text]" custT="1"/>
      <dgm:spPr>
        <a:xfrm>
          <a:off x="7327388" y="0"/>
          <a:ext cx="1119757" cy="1713893"/>
        </a:xfrm>
        <a:prstGeom prst="rect">
          <a:avLst/>
        </a:prstGeom>
        <a:noFill/>
        <a:ln>
          <a:noFill/>
        </a:ln>
        <a:effectLst/>
      </dgm:spPr>
      <dgm:t>
        <a:bodyPr/>
        <a:lstStyle/>
        <a:p>
          <a:pPr>
            <a:buNone/>
          </a:pPr>
          <a:r>
            <a:rPr lang="en-US" sz="1050" dirty="0">
              <a:solidFill>
                <a:srgbClr val="000000">
                  <a:hueOff val="0"/>
                  <a:satOff val="0"/>
                  <a:lumOff val="0"/>
                  <a:alphaOff val="0"/>
                </a:srgbClr>
              </a:solidFill>
              <a:latin typeface="Times New Roman"/>
              <a:ea typeface="+mn-ea"/>
              <a:cs typeface="+mn-cs"/>
            </a:rPr>
            <a:t>Comment Resolution </a:t>
          </a:r>
          <a:r>
            <a:rPr lang="en-US" sz="1050" b="1" dirty="0">
              <a:solidFill>
                <a:srgbClr val="000000">
                  <a:hueOff val="0"/>
                  <a:satOff val="0"/>
                  <a:lumOff val="0"/>
                  <a:alphaOff val="0"/>
                </a:srgbClr>
              </a:solidFill>
              <a:latin typeface="Times New Roman"/>
              <a:ea typeface="+mn-ea"/>
              <a:cs typeface="+mn-cs"/>
            </a:rPr>
            <a:t>Mar 2024</a:t>
          </a:r>
        </a:p>
      </dgm:t>
    </dgm:pt>
    <dgm:pt modelId="{63B0CB21-DD99-4BE7-AD92-90CBB9333A80}" type="parTrans" cxnId="{D5D31451-BB04-4125-9D72-263A283DF8FD}">
      <dgm:prSet/>
      <dgm:spPr/>
      <dgm:t>
        <a:bodyPr/>
        <a:lstStyle/>
        <a:p>
          <a:endParaRPr lang="en-US" sz="1600"/>
        </a:p>
      </dgm:t>
    </dgm:pt>
    <dgm:pt modelId="{A2BB8D1F-8186-45AD-8AE1-9B7810B9E048}" type="sibTrans" cxnId="{D5D31451-BB04-4125-9D72-263A283DF8FD}">
      <dgm:prSet/>
      <dgm:spPr/>
      <dgm:t>
        <a:bodyPr/>
        <a:lstStyle/>
        <a:p>
          <a:endParaRPr lang="en-US" sz="1600"/>
        </a:p>
      </dgm:t>
    </dgm:pt>
    <dgm:pt modelId="{002A2C86-8C1E-4E4E-AB7C-EB4B095978A4}">
      <dgm:prSet phldrT="[Text]" custT="1"/>
      <dgm:spPr>
        <a:xfrm>
          <a:off x="8479636" y="2570839"/>
          <a:ext cx="823998" cy="1713893"/>
        </a:xfrm>
        <a:prstGeom prst="rect">
          <a:avLst/>
        </a:prstGeom>
        <a:noFill/>
        <a:ln>
          <a:noFill/>
        </a:ln>
        <a:effectLst/>
      </dgm:spPr>
      <dgm:t>
        <a:bodyPr/>
        <a:lstStyle/>
        <a:p>
          <a:pPr>
            <a:buNone/>
          </a:pPr>
          <a:r>
            <a:rPr lang="en-US" sz="1000" dirty="0" err="1">
              <a:solidFill>
                <a:srgbClr val="000000">
                  <a:hueOff val="0"/>
                  <a:satOff val="0"/>
                  <a:lumOff val="0"/>
                  <a:alphaOff val="0"/>
                </a:srgbClr>
              </a:solidFill>
              <a:latin typeface="Times New Roman"/>
              <a:ea typeface="+mn-ea"/>
              <a:cs typeface="+mn-cs"/>
            </a:rPr>
            <a:t>Revcom</a:t>
          </a:r>
          <a:r>
            <a:rPr lang="en-US" sz="1000" dirty="0">
              <a:solidFill>
                <a:srgbClr val="000000">
                  <a:hueOff val="0"/>
                  <a:satOff val="0"/>
                  <a:lumOff val="0"/>
                  <a:alphaOff val="0"/>
                </a:srgbClr>
              </a:solidFill>
              <a:latin typeface="Times New Roman"/>
              <a:ea typeface="+mn-ea"/>
              <a:cs typeface="+mn-cs"/>
            </a:rPr>
            <a:t> </a:t>
          </a:r>
          <a:r>
            <a:rPr lang="en-US" sz="1000" b="1" dirty="0">
              <a:solidFill>
                <a:srgbClr val="000000">
                  <a:hueOff val="0"/>
                  <a:satOff val="0"/>
                  <a:lumOff val="0"/>
                  <a:alphaOff val="0"/>
                </a:srgbClr>
              </a:solidFill>
              <a:latin typeface="Times New Roman"/>
              <a:ea typeface="+mn-ea"/>
              <a:cs typeface="+mn-cs"/>
            </a:rPr>
            <a:t>May 2024</a:t>
          </a:r>
        </a:p>
      </dgm:t>
    </dgm:pt>
    <dgm:pt modelId="{B0500FE2-5315-4EA7-8D5D-B3E890D78225}" type="parTrans" cxnId="{7638088C-596B-4DAE-9B5D-6FC966CEE10C}">
      <dgm:prSet/>
      <dgm:spPr/>
      <dgm:t>
        <a:bodyPr/>
        <a:lstStyle/>
        <a:p>
          <a:endParaRPr lang="en-US" sz="1600"/>
        </a:p>
      </dgm:t>
    </dgm:pt>
    <dgm:pt modelId="{89DC4A5A-2D32-4A6A-A475-4EA9845BFB62}" type="sibTrans" cxnId="{7638088C-596B-4DAE-9B5D-6FC966CEE10C}">
      <dgm:prSet/>
      <dgm:spPr/>
      <dgm:t>
        <a:bodyPr/>
        <a:lstStyle/>
        <a:p>
          <a:endParaRPr lang="en-US" sz="1600"/>
        </a:p>
      </dgm:t>
    </dgm:pt>
    <dgm:pt modelId="{3580F773-BCAF-4FA7-BF10-B20FEAAF3FE4}" type="pres">
      <dgm:prSet presAssocID="{2114E1D0-A775-4679-95F0-6F8A341793A3}" presName="Name0" presStyleCnt="0">
        <dgm:presLayoutVars>
          <dgm:dir/>
          <dgm:resizeHandles val="exact"/>
        </dgm:presLayoutVars>
      </dgm:prSet>
      <dgm:spPr/>
    </dgm:pt>
    <dgm:pt modelId="{5ED3D1B5-084D-4D4B-9A8B-4C97709F6D4C}" type="pres">
      <dgm:prSet presAssocID="{2114E1D0-A775-4679-95F0-6F8A341793A3}" presName="arrow" presStyleLbl="bgShp" presStyleIdx="0" presStyleCnt="1" custLinFactNeighborX="-851" custLinFactNeighborY="-3765"/>
      <dgm:spPr>
        <a:xfrm>
          <a:off x="0" y="1285419"/>
          <a:ext cx="10340340" cy="1713893"/>
        </a:xfrm>
        <a:prstGeom prst="notchedRightArrow">
          <a:avLst/>
        </a:prstGeom>
        <a:solidFill>
          <a:srgbClr val="3333CC">
            <a:tint val="40000"/>
            <a:hueOff val="0"/>
            <a:satOff val="0"/>
            <a:lumOff val="0"/>
            <a:alphaOff val="0"/>
          </a:srgbClr>
        </a:solidFill>
        <a:ln>
          <a:noFill/>
        </a:ln>
        <a:effectLst/>
      </dgm:spPr>
    </dgm:pt>
    <dgm:pt modelId="{AAC62B1C-EA7C-456D-B3F9-5EAAC55B296E}" type="pres">
      <dgm:prSet presAssocID="{2114E1D0-A775-4679-95F0-6F8A341793A3}" presName="points" presStyleCnt="0"/>
      <dgm:spPr/>
    </dgm:pt>
    <dgm:pt modelId="{B039B899-D1E9-4AF6-9470-44FD5691F9CB}" type="pres">
      <dgm:prSet presAssocID="{76B52305-50BB-4E49-9DF2-BDE525C0E3A0}" presName="compositeA" presStyleCnt="0"/>
      <dgm:spPr/>
    </dgm:pt>
    <dgm:pt modelId="{B8ED4E93-E692-4BEF-82CD-1823BEBE92CE}" type="pres">
      <dgm:prSet presAssocID="{76B52305-50BB-4E49-9DF2-BDE525C0E3A0}" presName="textA" presStyleLbl="revTx" presStyleIdx="0" presStyleCnt="10" custScaleX="244652">
        <dgm:presLayoutVars>
          <dgm:bulletEnabled val="1"/>
        </dgm:presLayoutVars>
      </dgm:prSet>
      <dgm:spPr/>
    </dgm:pt>
    <dgm:pt modelId="{3BB2CCC1-E6C9-4883-B630-A1033B3E0DAB}" type="pres">
      <dgm:prSet presAssocID="{76B52305-50BB-4E49-9DF2-BDE525C0E3A0}" presName="circleA" presStyleLbl="node1" presStyleIdx="0" presStyleCnt="10"/>
      <dgm:spPr>
        <a:xfrm>
          <a:off x="113336" y="1928129"/>
          <a:ext cx="428473" cy="428473"/>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2411FD11-4891-4F1B-BCEB-F5915EAEC110}" type="pres">
      <dgm:prSet presAssocID="{76B52305-50BB-4E49-9DF2-BDE525C0E3A0}" presName="spaceA" presStyleCnt="0"/>
      <dgm:spPr/>
    </dgm:pt>
    <dgm:pt modelId="{BA327B5E-B571-4214-95E2-DF30CF20A88F}" type="pres">
      <dgm:prSet presAssocID="{26BA1C25-BF63-4F5B-B634-3689C3571887}" presName="space" presStyleCnt="0"/>
      <dgm:spPr/>
    </dgm:pt>
    <dgm:pt modelId="{C0ABD937-19A4-4E25-ADEB-161D2483865E}" type="pres">
      <dgm:prSet presAssocID="{48275573-B8CA-4E52-BE68-B15364EBE180}" presName="compositeB" presStyleCnt="0"/>
      <dgm:spPr/>
    </dgm:pt>
    <dgm:pt modelId="{3E473293-C58E-4214-B240-CD463B02D9AE}" type="pres">
      <dgm:prSet presAssocID="{48275573-B8CA-4E52-BE68-B15364EBE180}" presName="textB" presStyleLbl="revTx" presStyleIdx="1" presStyleCnt="10" custScaleX="191893">
        <dgm:presLayoutVars>
          <dgm:bulletEnabled val="1"/>
        </dgm:presLayoutVars>
      </dgm:prSet>
      <dgm:spPr/>
    </dgm:pt>
    <dgm:pt modelId="{197C936F-2DF8-4315-9A24-FDA0667A3BDF}" type="pres">
      <dgm:prSet presAssocID="{48275573-B8CA-4E52-BE68-B15364EBE180}" presName="circleB" presStyleLbl="node1" presStyleIdx="1" presStyleCnt="10"/>
      <dgm:spPr>
        <a:xfrm>
          <a:off x="941328" y="1928129"/>
          <a:ext cx="428473" cy="428473"/>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C053095-1BAC-4A6B-B3C4-B9559AEDB4C6}" type="pres">
      <dgm:prSet presAssocID="{48275573-B8CA-4E52-BE68-B15364EBE180}" presName="spaceB" presStyleCnt="0"/>
      <dgm:spPr/>
    </dgm:pt>
    <dgm:pt modelId="{DB1E10CC-C190-4735-B4F8-D8B24B7832B3}" type="pres">
      <dgm:prSet presAssocID="{EEC965C9-B1E0-44FF-9FBF-F0C299D146D1}" presName="space" presStyleCnt="0"/>
      <dgm:spPr/>
    </dgm:pt>
    <dgm:pt modelId="{90C11E13-E181-4A22-8180-E4F551C26141}" type="pres">
      <dgm:prSet presAssocID="{2A536067-5E44-4867-B051-27855C39E283}" presName="compositeA" presStyleCnt="0"/>
      <dgm:spPr/>
    </dgm:pt>
    <dgm:pt modelId="{25C6237C-6171-47DF-AAD1-4CA6EB314D32}" type="pres">
      <dgm:prSet presAssocID="{2A536067-5E44-4867-B051-27855C39E283}" presName="textA" presStyleLbl="revTx" presStyleIdx="2" presStyleCnt="10" custScaleX="255346">
        <dgm:presLayoutVars>
          <dgm:bulletEnabled val="1"/>
        </dgm:presLayoutVars>
      </dgm:prSet>
      <dgm:spPr/>
    </dgm:pt>
    <dgm:pt modelId="{E422D386-843F-4630-AE02-DC9104B57C87}" type="pres">
      <dgm:prSet presAssocID="{2A536067-5E44-4867-B051-27855C39E283}" presName="circleA" presStyleLbl="node1" presStyleIdx="2" presStyleCnt="10"/>
      <dgm:spPr>
        <a:xfrm>
          <a:off x="1983483" y="1928129"/>
          <a:ext cx="428473" cy="428473"/>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F7F6083-80B1-4EB9-879A-9982D0178C04}" type="pres">
      <dgm:prSet presAssocID="{2A536067-5E44-4867-B051-27855C39E283}" presName="spaceA" presStyleCnt="0"/>
      <dgm:spPr/>
    </dgm:pt>
    <dgm:pt modelId="{6891489B-E8E8-4442-8703-46C022AD6037}" type="pres">
      <dgm:prSet presAssocID="{3A69E857-85B5-49C7-9E18-DC175814CDF3}" presName="space" presStyleCnt="0"/>
      <dgm:spPr/>
    </dgm:pt>
    <dgm:pt modelId="{45E8C66A-D9A3-461D-9303-D86037860ADD}" type="pres">
      <dgm:prSet presAssocID="{B50C7770-3AAA-45E1-9B85-C7E02FA1CEB1}" presName="compositeB" presStyleCnt="0"/>
      <dgm:spPr/>
    </dgm:pt>
    <dgm:pt modelId="{C4F307F0-6E82-4F15-87E4-1A3C82537C41}" type="pres">
      <dgm:prSet presAssocID="{B50C7770-3AAA-45E1-9B85-C7E02FA1CEB1}" presName="textB" presStyleLbl="revTx" presStyleIdx="3" presStyleCnt="10" custScaleX="255008">
        <dgm:presLayoutVars>
          <dgm:bulletEnabled val="1"/>
        </dgm:presLayoutVars>
      </dgm:prSet>
      <dgm:spPr/>
    </dgm:pt>
    <dgm:pt modelId="{01120116-719B-4992-859E-7E99317DF6F1}" type="pres">
      <dgm:prSet presAssocID="{B50C7770-3AAA-45E1-9B85-C7E02FA1CEB1}" presName="circleB" presStyleLbl="node1" presStyleIdx="3" presStyleCnt="10"/>
      <dgm:spPr>
        <a:xfrm>
          <a:off x="3088997" y="1928129"/>
          <a:ext cx="428473" cy="428473"/>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7610B25-70C5-4ABD-A8D9-CAD0CD38EF19}" type="pres">
      <dgm:prSet presAssocID="{B50C7770-3AAA-45E1-9B85-C7E02FA1CEB1}" presName="spaceB" presStyleCnt="0"/>
      <dgm:spPr/>
    </dgm:pt>
    <dgm:pt modelId="{38589921-3445-4E10-8EE8-46EAAE92DBB6}" type="pres">
      <dgm:prSet presAssocID="{00FB0180-9795-46F0-B7C6-0E38CC8032F7}" presName="space" presStyleCnt="0"/>
      <dgm:spPr/>
    </dgm:pt>
    <dgm:pt modelId="{174335EE-FE9C-46F2-A493-1CD7D7D5E142}" type="pres">
      <dgm:prSet presAssocID="{9EAAEFE8-426F-431D-B9CE-E9F78EC9978D}" presName="compositeA" presStyleCnt="0"/>
      <dgm:spPr/>
    </dgm:pt>
    <dgm:pt modelId="{8D05786B-D0E7-4C07-8767-96EF58749C2B}" type="pres">
      <dgm:prSet presAssocID="{9EAAEFE8-426F-431D-B9CE-E9F78EC9978D}" presName="textA" presStyleLbl="revTx" presStyleIdx="4" presStyleCnt="10" custScaleX="176144">
        <dgm:presLayoutVars>
          <dgm:bulletEnabled val="1"/>
        </dgm:presLayoutVars>
      </dgm:prSet>
      <dgm:spPr/>
    </dgm:pt>
    <dgm:pt modelId="{1B97E0B9-8A63-4AB3-9DAD-20983A4CD0BC}" type="pres">
      <dgm:prSet presAssocID="{9EAAEFE8-426F-431D-B9CE-E9F78EC9978D}" presName="circleA" presStyleLbl="node1" presStyleIdx="4" presStyleCnt="10"/>
      <dgm:spPr>
        <a:xfrm>
          <a:off x="4088398" y="1928129"/>
          <a:ext cx="428473" cy="428473"/>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2FA3763-9A40-4E7C-AAF1-F8502B2AAA5A}" type="pres">
      <dgm:prSet presAssocID="{9EAAEFE8-426F-431D-B9CE-E9F78EC9978D}" presName="spaceA" presStyleCnt="0"/>
      <dgm:spPr/>
    </dgm:pt>
    <dgm:pt modelId="{DC98DD16-348A-4729-BA88-B77C4A8B1685}" type="pres">
      <dgm:prSet presAssocID="{979C0E01-1A56-4C4F-B3BF-0BF8F040D569}" presName="space" presStyleCnt="0"/>
      <dgm:spPr/>
    </dgm:pt>
    <dgm:pt modelId="{BA3941DB-DCD0-48F5-B64E-3A6AAF8EE363}" type="pres">
      <dgm:prSet presAssocID="{4C7608CC-6A29-43E2-8645-CD78ADEE8E89}" presName="compositeB" presStyleCnt="0"/>
      <dgm:spPr/>
    </dgm:pt>
    <dgm:pt modelId="{1CC79535-0F81-4CFE-8ACA-E7E6D796884A}" type="pres">
      <dgm:prSet presAssocID="{4C7608CC-6A29-43E2-8645-CD78ADEE8E89}" presName="textB" presStyleLbl="revTx" presStyleIdx="5" presStyleCnt="10" custScaleX="153517">
        <dgm:presLayoutVars>
          <dgm:bulletEnabled val="1"/>
        </dgm:presLayoutVars>
      </dgm:prSet>
      <dgm:spPr/>
    </dgm:pt>
    <dgm:pt modelId="{9274AD82-2A5D-4DDD-AA45-AB5FA2B78337}" type="pres">
      <dgm:prSet presAssocID="{4C7608CC-6A29-43E2-8645-CD78ADEE8E89}" presName="circleB" presStyleLbl="node1" presStyleIdx="5" presStyleCnt="10"/>
      <dgm:spPr>
        <a:xfrm>
          <a:off x="4878743" y="1928129"/>
          <a:ext cx="428473" cy="428473"/>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D786323C-E3FA-4AE7-BC80-78D74AF84FC4}" type="pres">
      <dgm:prSet presAssocID="{4C7608CC-6A29-43E2-8645-CD78ADEE8E89}" presName="spaceB" presStyleCnt="0"/>
      <dgm:spPr/>
    </dgm:pt>
    <dgm:pt modelId="{CC2F1EF9-FCA2-44B7-8E10-13B9AACE238C}" type="pres">
      <dgm:prSet presAssocID="{D8C9C8D0-A2E7-426D-9BE9-5C5DCCE3C330}" presName="space" presStyleCnt="0"/>
      <dgm:spPr/>
    </dgm:pt>
    <dgm:pt modelId="{3D403549-A01A-41A7-A162-0D573C42B11D}" type="pres">
      <dgm:prSet presAssocID="{9880BA4F-61E7-4E1B-BD6B-39021C0328C0}" presName="compositeA" presStyleCnt="0"/>
      <dgm:spPr/>
    </dgm:pt>
    <dgm:pt modelId="{BEB2A09E-EA23-425C-A836-26374AABB1E2}" type="pres">
      <dgm:prSet presAssocID="{9880BA4F-61E7-4E1B-BD6B-39021C0328C0}" presName="textA" presStyleLbl="revTx" presStyleIdx="6" presStyleCnt="10" custScaleX="291687">
        <dgm:presLayoutVars>
          <dgm:bulletEnabled val="1"/>
        </dgm:presLayoutVars>
      </dgm:prSet>
      <dgm:spPr/>
    </dgm:pt>
    <dgm:pt modelId="{3DFAC0D4-B585-416E-BA8C-03C5D13220CE}" type="pres">
      <dgm:prSet presAssocID="{9880BA4F-61E7-4E1B-BD6B-39021C0328C0}" presName="circleA" presStyleLbl="node1" presStyleIdx="6" presStyleCnt="10"/>
      <dgm:spPr>
        <a:xfrm>
          <a:off x="5727857" y="1928129"/>
          <a:ext cx="428473" cy="428473"/>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0852A60F-3AC4-43A2-A4E0-3BF0EB2B3B82}" type="pres">
      <dgm:prSet presAssocID="{9880BA4F-61E7-4E1B-BD6B-39021C0328C0}" presName="spaceA" presStyleCnt="0"/>
      <dgm:spPr/>
    </dgm:pt>
    <dgm:pt modelId="{F6CBDBA2-FA62-4317-B67F-A679685D13BE}" type="pres">
      <dgm:prSet presAssocID="{212C9AAD-D657-4D26-ACDD-5931933B2517}" presName="space" presStyleCnt="0"/>
      <dgm:spPr/>
    </dgm:pt>
    <dgm:pt modelId="{190E020B-1A38-4FCB-88DB-E35FECC5C075}" type="pres">
      <dgm:prSet presAssocID="{99843A0B-53F4-492F-A1C4-606C611936AB}" presName="compositeB" presStyleCnt="0"/>
      <dgm:spPr/>
    </dgm:pt>
    <dgm:pt modelId="{533992D1-C78E-4C92-ACF8-22B79D156885}" type="pres">
      <dgm:prSet presAssocID="{99843A0B-53F4-492F-A1C4-606C611936AB}" presName="textB" presStyleLbl="revTx" presStyleIdx="7" presStyleCnt="10" custScaleX="205531">
        <dgm:presLayoutVars>
          <dgm:bulletEnabled val="1"/>
        </dgm:presLayoutVars>
      </dgm:prSet>
      <dgm:spPr/>
    </dgm:pt>
    <dgm:pt modelId="{5A703FB3-1B09-4F5D-8E28-0259DD2BFFBB}" type="pres">
      <dgm:prSet presAssocID="{99843A0B-53F4-492F-A1C4-606C611936AB}" presName="circleB" presStyleLbl="node1" presStyleIdx="7" presStyleCnt="10"/>
      <dgm:spPr>
        <a:xfrm>
          <a:off x="6666365" y="1928129"/>
          <a:ext cx="428473" cy="428473"/>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A7B16B1-B131-44F8-9A33-6260A3BA0835}" type="pres">
      <dgm:prSet presAssocID="{99843A0B-53F4-492F-A1C4-606C611936AB}" presName="spaceB" presStyleCnt="0"/>
      <dgm:spPr/>
    </dgm:pt>
    <dgm:pt modelId="{6CE5E1FC-972E-4939-8814-D211D16E5236}" type="pres">
      <dgm:prSet presAssocID="{B5680C0F-8143-402C-AAC5-8E27D19DD8B4}" presName="space" presStyleCnt="0"/>
      <dgm:spPr/>
    </dgm:pt>
    <dgm:pt modelId="{BD3EB117-5913-4FF8-BD9E-09BFE695C0BD}" type="pres">
      <dgm:prSet presAssocID="{367F234A-7AB3-4369-A5A7-EB665D677DC4}" presName="compositeA" presStyleCnt="0"/>
      <dgm:spPr/>
    </dgm:pt>
    <dgm:pt modelId="{536F4314-26E5-4F07-8D07-2DD6E7E234A7}" type="pres">
      <dgm:prSet presAssocID="{367F234A-7AB3-4369-A5A7-EB665D677DC4}" presName="textA" presStyleLbl="revTx" presStyleIdx="8" presStyleCnt="10" custScaleX="223859">
        <dgm:presLayoutVars>
          <dgm:bulletEnabled val="1"/>
        </dgm:presLayoutVars>
      </dgm:prSet>
      <dgm:spPr/>
    </dgm:pt>
    <dgm:pt modelId="{49180514-5299-44DE-8924-B99464286F34}" type="pres">
      <dgm:prSet presAssocID="{367F234A-7AB3-4369-A5A7-EB665D677DC4}" presName="circleA" presStyleLbl="node1" presStyleIdx="8" presStyleCnt="10"/>
      <dgm:spPr>
        <a:xfrm>
          <a:off x="7673031" y="1928129"/>
          <a:ext cx="428473" cy="428473"/>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7D14BBC9-B79F-4E3D-B4D4-E9F7345D5781}" type="pres">
      <dgm:prSet presAssocID="{367F234A-7AB3-4369-A5A7-EB665D677DC4}" presName="spaceA" presStyleCnt="0"/>
      <dgm:spPr/>
    </dgm:pt>
    <dgm:pt modelId="{8E75AE9C-DF9E-49C5-9D4B-445C549866D4}" type="pres">
      <dgm:prSet presAssocID="{A2BB8D1F-8186-45AD-8AE1-9B7810B9E048}" presName="space" presStyleCnt="0"/>
      <dgm:spPr/>
    </dgm:pt>
    <dgm:pt modelId="{C4A459AB-D67C-4A2B-BF99-0FA8147ADBCD}" type="pres">
      <dgm:prSet presAssocID="{002A2C86-8C1E-4E4E-AB7C-EB4B095978A4}" presName="compositeB" presStyleCnt="0"/>
      <dgm:spPr/>
    </dgm:pt>
    <dgm:pt modelId="{AC0E22F8-2719-4E28-A56D-F0E730E9EE7B}" type="pres">
      <dgm:prSet presAssocID="{002A2C86-8C1E-4E4E-AB7C-EB4B095978A4}" presName="textB" presStyleLbl="revTx" presStyleIdx="9" presStyleCnt="10" custScaleX="249999">
        <dgm:presLayoutVars>
          <dgm:bulletEnabled val="1"/>
        </dgm:presLayoutVars>
      </dgm:prSet>
      <dgm:spPr/>
    </dgm:pt>
    <dgm:pt modelId="{29685473-F6F0-4A7C-B6D7-24CF95A5E9D1}" type="pres">
      <dgm:prSet presAssocID="{002A2C86-8C1E-4E4E-AB7C-EB4B095978A4}" presName="circleB" presStyleLbl="node1" presStyleIdx="9" presStyleCnt="10"/>
      <dgm:spPr>
        <a:xfrm>
          <a:off x="8677399" y="1928129"/>
          <a:ext cx="428473" cy="428473"/>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B7BEEEF6-FD78-42D8-BFC8-A02D732FF28C}" type="pres">
      <dgm:prSet presAssocID="{002A2C86-8C1E-4E4E-AB7C-EB4B095978A4}" presName="spaceB" presStyleCnt="0"/>
      <dgm:spPr/>
    </dgm:pt>
  </dgm:ptLst>
  <dgm:cxnLst>
    <dgm:cxn modelId="{06BA3A08-9456-424E-ABC9-39F349A6F457}" type="presOf" srcId="{4C7608CC-6A29-43E2-8645-CD78ADEE8E89}" destId="{1CC79535-0F81-4CFE-8ACA-E7E6D796884A}" srcOrd="0" destOrd="0" presId="urn:microsoft.com/office/officeart/2005/8/layout/hProcess11"/>
    <dgm:cxn modelId="{280DA524-98CA-49E1-93FF-1F9602245927}" type="presOf" srcId="{9880BA4F-61E7-4E1B-BD6B-39021C0328C0}" destId="{BEB2A09E-EA23-425C-A836-26374AABB1E2}" srcOrd="0" destOrd="0" presId="urn:microsoft.com/office/officeart/2005/8/layout/hProcess11"/>
    <dgm:cxn modelId="{68702F26-9A50-4319-9D01-CC71268AC7EB}" type="presOf" srcId="{76B52305-50BB-4E49-9DF2-BDE525C0E3A0}" destId="{B8ED4E93-E692-4BEF-82CD-1823BEBE92CE}" srcOrd="0" destOrd="0" presId="urn:microsoft.com/office/officeart/2005/8/layout/hProcess11"/>
    <dgm:cxn modelId="{6775DD2D-419F-40AE-B7CA-70426CE4A0EC}" type="presOf" srcId="{99843A0B-53F4-492F-A1C4-606C611936AB}" destId="{533992D1-C78E-4C92-ACF8-22B79D156885}" srcOrd="0" destOrd="0" presId="urn:microsoft.com/office/officeart/2005/8/layout/hProcess11"/>
    <dgm:cxn modelId="{3000B139-2344-4F0F-A991-27D524B11A00}" srcId="{2114E1D0-A775-4679-95F0-6F8A341793A3}" destId="{76B52305-50BB-4E49-9DF2-BDE525C0E3A0}" srcOrd="0" destOrd="0" parTransId="{1B19BF8A-356F-4542-A3A0-7A77085A2AED}" sibTransId="{26BA1C25-BF63-4F5B-B634-3689C3571887}"/>
    <dgm:cxn modelId="{EA6A6F3F-1945-4961-89D4-4036A780632A}" srcId="{2114E1D0-A775-4679-95F0-6F8A341793A3}" destId="{2A536067-5E44-4867-B051-27855C39E283}" srcOrd="2" destOrd="0" parTransId="{6BD3A45D-81FF-4CA3-8981-695F7F780FEC}" sibTransId="{3A69E857-85B5-49C7-9E18-DC175814CDF3}"/>
    <dgm:cxn modelId="{B7697863-4518-49A6-A30C-182E8B77355E}" srcId="{2114E1D0-A775-4679-95F0-6F8A341793A3}" destId="{99843A0B-53F4-492F-A1C4-606C611936AB}" srcOrd="7" destOrd="0" parTransId="{8DA9713C-21C3-4C81-B23C-3116BE803DF7}" sibTransId="{B5680C0F-8143-402C-AAC5-8E27D19DD8B4}"/>
    <dgm:cxn modelId="{D3E58B46-EEAD-4498-9301-D4BE21B77217}" type="presOf" srcId="{48275573-B8CA-4E52-BE68-B15364EBE180}" destId="{3E473293-C58E-4214-B240-CD463B02D9AE}" srcOrd="0" destOrd="0" presId="urn:microsoft.com/office/officeart/2005/8/layout/hProcess11"/>
    <dgm:cxn modelId="{D5D31451-BB04-4125-9D72-263A283DF8FD}" srcId="{2114E1D0-A775-4679-95F0-6F8A341793A3}" destId="{367F234A-7AB3-4369-A5A7-EB665D677DC4}" srcOrd="8" destOrd="0" parTransId="{63B0CB21-DD99-4BE7-AD92-90CBB9333A80}" sibTransId="{A2BB8D1F-8186-45AD-8AE1-9B7810B9E048}"/>
    <dgm:cxn modelId="{CF9EB180-D445-48A1-9DAD-63F5A3C9C4F5}" srcId="{2114E1D0-A775-4679-95F0-6F8A341793A3}" destId="{9880BA4F-61E7-4E1B-BD6B-39021C0328C0}" srcOrd="6" destOrd="0" parTransId="{2818EC34-A887-441E-A724-D5692BC2F472}" sibTransId="{212C9AAD-D657-4D26-ACDD-5931933B2517}"/>
    <dgm:cxn modelId="{7638088C-596B-4DAE-9B5D-6FC966CEE10C}" srcId="{2114E1D0-A775-4679-95F0-6F8A341793A3}" destId="{002A2C86-8C1E-4E4E-AB7C-EB4B095978A4}" srcOrd="9" destOrd="0" parTransId="{B0500FE2-5315-4EA7-8D5D-B3E890D78225}" sibTransId="{89DC4A5A-2D32-4A6A-A475-4EA9845BFB62}"/>
    <dgm:cxn modelId="{D3000A94-1448-4573-A0A9-0469C2CE498D}" type="presOf" srcId="{2A536067-5E44-4867-B051-27855C39E283}" destId="{25C6237C-6171-47DF-AAD1-4CA6EB314D32}" srcOrd="0" destOrd="0" presId="urn:microsoft.com/office/officeart/2005/8/layout/hProcess11"/>
    <dgm:cxn modelId="{5D757F98-7ACC-4BAE-B2CD-C19BF8C27010}" type="presOf" srcId="{9EAAEFE8-426F-431D-B9CE-E9F78EC9978D}" destId="{8D05786B-D0E7-4C07-8767-96EF58749C2B}" srcOrd="0" destOrd="0" presId="urn:microsoft.com/office/officeart/2005/8/layout/hProcess11"/>
    <dgm:cxn modelId="{49856F9F-8486-4F0F-A442-A4CEBEF9DEA5}" type="presOf" srcId="{367F234A-7AB3-4369-A5A7-EB665D677DC4}" destId="{536F4314-26E5-4F07-8D07-2DD6E7E234A7}" srcOrd="0" destOrd="0" presId="urn:microsoft.com/office/officeart/2005/8/layout/hProcess11"/>
    <dgm:cxn modelId="{34EC21A0-8940-415A-B89A-3CFE8B391513}" srcId="{2114E1D0-A775-4679-95F0-6F8A341793A3}" destId="{48275573-B8CA-4E52-BE68-B15364EBE180}" srcOrd="1" destOrd="0" parTransId="{C80168DF-C645-4A14-B5C4-14EBB8CE7237}" sibTransId="{EEC965C9-B1E0-44FF-9FBF-F0C299D146D1}"/>
    <dgm:cxn modelId="{62F978A0-2379-425D-A4C2-5CAE99F4F4F8}" srcId="{2114E1D0-A775-4679-95F0-6F8A341793A3}" destId="{9EAAEFE8-426F-431D-B9CE-E9F78EC9978D}" srcOrd="4" destOrd="0" parTransId="{7CF73F7D-C3F7-478E-BFA3-6497192EC25D}" sibTransId="{979C0E01-1A56-4C4F-B3BF-0BF8F040D569}"/>
    <dgm:cxn modelId="{F98DBDA4-0701-400F-A123-28233FFAC94B}" srcId="{2114E1D0-A775-4679-95F0-6F8A341793A3}" destId="{4C7608CC-6A29-43E2-8645-CD78ADEE8E89}" srcOrd="5" destOrd="0" parTransId="{E86CFA9D-8636-484F-832F-63A2D51B9BF6}" sibTransId="{D8C9C8D0-A2E7-426D-9BE9-5C5DCCE3C330}"/>
    <dgm:cxn modelId="{A1E61CBD-1A2C-4681-A420-94D12C8E106F}" type="presOf" srcId="{2114E1D0-A775-4679-95F0-6F8A341793A3}" destId="{3580F773-BCAF-4FA7-BF10-B20FEAAF3FE4}" srcOrd="0" destOrd="0" presId="urn:microsoft.com/office/officeart/2005/8/layout/hProcess11"/>
    <dgm:cxn modelId="{BE60A1D7-AD92-4213-9CC0-19B9CDCE51D4}" type="presOf" srcId="{B50C7770-3AAA-45E1-9B85-C7E02FA1CEB1}" destId="{C4F307F0-6E82-4F15-87E4-1A3C82537C41}" srcOrd="0" destOrd="0" presId="urn:microsoft.com/office/officeart/2005/8/layout/hProcess11"/>
    <dgm:cxn modelId="{AD75E0E4-9AD9-4871-A993-77EA968031B9}" type="presOf" srcId="{002A2C86-8C1E-4E4E-AB7C-EB4B095978A4}" destId="{AC0E22F8-2719-4E28-A56D-F0E730E9EE7B}" srcOrd="0" destOrd="0" presId="urn:microsoft.com/office/officeart/2005/8/layout/hProcess11"/>
    <dgm:cxn modelId="{DCD589E7-8D36-4453-A684-684AEDE807AB}" srcId="{2114E1D0-A775-4679-95F0-6F8A341793A3}" destId="{B50C7770-3AAA-45E1-9B85-C7E02FA1CEB1}" srcOrd="3" destOrd="0" parTransId="{AE6FED03-EFDB-4732-8153-6BF25F1EA385}" sibTransId="{00FB0180-9795-46F0-B7C6-0E38CC8032F7}"/>
    <dgm:cxn modelId="{4EBCEBA9-5096-4346-9F01-D29C74465054}" type="presParOf" srcId="{3580F773-BCAF-4FA7-BF10-B20FEAAF3FE4}" destId="{5ED3D1B5-084D-4D4B-9A8B-4C97709F6D4C}" srcOrd="0" destOrd="0" presId="urn:microsoft.com/office/officeart/2005/8/layout/hProcess11"/>
    <dgm:cxn modelId="{3D6497A7-3995-46A2-B317-65ACF7AB9C3A}" type="presParOf" srcId="{3580F773-BCAF-4FA7-BF10-B20FEAAF3FE4}" destId="{AAC62B1C-EA7C-456D-B3F9-5EAAC55B296E}" srcOrd="1" destOrd="0" presId="urn:microsoft.com/office/officeart/2005/8/layout/hProcess11"/>
    <dgm:cxn modelId="{80834229-BE4E-4819-A204-D6AB4AB6FEEF}" type="presParOf" srcId="{AAC62B1C-EA7C-456D-B3F9-5EAAC55B296E}" destId="{B039B899-D1E9-4AF6-9470-44FD5691F9CB}" srcOrd="0" destOrd="0" presId="urn:microsoft.com/office/officeart/2005/8/layout/hProcess11"/>
    <dgm:cxn modelId="{66977EE6-03A6-4EFD-B858-E2B2B44D538E}" type="presParOf" srcId="{B039B899-D1E9-4AF6-9470-44FD5691F9CB}" destId="{B8ED4E93-E692-4BEF-82CD-1823BEBE92CE}" srcOrd="0" destOrd="0" presId="urn:microsoft.com/office/officeart/2005/8/layout/hProcess11"/>
    <dgm:cxn modelId="{035F63C6-EA35-4833-8B09-CC910B1F1B84}" type="presParOf" srcId="{B039B899-D1E9-4AF6-9470-44FD5691F9CB}" destId="{3BB2CCC1-E6C9-4883-B630-A1033B3E0DAB}" srcOrd="1" destOrd="0" presId="urn:microsoft.com/office/officeart/2005/8/layout/hProcess11"/>
    <dgm:cxn modelId="{28A2B1D4-C206-4632-B47A-1BAAE31A5FBA}" type="presParOf" srcId="{B039B899-D1E9-4AF6-9470-44FD5691F9CB}" destId="{2411FD11-4891-4F1B-BCEB-F5915EAEC110}" srcOrd="2" destOrd="0" presId="urn:microsoft.com/office/officeart/2005/8/layout/hProcess11"/>
    <dgm:cxn modelId="{7E1DE424-7B66-4DF6-A2F9-D000B03C94C1}" type="presParOf" srcId="{AAC62B1C-EA7C-456D-B3F9-5EAAC55B296E}" destId="{BA327B5E-B571-4214-95E2-DF30CF20A88F}" srcOrd="1" destOrd="0" presId="urn:microsoft.com/office/officeart/2005/8/layout/hProcess11"/>
    <dgm:cxn modelId="{7D055C46-062F-45D2-A730-5F44957995F1}" type="presParOf" srcId="{AAC62B1C-EA7C-456D-B3F9-5EAAC55B296E}" destId="{C0ABD937-19A4-4E25-ADEB-161D2483865E}" srcOrd="2" destOrd="0" presId="urn:microsoft.com/office/officeart/2005/8/layout/hProcess11"/>
    <dgm:cxn modelId="{2D1FF481-44DA-4F64-9E41-93E5184EC10A}" type="presParOf" srcId="{C0ABD937-19A4-4E25-ADEB-161D2483865E}" destId="{3E473293-C58E-4214-B240-CD463B02D9AE}" srcOrd="0" destOrd="0" presId="urn:microsoft.com/office/officeart/2005/8/layout/hProcess11"/>
    <dgm:cxn modelId="{9E65E4DA-3F6D-457B-B1A5-C3D633CE0854}" type="presParOf" srcId="{C0ABD937-19A4-4E25-ADEB-161D2483865E}" destId="{197C936F-2DF8-4315-9A24-FDA0667A3BDF}" srcOrd="1" destOrd="0" presId="urn:microsoft.com/office/officeart/2005/8/layout/hProcess11"/>
    <dgm:cxn modelId="{A64329C6-DF8D-4ECF-9B6A-1B4CCC72D947}" type="presParOf" srcId="{C0ABD937-19A4-4E25-ADEB-161D2483865E}" destId="{1C053095-1BAC-4A6B-B3C4-B9559AEDB4C6}" srcOrd="2" destOrd="0" presId="urn:microsoft.com/office/officeart/2005/8/layout/hProcess11"/>
    <dgm:cxn modelId="{16AA8DC9-58EF-48C8-9264-FED90E00BD56}" type="presParOf" srcId="{AAC62B1C-EA7C-456D-B3F9-5EAAC55B296E}" destId="{DB1E10CC-C190-4735-B4F8-D8B24B7832B3}" srcOrd="3" destOrd="0" presId="urn:microsoft.com/office/officeart/2005/8/layout/hProcess11"/>
    <dgm:cxn modelId="{6C5A7E23-7128-4899-AE1E-F3C9A92210ED}" type="presParOf" srcId="{AAC62B1C-EA7C-456D-B3F9-5EAAC55B296E}" destId="{90C11E13-E181-4A22-8180-E4F551C26141}" srcOrd="4" destOrd="0" presId="urn:microsoft.com/office/officeart/2005/8/layout/hProcess11"/>
    <dgm:cxn modelId="{49E193B2-FA95-41DC-A355-CABA35324E1B}" type="presParOf" srcId="{90C11E13-E181-4A22-8180-E4F551C26141}" destId="{25C6237C-6171-47DF-AAD1-4CA6EB314D32}" srcOrd="0" destOrd="0" presId="urn:microsoft.com/office/officeart/2005/8/layout/hProcess11"/>
    <dgm:cxn modelId="{67AEE502-27C0-4B2D-96BC-54543CB2F45F}" type="presParOf" srcId="{90C11E13-E181-4A22-8180-E4F551C26141}" destId="{E422D386-843F-4630-AE02-DC9104B57C87}" srcOrd="1" destOrd="0" presId="urn:microsoft.com/office/officeart/2005/8/layout/hProcess11"/>
    <dgm:cxn modelId="{DD2440EB-9F61-4D34-97D9-F1CDD1A1CDEA}" type="presParOf" srcId="{90C11E13-E181-4A22-8180-E4F551C26141}" destId="{9F7F6083-80B1-4EB9-879A-9982D0178C04}" srcOrd="2" destOrd="0" presId="urn:microsoft.com/office/officeart/2005/8/layout/hProcess11"/>
    <dgm:cxn modelId="{0D42C2E9-C899-4F5A-8ED2-B1446EE71C99}" type="presParOf" srcId="{AAC62B1C-EA7C-456D-B3F9-5EAAC55B296E}" destId="{6891489B-E8E8-4442-8703-46C022AD6037}" srcOrd="5" destOrd="0" presId="urn:microsoft.com/office/officeart/2005/8/layout/hProcess11"/>
    <dgm:cxn modelId="{34708B44-EB98-4CF4-BD4B-9AD68855401F}" type="presParOf" srcId="{AAC62B1C-EA7C-456D-B3F9-5EAAC55B296E}" destId="{45E8C66A-D9A3-461D-9303-D86037860ADD}" srcOrd="6" destOrd="0" presId="urn:microsoft.com/office/officeart/2005/8/layout/hProcess11"/>
    <dgm:cxn modelId="{52E6FC02-6621-4EE4-8791-A142851CCB7B}" type="presParOf" srcId="{45E8C66A-D9A3-461D-9303-D86037860ADD}" destId="{C4F307F0-6E82-4F15-87E4-1A3C82537C41}" srcOrd="0" destOrd="0" presId="urn:microsoft.com/office/officeart/2005/8/layout/hProcess11"/>
    <dgm:cxn modelId="{1B99A31F-CFA6-47DB-B7E7-D7A77A9B61CD}" type="presParOf" srcId="{45E8C66A-D9A3-461D-9303-D86037860ADD}" destId="{01120116-719B-4992-859E-7E99317DF6F1}" srcOrd="1" destOrd="0" presId="urn:microsoft.com/office/officeart/2005/8/layout/hProcess11"/>
    <dgm:cxn modelId="{F398D8E7-36B0-4532-8242-F25D8BF05294}" type="presParOf" srcId="{45E8C66A-D9A3-461D-9303-D86037860ADD}" destId="{17610B25-70C5-4ABD-A8D9-CAD0CD38EF19}" srcOrd="2" destOrd="0" presId="urn:microsoft.com/office/officeart/2005/8/layout/hProcess11"/>
    <dgm:cxn modelId="{1D5A8CCC-62FE-4773-B06F-D251F917DEDF}" type="presParOf" srcId="{AAC62B1C-EA7C-456D-B3F9-5EAAC55B296E}" destId="{38589921-3445-4E10-8EE8-46EAAE92DBB6}" srcOrd="7" destOrd="0" presId="urn:microsoft.com/office/officeart/2005/8/layout/hProcess11"/>
    <dgm:cxn modelId="{9E254677-16CA-4E42-9074-9C80E1DCE671}" type="presParOf" srcId="{AAC62B1C-EA7C-456D-B3F9-5EAAC55B296E}" destId="{174335EE-FE9C-46F2-A493-1CD7D7D5E142}" srcOrd="8" destOrd="0" presId="urn:microsoft.com/office/officeart/2005/8/layout/hProcess11"/>
    <dgm:cxn modelId="{734B19BF-0F8C-4166-A380-B7705C67736A}" type="presParOf" srcId="{174335EE-FE9C-46F2-A493-1CD7D7D5E142}" destId="{8D05786B-D0E7-4C07-8767-96EF58749C2B}" srcOrd="0" destOrd="0" presId="urn:microsoft.com/office/officeart/2005/8/layout/hProcess11"/>
    <dgm:cxn modelId="{D5F0897D-9C61-48B3-A234-5602A7C2E354}" type="presParOf" srcId="{174335EE-FE9C-46F2-A493-1CD7D7D5E142}" destId="{1B97E0B9-8A63-4AB3-9DAD-20983A4CD0BC}" srcOrd="1" destOrd="0" presId="urn:microsoft.com/office/officeart/2005/8/layout/hProcess11"/>
    <dgm:cxn modelId="{D307D37F-1A5F-4F7D-84A6-406C622ECF68}" type="presParOf" srcId="{174335EE-FE9C-46F2-A493-1CD7D7D5E142}" destId="{92FA3763-9A40-4E7C-AAF1-F8502B2AAA5A}" srcOrd="2" destOrd="0" presId="urn:microsoft.com/office/officeart/2005/8/layout/hProcess11"/>
    <dgm:cxn modelId="{986E7D97-75C2-40FE-8D30-D6EE8DF1ABA2}" type="presParOf" srcId="{AAC62B1C-EA7C-456D-B3F9-5EAAC55B296E}" destId="{DC98DD16-348A-4729-BA88-B77C4A8B1685}" srcOrd="9" destOrd="0" presId="urn:microsoft.com/office/officeart/2005/8/layout/hProcess11"/>
    <dgm:cxn modelId="{3EFA7FFA-69D9-4C7D-AD43-9CC114D60FC0}" type="presParOf" srcId="{AAC62B1C-EA7C-456D-B3F9-5EAAC55B296E}" destId="{BA3941DB-DCD0-48F5-B64E-3A6AAF8EE363}" srcOrd="10" destOrd="0" presId="urn:microsoft.com/office/officeart/2005/8/layout/hProcess11"/>
    <dgm:cxn modelId="{83E7BE19-9E16-4A01-A4EF-F874672CD2C7}" type="presParOf" srcId="{BA3941DB-DCD0-48F5-B64E-3A6AAF8EE363}" destId="{1CC79535-0F81-4CFE-8ACA-E7E6D796884A}" srcOrd="0" destOrd="0" presId="urn:microsoft.com/office/officeart/2005/8/layout/hProcess11"/>
    <dgm:cxn modelId="{589EE7F1-AAD5-4BF6-9B2E-D3D55C653D01}" type="presParOf" srcId="{BA3941DB-DCD0-48F5-B64E-3A6AAF8EE363}" destId="{9274AD82-2A5D-4DDD-AA45-AB5FA2B78337}" srcOrd="1" destOrd="0" presId="urn:microsoft.com/office/officeart/2005/8/layout/hProcess11"/>
    <dgm:cxn modelId="{4A336810-37A7-475A-8C5B-64734172A734}" type="presParOf" srcId="{BA3941DB-DCD0-48F5-B64E-3A6AAF8EE363}" destId="{D786323C-E3FA-4AE7-BC80-78D74AF84FC4}" srcOrd="2" destOrd="0" presId="urn:microsoft.com/office/officeart/2005/8/layout/hProcess11"/>
    <dgm:cxn modelId="{8D8385FE-CB6B-45FD-B183-A5A8709BABCF}" type="presParOf" srcId="{AAC62B1C-EA7C-456D-B3F9-5EAAC55B296E}" destId="{CC2F1EF9-FCA2-44B7-8E10-13B9AACE238C}" srcOrd="11" destOrd="0" presId="urn:microsoft.com/office/officeart/2005/8/layout/hProcess11"/>
    <dgm:cxn modelId="{B3CE7F07-7621-4253-BE9E-0D85DBE0D581}" type="presParOf" srcId="{AAC62B1C-EA7C-456D-B3F9-5EAAC55B296E}" destId="{3D403549-A01A-41A7-A162-0D573C42B11D}" srcOrd="12" destOrd="0" presId="urn:microsoft.com/office/officeart/2005/8/layout/hProcess11"/>
    <dgm:cxn modelId="{E61446F3-E001-4F28-936E-F32B5D78330E}" type="presParOf" srcId="{3D403549-A01A-41A7-A162-0D573C42B11D}" destId="{BEB2A09E-EA23-425C-A836-26374AABB1E2}" srcOrd="0" destOrd="0" presId="urn:microsoft.com/office/officeart/2005/8/layout/hProcess11"/>
    <dgm:cxn modelId="{B587CF7C-8301-412B-BF2F-EAEA004B1EF1}" type="presParOf" srcId="{3D403549-A01A-41A7-A162-0D573C42B11D}" destId="{3DFAC0D4-B585-416E-BA8C-03C5D13220CE}" srcOrd="1" destOrd="0" presId="urn:microsoft.com/office/officeart/2005/8/layout/hProcess11"/>
    <dgm:cxn modelId="{F85F00CA-0B03-4695-9C82-5B6DB09A9534}" type="presParOf" srcId="{3D403549-A01A-41A7-A162-0D573C42B11D}" destId="{0852A60F-3AC4-43A2-A4E0-3BF0EB2B3B82}" srcOrd="2" destOrd="0" presId="urn:microsoft.com/office/officeart/2005/8/layout/hProcess11"/>
    <dgm:cxn modelId="{17290969-907D-4654-B93D-0E8321BBF97C}" type="presParOf" srcId="{AAC62B1C-EA7C-456D-B3F9-5EAAC55B296E}" destId="{F6CBDBA2-FA62-4317-B67F-A679685D13BE}" srcOrd="13" destOrd="0" presId="urn:microsoft.com/office/officeart/2005/8/layout/hProcess11"/>
    <dgm:cxn modelId="{EE406ED5-1CBE-41F3-880F-C03F67378D01}" type="presParOf" srcId="{AAC62B1C-EA7C-456D-B3F9-5EAAC55B296E}" destId="{190E020B-1A38-4FCB-88DB-E35FECC5C075}" srcOrd="14" destOrd="0" presId="urn:microsoft.com/office/officeart/2005/8/layout/hProcess11"/>
    <dgm:cxn modelId="{680B5D59-80F9-4B4D-B474-5BAA9CE76492}" type="presParOf" srcId="{190E020B-1A38-4FCB-88DB-E35FECC5C075}" destId="{533992D1-C78E-4C92-ACF8-22B79D156885}" srcOrd="0" destOrd="0" presId="urn:microsoft.com/office/officeart/2005/8/layout/hProcess11"/>
    <dgm:cxn modelId="{EA3F55ED-4792-4546-AA59-16D9484FF00D}" type="presParOf" srcId="{190E020B-1A38-4FCB-88DB-E35FECC5C075}" destId="{5A703FB3-1B09-4F5D-8E28-0259DD2BFFBB}" srcOrd="1" destOrd="0" presId="urn:microsoft.com/office/officeart/2005/8/layout/hProcess11"/>
    <dgm:cxn modelId="{7065A20F-55F1-4F2B-954E-3A7440B4E1DA}" type="presParOf" srcId="{190E020B-1A38-4FCB-88DB-E35FECC5C075}" destId="{1A7B16B1-B131-44F8-9A33-6260A3BA0835}" srcOrd="2" destOrd="0" presId="urn:microsoft.com/office/officeart/2005/8/layout/hProcess11"/>
    <dgm:cxn modelId="{7C6BA700-6E29-4A72-8091-B60C389F1378}" type="presParOf" srcId="{AAC62B1C-EA7C-456D-B3F9-5EAAC55B296E}" destId="{6CE5E1FC-972E-4939-8814-D211D16E5236}" srcOrd="15" destOrd="0" presId="urn:microsoft.com/office/officeart/2005/8/layout/hProcess11"/>
    <dgm:cxn modelId="{824A4B50-2317-4F40-B90D-563B49E223FA}" type="presParOf" srcId="{AAC62B1C-EA7C-456D-B3F9-5EAAC55B296E}" destId="{BD3EB117-5913-4FF8-BD9E-09BFE695C0BD}" srcOrd="16" destOrd="0" presId="urn:microsoft.com/office/officeart/2005/8/layout/hProcess11"/>
    <dgm:cxn modelId="{F932D82F-1F6C-4F1E-836E-C3DFE45FC51B}" type="presParOf" srcId="{BD3EB117-5913-4FF8-BD9E-09BFE695C0BD}" destId="{536F4314-26E5-4F07-8D07-2DD6E7E234A7}" srcOrd="0" destOrd="0" presId="urn:microsoft.com/office/officeart/2005/8/layout/hProcess11"/>
    <dgm:cxn modelId="{F3E3F94F-FE46-4EB1-AEF7-75670BE8927D}" type="presParOf" srcId="{BD3EB117-5913-4FF8-BD9E-09BFE695C0BD}" destId="{49180514-5299-44DE-8924-B99464286F34}" srcOrd="1" destOrd="0" presId="urn:microsoft.com/office/officeart/2005/8/layout/hProcess11"/>
    <dgm:cxn modelId="{7DBCADBA-F809-440F-9564-575F4D3EF3B9}" type="presParOf" srcId="{BD3EB117-5913-4FF8-BD9E-09BFE695C0BD}" destId="{7D14BBC9-B79F-4E3D-B4D4-E9F7345D5781}" srcOrd="2" destOrd="0" presId="urn:microsoft.com/office/officeart/2005/8/layout/hProcess11"/>
    <dgm:cxn modelId="{4EC490A5-6482-40CC-9547-1213EB336280}" type="presParOf" srcId="{AAC62B1C-EA7C-456D-B3F9-5EAAC55B296E}" destId="{8E75AE9C-DF9E-49C5-9D4B-445C549866D4}" srcOrd="17" destOrd="0" presId="urn:microsoft.com/office/officeart/2005/8/layout/hProcess11"/>
    <dgm:cxn modelId="{EE9EAEC9-5EBB-4992-A9CC-8DDEE18F2CFA}" type="presParOf" srcId="{AAC62B1C-EA7C-456D-B3F9-5EAAC55B296E}" destId="{C4A459AB-D67C-4A2B-BF99-0FA8147ADBCD}" srcOrd="18" destOrd="0" presId="urn:microsoft.com/office/officeart/2005/8/layout/hProcess11"/>
    <dgm:cxn modelId="{003CE600-F961-410C-87E2-5A2874525B67}" type="presParOf" srcId="{C4A459AB-D67C-4A2B-BF99-0FA8147ADBCD}" destId="{AC0E22F8-2719-4E28-A56D-F0E730E9EE7B}" srcOrd="0" destOrd="0" presId="urn:microsoft.com/office/officeart/2005/8/layout/hProcess11"/>
    <dgm:cxn modelId="{CE0BAF82-C721-471E-94B0-402202B6470A}" type="presParOf" srcId="{C4A459AB-D67C-4A2B-BF99-0FA8147ADBCD}" destId="{29685473-F6F0-4A7C-B6D7-24CF95A5E9D1}" srcOrd="1" destOrd="0" presId="urn:microsoft.com/office/officeart/2005/8/layout/hProcess11"/>
    <dgm:cxn modelId="{7E71872F-30F6-49F3-BE04-E13555B5F724}" type="presParOf" srcId="{C4A459AB-D67C-4A2B-BF99-0FA8147ADBCD}" destId="{B7BEEEF6-FD78-42D8-BFC8-A02D732FF2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3D1B5-084D-4D4B-9A8B-4C97709F6D4C}">
      <dsp:nvSpPr>
        <dsp:cNvPr id="0" name=""/>
        <dsp:cNvSpPr/>
      </dsp:nvSpPr>
      <dsp:spPr>
        <a:xfrm>
          <a:off x="0" y="996538"/>
          <a:ext cx="8949267" cy="1398944"/>
        </a:xfrm>
        <a:prstGeom prst="notchedRightArrow">
          <a:avLst/>
        </a:prstGeom>
        <a:solidFill>
          <a:srgbClr val="3333CC">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8ED4E93-E692-4BEF-82CD-1823BEBE92CE}">
      <dsp:nvSpPr>
        <dsp:cNvPr id="0" name=""/>
        <dsp:cNvSpPr/>
      </dsp:nvSpPr>
      <dsp:spPr>
        <a:xfrm>
          <a:off x="3583" y="0"/>
          <a:ext cx="858730"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solidFill>
                <a:srgbClr val="000000">
                  <a:hueOff val="0"/>
                  <a:satOff val="0"/>
                  <a:lumOff val="0"/>
                  <a:alphaOff val="0"/>
                </a:srgbClr>
              </a:solidFill>
              <a:latin typeface="Times New Roman"/>
              <a:ea typeface="+mn-ea"/>
              <a:cs typeface="+mn-cs"/>
            </a:rPr>
            <a:t>Tech Req Doc </a:t>
          </a:r>
          <a:r>
            <a:rPr lang="en-US" sz="1000" b="1" i="0" kern="1200" dirty="0">
              <a:solidFill>
                <a:srgbClr val="000000">
                  <a:hueOff val="0"/>
                  <a:satOff val="0"/>
                  <a:lumOff val="0"/>
                  <a:alphaOff val="0"/>
                </a:srgbClr>
              </a:solidFill>
              <a:latin typeface="Times New Roman"/>
              <a:ea typeface="+mn-ea"/>
              <a:cs typeface="+mn-cs"/>
            </a:rPr>
            <a:t>July 2022</a:t>
          </a:r>
        </a:p>
      </dsp:txBody>
      <dsp:txXfrm>
        <a:off x="3583" y="0"/>
        <a:ext cx="858730" cy="1398944"/>
      </dsp:txXfrm>
    </dsp:sp>
    <dsp:sp modelId="{3BB2CCC1-E6C9-4883-B630-A1033B3E0DAB}">
      <dsp:nvSpPr>
        <dsp:cNvPr id="0" name=""/>
        <dsp:cNvSpPr/>
      </dsp:nvSpPr>
      <dsp:spPr>
        <a:xfrm>
          <a:off x="258080" y="1573812"/>
          <a:ext cx="349736" cy="349736"/>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E473293-C58E-4214-B240-CD463B02D9AE}">
      <dsp:nvSpPr>
        <dsp:cNvPr id="0" name=""/>
        <dsp:cNvSpPr/>
      </dsp:nvSpPr>
      <dsp:spPr>
        <a:xfrm>
          <a:off x="879864" y="2098416"/>
          <a:ext cx="673546"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000000">
                  <a:hueOff val="0"/>
                  <a:satOff val="0"/>
                  <a:lumOff val="0"/>
                  <a:alphaOff val="0"/>
                </a:srgbClr>
              </a:solidFill>
              <a:latin typeface="Times New Roman"/>
              <a:ea typeface="+mn-ea"/>
              <a:cs typeface="+mn-cs"/>
            </a:rPr>
            <a:t>Chan Mod Doc. Call Proposals </a:t>
          </a:r>
          <a:r>
            <a:rPr lang="en-US" sz="1000" b="1" kern="1200" dirty="0">
              <a:solidFill>
                <a:srgbClr val="000000">
                  <a:hueOff val="0"/>
                  <a:satOff val="0"/>
                  <a:lumOff val="0"/>
                  <a:alphaOff val="0"/>
                </a:srgbClr>
              </a:solidFill>
              <a:latin typeface="Times New Roman"/>
              <a:ea typeface="+mn-ea"/>
              <a:cs typeface="+mn-cs"/>
            </a:rPr>
            <a:t>Sept 2022</a:t>
          </a:r>
        </a:p>
      </dsp:txBody>
      <dsp:txXfrm>
        <a:off x="879864" y="2098416"/>
        <a:ext cx="673546" cy="1398944"/>
      </dsp:txXfrm>
    </dsp:sp>
    <dsp:sp modelId="{197C936F-2DF8-4315-9A24-FDA0667A3BDF}">
      <dsp:nvSpPr>
        <dsp:cNvPr id="0" name=""/>
        <dsp:cNvSpPr/>
      </dsp:nvSpPr>
      <dsp:spPr>
        <a:xfrm>
          <a:off x="1041769" y="1573812"/>
          <a:ext cx="349736" cy="349736"/>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5C6237C-6171-47DF-AAD1-4CA6EB314D32}">
      <dsp:nvSpPr>
        <dsp:cNvPr id="0" name=""/>
        <dsp:cNvSpPr/>
      </dsp:nvSpPr>
      <dsp:spPr>
        <a:xfrm>
          <a:off x="1570960" y="0"/>
          <a:ext cx="896266"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US" sz="1050" kern="1200" dirty="0">
              <a:solidFill>
                <a:srgbClr val="000000">
                  <a:hueOff val="0"/>
                  <a:satOff val="0"/>
                  <a:lumOff val="0"/>
                  <a:alphaOff val="0"/>
                </a:srgbClr>
              </a:solidFill>
              <a:latin typeface="Times New Roman"/>
              <a:ea typeface="+mn-ea"/>
              <a:cs typeface="+mn-cs"/>
            </a:rPr>
            <a:t>Harmon Proposals </a:t>
          </a:r>
          <a:r>
            <a:rPr lang="en-US" sz="1050" b="1" kern="1200" dirty="0">
              <a:solidFill>
                <a:srgbClr val="000000">
                  <a:hueOff val="0"/>
                  <a:satOff val="0"/>
                  <a:lumOff val="0"/>
                  <a:alphaOff val="0"/>
                </a:srgbClr>
              </a:solidFill>
              <a:latin typeface="Times New Roman"/>
              <a:ea typeface="+mn-ea"/>
              <a:cs typeface="+mn-cs"/>
            </a:rPr>
            <a:t>March 2023</a:t>
          </a:r>
        </a:p>
      </dsp:txBody>
      <dsp:txXfrm>
        <a:off x="1570960" y="0"/>
        <a:ext cx="896266" cy="1398944"/>
      </dsp:txXfrm>
    </dsp:sp>
    <dsp:sp modelId="{E422D386-843F-4630-AE02-DC9104B57C87}">
      <dsp:nvSpPr>
        <dsp:cNvPr id="0" name=""/>
        <dsp:cNvSpPr/>
      </dsp:nvSpPr>
      <dsp:spPr>
        <a:xfrm>
          <a:off x="1844225" y="1573812"/>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4F307F0-6E82-4F15-87E4-1A3C82537C41}">
      <dsp:nvSpPr>
        <dsp:cNvPr id="0" name=""/>
        <dsp:cNvSpPr/>
      </dsp:nvSpPr>
      <dsp:spPr>
        <a:xfrm>
          <a:off x="2484777" y="2098416"/>
          <a:ext cx="895080"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000000">
                  <a:hueOff val="0"/>
                  <a:satOff val="0"/>
                  <a:lumOff val="0"/>
                  <a:alphaOff val="0"/>
                </a:srgbClr>
              </a:solidFill>
              <a:latin typeface="Times New Roman"/>
              <a:ea typeface="+mn-ea"/>
              <a:cs typeface="+mn-cs"/>
            </a:rPr>
            <a:t>Specification Framework Doc </a:t>
          </a:r>
          <a:r>
            <a:rPr lang="en-US" sz="1000" b="1" kern="1200" dirty="0">
              <a:solidFill>
                <a:srgbClr val="000000">
                  <a:hueOff val="0"/>
                  <a:satOff val="0"/>
                  <a:lumOff val="0"/>
                  <a:alphaOff val="0"/>
                </a:srgbClr>
              </a:solidFill>
              <a:latin typeface="Times New Roman"/>
              <a:ea typeface="+mn-ea"/>
              <a:cs typeface="+mn-cs"/>
            </a:rPr>
            <a:t>January 2023</a:t>
          </a:r>
        </a:p>
      </dsp:txBody>
      <dsp:txXfrm>
        <a:off x="2484777" y="2098416"/>
        <a:ext cx="895080" cy="1398944"/>
      </dsp:txXfrm>
    </dsp:sp>
    <dsp:sp modelId="{01120116-719B-4992-859E-7E99317DF6F1}">
      <dsp:nvSpPr>
        <dsp:cNvPr id="0" name=""/>
        <dsp:cNvSpPr/>
      </dsp:nvSpPr>
      <dsp:spPr>
        <a:xfrm>
          <a:off x="2757449" y="1573812"/>
          <a:ext cx="349736" cy="349736"/>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D05786B-D0E7-4C07-8767-96EF58749C2B}">
      <dsp:nvSpPr>
        <dsp:cNvPr id="0" name=""/>
        <dsp:cNvSpPr/>
      </dsp:nvSpPr>
      <dsp:spPr>
        <a:xfrm>
          <a:off x="3397407" y="0"/>
          <a:ext cx="618267"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solidFill>
                <a:srgbClr val="000000">
                  <a:hueOff val="0"/>
                  <a:satOff val="0"/>
                  <a:lumOff val="0"/>
                  <a:alphaOff val="0"/>
                </a:srgbClr>
              </a:solidFill>
              <a:latin typeface="Times New Roman"/>
              <a:ea typeface="+mn-ea"/>
              <a:cs typeface="+mn-cs"/>
            </a:rPr>
            <a:t>1</a:t>
          </a:r>
          <a:r>
            <a:rPr lang="en-US" sz="1000" kern="1200" baseline="30000" dirty="0">
              <a:solidFill>
                <a:srgbClr val="000000">
                  <a:hueOff val="0"/>
                  <a:satOff val="0"/>
                  <a:lumOff val="0"/>
                  <a:alphaOff val="0"/>
                </a:srgbClr>
              </a:solidFill>
              <a:latin typeface="Times New Roman"/>
              <a:ea typeface="+mn-ea"/>
              <a:cs typeface="+mn-cs"/>
            </a:rPr>
            <a:t>st</a:t>
          </a:r>
          <a:r>
            <a:rPr lang="en-US" sz="1000" kern="1200" dirty="0">
              <a:solidFill>
                <a:srgbClr val="000000">
                  <a:hueOff val="0"/>
                  <a:satOff val="0"/>
                  <a:lumOff val="0"/>
                  <a:alphaOff val="0"/>
                </a:srgbClr>
              </a:solidFill>
              <a:latin typeface="Times New Roman"/>
              <a:ea typeface="+mn-ea"/>
              <a:cs typeface="+mn-cs"/>
            </a:rPr>
            <a:t> Draft Doc </a:t>
          </a:r>
          <a:r>
            <a:rPr lang="en-US" sz="1000" b="1" kern="1200" dirty="0">
              <a:solidFill>
                <a:srgbClr val="000000">
                  <a:hueOff val="0"/>
                  <a:satOff val="0"/>
                  <a:lumOff val="0"/>
                  <a:alphaOff val="0"/>
                </a:srgbClr>
              </a:solidFill>
              <a:latin typeface="Times New Roman"/>
              <a:ea typeface="+mn-ea"/>
              <a:cs typeface="+mn-cs"/>
            </a:rPr>
            <a:t>March 2023</a:t>
          </a:r>
        </a:p>
      </dsp:txBody>
      <dsp:txXfrm>
        <a:off x="3397407" y="0"/>
        <a:ext cx="618267" cy="1398944"/>
      </dsp:txXfrm>
    </dsp:sp>
    <dsp:sp modelId="{1B97E0B9-8A63-4AB3-9DAD-20983A4CD0BC}">
      <dsp:nvSpPr>
        <dsp:cNvPr id="0" name=""/>
        <dsp:cNvSpPr/>
      </dsp:nvSpPr>
      <dsp:spPr>
        <a:xfrm>
          <a:off x="3531673" y="1573812"/>
          <a:ext cx="349736" cy="349736"/>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CC79535-0F81-4CFE-8ACA-E7E6D796884A}">
      <dsp:nvSpPr>
        <dsp:cNvPr id="0" name=""/>
        <dsp:cNvSpPr/>
      </dsp:nvSpPr>
      <dsp:spPr>
        <a:xfrm>
          <a:off x="4033224" y="2098416"/>
          <a:ext cx="538846"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000000">
                  <a:hueOff val="0"/>
                  <a:satOff val="0"/>
                  <a:lumOff val="0"/>
                  <a:alphaOff val="0"/>
                </a:srgbClr>
              </a:solidFill>
              <a:latin typeface="Times New Roman"/>
              <a:ea typeface="+mn-ea"/>
              <a:cs typeface="+mn-cs"/>
            </a:rPr>
            <a:t>WG Letter Ballot </a:t>
          </a:r>
          <a:r>
            <a:rPr lang="en-US" sz="1000" b="1" kern="1200" dirty="0">
              <a:solidFill>
                <a:srgbClr val="000000">
                  <a:hueOff val="0"/>
                  <a:satOff val="0"/>
                  <a:lumOff val="0"/>
                  <a:alphaOff val="0"/>
                </a:srgbClr>
              </a:solidFill>
              <a:latin typeface="Times New Roman"/>
              <a:ea typeface="+mn-ea"/>
              <a:cs typeface="+mn-cs"/>
            </a:rPr>
            <a:t>May 2023</a:t>
          </a:r>
        </a:p>
      </dsp:txBody>
      <dsp:txXfrm>
        <a:off x="4033224" y="2098416"/>
        <a:ext cx="538846" cy="1398944"/>
      </dsp:txXfrm>
    </dsp:sp>
    <dsp:sp modelId="{9274AD82-2A5D-4DDD-AA45-AB5FA2B78337}">
      <dsp:nvSpPr>
        <dsp:cNvPr id="0" name=""/>
        <dsp:cNvSpPr/>
      </dsp:nvSpPr>
      <dsp:spPr>
        <a:xfrm>
          <a:off x="4127779" y="1573812"/>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EB2A09E-EA23-425C-A836-26374AABB1E2}">
      <dsp:nvSpPr>
        <dsp:cNvPr id="0" name=""/>
        <dsp:cNvSpPr/>
      </dsp:nvSpPr>
      <dsp:spPr>
        <a:xfrm>
          <a:off x="4589621" y="0"/>
          <a:ext cx="1023824"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solidFill>
                <a:srgbClr val="000000">
                  <a:hueOff val="0"/>
                  <a:satOff val="0"/>
                  <a:lumOff val="0"/>
                  <a:alphaOff val="0"/>
                </a:srgbClr>
              </a:solidFill>
              <a:latin typeface="Times New Roman"/>
              <a:ea typeface="+mn-ea"/>
              <a:cs typeface="+mn-cs"/>
            </a:rPr>
            <a:t>Comment Resolution </a:t>
          </a:r>
          <a:r>
            <a:rPr lang="en-US" sz="1000" b="1" kern="1200" dirty="0">
              <a:solidFill>
                <a:srgbClr val="000000">
                  <a:hueOff val="0"/>
                  <a:satOff val="0"/>
                  <a:lumOff val="0"/>
                  <a:alphaOff val="0"/>
                </a:srgbClr>
              </a:solidFill>
              <a:latin typeface="Times New Roman"/>
              <a:ea typeface="+mn-ea"/>
              <a:cs typeface="+mn-cs"/>
            </a:rPr>
            <a:t>Sept 2023</a:t>
          </a:r>
        </a:p>
      </dsp:txBody>
      <dsp:txXfrm>
        <a:off x="4589621" y="0"/>
        <a:ext cx="1023824" cy="1398944"/>
      </dsp:txXfrm>
    </dsp:sp>
    <dsp:sp modelId="{3DFAC0D4-B585-416E-BA8C-03C5D13220CE}">
      <dsp:nvSpPr>
        <dsp:cNvPr id="0" name=""/>
        <dsp:cNvSpPr/>
      </dsp:nvSpPr>
      <dsp:spPr>
        <a:xfrm>
          <a:off x="4926665" y="1573812"/>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3992D1-C78E-4C92-ACF8-22B79D156885}">
      <dsp:nvSpPr>
        <dsp:cNvPr id="0" name=""/>
        <dsp:cNvSpPr/>
      </dsp:nvSpPr>
      <dsp:spPr>
        <a:xfrm>
          <a:off x="5630995" y="2098416"/>
          <a:ext cx="721415"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US" sz="1050" kern="1200" dirty="0">
              <a:solidFill>
                <a:srgbClr val="000000">
                  <a:hueOff val="0"/>
                  <a:satOff val="0"/>
                  <a:lumOff val="0"/>
                  <a:alphaOff val="0"/>
                </a:srgbClr>
              </a:solidFill>
              <a:latin typeface="Times New Roman"/>
              <a:ea typeface="+mn-ea"/>
              <a:cs typeface="+mn-cs"/>
            </a:rPr>
            <a:t>Sponsor Ballot </a:t>
          </a:r>
          <a:r>
            <a:rPr lang="en-US" sz="1050" b="1" kern="1200" dirty="0">
              <a:solidFill>
                <a:srgbClr val="000000">
                  <a:hueOff val="0"/>
                  <a:satOff val="0"/>
                  <a:lumOff val="0"/>
                  <a:alphaOff val="0"/>
                </a:srgbClr>
              </a:solidFill>
              <a:latin typeface="Times New Roman"/>
              <a:ea typeface="+mn-ea"/>
              <a:cs typeface="+mn-cs"/>
            </a:rPr>
            <a:t>Nov 2023</a:t>
          </a:r>
        </a:p>
      </dsp:txBody>
      <dsp:txXfrm>
        <a:off x="5630995" y="2098416"/>
        <a:ext cx="721415" cy="1398944"/>
      </dsp:txXfrm>
    </dsp:sp>
    <dsp:sp modelId="{5A703FB3-1B09-4F5D-8E28-0259DD2BFFBB}">
      <dsp:nvSpPr>
        <dsp:cNvPr id="0" name=""/>
        <dsp:cNvSpPr/>
      </dsp:nvSpPr>
      <dsp:spPr>
        <a:xfrm>
          <a:off x="5816834" y="1573812"/>
          <a:ext cx="349736" cy="349736"/>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6F4314-26E5-4F07-8D07-2DD6E7E234A7}">
      <dsp:nvSpPr>
        <dsp:cNvPr id="0" name=""/>
        <dsp:cNvSpPr/>
      </dsp:nvSpPr>
      <dsp:spPr>
        <a:xfrm>
          <a:off x="6369960" y="0"/>
          <a:ext cx="785747"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US" sz="1050" kern="1200" dirty="0">
              <a:solidFill>
                <a:srgbClr val="000000">
                  <a:hueOff val="0"/>
                  <a:satOff val="0"/>
                  <a:lumOff val="0"/>
                  <a:alphaOff val="0"/>
                </a:srgbClr>
              </a:solidFill>
              <a:latin typeface="Times New Roman"/>
              <a:ea typeface="+mn-ea"/>
              <a:cs typeface="+mn-cs"/>
            </a:rPr>
            <a:t>Comment Resolution </a:t>
          </a:r>
          <a:r>
            <a:rPr lang="en-US" sz="1050" b="1" kern="1200" dirty="0">
              <a:solidFill>
                <a:srgbClr val="000000">
                  <a:hueOff val="0"/>
                  <a:satOff val="0"/>
                  <a:lumOff val="0"/>
                  <a:alphaOff val="0"/>
                </a:srgbClr>
              </a:solidFill>
              <a:latin typeface="Times New Roman"/>
              <a:ea typeface="+mn-ea"/>
              <a:cs typeface="+mn-cs"/>
            </a:rPr>
            <a:t>Mar 2024</a:t>
          </a:r>
        </a:p>
      </dsp:txBody>
      <dsp:txXfrm>
        <a:off x="6369960" y="0"/>
        <a:ext cx="785747" cy="1398944"/>
      </dsp:txXfrm>
    </dsp:sp>
    <dsp:sp modelId="{49180514-5299-44DE-8924-B99464286F34}">
      <dsp:nvSpPr>
        <dsp:cNvPr id="0" name=""/>
        <dsp:cNvSpPr/>
      </dsp:nvSpPr>
      <dsp:spPr>
        <a:xfrm>
          <a:off x="6587966" y="1573812"/>
          <a:ext cx="349736" cy="349736"/>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C0E22F8-2719-4E28-A56D-F0E730E9EE7B}">
      <dsp:nvSpPr>
        <dsp:cNvPr id="0" name=""/>
        <dsp:cNvSpPr/>
      </dsp:nvSpPr>
      <dsp:spPr>
        <a:xfrm>
          <a:off x="7173258" y="2098416"/>
          <a:ext cx="877498"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err="1">
              <a:solidFill>
                <a:srgbClr val="000000">
                  <a:hueOff val="0"/>
                  <a:satOff val="0"/>
                  <a:lumOff val="0"/>
                  <a:alphaOff val="0"/>
                </a:srgbClr>
              </a:solidFill>
              <a:latin typeface="Times New Roman"/>
              <a:ea typeface="+mn-ea"/>
              <a:cs typeface="+mn-cs"/>
            </a:rPr>
            <a:t>Revcom</a:t>
          </a:r>
          <a:r>
            <a:rPr lang="en-US" sz="1000" kern="1200" dirty="0">
              <a:solidFill>
                <a:srgbClr val="000000">
                  <a:hueOff val="0"/>
                  <a:satOff val="0"/>
                  <a:lumOff val="0"/>
                  <a:alphaOff val="0"/>
                </a:srgbClr>
              </a:solidFill>
              <a:latin typeface="Times New Roman"/>
              <a:ea typeface="+mn-ea"/>
              <a:cs typeface="+mn-cs"/>
            </a:rPr>
            <a:t> </a:t>
          </a:r>
          <a:r>
            <a:rPr lang="en-US" sz="1000" b="1" kern="1200" dirty="0">
              <a:solidFill>
                <a:srgbClr val="000000">
                  <a:hueOff val="0"/>
                  <a:satOff val="0"/>
                  <a:lumOff val="0"/>
                  <a:alphaOff val="0"/>
                </a:srgbClr>
              </a:solidFill>
              <a:latin typeface="Times New Roman"/>
              <a:ea typeface="+mn-ea"/>
              <a:cs typeface="+mn-cs"/>
            </a:rPr>
            <a:t>May 2024</a:t>
          </a:r>
        </a:p>
      </dsp:txBody>
      <dsp:txXfrm>
        <a:off x="7173258" y="2098416"/>
        <a:ext cx="877498" cy="1398944"/>
      </dsp:txXfrm>
    </dsp:sp>
    <dsp:sp modelId="{29685473-F6F0-4A7C-B6D7-24CF95A5E9D1}">
      <dsp:nvSpPr>
        <dsp:cNvPr id="0" name=""/>
        <dsp:cNvSpPr/>
      </dsp:nvSpPr>
      <dsp:spPr>
        <a:xfrm>
          <a:off x="7437139" y="1573812"/>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doc.: IEEE 802.15-&lt;doc#&gt;</a:t>
            </a:r>
          </a:p>
        </p:txBody>
      </p:sp>
      <p:sp>
        <p:nvSpPr>
          <p:cNvPr id="5" name="Date Placeholder 4"/>
          <p:cNvSpPr>
            <a:spLocks noGrp="1"/>
          </p:cNvSpPr>
          <p:nvPr>
            <p:ph type="dt" idx="11"/>
          </p:nvPr>
        </p:nvSpPr>
        <p:spPr/>
        <p:txBody>
          <a:bodyPr/>
          <a:lstStyle/>
          <a:p>
            <a:r>
              <a:rPr lang="en-US" altLang="en-US"/>
              <a:t>&lt;month year&gt;</a:t>
            </a:r>
          </a:p>
        </p:txBody>
      </p:sp>
      <p:sp>
        <p:nvSpPr>
          <p:cNvPr id="6" name="Footer Placeholder 5"/>
          <p:cNvSpPr>
            <a:spLocks noGrp="1"/>
          </p:cNvSpPr>
          <p:nvPr>
            <p:ph type="ftr" sz="quarter" idx="12"/>
          </p:nvPr>
        </p:nvSpPr>
        <p:spPr/>
        <p:txBody>
          <a:bodyPr/>
          <a:lstStyle/>
          <a:p>
            <a:pPr lvl="4"/>
            <a:r>
              <a:rPr lang="en-US" altLang="en-US"/>
              <a:t>&lt;author&gt;, &lt;company&gt;</a:t>
            </a:r>
          </a:p>
        </p:txBody>
      </p:sp>
      <p:sp>
        <p:nvSpPr>
          <p:cNvPr id="7" name="Slide Number Placeholder 6"/>
          <p:cNvSpPr>
            <a:spLocks noGrp="1"/>
          </p:cNvSpPr>
          <p:nvPr>
            <p:ph type="sldNum" sz="quarter" idx="13"/>
          </p:nvPr>
        </p:nvSpPr>
        <p:spPr/>
        <p:txBody>
          <a:bodyPr/>
          <a:lstStyle/>
          <a:p>
            <a:r>
              <a:rPr lang="en-US" altLang="en-US"/>
              <a:t>Page </a:t>
            </a:r>
            <a:fld id="{B1EB6004-2EA8-964D-9FCC-15BC30CA0DC0}" type="slidenum">
              <a:rPr lang="en-US" altLang="en-US" smtClean="0"/>
              <a:pPr/>
              <a:t>26</a:t>
            </a:fld>
            <a:endParaRPr lang="en-US" altLang="en-US"/>
          </a:p>
        </p:txBody>
      </p:sp>
    </p:spTree>
    <p:extLst>
      <p:ext uri="{BB962C8B-B14F-4D97-AF65-F5344CB8AC3E}">
        <p14:creationId xmlns:p14="http://schemas.microsoft.com/office/powerpoint/2010/main" val="278103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75</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92</a:t>
            </a:fld>
            <a:endParaRPr lang="en-US"/>
          </a:p>
        </p:txBody>
      </p:sp>
      <p:sp>
        <p:nvSpPr>
          <p:cNvPr id="16388" name="Rectangle 2"/>
          <p:cNvSpPr>
            <a:spLocks noGrp="1" noRot="1" noChangeAspect="1" noChangeArrowheads="1" noTextEdit="1"/>
          </p:cNvSpPr>
          <p:nvPr>
            <p:ph type="sldImg"/>
          </p:nvPr>
        </p:nvSpPr>
        <p:spPr>
          <a:xfrm>
            <a:off x="1154113" y="701675"/>
            <a:ext cx="4625975"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94</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December 22</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94</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96</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December 22</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96</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3281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101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101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429000" y="93663"/>
            <a:ext cx="2784475" cy="212725"/>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doc.: IEEE 802.15-01/468r0</a:t>
            </a:r>
          </a:p>
        </p:txBody>
      </p:sp>
      <p:sp>
        <p:nvSpPr>
          <p:cNvPr id="12291" name="Rectangle 3"/>
          <p:cNvSpPr>
            <a:spLocks noGrp="1" noChangeArrowheads="1"/>
          </p:cNvSpPr>
          <p:nvPr>
            <p:ph type="dt" sz="quarter" idx="1"/>
          </p:nvPr>
        </p:nvSpPr>
        <p:spPr>
          <a:xfrm>
            <a:off x="646113" y="93663"/>
            <a:ext cx="2708275" cy="212725"/>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November 2001</a:t>
            </a:r>
          </a:p>
        </p:txBody>
      </p:sp>
      <p:sp>
        <p:nvSpPr>
          <p:cNvPr id="12292" name="Rectangle 6"/>
          <p:cNvSpPr>
            <a:spLocks noGrp="1" noChangeArrowheads="1"/>
          </p:cNvSpPr>
          <p:nvPr>
            <p:ph type="ftr" sz="quarter" idx="4"/>
          </p:nvPr>
        </p:nvSpPr>
        <p:spPr>
          <a:xfrm>
            <a:off x="3730625" y="8853488"/>
            <a:ext cx="2482850" cy="182562"/>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450850" defTabSz="920750">
              <a:defRPr sz="3200">
                <a:solidFill>
                  <a:schemeClr val="tx1"/>
                </a:solidFill>
                <a:latin typeface="Times New Roman" charset="0"/>
                <a:ea typeface="ＭＳ Ｐゴシック" charset="0"/>
              </a:defRPr>
            </a:lvl5pPr>
            <a:lvl6pPr marL="90805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136525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182245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227965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lvl="4">
              <a:defRPr/>
            </a:pPr>
            <a:r>
              <a:rPr lang="en-US" sz="1200"/>
              <a:t>Robert F. Heile</a:t>
            </a:r>
          </a:p>
        </p:txBody>
      </p:sp>
      <p:sp>
        <p:nvSpPr>
          <p:cNvPr id="12293" name="Rectangle 7"/>
          <p:cNvSpPr>
            <a:spLocks noGrp="1" noChangeArrowheads="1"/>
          </p:cNvSpPr>
          <p:nvPr>
            <p:ph type="sldNum" sz="quarter" idx="5"/>
          </p:nvPr>
        </p:nvSpPr>
        <p:spPr>
          <a:xfrm>
            <a:off x="2901950" y="8853488"/>
            <a:ext cx="792163" cy="182562"/>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pitchFamily="18" charset="0"/>
                <a:ea typeface="ＭＳ Ｐゴシック" pitchFamily="34" charset="-128"/>
              </a:defRPr>
            </a:lvl1pPr>
            <a:lvl2pPr marL="742950" indent="-285750" defTabSz="920750">
              <a:defRPr sz="3200">
                <a:solidFill>
                  <a:schemeClr val="tx1"/>
                </a:solidFill>
                <a:latin typeface="Times New Roman" pitchFamily="18" charset="0"/>
                <a:ea typeface="ＭＳ Ｐゴシック" pitchFamily="34" charset="-128"/>
              </a:defRPr>
            </a:lvl2pPr>
            <a:lvl3pPr marL="1143000" indent="-228600" defTabSz="920750">
              <a:defRPr sz="3200">
                <a:solidFill>
                  <a:schemeClr val="tx1"/>
                </a:solidFill>
                <a:latin typeface="Times New Roman" pitchFamily="18" charset="0"/>
                <a:ea typeface="ＭＳ Ｐゴシック" pitchFamily="34" charset="-128"/>
              </a:defRPr>
            </a:lvl3pPr>
            <a:lvl4pPr marL="1600200" indent="-228600" defTabSz="920750">
              <a:defRPr sz="3200">
                <a:solidFill>
                  <a:schemeClr val="tx1"/>
                </a:solidFill>
                <a:latin typeface="Times New Roman" pitchFamily="18" charset="0"/>
                <a:ea typeface="ＭＳ Ｐゴシック" pitchFamily="34" charset="-128"/>
              </a:defRPr>
            </a:lvl4pPr>
            <a:lvl5pPr marL="2057400" indent="-228600" defTabSz="920750">
              <a:defRPr sz="3200">
                <a:solidFill>
                  <a:schemeClr val="tx1"/>
                </a:solidFill>
                <a:latin typeface="Times New Roman" pitchFamily="18" charset="0"/>
                <a:ea typeface="ＭＳ Ｐゴシック" pitchFamily="34" charset="-128"/>
              </a:defRPr>
            </a:lvl5pPr>
            <a:lvl6pPr marL="25146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Page </a:t>
            </a:r>
            <a:fld id="{EE0C0662-F9B9-478B-8A57-20DF80B6F5C6}" type="slidenum">
              <a:rPr lang="en-US" sz="1200" smtClean="0"/>
              <a:pPr>
                <a:defRPr/>
              </a:pPr>
              <a:t>106</a:t>
            </a:fld>
            <a:endParaRPr lang="en-US" sz="1200"/>
          </a:p>
        </p:txBody>
      </p:sp>
      <p:sp>
        <p:nvSpPr>
          <p:cNvPr id="12294" name="Rectangle 2"/>
          <p:cNvSpPr>
            <a:spLocks noGrp="1" noRot="1" noChangeAspect="1" noChangeArrowheads="1" noTextEdit="1"/>
          </p:cNvSpPr>
          <p:nvPr>
            <p:ph type="sldImg"/>
          </p:nvPr>
        </p:nvSpPr>
        <p:spPr>
          <a:xfrm>
            <a:off x="1150938" y="690563"/>
            <a:ext cx="4556125" cy="3417887"/>
          </a:xfrm>
          <a:prstGeom prst="rect">
            <a:avLst/>
          </a:prstGeom>
          <a:ln/>
        </p:spPr>
      </p:sp>
      <p:sp>
        <p:nvSpPr>
          <p:cNvPr id="12295" name="Rectangle 3"/>
          <p:cNvSpPr>
            <a:spLocks noGrp="1" noChangeArrowheads="1"/>
          </p:cNvSpPr>
          <p:nvPr>
            <p:ph type="body" idx="1"/>
          </p:nvPr>
        </p:nvSpPr>
        <p:spPr>
          <a:xfrm>
            <a:off x="914400" y="4343400"/>
            <a:ext cx="5029200" cy="4114800"/>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ndParaRPr>
          </a:p>
        </p:txBody>
      </p:sp>
    </p:spTree>
    <p:extLst>
      <p:ext uri="{BB962C8B-B14F-4D97-AF65-F5344CB8AC3E}">
        <p14:creationId xmlns:p14="http://schemas.microsoft.com/office/powerpoint/2010/main" val="409788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25000" lnSpcReduction="20000"/>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31</a:t>
            </a:fld>
            <a:endParaRPr kumimoji="1" lang="ja-JP" altLang="en-US" dirty="0"/>
          </a:p>
        </p:txBody>
      </p:sp>
    </p:spTree>
    <p:extLst>
      <p:ext uri="{BB962C8B-B14F-4D97-AF65-F5344CB8AC3E}">
        <p14:creationId xmlns:p14="http://schemas.microsoft.com/office/powerpoint/2010/main" val="213652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5FB7E5E-1D6C-444E-B0CF-852BD311553D}" type="slidenum">
              <a:rPr lang="en-US" altLang="en-US" smtClean="0"/>
              <a:pPr>
                <a:spcBef>
                  <a:spcPct val="0"/>
                </a:spcBef>
              </a:pPr>
              <a:t>53</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E2326AAA-479D-4C15-B355-9FA1B1CC0AD0}" type="slidenum">
              <a:rPr lang="en-US" altLang="en-US" smtClean="0"/>
              <a:pPr>
                <a:spcBef>
                  <a:spcPct val="0"/>
                </a:spcBef>
              </a:pPr>
              <a:t>54</a:t>
            </a:fld>
            <a:endParaRPr lang="en-US" altLang="en-US"/>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4113" y="701675"/>
            <a:ext cx="4625975"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E91D925-7433-475C-A61E-55A7B7F5E438}" type="slidenum">
              <a:rPr lang="en-US" altLang="en-US" smtClean="0"/>
              <a:pPr>
                <a:spcBef>
                  <a:spcPct val="0"/>
                </a:spcBef>
              </a:pPr>
              <a:t>55</a:t>
            </a:fld>
            <a:endParaRPr lang="en-US" altLang="en-US"/>
          </a:p>
        </p:txBody>
      </p:sp>
    </p:spTree>
    <p:extLst>
      <p:ext uri="{BB962C8B-B14F-4D97-AF65-F5344CB8AC3E}">
        <p14:creationId xmlns:p14="http://schemas.microsoft.com/office/powerpoint/2010/main" val="215515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61</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1751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62</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0615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63</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6102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64</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9950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a:t>March 2013</a:t>
            </a:r>
          </a:p>
        </p:txBody>
      </p:sp>
      <p:sp>
        <p:nvSpPr>
          <p:cNvPr id="3" name="Fußzeilenplatzhalter 2"/>
          <p:cNvSpPr>
            <a:spLocks noGrp="1"/>
          </p:cNvSpPr>
          <p:nvPr>
            <p:ph type="ftr" sz="quarter" idx="11"/>
          </p:nvPr>
        </p:nvSpPr>
        <p:spPr/>
        <p:txBody>
          <a:bodyPr/>
          <a:lstStyle>
            <a:lvl1pPr>
              <a:defRPr/>
            </a:lvl1pPr>
          </a:lstStyle>
          <a:p>
            <a:r>
              <a:rPr lang="en-US" dirty="0"/>
              <a:t>Thomas Kürner, TU Braunschweig</a:t>
            </a:r>
          </a:p>
        </p:txBody>
      </p:sp>
      <p:sp>
        <p:nvSpPr>
          <p:cNvPr id="4" name="Foliennummernplatzhalter 3"/>
          <p:cNvSpPr>
            <a:spLocks noGrp="1"/>
          </p:cNvSpPr>
          <p:nvPr>
            <p:ph type="sldNum" sz="quarter" idx="12"/>
          </p:nvPr>
        </p:nvSpPr>
        <p:spPr/>
        <p:txBody>
          <a:bodyPr/>
          <a:lstStyle>
            <a:lvl1pPr>
              <a:defRPr/>
            </a:lvl1pPr>
          </a:lstStyle>
          <a:p>
            <a:r>
              <a:rPr lang="en-US"/>
              <a:t>Slide </a:t>
            </a:r>
            <a:fld id="{D0FF068C-9A81-4A5F-8F84-6EE3A290DD00}" type="slidenum">
              <a:rPr lang="en-US"/>
              <a:pPr/>
              <a:t>‹#›</a:t>
            </a:fld>
            <a:endParaRPr lang="en-US"/>
          </a:p>
        </p:txBody>
      </p:sp>
    </p:spTree>
    <p:extLst>
      <p:ext uri="{BB962C8B-B14F-4D97-AF65-F5344CB8AC3E}">
        <p14:creationId xmlns:p14="http://schemas.microsoft.com/office/powerpoint/2010/main" val="123091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EDB1E-16F6-A842-BD08-24A265C3C6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493AB4A-44AB-0E42-8392-8B65D24B936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B091367-8AA0-6E42-AB95-F324276E4C6A}"/>
              </a:ext>
            </a:extLst>
          </p:cNvPr>
          <p:cNvSpPr>
            <a:spLocks noGrp="1"/>
          </p:cNvSpPr>
          <p:nvPr>
            <p:ph type="sldNum" sz="quarter" idx="12"/>
          </p:nvPr>
        </p:nvSpPr>
        <p:spPr/>
        <p:txBody>
          <a:bodyPr/>
          <a:lstStyle>
            <a:lvl1pPr>
              <a:defRPr/>
            </a:lvl1pPr>
          </a:lstStyle>
          <a:p>
            <a:r>
              <a:rPr lang="en-US" altLang="en-US"/>
              <a:t>Slide </a:t>
            </a:r>
            <a:fld id="{D4132CD9-BA9C-914B-A325-EA338A619694}" type="slidenum">
              <a:rPr lang="en-US" altLang="en-US"/>
              <a:pPr/>
              <a:t>‹#›</a:t>
            </a:fld>
            <a:endParaRPr lang="en-US" altLang="en-US"/>
          </a:p>
        </p:txBody>
      </p:sp>
    </p:spTree>
    <p:extLst>
      <p:ext uri="{BB962C8B-B14F-4D97-AF65-F5344CB8AC3E}">
        <p14:creationId xmlns:p14="http://schemas.microsoft.com/office/powerpoint/2010/main" val="339545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85800" y="378281"/>
            <a:ext cx="1600200" cy="215444"/>
          </a:xfrm>
        </p:spPr>
        <p:txBody>
          <a:bodyPr/>
          <a:lstStyle>
            <a:lvl1pPr>
              <a:defRPr/>
            </a:lvl1pPr>
          </a:lstStyle>
          <a:p>
            <a:r>
              <a:rPr lang="en-US" dirty="0"/>
              <a:t>July 2013</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D8E7F6C2-DF2F-4116-8D71-DCDEFB590920}" type="slidenum">
              <a:rPr lang="en-US"/>
              <a:pPr/>
              <a:t>‹#›</a:t>
            </a:fld>
            <a:endParaRPr lang="en-US"/>
          </a:p>
        </p:txBody>
      </p:sp>
    </p:spTree>
    <p:extLst>
      <p:ext uri="{BB962C8B-B14F-4D97-AF65-F5344CB8AC3E}">
        <p14:creationId xmlns:p14="http://schemas.microsoft.com/office/powerpoint/2010/main" val="403746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2022</a:t>
            </a:r>
            <a:endParaRPr lang="en-US" altLang="ja-JP" dirty="0"/>
          </a:p>
        </p:txBody>
      </p:sp>
    </p:spTree>
    <p:extLst>
      <p:ext uri="{BB962C8B-B14F-4D97-AF65-F5344CB8AC3E}">
        <p14:creationId xmlns:p14="http://schemas.microsoft.com/office/powerpoint/2010/main" val="371451778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802.15-22-0677-00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November 2022</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Meta Platforms</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4" r:id="rId5"/>
    <p:sldLayoutId id="2147483666" r:id="rId6"/>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8/dcn/22/18-22-0141-00-0000-new-uwb-regulation-in-europe.pptx" TargetMode="Externa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gstuebin@cisco.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ieeesa.webex.com/ieeesa/j.php?MTID=m5dff7eac804a555afce33031902f8b9e" TargetMode="External"/><Relationship Id="rId2" Type="http://schemas.openxmlformats.org/officeDocument/2006/relationships/hyperlink" Target="https://ieeesa.webex.com/ieeesa/j.php?MTID=mb884a0f3d7d2d4ef463797a991898c12" TargetMode="External"/><Relationship Id="rId1" Type="http://schemas.openxmlformats.org/officeDocument/2006/relationships/slideLayout" Target="../slideLayouts/slideLayout6.xml"/><Relationship Id="rId4" Type="http://schemas.openxmlformats.org/officeDocument/2006/relationships/hyperlink" Target="https://ieeesa.webex.com/ieeesa/j.php?MTID=m95604532074fae572029cf2fd8c9f2e3"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docx"/><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ec/dcn/21/ec-21-0199-00-ACSD-p802-15-13.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5/dcn/22/15-22-0112-00-016t-call-for-contributions-towards-tg16t-draft.docx" TargetMode="External"/><Relationship Id="rId2" Type="http://schemas.openxmlformats.org/officeDocument/2006/relationships/hyperlink" Target="https://mentor.ieee.org/802.15/dcn/22/15-22-0033-00-016t-802-16t-system-requirements-document.docx" TargetMode="Externa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datatracker.ietf.org/meeting/115/proceedings"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8" Type="http://schemas.openxmlformats.org/officeDocument/2006/relationships/hyperlink" Target="https://mentor.ieee.org/802.11/dcn/22/11-22-1325-07-00az-320-mhz-par.docx" TargetMode="External"/><Relationship Id="rId3" Type="http://schemas.openxmlformats.org/officeDocument/2006/relationships/hyperlink" Target="https://mentor.ieee.org/802-ec/dcn/22/ec-22-0197-01-00EC-draft-ieee-p802-3df-csd-modification.pdf" TargetMode="External"/><Relationship Id="rId7" Type="http://schemas.openxmlformats.org/officeDocument/2006/relationships/hyperlink" Target="https://mentor.ieee.org/802-ec/dcn/22/ec-22-0201-00-00EC-draft-ieee-p802-3dk-csd.pdf" TargetMode="External"/><Relationship Id="rId2" Type="http://schemas.openxmlformats.org/officeDocument/2006/relationships/hyperlink" Target="https://mentor.ieee.org/802-ec/dcn/22/ec-22-0196-01-00EC-draft-ieee-p802-3df-par-modification.pdf" TargetMode="External"/><Relationship Id="rId1" Type="http://schemas.openxmlformats.org/officeDocument/2006/relationships/slideLayout" Target="../slideLayouts/slideLayout5.xml"/><Relationship Id="rId6" Type="http://schemas.openxmlformats.org/officeDocument/2006/relationships/hyperlink" Target="https://mentor.ieee.org/802-ec/dcn/22/ec-22-0200-00-00EC-draft-ieee-p802-3dk-par.pdf" TargetMode="External"/><Relationship Id="rId5" Type="http://schemas.openxmlformats.org/officeDocument/2006/relationships/hyperlink" Target="https://mentor.ieee.org/802-ec/dcn/22/ec-22-0199-01-00EC-draft-ieee-p802-3dj-csd.pdf" TargetMode="External"/><Relationship Id="rId4" Type="http://schemas.openxmlformats.org/officeDocument/2006/relationships/hyperlink" Target="https://mentor.ieee.org/802-ec/dcn/22/ec-22-0198-01-00EC-draft-ieee-p802-3dj-par.pdf" TargetMode="External"/><Relationship Id="rId9" Type="http://schemas.openxmlformats.org/officeDocument/2006/relationships/hyperlink" Target="https://mentor.ieee.org/802.11/dcn/22/11-22-1353-02-00az-11bk-320mhz-ftm-csd.docx"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5/dcn/22/15-22-0662-00-0mag-802-15-operations-manual-work-in-progress.doc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140</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Nov. 14-17, 2022</a:t>
            </a:r>
          </a:p>
          <a:p>
            <a:pPr>
              <a:lnSpc>
                <a:spcPct val="70000"/>
              </a:lnSpc>
              <a:defRPr/>
            </a:pPr>
            <a:endParaRPr lang="en-US" sz="2400" b="1" dirty="0">
              <a:latin typeface="Times New Roman" charset="0"/>
            </a:endParaRPr>
          </a:p>
          <a:p>
            <a:pPr eaLnBrk="1" fontAlgn="b" hangingPunct="1">
              <a:spcBef>
                <a:spcPts val="0"/>
              </a:spcBef>
              <a:defRPr/>
            </a:pPr>
            <a:r>
              <a:rPr lang="en-US" b="1" dirty="0"/>
              <a:t>Held in Bangkok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Nov. Plenary</a:t>
            </a:r>
          </a:p>
        </p:txBody>
      </p:sp>
      <p:pic>
        <p:nvPicPr>
          <p:cNvPr id="3" name="Picture 2">
            <a:extLst>
              <a:ext uri="{FF2B5EF4-FFF2-40B4-BE49-F238E27FC236}">
                <a16:creationId xmlns:a16="http://schemas.microsoft.com/office/drawing/2014/main" id="{6B2A0AC7-FF6F-D633-CF4C-6931AE8B3A27}"/>
              </a:ext>
            </a:extLst>
          </p:cNvPr>
          <p:cNvPicPr>
            <a:picLocks noChangeAspect="1"/>
          </p:cNvPicPr>
          <p:nvPr/>
        </p:nvPicPr>
        <p:blipFill>
          <a:blip r:embed="rId2"/>
          <a:stretch>
            <a:fillRect/>
          </a:stretch>
        </p:blipFill>
        <p:spPr>
          <a:xfrm>
            <a:off x="913344" y="1352819"/>
            <a:ext cx="7618568" cy="5041223"/>
          </a:xfrm>
          <a:prstGeom prst="rect">
            <a:avLst/>
          </a:prstGeom>
          <a:ln>
            <a:solidFill>
              <a:schemeClr val="tx1"/>
            </a:solidFill>
          </a:ln>
        </p:spPr>
      </p:pic>
    </p:spTree>
    <p:extLst>
      <p:ext uri="{BB962C8B-B14F-4D97-AF65-F5344CB8AC3E}">
        <p14:creationId xmlns:p14="http://schemas.microsoft.com/office/powerpoint/2010/main" val="4129383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WNG Nov. 2022</a:t>
            </a:r>
            <a:br>
              <a:rPr lang="de-DE" dirty="0"/>
            </a:br>
            <a:r>
              <a:rPr lang="de-DE" dirty="0"/>
              <a:t>Closing Report</a:t>
            </a:r>
          </a:p>
        </p:txBody>
      </p:sp>
      <p:sp>
        <p:nvSpPr>
          <p:cNvPr id="9" name="Foliennummernplatzhalter 3">
            <a:extLst>
              <a:ext uri="{FF2B5EF4-FFF2-40B4-BE49-F238E27FC236}">
                <a16:creationId xmlns:a16="http://schemas.microsoft.com/office/drawing/2014/main" id="{16A09571-24DD-144D-1868-F410F723B3C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16,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
        <p:nvSpPr>
          <p:cNvPr id="3" name="Foliennummernplatzhalter 3">
            <a:extLst>
              <a:ext uri="{FF2B5EF4-FFF2-40B4-BE49-F238E27FC236}">
                <a16:creationId xmlns:a16="http://schemas.microsoft.com/office/drawing/2014/main" id="{C6366191-D7A6-69F9-73A4-22D7AADB602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101</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3">
            <a:extLst>
              <a:ext uri="{FF2B5EF4-FFF2-40B4-BE49-F238E27FC236}">
                <a16:creationId xmlns:a16="http://schemas.microsoft.com/office/drawing/2014/main" id="{07CDABCC-F9EC-4438-6FBC-72F8316B8BB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16 November 2022</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New UWB regulation in Europe</a:t>
            </a:r>
          </a:p>
          <a:p>
            <a:pPr marL="914400" lvl="1" indent="-514350">
              <a:buFont typeface="+mj-lt"/>
              <a:buAutoNum type="arabicPeriod"/>
              <a:defRPr/>
            </a:pPr>
            <a:r>
              <a:rPr lang="en-US" sz="2400" dirty="0"/>
              <a:t>Harmonization between scientific and commercial usage </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3">
            <a:extLst>
              <a:ext uri="{FF2B5EF4-FFF2-40B4-BE49-F238E27FC236}">
                <a16:creationId xmlns:a16="http://schemas.microsoft.com/office/drawing/2014/main" id="{F368DBBE-8630-5AF4-0309-C29711C9CC4C}"/>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
        <p:nvSpPr>
          <p:cNvPr id="2" name="Foliennummernplatzhalter 3">
            <a:extLst>
              <a:ext uri="{FF2B5EF4-FFF2-40B4-BE49-F238E27FC236}">
                <a16:creationId xmlns:a16="http://schemas.microsoft.com/office/drawing/2014/main" id="{484C3120-8CA1-71E5-B250-40D1BBBA4D65}"/>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8" name="TextBox 7">
            <a:extLst>
              <a:ext uri="{FF2B5EF4-FFF2-40B4-BE49-F238E27FC236}">
                <a16:creationId xmlns:a16="http://schemas.microsoft.com/office/drawing/2014/main" id="{5ECCF224-CA20-D1A7-54F3-8FA946039E03}"/>
              </a:ext>
            </a:extLst>
          </p:cNvPr>
          <p:cNvSpPr txBox="1"/>
          <p:nvPr/>
        </p:nvSpPr>
        <p:spPr>
          <a:xfrm>
            <a:off x="1115839" y="1802497"/>
            <a:ext cx="7056784" cy="1569660"/>
          </a:xfrm>
          <a:prstGeom prst="rect">
            <a:avLst/>
          </a:prstGeom>
          <a:noFill/>
        </p:spPr>
        <p:txBody>
          <a:bodyPr wrap="square">
            <a:spAutoFit/>
          </a:bodyPr>
          <a:lstStyle/>
          <a:p>
            <a:r>
              <a:rPr lang="en-US" sz="2400" dirty="0">
                <a:solidFill>
                  <a:schemeClr val="accent6">
                    <a:lumMod val="50000"/>
                  </a:schemeClr>
                </a:solidFill>
                <a:latin typeface="+mj-lt"/>
                <a:hlinkClick r:id="rId2">
                  <a:extLst>
                    <a:ext uri="{A12FA001-AC4F-418D-AE19-62706E023703}">
                      <ahyp:hlinkClr xmlns:ahyp="http://schemas.microsoft.com/office/drawing/2018/hyperlinkcolor" val="tx"/>
                    </a:ext>
                  </a:extLst>
                </a:hlinkClick>
              </a:rPr>
              <a:t>https://mentor.ieee.org/802.18/dcn/22/18-22-0141-00-0000-new-uwb-regulation-in-europe.pptx</a:t>
            </a:r>
            <a:endParaRPr lang="en-US" sz="2400" dirty="0">
              <a:solidFill>
                <a:schemeClr val="accent6">
                  <a:lumMod val="50000"/>
                </a:schemeClr>
              </a:solidFill>
              <a:latin typeface="+mj-lt"/>
            </a:endParaRPr>
          </a:p>
          <a:p>
            <a:endParaRPr lang="en-US" sz="2400" dirty="0">
              <a:solidFill>
                <a:schemeClr val="accent6">
                  <a:lumMod val="50000"/>
                </a:schemeClr>
              </a:solidFill>
              <a:latin typeface="+mj-lt"/>
            </a:endParaRPr>
          </a:p>
          <a:p>
            <a:endParaRPr lang="en-US" sz="2400" dirty="0">
              <a:solidFill>
                <a:schemeClr val="accent6">
                  <a:lumMod val="50000"/>
                </a:schemeClr>
              </a:solidFill>
              <a:latin typeface="+mj-lt"/>
            </a:endParaRPr>
          </a:p>
        </p:txBody>
      </p:sp>
      <p:sp>
        <p:nvSpPr>
          <p:cNvPr id="5" name="Foliennummernplatzhalter 3">
            <a:extLst>
              <a:ext uri="{FF2B5EF4-FFF2-40B4-BE49-F238E27FC236}">
                <a16:creationId xmlns:a16="http://schemas.microsoft.com/office/drawing/2014/main" id="{74D8F669-FC8B-4231-1022-60517234479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105</a:t>
            </a:fld>
            <a:endParaRPr lang="en-US" dirty="0"/>
          </a:p>
        </p:txBody>
      </p:sp>
    </p:spTree>
    <p:extLst>
      <p:ext uri="{BB962C8B-B14F-4D97-AF65-F5344CB8AC3E}">
        <p14:creationId xmlns:p14="http://schemas.microsoft.com/office/powerpoint/2010/main" val="5958661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627F407B-0F5B-4356-A289-7C03657D6C5A}" type="slidenum">
              <a:rPr lang="en-US" sz="1200" smtClean="0"/>
              <a:pPr>
                <a:defRPr/>
              </a:pPr>
              <a:t>106</a:t>
            </a:fld>
            <a:endParaRPr lang="en-US" sz="1200"/>
          </a:p>
        </p:txBody>
      </p:sp>
      <p:sp>
        <p:nvSpPr>
          <p:cNvPr id="2053" name="Rectangle 2"/>
          <p:cNvSpPr>
            <a:spLocks noGrp="1" noChangeArrowheads="1"/>
          </p:cNvSpPr>
          <p:nvPr>
            <p:ph type="ctrTitle"/>
          </p:nvPr>
        </p:nvSpPr>
        <p:spPr>
          <a:xfrm>
            <a:off x="828890" y="2349586"/>
            <a:ext cx="7772400" cy="1079414"/>
          </a:xfrm>
        </p:spPr>
        <p:txBody>
          <a:bodyPr/>
          <a:lstStyle/>
          <a:p>
            <a:pPr>
              <a:defRPr/>
            </a:pPr>
            <a:br>
              <a:rPr lang="en-US" dirty="0"/>
            </a:br>
            <a:r>
              <a:rPr lang="en-US" dirty="0"/>
              <a:t>140th Session of meetings of the IEEE 802.15 Working Group for Wireless Specialty Networks</a:t>
            </a:r>
          </a:p>
        </p:txBody>
      </p:sp>
      <p:sp>
        <p:nvSpPr>
          <p:cNvPr id="2054" name="Rectangle 3"/>
          <p:cNvSpPr>
            <a:spLocks noGrp="1" noChangeArrowheads="1"/>
          </p:cNvSpPr>
          <p:nvPr>
            <p:ph type="subTitle" idx="1"/>
          </p:nvPr>
        </p:nvSpPr>
        <p:spPr>
          <a:xfrm>
            <a:off x="838200" y="4526324"/>
            <a:ext cx="7467600" cy="685683"/>
          </a:xfrm>
        </p:spPr>
        <p:txBody>
          <a:bodyPr/>
          <a:lstStyle/>
          <a:p>
            <a:pPr>
              <a:lnSpc>
                <a:spcPct val="70000"/>
              </a:lnSpc>
              <a:defRPr/>
            </a:pPr>
            <a:r>
              <a:rPr lang="en-US" sz="3600" b="1" dirty="0">
                <a:latin typeface="Times New Roman" charset="0"/>
              </a:rPr>
              <a:t>WG 15 Adjourned</a:t>
            </a:r>
          </a:p>
        </p:txBody>
      </p:sp>
      <p:pic>
        <p:nvPicPr>
          <p:cNvPr id="2055" name="Picture 8"/>
          <p:cNvPicPr>
            <a:picLocks noChangeAspect="1" noChangeArrowheads="1"/>
          </p:cNvPicPr>
          <p:nvPr/>
        </p:nvPicPr>
        <p:blipFill>
          <a:blip r:embed="rId3"/>
          <a:srcRect/>
          <a:stretch>
            <a:fillRect/>
          </a:stretch>
        </p:blipFill>
        <p:spPr bwMode="auto">
          <a:xfrm>
            <a:off x="314166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CB752408-F466-D34E-A85A-D1076C8B4A4C}"/>
              </a:ext>
            </a:extLst>
          </p:cNvPr>
          <p:cNvSpPr txBox="1"/>
          <p:nvPr/>
        </p:nvSpPr>
        <p:spPr>
          <a:xfrm>
            <a:off x="7169285" y="515566"/>
            <a:ext cx="184731" cy="584775"/>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1F766E7-1F40-D342-B0DC-4A8CA76334F2}"/>
              </a:ext>
            </a:extLst>
          </p:cNvPr>
          <p:cNvSpPr txBox="1"/>
          <p:nvPr/>
        </p:nvSpPr>
        <p:spPr>
          <a:xfrm>
            <a:off x="7811311" y="379379"/>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2740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 (4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Letter Ballot Recirc</a:t>
            </a:r>
          </a:p>
          <a:p>
            <a:pPr marL="0" lvl="1"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4/Cor1 (0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editing phase</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 (8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hear and discuss PHY &amp; MAC presentations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elements to start pulling together baseline draft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presentations on errors, omissions, updates, etc.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status update of merged baseline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and discuss presentations </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harmonization with TG 4ab</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Nov. 14-17, 2022</a:t>
            </a:r>
          </a:p>
        </p:txBody>
      </p:sp>
    </p:spTree>
    <p:extLst>
      <p:ext uri="{BB962C8B-B14F-4D97-AF65-F5344CB8AC3E}">
        <p14:creationId xmlns:p14="http://schemas.microsoft.com/office/powerpoint/2010/main" val="383219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 (3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 (2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Comment resolution for latest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timeline of future recircs and submission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(0 meeting slots)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(0 meeting slots)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draft 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Presentation on additional elements of 802.15.4 arch. overview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Next steps for moving ahead</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Nov. 14-17, 2022</a:t>
            </a:r>
          </a:p>
        </p:txBody>
      </p:sp>
    </p:spTree>
    <p:extLst>
      <p:ext uri="{BB962C8B-B14F-4D97-AF65-F5344CB8AC3E}">
        <p14:creationId xmlns:p14="http://schemas.microsoft.com/office/powerpoint/2010/main" val="37934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PRIVACY (2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and formulate objectives </a:t>
            </a:r>
            <a:r>
              <a:rPr lang="en-US" sz="2000" dirty="0" err="1">
                <a:solidFill>
                  <a:srgbClr val="000000"/>
                </a:solidFill>
                <a:latin typeface="Arial Rounded MT Bold" pitchFamily="34" charset="0"/>
                <a:cs typeface="Arial" charset="0"/>
              </a:rPr>
              <a:t>w.r.t.</a:t>
            </a:r>
            <a:r>
              <a:rPr lang="en-US" sz="2000" dirty="0">
                <a:solidFill>
                  <a:srgbClr val="000000"/>
                </a:solidFill>
                <a:latin typeface="Arial Rounded MT Bold" pitchFamily="34" charset="0"/>
                <a:cs typeface="Arial" charset="0"/>
              </a:rPr>
              <a:t> address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Seek approval to form SG</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 (2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change requests for the Operations Manual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Work on any templates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other WG PAR submissions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(0 meeting slots)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Nov. 14-17, 2022</a:t>
            </a:r>
          </a:p>
        </p:txBody>
      </p:sp>
    </p:spTree>
    <p:extLst>
      <p:ext uri="{BB962C8B-B14F-4D97-AF65-F5344CB8AC3E}">
        <p14:creationId xmlns:p14="http://schemas.microsoft.com/office/powerpoint/2010/main" val="263568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TG3mb Nov. 2022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2"/>
          </p:nvPr>
        </p:nvSpPr>
        <p:spPr/>
        <p:txBody>
          <a:bodyPr/>
          <a:lstStyle/>
          <a:p>
            <a:r>
              <a:rPr lang="en-US" dirty="0"/>
              <a:t>Slide </a:t>
            </a:r>
            <a:fld id="{81095783-45F1-4BC3-AE2A-29FF2428E513}" type="slidenum">
              <a:rPr lang="en-US"/>
              <a:pPr/>
              <a:t>15</a:t>
            </a:fld>
            <a:endParaRPr lang="en-US" dirty="0"/>
          </a:p>
        </p:txBody>
      </p:sp>
      <p:sp>
        <p:nvSpPr>
          <p:cNvPr id="27651" name="Rectangle 3"/>
          <p:cNvSpPr>
            <a:spLocks noChangeArrowheads="1"/>
          </p:cNvSpPr>
          <p:nvPr/>
        </p:nvSpPr>
        <p:spPr bwMode="auto">
          <a:xfrm>
            <a:off x="152400" y="609600"/>
            <a:ext cx="8629291" cy="4616648"/>
          </a:xfrm>
          <a:prstGeom prst="rect">
            <a:avLst/>
          </a:prstGeom>
          <a:noFill/>
          <a:ln w="12700">
            <a:noFill/>
            <a:miter lim="800000"/>
            <a:headEnd type="none" w="sm" len="sm"/>
            <a:tailEnd type="none" w="sm" len="sm"/>
          </a:ln>
          <a:effectLst/>
        </p:spPr>
        <p:txBody>
          <a:bodyPr wrap="square">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a:t>
            </a:r>
            <a:r>
              <a:rPr lang="en-US" sz="1800" b="1" u="sng" dirty="0" err="1">
                <a:solidFill>
                  <a:schemeClr val="tx2"/>
                </a:solidFill>
                <a:effectLst>
                  <a:outerShdw blurRad="38100" dist="38100" dir="2700000" algn="tl">
                    <a:srgbClr val="C0C0C0"/>
                  </a:outerShdw>
                </a:effectLst>
              </a:rPr>
              <a:t>Speciality</a:t>
            </a:r>
            <a:r>
              <a:rPr lang="en-US" sz="1800" b="1" u="sng" dirty="0">
                <a:solidFill>
                  <a:schemeClr val="tx2"/>
                </a:solidFill>
                <a:effectLst>
                  <a:outerShdw blurRad="38100" dist="38100" dir="2700000" algn="tl">
                    <a:srgbClr val="C0C0C0"/>
                  </a:outerShdw>
                </a:effectLst>
              </a:rPr>
              <a:t> Networks (WSN)</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TG 3mb  November 2022 </a:t>
            </a:r>
            <a:r>
              <a:rPr lang="en-US" sz="1600" dirty="0"/>
              <a:t>Closing Plenary Slides</a:t>
            </a:r>
            <a:endParaRPr lang="de-DE" sz="1600" dirty="0"/>
          </a:p>
          <a:p>
            <a:r>
              <a:rPr lang="en-US" sz="1600" dirty="0">
                <a:solidFill>
                  <a:schemeClr val="tx2"/>
                </a:solidFill>
              </a:rPr>
              <a:t>	</a:t>
            </a:r>
          </a:p>
          <a:p>
            <a:r>
              <a:rPr lang="en-US" sz="1600" b="1" dirty="0">
                <a:solidFill>
                  <a:schemeClr val="tx2"/>
                </a:solidFill>
              </a:rPr>
              <a:t>Date Submitted: </a:t>
            </a:r>
            <a:r>
              <a:rPr lang="en-US" sz="1600" dirty="0">
                <a:solidFill>
                  <a:schemeClr val="tx2"/>
                </a:solidFill>
              </a:rPr>
              <a:t>17 November 2022</a:t>
            </a:r>
          </a:p>
          <a:p>
            <a:r>
              <a:rPr lang="en-US" sz="1600" b="1" dirty="0">
                <a:solidFill>
                  <a:schemeClr val="tx2"/>
                </a:solidFill>
              </a:rPr>
              <a:t>Source:</a:t>
            </a:r>
            <a:r>
              <a:rPr lang="en-US" sz="1600" dirty="0">
                <a:solidFill>
                  <a:schemeClr val="tx2"/>
                </a:solidFill>
              </a:rPr>
              <a:t> Thomas Kürner TU Braunschweig</a:t>
            </a:r>
          </a:p>
          <a:p>
            <a:r>
              <a:rPr lang="en-US" sz="1600" dirty="0">
                <a:solidFill>
                  <a:schemeClr val="tx2"/>
                </a:solidFill>
              </a:rPr>
              <a:t>Address </a:t>
            </a:r>
            <a:r>
              <a:rPr lang="en-US" sz="1600" dirty="0" err="1">
                <a:solidFill>
                  <a:schemeClr val="tx2"/>
                </a:solidFill>
              </a:rPr>
              <a:t>Schleinitzstr</a:t>
            </a:r>
            <a:r>
              <a:rPr lang="en-US" sz="1600" dirty="0">
                <a:solidFill>
                  <a:schemeClr val="tx2"/>
                </a:solidFill>
              </a:rPr>
              <a:t>. 22, D-38092 Braunschweig, Germany</a:t>
            </a:r>
          </a:p>
          <a:p>
            <a:r>
              <a:rPr lang="en-US" sz="1600" dirty="0">
                <a:solidFill>
                  <a:schemeClr val="tx2"/>
                </a:solidFill>
              </a:rPr>
              <a:t>Voice:+495313912416, FAX: +495313915192, E-Mail: t.kuerner@tu-bs.de	</a:t>
            </a:r>
          </a:p>
          <a:p>
            <a:pPr>
              <a:spcBef>
                <a:spcPts val="600"/>
              </a:spcBef>
              <a:spcAft>
                <a:spcPts val="600"/>
              </a:spcAft>
            </a:pPr>
            <a:r>
              <a:rPr lang="en-US" sz="1600" b="1" dirty="0">
                <a:solidFill>
                  <a:schemeClr val="tx2"/>
                </a:solidFill>
              </a:rPr>
              <a:t>Re:</a:t>
            </a:r>
            <a:r>
              <a:rPr lang="en-US" sz="1600" dirty="0">
                <a:solidFill>
                  <a:schemeClr val="tx2"/>
                </a:solidFill>
              </a:rPr>
              <a:t> n/a</a:t>
            </a:r>
            <a:endParaRPr lang="en-US" dirty="0">
              <a:solidFill>
                <a:schemeClr val="tx2"/>
              </a:solidFill>
            </a:endParaRPr>
          </a:p>
          <a:p>
            <a:r>
              <a:rPr lang="en-US" sz="1600" b="1" dirty="0">
                <a:solidFill>
                  <a:schemeClr val="tx2"/>
                </a:solidFill>
              </a:rPr>
              <a:t>Abstract:</a:t>
            </a:r>
            <a:r>
              <a:rPr lang="en-US" sz="1600" dirty="0">
                <a:solidFill>
                  <a:schemeClr val="tx2"/>
                </a:solidFill>
              </a:rPr>
              <a:t>	TG 3mb November 2022 </a:t>
            </a:r>
            <a:r>
              <a:rPr lang="en-US" sz="1600" dirty="0"/>
              <a:t>Closing Plenary Slides</a:t>
            </a:r>
            <a:endParaRPr lang="en-US" sz="1600" dirty="0">
              <a:solidFill>
                <a:schemeClr val="tx2"/>
              </a:solidFill>
            </a:endParaRPr>
          </a:p>
          <a:p>
            <a:pPr>
              <a:spcBef>
                <a:spcPts val="600"/>
              </a:spcBef>
              <a:spcAft>
                <a:spcPts val="600"/>
              </a:spcAft>
            </a:pPr>
            <a:r>
              <a:rPr lang="en-US" sz="1600" b="1" dirty="0">
                <a:solidFill>
                  <a:schemeClr val="tx2"/>
                </a:solidFill>
              </a:rPr>
              <a:t>Purpose: </a:t>
            </a:r>
            <a:r>
              <a:rPr lang="en-US" sz="1600" dirty="0">
                <a:solidFill>
                  <a:schemeClr val="tx2"/>
                </a:solidFill>
              </a:rPr>
              <a:t>Closing report to WG 15 closing plenary</a:t>
            </a: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Starting</a:t>
            </a:r>
            <a:r>
              <a:rPr lang="de-DE" dirty="0"/>
              <a:t> Point of </a:t>
            </a:r>
            <a:r>
              <a:rPr lang="de-DE" dirty="0" err="1"/>
              <a:t>the</a:t>
            </a:r>
            <a:r>
              <a:rPr lang="de-DE" dirty="0"/>
              <a:t> </a:t>
            </a:r>
            <a:r>
              <a:rPr lang="de-DE" dirty="0" err="1"/>
              <a:t>week</a:t>
            </a:r>
            <a:r>
              <a:rPr lang="de-DE" dirty="0"/>
              <a:t>:</a:t>
            </a:r>
            <a:br>
              <a:rPr lang="de-DE" dirty="0"/>
            </a:br>
            <a:r>
              <a:rPr lang="de-DE" dirty="0" err="1"/>
              <a:t>Results</a:t>
            </a:r>
            <a:r>
              <a:rPr lang="de-DE" dirty="0"/>
              <a:t> of LB191</a:t>
            </a:r>
          </a:p>
        </p:txBody>
      </p:sp>
      <p:sp>
        <p:nvSpPr>
          <p:cNvPr id="6" name="Inhaltsplatzhalter 5"/>
          <p:cNvSpPr>
            <a:spLocks noGrp="1"/>
          </p:cNvSpPr>
          <p:nvPr>
            <p:ph idx="1"/>
          </p:nvPr>
        </p:nvSpPr>
        <p:spPr>
          <a:xfrm>
            <a:off x="685800" y="1728942"/>
            <a:ext cx="7772400" cy="4114800"/>
          </a:xfrm>
        </p:spPr>
        <p:txBody>
          <a:bodyPr/>
          <a:lstStyle/>
          <a:p>
            <a:pPr marL="88900" lvl="1" indent="0">
              <a:spcAft>
                <a:spcPts val="0"/>
              </a:spcAft>
              <a:buNone/>
            </a:pPr>
            <a:r>
              <a:rPr lang="en-US" sz="1400" dirty="0"/>
              <a:t>VOTERS	139</a:t>
            </a:r>
          </a:p>
          <a:p>
            <a:pPr marL="88900" lvl="1" indent="0">
              <a:spcAft>
                <a:spcPts val="0"/>
              </a:spcAft>
              <a:buNone/>
            </a:pPr>
            <a:r>
              <a:rPr lang="en-US" sz="1400" dirty="0"/>
              <a:t>VOTED	88</a:t>
            </a:r>
          </a:p>
          <a:p>
            <a:pPr marL="88900" lvl="1" indent="0">
              <a:spcAft>
                <a:spcPts val="0"/>
              </a:spcAft>
              <a:buNone/>
            </a:pPr>
            <a:r>
              <a:rPr lang="en-US" sz="1400" dirty="0"/>
              <a:t>YES	73</a:t>
            </a:r>
          </a:p>
          <a:p>
            <a:pPr marL="88900" lvl="1" indent="0">
              <a:spcAft>
                <a:spcPts val="0"/>
              </a:spcAft>
              <a:buNone/>
            </a:pPr>
            <a:r>
              <a:rPr lang="en-US" sz="1400" dirty="0"/>
              <a:t>ABSTAIN	12</a:t>
            </a:r>
          </a:p>
          <a:p>
            <a:pPr marL="88900" lvl="1" indent="0">
              <a:spcAft>
                <a:spcPts val="0"/>
              </a:spcAft>
              <a:buNone/>
            </a:pPr>
            <a:r>
              <a:rPr lang="en-US" sz="1400" dirty="0"/>
              <a:t>NO	3</a:t>
            </a:r>
          </a:p>
          <a:p>
            <a:pPr marL="88900" lvl="1" indent="0">
              <a:spcAft>
                <a:spcPts val="0"/>
              </a:spcAft>
              <a:buNone/>
            </a:pPr>
            <a:r>
              <a:rPr lang="en-US" sz="1400" dirty="0"/>
              <a:t>% VOTERS   63,31%</a:t>
            </a:r>
          </a:p>
          <a:p>
            <a:pPr marL="88900" lvl="1" indent="0">
              <a:spcAft>
                <a:spcPts val="0"/>
              </a:spcAft>
              <a:buNone/>
            </a:pPr>
            <a:r>
              <a:rPr lang="en-US" sz="1400" dirty="0"/>
              <a:t>% YES	     96,05%</a:t>
            </a:r>
          </a:p>
          <a:p>
            <a:pPr marL="88900" lvl="1" indent="0">
              <a:spcAft>
                <a:spcPts val="0"/>
              </a:spcAft>
              <a:buNone/>
            </a:pPr>
            <a:r>
              <a:rPr lang="en-US" sz="1400" dirty="0"/>
              <a:t>% ABSTAIN  13,64%</a:t>
            </a:r>
          </a:p>
          <a:p>
            <a:pPr marL="88900" lvl="1" indent="0">
              <a:spcAft>
                <a:spcPts val="0"/>
              </a:spcAft>
              <a:buNone/>
            </a:pPr>
            <a:r>
              <a:rPr lang="en-US" sz="1200" dirty="0"/>
              <a:t>             </a:t>
            </a:r>
          </a:p>
          <a:p>
            <a:pPr marL="88900" lvl="1" indent="0">
              <a:spcAft>
                <a:spcPts val="0"/>
              </a:spcAft>
              <a:buNone/>
            </a:pPr>
            <a:r>
              <a:rPr lang="en-US" sz="1400" dirty="0"/>
              <a:t>Comments received: </a:t>
            </a:r>
          </a:p>
          <a:p>
            <a:pPr marL="260350" lvl="1" indent="-171450">
              <a:spcAft>
                <a:spcPts val="0"/>
              </a:spcAft>
              <a:buFontTx/>
              <a:buChar char="-"/>
            </a:pPr>
            <a:r>
              <a:rPr lang="en-US" sz="1400" dirty="0"/>
              <a:t>6 sets of comments (Sand, Verso, </a:t>
            </a:r>
            <a:r>
              <a:rPr lang="en-US" sz="1400" dirty="0" err="1"/>
              <a:t>Kivinen</a:t>
            </a:r>
            <a:r>
              <a:rPr lang="en-US" sz="1400" dirty="0"/>
              <a:t>, </a:t>
            </a:r>
            <a:r>
              <a:rPr lang="en-US" sz="1400" dirty="0" err="1"/>
              <a:t>Shellhammer</a:t>
            </a:r>
            <a:r>
              <a:rPr lang="en-US" sz="1400" dirty="0"/>
              <a:t>, Brown, Kürner)</a:t>
            </a:r>
          </a:p>
          <a:p>
            <a:pPr marL="603250" lvl="2" indent="-171450">
              <a:spcAft>
                <a:spcPts val="0"/>
              </a:spcAft>
              <a:buFontTx/>
              <a:buChar char="-"/>
            </a:pPr>
            <a:r>
              <a:rPr lang="en-US" sz="1400" dirty="0"/>
              <a:t>Total 351 comments</a:t>
            </a:r>
          </a:p>
          <a:p>
            <a:pPr marL="946150" lvl="3" indent="-171450">
              <a:spcAft>
                <a:spcPts val="0"/>
              </a:spcAft>
              <a:buFontTx/>
              <a:buChar char="-"/>
            </a:pPr>
            <a:r>
              <a:rPr lang="en-US" sz="1400" dirty="0"/>
              <a:t>Thereof:</a:t>
            </a:r>
          </a:p>
          <a:p>
            <a:pPr marL="1289050" lvl="4" indent="-171450">
              <a:spcAft>
                <a:spcPts val="0"/>
              </a:spcAft>
              <a:buFontTx/>
              <a:buChar char="-"/>
            </a:pPr>
            <a:r>
              <a:rPr lang="en-US" sz="1400" dirty="0"/>
              <a:t>6 must be satisfied</a:t>
            </a:r>
          </a:p>
          <a:p>
            <a:pPr marL="1289050" lvl="4" indent="-171450">
              <a:spcAft>
                <a:spcPts val="0"/>
              </a:spcAft>
              <a:buFontTx/>
              <a:buChar char="-"/>
            </a:pPr>
            <a:r>
              <a:rPr lang="en-US" sz="1400" dirty="0"/>
              <a:t>11 technical</a:t>
            </a:r>
          </a:p>
          <a:p>
            <a:pPr marL="1289050" lvl="4" indent="-171450">
              <a:spcAft>
                <a:spcPts val="0"/>
              </a:spcAft>
              <a:buFontTx/>
              <a:buChar char="-"/>
            </a:pPr>
            <a:r>
              <a:rPr lang="en-US" sz="1400" dirty="0"/>
              <a:t>340 editorial</a:t>
            </a:r>
          </a:p>
          <a:p>
            <a:pPr marL="698500" lvl="2" indent="-266700">
              <a:spcAft>
                <a:spcPts val="0"/>
              </a:spcAft>
              <a:buFont typeface="Arial" pitchFamily="34" charset="0"/>
              <a:buChar char="•"/>
            </a:pPr>
            <a:endParaRPr lang="en-US" sz="1800" dirty="0"/>
          </a:p>
          <a:p>
            <a:pPr marL="698500" lvl="2" indent="-266700">
              <a:spcAft>
                <a:spcPts val="0"/>
              </a:spcAft>
              <a:buFont typeface="Arial" pitchFamily="34" charset="0"/>
              <a:buChar char="•"/>
            </a:pPr>
            <a:endParaRPr lang="en-US" sz="1800" dirty="0"/>
          </a:p>
          <a:p>
            <a:pPr marL="698500" lvl="2" indent="-266700">
              <a:spcAft>
                <a:spcPts val="0"/>
              </a:spcAft>
              <a:buFont typeface="Arial" pitchFamily="34" charset="0"/>
              <a:buChar char="•"/>
            </a:pPr>
            <a:endParaRPr lang="de-DE" sz="1800" dirty="0"/>
          </a:p>
          <a:p>
            <a:pPr marL="698500" lvl="2" indent="-266700">
              <a:spcAft>
                <a:spcPts val="0"/>
              </a:spcAft>
              <a:buFont typeface="Arial" pitchFamily="34" charset="0"/>
              <a:buChar char="•"/>
            </a:pPr>
            <a:endParaRPr lang="de-DE" sz="1800" dirty="0"/>
          </a:p>
          <a:p>
            <a:pPr lvl="1">
              <a:buNone/>
            </a:pPr>
            <a:endParaRPr lang="de-DE" sz="1800" dirty="0">
              <a:ea typeface="Times New Roman"/>
            </a:endParaRPr>
          </a:p>
          <a:p>
            <a:pPr>
              <a:buNone/>
            </a:pPr>
            <a:endParaRPr lang="de-DE" sz="1800"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16</a:t>
            </a:fld>
            <a:endParaRPr lang="en-US"/>
          </a:p>
        </p:txBody>
      </p:sp>
    </p:spTree>
    <p:extLst>
      <p:ext uri="{BB962C8B-B14F-4D97-AF65-F5344CB8AC3E}">
        <p14:creationId xmlns:p14="http://schemas.microsoft.com/office/powerpoint/2010/main" val="365359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Meetings/</a:t>
            </a:r>
            <a:r>
              <a:rPr lang="de-DE" dirty="0" err="1"/>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1800" dirty="0"/>
              <a:t>4  </a:t>
            </a:r>
            <a:r>
              <a:rPr lang="de-DE" sz="1800" dirty="0" err="1"/>
              <a:t>meetings</a:t>
            </a:r>
            <a:r>
              <a:rPr lang="de-DE" sz="1800" dirty="0"/>
              <a:t> on Tue AM1, Tue PM2, </a:t>
            </a:r>
            <a:r>
              <a:rPr lang="de-DE" sz="1800" dirty="0" err="1"/>
              <a:t>Wed</a:t>
            </a:r>
            <a:r>
              <a:rPr lang="de-DE" sz="1800" dirty="0"/>
              <a:t> AM1 and </a:t>
            </a:r>
            <a:r>
              <a:rPr lang="de-DE" sz="1800" dirty="0" err="1"/>
              <a:t>Wed</a:t>
            </a:r>
            <a:r>
              <a:rPr lang="de-DE" sz="1800" dirty="0"/>
              <a:t> AM2  </a:t>
            </a:r>
          </a:p>
          <a:p>
            <a:endParaRPr lang="de-DE" sz="1800" dirty="0"/>
          </a:p>
          <a:p>
            <a:pPr>
              <a:spcAft>
                <a:spcPts val="0"/>
              </a:spcAft>
            </a:pPr>
            <a:r>
              <a:rPr lang="en-US" sz="1800" dirty="0">
                <a:ea typeface="MS PGothic" panose="020B0600070205080204" pitchFamily="34" charset="-128"/>
              </a:rPr>
              <a:t>Resolving Comments of LB191:</a:t>
            </a:r>
            <a:endParaRPr lang="de-DE" sz="1800" dirty="0">
              <a:ea typeface="MS PGothic" panose="020B0600070205080204" pitchFamily="34" charset="-128"/>
            </a:endParaRPr>
          </a:p>
          <a:p>
            <a:pPr marL="457200">
              <a:spcAft>
                <a:spcPts val="0"/>
              </a:spcAft>
            </a:pPr>
            <a:r>
              <a:rPr lang="de-DE" sz="1800" dirty="0">
                <a:ea typeface="MS PGothic" panose="020B0600070205080204" pitchFamily="34" charset="-128"/>
              </a:rPr>
              <a:t>TG3mb - </a:t>
            </a:r>
            <a:r>
              <a:rPr lang="de-DE" sz="1800" dirty="0" err="1">
                <a:ea typeface="MS PGothic" panose="020B0600070205080204" pitchFamily="34" charset="-128"/>
              </a:rPr>
              <a:t>Opening</a:t>
            </a:r>
            <a:r>
              <a:rPr lang="de-DE" sz="1800" dirty="0">
                <a:ea typeface="MS PGothic" panose="020B0600070205080204" pitchFamily="34" charset="-128"/>
              </a:rPr>
              <a:t> Report (22/0579)</a:t>
            </a:r>
          </a:p>
          <a:p>
            <a:pPr marL="457200">
              <a:spcAft>
                <a:spcPts val="0"/>
              </a:spcAft>
            </a:pPr>
            <a:r>
              <a:rPr lang="de-DE" sz="1800" dirty="0">
                <a:ea typeface="MS PGothic" panose="020B0600070205080204" pitchFamily="34" charset="-128"/>
              </a:rPr>
              <a:t>Comments </a:t>
            </a:r>
            <a:r>
              <a:rPr lang="de-DE" sz="1800" dirty="0" err="1">
                <a:ea typeface="MS PGothic" panose="020B0600070205080204" pitchFamily="34" charset="-128"/>
              </a:rPr>
              <a:t>resolution</a:t>
            </a:r>
            <a:r>
              <a:rPr lang="de-DE" sz="1800" dirty="0">
                <a:ea typeface="MS PGothic" panose="020B0600070205080204" pitchFamily="34" charset="-128"/>
              </a:rPr>
              <a:t> (22/0559r4)</a:t>
            </a:r>
          </a:p>
          <a:p>
            <a:pPr marL="457200">
              <a:spcAft>
                <a:spcPts val="0"/>
              </a:spcAft>
            </a:pPr>
            <a:r>
              <a:rPr lang="de-DE" sz="1800" dirty="0" err="1">
                <a:ea typeface="MS PGothic" panose="020B0600070205080204" pitchFamily="34" charset="-128"/>
              </a:rPr>
              <a:t>Proposal</a:t>
            </a:r>
            <a:r>
              <a:rPr lang="de-DE" sz="1800" dirty="0">
                <a:ea typeface="MS PGothic" panose="020B0600070205080204" pitchFamily="34" charset="-128"/>
              </a:rPr>
              <a:t> </a:t>
            </a:r>
            <a:r>
              <a:rPr lang="de-DE" sz="1800" dirty="0" err="1">
                <a:ea typeface="MS PGothic" panose="020B0600070205080204" pitchFamily="34" charset="-128"/>
              </a:rPr>
              <a:t>for</a:t>
            </a:r>
            <a:r>
              <a:rPr lang="de-DE" sz="1800" dirty="0">
                <a:ea typeface="MS PGothic" panose="020B0600070205080204" pitchFamily="34" charset="-128"/>
              </a:rPr>
              <a:t> </a:t>
            </a:r>
            <a:r>
              <a:rPr lang="de-DE" sz="1800" dirty="0" err="1">
                <a:ea typeface="MS PGothic" panose="020B0600070205080204" pitchFamily="34" charset="-128"/>
              </a:rPr>
              <a:t>revised</a:t>
            </a:r>
            <a:r>
              <a:rPr lang="de-DE" sz="1800" dirty="0">
                <a:ea typeface="MS PGothic" panose="020B0600070205080204" pitchFamily="34" charset="-128"/>
              </a:rPr>
              <a:t> </a:t>
            </a:r>
            <a:r>
              <a:rPr lang="de-DE" sz="1800" dirty="0" err="1">
                <a:ea typeface="MS PGothic" panose="020B0600070205080204" pitchFamily="34" charset="-128"/>
              </a:rPr>
              <a:t>tables</a:t>
            </a:r>
            <a:r>
              <a:rPr lang="de-DE" sz="1800" dirty="0">
                <a:ea typeface="MS PGothic" panose="020B0600070205080204" pitchFamily="34" charset="-128"/>
              </a:rPr>
              <a:t> on EVM and </a:t>
            </a:r>
            <a:r>
              <a:rPr lang="de-DE" sz="1800" dirty="0" err="1">
                <a:ea typeface="MS PGothic" panose="020B0600070205080204" pitchFamily="34" charset="-128"/>
              </a:rPr>
              <a:t>Rx</a:t>
            </a:r>
            <a:r>
              <a:rPr lang="de-DE" sz="1800" dirty="0">
                <a:ea typeface="MS PGothic" panose="020B0600070205080204" pitchFamily="34" charset="-128"/>
              </a:rPr>
              <a:t> </a:t>
            </a:r>
            <a:r>
              <a:rPr lang="de-DE" sz="1800" dirty="0" err="1">
                <a:ea typeface="MS PGothic" panose="020B0600070205080204" pitchFamily="34" charset="-128"/>
              </a:rPr>
              <a:t>Sensitivity</a:t>
            </a:r>
            <a:r>
              <a:rPr lang="de-DE" sz="1800" dirty="0">
                <a:ea typeface="MS PGothic" panose="020B0600070205080204" pitchFamily="34" charset="-128"/>
              </a:rPr>
              <a:t> Levels in Chapter 15 in 802.15.3RevB (22/0581)</a:t>
            </a:r>
          </a:p>
          <a:p>
            <a:pPr marL="457200">
              <a:spcAft>
                <a:spcPts val="0"/>
              </a:spcAft>
            </a:pPr>
            <a:r>
              <a:rPr lang="de-DE" sz="1800" dirty="0" err="1">
                <a:ea typeface="MS PGothic" panose="020B0600070205080204" pitchFamily="34" charset="-128"/>
              </a:rPr>
              <a:t>Proposal</a:t>
            </a:r>
            <a:r>
              <a:rPr lang="de-DE" sz="1800" dirty="0">
                <a:ea typeface="MS PGothic" panose="020B0600070205080204" pitchFamily="34" charset="-128"/>
              </a:rPr>
              <a:t> </a:t>
            </a:r>
            <a:r>
              <a:rPr lang="de-DE" sz="1800" dirty="0" err="1">
                <a:ea typeface="MS PGothic" panose="020B0600070205080204" pitchFamily="34" charset="-128"/>
              </a:rPr>
              <a:t>for</a:t>
            </a:r>
            <a:r>
              <a:rPr lang="de-DE" sz="1800" dirty="0">
                <a:ea typeface="MS PGothic" panose="020B0600070205080204" pitchFamily="34" charset="-128"/>
              </a:rPr>
              <a:t> </a:t>
            </a:r>
            <a:r>
              <a:rPr lang="de-DE" sz="1800" dirty="0" err="1">
                <a:ea typeface="MS PGothic" panose="020B0600070205080204" pitchFamily="34" charset="-128"/>
              </a:rPr>
              <a:t>restructuring</a:t>
            </a:r>
            <a:r>
              <a:rPr lang="de-DE" sz="1800" dirty="0">
                <a:ea typeface="MS PGothic" panose="020B0600070205080204" pitchFamily="34" charset="-128"/>
              </a:rPr>
              <a:t> Chapter 4 in 802.15.3RevB (22/0580)</a:t>
            </a:r>
          </a:p>
          <a:p>
            <a:pPr marL="457200">
              <a:spcAft>
                <a:spcPts val="0"/>
              </a:spcAft>
            </a:pPr>
            <a:r>
              <a:rPr lang="de-DE" sz="1800" dirty="0" err="1">
                <a:ea typeface="MS PGothic" panose="020B0600070205080204" pitchFamily="34" charset="-128"/>
              </a:rPr>
              <a:t>Proposal</a:t>
            </a:r>
            <a:r>
              <a:rPr lang="de-DE" sz="1800" dirty="0">
                <a:ea typeface="MS PGothic" panose="020B0600070205080204" pitchFamily="34" charset="-128"/>
              </a:rPr>
              <a:t> </a:t>
            </a:r>
            <a:r>
              <a:rPr lang="de-DE" sz="1800" dirty="0" err="1">
                <a:ea typeface="MS PGothic" panose="020B0600070205080204" pitchFamily="34" charset="-128"/>
              </a:rPr>
              <a:t>for</a:t>
            </a:r>
            <a:r>
              <a:rPr lang="de-DE" sz="1800" dirty="0">
                <a:ea typeface="MS PGothic" panose="020B0600070205080204" pitchFamily="34" charset="-128"/>
              </a:rPr>
              <a:t> </a:t>
            </a:r>
            <a:r>
              <a:rPr lang="de-DE" sz="1800" dirty="0" err="1">
                <a:ea typeface="MS PGothic" panose="020B0600070205080204" pitchFamily="34" charset="-128"/>
              </a:rPr>
              <a:t>revising</a:t>
            </a:r>
            <a:r>
              <a:rPr lang="de-DE" sz="1800" dirty="0">
                <a:ea typeface="MS PGothic" panose="020B0600070205080204" pitchFamily="34" charset="-128"/>
              </a:rPr>
              <a:t> </a:t>
            </a:r>
            <a:r>
              <a:rPr lang="de-DE" sz="1800" dirty="0" err="1">
                <a:ea typeface="MS PGothic" panose="020B0600070205080204" pitchFamily="34" charset="-128"/>
              </a:rPr>
              <a:t>headlines</a:t>
            </a:r>
            <a:r>
              <a:rPr lang="de-DE" sz="1800" dirty="0">
                <a:ea typeface="MS PGothic" panose="020B0600070205080204" pitchFamily="34" charset="-128"/>
              </a:rPr>
              <a:t> in 802.15.3RevB (22/0595)</a:t>
            </a:r>
          </a:p>
          <a:p>
            <a:pPr marL="457200">
              <a:spcAft>
                <a:spcPts val="0"/>
              </a:spcAft>
            </a:pPr>
            <a:r>
              <a:rPr lang="de-DE" sz="1800" dirty="0" err="1">
                <a:ea typeface="MS PGothic" panose="020B0600070205080204" pitchFamily="34" charset="-128"/>
              </a:rPr>
              <a:t>Coexiseance</a:t>
            </a:r>
            <a:r>
              <a:rPr lang="de-DE" sz="1800" dirty="0">
                <a:ea typeface="MS PGothic" panose="020B0600070205080204" pitchFamily="34" charset="-128"/>
              </a:rPr>
              <a:t> Assessment </a:t>
            </a:r>
            <a:r>
              <a:rPr lang="de-DE" sz="1800" dirty="0" err="1">
                <a:ea typeface="MS PGothic" panose="020B0600070205080204" pitchFamily="34" charset="-128"/>
              </a:rPr>
              <a:t>Document</a:t>
            </a:r>
            <a:r>
              <a:rPr lang="de-DE" sz="1800" dirty="0">
                <a:ea typeface="MS PGothic" panose="020B0600070205080204" pitchFamily="34" charset="-128"/>
              </a:rPr>
              <a:t> (22/0462r4)</a:t>
            </a:r>
          </a:p>
          <a:p>
            <a:pPr marL="457200">
              <a:spcAft>
                <a:spcPts val="0"/>
              </a:spcAft>
            </a:pPr>
            <a:endParaRPr lang="de-DE" sz="1400" dirty="0"/>
          </a:p>
          <a:p>
            <a:pPr marL="457200" lvl="1" indent="0">
              <a:buNone/>
            </a:pPr>
            <a:endParaRPr lang="de-DE" sz="1400" dirty="0"/>
          </a:p>
          <a:p>
            <a:endParaRPr lang="de-DE" sz="1800" dirty="0"/>
          </a:p>
          <a:p>
            <a:endParaRPr lang="de-DE" sz="1600" dirty="0"/>
          </a:p>
          <a:p>
            <a:pPr marL="901700" indent="0">
              <a:buNone/>
            </a:pPr>
            <a:endParaRPr lang="de-DE" sz="1800" dirty="0"/>
          </a:p>
          <a:p>
            <a:pPr marL="457200" lvl="1" indent="0">
              <a:buNone/>
            </a:pPr>
            <a:endParaRPr lang="de-DE" sz="1600" b="1"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17</a:t>
            </a:fld>
            <a:endParaRPr lang="en-US"/>
          </a:p>
        </p:txBody>
      </p:sp>
    </p:spTree>
    <p:extLst>
      <p:ext uri="{BB962C8B-B14F-4D97-AF65-F5344CB8AC3E}">
        <p14:creationId xmlns:p14="http://schemas.microsoft.com/office/powerpoint/2010/main" val="227907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Meetings/</a:t>
            </a:r>
            <a:r>
              <a:rPr lang="de-DE" dirty="0" err="1"/>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1800" dirty="0"/>
              <a:t>4  </a:t>
            </a:r>
            <a:r>
              <a:rPr lang="de-DE" sz="1800" dirty="0" err="1"/>
              <a:t>meetings</a:t>
            </a:r>
            <a:r>
              <a:rPr lang="de-DE" sz="1800" dirty="0"/>
              <a:t> on Tue AM1, Tue PM2, </a:t>
            </a:r>
            <a:r>
              <a:rPr lang="de-DE" sz="1800" dirty="0" err="1"/>
              <a:t>Wed</a:t>
            </a:r>
            <a:r>
              <a:rPr lang="de-DE" sz="1800" dirty="0"/>
              <a:t> AM1 and </a:t>
            </a:r>
            <a:r>
              <a:rPr lang="de-DE" sz="1800" dirty="0" err="1"/>
              <a:t>Wed</a:t>
            </a:r>
            <a:r>
              <a:rPr lang="de-DE" sz="1800" dirty="0"/>
              <a:t> AM2  </a:t>
            </a:r>
          </a:p>
          <a:p>
            <a:endParaRPr lang="de-DE" sz="1800" dirty="0"/>
          </a:p>
          <a:p>
            <a:pPr>
              <a:spcAft>
                <a:spcPts val="0"/>
              </a:spcAft>
            </a:pPr>
            <a:r>
              <a:rPr lang="en-US" sz="1800" dirty="0">
                <a:ea typeface="MS PGothic" panose="020B0600070205080204" pitchFamily="34" charset="-128"/>
              </a:rPr>
              <a:t>Resolving Comments of LB191:</a:t>
            </a:r>
            <a:endParaRPr lang="de-DE" sz="1800" dirty="0">
              <a:ea typeface="MS PGothic" panose="020B0600070205080204" pitchFamily="34" charset="-128"/>
            </a:endParaRPr>
          </a:p>
          <a:p>
            <a:pPr marL="457200">
              <a:spcAft>
                <a:spcPts val="0"/>
              </a:spcAft>
            </a:pPr>
            <a:r>
              <a:rPr lang="de-DE" sz="1800" dirty="0">
                <a:ea typeface="MS PGothic" panose="020B0600070205080204" pitchFamily="34" charset="-128"/>
              </a:rPr>
              <a:t>TG3mb - </a:t>
            </a:r>
            <a:r>
              <a:rPr lang="de-DE" sz="1800" dirty="0" err="1">
                <a:ea typeface="MS PGothic" panose="020B0600070205080204" pitchFamily="34" charset="-128"/>
              </a:rPr>
              <a:t>Opening</a:t>
            </a:r>
            <a:r>
              <a:rPr lang="de-DE" sz="1800" dirty="0">
                <a:ea typeface="MS PGothic" panose="020B0600070205080204" pitchFamily="34" charset="-128"/>
              </a:rPr>
              <a:t> Report (22/0579)</a:t>
            </a:r>
          </a:p>
          <a:p>
            <a:pPr marL="457200">
              <a:spcAft>
                <a:spcPts val="0"/>
              </a:spcAft>
            </a:pPr>
            <a:r>
              <a:rPr lang="de-DE" sz="1800" dirty="0">
                <a:ea typeface="MS PGothic" panose="020B0600070205080204" pitchFamily="34" charset="-128"/>
              </a:rPr>
              <a:t>Comments </a:t>
            </a:r>
            <a:r>
              <a:rPr lang="de-DE" sz="1800" dirty="0" err="1">
                <a:ea typeface="MS PGothic" panose="020B0600070205080204" pitchFamily="34" charset="-128"/>
              </a:rPr>
              <a:t>resolution</a:t>
            </a:r>
            <a:r>
              <a:rPr lang="de-DE" sz="1800" dirty="0">
                <a:ea typeface="MS PGothic" panose="020B0600070205080204" pitchFamily="34" charset="-128"/>
              </a:rPr>
              <a:t> (22/0559r4)</a:t>
            </a:r>
          </a:p>
          <a:p>
            <a:pPr marL="457200">
              <a:spcAft>
                <a:spcPts val="0"/>
              </a:spcAft>
            </a:pPr>
            <a:r>
              <a:rPr lang="de-DE" sz="1800" dirty="0" err="1">
                <a:ea typeface="MS PGothic" panose="020B0600070205080204" pitchFamily="34" charset="-128"/>
              </a:rPr>
              <a:t>Proposal</a:t>
            </a:r>
            <a:r>
              <a:rPr lang="de-DE" sz="1800" dirty="0">
                <a:ea typeface="MS PGothic" panose="020B0600070205080204" pitchFamily="34" charset="-128"/>
              </a:rPr>
              <a:t> </a:t>
            </a:r>
            <a:r>
              <a:rPr lang="de-DE" sz="1800" dirty="0" err="1">
                <a:ea typeface="MS PGothic" panose="020B0600070205080204" pitchFamily="34" charset="-128"/>
              </a:rPr>
              <a:t>for</a:t>
            </a:r>
            <a:r>
              <a:rPr lang="de-DE" sz="1800" dirty="0">
                <a:ea typeface="MS PGothic" panose="020B0600070205080204" pitchFamily="34" charset="-128"/>
              </a:rPr>
              <a:t> </a:t>
            </a:r>
            <a:r>
              <a:rPr lang="de-DE" sz="1800" dirty="0" err="1">
                <a:ea typeface="MS PGothic" panose="020B0600070205080204" pitchFamily="34" charset="-128"/>
              </a:rPr>
              <a:t>revised</a:t>
            </a:r>
            <a:r>
              <a:rPr lang="de-DE" sz="1800" dirty="0">
                <a:ea typeface="MS PGothic" panose="020B0600070205080204" pitchFamily="34" charset="-128"/>
              </a:rPr>
              <a:t> </a:t>
            </a:r>
            <a:r>
              <a:rPr lang="de-DE" sz="1800" dirty="0" err="1">
                <a:ea typeface="MS PGothic" panose="020B0600070205080204" pitchFamily="34" charset="-128"/>
              </a:rPr>
              <a:t>tables</a:t>
            </a:r>
            <a:r>
              <a:rPr lang="de-DE" sz="1800" dirty="0">
                <a:ea typeface="MS PGothic" panose="020B0600070205080204" pitchFamily="34" charset="-128"/>
              </a:rPr>
              <a:t> on EVM and </a:t>
            </a:r>
            <a:r>
              <a:rPr lang="de-DE" sz="1800" dirty="0" err="1">
                <a:ea typeface="MS PGothic" panose="020B0600070205080204" pitchFamily="34" charset="-128"/>
              </a:rPr>
              <a:t>Rx</a:t>
            </a:r>
            <a:r>
              <a:rPr lang="de-DE" sz="1800" dirty="0">
                <a:ea typeface="MS PGothic" panose="020B0600070205080204" pitchFamily="34" charset="-128"/>
              </a:rPr>
              <a:t> </a:t>
            </a:r>
            <a:r>
              <a:rPr lang="de-DE" sz="1800" dirty="0" err="1">
                <a:ea typeface="MS PGothic" panose="020B0600070205080204" pitchFamily="34" charset="-128"/>
              </a:rPr>
              <a:t>Sensitivity</a:t>
            </a:r>
            <a:r>
              <a:rPr lang="de-DE" sz="1800" dirty="0">
                <a:ea typeface="MS PGothic" panose="020B0600070205080204" pitchFamily="34" charset="-128"/>
              </a:rPr>
              <a:t> Levels in Chapter 15 in 802.15.3RevB (22/0581)</a:t>
            </a:r>
          </a:p>
          <a:p>
            <a:pPr marL="457200">
              <a:spcAft>
                <a:spcPts val="0"/>
              </a:spcAft>
            </a:pPr>
            <a:r>
              <a:rPr lang="de-DE" sz="1800" dirty="0" err="1">
                <a:ea typeface="MS PGothic" panose="020B0600070205080204" pitchFamily="34" charset="-128"/>
              </a:rPr>
              <a:t>Proposal</a:t>
            </a:r>
            <a:r>
              <a:rPr lang="de-DE" sz="1800" dirty="0">
                <a:ea typeface="MS PGothic" panose="020B0600070205080204" pitchFamily="34" charset="-128"/>
              </a:rPr>
              <a:t> </a:t>
            </a:r>
            <a:r>
              <a:rPr lang="de-DE" sz="1800" dirty="0" err="1">
                <a:ea typeface="MS PGothic" panose="020B0600070205080204" pitchFamily="34" charset="-128"/>
              </a:rPr>
              <a:t>for</a:t>
            </a:r>
            <a:r>
              <a:rPr lang="de-DE" sz="1800" dirty="0">
                <a:ea typeface="MS PGothic" panose="020B0600070205080204" pitchFamily="34" charset="-128"/>
              </a:rPr>
              <a:t> </a:t>
            </a:r>
            <a:r>
              <a:rPr lang="de-DE" sz="1800" dirty="0" err="1">
                <a:ea typeface="MS PGothic" panose="020B0600070205080204" pitchFamily="34" charset="-128"/>
              </a:rPr>
              <a:t>restructuring</a:t>
            </a:r>
            <a:r>
              <a:rPr lang="de-DE" sz="1800" dirty="0">
                <a:ea typeface="MS PGothic" panose="020B0600070205080204" pitchFamily="34" charset="-128"/>
              </a:rPr>
              <a:t> Chapter 4 in 802.15.3RevB (22/0580)</a:t>
            </a:r>
          </a:p>
          <a:p>
            <a:pPr marL="457200">
              <a:spcAft>
                <a:spcPts val="0"/>
              </a:spcAft>
            </a:pPr>
            <a:r>
              <a:rPr lang="de-DE" sz="1800" dirty="0" err="1">
                <a:ea typeface="MS PGothic" panose="020B0600070205080204" pitchFamily="34" charset="-128"/>
              </a:rPr>
              <a:t>Proposal</a:t>
            </a:r>
            <a:r>
              <a:rPr lang="de-DE" sz="1800" dirty="0">
                <a:ea typeface="MS PGothic" panose="020B0600070205080204" pitchFamily="34" charset="-128"/>
              </a:rPr>
              <a:t> </a:t>
            </a:r>
            <a:r>
              <a:rPr lang="de-DE" sz="1800" dirty="0" err="1">
                <a:ea typeface="MS PGothic" panose="020B0600070205080204" pitchFamily="34" charset="-128"/>
              </a:rPr>
              <a:t>for</a:t>
            </a:r>
            <a:r>
              <a:rPr lang="de-DE" sz="1800" dirty="0">
                <a:ea typeface="MS PGothic" panose="020B0600070205080204" pitchFamily="34" charset="-128"/>
              </a:rPr>
              <a:t> </a:t>
            </a:r>
            <a:r>
              <a:rPr lang="de-DE" sz="1800" dirty="0" err="1">
                <a:ea typeface="MS PGothic" panose="020B0600070205080204" pitchFamily="34" charset="-128"/>
              </a:rPr>
              <a:t>revising</a:t>
            </a:r>
            <a:r>
              <a:rPr lang="de-DE" sz="1800" dirty="0">
                <a:ea typeface="MS PGothic" panose="020B0600070205080204" pitchFamily="34" charset="-128"/>
              </a:rPr>
              <a:t> </a:t>
            </a:r>
            <a:r>
              <a:rPr lang="de-DE" sz="1800" dirty="0" err="1">
                <a:ea typeface="MS PGothic" panose="020B0600070205080204" pitchFamily="34" charset="-128"/>
              </a:rPr>
              <a:t>headlines</a:t>
            </a:r>
            <a:r>
              <a:rPr lang="de-DE" sz="1800" dirty="0">
                <a:ea typeface="MS PGothic" panose="020B0600070205080204" pitchFamily="34" charset="-128"/>
              </a:rPr>
              <a:t> in 802.15.3RevB (22/0595)</a:t>
            </a:r>
          </a:p>
          <a:p>
            <a:pPr marL="457200">
              <a:spcAft>
                <a:spcPts val="0"/>
              </a:spcAft>
            </a:pPr>
            <a:r>
              <a:rPr lang="de-DE" sz="1800" dirty="0" err="1">
                <a:ea typeface="MS PGothic" panose="020B0600070205080204" pitchFamily="34" charset="-128"/>
              </a:rPr>
              <a:t>Coexiseance</a:t>
            </a:r>
            <a:r>
              <a:rPr lang="de-DE" sz="1800" dirty="0">
                <a:ea typeface="MS PGothic" panose="020B0600070205080204" pitchFamily="34" charset="-128"/>
              </a:rPr>
              <a:t> Assessment </a:t>
            </a:r>
            <a:r>
              <a:rPr lang="de-DE" sz="1800" dirty="0" err="1">
                <a:ea typeface="MS PGothic" panose="020B0600070205080204" pitchFamily="34" charset="-128"/>
              </a:rPr>
              <a:t>Document</a:t>
            </a:r>
            <a:r>
              <a:rPr lang="de-DE" sz="1800" dirty="0">
                <a:ea typeface="MS PGothic" panose="020B0600070205080204" pitchFamily="34" charset="-128"/>
              </a:rPr>
              <a:t> (22/0462r4)</a:t>
            </a:r>
          </a:p>
          <a:p>
            <a:pPr marL="457200">
              <a:spcAft>
                <a:spcPts val="0"/>
              </a:spcAft>
            </a:pPr>
            <a:endParaRPr lang="de-DE" sz="1400" dirty="0"/>
          </a:p>
          <a:p>
            <a:pPr marL="457200" lvl="1" indent="0">
              <a:buNone/>
            </a:pPr>
            <a:endParaRPr lang="de-DE" sz="1400" dirty="0"/>
          </a:p>
          <a:p>
            <a:endParaRPr lang="de-DE" sz="1800" dirty="0"/>
          </a:p>
          <a:p>
            <a:endParaRPr lang="de-DE" sz="1600" dirty="0"/>
          </a:p>
          <a:p>
            <a:pPr marL="901700" indent="0">
              <a:buNone/>
            </a:pPr>
            <a:endParaRPr lang="de-DE" sz="1800" dirty="0"/>
          </a:p>
          <a:p>
            <a:pPr marL="457200" lvl="1" indent="0">
              <a:buNone/>
            </a:pPr>
            <a:endParaRPr lang="de-DE" sz="1600" b="1"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18</a:t>
            </a:fld>
            <a:endParaRPr lang="en-US"/>
          </a:p>
        </p:txBody>
      </p:sp>
    </p:spTree>
    <p:extLst>
      <p:ext uri="{BB962C8B-B14F-4D97-AF65-F5344CB8AC3E}">
        <p14:creationId xmlns:p14="http://schemas.microsoft.com/office/powerpoint/2010/main" val="149378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Review of Time Line </a:t>
            </a:r>
            <a:r>
              <a:rPr lang="de-DE" dirty="0" err="1"/>
              <a:t>for</a:t>
            </a:r>
            <a:r>
              <a:rPr lang="de-DE" dirty="0"/>
              <a:t> TG3ma</a:t>
            </a:r>
          </a:p>
        </p:txBody>
      </p:sp>
      <p:sp>
        <p:nvSpPr>
          <p:cNvPr id="3" name="Inhaltsplatzhalter 2"/>
          <p:cNvSpPr>
            <a:spLocks noGrp="1"/>
          </p:cNvSpPr>
          <p:nvPr>
            <p:ph idx="1"/>
          </p:nvPr>
        </p:nvSpPr>
        <p:spPr>
          <a:xfrm>
            <a:off x="685800" y="1844675"/>
            <a:ext cx="7772400" cy="4114800"/>
          </a:xfrm>
        </p:spPr>
        <p:txBody>
          <a:bodyPr/>
          <a:lstStyle/>
          <a:p>
            <a:pPr lvl="1"/>
            <a:r>
              <a:rPr lang="en-US" sz="1800" dirty="0">
                <a:solidFill>
                  <a:schemeClr val="bg1">
                    <a:lumMod val="65000"/>
                  </a:schemeClr>
                </a:solidFill>
              </a:rPr>
              <a:t>January 2022 	Kick-Off; Issuing Call for Proposals</a:t>
            </a:r>
          </a:p>
          <a:p>
            <a:pPr lvl="1"/>
            <a:r>
              <a:rPr lang="en-US" sz="1800" dirty="0">
                <a:solidFill>
                  <a:schemeClr val="bg1">
                    <a:lumMod val="65000"/>
                  </a:schemeClr>
                </a:solidFill>
              </a:rPr>
              <a:t>March 2022 	Roll-up available ; start reviewing the roll-up 				version;  Listening proposals;</a:t>
            </a:r>
          </a:p>
          <a:p>
            <a:pPr lvl="1"/>
            <a:r>
              <a:rPr lang="en-US" sz="1800" dirty="0" err="1">
                <a:solidFill>
                  <a:schemeClr val="bg1">
                    <a:lumMod val="65000"/>
                  </a:schemeClr>
                </a:solidFill>
              </a:rPr>
              <a:t>Webcons</a:t>
            </a:r>
            <a:r>
              <a:rPr lang="en-US" sz="1800" dirty="0">
                <a:solidFill>
                  <a:schemeClr val="bg1">
                    <a:lumMod val="65000"/>
                  </a:schemeClr>
                </a:solidFill>
              </a:rPr>
              <a:t> </a:t>
            </a:r>
            <a:r>
              <a:rPr lang="en-US" sz="1800" dirty="0" err="1">
                <a:solidFill>
                  <a:schemeClr val="bg1">
                    <a:lumMod val="65000"/>
                  </a:schemeClr>
                </a:solidFill>
              </a:rPr>
              <a:t>AprilMay</a:t>
            </a:r>
            <a:r>
              <a:rPr lang="en-US" sz="1800" dirty="0">
                <a:solidFill>
                  <a:schemeClr val="bg1">
                    <a:lumMod val="65000"/>
                  </a:schemeClr>
                </a:solidFill>
              </a:rPr>
              <a:t> Roll-up available; start reviewing roll-up</a:t>
            </a:r>
          </a:p>
          <a:p>
            <a:pPr lvl="1"/>
            <a:r>
              <a:rPr lang="en-US" sz="1800" dirty="0">
                <a:solidFill>
                  <a:schemeClr val="bg1">
                    <a:lumMod val="65000"/>
                  </a:schemeClr>
                </a:solidFill>
              </a:rPr>
              <a:t>May 2022 		Start drafting D0</a:t>
            </a:r>
          </a:p>
          <a:p>
            <a:pPr lvl="1"/>
            <a:r>
              <a:rPr lang="en-US" sz="1800" dirty="0">
                <a:solidFill>
                  <a:schemeClr val="bg1">
                    <a:lumMod val="65000"/>
                  </a:schemeClr>
                </a:solidFill>
              </a:rPr>
              <a:t>July 2022 	Starting TG Review /WG Editor Review</a:t>
            </a:r>
          </a:p>
          <a:p>
            <a:pPr lvl="1"/>
            <a:r>
              <a:rPr lang="en-US" sz="1800" dirty="0">
                <a:solidFill>
                  <a:schemeClr val="bg1">
                    <a:lumMod val="65000"/>
                  </a:schemeClr>
                </a:solidFill>
              </a:rPr>
              <a:t>September 2022 	Starting LB</a:t>
            </a:r>
          </a:p>
          <a:p>
            <a:pPr lvl="1"/>
            <a:r>
              <a:rPr lang="en-US" sz="1800" b="1" dirty="0"/>
              <a:t>November 2022 	LB Comment Resolution</a:t>
            </a:r>
          </a:p>
          <a:p>
            <a:pPr lvl="1"/>
            <a:r>
              <a:rPr lang="en-US" sz="1800" dirty="0"/>
              <a:t>January 2023	Starting SB</a:t>
            </a:r>
          </a:p>
          <a:p>
            <a:pPr lvl="1"/>
            <a:r>
              <a:rPr lang="en-US" sz="1800" dirty="0"/>
              <a:t>March 2023 	SB Comment Resolution</a:t>
            </a:r>
          </a:p>
          <a:p>
            <a:pPr lvl="1"/>
            <a:r>
              <a:rPr lang="en-US" sz="1800" dirty="0"/>
              <a:t>May 2023		Submission to </a:t>
            </a:r>
            <a:r>
              <a:rPr lang="en-US" sz="1800" dirty="0" err="1"/>
              <a:t>RevCom</a:t>
            </a:r>
            <a:endParaRPr lang="en-US" sz="1800" dirty="0"/>
          </a:p>
          <a:p>
            <a:pPr lvl="1"/>
            <a:endParaRPr lang="de-DE" sz="1800" dirty="0"/>
          </a:p>
          <a:p>
            <a:endParaRPr lang="de-DE" sz="2000" dirty="0"/>
          </a:p>
        </p:txBody>
      </p:sp>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19</a:t>
            </a:fld>
            <a:endParaRPr lang="en-US" dirty="0"/>
          </a:p>
        </p:txBody>
      </p:sp>
    </p:spTree>
    <p:extLst>
      <p:ext uri="{BB962C8B-B14F-4D97-AF65-F5344CB8AC3E}">
        <p14:creationId xmlns:p14="http://schemas.microsoft.com/office/powerpoint/2010/main" val="336604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6" name="Picture 35">
            <a:extLst>
              <a:ext uri="{FF2B5EF4-FFF2-40B4-BE49-F238E27FC236}">
                <a16:creationId xmlns:a16="http://schemas.microsoft.com/office/drawing/2014/main" id="{472E745B-B343-FC9F-CFB0-4EFC64E0DFD1}"/>
              </a:ext>
            </a:extLst>
          </p:cNvPr>
          <p:cNvPicPr>
            <a:picLocks noChangeAspect="1"/>
          </p:cNvPicPr>
          <p:nvPr/>
        </p:nvPicPr>
        <p:blipFill>
          <a:blip r:embed="rId2"/>
          <a:stretch>
            <a:fillRect/>
          </a:stretch>
        </p:blipFill>
        <p:spPr>
          <a:xfrm>
            <a:off x="169772" y="1191858"/>
            <a:ext cx="8804456" cy="5072418"/>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20</a:t>
            </a:fld>
            <a:endParaRPr lang="en-US" dirty="0"/>
          </a:p>
        </p:txBody>
      </p:sp>
      <p:sp>
        <p:nvSpPr>
          <p:cNvPr id="7" name="Title 1">
            <a:extLst>
              <a:ext uri="{FF2B5EF4-FFF2-40B4-BE49-F238E27FC236}">
                <a16:creationId xmlns:a16="http://schemas.microsoft.com/office/drawing/2014/main" id="{2FEE6D04-ED18-8418-C0ED-ECA0BBA5A962}"/>
              </a:ext>
            </a:extLst>
          </p:cNvPr>
          <p:cNvSpPr>
            <a:spLocks noGrp="1"/>
          </p:cNvSpPr>
          <p:nvPr>
            <p:ph type="title"/>
          </p:nvPr>
        </p:nvSpPr>
        <p:spPr>
          <a:xfrm>
            <a:off x="647704" y="381000"/>
            <a:ext cx="7848601" cy="1066800"/>
          </a:xfrm>
        </p:spPr>
        <p:txBody>
          <a:bodyPr/>
          <a:lstStyle/>
          <a:p>
            <a:r>
              <a:rPr lang="en-US" b="1" dirty="0"/>
              <a:t>TG Motion</a:t>
            </a:r>
          </a:p>
        </p:txBody>
      </p:sp>
      <p:sp>
        <p:nvSpPr>
          <p:cNvPr id="8" name="Text Placeholder 2">
            <a:extLst>
              <a:ext uri="{FF2B5EF4-FFF2-40B4-BE49-F238E27FC236}">
                <a16:creationId xmlns:a16="http://schemas.microsoft.com/office/drawing/2014/main" id="{C806D7CC-7ECB-ED67-7D57-4A992EC73840}"/>
              </a:ext>
            </a:extLst>
          </p:cNvPr>
          <p:cNvSpPr txBox="1">
            <a:spLocks/>
          </p:cNvSpPr>
          <p:nvPr/>
        </p:nvSpPr>
        <p:spPr bwMode="auto">
          <a:xfrm>
            <a:off x="685802" y="16764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1800" i="1" kern="0"/>
              <a:t>Move that TG 3mb formally request that the 802.15 WG start a WG Letter Ballot requesting approval of CA document 15-22-0462-04-03ma-coexistence-assurance.doc and document P802-15-3-Rev B-D2.pdf  (as edited in accordance with the instructions in document </a:t>
            </a:r>
            <a:r>
              <a:rPr lang="de-DE" sz="1800" i="1" kern="0"/>
              <a:t>15-22-0559-04-03ma-lb191-consolidated-comments.xlsx</a:t>
            </a:r>
            <a:r>
              <a:rPr lang="en-US" sz="1800" i="1" kern="0"/>
              <a:t>) and to forward document P802-15-3-Rev B-D2.pdf, as edited in accordance with the instructions in document </a:t>
            </a:r>
            <a:r>
              <a:rPr lang="de-DE" sz="1800" i="1" kern="0"/>
              <a:t>15-22-0559-04-03ma-lb191-consolidated-comments.xlsx</a:t>
            </a:r>
            <a:r>
              <a:rPr lang="en-US" sz="1800" i="1" kern="0"/>
              <a:t>, and CA document 15-22-0462-04-03ma-coexistence-assurance.doc to Standards Association ballot pending the completion and inclusion of the edits in the draft.</a:t>
            </a:r>
          </a:p>
          <a:p>
            <a:pPr marL="0" indent="0">
              <a:buFontTx/>
              <a:buNone/>
            </a:pPr>
            <a:endParaRPr lang="en-US" sz="1800" kern="0"/>
          </a:p>
          <a:p>
            <a:pPr marL="0" indent="0">
              <a:buFontTx/>
              <a:buNone/>
            </a:pPr>
            <a:r>
              <a:rPr lang="en-US" sz="1800" kern="0"/>
              <a:t>Moved By:  Iwao Hosako</a:t>
            </a:r>
          </a:p>
          <a:p>
            <a:pPr marL="0" indent="0">
              <a:buFontTx/>
              <a:buNone/>
            </a:pPr>
            <a:r>
              <a:rPr lang="en-US" sz="1800" kern="0"/>
              <a:t>Seconded By: Monique Brown </a:t>
            </a:r>
          </a:p>
          <a:p>
            <a:r>
              <a:rPr lang="en-US" sz="1800" kern="0"/>
              <a:t>No objection and abstain, the motion carries with unanimous consent </a:t>
            </a:r>
            <a:endParaRPr lang="de-DE" sz="1800" kern="0"/>
          </a:p>
          <a:p>
            <a:pPr marL="0" indent="0">
              <a:buFontTx/>
              <a:buNone/>
            </a:pPr>
            <a:endParaRPr lang="en-US" kern="0" dirty="0"/>
          </a:p>
        </p:txBody>
      </p:sp>
    </p:spTree>
    <p:extLst>
      <p:ext uri="{BB962C8B-B14F-4D97-AF65-F5344CB8AC3E}">
        <p14:creationId xmlns:p14="http://schemas.microsoft.com/office/powerpoint/2010/main" val="120058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21</a:t>
            </a:fld>
            <a:endParaRPr lang="en-US" dirty="0"/>
          </a:p>
        </p:txBody>
      </p:sp>
      <p:sp>
        <p:nvSpPr>
          <p:cNvPr id="3" name="Title 1">
            <a:extLst>
              <a:ext uri="{FF2B5EF4-FFF2-40B4-BE49-F238E27FC236}">
                <a16:creationId xmlns:a16="http://schemas.microsoft.com/office/drawing/2014/main" id="{CFB5DE5F-7D74-0DCD-5F7F-616286442E85}"/>
              </a:ext>
            </a:extLst>
          </p:cNvPr>
          <p:cNvSpPr>
            <a:spLocks noGrp="1"/>
          </p:cNvSpPr>
          <p:nvPr>
            <p:ph type="title"/>
          </p:nvPr>
        </p:nvSpPr>
        <p:spPr>
          <a:xfrm>
            <a:off x="647704" y="381000"/>
            <a:ext cx="7848601" cy="1066800"/>
          </a:xfrm>
        </p:spPr>
        <p:txBody>
          <a:bodyPr/>
          <a:lstStyle/>
          <a:p>
            <a:r>
              <a:rPr lang="en-US" b="1" dirty="0"/>
              <a:t>WG Motion</a:t>
            </a:r>
          </a:p>
        </p:txBody>
      </p:sp>
      <p:sp>
        <p:nvSpPr>
          <p:cNvPr id="4" name="Text Placeholder 2">
            <a:extLst>
              <a:ext uri="{FF2B5EF4-FFF2-40B4-BE49-F238E27FC236}">
                <a16:creationId xmlns:a16="http://schemas.microsoft.com/office/drawing/2014/main" id="{2A3CC80E-0CEE-694B-8D29-5B86B961FDAC}"/>
              </a:ext>
            </a:extLst>
          </p:cNvPr>
          <p:cNvSpPr txBox="1">
            <a:spLocks/>
          </p:cNvSpPr>
          <p:nvPr/>
        </p:nvSpPr>
        <p:spPr bwMode="auto">
          <a:xfrm>
            <a:off x="685802" y="16764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r>
              <a:rPr lang="en-US" sz="2000" i="1" kern="0"/>
              <a:t>Move that 802.15 WG start a WG Letter Ballot requesting approval of CA document 15-22-0462-04-03ma-coexistence-assurance.doc and document P802-15-3-Rev B-D2.pdf  (as edited in accordance with the instructions in document </a:t>
            </a:r>
            <a:r>
              <a:rPr lang="de-DE" sz="2000" i="1" kern="0"/>
              <a:t>15-22-0559-04-03ma-lb191-consolidated-comments.xlsx</a:t>
            </a:r>
            <a:r>
              <a:rPr lang="en-US" sz="2000" i="1" kern="0"/>
              <a:t>) and to forward document P802-15-3-Rev B-D2.pdf, as edited in accordance with the instructions in document </a:t>
            </a:r>
            <a:r>
              <a:rPr lang="de-DE" sz="2000" i="1" kern="0"/>
              <a:t>15-22-0559-03-03ma-lb191-consolidated-comments.xlsx</a:t>
            </a:r>
            <a:r>
              <a:rPr lang="en-US" sz="2000" i="1" kern="0"/>
              <a:t>, and CA document </a:t>
            </a:r>
            <a:r>
              <a:rPr lang="de-DE" sz="2000" i="1" kern="0"/>
              <a:t>15-22-0559-04-03ma-lb191-consolidated-comments.xlsx</a:t>
            </a:r>
            <a:r>
              <a:rPr lang="en-US" sz="2000" i="1" kern="0"/>
              <a:t> to Standards Association ballot pending the completion and inclusion of the edits in the draft.</a:t>
            </a:r>
          </a:p>
          <a:p>
            <a:endParaRPr lang="en-US" sz="2000" kern="0"/>
          </a:p>
          <a:p>
            <a:pPr marL="0" indent="0">
              <a:buFontTx/>
              <a:buNone/>
            </a:pPr>
            <a:r>
              <a:rPr lang="en-US" sz="1800" kern="0"/>
              <a:t>Moved By: Thomas Kürner</a:t>
            </a:r>
          </a:p>
          <a:p>
            <a:pPr marL="0" indent="0">
              <a:buFontTx/>
              <a:buNone/>
            </a:pPr>
            <a:r>
              <a:rPr lang="en-US" sz="1800" kern="0"/>
              <a:t>Seconded By: Phil Beecher</a:t>
            </a:r>
          </a:p>
          <a:p>
            <a:pPr marL="0" indent="0">
              <a:buFontTx/>
              <a:buNone/>
            </a:pPr>
            <a:r>
              <a:rPr lang="en-US" sz="2400" kern="0"/>
              <a:t> </a:t>
            </a:r>
          </a:p>
          <a:p>
            <a:pPr marL="0" indent="0">
              <a:buFontTx/>
              <a:buNone/>
            </a:pPr>
            <a:endParaRPr lang="en-US" sz="2400" kern="0" dirty="0"/>
          </a:p>
        </p:txBody>
      </p:sp>
    </p:spTree>
    <p:extLst>
      <p:ext uri="{BB962C8B-B14F-4D97-AF65-F5344CB8AC3E}">
        <p14:creationId xmlns:p14="http://schemas.microsoft.com/office/powerpoint/2010/main" val="3929537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22</a:t>
            </a:fld>
            <a:endParaRPr lang="en-US" dirty="0"/>
          </a:p>
        </p:txBody>
      </p:sp>
      <p:sp>
        <p:nvSpPr>
          <p:cNvPr id="2" name="Title 1">
            <a:extLst>
              <a:ext uri="{FF2B5EF4-FFF2-40B4-BE49-F238E27FC236}">
                <a16:creationId xmlns:a16="http://schemas.microsoft.com/office/drawing/2014/main" id="{CA5E2DD6-3AEB-D0AB-E88B-681C97F75813}"/>
              </a:ext>
            </a:extLst>
          </p:cNvPr>
          <p:cNvSpPr>
            <a:spLocks noGrp="1"/>
          </p:cNvSpPr>
          <p:nvPr>
            <p:ph type="title"/>
          </p:nvPr>
        </p:nvSpPr>
        <p:spPr>
          <a:xfrm>
            <a:off x="647704" y="381000"/>
            <a:ext cx="7848601" cy="1066800"/>
          </a:xfrm>
        </p:spPr>
        <p:txBody>
          <a:bodyPr/>
          <a:lstStyle/>
          <a:p>
            <a:r>
              <a:rPr lang="en-US" b="1" dirty="0"/>
              <a:t>TG Motion</a:t>
            </a:r>
          </a:p>
        </p:txBody>
      </p:sp>
      <p:sp>
        <p:nvSpPr>
          <p:cNvPr id="3" name="Text Placeholder 2">
            <a:extLst>
              <a:ext uri="{FF2B5EF4-FFF2-40B4-BE49-F238E27FC236}">
                <a16:creationId xmlns:a16="http://schemas.microsoft.com/office/drawing/2014/main" id="{F8F79514-95F4-401D-5C90-DD1FA83A3BD0}"/>
              </a:ext>
            </a:extLst>
          </p:cNvPr>
          <p:cNvSpPr txBox="1">
            <a:spLocks/>
          </p:cNvSpPr>
          <p:nvPr/>
        </p:nvSpPr>
        <p:spPr bwMode="auto">
          <a:xfrm>
            <a:off x="685802" y="14478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000" i="1" kern="0"/>
              <a:t>Move that 802.15.3mb TG approve the formation of a Comment Resolution Group (CRG) for the WG balloting of the P802.15.3-RevB-D2 with the following membership: Thomas Kürner (Chair), Iwao Hosako, Shoichi Kitazawa and Jörg Robert. The 802.15.3mb CRG is authorized to approve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2000" kern="0"/>
          </a:p>
          <a:p>
            <a:pPr marL="0" indent="0">
              <a:buFontTx/>
              <a:buNone/>
            </a:pPr>
            <a:endParaRPr lang="en-US" sz="1800" kern="0"/>
          </a:p>
          <a:p>
            <a:pPr marL="0" indent="0">
              <a:buFontTx/>
              <a:buNone/>
            </a:pPr>
            <a:r>
              <a:rPr lang="en-US" sz="1800" kern="0"/>
              <a:t>Moved By:  Iwao Hosako</a:t>
            </a:r>
          </a:p>
          <a:p>
            <a:pPr marL="0" indent="0">
              <a:buFontTx/>
              <a:buNone/>
            </a:pPr>
            <a:r>
              <a:rPr lang="en-US" sz="1800" kern="0"/>
              <a:t>Seconded By: Monique Brown </a:t>
            </a:r>
          </a:p>
          <a:p>
            <a:r>
              <a:rPr lang="en-US" sz="1800" kern="0"/>
              <a:t>No objection and abstain, the motion carries with unanimous consent </a:t>
            </a:r>
            <a:endParaRPr lang="de-DE" sz="1800" kern="0" dirty="0"/>
          </a:p>
        </p:txBody>
      </p:sp>
    </p:spTree>
    <p:extLst>
      <p:ext uri="{BB962C8B-B14F-4D97-AF65-F5344CB8AC3E}">
        <p14:creationId xmlns:p14="http://schemas.microsoft.com/office/powerpoint/2010/main" val="2974801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23</a:t>
            </a:fld>
            <a:endParaRPr lang="en-US" dirty="0"/>
          </a:p>
        </p:txBody>
      </p:sp>
      <p:sp>
        <p:nvSpPr>
          <p:cNvPr id="2" name="Title 1">
            <a:extLst>
              <a:ext uri="{FF2B5EF4-FFF2-40B4-BE49-F238E27FC236}">
                <a16:creationId xmlns:a16="http://schemas.microsoft.com/office/drawing/2014/main" id="{91564BE6-8DEE-FFDC-C534-28C79DC8F321}"/>
              </a:ext>
            </a:extLst>
          </p:cNvPr>
          <p:cNvSpPr>
            <a:spLocks noGrp="1"/>
          </p:cNvSpPr>
          <p:nvPr>
            <p:ph type="title"/>
          </p:nvPr>
        </p:nvSpPr>
        <p:spPr>
          <a:xfrm>
            <a:off x="647704" y="381000"/>
            <a:ext cx="7848601" cy="1066800"/>
          </a:xfrm>
        </p:spPr>
        <p:txBody>
          <a:bodyPr/>
          <a:lstStyle/>
          <a:p>
            <a:r>
              <a:rPr lang="en-US" b="1" dirty="0"/>
              <a:t>WG Motion</a:t>
            </a:r>
          </a:p>
        </p:txBody>
      </p:sp>
      <p:sp>
        <p:nvSpPr>
          <p:cNvPr id="3" name="Text Placeholder 2">
            <a:extLst>
              <a:ext uri="{FF2B5EF4-FFF2-40B4-BE49-F238E27FC236}">
                <a16:creationId xmlns:a16="http://schemas.microsoft.com/office/drawing/2014/main" id="{E90A3C98-423C-D1E5-7832-CF392C41C7DE}"/>
              </a:ext>
            </a:extLst>
          </p:cNvPr>
          <p:cNvSpPr txBox="1">
            <a:spLocks/>
          </p:cNvSpPr>
          <p:nvPr/>
        </p:nvSpPr>
        <p:spPr bwMode="auto">
          <a:xfrm>
            <a:off x="685802" y="14478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000" i="1" kern="0"/>
              <a:t>Move that 802.15 WG approve the formation of a Comment Resolution Group (CRG) for the WG balloting of the P802.15.3-RevB-D2  with the following membership: Thomas Kürner (Chair), Iwao Hosako, Shoichi Kitazawa and Jörg Robert. The 802.15.3mb CRG is authorized to approve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2000" kern="0"/>
          </a:p>
          <a:p>
            <a:pPr marL="0" indent="0">
              <a:buFontTx/>
              <a:buNone/>
            </a:pPr>
            <a:endParaRPr lang="en-US" sz="1800" kern="0"/>
          </a:p>
          <a:p>
            <a:pPr marL="0" indent="0">
              <a:buFontTx/>
              <a:buNone/>
            </a:pPr>
            <a:r>
              <a:rPr lang="en-US" sz="1800" kern="0"/>
              <a:t>Moved By: Thomas Kürner</a:t>
            </a:r>
          </a:p>
          <a:p>
            <a:pPr marL="0" indent="0">
              <a:buFontTx/>
              <a:buNone/>
            </a:pPr>
            <a:r>
              <a:rPr lang="en-US" sz="1800" kern="0"/>
              <a:t>Seconded By: Phil Beecher</a:t>
            </a:r>
            <a:endParaRPr lang="en-US" sz="1800" kern="0" dirty="0"/>
          </a:p>
        </p:txBody>
      </p:sp>
    </p:spTree>
    <p:extLst>
      <p:ext uri="{BB962C8B-B14F-4D97-AF65-F5344CB8AC3E}">
        <p14:creationId xmlns:p14="http://schemas.microsoft.com/office/powerpoint/2010/main" val="1087996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Next Meetings</a:t>
            </a:r>
          </a:p>
        </p:txBody>
      </p:sp>
      <p:sp>
        <p:nvSpPr>
          <p:cNvPr id="6" name="Inhaltsplatzhalter 5"/>
          <p:cNvSpPr>
            <a:spLocks noGrp="1"/>
          </p:cNvSpPr>
          <p:nvPr>
            <p:ph idx="1"/>
          </p:nvPr>
        </p:nvSpPr>
        <p:spPr>
          <a:xfrm>
            <a:off x="685800" y="1728942"/>
            <a:ext cx="7772400" cy="4114800"/>
          </a:xfrm>
        </p:spPr>
        <p:txBody>
          <a:bodyPr/>
          <a:lstStyle/>
          <a:p>
            <a:pPr marL="431800" lvl="2" indent="0">
              <a:spcAft>
                <a:spcPts val="0"/>
              </a:spcAft>
              <a:buNone/>
            </a:pPr>
            <a:endParaRPr lang="en-US" sz="1800" dirty="0"/>
          </a:p>
          <a:p>
            <a:pPr marL="355600" lvl="1" indent="-266700">
              <a:spcAft>
                <a:spcPts val="0"/>
              </a:spcAft>
              <a:buFont typeface="Arial" pitchFamily="34" charset="0"/>
              <a:buChar char="•"/>
            </a:pPr>
            <a:r>
              <a:rPr lang="en-US" sz="1800" dirty="0"/>
              <a:t>Requested January meeting slots  for TG3mb</a:t>
            </a:r>
          </a:p>
          <a:p>
            <a:pPr marL="698500" lvl="2" indent="-266700">
              <a:spcAft>
                <a:spcPts val="0"/>
              </a:spcAft>
              <a:buFont typeface="Arial" pitchFamily="34" charset="0"/>
              <a:buChar char="•"/>
            </a:pPr>
            <a:endParaRPr lang="en-US" sz="1400" dirty="0"/>
          </a:p>
          <a:p>
            <a:pPr marL="698500" lvl="2" indent="-266700">
              <a:spcAft>
                <a:spcPts val="0"/>
              </a:spcAft>
              <a:buFont typeface="Arial" pitchFamily="34" charset="0"/>
              <a:buChar char="•"/>
            </a:pPr>
            <a:r>
              <a:rPr lang="en-US" sz="1800" dirty="0"/>
              <a:t>1 time slot</a:t>
            </a: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2200" dirty="0"/>
              <a:t>CRG calls scheduled</a:t>
            </a:r>
          </a:p>
          <a:p>
            <a:pPr marL="355600" lvl="1" indent="-266700">
              <a:spcAft>
                <a:spcPts val="0"/>
              </a:spcAft>
              <a:buFont typeface="Arial" pitchFamily="34" charset="0"/>
              <a:buChar char="•"/>
            </a:pPr>
            <a:endParaRPr lang="en-US" sz="2200" dirty="0"/>
          </a:p>
          <a:p>
            <a:pPr marL="717550" lvl="0" indent="-266700"/>
            <a:r>
              <a:rPr lang="en-GB" sz="2000" dirty="0"/>
              <a:t>Friday 9 December 2022, 2pm CET</a:t>
            </a:r>
            <a:endParaRPr lang="de-DE" sz="2000" dirty="0"/>
          </a:p>
          <a:p>
            <a:pPr marL="717550" lvl="0" indent="-266700"/>
            <a:r>
              <a:rPr lang="en-GB" sz="2000" dirty="0"/>
              <a:t>Tuesday 13 December 2022, 3pm CET</a:t>
            </a:r>
            <a:endParaRPr lang="de-DE" sz="2000" dirty="0"/>
          </a:p>
          <a:p>
            <a:pPr marL="717550" lvl="0" indent="-266700"/>
            <a:r>
              <a:rPr lang="en-GB" sz="2000" dirty="0"/>
              <a:t>Wednesday 14 December 2022, 2pm CET</a:t>
            </a:r>
            <a:endParaRPr lang="de-DE" sz="2000" dirty="0"/>
          </a:p>
          <a:p>
            <a:pPr marL="717550" lvl="0" indent="-266700"/>
            <a:r>
              <a:rPr lang="en-GB" sz="2000" dirty="0"/>
              <a:t>Wednesday 21 December 2022, 3pm CET</a:t>
            </a:r>
            <a:endParaRPr lang="de-DE" sz="2000" dirty="0"/>
          </a:p>
          <a:p>
            <a:pPr marL="717550" lvl="0" indent="-266700"/>
            <a:r>
              <a:rPr lang="en-GB" sz="2000" dirty="0"/>
              <a:t>Thursday 5 January 2023, 3pm CET</a:t>
            </a:r>
            <a:endParaRPr lang="de-DE" sz="2000" dirty="0"/>
          </a:p>
          <a:p>
            <a:pPr marL="698500" lvl="2" indent="-266700">
              <a:spcAft>
                <a:spcPts val="0"/>
              </a:spcAft>
              <a:buFont typeface="Arial" pitchFamily="34" charset="0"/>
              <a:buChar char="•"/>
            </a:pPr>
            <a:endParaRPr lang="en-US" sz="1800" dirty="0"/>
          </a:p>
          <a:p>
            <a:pPr marL="698500" lvl="2" indent="-266700">
              <a:spcAft>
                <a:spcPts val="0"/>
              </a:spcAft>
              <a:buFont typeface="Arial" pitchFamily="34" charset="0"/>
              <a:buChar char="•"/>
            </a:pPr>
            <a:endParaRPr lang="en-US" sz="1800" dirty="0"/>
          </a:p>
          <a:p>
            <a:pPr marL="698500" lvl="2" indent="-266700">
              <a:spcAft>
                <a:spcPts val="0"/>
              </a:spcAft>
              <a:buFont typeface="Arial" pitchFamily="34" charset="0"/>
              <a:buChar char="•"/>
            </a:pPr>
            <a:endParaRPr lang="de-DE" sz="1800" dirty="0"/>
          </a:p>
          <a:p>
            <a:pPr marL="698500" lvl="2" indent="-266700">
              <a:spcAft>
                <a:spcPts val="0"/>
              </a:spcAft>
              <a:buFont typeface="Arial" pitchFamily="34" charset="0"/>
              <a:buChar char="•"/>
            </a:pPr>
            <a:endParaRPr lang="de-DE" sz="1800" dirty="0"/>
          </a:p>
          <a:p>
            <a:pPr lvl="1">
              <a:buNone/>
            </a:pPr>
            <a:endParaRPr lang="de-DE" sz="1800" dirty="0">
              <a:ea typeface="Times New Roman"/>
            </a:endParaRPr>
          </a:p>
          <a:p>
            <a:pPr>
              <a:buNone/>
            </a:pPr>
            <a:endParaRPr lang="de-DE" sz="1800"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24</a:t>
            </a:fld>
            <a:endParaRPr lang="en-US"/>
          </a:p>
        </p:txBody>
      </p:sp>
    </p:spTree>
    <p:extLst>
      <p:ext uri="{BB962C8B-B14F-4D97-AF65-F5344CB8AC3E}">
        <p14:creationId xmlns:p14="http://schemas.microsoft.com/office/powerpoint/2010/main" val="342651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TG4me Nov. 2022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25</a:t>
            </a:fld>
            <a:endParaRPr lang="en-US"/>
          </a:p>
        </p:txBody>
      </p:sp>
    </p:spTree>
    <p:extLst>
      <p:ext uri="{BB962C8B-B14F-4D97-AF65-F5344CB8AC3E}">
        <p14:creationId xmlns:p14="http://schemas.microsoft.com/office/powerpoint/2010/main" val="2242020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EAA927F7-51E1-B94E-B614-F97775FD2A11}"/>
              </a:ext>
            </a:extLst>
          </p:cNvPr>
          <p:cNvSpPr>
            <a:spLocks noGrp="1"/>
          </p:cNvSpPr>
          <p:nvPr>
            <p:ph type="sldNum" sz="quarter" idx="12"/>
          </p:nvPr>
        </p:nvSpPr>
        <p:spPr/>
        <p:txBody>
          <a:bodyPr/>
          <a:lstStyle/>
          <a:p>
            <a:r>
              <a:rPr lang="en-US" altLang="en-US"/>
              <a:t>Slide </a:t>
            </a:r>
            <a:fld id="{DD303281-ACDA-4347-BCD2-4AA850064762}" type="slidenum">
              <a:rPr lang="en-US" altLang="en-US"/>
              <a:pPr/>
              <a:t>26</a:t>
            </a:fld>
            <a:endParaRPr lang="en-US" altLang="en-US"/>
          </a:p>
        </p:txBody>
      </p:sp>
      <p:sp>
        <p:nvSpPr>
          <p:cNvPr id="27651" name="Rectangle 3">
            <a:extLst>
              <a:ext uri="{FF2B5EF4-FFF2-40B4-BE49-F238E27FC236}">
                <a16:creationId xmlns:a16="http://schemas.microsoft.com/office/drawing/2014/main" id="{AD800325-D6DF-414A-A27A-DEE37CC79D5F}"/>
              </a:ext>
            </a:extLst>
          </p:cNvPr>
          <p:cNvSpPr>
            <a:spLocks noChangeArrowheads="1"/>
          </p:cNvSpPr>
          <p:nvPr/>
        </p:nvSpPr>
        <p:spPr bwMode="auto">
          <a:xfrm>
            <a:off x="152400" y="613628"/>
            <a:ext cx="8991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Title: November</a:t>
            </a:r>
            <a:r>
              <a:rPr lang="en-US" altLang="en-US" sz="1600" dirty="0">
                <a:solidFill>
                  <a:schemeClr val="tx2"/>
                </a:solidFill>
              </a:rPr>
              <a:t>, 2022 IEEE 802.15.4me Plenary Agenda and Closing</a:t>
            </a:r>
          </a:p>
          <a:p>
            <a:r>
              <a:rPr lang="en-US" altLang="en-US" sz="1600" b="1" dirty="0">
                <a:solidFill>
                  <a:schemeClr val="tx2"/>
                </a:solidFill>
              </a:rPr>
              <a:t>Date Submitted: November 17, 2022</a:t>
            </a:r>
            <a:r>
              <a:rPr lang="en-US" altLang="en-US" sz="1600" dirty="0">
                <a:solidFill>
                  <a:schemeClr val="tx2"/>
                </a:solidFill>
              </a:rPr>
              <a:t>	</a:t>
            </a:r>
          </a:p>
          <a:p>
            <a:r>
              <a:rPr lang="en-US" altLang="en-US" sz="1600" b="1" dirty="0">
                <a:solidFill>
                  <a:schemeClr val="tx2"/>
                </a:solidFill>
              </a:rPr>
              <a:t>Source:</a:t>
            </a:r>
            <a:r>
              <a:rPr lang="en-US" altLang="en-US" sz="1600" dirty="0">
                <a:solidFill>
                  <a:schemeClr val="tx2"/>
                </a:solidFill>
              </a:rPr>
              <a:t> Gary Stuebing  Company: Cisco Systems</a:t>
            </a:r>
          </a:p>
          <a:p>
            <a:r>
              <a:rPr lang="en-US" altLang="en-US" sz="1600" dirty="0">
                <a:solidFill>
                  <a:schemeClr val="tx2"/>
                </a:solidFill>
              </a:rPr>
              <a:t>Address 5310 N Ocean Blvd, Unit 9A, North Myrtle Beach, SC</a:t>
            </a:r>
          </a:p>
          <a:p>
            <a:r>
              <a:rPr lang="en-US" altLang="en-US" sz="1600" dirty="0">
                <a:solidFill>
                  <a:schemeClr val="tx2"/>
                </a:solidFill>
              </a:rPr>
              <a:t>Voice 803 230-3027 E-Mail: </a:t>
            </a:r>
            <a:r>
              <a:rPr lang="en-US" altLang="en-US" sz="1600" dirty="0">
                <a:solidFill>
                  <a:schemeClr val="tx2"/>
                </a:solidFill>
                <a:hlinkClick r:id="rId3"/>
              </a:rPr>
              <a:t>gstuebin@cisco.com</a:t>
            </a:r>
            <a:r>
              <a:rPr lang="en-US" altLang="en-US" sz="1600" dirty="0">
                <a:solidFill>
                  <a:schemeClr val="tx2"/>
                </a:solidFill>
              </a:rPr>
              <a:t>		</a:t>
            </a:r>
          </a:p>
          <a:p>
            <a:r>
              <a:rPr lang="en-US" altLang="en-US" sz="1600" b="1" dirty="0">
                <a:solidFill>
                  <a:schemeClr val="tx2"/>
                </a:solidFill>
              </a:rPr>
              <a:t>Re:</a:t>
            </a:r>
            <a:r>
              <a:rPr lang="en-US" altLang="en-US" sz="1600" dirty="0">
                <a:solidFill>
                  <a:schemeClr val="tx2"/>
                </a:solidFill>
              </a:rPr>
              <a:t> </a:t>
            </a:r>
            <a:r>
              <a:rPr lang="en-US" sz="1800" dirty="0"/>
              <a:t>DCN </a:t>
            </a:r>
            <a:r>
              <a:rPr lang="en-US" sz="1800" b="1" dirty="0"/>
              <a:t>15-22-0672-00-04me </a:t>
            </a:r>
            <a:r>
              <a:rPr lang="en-US" altLang="en-US" sz="1600" b="1" dirty="0">
                <a:solidFill>
                  <a:schemeClr val="tx2"/>
                </a:solidFill>
              </a:rPr>
              <a:t>Abstract: November</a:t>
            </a:r>
            <a:r>
              <a:rPr lang="en-US" altLang="en-US" sz="1600" dirty="0">
                <a:solidFill>
                  <a:schemeClr val="tx2"/>
                </a:solidFill>
              </a:rPr>
              <a:t>, 2022 IEEE 802.15.4me Plenary Agenda  and Closing</a:t>
            </a:r>
          </a:p>
          <a:p>
            <a:pPr>
              <a:spcBef>
                <a:spcPts val="600"/>
              </a:spcBef>
              <a:spcAft>
                <a:spcPts val="600"/>
              </a:spcAft>
            </a:pPr>
            <a:r>
              <a:rPr lang="en-US" altLang="en-US" sz="1600" b="1" dirty="0">
                <a:solidFill>
                  <a:schemeClr val="tx2"/>
                </a:solidFill>
              </a:rPr>
              <a:t>Purpose:</a:t>
            </a:r>
            <a:r>
              <a:rPr lang="en-US" altLang="en-US" sz="1600" dirty="0">
                <a:solidFill>
                  <a:schemeClr val="tx2"/>
                </a:solidFill>
              </a:rPr>
              <a:t>	Agenda and Closing Report for Task Group</a:t>
            </a: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573780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91960A-E25F-3241-9B80-70C7BBDB6E71}"/>
              </a:ext>
            </a:extLst>
          </p:cNvPr>
          <p:cNvSpPr>
            <a:spLocks noGrp="1"/>
          </p:cNvSpPr>
          <p:nvPr>
            <p:ph type="sldNum" sz="quarter" idx="12"/>
          </p:nvPr>
        </p:nvSpPr>
        <p:spPr/>
        <p:txBody>
          <a:bodyPr/>
          <a:lstStyle/>
          <a:p>
            <a:r>
              <a:rPr lang="en-US" altLang="en-US"/>
              <a:t>Slide </a:t>
            </a:r>
            <a:fld id="{FC48E8D0-BE64-DE41-B35D-CE8EF9001215}" type="slidenum">
              <a:rPr lang="en-US" altLang="en-US"/>
              <a:pPr/>
              <a:t>27</a:t>
            </a:fld>
            <a:endParaRPr lang="en-US" altLang="en-US"/>
          </a:p>
        </p:txBody>
      </p:sp>
      <p:sp>
        <p:nvSpPr>
          <p:cNvPr id="2" name="Title 1">
            <a:extLst>
              <a:ext uri="{FF2B5EF4-FFF2-40B4-BE49-F238E27FC236}">
                <a16:creationId xmlns:a16="http://schemas.microsoft.com/office/drawing/2014/main" id="{0EF6351D-BB37-D545-9F45-F59941DE3732}"/>
              </a:ext>
            </a:extLst>
          </p:cNvPr>
          <p:cNvSpPr>
            <a:spLocks noGrp="1"/>
          </p:cNvSpPr>
          <p:nvPr>
            <p:ph type="ctrTitle"/>
          </p:nvPr>
        </p:nvSpPr>
        <p:spPr>
          <a:xfrm>
            <a:off x="1143000" y="687908"/>
            <a:ext cx="6858000" cy="766763"/>
          </a:xfrm>
        </p:spPr>
        <p:txBody>
          <a:bodyPr/>
          <a:lstStyle/>
          <a:p>
            <a:r>
              <a:rPr lang="en-US" sz="3600" dirty="0"/>
              <a:t>15.4me Sessions this Week</a:t>
            </a:r>
          </a:p>
        </p:txBody>
      </p:sp>
      <p:graphicFrame>
        <p:nvGraphicFramePr>
          <p:cNvPr id="9" name="Inhaltsplatzhalter 6">
            <a:extLst>
              <a:ext uri="{FF2B5EF4-FFF2-40B4-BE49-F238E27FC236}">
                <a16:creationId xmlns:a16="http://schemas.microsoft.com/office/drawing/2014/main" id="{D3891C38-90C8-B54C-BBB1-1790DCF9C03A}"/>
              </a:ext>
            </a:extLst>
          </p:cNvPr>
          <p:cNvGraphicFramePr>
            <a:graphicFrameLocks/>
          </p:cNvGraphicFramePr>
          <p:nvPr/>
        </p:nvGraphicFramePr>
        <p:xfrm>
          <a:off x="534194" y="1404015"/>
          <a:ext cx="7428349" cy="3701385"/>
        </p:xfrm>
        <a:graphic>
          <a:graphicData uri="http://schemas.openxmlformats.org/drawingml/2006/table">
            <a:tbl>
              <a:tblPr firstRow="1" firstCol="1" bandRow="1">
                <a:tableStyleId>{00A15C55-8517-42AA-B614-E9B94910E393}</a:tableStyleId>
              </a:tblPr>
              <a:tblGrid>
                <a:gridCol w="784256">
                  <a:extLst>
                    <a:ext uri="{9D8B030D-6E8A-4147-A177-3AD203B41FA5}">
                      <a16:colId xmlns:a16="http://schemas.microsoft.com/office/drawing/2014/main" val="20000"/>
                    </a:ext>
                  </a:extLst>
                </a:gridCol>
                <a:gridCol w="1960640">
                  <a:extLst>
                    <a:ext uri="{9D8B030D-6E8A-4147-A177-3AD203B41FA5}">
                      <a16:colId xmlns:a16="http://schemas.microsoft.com/office/drawing/2014/main" val="20001"/>
                    </a:ext>
                  </a:extLst>
                </a:gridCol>
                <a:gridCol w="1156526">
                  <a:extLst>
                    <a:ext uri="{9D8B030D-6E8A-4147-A177-3AD203B41FA5}">
                      <a16:colId xmlns:a16="http://schemas.microsoft.com/office/drawing/2014/main" val="20002"/>
                    </a:ext>
                  </a:extLst>
                </a:gridCol>
                <a:gridCol w="1775121">
                  <a:extLst>
                    <a:ext uri="{9D8B030D-6E8A-4147-A177-3AD203B41FA5}">
                      <a16:colId xmlns:a16="http://schemas.microsoft.com/office/drawing/2014/main" val="20003"/>
                    </a:ext>
                  </a:extLst>
                </a:gridCol>
                <a:gridCol w="1751806">
                  <a:extLst>
                    <a:ext uri="{9D8B030D-6E8A-4147-A177-3AD203B41FA5}">
                      <a16:colId xmlns:a16="http://schemas.microsoft.com/office/drawing/2014/main" val="20004"/>
                    </a:ext>
                  </a:extLst>
                </a:gridCol>
              </a:tblGrid>
              <a:tr h="500985">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Opening Plenary </a:t>
                      </a: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15.4me</a:t>
                      </a:r>
                    </a:p>
                    <a:p>
                      <a:pPr algn="ctr"/>
                      <a:r>
                        <a:rPr lang="en-US" dirty="0"/>
                        <a:t>Cancelled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10001"/>
                  </a:ext>
                </a:extLst>
              </a:tr>
              <a:tr h="455265">
                <a:tc>
                  <a:txBody>
                    <a:bodyPr/>
                    <a:lstStyle/>
                    <a:p>
                      <a:r>
                        <a:rPr lang="en-US" dirty="0"/>
                        <a:t>AM</a:t>
                      </a:r>
                      <a:r>
                        <a:rPr lang="en-US" baseline="0" dirty="0"/>
                        <a:t> 2</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15.4me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algn="ctr"/>
                      <a:r>
                        <a:rPr lang="en-US" dirty="0"/>
                        <a:t>Midweek Plenary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10002"/>
                  </a:ext>
                </a:extLst>
              </a:tr>
              <a:tr h="0">
                <a:tc>
                  <a:txBody>
                    <a:bodyPr/>
                    <a:lstStyle/>
                    <a:p>
                      <a:r>
                        <a:rPr lang="en-US" dirty="0"/>
                        <a:t>PM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15.4me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15.4me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15.4me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10004"/>
                  </a:ext>
                </a:extLst>
              </a:tr>
              <a:tr h="370840">
                <a:tc>
                  <a:txBody>
                    <a:bodyPr/>
                    <a:lstStyle/>
                    <a:p>
                      <a:r>
                        <a:rPr lang="en-US" dirty="0"/>
                        <a:t>6:30p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Closing Plenary</a:t>
                      </a:r>
                    </a:p>
                  </a:txBody>
                  <a:tcPr/>
                </a:tc>
                <a:extLst>
                  <a:ext uri="{0D108BD9-81ED-4DB2-BD59-A6C34878D82A}">
                    <a16:rowId xmlns:a16="http://schemas.microsoft.com/office/drawing/2014/main" val="1774931192"/>
                  </a:ext>
                </a:extLst>
              </a:tr>
            </a:tbl>
          </a:graphicData>
        </a:graphic>
      </p:graphicFrame>
      <p:sp>
        <p:nvSpPr>
          <p:cNvPr id="3" name="TextBox 2">
            <a:extLst>
              <a:ext uri="{FF2B5EF4-FFF2-40B4-BE49-F238E27FC236}">
                <a16:creationId xmlns:a16="http://schemas.microsoft.com/office/drawing/2014/main" id="{43695B29-5A45-4944-8BB9-523EF2AE72E2}"/>
              </a:ext>
            </a:extLst>
          </p:cNvPr>
          <p:cNvSpPr txBox="1"/>
          <p:nvPr/>
        </p:nvSpPr>
        <p:spPr>
          <a:xfrm>
            <a:off x="1648918" y="5366479"/>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7285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681318" y="684214"/>
            <a:ext cx="7772400" cy="1066800"/>
          </a:xfrm>
        </p:spPr>
        <p:txBody>
          <a:bodyPr/>
          <a:lstStyle/>
          <a:p>
            <a:r>
              <a:rPr lang="en-US" dirty="0"/>
              <a:t>Agenda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marL="0" indent="0">
              <a:buNone/>
            </a:pPr>
            <a:r>
              <a:rPr lang="en-US" sz="2800" dirty="0"/>
              <a:t>	</a:t>
            </a:r>
          </a:p>
          <a:p>
            <a:pPr lvl="1"/>
            <a:r>
              <a:rPr lang="en-US" sz="2400" dirty="0"/>
              <a:t>Call for Patents</a:t>
            </a:r>
          </a:p>
          <a:p>
            <a:pPr lvl="1"/>
            <a:r>
              <a:rPr lang="en-US" sz="2400" dirty="0"/>
              <a:t>Review Submissions	</a:t>
            </a:r>
          </a:p>
          <a:p>
            <a:pPr lvl="1"/>
            <a:r>
              <a:rPr lang="en-US" sz="2400" dirty="0"/>
              <a:t>Next Steps</a:t>
            </a:r>
            <a:endParaRPr lang="en-US" sz="2000" dirty="0"/>
          </a:p>
          <a:p>
            <a:pPr lvl="1"/>
            <a:r>
              <a:rPr lang="en-US" sz="2400" dirty="0"/>
              <a:t>Draft Timeline</a:t>
            </a:r>
          </a:p>
          <a:p>
            <a:pPr lvl="1"/>
            <a:r>
              <a:rPr lang="en-US" sz="2400" dirty="0"/>
              <a:t>Next meetings</a:t>
            </a:r>
          </a:p>
          <a:p>
            <a:pPr lvl="1"/>
            <a:endParaRPr lang="en-US" sz="2400" dirty="0"/>
          </a:p>
          <a:p>
            <a:pPr lvl="1"/>
            <a:endParaRPr lang="en-US" sz="2400" dirty="0"/>
          </a:p>
          <a:p>
            <a:pPr lvl="1"/>
            <a:r>
              <a:rPr lang="en-US" sz="2400" dirty="0"/>
              <a:t>Minutes posted: https://</a:t>
            </a:r>
            <a:r>
              <a:rPr lang="en-US" sz="2400" dirty="0" err="1"/>
              <a:t>mentor.ieee.org</a:t>
            </a:r>
            <a:r>
              <a:rPr lang="en-US" sz="2400" dirty="0"/>
              <a:t>/802.15/</a:t>
            </a:r>
            <a:r>
              <a:rPr lang="en-US" sz="2400" dirty="0" err="1"/>
              <a:t>dcn</a:t>
            </a:r>
            <a:r>
              <a:rPr lang="en-US" sz="2400" dirty="0"/>
              <a:t>/22/15-22-0671-00-04me-tg4me-november-2022-minutes.doc</a:t>
            </a:r>
            <a:endParaRPr lang="en-US" sz="18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28</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11291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9516A2-CF63-EDF1-E9B4-AAC07969E37A}"/>
              </a:ext>
            </a:extLst>
          </p:cNvPr>
          <p:cNvSpPr>
            <a:spLocks noGrp="1"/>
          </p:cNvSpPr>
          <p:nvPr>
            <p:ph idx="1"/>
          </p:nvPr>
        </p:nvSpPr>
        <p:spPr>
          <a:xfrm>
            <a:off x="647700" y="1066800"/>
            <a:ext cx="7772400" cy="4114800"/>
          </a:xfrm>
        </p:spPr>
        <p:txBody>
          <a:bodyPr/>
          <a:lstStyle/>
          <a:p>
            <a:r>
              <a:rPr lang="en-US" sz="2000" dirty="0"/>
              <a:t>December 15ish/22 – First version of Features/Merge/Layout to Amend Editors to ensure correct.</a:t>
            </a:r>
          </a:p>
          <a:p>
            <a:r>
              <a:rPr lang="en-US" sz="2000" dirty="0"/>
              <a:t>January/23 Meeting – Consolidate comments from Amendment Editors and any submissions from Call for Submissions. Agreement on List of Separate Features – Result: 2</a:t>
            </a:r>
            <a:r>
              <a:rPr lang="en-US" sz="2000" baseline="30000" dirty="0"/>
              <a:t>nd</a:t>
            </a:r>
            <a:r>
              <a:rPr lang="en-US" sz="2000" dirty="0"/>
              <a:t> Version with modifications for March</a:t>
            </a:r>
          </a:p>
          <a:p>
            <a:r>
              <a:rPr lang="en-US" sz="2000" dirty="0"/>
              <a:t>March/23 – Review 1st Pass of reformatted/reorganized Document</a:t>
            </a:r>
          </a:p>
          <a:p>
            <a:r>
              <a:rPr lang="en-US" sz="2000" dirty="0"/>
              <a:t>May/23 – 1</a:t>
            </a:r>
            <a:r>
              <a:rPr lang="en-US" sz="2000" baseline="30000" dirty="0"/>
              <a:t>st</a:t>
            </a:r>
            <a:r>
              <a:rPr lang="en-US" sz="2000" dirty="0"/>
              <a:t> Letter Ballot</a:t>
            </a:r>
          </a:p>
          <a:p>
            <a:r>
              <a:rPr lang="en-US" sz="2000" dirty="0"/>
              <a:t>Jul/23 – Review of Comments (Form CRG)</a:t>
            </a:r>
          </a:p>
          <a:p>
            <a:r>
              <a:rPr lang="en-US" sz="2000" dirty="0"/>
              <a:t>Sep/23 – Comment  Resolution and Recirc</a:t>
            </a:r>
          </a:p>
          <a:p>
            <a:pPr marL="0" indent="0">
              <a:buNone/>
            </a:pPr>
            <a:r>
              <a:rPr lang="en-US" sz="2000" dirty="0"/>
              <a:t>	(CRG)</a:t>
            </a:r>
          </a:p>
          <a:p>
            <a:r>
              <a:rPr lang="en-US" sz="2000" dirty="0"/>
              <a:t>Nov/23 – Conditional Sponsor Ballot and CRG</a:t>
            </a:r>
          </a:p>
          <a:p>
            <a:r>
              <a:rPr lang="en-US" sz="2000" dirty="0"/>
              <a:t>Jan/24 – Sponsor Recirc (CRG)</a:t>
            </a:r>
          </a:p>
          <a:p>
            <a:r>
              <a:rPr lang="en-US" sz="2000" dirty="0"/>
              <a:t>Mar/24 – Submit to REVCOM</a:t>
            </a:r>
          </a:p>
          <a:p>
            <a:endParaRPr lang="en-US" sz="2000" dirty="0"/>
          </a:p>
          <a:p>
            <a:endParaRPr lang="en-US" dirty="0"/>
          </a:p>
        </p:txBody>
      </p:sp>
      <p:sp>
        <p:nvSpPr>
          <p:cNvPr id="3" name="Slide Number Placeholder 2">
            <a:extLst>
              <a:ext uri="{FF2B5EF4-FFF2-40B4-BE49-F238E27FC236}">
                <a16:creationId xmlns:a16="http://schemas.microsoft.com/office/drawing/2014/main" id="{A8190534-3624-E059-6343-FB188EC8F971}"/>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29</a:t>
            </a:fld>
            <a:endParaRPr lang="en-US" altLang="en-US"/>
          </a:p>
        </p:txBody>
      </p:sp>
      <p:sp>
        <p:nvSpPr>
          <p:cNvPr id="4" name="Title 1">
            <a:extLst>
              <a:ext uri="{FF2B5EF4-FFF2-40B4-BE49-F238E27FC236}">
                <a16:creationId xmlns:a16="http://schemas.microsoft.com/office/drawing/2014/main" id="{60AEDFFC-F93F-7672-7411-F1ACF06C34FE}"/>
              </a:ext>
            </a:extLst>
          </p:cNvPr>
          <p:cNvSpPr txBox="1">
            <a:spLocks/>
          </p:cNvSpPr>
          <p:nvPr/>
        </p:nvSpPr>
        <p:spPr bwMode="auto">
          <a:xfrm>
            <a:off x="723900" y="262233"/>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a:t>Draft Timeline </a:t>
            </a:r>
          </a:p>
        </p:txBody>
      </p:sp>
    </p:spTree>
    <p:extLst>
      <p:ext uri="{BB962C8B-B14F-4D97-AF65-F5344CB8AC3E}">
        <p14:creationId xmlns:p14="http://schemas.microsoft.com/office/powerpoint/2010/main" val="194673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8E87C231-B014-8899-1897-E7E23A673617}"/>
              </a:ext>
            </a:extLst>
          </p:cNvPr>
          <p:cNvPicPr>
            <a:picLocks noChangeAspect="1"/>
          </p:cNvPicPr>
          <p:nvPr/>
        </p:nvPicPr>
        <p:blipFill>
          <a:blip r:embed="rId2"/>
          <a:stretch>
            <a:fillRect/>
          </a:stretch>
        </p:blipFill>
        <p:spPr>
          <a:xfrm>
            <a:off x="117987" y="1448132"/>
            <a:ext cx="8908026" cy="4696408"/>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TG6ma Nov. 2022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30</a:t>
            </a:fld>
            <a:endParaRPr lang="en-US"/>
          </a:p>
        </p:txBody>
      </p:sp>
    </p:spTree>
    <p:extLst>
      <p:ext uri="{BB962C8B-B14F-4D97-AF65-F5344CB8AC3E}">
        <p14:creationId xmlns:p14="http://schemas.microsoft.com/office/powerpoint/2010/main" val="3778764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31</a:t>
            </a:fld>
            <a:endParaRPr lang="en-US" altLang="ja-JP" dirty="0"/>
          </a:p>
        </p:txBody>
      </p:sp>
      <p:sp>
        <p:nvSpPr>
          <p:cNvPr id="27651" name="Rectangle 3"/>
          <p:cNvSpPr>
            <a:spLocks noChangeArrowheads="1"/>
          </p:cNvSpPr>
          <p:nvPr/>
        </p:nvSpPr>
        <p:spPr bwMode="auto">
          <a:xfrm>
            <a:off x="116904" y="609600"/>
            <a:ext cx="8991600" cy="532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 Closing Report for November 2022]	</a:t>
            </a:r>
          </a:p>
          <a:p>
            <a:r>
              <a:rPr lang="en-US" altLang="ja-JP" sz="1600" b="1" dirty="0">
                <a:ea typeface="ＭＳ Ｐゴシック" charset="-128"/>
              </a:rPr>
              <a:t>Date Submitted: </a:t>
            </a:r>
            <a:r>
              <a:rPr lang="en-US" altLang="ja-JP" sz="1600" dirty="0">
                <a:ea typeface="ＭＳ Ｐゴシック" charset="-128"/>
              </a:rPr>
              <a:t>[17</a:t>
            </a:r>
            <a:r>
              <a:rPr lang="en-US" altLang="ja-JP" sz="1600" baseline="30000" dirty="0">
                <a:ea typeface="ＭＳ Ｐゴシック" charset="-128"/>
              </a:rPr>
              <a:t>th</a:t>
            </a:r>
            <a:r>
              <a:rPr lang="en-US" altLang="ja-JP" sz="1600" dirty="0">
                <a:ea typeface="ＭＳ Ｐゴシック" charset="-128"/>
              </a:rPr>
              <a:t>  November 2022]	</a:t>
            </a:r>
          </a:p>
          <a:p>
            <a:pPr>
              <a:lnSpc>
                <a:spcPts val="1700"/>
              </a:lnSpc>
            </a:pPr>
            <a:r>
              <a:rPr lang="en-US" altLang="ja-JP" sz="1600" b="1" dirty="0">
                <a:solidFill>
                  <a:srgbClr val="000000"/>
                </a:solidFill>
              </a:rPr>
              <a:t>Source:</a:t>
            </a:r>
            <a:r>
              <a:rPr lang="en-US" altLang="ja-JP" sz="1600" dirty="0">
                <a:solidFill>
                  <a:srgbClr val="000000"/>
                </a:solidFill>
              </a:rPr>
              <a:t> </a:t>
            </a:r>
            <a:r>
              <a:rPr lang="en-US" altLang="ko-KR" sz="1600" dirty="0">
                <a:solidFill>
                  <a:srgbClr val="000000"/>
                </a:solidFill>
              </a:rPr>
              <a:t>[Ryuji Kohno1,2,]</a:t>
            </a:r>
            <a:r>
              <a:rPr lang="en-US" altLang="ko-KR" sz="1600" dirty="0">
                <a:solidFill>
                  <a:srgbClr val="000000"/>
                </a:solidFill>
                <a:ea typeface="굴림" pitchFamily="50" charset="-127"/>
              </a:rPr>
              <a:t> [1;Yokohama National University, 2;YRP International Alliance Institute(YRP-IAI)]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Address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79-5 Tokiwadai, Hodogaya-ku, Yokohama, 240-8501 Japan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2; </a:t>
            </a:r>
            <a:r>
              <a:rPr kumimoji="0" lang="pl-PL"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YRP1 Blg., 3-4 HikarinoOka, Yokosuka-City, Kanagawa, 239-0847 Japan</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Voice: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+81-90-5408-0611], FAX: [+81-45-383-5528],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Email:</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kohno@ynu.ac.jp,  2: kohno@yrp-iai.jp] Re: []</a:t>
            </a:r>
            <a:endParaRPr lang="en-US" altLang="ja-JP" sz="1600" dirty="0">
              <a:solidFill>
                <a:srgbClr val="000000"/>
              </a:solidFill>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closing report for TG15.6ma for Revision of P802.15.6-2012 with Enhanced Dependability November 2022.]</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2082315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FCAAF26-1F76-111E-D302-89F2C74B5A5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32</a:t>
            </a:fld>
            <a:endParaRPr lang="en-US" altLang="ja-JP" dirty="0"/>
          </a:p>
        </p:txBody>
      </p:sp>
      <p:sp>
        <p:nvSpPr>
          <p:cNvPr id="5" name="コンテンツ プレースホルダー 1">
            <a:extLst>
              <a:ext uri="{FF2B5EF4-FFF2-40B4-BE49-F238E27FC236}">
                <a16:creationId xmlns:a16="http://schemas.microsoft.com/office/drawing/2014/main" id="{5F131803-2E42-F30B-E10A-F3109B594FB3}"/>
              </a:ext>
            </a:extLst>
          </p:cNvPr>
          <p:cNvSpPr txBox="1">
            <a:spLocks/>
          </p:cNvSpPr>
          <p:nvPr/>
        </p:nvSpPr>
        <p:spPr>
          <a:xfrm>
            <a:off x="255638" y="1506263"/>
            <a:ext cx="8824450" cy="45135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lnSpc>
                <a:spcPts val="2100"/>
              </a:lnSpc>
              <a:buFontTx/>
              <a:buNone/>
              <a:defRPr/>
            </a:pPr>
            <a:r>
              <a:rPr kumimoji="1" lang="en-US" altLang="ja-JP" sz="2000" b="1" kern="0">
                <a:solidFill>
                  <a:srgbClr val="000000"/>
                </a:solidFill>
                <a:latin typeface="Arial"/>
                <a:ea typeface="+mn-ea"/>
              </a:rPr>
              <a:t>Objective</a:t>
            </a:r>
            <a:r>
              <a:rPr kumimoji="1" lang="en-US" altLang="ja-JP" sz="2000" kern="0">
                <a:solidFill>
                  <a:srgbClr val="000000"/>
                </a:solidFill>
                <a:latin typeface="Arial"/>
                <a:ea typeface="+mn-ea"/>
              </a:rPr>
              <a:t>: Enhancements to the BAN Ultra Wideband (UWB) physical layer (PHY) and media access control (MAC) to support enhanced dependability to a human BAN (</a:t>
            </a:r>
            <a:r>
              <a:rPr kumimoji="1" lang="en-US" altLang="ja-JP" sz="2000" kern="0">
                <a:solidFill>
                  <a:srgbClr val="FF0000"/>
                </a:solidFill>
                <a:latin typeface="Arial"/>
                <a:ea typeface="+mn-ea"/>
              </a:rPr>
              <a:t>HBAN</a:t>
            </a:r>
            <a:r>
              <a:rPr kumimoji="1" lang="en-US" altLang="ja-JP" sz="2000" kern="0">
                <a:solidFill>
                  <a:srgbClr val="000000"/>
                </a:solidFill>
                <a:latin typeface="Arial"/>
                <a:ea typeface="+mn-ea"/>
              </a:rPr>
              <a:t>) and adds support for vehicle body area networks (</a:t>
            </a:r>
            <a:r>
              <a:rPr kumimoji="1" lang="en-US" altLang="ja-JP" sz="2000" kern="0">
                <a:solidFill>
                  <a:srgbClr val="FF0000"/>
                </a:solidFill>
                <a:latin typeface="Arial"/>
                <a:ea typeface="+mn-ea"/>
              </a:rPr>
              <a:t>VBAN</a:t>
            </a:r>
            <a:r>
              <a:rPr kumimoji="1" lang="en-US" altLang="ja-JP" sz="2000" kern="0">
                <a:solidFill>
                  <a:srgbClr val="000000"/>
                </a:solidFill>
                <a:latin typeface="Arial"/>
                <a:ea typeface="+mn-ea"/>
              </a:rPr>
              <a:t>), a coordinator in a vehicle with devices around the vehicular cabin.</a:t>
            </a:r>
          </a:p>
          <a:p>
            <a:pPr marL="0" indent="0" eaLnBrk="1" hangingPunct="1">
              <a:lnSpc>
                <a:spcPts val="2100"/>
              </a:lnSpc>
              <a:buFontTx/>
              <a:buNone/>
              <a:defRPr/>
            </a:pPr>
            <a:r>
              <a:rPr kumimoji="1" lang="en-US" altLang="ja-JP" sz="2000" b="1" kern="0">
                <a:solidFill>
                  <a:srgbClr val="000000"/>
                </a:solidFill>
                <a:latin typeface="Arial"/>
                <a:ea typeface="+mn-ea"/>
              </a:rPr>
              <a:t>Action:  </a:t>
            </a:r>
          </a:p>
          <a:p>
            <a:pPr eaLnBrk="1" hangingPunct="1">
              <a:lnSpc>
                <a:spcPts val="2100"/>
              </a:lnSpc>
              <a:buFont typeface="Arial" panose="020B0604020202020204" pitchFamily="34" charset="0"/>
              <a:buChar char="•"/>
              <a:defRPr/>
            </a:pPr>
            <a:r>
              <a:rPr kumimoji="1" lang="en-US" altLang="ja-JP" sz="2000" kern="0">
                <a:solidFill>
                  <a:srgbClr val="FF0000"/>
                </a:solidFill>
                <a:highlight>
                  <a:srgbClr val="FFFF00"/>
                </a:highlight>
                <a:latin typeface="Arial"/>
                <a:ea typeface="+mn-ea"/>
              </a:rPr>
              <a:t>Submission of Draft Proposals Corresponding Call for Proposals </a:t>
            </a:r>
          </a:p>
          <a:p>
            <a:pPr eaLnBrk="1" hangingPunct="1">
              <a:lnSpc>
                <a:spcPts val="2100"/>
              </a:lnSpc>
              <a:buFont typeface="Arial" panose="020B0604020202020204" pitchFamily="34" charset="0"/>
              <a:buChar char="•"/>
              <a:defRPr/>
            </a:pPr>
            <a:r>
              <a:rPr kumimoji="1" lang="en-US" altLang="ja-JP" sz="2000" kern="0">
                <a:solidFill>
                  <a:srgbClr val="FF0000"/>
                </a:solidFill>
                <a:latin typeface="Arial"/>
                <a:ea typeface="+mn-ea"/>
              </a:rPr>
              <a:t>Update of Channel and Coexisting Models</a:t>
            </a:r>
          </a:p>
          <a:p>
            <a:pPr eaLnBrk="1" hangingPunct="1">
              <a:lnSpc>
                <a:spcPts val="2100"/>
              </a:lnSpc>
              <a:buFont typeface="Arial" panose="020B0604020202020204" pitchFamily="34" charset="0"/>
              <a:buChar char="•"/>
              <a:defRPr/>
            </a:pPr>
            <a:r>
              <a:rPr kumimoji="1" lang="en-US" altLang="ja-JP" sz="2000" kern="0">
                <a:solidFill>
                  <a:srgbClr val="FF0000"/>
                </a:solidFill>
                <a:latin typeface="Arial"/>
                <a:ea typeface="+mn-ea"/>
              </a:rPr>
              <a:t>Discussion on Feasibility and satisfaction in market of the TRD</a:t>
            </a:r>
          </a:p>
          <a:p>
            <a:pPr eaLnBrk="1" hangingPunct="1">
              <a:lnSpc>
                <a:spcPts val="2100"/>
              </a:lnSpc>
              <a:buFont typeface="Arial" panose="020B0604020202020204" pitchFamily="34" charset="0"/>
              <a:buChar char="•"/>
              <a:defRPr/>
            </a:pPr>
            <a:r>
              <a:rPr kumimoji="1" lang="en-US" altLang="ja-JP" sz="2000" kern="0">
                <a:solidFill>
                  <a:srgbClr val="FF0000"/>
                </a:solidFill>
                <a:latin typeface="Arial"/>
                <a:ea typeface="+mn-ea"/>
              </a:rPr>
              <a:t>Discussion on Feasibility of TSN of 802.1 in MAC and interference mitigation in PHY and MAC</a:t>
            </a:r>
          </a:p>
          <a:p>
            <a:pPr eaLnBrk="1" hangingPunct="1">
              <a:lnSpc>
                <a:spcPts val="2100"/>
              </a:lnSpc>
              <a:buFont typeface="Arial" panose="020B0604020202020204" pitchFamily="34" charset="0"/>
              <a:buChar char="•"/>
              <a:defRPr/>
            </a:pPr>
            <a:r>
              <a:rPr kumimoji="1" lang="en-US" altLang="ja-JP" sz="2000" kern="0">
                <a:solidFill>
                  <a:srgbClr val="FF0000"/>
                </a:solidFill>
                <a:latin typeface="Arial"/>
                <a:ea typeface="+mn-ea"/>
              </a:rPr>
              <a:t>Joint Meeting with other groups for harmonization to resolve common problems</a:t>
            </a:r>
          </a:p>
          <a:p>
            <a:pPr eaLnBrk="1" hangingPunct="1">
              <a:lnSpc>
                <a:spcPts val="2100"/>
              </a:lnSpc>
              <a:buFont typeface="Arial" panose="020B0604020202020204" pitchFamily="34" charset="0"/>
              <a:buChar char="•"/>
              <a:defRPr/>
            </a:pPr>
            <a:r>
              <a:rPr kumimoji="1" lang="en-US" altLang="ja-JP" sz="2000" b="1" kern="0">
                <a:solidFill>
                  <a:srgbClr val="000000"/>
                </a:solidFill>
                <a:latin typeface="Arial"/>
                <a:ea typeface="+mn-ea"/>
              </a:rPr>
              <a:t>Next Things to Do</a:t>
            </a:r>
            <a:r>
              <a:rPr kumimoji="1" lang="ja-JP" altLang="en-US" sz="2000" b="1" kern="0">
                <a:solidFill>
                  <a:srgbClr val="000000"/>
                </a:solidFill>
                <a:latin typeface="Arial"/>
                <a:ea typeface="+mn-ea"/>
              </a:rPr>
              <a:t>：</a:t>
            </a:r>
            <a:endParaRPr kumimoji="1" lang="en-US" altLang="ja-JP" sz="2000" b="1" kern="0">
              <a:solidFill>
                <a:srgbClr val="000000"/>
              </a:solidFill>
              <a:latin typeface="Arial"/>
              <a:ea typeface="+mn-ea"/>
            </a:endParaRPr>
          </a:p>
          <a:p>
            <a:pPr marL="0" indent="0" eaLnBrk="1" hangingPunct="1">
              <a:lnSpc>
                <a:spcPts val="2100"/>
              </a:lnSpc>
              <a:buFontTx/>
              <a:buNone/>
              <a:defRPr/>
            </a:pPr>
            <a:r>
              <a:rPr kumimoji="1" lang="en-US" altLang="ja-JP" sz="2000" kern="0">
                <a:solidFill>
                  <a:srgbClr val="FF0000"/>
                </a:solidFill>
                <a:latin typeface="Arial"/>
                <a:ea typeface="+mn-ea"/>
              </a:rPr>
              <a:t>     Accept Proposals to Satisfy Technical Requirements</a:t>
            </a:r>
            <a:endParaRPr lang="en-US" altLang="ja-JP" sz="2000" kern="0" dirty="0"/>
          </a:p>
        </p:txBody>
      </p:sp>
      <p:sp>
        <p:nvSpPr>
          <p:cNvPr id="8" name="タイトル 2">
            <a:extLst>
              <a:ext uri="{FF2B5EF4-FFF2-40B4-BE49-F238E27FC236}">
                <a16:creationId xmlns:a16="http://schemas.microsoft.com/office/drawing/2014/main" id="{82A2E25B-8C1F-2A4D-9E05-C8480B30FBF6}"/>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Tree>
    <p:extLst>
      <p:ext uri="{BB962C8B-B14F-4D97-AF65-F5344CB8AC3E}">
        <p14:creationId xmlns:p14="http://schemas.microsoft.com/office/powerpoint/2010/main" val="1776934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FCAAF26-1F76-111E-D302-89F2C74B5A5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33</a:t>
            </a:fld>
            <a:endParaRPr lang="en-US" altLang="ja-JP" dirty="0"/>
          </a:p>
        </p:txBody>
      </p:sp>
      <p:sp>
        <p:nvSpPr>
          <p:cNvPr id="4" name="テキスト ボックス 6">
            <a:extLst>
              <a:ext uri="{FF2B5EF4-FFF2-40B4-BE49-F238E27FC236}">
                <a16:creationId xmlns:a16="http://schemas.microsoft.com/office/drawing/2014/main" id="{240CD8FB-EC3A-1F4D-CB13-ED15927D2D77}"/>
              </a:ext>
            </a:extLst>
          </p:cNvPr>
          <p:cNvSpPr txBox="1"/>
          <p:nvPr/>
        </p:nvSpPr>
        <p:spPr>
          <a:xfrm>
            <a:off x="275208" y="1050595"/>
            <a:ext cx="874847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dirty="0">
                <a:solidFill>
                  <a:prstClr val="black"/>
                </a:solidFill>
                <a:latin typeface="游ゴシック" panose="020F0502020204030204"/>
                <a:ea typeface="游ゴシック" panose="020B0400000000000000" pitchFamily="50" charset="-128"/>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in local time  22:30-01:30 +1day EDT,  Nov.15(TUE),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12:30-14:30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15:30-17:30 in local time   1:30-3:30 EDT, Nov. 16(WED),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15:30-17:30 JST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in local time  22:30-01:30 +1day EDT,  Nov.17(THU),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12:30-14:30 JST</a:t>
            </a:r>
            <a:endParaRPr kumimoji="1" lang="en-US" altLang="ja-JP" sz="1200" b="1" i="0" u="none" strike="noStrike" kern="1200" cap="none" spc="0" normalizeH="0" baseline="0" noProof="0" dirty="0">
              <a:ln>
                <a:noFill/>
              </a:ln>
              <a:solidFill>
                <a:srgbClr val="FF00FF"/>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タイトル 2">
            <a:extLst>
              <a:ext uri="{FF2B5EF4-FFF2-40B4-BE49-F238E27FC236}">
                <a16:creationId xmlns:a16="http://schemas.microsoft.com/office/drawing/2014/main" id="{BB50D1DD-A73A-54F1-F5CD-42D8F9F0C627}"/>
              </a:ext>
            </a:extLst>
          </p:cNvPr>
          <p:cNvSpPr>
            <a:spLocks noGrp="1"/>
          </p:cNvSpPr>
          <p:nvPr>
            <p:ph type="title"/>
          </p:nvPr>
        </p:nvSpPr>
        <p:spPr>
          <a:xfrm>
            <a:off x="457200" y="586039"/>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13-17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November 2022</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7" name="図 3">
            <a:extLst>
              <a:ext uri="{FF2B5EF4-FFF2-40B4-BE49-F238E27FC236}">
                <a16:creationId xmlns:a16="http://schemas.microsoft.com/office/drawing/2014/main" id="{88D3663B-33BB-8315-C61D-8AE9DFEF221E}"/>
              </a:ext>
            </a:extLst>
          </p:cNvPr>
          <p:cNvPicPr>
            <a:picLocks noChangeAspect="1"/>
          </p:cNvPicPr>
          <p:nvPr/>
        </p:nvPicPr>
        <p:blipFill rotWithShape="1">
          <a:blip r:embed="rId2"/>
          <a:srcRect l="3228" t="16352" r="34539" b="44391"/>
          <a:stretch/>
        </p:blipFill>
        <p:spPr>
          <a:xfrm>
            <a:off x="74211" y="1931946"/>
            <a:ext cx="8995578" cy="4486317"/>
          </a:xfrm>
          <a:prstGeom prst="rect">
            <a:avLst/>
          </a:prstGeom>
        </p:spPr>
      </p:pic>
    </p:spTree>
    <p:extLst>
      <p:ext uri="{BB962C8B-B14F-4D97-AF65-F5344CB8AC3E}">
        <p14:creationId xmlns:p14="http://schemas.microsoft.com/office/powerpoint/2010/main" val="2651524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FCAAF26-1F76-111E-D302-89F2C74B5A5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34</a:t>
            </a:fld>
            <a:endParaRPr lang="en-US" altLang="ja-JP" dirty="0"/>
          </a:p>
        </p:txBody>
      </p:sp>
      <p:sp>
        <p:nvSpPr>
          <p:cNvPr id="5" name="タイトル 1">
            <a:extLst>
              <a:ext uri="{FF2B5EF4-FFF2-40B4-BE49-F238E27FC236}">
                <a16:creationId xmlns:a16="http://schemas.microsoft.com/office/drawing/2014/main" id="{926D39D5-F838-68C3-CD5F-FE4030D198D6}"/>
              </a:ext>
            </a:extLst>
          </p:cNvPr>
          <p:cNvSpPr>
            <a:spLocks noGrp="1"/>
          </p:cNvSpPr>
          <p:nvPr>
            <p:ph type="title"/>
          </p:nvPr>
        </p:nvSpPr>
        <p:spPr>
          <a:xfrm>
            <a:off x="685800" y="685800"/>
            <a:ext cx="7772400" cy="1066800"/>
          </a:xfrm>
        </p:spPr>
        <p:txBody>
          <a:bodyPr/>
          <a:lstStyle/>
          <a:p>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TG15.6ma Plenary Session Schedule for 13-17</a:t>
            </a:r>
            <a:r>
              <a:rPr kumimoji="1" lang="en-US" altLang="ja-JP" sz="2400" b="1" i="0" u="none" strike="noStrike" kern="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th</a:t>
            </a:r>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November 2022</a:t>
            </a:r>
            <a:endParaRPr kumimoji="1" lang="ja-JP" altLang="en-US" dirty="0"/>
          </a:p>
        </p:txBody>
      </p:sp>
      <p:sp>
        <p:nvSpPr>
          <p:cNvPr id="8" name="テキスト ボックス 5">
            <a:extLst>
              <a:ext uri="{FF2B5EF4-FFF2-40B4-BE49-F238E27FC236}">
                <a16:creationId xmlns:a16="http://schemas.microsoft.com/office/drawing/2014/main" id="{02E2D2AC-1C0B-7DB7-36CF-580AA4A9D7B8}"/>
              </a:ext>
            </a:extLst>
          </p:cNvPr>
          <p:cNvSpPr txBox="1"/>
          <p:nvPr/>
        </p:nvSpPr>
        <p:spPr>
          <a:xfrm>
            <a:off x="684483" y="2692778"/>
            <a:ext cx="8144557" cy="3046988"/>
          </a:xfrm>
          <a:prstGeom prst="rect">
            <a:avLst/>
          </a:prstGeom>
          <a:noFill/>
        </p:spPr>
        <p:txBody>
          <a:bodyPr wrap="square">
            <a:spAutoFit/>
          </a:bodyPr>
          <a:lstStyle/>
          <a:p>
            <a:endParaRPr lang="en-US" altLang="ja-JP" sz="1200" dirty="0"/>
          </a:p>
          <a:p>
            <a:r>
              <a:rPr lang="en-US" altLang="ja-JP" sz="1200" dirty="0"/>
              <a:t>1.Session1(Virtual RM#4)  AM2  10:30-12:30 in local time  22:30-01:30</a:t>
            </a:r>
          </a:p>
          <a:p>
            <a:r>
              <a:rPr lang="en-US" altLang="ja-JP" sz="1200" dirty="0"/>
              <a:t>+1day EDT,  Nov.15(TUE),    12:30-14:30 JST</a:t>
            </a:r>
          </a:p>
          <a:p>
            <a:r>
              <a:rPr lang="en-US" altLang="ja-JP" sz="1200" dirty="0">
                <a:hlinkClick r:id="rId2"/>
              </a:rPr>
              <a:t>https://ieeesa.webex.com/ieeesa/j.php?MTID=mb884a0f3d7d2d4ef463797a991898c12</a:t>
            </a:r>
            <a:endParaRPr lang="en-US" altLang="ja-JP" sz="1200" dirty="0"/>
          </a:p>
          <a:p>
            <a:r>
              <a:rPr lang="en-US" altLang="ja-JP" sz="1200" dirty="0"/>
              <a:t>Meeting number: 2338 389 2474	Password: 80215mtgrm4			</a:t>
            </a:r>
          </a:p>
          <a:p>
            <a:endParaRPr lang="en-US" altLang="ja-JP" sz="1200" dirty="0"/>
          </a:p>
          <a:p>
            <a:r>
              <a:rPr lang="en-US" altLang="ja-JP" sz="1200" dirty="0"/>
              <a:t>2. Session2(Virtual RM#1)  PM1  15:30-17:30 in local time   1:30-3:30</a:t>
            </a:r>
          </a:p>
          <a:p>
            <a:r>
              <a:rPr lang="en-US" altLang="ja-JP" sz="1200" dirty="0"/>
              <a:t>EDT, Nov. 16(WED),   15:30-17:30 JST </a:t>
            </a:r>
          </a:p>
          <a:p>
            <a:r>
              <a:rPr lang="en-US" altLang="ja-JP" sz="1200" dirty="0"/>
              <a:t> </a:t>
            </a:r>
            <a:r>
              <a:rPr lang="en-US" altLang="ja-JP" sz="1200" dirty="0">
                <a:hlinkClick r:id="rId3"/>
              </a:rPr>
              <a:t>https://ieeesa.webex.com/ieeesa/j.php?MTID=m5dff7eac804a555afce33031902f8b9e</a:t>
            </a:r>
            <a:endParaRPr lang="en-US" altLang="ja-JP" sz="1200" dirty="0"/>
          </a:p>
          <a:p>
            <a:r>
              <a:rPr lang="en-US" altLang="ja-JP" sz="1200" dirty="0"/>
              <a:t>Meeting number: 2332 311 7560	Password: 80215mtgrm1				</a:t>
            </a:r>
          </a:p>
          <a:p>
            <a:endParaRPr lang="en-US" altLang="ja-JP" sz="1200" dirty="0"/>
          </a:p>
          <a:p>
            <a:r>
              <a:rPr lang="en-US" altLang="ja-JP" sz="1200" dirty="0"/>
              <a:t>3. Session3(Virtual RM#2)  AM2  10:30-12:30 in local time  22:30-01:30</a:t>
            </a:r>
          </a:p>
          <a:p>
            <a:r>
              <a:rPr lang="en-US" altLang="ja-JP" sz="1200" dirty="0"/>
              <a:t>+1day EDT,  Nov.17(THU),    12:30-14:30 JST</a:t>
            </a:r>
          </a:p>
          <a:p>
            <a:r>
              <a:rPr lang="en-US" altLang="ja-JP" sz="1200" dirty="0"/>
              <a:t>  </a:t>
            </a:r>
            <a:r>
              <a:rPr lang="en-US" altLang="ja-JP" sz="1200" dirty="0">
                <a:hlinkClick r:id="rId4"/>
              </a:rPr>
              <a:t>https://ieeesa.webex.com/ieeesa/j.php?MTID=m95604532074fae572029cf2fd8c9f2e3</a:t>
            </a:r>
            <a:endParaRPr lang="en-US" altLang="ja-JP" sz="1200" dirty="0"/>
          </a:p>
          <a:p>
            <a:r>
              <a:rPr lang="en-US" altLang="ja-JP" sz="1200" dirty="0"/>
              <a:t>  Meeting number: 2336 549 8412	Password: 80215mtgrm2									</a:t>
            </a:r>
            <a:endParaRPr lang="ja-JP" altLang="en-US" sz="1200" dirty="0"/>
          </a:p>
        </p:txBody>
      </p:sp>
      <p:sp>
        <p:nvSpPr>
          <p:cNvPr id="9" name="テキスト ボックス 6">
            <a:extLst>
              <a:ext uri="{FF2B5EF4-FFF2-40B4-BE49-F238E27FC236}">
                <a16:creationId xmlns:a16="http://schemas.microsoft.com/office/drawing/2014/main" id="{EAFAD048-FF3F-DD0E-FAE1-A61A3C66CB79}"/>
              </a:ext>
            </a:extLst>
          </p:cNvPr>
          <p:cNvSpPr txBox="1"/>
          <p:nvPr/>
        </p:nvSpPr>
        <p:spPr>
          <a:xfrm>
            <a:off x="314960" y="1828800"/>
            <a:ext cx="874847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dirty="0">
                <a:solidFill>
                  <a:prstClr val="black"/>
                </a:solidFill>
                <a:latin typeface="游ゴシック" panose="020F0502020204030204"/>
                <a:ea typeface="游ゴシック" panose="020B0400000000000000" pitchFamily="50" charset="-128"/>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in local time  22:30-01:30 +1day EDT,  Nov.15(TUE),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12:30-14:30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15:30-17:30 in local time   1:30-3:30 EDT, Nov. 16(WED),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15:30-17:30 JST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in local time  22:30-01:30 +1day EDT,  Nov.17(THU),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12:30-14:30 JST</a:t>
            </a:r>
            <a:endParaRPr kumimoji="1" lang="en-US" altLang="ja-JP" sz="1200" b="1" i="0" u="none" strike="noStrike" kern="1200" cap="none" spc="0" normalizeH="0" baseline="0" noProof="0" dirty="0">
              <a:ln>
                <a:noFill/>
              </a:ln>
              <a:solidFill>
                <a:srgbClr val="FF00FF"/>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57866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FCAAF26-1F76-111E-D302-89F2C74B5A5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35</a:t>
            </a:fld>
            <a:endParaRPr lang="en-US" altLang="ja-JP" dirty="0"/>
          </a:p>
        </p:txBody>
      </p:sp>
      <p:sp>
        <p:nvSpPr>
          <p:cNvPr id="4" name="Rectangle 3">
            <a:extLst>
              <a:ext uri="{FF2B5EF4-FFF2-40B4-BE49-F238E27FC236}">
                <a16:creationId xmlns:a16="http://schemas.microsoft.com/office/drawing/2014/main" id="{AEFB4268-7FBF-E927-A302-23B154F5530F}"/>
              </a:ext>
            </a:extLst>
          </p:cNvPr>
          <p:cNvSpPr txBox="1">
            <a:spLocks noChangeArrowheads="1"/>
          </p:cNvSpPr>
          <p:nvPr/>
        </p:nvSpPr>
        <p:spPr>
          <a:xfrm>
            <a:off x="107504" y="1036931"/>
            <a:ext cx="8928992" cy="5363869"/>
          </a:xfrm>
          <a:prstGeom prst="rect">
            <a:avLst/>
          </a:prstGeom>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ts val="1200"/>
              </a:lnSpc>
            </a:pPr>
            <a:r>
              <a:rPr lang="en-US" altLang="ja-JP" sz="1200" kern="0" dirty="0"/>
              <a:t>TG15.6ma meeting call to order</a:t>
            </a:r>
          </a:p>
          <a:p>
            <a:pPr>
              <a:lnSpc>
                <a:spcPts val="1200"/>
              </a:lnSpc>
            </a:pPr>
            <a:r>
              <a:rPr lang="en-US" altLang="ja-JP" sz="1200" kern="0" dirty="0"/>
              <a:t>Call for essential patents and policies &amp; procedures reminder </a:t>
            </a:r>
          </a:p>
          <a:p>
            <a:pPr>
              <a:lnSpc>
                <a:spcPts val="1200"/>
              </a:lnSpc>
            </a:pPr>
            <a:r>
              <a:rPr lang="en-US" altLang="ja-JP" sz="1200" kern="0" dirty="0"/>
              <a:t>Approve last meeting minutes: TG 15.6ma Meeting Minutes for Nov. 2022                                   doc.#15-22-0556-02-06ma</a:t>
            </a:r>
          </a:p>
          <a:p>
            <a:pPr>
              <a:lnSpc>
                <a:spcPts val="1200"/>
              </a:lnSpc>
            </a:pPr>
            <a:r>
              <a:rPr lang="en-US" altLang="ja-JP" sz="1200" kern="0" dirty="0"/>
              <a:t>Agenda of TG15.6ma September Meeting                                                                                     doc.#15-22-0557-08-06ma   </a:t>
            </a:r>
          </a:p>
          <a:p>
            <a:pPr>
              <a:lnSpc>
                <a:spcPts val="1200"/>
              </a:lnSpc>
            </a:pPr>
            <a:r>
              <a:rPr lang="en-US" altLang="ja-JP" sz="1200" kern="0" dirty="0"/>
              <a:t>Review and Summary</a:t>
            </a:r>
          </a:p>
          <a:p>
            <a:pPr marL="800100" lvl="1" eaLnBrk="1" hangingPunct="1">
              <a:lnSpc>
                <a:spcPts val="1200"/>
              </a:lnSpc>
              <a:spcBef>
                <a:spcPts val="0"/>
              </a:spcBef>
              <a:spcAft>
                <a:spcPts val="0"/>
              </a:spcAft>
              <a:buFont typeface="+mj-lt"/>
              <a:buAutoNum type="arabicPeriod"/>
              <a:defRPr/>
            </a:pPr>
            <a:r>
              <a:rPr lang="en-US" altLang="ja-JP" sz="1200" kern="0" dirty="0">
                <a:solidFill>
                  <a:srgbClr val="000000"/>
                </a:solidFill>
                <a:latin typeface="Arial"/>
                <a:cs typeface="Times New Roman" pitchFamily="18" charset="0"/>
              </a:rPr>
              <a:t>IG DEP, SG &amp; TG15.6a Activity for Amendment of IEEE802.15.6 Wireless BAN with Enhanced Dependability   339-02                     </a:t>
            </a:r>
          </a:p>
          <a:p>
            <a:pPr marL="514350" lvl="1" indent="0" eaLnBrk="1" hangingPunct="1">
              <a:lnSpc>
                <a:spcPts val="1200"/>
              </a:lnSpc>
              <a:spcBef>
                <a:spcPts val="0"/>
              </a:spcBef>
              <a:spcAft>
                <a:spcPts val="0"/>
              </a:spcAft>
              <a:buFontTx/>
              <a:buNone/>
              <a:defRPr/>
            </a:pPr>
            <a:r>
              <a:rPr lang="en-US" altLang="ja-JP" sz="1200" kern="0" dirty="0">
                <a:solidFill>
                  <a:srgbClr val="000000"/>
                </a:solidFill>
                <a:latin typeface="Arial"/>
                <a:cs typeface="Times New Roman" pitchFamily="18" charset="0"/>
              </a:rPr>
              <a:t>2.  Summary of Channel and Environment Models                                                                    doc.#15-22-0269-02-06ma </a:t>
            </a:r>
          </a:p>
          <a:p>
            <a:pPr marL="514350" lvl="1" indent="0" eaLnBrk="1" hangingPunct="1">
              <a:lnSpc>
                <a:spcPts val="1200"/>
              </a:lnSpc>
              <a:spcBef>
                <a:spcPts val="0"/>
              </a:spcBef>
              <a:spcAft>
                <a:spcPts val="0"/>
              </a:spcAft>
              <a:buFontTx/>
              <a:buNone/>
              <a:defRPr/>
            </a:pPr>
            <a:r>
              <a:rPr lang="en-US" altLang="ja-JP" sz="1200" kern="0" dirty="0">
                <a:solidFill>
                  <a:srgbClr val="000000"/>
                </a:solidFill>
                <a:latin typeface="Arial"/>
                <a:cs typeface="Times New Roman" pitchFamily="18" charset="0"/>
              </a:rPr>
              <a:t>3   Technical Requirement Document of TG15.6ma                                                                  doc.#15-21-0577-06-006a</a:t>
            </a:r>
          </a:p>
          <a:p>
            <a:pPr lvl="1" indent="-228600" eaLnBrk="1" hangingPunct="1">
              <a:lnSpc>
                <a:spcPts val="1200"/>
              </a:lnSpc>
              <a:spcBef>
                <a:spcPts val="0"/>
              </a:spcBef>
              <a:spcAft>
                <a:spcPts val="0"/>
              </a:spcAft>
              <a:buFontTx/>
              <a:buAutoNum type="arabicPeriod" startAt="4"/>
              <a:defRPr/>
            </a:pPr>
            <a:r>
              <a:rPr lang="en-US" altLang="ja-JP" sz="1200" kern="0" dirty="0">
                <a:solidFill>
                  <a:srgbClr val="000000"/>
                </a:solidFill>
                <a:latin typeface="Arial"/>
                <a:cs typeface="Times New Roman" pitchFamily="18" charset="0"/>
              </a:rPr>
              <a:t>Call for Proposals                                                                                                                 doc.#15-22-0488-01-06ma          </a:t>
            </a:r>
          </a:p>
          <a:p>
            <a:pPr marL="171450" lvl="1" indent="-171450">
              <a:lnSpc>
                <a:spcPts val="1200"/>
              </a:lnSpc>
              <a:spcBef>
                <a:spcPts val="0"/>
              </a:spcBef>
              <a:spcAft>
                <a:spcPts val="0"/>
              </a:spcAft>
              <a:buFont typeface="Arial" panose="020B0604020202020204" pitchFamily="34" charset="0"/>
              <a:buChar char="•"/>
              <a:defRPr/>
            </a:pPr>
            <a:r>
              <a:rPr lang="en-US" altLang="ja-JP" sz="1200" kern="0" dirty="0">
                <a:solidFill>
                  <a:srgbClr val="000000"/>
                </a:solidFill>
                <a:latin typeface="Arial"/>
                <a:cs typeface="Times New Roman" pitchFamily="18" charset="0"/>
              </a:rPr>
              <a:t>Presentation</a:t>
            </a:r>
          </a:p>
          <a:p>
            <a:pPr marL="800100" lvl="1" eaLnBrk="1" hangingPunct="1">
              <a:lnSpc>
                <a:spcPts val="1200"/>
              </a:lnSpc>
              <a:spcBef>
                <a:spcPts val="0"/>
              </a:spcBef>
              <a:spcAft>
                <a:spcPts val="0"/>
              </a:spcAft>
              <a:buFont typeface="+mj-lt"/>
              <a:buAutoNum type="arabicPeriod"/>
              <a:defRPr/>
            </a:pPr>
            <a:r>
              <a:rPr lang="en-US" altLang="ja-JP" sz="1200" kern="0" dirty="0">
                <a:solidFill>
                  <a:srgbClr val="000000"/>
                </a:solidFill>
                <a:latin typeface="Arial"/>
                <a:cs typeface="Times New Roman" pitchFamily="18" charset="0"/>
              </a:rPr>
              <a:t>QoS-aware Hybrid ARQ Scheme Utilizing Decomposable Error Correcting Codes for Wireless Body Area Networks                            </a:t>
            </a:r>
          </a:p>
          <a:p>
            <a:pPr marL="514350" lvl="1" indent="0" eaLnBrk="1" hangingPunct="1">
              <a:lnSpc>
                <a:spcPts val="1200"/>
              </a:lnSpc>
              <a:spcBef>
                <a:spcPts val="0"/>
              </a:spcBef>
              <a:spcAft>
                <a:spcPts val="0"/>
              </a:spcAft>
              <a:buFontTx/>
              <a:buNone/>
              <a:defRPr/>
            </a:pPr>
            <a:r>
              <a:rPr lang="en-US" altLang="ja-JP" sz="1200" kern="0" dirty="0">
                <a:solidFill>
                  <a:srgbClr val="000000"/>
                </a:solidFill>
                <a:latin typeface="Arial"/>
                <a:cs typeface="Times New Roman" pitchFamily="18" charset="0"/>
              </a:rPr>
              <a:t>                                                                                                                                                   doc.#15-22-0561-00-06ma </a:t>
            </a:r>
          </a:p>
          <a:p>
            <a:pPr marL="514350" lvl="1" indent="0" eaLnBrk="1" hangingPunct="1">
              <a:lnSpc>
                <a:spcPts val="1200"/>
              </a:lnSpc>
              <a:spcBef>
                <a:spcPts val="0"/>
              </a:spcBef>
              <a:spcAft>
                <a:spcPts val="0"/>
              </a:spcAft>
              <a:buFontTx/>
              <a:buNone/>
              <a:defRPr/>
            </a:pPr>
            <a:r>
              <a:rPr lang="en-US" altLang="ja-JP" sz="1200" kern="0" dirty="0">
                <a:solidFill>
                  <a:srgbClr val="000000"/>
                </a:solidFill>
                <a:latin typeface="Arial"/>
                <a:cs typeface="Times New Roman" pitchFamily="18" charset="0"/>
              </a:rPr>
              <a:t>2.. Evaluation of IEEE 802.15.6 Ultra-wideband Physical Layer Utilizing Super Orthogonal Convolutional Code</a:t>
            </a:r>
          </a:p>
          <a:p>
            <a:pPr marL="514350" lvl="1" indent="0" eaLnBrk="1" hangingPunct="1">
              <a:lnSpc>
                <a:spcPts val="1200"/>
              </a:lnSpc>
              <a:spcBef>
                <a:spcPts val="0"/>
              </a:spcBef>
              <a:spcAft>
                <a:spcPts val="0"/>
              </a:spcAft>
              <a:buFontTx/>
              <a:buNone/>
              <a:defRPr/>
            </a:pPr>
            <a:r>
              <a:rPr lang="en-US" altLang="ja-JP" sz="1200" kern="0" dirty="0">
                <a:solidFill>
                  <a:srgbClr val="000000"/>
                </a:solidFill>
                <a:latin typeface="Arial"/>
                <a:cs typeface="Times New Roman" pitchFamily="18" charset="0"/>
              </a:rPr>
              <a:t>                                                                                                                                                   doc.#15-22-0562-00-06ma</a:t>
            </a:r>
          </a:p>
          <a:p>
            <a:pPr marL="514350" lvl="1" indent="0" eaLnBrk="1" hangingPunct="1">
              <a:lnSpc>
                <a:spcPts val="1200"/>
              </a:lnSpc>
              <a:spcBef>
                <a:spcPts val="0"/>
              </a:spcBef>
              <a:spcAft>
                <a:spcPts val="0"/>
              </a:spcAft>
              <a:buFontTx/>
              <a:buNone/>
              <a:defRPr/>
            </a:pPr>
            <a:r>
              <a:rPr lang="en-US" altLang="ja-JP" sz="1200" kern="0" dirty="0">
                <a:solidFill>
                  <a:srgbClr val="000000"/>
                </a:solidFill>
                <a:latin typeface="Arial"/>
                <a:cs typeface="Times New Roman" pitchFamily="18" charset="0"/>
              </a:rPr>
              <a:t>3.   Harmonization with 4ab: data rates &amp; FEC                                                                           doc.#15-22-0zzz-00-06ma</a:t>
            </a:r>
          </a:p>
          <a:p>
            <a:pPr lvl="1" indent="-228600" eaLnBrk="1" hangingPunct="1">
              <a:lnSpc>
                <a:spcPts val="1200"/>
              </a:lnSpc>
              <a:spcBef>
                <a:spcPts val="0"/>
              </a:spcBef>
              <a:spcAft>
                <a:spcPts val="0"/>
              </a:spcAft>
              <a:buFontTx/>
              <a:buAutoNum type="arabicPeriod" startAt="4"/>
              <a:defRPr/>
            </a:pPr>
            <a:r>
              <a:rPr lang="en-US" altLang="ja-JP" sz="1200" kern="0" dirty="0">
                <a:solidFill>
                  <a:srgbClr val="000000"/>
                </a:solidFill>
                <a:latin typeface="Arial"/>
                <a:cs typeface="Times New Roman" pitchFamily="18" charset="0"/>
              </a:rPr>
              <a:t>Propagation Characteristics of UWB Communication Applications for BCI Use Case           doc.#15-22-0583-00-06ma</a:t>
            </a:r>
          </a:p>
          <a:p>
            <a:pPr lvl="1" indent="-228600" eaLnBrk="1" hangingPunct="1">
              <a:lnSpc>
                <a:spcPts val="1200"/>
              </a:lnSpc>
              <a:spcBef>
                <a:spcPts val="0"/>
              </a:spcBef>
              <a:spcAft>
                <a:spcPts val="0"/>
              </a:spcAft>
              <a:buFontTx/>
              <a:buAutoNum type="arabicPeriod" startAt="4"/>
              <a:defRPr/>
            </a:pPr>
            <a:r>
              <a:rPr lang="en-US" altLang="ja-JP" sz="1200" kern="0" dirty="0">
                <a:solidFill>
                  <a:srgbClr val="000000"/>
                </a:solidFill>
                <a:latin typeface="Arial"/>
                <a:cs typeface="Times New Roman" pitchFamily="18" charset="0"/>
              </a:rPr>
              <a:t>Propagation Characteristics of UWB Communication Applications for Passengers Bus Use Case           0584-00-06ma</a:t>
            </a:r>
          </a:p>
          <a:p>
            <a:pPr lvl="1" indent="-228600" eaLnBrk="1" hangingPunct="1">
              <a:lnSpc>
                <a:spcPts val="1200"/>
              </a:lnSpc>
              <a:spcBef>
                <a:spcPts val="0"/>
              </a:spcBef>
              <a:spcAft>
                <a:spcPts val="0"/>
              </a:spcAft>
              <a:buFontTx/>
              <a:buAutoNum type="arabicPeriod" startAt="4"/>
              <a:defRPr/>
            </a:pPr>
            <a:r>
              <a:rPr lang="en-US" altLang="ja-JP" sz="1200" kern="0" dirty="0">
                <a:solidFill>
                  <a:srgbClr val="000000"/>
                </a:solidFill>
                <a:latin typeface="Arial"/>
                <a:cs typeface="Times New Roman" pitchFamily="18" charset="0"/>
              </a:rPr>
              <a:t>Definition of Coexistence Levels and How to Support Higher Levels                                     doc.#15-22-0631-00-06ma</a:t>
            </a:r>
          </a:p>
          <a:p>
            <a:pPr lvl="1" indent="-228600" eaLnBrk="1" hangingPunct="1">
              <a:lnSpc>
                <a:spcPts val="1200"/>
              </a:lnSpc>
              <a:spcBef>
                <a:spcPts val="0"/>
              </a:spcBef>
              <a:spcAft>
                <a:spcPts val="0"/>
              </a:spcAft>
              <a:buFontTx/>
              <a:buAutoNum type="arabicPeriod" startAt="4"/>
              <a:defRPr/>
            </a:pPr>
            <a:r>
              <a:rPr lang="en-US" altLang="ja-JP" sz="1200" kern="0" dirty="0">
                <a:solidFill>
                  <a:srgbClr val="000000"/>
                </a:solidFill>
                <a:latin typeface="Arial"/>
                <a:cs typeface="Times New Roman" pitchFamily="18" charset="0"/>
              </a:rPr>
              <a:t>MAC Protocol Proposal for Multiple BAN environment(Level 1)                                            doc.#15-22-0ddd-00-06ma</a:t>
            </a:r>
          </a:p>
          <a:p>
            <a:pPr lvl="1" indent="-228600" eaLnBrk="1" hangingPunct="1">
              <a:lnSpc>
                <a:spcPts val="1200"/>
              </a:lnSpc>
              <a:spcBef>
                <a:spcPts val="0"/>
              </a:spcBef>
              <a:spcAft>
                <a:spcPts val="0"/>
              </a:spcAft>
              <a:buFontTx/>
              <a:buAutoNum type="arabicPeriod" startAt="4"/>
              <a:defRPr/>
            </a:pPr>
            <a:r>
              <a:rPr lang="en-US" altLang="ja-JP" sz="1200" kern="0" dirty="0">
                <a:solidFill>
                  <a:srgbClr val="000000"/>
                </a:solidFill>
                <a:latin typeface="Arial"/>
                <a:cs typeface="Times New Roman" pitchFamily="18" charset="0"/>
              </a:rPr>
              <a:t>MAC Protocol Using Negotiation among Coordinators in Coexistence of Multiple Wireless BANs           0633-00-o6ma</a:t>
            </a:r>
          </a:p>
          <a:p>
            <a:pPr lvl="1" indent="-228600" eaLnBrk="1" hangingPunct="1">
              <a:lnSpc>
                <a:spcPts val="1200"/>
              </a:lnSpc>
              <a:spcBef>
                <a:spcPts val="0"/>
              </a:spcBef>
              <a:spcAft>
                <a:spcPts val="0"/>
              </a:spcAft>
              <a:buFontTx/>
              <a:buAutoNum type="arabicPeriod" startAt="4"/>
              <a:defRPr/>
            </a:pPr>
            <a:r>
              <a:rPr lang="en-US" altLang="ja-JP" sz="1200" kern="0" dirty="0">
                <a:solidFill>
                  <a:srgbClr val="000000"/>
                </a:solidFill>
                <a:latin typeface="Arial"/>
                <a:cs typeface="Times New Roman" pitchFamily="18" charset="0"/>
              </a:rPr>
              <a:t>Coordinator-to-Coordinator(C2C) </a:t>
            </a:r>
            <a:r>
              <a:rPr lang="en-US" altLang="ja-JP" sz="1200" kern="0" dirty="0" err="1">
                <a:solidFill>
                  <a:srgbClr val="000000"/>
                </a:solidFill>
                <a:latin typeface="Arial"/>
                <a:cs typeface="Times New Roman" pitchFamily="18" charset="0"/>
              </a:rPr>
              <a:t>Negociation</a:t>
            </a:r>
            <a:r>
              <a:rPr lang="en-US" altLang="ja-JP" sz="1200" kern="0" dirty="0">
                <a:solidFill>
                  <a:srgbClr val="000000"/>
                </a:solidFill>
                <a:latin typeface="Arial"/>
                <a:cs typeface="Times New Roman" pitchFamily="18" charset="0"/>
              </a:rPr>
              <a:t> among Coexisting BANs                               doc.#15-22-0388-00-06ma      </a:t>
            </a:r>
          </a:p>
          <a:p>
            <a:pPr lvl="1" indent="-228600" eaLnBrk="1" hangingPunct="1">
              <a:lnSpc>
                <a:spcPts val="1200"/>
              </a:lnSpc>
              <a:spcBef>
                <a:spcPts val="0"/>
              </a:spcBef>
              <a:spcAft>
                <a:spcPts val="0"/>
              </a:spcAft>
              <a:buFontTx/>
              <a:buAutoNum type="arabicPeriod" startAt="4"/>
              <a:defRPr/>
            </a:pPr>
            <a:r>
              <a:rPr lang="en-US" altLang="ja-JP" sz="1000" kern="0" dirty="0">
                <a:solidFill>
                  <a:srgbClr val="000000"/>
                </a:solidFill>
                <a:latin typeface="Verdana" panose="020B0604030504040204" pitchFamily="34" charset="0"/>
              </a:rPr>
              <a:t>MAC proposal for coexisting dependable BANs</a:t>
            </a:r>
            <a:r>
              <a:rPr lang="en-US" altLang="ja-JP" sz="1200" kern="0" dirty="0">
                <a:solidFill>
                  <a:srgbClr val="000000"/>
                </a:solidFill>
                <a:latin typeface="Arial"/>
                <a:cs typeface="Times New Roman" pitchFamily="18" charset="0"/>
              </a:rPr>
              <a:t>                                                                         doc.#15-22-0594-00-06ma</a:t>
            </a:r>
          </a:p>
          <a:p>
            <a:pPr lvl="1" indent="-228600" eaLnBrk="1" hangingPunct="1">
              <a:lnSpc>
                <a:spcPts val="1200"/>
              </a:lnSpc>
              <a:spcBef>
                <a:spcPts val="0"/>
              </a:spcBef>
              <a:spcAft>
                <a:spcPts val="0"/>
              </a:spcAft>
              <a:buFontTx/>
              <a:buAutoNum type="arabicPeriod" startAt="4"/>
              <a:defRPr/>
            </a:pPr>
            <a:r>
              <a:rPr lang="en-US" altLang="ja-JP" sz="1200" kern="0" dirty="0">
                <a:solidFill>
                  <a:srgbClr val="000000"/>
                </a:solidFill>
                <a:latin typeface="Arial"/>
                <a:cs typeface="Times New Roman" pitchFamily="18" charset="0"/>
              </a:rPr>
              <a:t>MAC Preliminary harmonization with 4ab: MAC operation                                                    doc.#15-22-0634-00-06ma</a:t>
            </a:r>
          </a:p>
          <a:p>
            <a:pPr lvl="1" indent="-228600" eaLnBrk="1" hangingPunct="1">
              <a:lnSpc>
                <a:spcPts val="1200"/>
              </a:lnSpc>
              <a:spcBef>
                <a:spcPts val="0"/>
              </a:spcBef>
              <a:spcAft>
                <a:spcPts val="0"/>
              </a:spcAft>
              <a:buFontTx/>
              <a:buAutoNum type="arabicPeriod" startAt="4"/>
              <a:defRPr/>
            </a:pPr>
            <a:r>
              <a:rPr lang="en-US" altLang="ja-JP" sz="1200" kern="0" dirty="0">
                <a:solidFill>
                  <a:srgbClr val="000000"/>
                </a:solidFill>
                <a:latin typeface="Arial"/>
                <a:cs typeface="Times New Roman" pitchFamily="18" charset="0"/>
              </a:rPr>
              <a:t>MAC Bridging for Time-Sensitive Networking of 802.15.6ma                                                doc.#15-22-0024-00-06a</a:t>
            </a:r>
          </a:p>
          <a:p>
            <a:pPr lvl="1" indent="-228600" eaLnBrk="1" hangingPunct="1">
              <a:lnSpc>
                <a:spcPts val="1200"/>
              </a:lnSpc>
              <a:spcBef>
                <a:spcPts val="0"/>
              </a:spcBef>
              <a:spcAft>
                <a:spcPts val="0"/>
              </a:spcAft>
              <a:buFontTx/>
              <a:buAutoNum type="arabicPeriod" startAt="4"/>
              <a:defRPr/>
            </a:pPr>
            <a:r>
              <a:rPr lang="en-US" altLang="ja-JP" sz="1200" kern="0" dirty="0">
                <a:solidFill>
                  <a:srgbClr val="000000"/>
                </a:solidFill>
                <a:latin typeface="Arial"/>
                <a:cs typeface="Times New Roman" pitchFamily="18" charset="0"/>
              </a:rPr>
              <a:t>Interference reduction technique under Coexistence with other wireless and EMI for HBAN and VBAN on UWB using code and pulse orthogonality                                                                                                 doc.#15-22-06575-00-06ma </a:t>
            </a:r>
          </a:p>
          <a:p>
            <a:pPr lvl="1" indent="-228600" eaLnBrk="1" hangingPunct="1">
              <a:lnSpc>
                <a:spcPts val="1200"/>
              </a:lnSpc>
              <a:spcBef>
                <a:spcPts val="0"/>
              </a:spcBef>
              <a:spcAft>
                <a:spcPts val="0"/>
              </a:spcAft>
              <a:buFontTx/>
              <a:buAutoNum type="arabicPeriod" startAt="4"/>
              <a:defRPr/>
            </a:pPr>
            <a:r>
              <a:rPr kumimoji="1" lang="en-US" altLang="ja-JP" sz="1200" kern="0" dirty="0">
                <a:solidFill>
                  <a:srgbClr val="000000"/>
                </a:solidFill>
                <a:latin typeface="Arial"/>
                <a:cs typeface="Times New Roman" pitchFamily="18" charset="0"/>
              </a:rPr>
              <a:t> Soft Spectrum Adaptation(SSA) Based on Pulse Shaping for Interference Mitigation between UWB radio and Other Coexisting Radio                                                                                                                    doc.#15-22-0652-00-06ma</a:t>
            </a:r>
          </a:p>
          <a:p>
            <a:pPr lvl="1" indent="-228600" eaLnBrk="1" hangingPunct="1">
              <a:lnSpc>
                <a:spcPts val="1200"/>
              </a:lnSpc>
              <a:spcBef>
                <a:spcPts val="0"/>
              </a:spcBef>
              <a:spcAft>
                <a:spcPts val="0"/>
              </a:spcAft>
              <a:buFontTx/>
              <a:buAutoNum type="arabicPeriod" startAt="4"/>
              <a:defRPr/>
            </a:pPr>
            <a:r>
              <a:rPr kumimoji="1" lang="en-US" altLang="ja-JP" sz="1200" kern="0" dirty="0">
                <a:solidFill>
                  <a:srgbClr val="000000"/>
                </a:solidFill>
                <a:latin typeface="Arial"/>
                <a:cs typeface="Times New Roman" pitchFamily="18" charset="0"/>
              </a:rPr>
              <a:t>Summary of Channel and Environmental Modeling Activities for BANs on TG15.6a              doc.#15-22-0658-00-06ma</a:t>
            </a:r>
          </a:p>
          <a:p>
            <a:pPr>
              <a:lnSpc>
                <a:spcPts val="1200"/>
              </a:lnSpc>
            </a:pPr>
            <a:r>
              <a:rPr lang="en-US" altLang="ja-JP" sz="1300" kern="0" dirty="0"/>
              <a:t>Discussion</a:t>
            </a:r>
          </a:p>
          <a:p>
            <a:pPr marL="0" indent="0">
              <a:lnSpc>
                <a:spcPts val="1200"/>
              </a:lnSpc>
              <a:buFontTx/>
              <a:buNone/>
            </a:pPr>
            <a:r>
              <a:rPr lang="en-US" altLang="ja-JP" sz="1200" kern="0" dirty="0"/>
              <a:t>            1. . Remained Issues for  PHY and MAC Specification                                                                 doc.#15-22-0663-00-06ma</a:t>
            </a:r>
          </a:p>
          <a:p>
            <a:pPr marL="0" indent="0">
              <a:lnSpc>
                <a:spcPts val="1200"/>
              </a:lnSpc>
              <a:buFontTx/>
              <a:buNone/>
            </a:pPr>
            <a:r>
              <a:rPr lang="en-US" altLang="ja-JP" sz="1200" kern="0" dirty="0"/>
              <a:t>            2.   Revision of Call for Proposals                                                                                                 doc.#15-22-0488-03-06ma</a:t>
            </a:r>
          </a:p>
          <a:p>
            <a:pPr marL="0" indent="0">
              <a:lnSpc>
                <a:spcPts val="1200"/>
              </a:lnSpc>
              <a:buFontTx/>
              <a:buNone/>
            </a:pPr>
            <a:r>
              <a:rPr lang="en-US" altLang="ja-JP" sz="1200" kern="0" dirty="0"/>
              <a:t>            3.   Timeline 0of TG15.6ma                                                                                                        doc.#15-22-0522-01-06ma</a:t>
            </a:r>
          </a:p>
        </p:txBody>
      </p:sp>
      <p:sp>
        <p:nvSpPr>
          <p:cNvPr id="6" name="Rectangle 2">
            <a:extLst>
              <a:ext uri="{FF2B5EF4-FFF2-40B4-BE49-F238E27FC236}">
                <a16:creationId xmlns:a16="http://schemas.microsoft.com/office/drawing/2014/main" id="{8778EBC1-0B64-87CB-423E-4C804469DCB8}"/>
              </a:ext>
            </a:extLst>
          </p:cNvPr>
          <p:cNvSpPr>
            <a:spLocks noGrp="1" noChangeArrowheads="1"/>
          </p:cNvSpPr>
          <p:nvPr>
            <p:ph type="title"/>
          </p:nvPr>
        </p:nvSpPr>
        <p:spPr>
          <a:xfrm>
            <a:off x="684483" y="607276"/>
            <a:ext cx="7772400" cy="429655"/>
          </a:xfrm>
          <a:ln/>
        </p:spPr>
        <p:txBody>
          <a:bodyPr/>
          <a:lstStyle/>
          <a:p>
            <a:r>
              <a:rPr lang="en-US" altLang="ja-JP" sz="3200" b="1" dirty="0"/>
              <a:t>Agenda items for the week</a:t>
            </a:r>
            <a:endParaRPr lang="ja-JP" altLang="ja-JP" sz="3200" b="1" dirty="0"/>
          </a:p>
        </p:txBody>
      </p:sp>
    </p:spTree>
    <p:extLst>
      <p:ext uri="{BB962C8B-B14F-4D97-AF65-F5344CB8AC3E}">
        <p14:creationId xmlns:p14="http://schemas.microsoft.com/office/powerpoint/2010/main" val="3219470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C608-313F-4230-8416-C7065C6924EF}"/>
              </a:ext>
            </a:extLst>
          </p:cNvPr>
          <p:cNvSpPr>
            <a:spLocks noGrp="1"/>
          </p:cNvSpPr>
          <p:nvPr>
            <p:ph type="title"/>
          </p:nvPr>
        </p:nvSpPr>
        <p:spPr/>
        <p:txBody>
          <a:bodyPr/>
          <a:lstStyle/>
          <a:p>
            <a:r>
              <a:rPr lang="en-US" dirty="0"/>
              <a:t>Task Group Motion</a:t>
            </a:r>
          </a:p>
        </p:txBody>
      </p:sp>
      <p:sp>
        <p:nvSpPr>
          <p:cNvPr id="3" name="Text Placeholder 2">
            <a:extLst>
              <a:ext uri="{FF2B5EF4-FFF2-40B4-BE49-F238E27FC236}">
                <a16:creationId xmlns:a16="http://schemas.microsoft.com/office/drawing/2014/main" id="{CD4652F9-7516-4646-ADD6-0FF7A3ACC9F9}"/>
              </a:ext>
            </a:extLst>
          </p:cNvPr>
          <p:cNvSpPr>
            <a:spLocks noGrp="1"/>
          </p:cNvSpPr>
          <p:nvPr>
            <p:ph type="body" idx="1"/>
          </p:nvPr>
        </p:nvSpPr>
        <p:spPr/>
        <p:txBody>
          <a:bodyPr/>
          <a:lstStyle/>
          <a:p>
            <a:r>
              <a:rPr lang="en-US" sz="2400" dirty="0">
                <a:latin typeface="+mn-lt"/>
              </a:rPr>
              <a:t>Motion to approve the TG6ma Call for Proposals,  Document 15-22-0488-01, to be postpone until March 10</a:t>
            </a:r>
            <a:r>
              <a:rPr lang="en-US" sz="2400" baseline="30000" dirty="0">
                <a:latin typeface="+mn-lt"/>
              </a:rPr>
              <a:t>th</a:t>
            </a:r>
            <a:r>
              <a:rPr lang="en-US" sz="2400" dirty="0">
                <a:latin typeface="+mn-lt"/>
              </a:rPr>
              <a:t>, 2023. </a:t>
            </a:r>
          </a:p>
          <a:p>
            <a:r>
              <a:rPr lang="en-US" sz="2400" dirty="0">
                <a:latin typeface="+mn-lt"/>
              </a:rPr>
              <a:t> </a:t>
            </a:r>
          </a:p>
          <a:p>
            <a:pPr lvl="1"/>
            <a:r>
              <a:rPr lang="en-US" sz="2000" dirty="0">
                <a:latin typeface="Arial" panose="020B0604020202020204" pitchFamily="34" charset="0"/>
                <a:cs typeface="Arial" panose="020B0604020202020204" pitchFamily="34" charset="0"/>
              </a:rPr>
              <a:t>Move: Marco Hernandez</a:t>
            </a:r>
            <a:r>
              <a:rPr lang="en-US" sz="2000" dirty="0">
                <a:latin typeface="+mn-lt"/>
              </a:rPr>
              <a:t>  </a:t>
            </a:r>
            <a:r>
              <a:rPr lang="en-US" sz="2000" dirty="0">
                <a:latin typeface="Arial" panose="020B0604020202020204" pitchFamily="34" charset="0"/>
                <a:cs typeface="Arial" panose="020B0604020202020204" pitchFamily="34" charset="0"/>
              </a:rPr>
              <a:t>Second: </a:t>
            </a:r>
            <a:r>
              <a:rPr lang="en-US" sz="2000" dirty="0" err="1">
                <a:latin typeface="Arial" panose="020B0604020202020204" pitchFamily="34" charset="0"/>
                <a:cs typeface="Arial" panose="020B0604020202020204" pitchFamily="34" charset="0"/>
              </a:rPr>
              <a:t>Seong</a:t>
            </a:r>
            <a:r>
              <a:rPr lang="en-US" sz="2000" dirty="0">
                <a:latin typeface="Arial" panose="020B0604020202020204" pitchFamily="34" charset="0"/>
                <a:cs typeface="Arial" panose="020B0604020202020204" pitchFamily="34" charset="0"/>
              </a:rPr>
              <a:t> Soon </a:t>
            </a:r>
            <a:r>
              <a:rPr lang="en-US" sz="2000" dirty="0" err="1">
                <a:latin typeface="Arial" panose="020B0604020202020204" pitchFamily="34" charset="0"/>
                <a:cs typeface="Arial" panose="020B0604020202020204" pitchFamily="34" charset="0"/>
              </a:rPr>
              <a:t>Joo</a:t>
            </a:r>
            <a:endParaRPr lang="en-US" sz="2000" dirty="0">
              <a:latin typeface="+mn-lt"/>
            </a:endParaRPr>
          </a:p>
          <a:p>
            <a:pPr marL="508000" lvl="1" indent="0">
              <a:buNone/>
            </a:pPr>
            <a:endParaRPr lang="en-US" sz="2000" dirty="0">
              <a:latin typeface="+mn-lt"/>
            </a:endParaRPr>
          </a:p>
          <a:p>
            <a:r>
              <a:rPr lang="en-US" sz="2400" dirty="0">
                <a:solidFill>
                  <a:schemeClr val="tx1"/>
                </a:solidFill>
                <a:latin typeface="+mn-lt"/>
              </a:rPr>
              <a:t>Unanimous consent. Motion carries.</a:t>
            </a:r>
            <a:r>
              <a:rPr lang="en-US" sz="2400" dirty="0">
                <a:solidFill>
                  <a:schemeClr val="bg1">
                    <a:lumMod val="95000"/>
                  </a:schemeClr>
                </a:solidFill>
                <a:latin typeface="+mn-lt"/>
              </a:rPr>
              <a:t>. </a:t>
            </a:r>
          </a:p>
          <a:p>
            <a:endParaRPr lang="en-US" sz="2400" dirty="0">
              <a:latin typeface="+mn-lt"/>
            </a:endParaRPr>
          </a:p>
        </p:txBody>
      </p:sp>
      <p:sp>
        <p:nvSpPr>
          <p:cNvPr id="6" name="Slide Number Placeholder 5">
            <a:extLst>
              <a:ext uri="{FF2B5EF4-FFF2-40B4-BE49-F238E27FC236}">
                <a16:creationId xmlns:a16="http://schemas.microsoft.com/office/drawing/2014/main" id="{F65102C6-F5D4-4922-AB6B-BEF6284D39B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36</a:t>
            </a:fld>
            <a:endParaRPr dirty="0"/>
          </a:p>
        </p:txBody>
      </p:sp>
    </p:spTree>
    <p:extLst>
      <p:ext uri="{BB962C8B-B14F-4D97-AF65-F5344CB8AC3E}">
        <p14:creationId xmlns:p14="http://schemas.microsoft.com/office/powerpoint/2010/main" val="312959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C608-313F-4230-8416-C7065C6924EF}"/>
              </a:ext>
            </a:extLst>
          </p:cNvPr>
          <p:cNvSpPr>
            <a:spLocks noGrp="1"/>
          </p:cNvSpPr>
          <p:nvPr>
            <p:ph type="title"/>
          </p:nvPr>
        </p:nvSpPr>
        <p:spPr/>
        <p:txBody>
          <a:bodyPr/>
          <a:lstStyle/>
          <a:p>
            <a:r>
              <a:rPr lang="en-US" dirty="0"/>
              <a:t>Task Group Motion</a:t>
            </a:r>
          </a:p>
        </p:txBody>
      </p:sp>
      <p:sp>
        <p:nvSpPr>
          <p:cNvPr id="3" name="Text Placeholder 2">
            <a:extLst>
              <a:ext uri="{FF2B5EF4-FFF2-40B4-BE49-F238E27FC236}">
                <a16:creationId xmlns:a16="http://schemas.microsoft.com/office/drawing/2014/main" id="{CD4652F9-7516-4646-ADD6-0FF7A3ACC9F9}"/>
              </a:ext>
            </a:extLst>
          </p:cNvPr>
          <p:cNvSpPr>
            <a:spLocks noGrp="1"/>
          </p:cNvSpPr>
          <p:nvPr>
            <p:ph type="body" idx="1"/>
          </p:nvPr>
        </p:nvSpPr>
        <p:spPr/>
        <p:txBody>
          <a:bodyPr/>
          <a:lstStyle/>
          <a:p>
            <a:r>
              <a:rPr lang="en-US" sz="2400" dirty="0">
                <a:latin typeface="+mn-lt"/>
              </a:rPr>
              <a:t>Motion to approve the addition of Daisuke Anzai of Nagoya Institute of Technology as secretary of 15.6ma.</a:t>
            </a:r>
          </a:p>
          <a:p>
            <a:r>
              <a:rPr lang="en-US" sz="2400" dirty="0">
                <a:latin typeface="+mn-lt"/>
              </a:rPr>
              <a:t> </a:t>
            </a:r>
          </a:p>
          <a:p>
            <a:pPr lvl="1"/>
            <a:r>
              <a:rPr lang="en-US" sz="2000" dirty="0">
                <a:latin typeface="Arial" panose="020B0604020202020204" pitchFamily="34" charset="0"/>
                <a:cs typeface="Arial" panose="020B0604020202020204" pitchFamily="34" charset="0"/>
              </a:rPr>
              <a:t>Move: Marco Hernandez </a:t>
            </a:r>
            <a:r>
              <a:rPr lang="en-US" sz="2000" dirty="0">
                <a:latin typeface="+mn-lt"/>
              </a:rPr>
              <a:t>  </a:t>
            </a:r>
            <a:r>
              <a:rPr lang="en-US" sz="2000" dirty="0">
                <a:latin typeface="Arial" panose="020B0604020202020204" pitchFamily="34" charset="0"/>
                <a:cs typeface="Arial" panose="020B0604020202020204" pitchFamily="34" charset="0"/>
              </a:rPr>
              <a:t>Second: </a:t>
            </a:r>
            <a:r>
              <a:rPr lang="en-US" sz="2000" dirty="0" err="1">
                <a:latin typeface="Arial" panose="020B0604020202020204" pitchFamily="34" charset="0"/>
                <a:cs typeface="Arial" panose="020B0604020202020204" pitchFamily="34" charset="0"/>
              </a:rPr>
              <a:t>Seong</a:t>
            </a:r>
            <a:r>
              <a:rPr lang="en-US" sz="2000" dirty="0">
                <a:latin typeface="Arial" panose="020B0604020202020204" pitchFamily="34" charset="0"/>
                <a:cs typeface="Arial" panose="020B0604020202020204" pitchFamily="34" charset="0"/>
              </a:rPr>
              <a:t> Soon </a:t>
            </a:r>
            <a:r>
              <a:rPr lang="en-US" sz="2000" dirty="0" err="1">
                <a:latin typeface="Arial" panose="020B0604020202020204" pitchFamily="34" charset="0"/>
                <a:cs typeface="Arial" panose="020B0604020202020204" pitchFamily="34" charset="0"/>
              </a:rPr>
              <a:t>Joo</a:t>
            </a:r>
            <a:endParaRPr lang="en-US" sz="2000" dirty="0">
              <a:latin typeface="+mn-lt"/>
            </a:endParaRPr>
          </a:p>
          <a:p>
            <a:pPr marL="508000" lvl="1" indent="0">
              <a:buNone/>
            </a:pPr>
            <a:endParaRPr lang="en-US" sz="2000" dirty="0">
              <a:latin typeface="+mn-lt"/>
            </a:endParaRPr>
          </a:p>
          <a:p>
            <a:r>
              <a:rPr lang="en-US" sz="2400" dirty="0">
                <a:solidFill>
                  <a:schemeClr val="tx1"/>
                </a:solidFill>
                <a:latin typeface="+mn-lt"/>
              </a:rPr>
              <a:t>Unanimous consent. Motion carries. </a:t>
            </a:r>
          </a:p>
          <a:p>
            <a:endParaRPr lang="en-US" sz="2400" dirty="0">
              <a:latin typeface="+mn-lt"/>
            </a:endParaRPr>
          </a:p>
        </p:txBody>
      </p:sp>
      <p:sp>
        <p:nvSpPr>
          <p:cNvPr id="6" name="Slide Number Placeholder 5">
            <a:extLst>
              <a:ext uri="{FF2B5EF4-FFF2-40B4-BE49-F238E27FC236}">
                <a16:creationId xmlns:a16="http://schemas.microsoft.com/office/drawing/2014/main" id="{F65102C6-F5D4-4922-AB6B-BEF6284D39B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37</a:t>
            </a:fld>
            <a:endParaRPr dirty="0"/>
          </a:p>
        </p:txBody>
      </p:sp>
    </p:spTree>
    <p:extLst>
      <p:ext uri="{BB962C8B-B14F-4D97-AF65-F5344CB8AC3E}">
        <p14:creationId xmlns:p14="http://schemas.microsoft.com/office/powerpoint/2010/main" val="1802037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5102C6-F5D4-4922-AB6B-BEF6284D39B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38</a:t>
            </a:fld>
            <a:endParaRPr dirty="0"/>
          </a:p>
        </p:txBody>
      </p:sp>
      <p:sp>
        <p:nvSpPr>
          <p:cNvPr id="7" name="TextBox 6">
            <a:extLst>
              <a:ext uri="{FF2B5EF4-FFF2-40B4-BE49-F238E27FC236}">
                <a16:creationId xmlns:a16="http://schemas.microsoft.com/office/drawing/2014/main" id="{EF0B806B-EBC4-59FA-50D5-4E600397FC2B}"/>
              </a:ext>
            </a:extLst>
          </p:cNvPr>
          <p:cNvSpPr txBox="1"/>
          <p:nvPr/>
        </p:nvSpPr>
        <p:spPr>
          <a:xfrm>
            <a:off x="3344447" y="817107"/>
            <a:ext cx="2639697" cy="461665"/>
          </a:xfrm>
          <a:prstGeom prst="rect">
            <a:avLst/>
          </a:prstGeom>
          <a:noFill/>
        </p:spPr>
        <p:txBody>
          <a:bodyPr wrap="none" rtlCol="0">
            <a:spAutoFit/>
          </a:bodyPr>
          <a:lstStyle/>
          <a:p>
            <a:r>
              <a:rPr lang="en-US" sz="2400" b="1" dirty="0"/>
              <a:t>TG 6ma Timeline</a:t>
            </a:r>
          </a:p>
        </p:txBody>
      </p:sp>
      <p:sp>
        <p:nvSpPr>
          <p:cNvPr id="8" name="TextBox 7">
            <a:extLst>
              <a:ext uri="{FF2B5EF4-FFF2-40B4-BE49-F238E27FC236}">
                <a16:creationId xmlns:a16="http://schemas.microsoft.com/office/drawing/2014/main" id="{460280B8-3B77-FB9E-C543-9DCB44C69485}"/>
              </a:ext>
            </a:extLst>
          </p:cNvPr>
          <p:cNvSpPr txBox="1"/>
          <p:nvPr/>
        </p:nvSpPr>
        <p:spPr>
          <a:xfrm>
            <a:off x="921822" y="6079990"/>
            <a:ext cx="3220519" cy="323165"/>
          </a:xfrm>
          <a:prstGeom prst="rect">
            <a:avLst/>
          </a:prstGeom>
          <a:noFill/>
        </p:spPr>
        <p:txBody>
          <a:bodyPr wrap="square" rtlCol="0">
            <a:spAutoFit/>
          </a:bodyPr>
          <a:lstStyle/>
          <a:p>
            <a:r>
              <a:rPr lang="en-US" sz="1500" dirty="0">
                <a:solidFill>
                  <a:srgbClr val="FF0000"/>
                </a:solidFill>
              </a:rPr>
              <a:t>All dates indicate deadlines</a:t>
            </a:r>
          </a:p>
        </p:txBody>
      </p:sp>
      <p:graphicFrame>
        <p:nvGraphicFramePr>
          <p:cNvPr id="9" name="Diagram 6">
            <a:extLst>
              <a:ext uri="{FF2B5EF4-FFF2-40B4-BE49-F238E27FC236}">
                <a16:creationId xmlns:a16="http://schemas.microsoft.com/office/drawing/2014/main" id="{05E65E05-54A8-A468-CEEF-E0B91FCA17D5}"/>
              </a:ext>
            </a:extLst>
          </p:cNvPr>
          <p:cNvGraphicFramePr/>
          <p:nvPr>
            <p:extLst>
              <p:ext uri="{D42A27DB-BD31-4B8C-83A1-F6EECF244321}">
                <p14:modId xmlns:p14="http://schemas.microsoft.com/office/powerpoint/2010/main" val="3919134048"/>
              </p:ext>
            </p:extLst>
          </p:nvPr>
        </p:nvGraphicFramePr>
        <p:xfrm>
          <a:off x="97366" y="1732989"/>
          <a:ext cx="8949267" cy="34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2978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5102C6-F5D4-4922-AB6B-BEF6284D39B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39</a:t>
            </a:fld>
            <a:endParaRPr dirty="0"/>
          </a:p>
        </p:txBody>
      </p:sp>
      <p:graphicFrame>
        <p:nvGraphicFramePr>
          <p:cNvPr id="2" name="Object 1">
            <a:extLst>
              <a:ext uri="{FF2B5EF4-FFF2-40B4-BE49-F238E27FC236}">
                <a16:creationId xmlns:a16="http://schemas.microsoft.com/office/drawing/2014/main" id="{23101663-9866-E098-1844-245E41E587A6}"/>
              </a:ext>
            </a:extLst>
          </p:cNvPr>
          <p:cNvGraphicFramePr>
            <a:graphicFrameLocks noChangeAspect="1"/>
          </p:cNvGraphicFramePr>
          <p:nvPr/>
        </p:nvGraphicFramePr>
        <p:xfrm>
          <a:off x="772833" y="1439631"/>
          <a:ext cx="7865532" cy="4858564"/>
        </p:xfrm>
        <a:graphic>
          <a:graphicData uri="http://schemas.openxmlformats.org/presentationml/2006/ole">
            <mc:AlternateContent xmlns:mc="http://schemas.openxmlformats.org/markup-compatibility/2006">
              <mc:Choice xmlns:v="urn:schemas-microsoft-com:vml" Requires="v">
                <p:oleObj name="Document" r:id="rId2" imgW="6133719" imgH="4178021" progId="Word.Document.12">
                  <p:embed/>
                </p:oleObj>
              </mc:Choice>
              <mc:Fallback>
                <p:oleObj name="Document" r:id="rId2" imgW="6133719" imgH="4178021" progId="Word.Document.12">
                  <p:embed/>
                  <p:pic>
                    <p:nvPicPr>
                      <p:cNvPr id="2" name="Object 1">
                        <a:extLst>
                          <a:ext uri="{FF2B5EF4-FFF2-40B4-BE49-F238E27FC236}">
                            <a16:creationId xmlns:a16="http://schemas.microsoft.com/office/drawing/2014/main" id="{01F3319C-715F-BDC1-D928-95133ACB0AA5}"/>
                          </a:ext>
                        </a:extLst>
                      </p:cNvPr>
                      <p:cNvPicPr/>
                      <p:nvPr/>
                    </p:nvPicPr>
                    <p:blipFill>
                      <a:blip r:embed="rId3"/>
                      <a:stretch>
                        <a:fillRect/>
                      </a:stretch>
                    </p:blipFill>
                    <p:spPr>
                      <a:xfrm>
                        <a:off x="772833" y="1439631"/>
                        <a:ext cx="7865532" cy="4858564"/>
                      </a:xfrm>
                      <a:prstGeom prst="rect">
                        <a:avLst/>
                      </a:prstGeom>
                    </p:spPr>
                  </p:pic>
                </p:oleObj>
              </mc:Fallback>
            </mc:AlternateContent>
          </a:graphicData>
        </a:graphic>
      </p:graphicFrame>
      <p:sp>
        <p:nvSpPr>
          <p:cNvPr id="3" name="TextBox 7">
            <a:extLst>
              <a:ext uri="{FF2B5EF4-FFF2-40B4-BE49-F238E27FC236}">
                <a16:creationId xmlns:a16="http://schemas.microsoft.com/office/drawing/2014/main" id="{2C2FAF55-7E9E-2305-7B6E-88DBDBF88159}"/>
              </a:ext>
            </a:extLst>
          </p:cNvPr>
          <p:cNvSpPr txBox="1"/>
          <p:nvPr/>
        </p:nvSpPr>
        <p:spPr>
          <a:xfrm>
            <a:off x="3420215" y="904419"/>
            <a:ext cx="2570768" cy="461665"/>
          </a:xfrm>
          <a:prstGeom prst="rect">
            <a:avLst/>
          </a:prstGeom>
          <a:noFill/>
        </p:spPr>
        <p:txBody>
          <a:bodyPr wrap="none" rtlCol="0">
            <a:spAutoFit/>
          </a:bodyPr>
          <a:lstStyle/>
          <a:p>
            <a:r>
              <a:rPr lang="en-US" sz="2400" b="1" dirty="0"/>
              <a:t>Timeline details.</a:t>
            </a:r>
          </a:p>
        </p:txBody>
      </p:sp>
      <p:sp>
        <p:nvSpPr>
          <p:cNvPr id="4" name="TextBox 3">
            <a:extLst>
              <a:ext uri="{FF2B5EF4-FFF2-40B4-BE49-F238E27FC236}">
                <a16:creationId xmlns:a16="http://schemas.microsoft.com/office/drawing/2014/main" id="{F5CA480E-439A-39F2-89C1-1B5629832C97}"/>
              </a:ext>
            </a:extLst>
          </p:cNvPr>
          <p:cNvSpPr txBox="1"/>
          <p:nvPr/>
        </p:nvSpPr>
        <p:spPr>
          <a:xfrm>
            <a:off x="915876" y="6101784"/>
            <a:ext cx="3425938" cy="300082"/>
          </a:xfrm>
          <a:prstGeom prst="rect">
            <a:avLst/>
          </a:prstGeom>
          <a:noFill/>
        </p:spPr>
        <p:txBody>
          <a:bodyPr wrap="none" rtlCol="0">
            <a:spAutoFit/>
          </a:bodyPr>
          <a:lstStyle/>
          <a:p>
            <a:r>
              <a:rPr lang="en-US" sz="1350" dirty="0"/>
              <a:t>Note: the deadlines are subject to change.</a:t>
            </a:r>
          </a:p>
        </p:txBody>
      </p:sp>
    </p:spTree>
    <p:extLst>
      <p:ext uri="{BB962C8B-B14F-4D97-AF65-F5344CB8AC3E}">
        <p14:creationId xmlns:p14="http://schemas.microsoft.com/office/powerpoint/2010/main" val="70389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136</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a:t>
            </a:r>
            <a:r>
              <a:rPr lang="en-US" sz="2400" dirty="0">
                <a:latin typeface="Arial Rounded MT Bold" pitchFamily="34" charset="0"/>
                <a:cs typeface="Arial" charset="0"/>
              </a:rPr>
              <a:t>9</a:t>
            </a:r>
            <a:endParaRPr lang="en-US" sz="2400" kern="1200" dirty="0">
              <a:latin typeface="Arial Rounded MT Bold" pitchFamily="34" charset="0"/>
              <a:cs typeface="Arial" charset="0"/>
            </a:endParaRP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26</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 held in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WG Chair</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WG Vice-Chair</a:t>
            </a:r>
          </a:p>
          <a:p>
            <a:pPr marL="609600" indent="-609600" algn="l" fontAlgn="b">
              <a:lnSpc>
                <a:spcPct val="80000"/>
              </a:lnSpc>
              <a:spcAft>
                <a:spcPts val="600"/>
              </a:spcAft>
              <a:defRPr/>
            </a:pPr>
            <a:r>
              <a:rPr lang="en-US" sz="2400" kern="0" dirty="0">
                <a:latin typeface="Arial Rounded MT Bold" pitchFamily="34" charset="0"/>
                <a:cs typeface="Arial" charset="0"/>
              </a:rPr>
              <a:t>        802.15 WG Vice-Chair election held in Nov. 2022</a:t>
            </a:r>
          </a:p>
          <a:p>
            <a:pPr marL="914400" indent="3175" algn="l" fontAlgn="b">
              <a:lnSpc>
                <a:spcPct val="80000"/>
              </a:lnSpc>
              <a:spcAft>
                <a:spcPts val="600"/>
              </a:spcAft>
              <a:defRPr/>
            </a:pPr>
            <a:r>
              <a:rPr lang="en-US" sz="2400" kern="0" dirty="0">
                <a:latin typeface="Arial Rounded MT Bold" pitchFamily="34" charset="0"/>
                <a:cs typeface="Arial" charset="0"/>
              </a:rPr>
              <a:t>Ann Krieger elected WG Vice-Chair</a:t>
            </a:r>
          </a:p>
          <a:p>
            <a:pPr marL="609600" indent="-609600" algn="l" fontAlgn="b">
              <a:lnSpc>
                <a:spcPct val="80000"/>
              </a:lnSpc>
              <a:spcAft>
                <a:spcPts val="600"/>
              </a:spcAft>
              <a:defRPr/>
            </a:pPr>
            <a:r>
              <a:rPr lang="en-US" sz="2400" kern="0" dirty="0">
                <a:latin typeface="Arial Rounded MT Bold" pitchFamily="34" charset="0"/>
                <a:cs typeface="Arial" charset="0"/>
              </a:rPr>
              <a:t>	Still seeking a WG Sec &amp; 1 WG Vice-Chair</a:t>
            </a:r>
          </a:p>
          <a:p>
            <a:pPr marL="1376362" lvl="1" algn="l" fontAlgn="b">
              <a:lnSpc>
                <a:spcPct val="80000"/>
              </a:lnSpc>
              <a:spcAft>
                <a:spcPts val="600"/>
              </a:spcAft>
              <a:defRPr/>
            </a:pPr>
            <a:r>
              <a:rPr lang="en-US" sz="1800" kern="0" dirty="0">
                <a:latin typeface="Arial Rounded MT Bold" pitchFamily="34" charset="0"/>
                <a:cs typeface="Arial" charset="0"/>
              </a:rPr>
              <a:t>If interested contact WG15 Chair</a:t>
            </a:r>
          </a:p>
          <a:p>
            <a:pPr marL="609600" indent="-609600" fontAlgn="b">
              <a:lnSpc>
                <a:spcPct val="80000"/>
              </a:lnSpc>
              <a:spcAft>
                <a:spcPts val="600"/>
              </a:spcAft>
              <a:defRPr/>
            </a:pPr>
            <a:endParaRPr lang="en-US" sz="18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4</a:t>
            </a:fld>
            <a:endParaRPr lang="en-US" sz="1200"/>
          </a:p>
        </p:txBody>
      </p:sp>
    </p:spTree>
    <p:extLst>
      <p:ext uri="{BB962C8B-B14F-4D97-AF65-F5344CB8AC3E}">
        <p14:creationId xmlns:p14="http://schemas.microsoft.com/office/powerpoint/2010/main" val="940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5102C6-F5D4-4922-AB6B-BEF6284D39B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40</a:t>
            </a:fld>
            <a:endParaRPr dirty="0"/>
          </a:p>
        </p:txBody>
      </p:sp>
      <p:sp>
        <p:nvSpPr>
          <p:cNvPr id="5" name="コンテンツ プレースホルダー 1">
            <a:extLst>
              <a:ext uri="{FF2B5EF4-FFF2-40B4-BE49-F238E27FC236}">
                <a16:creationId xmlns:a16="http://schemas.microsoft.com/office/drawing/2014/main" id="{100CDFE8-DBA3-D055-950B-3F409BB4BF8B}"/>
              </a:ext>
            </a:extLst>
          </p:cNvPr>
          <p:cNvSpPr>
            <a:spLocks noGrp="1"/>
          </p:cNvSpPr>
          <p:nvPr>
            <p:ph idx="1"/>
          </p:nvPr>
        </p:nvSpPr>
        <p:spPr>
          <a:xfrm>
            <a:off x="191102" y="1266639"/>
            <a:ext cx="8969829" cy="5117232"/>
          </a:xfrm>
        </p:spPr>
        <p:txBody>
          <a:bodyPr/>
          <a:lstStyle/>
          <a:p>
            <a:pPr marL="0" indent="0">
              <a:lnSpc>
                <a:spcPts val="1100"/>
              </a:lnSpc>
              <a:buNone/>
            </a:pPr>
            <a:r>
              <a:rPr lang="ja-JP" altLang="en-US" sz="1400" dirty="0"/>
              <a:t>・</a:t>
            </a:r>
            <a:r>
              <a:rPr lang="is-IS" altLang="ja-JP" sz="1400" dirty="0"/>
              <a:t>TG15.6ma opening report for November 2022 meeting                                               15-22-0557-02-06ma</a:t>
            </a:r>
          </a:p>
          <a:p>
            <a:pPr marL="0" indent="0">
              <a:lnSpc>
                <a:spcPts val="1100"/>
              </a:lnSpc>
              <a:buNone/>
            </a:pPr>
            <a:r>
              <a:rPr lang="ja-JP" altLang="en-US" sz="1400" dirty="0"/>
              <a:t>・</a:t>
            </a:r>
            <a:r>
              <a:rPr lang="is-IS" altLang="ja-JP" sz="1400" dirty="0"/>
              <a:t>TG15.6ma Agenda of November Meeting in 2022                                                       15-22-0556-08-06ma</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Verdana" panose="020B0604030504040204" pitchFamily="34" charset="0"/>
              </a:rPr>
              <a:t>・</a:t>
            </a:r>
            <a:r>
              <a:rPr kumimoji="1" lang="en-US" altLang="ja-JP" sz="1200" b="0" i="0" u="none" strike="noStrike" kern="0" cap="none" spc="0" normalizeH="0" baseline="0" noProof="0" dirty="0">
                <a:ln>
                  <a:noFill/>
                </a:ln>
                <a:solidFill>
                  <a:srgbClr val="000000"/>
                </a:solidFill>
                <a:effectLst/>
                <a:uLnTx/>
                <a:uFillTx/>
                <a:latin typeface="Verdana" panose="020B0604030504040204" pitchFamily="34" charset="0"/>
              </a:rPr>
              <a:t>Overview of IG-DEP, SG6a, TG6a, and TG15.6ma for Revision of IEEE802.15.6-2012 Wireless BAN with Enhanced Dependability</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r>
              <a:rPr kumimoji="1" lang="ja-JP" altLang="en-US" sz="12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15-22-0389-02-06ma</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Summary of Channel Model Documents for TG6ma                                                     15-22-0658-00-06ma </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Overview of MAC proposals for 15.6ma                                                                        15-22-0656-00-06ma </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Overview of FEC proposals for 15.6ma</a:t>
            </a: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15-22-0611-00-06ma</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Propagation Characteristics of UWB Communication Applications for Passengers Bus Use Case  584-02 </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lang="en-US" altLang="ja-JP" sz="1400" dirty="0"/>
              <a:t>Soft Spectrum Adaptation(SSA) Based on Pulse Shaping for Interference Mitigation between UWB radio and Other Coexisting Radio                                                                                                      </a:t>
            </a:r>
            <a:r>
              <a:rPr lang="it-IT" altLang="ja-JP" sz="1400" dirty="0"/>
              <a:t>15-22-0652-00-06ma</a:t>
            </a:r>
            <a:endPar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endParaRP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Definition of Coexistence Levels and How to Support Higher Levels                            15-22-0631-01-06ma</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Hybrid ARQ Scheme Utilizing Decomposable Error Correcting Code for Dependable WBAN  15-22-0375-00</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Propagation characteristics of UWB communication applications including medical implants, BCI and Passenger Bus                                                                                                                  15-22-0469-01-06ma </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Propagation Characteristics of UWB Communication Applications for BCI Use Case</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15-22-0583-01-06ma</a:t>
            </a:r>
            <a:endPar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endParaRP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Preliminary harmonization with 4ab: MAC operation                                                     15-22-0634-00-06ma</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 Harmonization with 4ab: data rates &amp; FEC                                                                   15-22-0610-00-06ma</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MAC proposal for coexisting dependable BANs                                                            15-22-0594-00-06ma</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Interference reduction technique under coexistence with other wireless and EMI for HBAN and VBAN on UWB using code and pulse orthogonality                                                                          15-22-0575-00-06ma</a:t>
            </a:r>
          </a:p>
          <a:p>
            <a:pPr marL="0" indent="0">
              <a:lnSpc>
                <a:spcPts val="1100"/>
              </a:lnSpc>
              <a:buNone/>
            </a:pP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TG6ma Call for Proposals                                                                                                  15-22-0488-00-06ma</a:t>
            </a: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Evaluation of IEEE 802.15.6ma Ultra-wideband Physical Layer Utilizing Super Orthogonal Convolutional Code                                                                                                                                  </a:t>
            </a:r>
            <a:r>
              <a:rPr lang="en-US" altLang="ja-JP" sz="1600" dirty="0">
                <a:effectLst/>
                <a:latin typeface="Times New Roman" panose="02020603050405020304" pitchFamily="18" charset="0"/>
                <a:ea typeface="ＭＳ 明朝" panose="02020609040205080304" pitchFamily="17" charset="-128"/>
              </a:rPr>
              <a:t>15-22-0562-00-06ma</a:t>
            </a:r>
            <a:endPar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endParaRPr>
          </a:p>
          <a:p>
            <a:pPr marL="0" indent="0">
              <a:lnSpc>
                <a:spcPts val="11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QoS-aware Hybrid ARQ Scheme Utilizing Decomposable Error Correcting Codes for Wireless Body Area Networks                                                                                                                            15-22-0561-00-06ma </a:t>
            </a:r>
          </a:p>
          <a:p>
            <a:pPr marL="0" indent="0">
              <a:lnSpc>
                <a:spcPts val="1100"/>
              </a:lnSpc>
              <a:buNone/>
            </a:pP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 </a:t>
            </a: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TG6ma Call for Proposals                                                                                             15-22-0488-03-06ma</a:t>
            </a:r>
          </a:p>
          <a:p>
            <a:pPr marL="0" indent="0">
              <a:lnSpc>
                <a:spcPts val="1100"/>
              </a:lnSpc>
              <a:buNone/>
            </a:pP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 </a:t>
            </a: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TTG 15.6ma timeline</a:t>
            </a: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                                        </a:t>
            </a: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15-22-0423-03-06ma</a:t>
            </a:r>
          </a:p>
          <a:p>
            <a:pPr marL="0" indent="0">
              <a:lnSpc>
                <a:spcPts val="1100"/>
              </a:lnSpc>
              <a:buNone/>
            </a:pPr>
            <a:r>
              <a:rPr lang="ja-JP" altLang="en-US" sz="1400" dirty="0"/>
              <a:t>・ </a:t>
            </a:r>
            <a:r>
              <a:rPr lang="en-US" altLang="ja-JP" sz="1400" dirty="0"/>
              <a:t>TG15.6ma Meeting Minutes for November 2022                                                           15-22-0668-00-06ma</a:t>
            </a:r>
          </a:p>
          <a:p>
            <a:pPr marL="0" indent="0">
              <a:lnSpc>
                <a:spcPts val="1100"/>
              </a:lnSpc>
              <a:buNone/>
            </a:pPr>
            <a:r>
              <a:rPr lang="ja-JP" altLang="en-US" sz="1400" dirty="0"/>
              <a:t>・ </a:t>
            </a:r>
            <a:r>
              <a:rPr lang="en-US" altLang="ja-JP" sz="1400" dirty="0"/>
              <a:t>TG15.6ma Closing Report for November 2022                                                             15-22-0670-00-06ma </a:t>
            </a:r>
            <a:endParaRPr lang="fi-FI" altLang="ja-JP" sz="1400" dirty="0"/>
          </a:p>
          <a:p>
            <a:pPr marL="0" indent="0">
              <a:lnSpc>
                <a:spcPts val="1100"/>
              </a:lnSpc>
              <a:buNone/>
            </a:pPr>
            <a:r>
              <a:rPr lang="fi-FI" altLang="ja-JP" sz="1200" dirty="0"/>
              <a:t>			           </a:t>
            </a:r>
            <a:endParaRPr kumimoji="1" lang="ja-JP" altLang="en-US" sz="1200" dirty="0"/>
          </a:p>
        </p:txBody>
      </p:sp>
      <p:sp>
        <p:nvSpPr>
          <p:cNvPr id="7" name="タイトル 2">
            <a:extLst>
              <a:ext uri="{FF2B5EF4-FFF2-40B4-BE49-F238E27FC236}">
                <a16:creationId xmlns:a16="http://schemas.microsoft.com/office/drawing/2014/main" id="{77A64B45-7445-879A-BB18-0D20C1A1E7DB}"/>
              </a:ext>
            </a:extLst>
          </p:cNvPr>
          <p:cNvSpPr>
            <a:spLocks noGrp="1"/>
          </p:cNvSpPr>
          <p:nvPr>
            <p:ph type="title"/>
          </p:nvPr>
        </p:nvSpPr>
        <p:spPr>
          <a:xfrm>
            <a:off x="611560" y="628668"/>
            <a:ext cx="7727370" cy="525765"/>
          </a:xfrm>
        </p:spPr>
        <p:txBody>
          <a:bodyPr/>
          <a:lstStyle/>
          <a:p>
            <a:r>
              <a:rPr lang="en-US" altLang="ja-JP" b="1" dirty="0">
                <a:latin typeface="+mn-lt"/>
              </a:rPr>
              <a:t>Contributions</a:t>
            </a:r>
            <a:endParaRPr kumimoji="1" lang="ja-JP" altLang="en-US" b="1" dirty="0">
              <a:latin typeface="+mn-lt"/>
            </a:endParaRPr>
          </a:p>
        </p:txBody>
      </p:sp>
    </p:spTree>
    <p:extLst>
      <p:ext uri="{BB962C8B-B14F-4D97-AF65-F5344CB8AC3E}">
        <p14:creationId xmlns:p14="http://schemas.microsoft.com/office/powerpoint/2010/main" val="4124200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5102C6-F5D4-4922-AB6B-BEF6284D39B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41</a:t>
            </a:fld>
            <a:endParaRPr dirty="0"/>
          </a:p>
        </p:txBody>
      </p:sp>
      <p:sp>
        <p:nvSpPr>
          <p:cNvPr id="4" name="コンテンツ プレースホルダー 1">
            <a:extLst>
              <a:ext uri="{FF2B5EF4-FFF2-40B4-BE49-F238E27FC236}">
                <a16:creationId xmlns:a16="http://schemas.microsoft.com/office/drawing/2014/main" id="{60BD7799-7C61-4A75-EB28-346D2AAEE74D}"/>
              </a:ext>
            </a:extLst>
          </p:cNvPr>
          <p:cNvSpPr>
            <a:spLocks noGrp="1"/>
          </p:cNvSpPr>
          <p:nvPr>
            <p:ph idx="1"/>
          </p:nvPr>
        </p:nvSpPr>
        <p:spPr>
          <a:xfrm>
            <a:off x="529389" y="1765826"/>
            <a:ext cx="8435100" cy="4389120"/>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457200" indent="-457200">
              <a:buAutoNum type="arabicPeriod" startAt="3"/>
            </a:pPr>
            <a:r>
              <a:rPr lang="en-US" altLang="ja-JP" sz="2400" dirty="0"/>
              <a:t>Secretary;      Daisuke </a:t>
            </a:r>
            <a:r>
              <a:rPr lang="en-US" altLang="ja-JP" sz="2400" dirty="0" err="1"/>
              <a:t>Anzai</a:t>
            </a:r>
            <a:r>
              <a:rPr lang="en-US" altLang="ja-JP" sz="2400" dirty="0"/>
              <a:t>, NIT</a:t>
            </a:r>
          </a:p>
          <a:p>
            <a:pPr marL="0" indent="0">
              <a:buNone/>
              <a:tabLst>
                <a:tab pos="2397125" algn="l"/>
              </a:tabLst>
            </a:pPr>
            <a:r>
              <a:rPr lang="en-US" altLang="ja-JP" sz="2400" dirty="0"/>
              <a:t>       	anzai@nitech.ac.jp</a:t>
            </a:r>
          </a:p>
          <a:p>
            <a:pPr marL="0" indent="0">
              <a:buNone/>
            </a:pPr>
            <a:r>
              <a:rPr lang="en-US" altLang="ja-JP" sz="2400" dirty="0"/>
              <a:t>                            Takumi Kobayashi, YNU/TCU</a:t>
            </a:r>
          </a:p>
          <a:p>
            <a:pPr marL="0" indent="0">
              <a:buNone/>
            </a:pPr>
            <a:r>
              <a:rPr kumimoji="1" lang="en-US" altLang="ja-JP" sz="2400" dirty="0"/>
              <a:t> </a:t>
            </a:r>
            <a:r>
              <a:rPr lang="en-US" altLang="ja-JP" sz="2400" dirty="0"/>
              <a:t>     kobayashi-takumi-ch@ynu.ac.jp</a:t>
            </a:r>
          </a:p>
          <a:p>
            <a:pPr marL="514350" indent="-514350">
              <a:buAutoNum type="arabicPeriod" startAt="4"/>
            </a:pPr>
            <a:r>
              <a:rPr kumimoji="1" lang="en-US" altLang="ja-JP" sz="2400" dirty="0"/>
              <a:t>Technical Editor;  </a:t>
            </a:r>
            <a:r>
              <a:rPr lang="en-US" altLang="ja-JP" sz="2400" dirty="0"/>
              <a:t>   Minsoo Kim, YRP-IAI</a:t>
            </a:r>
          </a:p>
          <a:p>
            <a:pPr marL="0" indent="0">
              <a:buNone/>
            </a:pPr>
            <a:r>
              <a:rPr kumimoji="1" lang="en-US" altLang="ja-JP" sz="2400" dirty="0"/>
              <a:t>      minsoo@minsookim.com</a:t>
            </a:r>
            <a:endParaRPr kumimoji="1" lang="ja-JP" altLang="en-US" sz="2400" dirty="0"/>
          </a:p>
        </p:txBody>
      </p:sp>
      <p:sp>
        <p:nvSpPr>
          <p:cNvPr id="8" name="タイトル 2">
            <a:extLst>
              <a:ext uri="{FF2B5EF4-FFF2-40B4-BE49-F238E27FC236}">
                <a16:creationId xmlns:a16="http://schemas.microsoft.com/office/drawing/2014/main" id="{31AF3181-7E05-5372-4F0D-70F7E63EADA4}"/>
              </a:ext>
            </a:extLst>
          </p:cNvPr>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Tree>
    <p:extLst>
      <p:ext uri="{BB962C8B-B14F-4D97-AF65-F5344CB8AC3E}">
        <p14:creationId xmlns:p14="http://schemas.microsoft.com/office/powerpoint/2010/main" val="2359427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TG7a Nov. 2022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42</a:t>
            </a:fld>
            <a:endParaRPr lang="en-US"/>
          </a:p>
        </p:txBody>
      </p:sp>
    </p:spTree>
    <p:extLst>
      <p:ext uri="{BB962C8B-B14F-4D97-AF65-F5344CB8AC3E}">
        <p14:creationId xmlns:p14="http://schemas.microsoft.com/office/powerpoint/2010/main" val="2840221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43</a:t>
            </a:fld>
            <a:endParaRPr lang="en-US" dirty="0"/>
          </a:p>
        </p:txBody>
      </p:sp>
      <p:sp>
        <p:nvSpPr>
          <p:cNvPr id="2" name="Rectangle 3">
            <a:extLst>
              <a:ext uri="{FF2B5EF4-FFF2-40B4-BE49-F238E27FC236}">
                <a16:creationId xmlns:a16="http://schemas.microsoft.com/office/drawing/2014/main" id="{B760E18B-0449-4EF9-CE5A-70C6F91B10A9}"/>
              </a:ext>
            </a:extLst>
          </p:cNvPr>
          <p:cNvSpPr>
            <a:spLocks noChangeArrowheads="1"/>
          </p:cNvSpPr>
          <p:nvPr/>
        </p:nvSpPr>
        <p:spPr bwMode="auto">
          <a:xfrm>
            <a:off x="0" y="838200"/>
            <a:ext cx="8991600" cy="4770537"/>
          </a:xfrm>
          <a:prstGeom prst="rect">
            <a:avLst/>
          </a:prstGeom>
          <a:noFill/>
          <a:ln w="12700">
            <a:noFill/>
            <a:miter lim="800000"/>
            <a:headEnd type="none" w="sm" len="sm"/>
            <a:tailEnd type="none" w="sm" len="sm"/>
          </a:ln>
          <a:effectLst/>
        </p:spPr>
        <p:txBody>
          <a:bodyPr>
            <a:spAutoFit/>
          </a:bodyPr>
          <a:lstStyle/>
          <a:p>
            <a:pPr algn="ctr"/>
            <a:r>
              <a:rPr lang="en-US" altLang="ja-JP" sz="1800" b="1" u="sng" dirty="0">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Project: IEEE P802.15 Working Group for Wireless Personal Area Networks (WPANs)</a:t>
            </a:r>
            <a:endParaRPr lang="en-US" altLang="ja-JP" sz="1600" b="1"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15.7a Higher Rate, Longer Range OCC TG Closing Report (November 2022)	</a:t>
            </a:r>
          </a:p>
          <a:p>
            <a:r>
              <a:rPr lang="en-US" altLang="ja-JP" sz="1600" b="1" dirty="0">
                <a:latin typeface="Times New Roman" panose="02020603050405020304" pitchFamily="18" charset="0"/>
                <a:ea typeface="ＭＳ Ｐゴシック" charset="-128"/>
                <a:cs typeface="Times New Roman" panose="02020603050405020304" pitchFamily="18" charset="0"/>
              </a:rPr>
              <a:t>Date Submitted: </a:t>
            </a:r>
            <a:r>
              <a:rPr lang="en-US" altLang="ja-JP" sz="1600" dirty="0">
                <a:latin typeface="Times New Roman" panose="02020603050405020304" pitchFamily="18" charset="0"/>
                <a:ea typeface="ＭＳ Ｐゴシック" charset="-128"/>
                <a:cs typeface="Times New Roman" panose="02020603050405020304" pitchFamily="18" charset="0"/>
              </a:rPr>
              <a:t>November 17, 2022	</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Yeong Min Jang</a:t>
            </a:r>
            <a:r>
              <a:rPr lang="en-US" altLang="zh-CN" sz="1600" dirty="0">
                <a:latin typeface="Times New Roman" panose="02020603050405020304" pitchFamily="18" charset="0"/>
                <a:ea typeface="ＭＳ Ｐゴシック" charset="-128"/>
                <a:cs typeface="Times New Roman" panose="02020603050405020304" pitchFamily="18" charset="0"/>
              </a:rPr>
              <a:t>,</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ko-KR" sz="1600" dirty="0">
                <a:latin typeface="Times New Roman" panose="02020603050405020304" pitchFamily="18" charset="0"/>
                <a:ea typeface="굴림" charset="-127"/>
                <a:cs typeface="Times New Roman" panose="02020603050405020304" pitchFamily="18" charset="0"/>
              </a:rPr>
              <a:t>Kookmin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a:t>
            </a:r>
            <a:r>
              <a:rPr lang="en-US" altLang="ko-KR" sz="1600" dirty="0">
                <a:latin typeface="Times New Roman" panose="02020603050405020304" pitchFamily="18" charset="0"/>
                <a:ea typeface="굴림" charset="-127"/>
                <a:cs typeface="Times New Roman" panose="02020603050405020304" pitchFamily="18" charset="0"/>
              </a:rPr>
              <a:t>yjang@kookmin.ac.kr</a:t>
            </a:r>
            <a:r>
              <a:rPr lang="en-US" altLang="ja-JP" sz="1600"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IEEE 802.15.7a Higher Rate, Longer Range OCC TG Closing Report </a:t>
            </a:r>
            <a:r>
              <a:rPr lang="en-US" altLang="ja-JP" sz="1600" dirty="0">
                <a:latin typeface="Times New Roman" panose="02020603050405020304" pitchFamily="18" charset="0"/>
                <a:ea typeface="ＭＳ Ｐゴシック" pitchFamily="-65" charset="-128"/>
                <a:cs typeface="Times New Roman" panose="02020603050405020304" pitchFamily="18" charset="0"/>
              </a:rPr>
              <a:t>for</a:t>
            </a:r>
            <a:r>
              <a:rPr lang="en-US" altLang="ja-JP" sz="1600" dirty="0">
                <a:latin typeface="Times New Roman" panose="02020603050405020304" pitchFamily="18" charset="0"/>
                <a:ea typeface="ＭＳ Ｐゴシック" charset="-128"/>
                <a:cs typeface="Times New Roman" panose="02020603050405020304" pitchFamily="18" charset="0"/>
              </a:rPr>
              <a:t> November 2022</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[Report progress to WG]</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100764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44</a:t>
            </a:fld>
            <a:endParaRPr lang="en-US" dirty="0"/>
          </a:p>
        </p:txBody>
      </p:sp>
      <p:sp>
        <p:nvSpPr>
          <p:cNvPr id="2" name="Title 1">
            <a:extLst>
              <a:ext uri="{FF2B5EF4-FFF2-40B4-BE49-F238E27FC236}">
                <a16:creationId xmlns:a16="http://schemas.microsoft.com/office/drawing/2014/main" id="{2A3A1E95-1FBF-100B-6FCD-AB55EB4F1A5F}"/>
              </a:ext>
            </a:extLst>
          </p:cNvPr>
          <p:cNvSpPr>
            <a:spLocks noGrp="1"/>
          </p:cNvSpPr>
          <p:nvPr>
            <p:ph type="title"/>
          </p:nvPr>
        </p:nvSpPr>
        <p:spPr>
          <a:xfrm>
            <a:off x="685800" y="521898"/>
            <a:ext cx="7772400" cy="1066800"/>
          </a:xfrm>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3" name="Rectangle 3">
            <a:extLst>
              <a:ext uri="{FF2B5EF4-FFF2-40B4-BE49-F238E27FC236}">
                <a16:creationId xmlns:a16="http://schemas.microsoft.com/office/drawing/2014/main" id="{CFFDBCB7-174C-1EF3-1B5C-F11C02071DCB}"/>
              </a:ext>
            </a:extLst>
          </p:cNvPr>
          <p:cNvSpPr>
            <a:spLocks noGrp="1" noChangeArrowheads="1"/>
          </p:cNvSpPr>
          <p:nvPr>
            <p:ph idx="1"/>
          </p:nvPr>
        </p:nvSpPr>
        <p:spPr>
          <a:xfrm>
            <a:off x="457200" y="1417638"/>
            <a:ext cx="8599140" cy="4918464"/>
          </a:xfrm>
          <a:ln/>
        </p:spPr>
        <p:txBody>
          <a:bodyPr>
            <a:normAutofit lnSpcReduction="10000"/>
          </a:bodyPr>
          <a:lstStyle/>
          <a:p>
            <a:pPr marL="514350" lvl="2" indent="-342900" algn="just"/>
            <a:r>
              <a:rPr lang="en-US" altLang="ja-JP" sz="2000" dirty="0">
                <a:latin typeface="Times New Roman" panose="02020603050405020304" pitchFamily="18" charset="0"/>
                <a:cs typeface="Times New Roman" panose="02020603050405020304" pitchFamily="18" charset="0"/>
              </a:rPr>
              <a:t>Letter Ballot #192, the initial letter ballot for the P802.15.7-RevA-D2 draft concluded on Nov. 10th, with the following results:</a:t>
            </a:r>
          </a:p>
          <a:p>
            <a:pPr marL="514350" lvl="2" indent="-342900" algn="just"/>
            <a:endParaRPr lang="en-US" altLang="ja-JP" sz="2000" dirty="0">
              <a:latin typeface="Times New Roman" panose="02020603050405020304" pitchFamily="18" charset="0"/>
              <a:cs typeface="Times New Roman" panose="02020603050405020304" pitchFamily="18" charset="0"/>
            </a:endParaRPr>
          </a:p>
          <a:p>
            <a:pPr marL="514350" lvl="2" indent="-342900" algn="just"/>
            <a:endParaRPr lang="en-US" altLang="ja-JP" sz="2000" dirty="0">
              <a:latin typeface="Times New Roman" panose="02020603050405020304" pitchFamily="18" charset="0"/>
              <a:cs typeface="Times New Roman" panose="02020603050405020304" pitchFamily="18" charset="0"/>
            </a:endParaRPr>
          </a:p>
          <a:p>
            <a:pPr marL="514350" lvl="2" indent="-342900" algn="just"/>
            <a:endParaRPr lang="en-US" altLang="ja-JP" sz="2000" dirty="0">
              <a:latin typeface="Times New Roman" panose="02020603050405020304" pitchFamily="18" charset="0"/>
              <a:cs typeface="Times New Roman" panose="02020603050405020304" pitchFamily="18" charset="0"/>
            </a:endParaRPr>
          </a:p>
          <a:p>
            <a:pPr marL="514350" lvl="2" indent="-342900" algn="just"/>
            <a:endParaRPr lang="en-US" altLang="ja-JP" sz="2000" dirty="0">
              <a:latin typeface="Times New Roman" panose="02020603050405020304" pitchFamily="18" charset="0"/>
              <a:cs typeface="Times New Roman" panose="02020603050405020304" pitchFamily="18" charset="0"/>
            </a:endParaRPr>
          </a:p>
          <a:p>
            <a:pPr marL="514350" lvl="2" indent="-342900" algn="just"/>
            <a:endParaRPr lang="en-US" altLang="ja-JP" sz="2000" dirty="0">
              <a:latin typeface="Times New Roman" panose="02020603050405020304" pitchFamily="18" charset="0"/>
              <a:cs typeface="Times New Roman" panose="02020603050405020304" pitchFamily="18" charset="0"/>
            </a:endParaRPr>
          </a:p>
          <a:p>
            <a:pPr marL="514350" lvl="2" indent="-342900" algn="just"/>
            <a:endParaRPr lang="en-US" altLang="ja-JP" sz="2000" dirty="0">
              <a:latin typeface="Times New Roman" panose="02020603050405020304" pitchFamily="18" charset="0"/>
              <a:cs typeface="Times New Roman" panose="02020603050405020304" pitchFamily="18" charset="0"/>
            </a:endParaRPr>
          </a:p>
          <a:p>
            <a:pPr marL="514350" lvl="2" indent="-342900" algn="just"/>
            <a:endParaRPr lang="en-US" altLang="ja-JP" sz="2000" dirty="0">
              <a:latin typeface="Times New Roman" panose="02020603050405020304" pitchFamily="18" charset="0"/>
              <a:cs typeface="Times New Roman" panose="02020603050405020304" pitchFamily="18" charset="0"/>
            </a:endParaRPr>
          </a:p>
          <a:p>
            <a:pPr marL="514350" lvl="2" indent="-342900" algn="just"/>
            <a:endParaRPr lang="en-US" altLang="ja-JP" sz="2000" dirty="0">
              <a:latin typeface="Times New Roman" panose="02020603050405020304" pitchFamily="18" charset="0"/>
              <a:cs typeface="Times New Roman" panose="02020603050405020304" pitchFamily="18" charset="0"/>
            </a:endParaRPr>
          </a:p>
          <a:p>
            <a:pPr marL="514350" lvl="2" indent="-342900" algn="just"/>
            <a:endParaRPr lang="en-US" altLang="ja-JP" sz="2000" dirty="0">
              <a:latin typeface="Times New Roman" panose="02020603050405020304" pitchFamily="18" charset="0"/>
              <a:cs typeface="Times New Roman" panose="02020603050405020304" pitchFamily="18" charset="0"/>
            </a:endParaRPr>
          </a:p>
          <a:p>
            <a:pPr marL="514350" lvl="2" indent="-342900" algn="just"/>
            <a:r>
              <a:rPr lang="en-US" altLang="ja-JP" sz="2000" dirty="0">
                <a:latin typeface="Times New Roman" panose="02020603050405020304" pitchFamily="18" charset="0"/>
                <a:cs typeface="Times New Roman" panose="02020603050405020304" pitchFamily="18" charset="0"/>
              </a:rPr>
              <a:t>The ballot meets quorum and passes. Total 445 comments (Editorial comments: 270 and Technical comments: 175) were submitted and received on the draft. </a:t>
            </a:r>
          </a:p>
          <a:p>
            <a:pPr marL="514350" lvl="2" indent="-342900" algn="just"/>
            <a:r>
              <a:rPr lang="en-US" altLang="ja-JP" sz="2000" dirty="0">
                <a:latin typeface="Times New Roman" panose="02020603050405020304" pitchFamily="18" charset="0"/>
                <a:cs typeface="Times New Roman" panose="02020603050405020304" pitchFamily="18" charset="0"/>
              </a:rPr>
              <a:t>Thank  you for your valuable comments.</a:t>
            </a:r>
          </a:p>
        </p:txBody>
      </p:sp>
      <p:graphicFrame>
        <p:nvGraphicFramePr>
          <p:cNvPr id="7" name="Table 6">
            <a:extLst>
              <a:ext uri="{FF2B5EF4-FFF2-40B4-BE49-F238E27FC236}">
                <a16:creationId xmlns:a16="http://schemas.microsoft.com/office/drawing/2014/main" id="{F031F99E-5874-6CD3-657D-1E0C62A66B48}"/>
              </a:ext>
            </a:extLst>
          </p:cNvPr>
          <p:cNvGraphicFramePr>
            <a:graphicFrameLocks noGrp="1"/>
          </p:cNvGraphicFramePr>
          <p:nvPr/>
        </p:nvGraphicFramePr>
        <p:xfrm>
          <a:off x="3733800" y="2057401"/>
          <a:ext cx="2971800" cy="2806653"/>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1544697847"/>
                    </a:ext>
                  </a:extLst>
                </a:gridCol>
                <a:gridCol w="1485900">
                  <a:extLst>
                    <a:ext uri="{9D8B030D-6E8A-4147-A177-3AD203B41FA5}">
                      <a16:colId xmlns:a16="http://schemas.microsoft.com/office/drawing/2014/main" val="1665858543"/>
                    </a:ext>
                  </a:extLst>
                </a:gridCol>
              </a:tblGrid>
              <a:tr h="304799">
                <a:tc>
                  <a:txBody>
                    <a:bodyPr/>
                    <a:lstStyle/>
                    <a:p>
                      <a:pPr algn="ctr"/>
                      <a:r>
                        <a:rPr lang="en-US" altLang="ja-JP" sz="1600" b="0" dirty="0">
                          <a:solidFill>
                            <a:schemeClr val="tx1"/>
                          </a:solidFill>
                          <a:latin typeface="Times New Roman" panose="02020603050405020304" pitchFamily="18" charset="0"/>
                          <a:cs typeface="Times New Roman" panose="02020603050405020304" pitchFamily="18" charset="0"/>
                        </a:rPr>
                        <a:t>VOTERS</a:t>
                      </a:r>
                      <a:endParaRPr lang="en-US" sz="1600" b="0" dirty="0">
                        <a:solidFill>
                          <a:schemeClr val="tx1"/>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en-US" altLang="ja-JP" sz="1600" b="0" dirty="0">
                          <a:solidFill>
                            <a:schemeClr val="tx1"/>
                          </a:solidFill>
                          <a:latin typeface="Times New Roman" panose="02020603050405020304" pitchFamily="18" charset="0"/>
                          <a:cs typeface="Times New Roman" panose="02020603050405020304" pitchFamily="18" charset="0"/>
                        </a:rPr>
                        <a:t>139</a:t>
                      </a:r>
                      <a:endParaRPr lang="en-US" sz="1600" b="0" dirty="0">
                        <a:solidFill>
                          <a:schemeClr val="tx1"/>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540665272"/>
                  </a:ext>
                </a:extLst>
              </a:tr>
              <a:tr h="315329">
                <a:tc>
                  <a:txBody>
                    <a:bodyPr/>
                    <a:lstStyle/>
                    <a:p>
                      <a:pPr algn="ctr"/>
                      <a:r>
                        <a:rPr lang="en-US" altLang="ja-JP" sz="1600" dirty="0">
                          <a:latin typeface="Times New Roman" panose="02020603050405020304" pitchFamily="18" charset="0"/>
                          <a:cs typeface="Times New Roman" panose="02020603050405020304" pitchFamily="18" charset="0"/>
                        </a:rPr>
                        <a:t>VOTED</a:t>
                      </a:r>
                      <a:endParaRPr lang="en-US" sz="16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en-US" altLang="ja-JP" sz="1600" dirty="0">
                          <a:latin typeface="Times New Roman" panose="02020603050405020304" pitchFamily="18" charset="0"/>
                          <a:cs typeface="Times New Roman" panose="02020603050405020304" pitchFamily="18" charset="0"/>
                        </a:rPr>
                        <a:t>88</a:t>
                      </a:r>
                      <a:endParaRPr lang="en-US" sz="16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2633325945"/>
                  </a:ext>
                </a:extLst>
              </a:tr>
              <a:tr h="315329">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ja-JP" sz="1600" dirty="0">
                          <a:latin typeface="Times New Roman" panose="02020603050405020304" pitchFamily="18" charset="0"/>
                          <a:cs typeface="Times New Roman" panose="02020603050405020304" pitchFamily="18" charset="0"/>
                        </a:rPr>
                        <a:t>YES</a:t>
                      </a:r>
                      <a:endParaRPr lang="en-US" sz="16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ja-JP" sz="1600" dirty="0">
                          <a:latin typeface="Times New Roman" panose="02020603050405020304" pitchFamily="18" charset="0"/>
                          <a:cs typeface="Times New Roman" panose="02020603050405020304" pitchFamily="18" charset="0"/>
                        </a:rPr>
                        <a:t>68</a:t>
                      </a:r>
                    </a:p>
                  </a:txBody>
                  <a:tcPr>
                    <a:solidFill>
                      <a:schemeClr val="bg1">
                        <a:lumMod val="95000"/>
                      </a:schemeClr>
                    </a:solidFill>
                  </a:tcPr>
                </a:tc>
                <a:extLst>
                  <a:ext uri="{0D108BD9-81ED-4DB2-BD59-A6C34878D82A}">
                    <a16:rowId xmlns:a16="http://schemas.microsoft.com/office/drawing/2014/main" val="3717312735"/>
                  </a:ext>
                </a:extLst>
              </a:tr>
              <a:tr h="315329">
                <a:tc>
                  <a:txBody>
                    <a:bodyPr/>
                    <a:lstStyle/>
                    <a:p>
                      <a:pPr algn="ctr"/>
                      <a:r>
                        <a:rPr lang="en-US" altLang="ja-JP" sz="1600" dirty="0">
                          <a:latin typeface="Times New Roman" panose="02020603050405020304" pitchFamily="18" charset="0"/>
                          <a:cs typeface="Times New Roman" panose="02020603050405020304" pitchFamily="18" charset="0"/>
                        </a:rPr>
                        <a:t>ABSTAIN</a:t>
                      </a:r>
                      <a:endParaRPr lang="en-US" sz="16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en-US" altLang="ja-JP" sz="1600" dirty="0">
                          <a:latin typeface="Times New Roman" panose="02020603050405020304" pitchFamily="18" charset="0"/>
                          <a:cs typeface="Times New Roman" panose="02020603050405020304" pitchFamily="18" charset="0"/>
                        </a:rPr>
                        <a:t>15</a:t>
                      </a:r>
                      <a:endParaRPr lang="en-US" sz="16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769865425"/>
                  </a:ext>
                </a:extLst>
              </a:tr>
              <a:tr h="315329">
                <a:tc>
                  <a:txBody>
                    <a:bodyPr/>
                    <a:lstStyle/>
                    <a:p>
                      <a:pPr algn="ctr"/>
                      <a:r>
                        <a:rPr lang="en-US" altLang="ja-JP" sz="1600" dirty="0">
                          <a:latin typeface="Times New Roman" panose="02020603050405020304" pitchFamily="18" charset="0"/>
                          <a:cs typeface="Times New Roman" panose="02020603050405020304" pitchFamily="18" charset="0"/>
                        </a:rPr>
                        <a:t>NO</a:t>
                      </a:r>
                      <a:endParaRPr lang="en-US" sz="16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en-US" altLang="ja-JP" sz="1600" dirty="0">
                          <a:latin typeface="Times New Roman" panose="02020603050405020304" pitchFamily="18" charset="0"/>
                          <a:cs typeface="Times New Roman" panose="02020603050405020304" pitchFamily="18" charset="0"/>
                        </a:rPr>
                        <a:t>5</a:t>
                      </a:r>
                      <a:endParaRPr lang="en-US" sz="16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39644842"/>
                  </a:ext>
                </a:extLst>
              </a:tr>
              <a:tr h="315329">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ja-JP" sz="1600" dirty="0">
                          <a:latin typeface="Times New Roman" panose="02020603050405020304" pitchFamily="18" charset="0"/>
                          <a:cs typeface="Times New Roman" panose="02020603050405020304" pitchFamily="18" charset="0"/>
                        </a:rPr>
                        <a:t>% VOTERS</a:t>
                      </a:r>
                    </a:p>
                  </a:txBody>
                  <a:tcPr>
                    <a:solidFill>
                      <a:schemeClr val="bg1">
                        <a:lumMod val="95000"/>
                      </a:schemeClr>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ja-JP" sz="1600" dirty="0">
                          <a:latin typeface="Times New Roman" panose="02020603050405020304" pitchFamily="18" charset="0"/>
                          <a:cs typeface="Times New Roman" panose="02020603050405020304" pitchFamily="18" charset="0"/>
                        </a:rPr>
                        <a:t>63.31%</a:t>
                      </a:r>
                    </a:p>
                  </a:txBody>
                  <a:tcPr>
                    <a:solidFill>
                      <a:schemeClr val="bg1">
                        <a:lumMod val="95000"/>
                      </a:schemeClr>
                    </a:solidFill>
                  </a:tcPr>
                </a:tc>
                <a:extLst>
                  <a:ext uri="{0D108BD9-81ED-4DB2-BD59-A6C34878D82A}">
                    <a16:rowId xmlns:a16="http://schemas.microsoft.com/office/drawing/2014/main" val="166062983"/>
                  </a:ext>
                </a:extLst>
              </a:tr>
              <a:tr h="315329">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ja-JP" sz="1600" dirty="0">
                          <a:latin typeface="Times New Roman" panose="02020603050405020304" pitchFamily="18" charset="0"/>
                          <a:cs typeface="Times New Roman" panose="02020603050405020304" pitchFamily="18" charset="0"/>
                        </a:rPr>
                        <a:t>% YES</a:t>
                      </a:r>
                      <a:endParaRPr lang="en-US" sz="16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ja-JP" sz="1600" dirty="0">
                          <a:latin typeface="Times New Roman" panose="02020603050405020304" pitchFamily="18" charset="0"/>
                          <a:cs typeface="Times New Roman" panose="02020603050405020304" pitchFamily="18" charset="0"/>
                        </a:rPr>
                        <a:t>93.15%</a:t>
                      </a:r>
                    </a:p>
                  </a:txBody>
                  <a:tcPr>
                    <a:solidFill>
                      <a:schemeClr val="bg1">
                        <a:lumMod val="95000"/>
                      </a:schemeClr>
                    </a:solidFill>
                  </a:tcPr>
                </a:tc>
                <a:extLst>
                  <a:ext uri="{0D108BD9-81ED-4DB2-BD59-A6C34878D82A}">
                    <a16:rowId xmlns:a16="http://schemas.microsoft.com/office/drawing/2014/main" val="3987600946"/>
                  </a:ext>
                </a:extLst>
              </a:tr>
              <a:tr h="459693">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ja-JP" sz="1600" dirty="0">
                          <a:latin typeface="Times New Roman" panose="02020603050405020304" pitchFamily="18" charset="0"/>
                          <a:cs typeface="Times New Roman" panose="02020603050405020304" pitchFamily="18" charset="0"/>
                        </a:rPr>
                        <a:t>% ABSTAIN</a:t>
                      </a:r>
                      <a:endParaRPr lang="en-US" sz="16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ja-JP" sz="1600" dirty="0">
                          <a:latin typeface="Times New Roman" panose="02020603050405020304" pitchFamily="18" charset="0"/>
                          <a:cs typeface="Times New Roman" panose="02020603050405020304" pitchFamily="18" charset="0"/>
                        </a:rPr>
                        <a:t>17.05%</a:t>
                      </a:r>
                    </a:p>
                  </a:txBody>
                  <a:tcPr>
                    <a:solidFill>
                      <a:schemeClr val="bg1">
                        <a:lumMod val="95000"/>
                      </a:schemeClr>
                    </a:solidFill>
                  </a:tcPr>
                </a:tc>
                <a:extLst>
                  <a:ext uri="{0D108BD9-81ED-4DB2-BD59-A6C34878D82A}">
                    <a16:rowId xmlns:a16="http://schemas.microsoft.com/office/drawing/2014/main" val="689980867"/>
                  </a:ext>
                </a:extLst>
              </a:tr>
            </a:tbl>
          </a:graphicData>
        </a:graphic>
      </p:graphicFrame>
    </p:spTree>
    <p:extLst>
      <p:ext uri="{BB962C8B-B14F-4D97-AF65-F5344CB8AC3E}">
        <p14:creationId xmlns:p14="http://schemas.microsoft.com/office/powerpoint/2010/main" val="187684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45</a:t>
            </a:fld>
            <a:endParaRPr lang="en-US" dirty="0"/>
          </a:p>
        </p:txBody>
      </p:sp>
      <p:sp>
        <p:nvSpPr>
          <p:cNvPr id="2" name="Title 1">
            <a:extLst>
              <a:ext uri="{FF2B5EF4-FFF2-40B4-BE49-F238E27FC236}">
                <a16:creationId xmlns:a16="http://schemas.microsoft.com/office/drawing/2014/main" id="{101628B0-F15F-1E3A-05E4-6D461993CC75}"/>
              </a:ext>
            </a:extLst>
          </p:cNvPr>
          <p:cNvSpPr>
            <a:spLocks noGrp="1"/>
          </p:cNvSpPr>
          <p:nvPr>
            <p:ph type="title"/>
          </p:nvPr>
        </p:nvSpPr>
        <p:spPr>
          <a:xfrm>
            <a:off x="685800" y="579438"/>
            <a:ext cx="7772400" cy="838200"/>
          </a:xfrm>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3" name="Rectangle 3">
            <a:extLst>
              <a:ext uri="{FF2B5EF4-FFF2-40B4-BE49-F238E27FC236}">
                <a16:creationId xmlns:a16="http://schemas.microsoft.com/office/drawing/2014/main" id="{89AD4B3C-7F9C-B9A3-6E30-11F9621011F6}"/>
              </a:ext>
            </a:extLst>
          </p:cNvPr>
          <p:cNvSpPr>
            <a:spLocks noGrp="1" noChangeArrowheads="1"/>
          </p:cNvSpPr>
          <p:nvPr>
            <p:ph idx="1"/>
          </p:nvPr>
        </p:nvSpPr>
        <p:spPr>
          <a:xfrm>
            <a:off x="457200" y="1417638"/>
            <a:ext cx="8599140" cy="4918464"/>
          </a:xfrm>
          <a:ln/>
        </p:spPr>
        <p:txBody>
          <a:bodyPr>
            <a:normAutofit lnSpcReduction="10000"/>
          </a:bodyPr>
          <a:lstStyle/>
          <a:p>
            <a:pPr algn="just"/>
            <a:r>
              <a:rPr lang="en-US" altLang="ja-JP" sz="2800" dirty="0">
                <a:latin typeface="Times New Roman" panose="02020603050405020304" pitchFamily="18" charset="0"/>
                <a:cs typeface="Times New Roman" panose="02020603050405020304" pitchFamily="18" charset="0"/>
              </a:rPr>
              <a:t>3 Slots (on Mon., Wed., and Thur.)</a:t>
            </a:r>
          </a:p>
          <a:p>
            <a:pPr algn="just"/>
            <a:r>
              <a:rPr lang="en-US" altLang="ja-JP" sz="2800" dirty="0">
                <a:latin typeface="Times New Roman" panose="02020603050405020304" pitchFamily="18" charset="0"/>
                <a:cs typeface="Times New Roman" panose="02020603050405020304" pitchFamily="18" charset="0"/>
              </a:rPr>
              <a:t>1</a:t>
            </a:r>
            <a:r>
              <a:rPr lang="en-US" altLang="ja-JP" sz="2800" baseline="30000" dirty="0">
                <a:latin typeface="Times New Roman" panose="02020603050405020304" pitchFamily="18" charset="0"/>
                <a:cs typeface="Times New Roman" panose="02020603050405020304" pitchFamily="18" charset="0"/>
              </a:rPr>
              <a:t>st</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000" dirty="0">
                <a:latin typeface="Times New Roman" panose="02020603050405020304" pitchFamily="18" charset="0"/>
                <a:cs typeface="Times New Roman" panose="02020603050405020304" pitchFamily="18" charset="0"/>
              </a:rPr>
              <a:t>Meeting Objectives and Agenda Approval (603-01)</a:t>
            </a:r>
          </a:p>
          <a:p>
            <a:pPr lvl="1" algn="just"/>
            <a:r>
              <a:rPr lang="en-US" altLang="ja-JP" sz="2000" dirty="0">
                <a:latin typeface="Times New Roman" panose="02020603050405020304" pitchFamily="18" charset="0"/>
                <a:cs typeface="Times New Roman" panose="02020603050405020304" pitchFamily="18" charset="0"/>
              </a:rPr>
              <a:t>Advantages of Rolling Shutter OFDM scheme in Draft D2 document (549-00)</a:t>
            </a:r>
          </a:p>
          <a:p>
            <a:pPr lvl="1" algn="just"/>
            <a:r>
              <a:rPr lang="en-US" altLang="ja-JP" sz="2000" dirty="0">
                <a:latin typeface="Times New Roman" panose="02020603050405020304" pitchFamily="18" charset="0"/>
                <a:cs typeface="Times New Roman" panose="02020603050405020304" pitchFamily="18" charset="0"/>
              </a:rPr>
              <a:t>Advantages of MIMO C-OOK scheme in Draft D2 document (550-00)</a:t>
            </a:r>
          </a:p>
          <a:p>
            <a:pPr lvl="1" algn="just"/>
            <a:r>
              <a:rPr lang="en-US" altLang="ja-JP" sz="2000" dirty="0">
                <a:latin typeface="Times New Roman" panose="02020603050405020304" pitchFamily="18" charset="0"/>
                <a:cs typeface="Times New Roman" panose="02020603050405020304" pitchFamily="18" charset="0"/>
              </a:rPr>
              <a:t>Advantages of Hybrid S2PSK-OFDM (HS2PSK-OFDM)scheme in Draft D2 document(551-00) </a:t>
            </a:r>
          </a:p>
          <a:p>
            <a:pPr lvl="1" algn="just"/>
            <a:r>
              <a:rPr lang="en-US" altLang="ja-JP" sz="2000" dirty="0">
                <a:latin typeface="Times New Roman" panose="02020603050405020304" pitchFamily="18" charset="0"/>
                <a:cs typeface="Times New Roman" panose="02020603050405020304" pitchFamily="18" charset="0"/>
              </a:rPr>
              <a:t>Advantages of HOOK-OFDM scheme in Draft D2 document (552-00)</a:t>
            </a:r>
          </a:p>
          <a:p>
            <a:pPr lvl="1" algn="just"/>
            <a:r>
              <a:rPr lang="en-US" altLang="ja-JP" sz="2000" dirty="0">
                <a:latin typeface="Times New Roman" panose="02020603050405020304" pitchFamily="18" charset="0"/>
                <a:cs typeface="Times New Roman" panose="02020603050405020304" pitchFamily="18" charset="0"/>
              </a:rPr>
              <a:t>Advantages of MIMO-OOK scheme in Draft D2 document (553-00)</a:t>
            </a:r>
          </a:p>
          <a:p>
            <a:pPr lvl="1" algn="just"/>
            <a:r>
              <a:rPr lang="en-US" altLang="ja-JP" sz="2000" dirty="0">
                <a:latin typeface="Times New Roman" panose="02020603050405020304" pitchFamily="18" charset="0"/>
                <a:cs typeface="Times New Roman" panose="02020603050405020304" pitchFamily="18" charset="0"/>
              </a:rPr>
              <a:t>Discussion on the Issues of Draft D2 comment from </a:t>
            </a:r>
            <a:r>
              <a:rPr lang="en-US" altLang="ja-JP" sz="2000" dirty="0" err="1">
                <a:latin typeface="Times New Roman" panose="02020603050405020304" pitchFamily="18" charset="0"/>
                <a:cs typeface="Times New Roman" panose="02020603050405020304" pitchFamily="18" charset="0"/>
              </a:rPr>
              <a:t>Fraunhofer</a:t>
            </a:r>
            <a:r>
              <a:rPr lang="en-US" altLang="ja-JP" sz="2000" dirty="0">
                <a:latin typeface="Times New Roman" panose="02020603050405020304" pitchFamily="18" charset="0"/>
                <a:cs typeface="Times New Roman" panose="02020603050405020304" pitchFamily="18" charset="0"/>
              </a:rPr>
              <a:t> HHI (554-00)</a:t>
            </a:r>
          </a:p>
          <a:p>
            <a:pPr lvl="1" algn="just"/>
            <a:r>
              <a:rPr lang="en-US" altLang="ja-JP" sz="2000" dirty="0">
                <a:latin typeface="Times New Roman" panose="02020603050405020304" pitchFamily="18" charset="0"/>
                <a:cs typeface="Times New Roman" panose="02020603050405020304" pitchFamily="18" charset="0"/>
              </a:rPr>
              <a:t>Discussion on the Issues of Draft D2 comment from Intel Corporation (555-00)</a:t>
            </a:r>
          </a:p>
          <a:p>
            <a:pPr lvl="2" algn="just"/>
            <a:endParaRPr lang="en-US" altLang="ja-JP"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471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46</a:t>
            </a:fld>
            <a:endParaRPr lang="en-US" dirty="0"/>
          </a:p>
        </p:txBody>
      </p:sp>
      <p:sp>
        <p:nvSpPr>
          <p:cNvPr id="2" name="Title 1">
            <a:extLst>
              <a:ext uri="{FF2B5EF4-FFF2-40B4-BE49-F238E27FC236}">
                <a16:creationId xmlns:a16="http://schemas.microsoft.com/office/drawing/2014/main" id="{F2D72D09-E52C-7AE1-B0DD-9E70E68BFB14}"/>
              </a:ext>
            </a:extLst>
          </p:cNvPr>
          <p:cNvSpPr>
            <a:spLocks noGrp="1"/>
          </p:cNvSpPr>
          <p:nvPr>
            <p:ph type="title"/>
          </p:nvPr>
        </p:nvSpPr>
        <p:spPr>
          <a:xfrm>
            <a:off x="685800" y="656432"/>
            <a:ext cx="7772400" cy="762000"/>
          </a:xfrm>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3" name="Rectangle 3">
            <a:extLst>
              <a:ext uri="{FF2B5EF4-FFF2-40B4-BE49-F238E27FC236}">
                <a16:creationId xmlns:a16="http://schemas.microsoft.com/office/drawing/2014/main" id="{824A4724-90C5-47B5-6CD1-F868C90E1E58}"/>
              </a:ext>
            </a:extLst>
          </p:cNvPr>
          <p:cNvSpPr>
            <a:spLocks noGrp="1" noChangeArrowheads="1"/>
          </p:cNvSpPr>
          <p:nvPr>
            <p:ph idx="1"/>
          </p:nvPr>
        </p:nvSpPr>
        <p:spPr>
          <a:xfrm>
            <a:off x="381001" y="1417638"/>
            <a:ext cx="8331436" cy="4297362"/>
          </a:xfrm>
          <a:ln/>
        </p:spPr>
        <p:txBody>
          <a:bodyPr>
            <a:normAutofit fontScale="85000" lnSpcReduction="20000"/>
          </a:bodyPr>
          <a:lstStyle/>
          <a:p>
            <a:pPr algn="just"/>
            <a:r>
              <a:rPr lang="en-US" altLang="ja-JP" sz="2800" dirty="0">
                <a:latin typeface="Times New Roman" panose="02020603050405020304" pitchFamily="18" charset="0"/>
                <a:cs typeface="Times New Roman" panose="02020603050405020304" pitchFamily="18" charset="0"/>
              </a:rPr>
              <a:t>2</a:t>
            </a:r>
            <a:r>
              <a:rPr lang="en-US" altLang="ja-JP" sz="2800" baseline="30000" dirty="0">
                <a:latin typeface="Times New Roman" panose="02020603050405020304" pitchFamily="18" charset="0"/>
                <a:cs typeface="Times New Roman" panose="02020603050405020304" pitchFamily="18" charset="0"/>
              </a:rPr>
              <a:t>nd</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400" dirty="0">
                <a:latin typeface="Times New Roman" panose="02020603050405020304" pitchFamily="18" charset="0"/>
                <a:cs typeface="Times New Roman" panose="02020603050405020304" pitchFamily="18" charset="0"/>
              </a:rPr>
              <a:t>Meeting Objectives and Agenda Approval (603-01)</a:t>
            </a:r>
          </a:p>
          <a:p>
            <a:pPr lvl="1" algn="just"/>
            <a:r>
              <a:rPr lang="en-US" altLang="ja-JP" sz="2400" dirty="0">
                <a:latin typeface="Times New Roman" panose="02020603050405020304" pitchFamily="18" charset="0"/>
                <a:cs typeface="Times New Roman" panose="02020603050405020304" pitchFamily="18" charset="0"/>
              </a:rPr>
              <a:t>Response to comments from </a:t>
            </a:r>
            <a:r>
              <a:rPr lang="en-US" altLang="ja-JP" sz="2400" dirty="0" err="1">
                <a:latin typeface="Times New Roman" panose="02020603050405020304" pitchFamily="18" charset="0"/>
                <a:cs typeface="Times New Roman" panose="02020603050405020304" pitchFamily="18" charset="0"/>
              </a:rPr>
              <a:t>Tero</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Kivinen</a:t>
            </a:r>
            <a:r>
              <a:rPr lang="en-US" altLang="ja-JP" sz="2400" dirty="0">
                <a:latin typeface="Times New Roman" panose="02020603050405020304" pitchFamily="18" charset="0"/>
                <a:cs typeface="Times New Roman" panose="02020603050405020304" pitchFamily="18" charset="0"/>
              </a:rPr>
              <a:t> on the Draft D2 document- Part 1 (617-00)</a:t>
            </a:r>
          </a:p>
          <a:p>
            <a:pPr lvl="1" algn="just"/>
            <a:r>
              <a:rPr lang="en-US" altLang="ja-JP" sz="2400" dirty="0">
                <a:latin typeface="Times New Roman" panose="02020603050405020304" pitchFamily="18" charset="0"/>
                <a:cs typeface="Times New Roman" panose="02020603050405020304" pitchFamily="18" charset="0"/>
              </a:rPr>
              <a:t>Response to comments from </a:t>
            </a:r>
            <a:r>
              <a:rPr lang="en-US" altLang="ja-JP" sz="2400" dirty="0" err="1">
                <a:latin typeface="Times New Roman" panose="02020603050405020304" pitchFamily="18" charset="0"/>
                <a:cs typeface="Times New Roman" panose="02020603050405020304" pitchFamily="18" charset="0"/>
              </a:rPr>
              <a:t>Tero</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Kivinen</a:t>
            </a:r>
            <a:r>
              <a:rPr lang="en-US" altLang="ja-JP" sz="2400" dirty="0">
                <a:latin typeface="Times New Roman" panose="02020603050405020304" pitchFamily="18" charset="0"/>
                <a:cs typeface="Times New Roman" panose="02020603050405020304" pitchFamily="18" charset="0"/>
              </a:rPr>
              <a:t> on the Draft D2 document- Part 2 (618-00)</a:t>
            </a:r>
          </a:p>
          <a:p>
            <a:pPr lvl="1" algn="just"/>
            <a:r>
              <a:rPr lang="en-US" altLang="ja-JP" sz="2400" dirty="0">
                <a:latin typeface="Times New Roman" panose="02020603050405020304" pitchFamily="18" charset="0"/>
                <a:cs typeface="Times New Roman" panose="02020603050405020304" pitchFamily="18" charset="0"/>
              </a:rPr>
              <a:t>Response to comments from </a:t>
            </a:r>
            <a:r>
              <a:rPr lang="en-US" altLang="ja-JP" sz="2400" dirty="0" err="1">
                <a:latin typeface="Times New Roman" panose="02020603050405020304" pitchFamily="18" charset="0"/>
                <a:cs typeface="Times New Roman" panose="02020603050405020304" pitchFamily="18" charset="0"/>
              </a:rPr>
              <a:t>Tero</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Kivinen</a:t>
            </a:r>
            <a:r>
              <a:rPr lang="en-US" altLang="ja-JP" sz="2400" dirty="0">
                <a:latin typeface="Times New Roman" panose="02020603050405020304" pitchFamily="18" charset="0"/>
                <a:cs typeface="Times New Roman" panose="02020603050405020304" pitchFamily="18" charset="0"/>
              </a:rPr>
              <a:t> on the Draft D2 document- Part 3 (619-00)</a:t>
            </a:r>
          </a:p>
          <a:p>
            <a:pPr lvl="1" algn="just"/>
            <a:r>
              <a:rPr lang="en-US" altLang="ja-JP" sz="2400" dirty="0">
                <a:latin typeface="Times New Roman" panose="02020603050405020304" pitchFamily="18" charset="0"/>
                <a:cs typeface="Times New Roman" panose="02020603050405020304" pitchFamily="18" charset="0"/>
              </a:rPr>
              <a:t>Response to comments from </a:t>
            </a:r>
            <a:r>
              <a:rPr lang="en-US" altLang="ja-JP" sz="2400" dirty="0" err="1">
                <a:latin typeface="Times New Roman" panose="02020603050405020304" pitchFamily="18" charset="0"/>
                <a:cs typeface="Times New Roman" panose="02020603050405020304" pitchFamily="18" charset="0"/>
              </a:rPr>
              <a:t>Tero</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Kivinen</a:t>
            </a:r>
            <a:r>
              <a:rPr lang="en-US" altLang="ja-JP" sz="2400" dirty="0">
                <a:latin typeface="Times New Roman" panose="02020603050405020304" pitchFamily="18" charset="0"/>
                <a:cs typeface="Times New Roman" panose="02020603050405020304" pitchFamily="18" charset="0"/>
              </a:rPr>
              <a:t> on the Draft D2 document- Part 4 (620-00)</a:t>
            </a:r>
          </a:p>
          <a:p>
            <a:pPr lvl="1" algn="just"/>
            <a:r>
              <a:rPr lang="en-US" altLang="ja-JP" sz="2400" dirty="0">
                <a:latin typeface="Times New Roman" panose="02020603050405020304" pitchFamily="18" charset="0"/>
                <a:cs typeface="Times New Roman" panose="02020603050405020304" pitchFamily="18" charset="0"/>
              </a:rPr>
              <a:t>Discussion on comments from German Aerospace Center (DLR) for Draft D2 document (621-00)</a:t>
            </a:r>
          </a:p>
          <a:p>
            <a:pPr lvl="1" algn="just"/>
            <a:r>
              <a:rPr lang="en-US" altLang="ja-JP" sz="2400" dirty="0">
                <a:latin typeface="Times New Roman" panose="02020603050405020304" pitchFamily="18" charset="0"/>
                <a:cs typeface="Times New Roman" panose="02020603050405020304" pitchFamily="18" charset="0"/>
              </a:rPr>
              <a:t>Discussion and response on comments of Draft D2 document from SKG Waves (622-00)</a:t>
            </a:r>
          </a:p>
        </p:txBody>
      </p:sp>
    </p:spTree>
    <p:extLst>
      <p:ext uri="{BB962C8B-B14F-4D97-AF65-F5344CB8AC3E}">
        <p14:creationId xmlns:p14="http://schemas.microsoft.com/office/powerpoint/2010/main" val="2886222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47</a:t>
            </a:fld>
            <a:endParaRPr lang="en-US" dirty="0"/>
          </a:p>
        </p:txBody>
      </p:sp>
      <p:sp>
        <p:nvSpPr>
          <p:cNvPr id="2" name="Title 1">
            <a:extLst>
              <a:ext uri="{FF2B5EF4-FFF2-40B4-BE49-F238E27FC236}">
                <a16:creationId xmlns:a16="http://schemas.microsoft.com/office/drawing/2014/main" id="{27D6B7B0-6F95-34CD-99CC-9CC792A88EE6}"/>
              </a:ext>
            </a:extLst>
          </p:cNvPr>
          <p:cNvSpPr>
            <a:spLocks noGrp="1"/>
          </p:cNvSpPr>
          <p:nvPr>
            <p:ph type="title"/>
          </p:nvPr>
        </p:nvSpPr>
        <p:spPr>
          <a:xfrm>
            <a:off x="685800" y="685800"/>
            <a:ext cx="7772400" cy="838200"/>
          </a:xfrm>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3" name="Rectangle 3">
            <a:extLst>
              <a:ext uri="{FF2B5EF4-FFF2-40B4-BE49-F238E27FC236}">
                <a16:creationId xmlns:a16="http://schemas.microsoft.com/office/drawing/2014/main" id="{722246D6-D0C8-2B0D-4200-BF99585D8AB5}"/>
              </a:ext>
            </a:extLst>
          </p:cNvPr>
          <p:cNvSpPr txBox="1">
            <a:spLocks noChangeArrowheads="1"/>
          </p:cNvSpPr>
          <p:nvPr/>
        </p:nvSpPr>
        <p:spPr>
          <a:xfrm>
            <a:off x="457199" y="1524000"/>
            <a:ext cx="8263071" cy="4343400"/>
          </a:xfrm>
          <a:prstGeom prst="rect">
            <a:avLst/>
          </a:prstGeom>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ja-JP" sz="2800" dirty="0">
                <a:latin typeface="Times New Roman" panose="02020603050405020304" pitchFamily="18" charset="0"/>
                <a:cs typeface="Times New Roman" panose="02020603050405020304" pitchFamily="18" charset="0"/>
              </a:rPr>
              <a:t>3</a:t>
            </a:r>
            <a:r>
              <a:rPr lang="en-US" altLang="ja-JP" sz="2800" baseline="30000" dirty="0">
                <a:latin typeface="Times New Roman" panose="02020603050405020304" pitchFamily="18" charset="0"/>
                <a:cs typeface="Times New Roman" panose="02020603050405020304" pitchFamily="18" charset="0"/>
              </a:rPr>
              <a:t>rd</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000" dirty="0">
                <a:latin typeface="Times New Roman" panose="02020603050405020304" pitchFamily="18" charset="0"/>
                <a:cs typeface="Times New Roman" panose="02020603050405020304" pitchFamily="18" charset="0"/>
              </a:rPr>
              <a:t>Meeting Objectives and Agenda Approval (603-01)</a:t>
            </a:r>
          </a:p>
          <a:p>
            <a:pPr lvl="1" algn="just"/>
            <a:r>
              <a:rPr lang="en-US" altLang="ja-JP" sz="2000" dirty="0">
                <a:latin typeface="Times New Roman" panose="02020603050405020304" pitchFamily="18" charset="0"/>
                <a:cs typeface="Times New Roman" panose="02020603050405020304" pitchFamily="18" charset="0"/>
              </a:rPr>
              <a:t>Kookmin responses to LB192 combined comments (644-01)</a:t>
            </a:r>
          </a:p>
          <a:p>
            <a:pPr lvl="1" algn="just"/>
            <a:r>
              <a:rPr lang="en-US" altLang="ja-JP" sz="2000" dirty="0">
                <a:latin typeface="Times New Roman" panose="02020603050405020304" pitchFamily="18" charset="0"/>
                <a:cs typeface="Times New Roman" panose="02020603050405020304" pitchFamily="18" charset="0"/>
              </a:rPr>
              <a:t>Response to ETRI’ comments on the Draft D2 document -Part 1 (623-00)</a:t>
            </a:r>
          </a:p>
          <a:p>
            <a:pPr lvl="1" algn="just"/>
            <a:r>
              <a:rPr lang="en-US" altLang="ja-JP" sz="2000" dirty="0">
                <a:latin typeface="Times New Roman" panose="02020603050405020304" pitchFamily="18" charset="0"/>
                <a:cs typeface="Times New Roman" panose="02020603050405020304" pitchFamily="18" charset="0"/>
              </a:rPr>
              <a:t>Response to ETRI’ comments on the Draft D2 document -Part 2 (624-00)</a:t>
            </a:r>
          </a:p>
          <a:p>
            <a:pPr lvl="1" algn="just"/>
            <a:r>
              <a:rPr lang="en-US" altLang="ja-JP" sz="2000" dirty="0">
                <a:latin typeface="Times New Roman" panose="02020603050405020304" pitchFamily="18" charset="0"/>
                <a:cs typeface="Times New Roman" panose="02020603050405020304" pitchFamily="18" charset="0"/>
              </a:rPr>
              <a:t>Response to ETRI’ comments on the Draft D2 document -Part 3 (625-00)</a:t>
            </a:r>
          </a:p>
          <a:p>
            <a:pPr lvl="1" algn="just"/>
            <a:r>
              <a:rPr lang="en-US" altLang="ja-JP" sz="2000" dirty="0">
                <a:latin typeface="Times New Roman" panose="02020603050405020304" pitchFamily="18" charset="0"/>
                <a:cs typeface="Times New Roman" panose="02020603050405020304" pitchFamily="18" charset="0"/>
              </a:rPr>
              <a:t>Discussion on the Issues of Draft D2 document from </a:t>
            </a:r>
            <a:r>
              <a:rPr lang="en-US" altLang="ja-JP" sz="2000" dirty="0" err="1">
                <a:latin typeface="Times New Roman" panose="02020603050405020304" pitchFamily="18" charset="0"/>
                <a:cs typeface="Times New Roman" panose="02020603050405020304" pitchFamily="18" charset="0"/>
              </a:rPr>
              <a:t>Qorvo</a:t>
            </a:r>
            <a:r>
              <a:rPr lang="en-US" altLang="ja-JP" sz="2000" dirty="0">
                <a:latin typeface="Times New Roman" panose="02020603050405020304" pitchFamily="18" charset="0"/>
                <a:cs typeface="Times New Roman" panose="02020603050405020304" pitchFamily="18" charset="0"/>
              </a:rPr>
              <a:t> (626-00)</a:t>
            </a:r>
          </a:p>
          <a:p>
            <a:pPr lvl="1" algn="just"/>
            <a:r>
              <a:rPr lang="en-US" altLang="ja-JP" sz="2000" dirty="0">
                <a:latin typeface="Times New Roman" panose="02020603050405020304" pitchFamily="18" charset="0"/>
                <a:cs typeface="Times New Roman" panose="02020603050405020304" pitchFamily="18" charset="0"/>
              </a:rPr>
              <a:t>Discussion and response on the Issues of Draft D2 document from Qualcomm (627-00)</a:t>
            </a:r>
          </a:p>
          <a:p>
            <a:pPr lvl="1" algn="just"/>
            <a:r>
              <a:rPr lang="en-US" altLang="ja-JP" sz="2000" dirty="0">
                <a:latin typeface="Times New Roman" panose="02020603050405020304" pitchFamily="18" charset="0"/>
                <a:cs typeface="Times New Roman" panose="02020603050405020304" pitchFamily="18" charset="0"/>
              </a:rPr>
              <a:t>Prepared the Motion to create CRG and TG/WG Motion for LB2</a:t>
            </a:r>
          </a:p>
          <a:p>
            <a:pPr lvl="1" algn="just"/>
            <a:endParaRPr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109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48</a:t>
            </a:fld>
            <a:endParaRPr lang="en-US" dirty="0"/>
          </a:p>
        </p:txBody>
      </p:sp>
      <p:sp>
        <p:nvSpPr>
          <p:cNvPr id="2" name="TextBox 1">
            <a:extLst>
              <a:ext uri="{FF2B5EF4-FFF2-40B4-BE49-F238E27FC236}">
                <a16:creationId xmlns:a16="http://schemas.microsoft.com/office/drawing/2014/main" id="{E3273E18-011C-8426-533A-7BC65D632ED2}"/>
              </a:ext>
            </a:extLst>
          </p:cNvPr>
          <p:cNvSpPr txBox="1"/>
          <p:nvPr/>
        </p:nvSpPr>
        <p:spPr>
          <a:xfrm>
            <a:off x="3550730" y="533400"/>
            <a:ext cx="2042547"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a:t>
            </a:r>
            <a:endParaRPr lang="en-US" sz="2400" dirty="0"/>
          </a:p>
        </p:txBody>
      </p:sp>
      <p:sp>
        <p:nvSpPr>
          <p:cNvPr id="3" name="TextBox 2">
            <a:extLst>
              <a:ext uri="{FF2B5EF4-FFF2-40B4-BE49-F238E27FC236}">
                <a16:creationId xmlns:a16="http://schemas.microsoft.com/office/drawing/2014/main" id="{CBC912D6-5D5C-251F-4C35-FF99D39B48E8}"/>
              </a:ext>
            </a:extLst>
          </p:cNvPr>
          <p:cNvSpPr txBox="1"/>
          <p:nvPr/>
        </p:nvSpPr>
        <p:spPr>
          <a:xfrm>
            <a:off x="609600" y="1295400"/>
            <a:ext cx="8229600" cy="5016758"/>
          </a:xfrm>
          <a:prstGeom prst="rect">
            <a:avLst/>
          </a:prstGeom>
          <a:noFill/>
        </p:spPr>
        <p:txBody>
          <a:bodyPr wrap="square" rtlCol="0">
            <a:spAutoFit/>
          </a:bodyPr>
          <a:lstStyle/>
          <a:p>
            <a:pPr>
              <a:buClr>
                <a:srgbClr val="00B050"/>
              </a:buClr>
              <a:buSzPct val="100000"/>
            </a:pPr>
            <a:r>
              <a:rPr lang="en-US" altLang="ja-JP" sz="2000" b="1" dirty="0"/>
              <a:t>Motions to Approve Formation of CRG</a:t>
            </a:r>
          </a:p>
          <a:p>
            <a:pPr marL="0" indent="0">
              <a:buClr>
                <a:srgbClr val="00B050"/>
              </a:buClr>
              <a:buSzPct val="100000"/>
              <a:buNone/>
            </a:pPr>
            <a:endParaRPr lang="en-GB" altLang="ja-JP" sz="2000" b="1" dirty="0"/>
          </a:p>
          <a:p>
            <a:pPr algn="just"/>
            <a:r>
              <a:rPr lang="en-US" sz="2000" i="1" dirty="0"/>
              <a:t>Move that 802.15.7a TG approve the formation of a Comment Resolution Group (CRG) for the WG balloting of the P802.15.7a/D2 with the following membership: Yeong Min Jang, Sang-Kyu Lim, Ryuji Kohno, Phil Beecher, and </a:t>
            </a:r>
            <a:r>
              <a:rPr lang="en-US" sz="2000" i="1" dirty="0" err="1"/>
              <a:t>Seongsoon</a:t>
            </a:r>
            <a:r>
              <a:rPr lang="en-US" sz="2000" i="1" dirty="0"/>
              <a:t> </a:t>
            </a:r>
            <a:r>
              <a:rPr lang="en-US" sz="2000" i="1" dirty="0" err="1"/>
              <a:t>Joo</a:t>
            </a:r>
            <a:r>
              <a:rPr lang="en-US" sz="2000" i="1" dirty="0"/>
              <a:t>. The 802.15.7a CRG is authorized to approve comment resolutions, edit the draft according to the comment resolutions, and to approve the start of recirculation ballots of the revised draft on behalf of the 802.15.7a TG. Comment resolution on recirculation ballots between sessions will be conducted via reflector email and via teleconferences announced to the reflector as per the LMSC 802 WG P&amp;P.</a:t>
            </a:r>
            <a:endParaRPr lang="en-US" sz="2000" dirty="0"/>
          </a:p>
          <a:p>
            <a:pPr marL="0" indent="0">
              <a:buNone/>
            </a:pPr>
            <a:endParaRPr lang="en-US" altLang="en-US" sz="2000" i="1" dirty="0"/>
          </a:p>
          <a:p>
            <a:r>
              <a:rPr lang="en-US" altLang="en-US" sz="2000" i="1" dirty="0"/>
              <a:t>Moved By: </a:t>
            </a:r>
            <a:r>
              <a:rPr lang="en-US" altLang="en-US" sz="2000" i="1" dirty="0" err="1"/>
              <a:t>Yeong</a:t>
            </a:r>
            <a:r>
              <a:rPr lang="en-US" altLang="en-US" sz="2000" i="1" dirty="0"/>
              <a:t> Min Jang</a:t>
            </a:r>
          </a:p>
          <a:p>
            <a:r>
              <a:rPr lang="en-US" altLang="en-US" sz="2000" i="1" dirty="0"/>
              <a:t>Seconded By: Sang-</a:t>
            </a:r>
            <a:r>
              <a:rPr lang="en-US" altLang="en-US" sz="2000" i="1" dirty="0" err="1"/>
              <a:t>Kyu</a:t>
            </a:r>
            <a:r>
              <a:rPr lang="en-US" altLang="en-US" sz="2000" i="1" dirty="0"/>
              <a:t> Lim</a:t>
            </a:r>
          </a:p>
          <a:p>
            <a:endParaRPr lang="en-US" altLang="en-US" sz="2000" i="1" dirty="0"/>
          </a:p>
          <a:p>
            <a:r>
              <a:rPr lang="en-US" altLang="ja-JP" sz="2000" dirty="0"/>
              <a:t>Approved by unanimous consent</a:t>
            </a:r>
          </a:p>
        </p:txBody>
      </p:sp>
    </p:spTree>
    <p:extLst>
      <p:ext uri="{BB962C8B-B14F-4D97-AF65-F5344CB8AC3E}">
        <p14:creationId xmlns:p14="http://schemas.microsoft.com/office/powerpoint/2010/main" val="2793618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49</a:t>
            </a:fld>
            <a:endParaRPr lang="en-US" dirty="0"/>
          </a:p>
        </p:txBody>
      </p:sp>
      <p:sp>
        <p:nvSpPr>
          <p:cNvPr id="2" name="TextBox 1">
            <a:extLst>
              <a:ext uri="{FF2B5EF4-FFF2-40B4-BE49-F238E27FC236}">
                <a16:creationId xmlns:a16="http://schemas.microsoft.com/office/drawing/2014/main" id="{BCB2ABCF-38DD-84A8-E1BD-157EC511E0FA}"/>
              </a:ext>
            </a:extLst>
          </p:cNvPr>
          <p:cNvSpPr txBox="1"/>
          <p:nvPr/>
        </p:nvSpPr>
        <p:spPr>
          <a:xfrm>
            <a:off x="3481801" y="533400"/>
            <a:ext cx="2180405"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WG Motion</a:t>
            </a:r>
            <a:endParaRPr lang="en-US" sz="2400" dirty="0"/>
          </a:p>
        </p:txBody>
      </p:sp>
      <p:sp>
        <p:nvSpPr>
          <p:cNvPr id="3" name="TextBox 2">
            <a:extLst>
              <a:ext uri="{FF2B5EF4-FFF2-40B4-BE49-F238E27FC236}">
                <a16:creationId xmlns:a16="http://schemas.microsoft.com/office/drawing/2014/main" id="{6FDA28CC-8565-8B04-B81E-CEFB5D6CC1F5}"/>
              </a:ext>
            </a:extLst>
          </p:cNvPr>
          <p:cNvSpPr txBox="1"/>
          <p:nvPr/>
        </p:nvSpPr>
        <p:spPr>
          <a:xfrm>
            <a:off x="457203" y="1600200"/>
            <a:ext cx="8229600" cy="4401205"/>
          </a:xfrm>
          <a:prstGeom prst="rect">
            <a:avLst/>
          </a:prstGeom>
          <a:noFill/>
        </p:spPr>
        <p:txBody>
          <a:bodyPr wrap="square" rtlCol="0">
            <a:spAutoFit/>
          </a:bodyPr>
          <a:lstStyle/>
          <a:p>
            <a:pPr>
              <a:buClr>
                <a:srgbClr val="00B050"/>
              </a:buClr>
              <a:buSzPct val="100000"/>
            </a:pPr>
            <a:r>
              <a:rPr lang="en-US" altLang="ja-JP" sz="2000" b="1" dirty="0"/>
              <a:t>Motions to Approve Formation of CRG</a:t>
            </a:r>
          </a:p>
          <a:p>
            <a:pPr marL="0" indent="0">
              <a:buClr>
                <a:srgbClr val="00B050"/>
              </a:buClr>
              <a:buSzPct val="100000"/>
              <a:buNone/>
            </a:pPr>
            <a:endParaRPr lang="en-GB" altLang="ja-JP" sz="2000" b="1" dirty="0"/>
          </a:p>
          <a:p>
            <a:pPr algn="just"/>
            <a:r>
              <a:rPr lang="en-US" sz="2000" i="1" dirty="0"/>
              <a:t>Move that 802.15 WG approve the formation of a Comment Resolution Group (CRG) for the WG balloting of the P802.15.7a/D2 with the following membership: Yeong Min Jang, Sang-Kyu Lim, Ryuji Kohno, Phil Beecher, and </a:t>
            </a:r>
            <a:r>
              <a:rPr lang="en-US" sz="2000" i="1" dirty="0" err="1"/>
              <a:t>Seongsoon</a:t>
            </a:r>
            <a:r>
              <a:rPr lang="ko-KR" altLang="en-US" sz="2000" i="1" dirty="0"/>
              <a:t> </a:t>
            </a:r>
            <a:r>
              <a:rPr lang="en-US" altLang="ko-KR" sz="2000" i="1" dirty="0" err="1"/>
              <a:t>Joo</a:t>
            </a:r>
            <a:r>
              <a:rPr lang="en-US" sz="2000" i="1" dirty="0"/>
              <a:t>. The 802.15.7a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2000" dirty="0"/>
          </a:p>
          <a:p>
            <a:pPr marL="0" indent="0">
              <a:buNone/>
            </a:pPr>
            <a:endParaRPr lang="en-US" altLang="en-US" sz="2000" i="1" dirty="0"/>
          </a:p>
          <a:p>
            <a:r>
              <a:rPr lang="en-US" altLang="en-US" sz="2000" i="1" dirty="0"/>
              <a:t>Moved By: Yeong Min Jang</a:t>
            </a:r>
          </a:p>
          <a:p>
            <a:r>
              <a:rPr lang="en-US" altLang="en-US" sz="2000" i="1" dirty="0"/>
              <a:t>Seconded By: </a:t>
            </a:r>
            <a:r>
              <a:rPr lang="en-US" altLang="ko-KR" sz="2000" i="1" dirty="0"/>
              <a:t>Phil Beecher</a:t>
            </a:r>
            <a:endParaRPr lang="en-US" altLang="en-US" sz="2000" i="1" dirty="0"/>
          </a:p>
        </p:txBody>
      </p:sp>
    </p:spTree>
    <p:extLst>
      <p:ext uri="{BB962C8B-B14F-4D97-AF65-F5344CB8AC3E}">
        <p14:creationId xmlns:p14="http://schemas.microsoft.com/office/powerpoint/2010/main" val="56758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09600" indent="-609600" fontAlgn="b">
              <a:lnSpc>
                <a:spcPct val="80000"/>
              </a:lnSpc>
              <a:spcAft>
                <a:spcPts val="0"/>
              </a:spcAft>
              <a:buFontTx/>
              <a:buNone/>
              <a:defRPr/>
            </a:pPr>
            <a:r>
              <a:rPr lang="en-US" sz="2000" kern="1200" dirty="0">
                <a:latin typeface="Arial Rounded MT Bold" pitchFamily="34" charset="0"/>
                <a:cs typeface="Arial" charset="0"/>
              </a:rPr>
              <a:t>TG 4/Cor1 – 802.15.4-2020 Corrigenda</a:t>
            </a:r>
          </a:p>
          <a:p>
            <a:pPr marL="644525" indent="-644525" fontAlgn="b">
              <a:lnSpc>
                <a:spcPct val="80000"/>
              </a:lnSpc>
              <a:spcAft>
                <a:spcPts val="0"/>
              </a:spcAft>
              <a:buFontTx/>
              <a:buNone/>
              <a:tabLst>
                <a:tab pos="446088" algn="l"/>
              </a:tabLst>
              <a:defRPr/>
            </a:pPr>
            <a:r>
              <a:rPr lang="en-US" sz="2000" kern="1200" dirty="0">
                <a:latin typeface="Arial Rounded MT Bold" pitchFamily="34" charset="0"/>
                <a:cs typeface="Arial" charset="0"/>
              </a:rPr>
              <a:t>	Objective: correction of errors, inconsistencies, and ambiguities </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781686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50</a:t>
            </a:fld>
            <a:endParaRPr lang="en-US" dirty="0"/>
          </a:p>
        </p:txBody>
      </p:sp>
      <p:sp>
        <p:nvSpPr>
          <p:cNvPr id="2" name="Title 1">
            <a:extLst>
              <a:ext uri="{FF2B5EF4-FFF2-40B4-BE49-F238E27FC236}">
                <a16:creationId xmlns:a16="http://schemas.microsoft.com/office/drawing/2014/main" id="{EF82472D-0E00-4DFD-70B4-08DBEB004878}"/>
              </a:ext>
            </a:extLst>
          </p:cNvPr>
          <p:cNvSpPr>
            <a:spLocks noGrp="1"/>
          </p:cNvSpPr>
          <p:nvPr>
            <p:ph type="title"/>
          </p:nvPr>
        </p:nvSpPr>
        <p:spPr>
          <a:xfrm>
            <a:off x="685800" y="685800"/>
            <a:ext cx="7772400" cy="1066800"/>
          </a:xfrm>
        </p:spPr>
        <p:txBody>
          <a:bodyPr>
            <a:normAutofit/>
          </a:bodyPr>
          <a:lstStyle/>
          <a:p>
            <a:r>
              <a:rPr lang="en-US" altLang="ja-JP" sz="4000" dirty="0">
                <a:latin typeface="Times New Roman" panose="02020603050405020304" pitchFamily="18" charset="0"/>
                <a:cs typeface="Times New Roman" panose="02020603050405020304" pitchFamily="18" charset="0"/>
              </a:rPr>
              <a:t>Plan for November and December</a:t>
            </a:r>
            <a:endParaRPr lang="en-US" sz="400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80914072-F29C-5FAD-C13F-13F5AD23BC16}"/>
              </a:ext>
            </a:extLst>
          </p:cNvPr>
          <p:cNvSpPr>
            <a:spLocks noGrp="1" noChangeArrowheads="1"/>
          </p:cNvSpPr>
          <p:nvPr>
            <p:ph idx="1"/>
          </p:nvPr>
        </p:nvSpPr>
        <p:spPr>
          <a:xfrm>
            <a:off x="251520" y="2057400"/>
            <a:ext cx="8740080" cy="3887944"/>
          </a:xfrm>
          <a:ln/>
        </p:spPr>
        <p:txBody>
          <a:bodyPr>
            <a:normAutofit/>
          </a:bodyPr>
          <a:lstStyle/>
          <a:p>
            <a:pPr algn="just">
              <a:lnSpc>
                <a:spcPct val="80000"/>
              </a:lnSpc>
            </a:pPr>
            <a:r>
              <a:rPr lang="en-US" altLang="ko-KR" sz="2800" dirty="0">
                <a:latin typeface="Times New Roman" panose="02020603050405020304" pitchFamily="18" charset="0"/>
                <a:ea typeface="굴림" pitchFamily="34" charset="-127"/>
                <a:cs typeface="Times New Roman" panose="02020603050405020304" pitchFamily="18" charset="0"/>
              </a:rPr>
              <a:t>2 conference calls (Nov. 30 and Dec. 7 at 5:00 am (EST))</a:t>
            </a:r>
          </a:p>
          <a:p>
            <a:pPr algn="just">
              <a:lnSpc>
                <a:spcPct val="80000"/>
              </a:lnSpc>
            </a:pPr>
            <a:r>
              <a:rPr lang="en-US" altLang="ko-KR" sz="2800" dirty="0">
                <a:latin typeface="Times New Roman" panose="02020603050405020304" pitchFamily="18" charset="0"/>
                <a:ea typeface="굴림" pitchFamily="34" charset="-127"/>
                <a:cs typeface="Times New Roman" panose="02020603050405020304" pitchFamily="18" charset="0"/>
              </a:rPr>
              <a:t>Complete LB192 comment resolution.</a:t>
            </a:r>
          </a:p>
        </p:txBody>
      </p:sp>
    </p:spTree>
    <p:extLst>
      <p:ext uri="{BB962C8B-B14F-4D97-AF65-F5344CB8AC3E}">
        <p14:creationId xmlns:p14="http://schemas.microsoft.com/office/powerpoint/2010/main" val="738336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51</a:t>
            </a:fld>
            <a:endParaRPr lang="en-US" dirty="0"/>
          </a:p>
        </p:txBody>
      </p:sp>
      <p:sp>
        <p:nvSpPr>
          <p:cNvPr id="2" name="Title 1">
            <a:extLst>
              <a:ext uri="{FF2B5EF4-FFF2-40B4-BE49-F238E27FC236}">
                <a16:creationId xmlns:a16="http://schemas.microsoft.com/office/drawing/2014/main" id="{BF1736C6-9AE3-EEB7-BE77-0837FCB981C4}"/>
              </a:ext>
            </a:extLst>
          </p:cNvPr>
          <p:cNvSpPr>
            <a:spLocks noGrp="1"/>
          </p:cNvSpPr>
          <p:nvPr>
            <p:ph type="title"/>
          </p:nvPr>
        </p:nvSpPr>
        <p:spPr>
          <a:xfrm>
            <a:off x="685800" y="685800"/>
            <a:ext cx="7772400" cy="1066800"/>
          </a:xfrm>
        </p:spPr>
        <p:txBody>
          <a:bodyPr>
            <a:normAutofit/>
          </a:bodyPr>
          <a:lstStyle/>
          <a:p>
            <a:r>
              <a:rPr lang="en-US" altLang="ja-JP" sz="4000" dirty="0">
                <a:latin typeface="Times New Roman" panose="02020603050405020304" pitchFamily="18" charset="0"/>
                <a:cs typeface="Times New Roman" panose="02020603050405020304" pitchFamily="18" charset="0"/>
              </a:rPr>
              <a:t>Plan for January Meeting</a:t>
            </a:r>
            <a:endParaRPr lang="en-US" sz="400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F4ABA758-1FA7-A36B-4307-6096D12F176E}"/>
              </a:ext>
            </a:extLst>
          </p:cNvPr>
          <p:cNvSpPr>
            <a:spLocks noGrp="1" noChangeArrowheads="1"/>
          </p:cNvSpPr>
          <p:nvPr>
            <p:ph idx="1"/>
          </p:nvPr>
        </p:nvSpPr>
        <p:spPr>
          <a:xfrm>
            <a:off x="251520" y="2057400"/>
            <a:ext cx="8640960" cy="3887944"/>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3 slots (8AM on  Tue., Wed., and Thur.).</a:t>
            </a:r>
          </a:p>
          <a:p>
            <a:pPr algn="just">
              <a:lnSpc>
                <a:spcPct val="80000"/>
              </a:lnSpc>
            </a:pPr>
            <a:r>
              <a:rPr lang="en-US" altLang="ko-KR" sz="2800" dirty="0">
                <a:latin typeface="Times New Roman" panose="02020603050405020304" pitchFamily="18" charset="0"/>
                <a:ea typeface="굴림" pitchFamily="34" charset="-127"/>
                <a:cs typeface="Times New Roman" panose="02020603050405020304" pitchFamily="18" charset="0"/>
              </a:rPr>
              <a:t>Create Draft D3.</a:t>
            </a:r>
          </a:p>
          <a:p>
            <a:pPr algn="just">
              <a:lnSpc>
                <a:spcPct val="80000"/>
              </a:lnSpc>
            </a:pPr>
            <a:r>
              <a:rPr lang="en-US" altLang="ko-KR" sz="2800" dirty="0">
                <a:latin typeface="Times New Roman" panose="02020603050405020304" pitchFamily="18" charset="0"/>
                <a:ea typeface="굴림" pitchFamily="34" charset="-127"/>
                <a:cs typeface="Times New Roman" panose="02020603050405020304" pitchFamily="18" charset="0"/>
              </a:rPr>
              <a:t>Start the 1</a:t>
            </a:r>
            <a:r>
              <a:rPr lang="en-US" altLang="ko-KR" sz="2800" baseline="30000" dirty="0">
                <a:latin typeface="Times New Roman" panose="02020603050405020304" pitchFamily="18" charset="0"/>
                <a:ea typeface="굴림" pitchFamily="34" charset="-127"/>
                <a:cs typeface="Times New Roman" panose="02020603050405020304" pitchFamily="18" charset="0"/>
              </a:rPr>
              <a:t>st</a:t>
            </a:r>
            <a:r>
              <a:rPr lang="en-US" altLang="ko-KR" sz="2800" dirty="0">
                <a:latin typeface="Times New Roman" panose="02020603050405020304" pitchFamily="18" charset="0"/>
                <a:ea typeface="굴림" pitchFamily="34" charset="-127"/>
                <a:cs typeface="Times New Roman" panose="02020603050405020304" pitchFamily="18" charset="0"/>
              </a:rPr>
              <a:t> recirculation for D3.</a:t>
            </a:r>
          </a:p>
          <a:p>
            <a:pPr algn="just">
              <a:lnSpc>
                <a:spcPct val="80000"/>
              </a:lnSpc>
            </a:pPr>
            <a:endParaRPr lang="en-US" altLang="ko-KR" sz="2800" dirty="0">
              <a:latin typeface="Times New Roman" panose="02020603050405020304" pitchFamily="18" charset="0"/>
              <a:ea typeface="굴림" pitchFamily="34" charset="-127"/>
              <a:cs typeface="Times New Roman" panose="02020603050405020304" pitchFamily="18" charset="0"/>
            </a:endParaRPr>
          </a:p>
          <a:p>
            <a:pPr marL="0" indent="0" algn="just">
              <a:buNone/>
            </a:pPr>
            <a:endParaRPr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190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TG13 Nov. 2022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52</a:t>
            </a:fld>
            <a:endParaRPr lang="en-US"/>
          </a:p>
        </p:txBody>
      </p:sp>
    </p:spTree>
    <p:extLst>
      <p:ext uri="{BB962C8B-B14F-4D97-AF65-F5344CB8AC3E}">
        <p14:creationId xmlns:p14="http://schemas.microsoft.com/office/powerpoint/2010/main" val="3814167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533400" y="1735138"/>
            <a:ext cx="8077200" cy="1066800"/>
          </a:xfrm>
        </p:spPr>
        <p:txBody>
          <a:bodyPr/>
          <a:lstStyle/>
          <a:p>
            <a:r>
              <a:rPr lang="en-US" altLang="en-US" sz="3000" dirty="0"/>
              <a:t>IEEE 802.15 TG13 </a:t>
            </a:r>
            <a:br>
              <a:rPr lang="en-US" altLang="en-US" sz="3000" dirty="0"/>
            </a:br>
            <a:r>
              <a:rPr lang="en-US" altLang="en-US" sz="3000" dirty="0"/>
              <a:t>Multi-</a:t>
            </a:r>
            <a:r>
              <a:rPr lang="en-US" altLang="en-US" sz="3000" dirty="0" err="1"/>
              <a:t>Gbit</a:t>
            </a:r>
            <a:r>
              <a:rPr lang="en-US" altLang="en-US" sz="3000" dirty="0"/>
              <a:t>/s Optical Wireless Communication </a:t>
            </a:r>
            <a:br>
              <a:rPr lang="en-US" altLang="en-US" sz="3000" dirty="0"/>
            </a:br>
            <a:r>
              <a:rPr lang="en-US" altLang="en-US" sz="3000" dirty="0"/>
              <a:t>November 2022 Closing Report</a:t>
            </a:r>
          </a:p>
        </p:txBody>
      </p:sp>
      <p:sp>
        <p:nvSpPr>
          <p:cNvPr id="15365" name="Rectangle 6"/>
          <p:cNvSpPr>
            <a:spLocks noGrp="1" noChangeArrowheads="1"/>
          </p:cNvSpPr>
          <p:nvPr>
            <p:ph type="body" idx="1"/>
          </p:nvPr>
        </p:nvSpPr>
        <p:spPr>
          <a:xfrm>
            <a:off x="685800" y="3259138"/>
            <a:ext cx="7772400" cy="381000"/>
          </a:xfrm>
        </p:spPr>
        <p:txBody>
          <a:bodyPr/>
          <a:lstStyle/>
          <a:p>
            <a:pPr algn="ctr">
              <a:buFontTx/>
              <a:buNone/>
            </a:pPr>
            <a:r>
              <a:rPr lang="en-US" altLang="en-US" sz="2000" dirty="0"/>
              <a:t>Date:</a:t>
            </a:r>
            <a:r>
              <a:rPr lang="en-US" altLang="en-US" sz="2000" b="0" dirty="0"/>
              <a:t> 2022-11-17</a:t>
            </a:r>
          </a:p>
        </p:txBody>
      </p:sp>
      <p:graphicFrame>
        <p:nvGraphicFramePr>
          <p:cNvPr id="15366" name="Object 11"/>
          <p:cNvGraphicFramePr>
            <a:graphicFrameLocks noChangeAspect="1"/>
          </p:cNvGraphicFramePr>
          <p:nvPr/>
        </p:nvGraphicFramePr>
        <p:xfrm>
          <a:off x="666750" y="4324350"/>
          <a:ext cx="9026525" cy="1162050"/>
        </p:xfrm>
        <a:graphic>
          <a:graphicData uri="http://schemas.openxmlformats.org/presentationml/2006/ole">
            <mc:AlternateContent xmlns:mc="http://schemas.openxmlformats.org/markup-compatibility/2006">
              <mc:Choice xmlns:v="urn:schemas-microsoft-com:vml" Requires="v">
                <p:oleObj name="Document" r:id="rId3" imgW="8239301" imgH="1079612" progId="Word.Document.8">
                  <p:embed/>
                </p:oleObj>
              </mc:Choice>
              <mc:Fallback>
                <p:oleObj name="Document" r:id="rId3" imgW="8239301" imgH="1079612" progId="Word.Document.8">
                  <p:embed/>
                  <p:pic>
                    <p:nvPicPr>
                      <p:cNvPr id="15366"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4324350"/>
                        <a:ext cx="9026525"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7" name="Rectangle 12"/>
          <p:cNvSpPr>
            <a:spLocks noChangeArrowheads="1"/>
          </p:cNvSpPr>
          <p:nvPr/>
        </p:nvSpPr>
        <p:spPr bwMode="auto">
          <a:xfrm>
            <a:off x="685800" y="3792538"/>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US" altLang="en-US" sz="2000"/>
              <a:t> Author:</a:t>
            </a:r>
            <a:endParaRPr lang="en-US" altLang="en-US" sz="2000" b="0"/>
          </a:p>
        </p:txBody>
      </p:sp>
      <p:sp>
        <p:nvSpPr>
          <p:cNvPr id="2" name="Foliennummernplatzhalter 3">
            <a:extLst>
              <a:ext uri="{FF2B5EF4-FFF2-40B4-BE49-F238E27FC236}">
                <a16:creationId xmlns:a16="http://schemas.microsoft.com/office/drawing/2014/main" id="{94613CA5-8F85-E41B-3E7E-52BFFDD32921}"/>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buFontTx/>
              <a:buNone/>
            </a:pPr>
            <a:r>
              <a:rPr lang="en-US" altLang="en-US" dirty="0"/>
              <a:t>This presentation contains the IEEE 802.15 TG13 Multi- </a:t>
            </a:r>
            <a:r>
              <a:rPr lang="en-US" altLang="en-US" dirty="0" err="1"/>
              <a:t>Gbit</a:t>
            </a:r>
            <a:r>
              <a:rPr lang="en-US" altLang="en-US" dirty="0"/>
              <a:t>/s Optical Wireless Communication Closing Report for the November 2022 hybrid meeting in Bangkok.</a:t>
            </a:r>
          </a:p>
          <a:p>
            <a:pPr algn="just">
              <a:buFontTx/>
              <a:buNone/>
            </a:pPr>
            <a:endParaRPr lang="en-US" altLang="en-US" dirty="0"/>
          </a:p>
          <a:p>
            <a:pPr algn="just">
              <a:buFontTx/>
              <a:buNone/>
            </a:pPr>
            <a:endParaRPr lang="de-DE" altLang="en-US" dirty="0"/>
          </a:p>
          <a:p>
            <a:pPr algn="just">
              <a:buFontTx/>
              <a:buNone/>
            </a:pPr>
            <a:endParaRPr lang="en-US" altLang="en-US" dirty="0"/>
          </a:p>
          <a:p>
            <a:pPr lvl="1"/>
            <a:endParaRPr lang="en-US" altLang="en-US" dirty="0"/>
          </a:p>
          <a:p>
            <a:pPr lvl="1"/>
            <a:endParaRPr lang="en-US" altLang="en-US" dirty="0"/>
          </a:p>
        </p:txBody>
      </p:sp>
      <p:sp>
        <p:nvSpPr>
          <p:cNvPr id="17412"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2" name="Foliennummernplatzhalter 3">
            <a:extLst>
              <a:ext uri="{FF2B5EF4-FFF2-40B4-BE49-F238E27FC236}">
                <a16:creationId xmlns:a16="http://schemas.microsoft.com/office/drawing/2014/main" id="{4EF815BA-24D9-F1FA-98F8-88AD56D75425}"/>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85800" y="16002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marL="342900" indent="-342900" algn="just">
              <a:buFont typeface="Arial" panose="020B0604020202020204" pitchFamily="34" charset="0"/>
              <a:buChar char="•"/>
              <a:defRPr/>
            </a:pPr>
            <a:r>
              <a:rPr lang="de-DE" dirty="0"/>
              <a:t>Agenda in </a:t>
            </a:r>
            <a:r>
              <a:rPr lang="de-DE" dirty="0" err="1"/>
              <a:t>doc</a:t>
            </a:r>
            <a:r>
              <a:rPr lang="de-DE" dirty="0"/>
              <a:t>. 15-22/0590r3</a:t>
            </a:r>
          </a:p>
          <a:p>
            <a:pPr marL="1119188" lvl="2" indent="-363538">
              <a:buFont typeface="Symbol" panose="05050102010706020507" pitchFamily="18" charset="2"/>
              <a:buChar char="-"/>
              <a:defRPr/>
            </a:pPr>
            <a:r>
              <a:rPr lang="de-DE" sz="2000" dirty="0" err="1"/>
              <a:t>resolved</a:t>
            </a:r>
            <a:r>
              <a:rPr lang="de-DE" sz="2000" dirty="0"/>
              <a:t> all </a:t>
            </a:r>
            <a:r>
              <a:rPr lang="de-DE" sz="2000" dirty="0" err="1"/>
              <a:t>comments</a:t>
            </a:r>
            <a:r>
              <a:rPr lang="de-DE" sz="2000" dirty="0"/>
              <a:t> </a:t>
            </a:r>
            <a:r>
              <a:rPr lang="de-DE" sz="2000" dirty="0" err="1"/>
              <a:t>against</a:t>
            </a:r>
            <a:r>
              <a:rPr lang="de-DE" sz="2000" dirty="0"/>
              <a:t> D9.0</a:t>
            </a:r>
          </a:p>
          <a:p>
            <a:pPr marL="1119188" lvl="2" indent="-363538">
              <a:buFont typeface="Symbol" panose="05050102010706020507" pitchFamily="18" charset="2"/>
              <a:buChar char="-"/>
              <a:defRPr/>
            </a:pPr>
            <a:r>
              <a:rPr lang="de-DE" sz="2000" dirty="0" err="1"/>
              <a:t>approved</a:t>
            </a:r>
            <a:r>
              <a:rPr lang="de-DE" sz="2000" dirty="0"/>
              <a:t> </a:t>
            </a:r>
            <a:r>
              <a:rPr lang="de-DE" sz="2000" dirty="0" err="1"/>
              <a:t>comment</a:t>
            </a:r>
            <a:r>
              <a:rPr lang="de-DE" sz="2000" dirty="0"/>
              <a:t> </a:t>
            </a:r>
            <a:r>
              <a:rPr lang="de-DE" sz="2000" dirty="0" err="1"/>
              <a:t>resolutions</a:t>
            </a:r>
            <a:endParaRPr lang="de-DE" sz="2000" dirty="0"/>
          </a:p>
          <a:p>
            <a:pPr marL="1119188" lvl="2" indent="-363538">
              <a:buFont typeface="Symbol" panose="05050102010706020507" pitchFamily="18" charset="2"/>
              <a:buChar char="-"/>
              <a:defRPr/>
            </a:pPr>
            <a:r>
              <a:rPr lang="de-DE" sz="2000" dirty="0" err="1"/>
              <a:t>requested</a:t>
            </a:r>
            <a:r>
              <a:rPr lang="de-DE" sz="2000" dirty="0"/>
              <a:t> ITU-T </a:t>
            </a:r>
            <a:r>
              <a:rPr lang="de-DE" sz="2000" dirty="0" err="1"/>
              <a:t>to</a:t>
            </a:r>
            <a:r>
              <a:rPr lang="de-DE" sz="2000" dirty="0"/>
              <a:t> </a:t>
            </a:r>
            <a:r>
              <a:rPr lang="de-DE" sz="2000" dirty="0" err="1"/>
              <a:t>reserve</a:t>
            </a:r>
            <a:r>
              <a:rPr lang="de-DE" sz="2000" dirty="0"/>
              <a:t> </a:t>
            </a:r>
            <a:r>
              <a:rPr lang="de-DE" sz="2000" dirty="0" err="1"/>
              <a:t>frame</a:t>
            </a:r>
            <a:r>
              <a:rPr lang="de-DE" sz="2000" dirty="0"/>
              <a:t> type </a:t>
            </a:r>
            <a:r>
              <a:rPr lang="de-DE" sz="2000" dirty="0" err="1"/>
              <a:t>for</a:t>
            </a:r>
            <a:r>
              <a:rPr lang="de-DE" sz="2000" dirty="0"/>
              <a:t> TG13</a:t>
            </a:r>
          </a:p>
          <a:p>
            <a:pPr marL="1119188" lvl="2" indent="-363538">
              <a:buFont typeface="Symbol" panose="05050102010706020507" pitchFamily="18" charset="2"/>
              <a:buChar char="-"/>
              <a:defRPr/>
            </a:pPr>
            <a:r>
              <a:rPr lang="de-DE" sz="2000" dirty="0"/>
              <a:t>Motion </a:t>
            </a:r>
            <a:r>
              <a:rPr lang="de-DE" sz="2000" dirty="0" err="1"/>
              <a:t>for</a:t>
            </a:r>
            <a:r>
              <a:rPr lang="de-DE" sz="2000" dirty="0"/>
              <a:t> </a:t>
            </a:r>
            <a:r>
              <a:rPr lang="de-DE" sz="2000" dirty="0" err="1"/>
              <a:t>conditional</a:t>
            </a:r>
            <a:r>
              <a:rPr lang="de-DE" sz="2000" dirty="0"/>
              <a:t> </a:t>
            </a:r>
            <a:r>
              <a:rPr lang="de-DE" sz="2000" dirty="0" err="1"/>
              <a:t>approval</a:t>
            </a:r>
            <a:r>
              <a:rPr lang="de-DE" sz="2000" dirty="0"/>
              <a:t> </a:t>
            </a:r>
            <a:r>
              <a:rPr lang="de-DE" sz="2000" dirty="0" err="1"/>
              <a:t>to</a:t>
            </a:r>
            <a:r>
              <a:rPr lang="de-DE" sz="2000" dirty="0"/>
              <a:t> </a:t>
            </a:r>
            <a:r>
              <a:rPr lang="de-DE" sz="2000" dirty="0" err="1"/>
              <a:t>start</a:t>
            </a:r>
            <a:r>
              <a:rPr lang="de-DE" sz="2000" dirty="0"/>
              <a:t> </a:t>
            </a:r>
            <a:r>
              <a:rPr lang="de-DE" sz="2000" dirty="0" err="1"/>
              <a:t>recirculation</a:t>
            </a:r>
            <a:endParaRPr lang="de-DE" sz="2000" dirty="0"/>
          </a:p>
          <a:p>
            <a:pPr marL="1119188" lvl="2" indent="-363538">
              <a:buFont typeface="Symbol" panose="05050102010706020507" pitchFamily="18" charset="2"/>
              <a:buChar char="-"/>
              <a:defRPr/>
            </a:pPr>
            <a:r>
              <a:rPr lang="de-DE" sz="2000" dirty="0" err="1"/>
              <a:t>prepared</a:t>
            </a:r>
            <a:r>
              <a:rPr lang="de-DE" sz="2000" dirty="0"/>
              <a:t> EC </a:t>
            </a:r>
            <a:r>
              <a:rPr lang="de-DE" sz="2000" dirty="0" err="1"/>
              <a:t>package</a:t>
            </a:r>
            <a:r>
              <a:rPr lang="de-DE" sz="2000" dirty="0"/>
              <a:t> </a:t>
            </a:r>
            <a:r>
              <a:rPr lang="de-DE" sz="2000" dirty="0" err="1"/>
              <a:t>for</a:t>
            </a:r>
            <a:r>
              <a:rPr lang="de-DE" sz="2000" dirty="0"/>
              <a:t> </a:t>
            </a:r>
            <a:r>
              <a:rPr lang="de-DE" sz="2000" dirty="0" err="1"/>
              <a:t>submitting</a:t>
            </a:r>
            <a:r>
              <a:rPr lang="de-DE" sz="2000" dirty="0"/>
              <a:t> </a:t>
            </a:r>
            <a:r>
              <a:rPr lang="de-DE" sz="2000" dirty="0" err="1"/>
              <a:t>draft</a:t>
            </a:r>
            <a:r>
              <a:rPr lang="de-DE" sz="2000" dirty="0"/>
              <a:t> </a:t>
            </a:r>
            <a:r>
              <a:rPr lang="de-DE" sz="2000" dirty="0" err="1"/>
              <a:t>to</a:t>
            </a:r>
            <a:r>
              <a:rPr lang="de-DE" sz="2000" dirty="0"/>
              <a:t> </a:t>
            </a:r>
            <a:r>
              <a:rPr lang="de-DE" sz="2000" dirty="0" err="1"/>
              <a:t>RevCom</a:t>
            </a:r>
            <a:endParaRPr lang="de-DE" sz="2000" dirty="0"/>
          </a:p>
          <a:p>
            <a:pPr marL="1119188" lvl="2" indent="-363538">
              <a:buFont typeface="Symbol" panose="05050102010706020507" pitchFamily="18" charset="2"/>
              <a:buChar char="-"/>
              <a:defRPr/>
            </a:pPr>
            <a:r>
              <a:rPr lang="de-DE" sz="2000" dirty="0" err="1"/>
              <a:t>discuss</a:t>
            </a:r>
            <a:r>
              <a:rPr lang="de-DE" sz="2000" dirty="0"/>
              <a:t> </a:t>
            </a:r>
            <a:r>
              <a:rPr lang="de-DE" sz="2000" dirty="0" err="1"/>
              <a:t>timeline</a:t>
            </a:r>
            <a:endParaRPr lang="de-DE" sz="2000" dirty="0"/>
          </a:p>
          <a:p>
            <a:pPr indent="-387350" algn="just">
              <a:buFont typeface="Arial" panose="020B0604020202020204" pitchFamily="34" charset="0"/>
              <a:buChar char="•"/>
              <a:defRPr/>
            </a:pPr>
            <a:r>
              <a:rPr lang="de-DE" sz="2000" dirty="0"/>
              <a:t>3 </a:t>
            </a:r>
            <a:r>
              <a:rPr lang="de-DE" sz="2000" dirty="0" err="1"/>
              <a:t>slots</a:t>
            </a:r>
            <a:r>
              <a:rPr lang="de-DE" sz="2000" dirty="0"/>
              <a:t> </a:t>
            </a:r>
            <a:r>
              <a:rPr lang="de-DE" sz="2000" dirty="0" err="1"/>
              <a:t>this</a:t>
            </a:r>
            <a:r>
              <a:rPr lang="de-DE" sz="2000" dirty="0"/>
              <a:t> </a:t>
            </a:r>
            <a:r>
              <a:rPr lang="de-DE" sz="2000" dirty="0" err="1"/>
              <a:t>week</a:t>
            </a:r>
            <a:endParaRPr lang="de-DE" sz="2000" dirty="0"/>
          </a:p>
          <a:p>
            <a:pPr lvl="2" indent="-387350" algn="just">
              <a:buFont typeface="Symbol" panose="05050102010706020507" pitchFamily="18" charset="2"/>
              <a:buChar char="-"/>
              <a:defRPr/>
            </a:pPr>
            <a:r>
              <a:rPr lang="de-DE" sz="2000" dirty="0"/>
              <a:t>TUE Nov-15 PM1</a:t>
            </a:r>
          </a:p>
          <a:p>
            <a:pPr lvl="2" indent="-387350" algn="just">
              <a:buFont typeface="Symbol" panose="05050102010706020507" pitchFamily="18" charset="2"/>
              <a:buChar char="-"/>
              <a:defRPr/>
            </a:pPr>
            <a:r>
              <a:rPr lang="de-DE" sz="2000" dirty="0"/>
              <a:t>WED Nov-16 PM2</a:t>
            </a:r>
          </a:p>
          <a:p>
            <a:pPr lvl="2" indent="-387350" algn="just">
              <a:buFont typeface="Symbol" panose="05050102010706020507" pitchFamily="18" charset="2"/>
              <a:buChar char="-"/>
              <a:defRPr/>
            </a:pPr>
            <a:r>
              <a:rPr lang="de-DE" sz="2000" dirty="0"/>
              <a:t>THUR Nov-17 AM2</a:t>
            </a:r>
            <a:endParaRPr lang="de-DE" sz="2000" b="0" dirty="0"/>
          </a:p>
        </p:txBody>
      </p:sp>
      <p:sp>
        <p:nvSpPr>
          <p:cNvPr id="2969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dirty="0">
                <a:solidFill>
                  <a:schemeClr val="tx2"/>
                </a:solidFill>
              </a:rPr>
              <a:t>TG13 plan for November</a:t>
            </a:r>
          </a:p>
        </p:txBody>
      </p:sp>
      <p:sp>
        <p:nvSpPr>
          <p:cNvPr id="2" name="Foliennummernplatzhalter 3">
            <a:extLst>
              <a:ext uri="{FF2B5EF4-FFF2-40B4-BE49-F238E27FC236}">
                <a16:creationId xmlns:a16="http://schemas.microsoft.com/office/drawing/2014/main" id="{24E63C40-557A-3B4A-9BD0-BE79A2A40207}"/>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55</a:t>
            </a:fld>
            <a:endParaRPr lang="en-US"/>
          </a:p>
        </p:txBody>
      </p:sp>
    </p:spTree>
    <p:extLst>
      <p:ext uri="{BB962C8B-B14F-4D97-AF65-F5344CB8AC3E}">
        <p14:creationId xmlns:p14="http://schemas.microsoft.com/office/powerpoint/2010/main" val="3156447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endParaRPr lang="de-DE"/>
          </a:p>
        </p:txBody>
      </p:sp>
      <p:pic>
        <p:nvPicPr>
          <p:cNvPr id="7" name="Grafik 6"/>
          <p:cNvPicPr>
            <a:picLocks noChangeAspect="1"/>
          </p:cNvPicPr>
          <p:nvPr/>
        </p:nvPicPr>
        <p:blipFill>
          <a:blip r:embed="rId2"/>
          <a:stretch>
            <a:fillRect/>
          </a:stretch>
        </p:blipFill>
        <p:spPr>
          <a:xfrm>
            <a:off x="171825" y="990600"/>
            <a:ext cx="8940799" cy="5029200"/>
          </a:xfrm>
          <a:prstGeom prst="rect">
            <a:avLst/>
          </a:prstGeom>
        </p:spPr>
      </p:pic>
      <p:sp>
        <p:nvSpPr>
          <p:cNvPr id="2" name="Foliennummernplatzhalter 3">
            <a:extLst>
              <a:ext uri="{FF2B5EF4-FFF2-40B4-BE49-F238E27FC236}">
                <a16:creationId xmlns:a16="http://schemas.microsoft.com/office/drawing/2014/main" id="{08498BAC-D0C1-AE79-8DC5-0C06EFF3AC0B}"/>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56</a:t>
            </a:fld>
            <a:endParaRPr lang="en-US"/>
          </a:p>
        </p:txBody>
      </p:sp>
    </p:spTree>
    <p:extLst>
      <p:ext uri="{BB962C8B-B14F-4D97-AF65-F5344CB8AC3E}">
        <p14:creationId xmlns:p14="http://schemas.microsoft.com/office/powerpoint/2010/main" val="838180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141111" y="990600"/>
            <a:ext cx="8937977" cy="5027612"/>
          </a:xfrm>
          <a:prstGeom prst="rect">
            <a:avLst/>
          </a:prstGeom>
        </p:spPr>
      </p:pic>
      <p:sp>
        <p:nvSpPr>
          <p:cNvPr id="2" name="Foliennummernplatzhalter 3">
            <a:extLst>
              <a:ext uri="{FF2B5EF4-FFF2-40B4-BE49-F238E27FC236}">
                <a16:creationId xmlns:a16="http://schemas.microsoft.com/office/drawing/2014/main" id="{A0626E07-7658-3202-355F-9D9EE02A31F5}"/>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57</a:t>
            </a:fld>
            <a:endParaRPr lang="en-US"/>
          </a:p>
        </p:txBody>
      </p:sp>
    </p:spTree>
    <p:extLst>
      <p:ext uri="{BB962C8B-B14F-4D97-AF65-F5344CB8AC3E}">
        <p14:creationId xmlns:p14="http://schemas.microsoft.com/office/powerpoint/2010/main" val="130656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923925" y="685800"/>
            <a:ext cx="7620000" cy="5715001"/>
          </a:xfrm>
          <a:prstGeom prst="rect">
            <a:avLst/>
          </a:prstGeom>
        </p:spPr>
      </p:pic>
      <p:sp>
        <p:nvSpPr>
          <p:cNvPr id="2" name="Foliennummernplatzhalter 3">
            <a:extLst>
              <a:ext uri="{FF2B5EF4-FFF2-40B4-BE49-F238E27FC236}">
                <a16:creationId xmlns:a16="http://schemas.microsoft.com/office/drawing/2014/main" id="{4D933F4E-623F-6EAB-2AFC-879AD54E60FE}"/>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58</a:t>
            </a:fld>
            <a:endParaRPr lang="en-US"/>
          </a:p>
        </p:txBody>
      </p:sp>
    </p:spTree>
    <p:extLst>
      <p:ext uri="{BB962C8B-B14F-4D97-AF65-F5344CB8AC3E}">
        <p14:creationId xmlns:p14="http://schemas.microsoft.com/office/powerpoint/2010/main" val="3530172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WG Motion </a:t>
            </a:r>
            <a:r>
              <a:rPr lang="de-DE" dirty="0" err="1"/>
              <a:t>to</a:t>
            </a:r>
            <a:r>
              <a:rPr lang="de-DE" dirty="0"/>
              <a:t> </a:t>
            </a:r>
            <a:r>
              <a:rPr lang="de-DE" dirty="0" err="1"/>
              <a:t>reconfirm</a:t>
            </a:r>
            <a:r>
              <a:rPr lang="de-DE" dirty="0"/>
              <a:t> CRG</a:t>
            </a:r>
          </a:p>
        </p:txBody>
      </p:sp>
      <p:sp>
        <p:nvSpPr>
          <p:cNvPr id="3" name="Inhaltsplatzhalter 2"/>
          <p:cNvSpPr>
            <a:spLocks noGrp="1"/>
          </p:cNvSpPr>
          <p:nvPr>
            <p:ph idx="1"/>
          </p:nvPr>
        </p:nvSpPr>
        <p:spPr>
          <a:xfrm>
            <a:off x="381000" y="1981200"/>
            <a:ext cx="8534400" cy="2286000"/>
          </a:xfrm>
        </p:spPr>
        <p:txBody>
          <a:bodyPr/>
          <a:lstStyle/>
          <a:p>
            <a:pPr marL="0" lvl="0" indent="0" algn="just">
              <a:buNone/>
            </a:pPr>
            <a:r>
              <a:rPr lang="en-US" sz="1800" b="0" i="1" dirty="0"/>
              <a:t>Move that 802.15 WG approves the formation of a Comment Resolution Group (CRG) for the Standards Association balloting of the P802.15.13_D10 with the following membership: Volker Jungnickel as Chair, </a:t>
            </a:r>
            <a:r>
              <a:rPr lang="en-US" sz="1800" b="0" i="1" dirty="0" err="1"/>
              <a:t>Tuncer</a:t>
            </a:r>
            <a:r>
              <a:rPr lang="en-US" sz="1800" b="0" i="1" dirty="0"/>
              <a:t> Baykas, Sang-Kyu Lim, Tero Kivinen. The 802.15.13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lvl="0" algn="just"/>
            <a:endParaRPr lang="de-DE" sz="2000" dirty="0"/>
          </a:p>
          <a:p>
            <a:pPr marL="457200" lvl="1" indent="0">
              <a:buNone/>
            </a:pPr>
            <a:r>
              <a:rPr lang="en-US" sz="1800" b="1" dirty="0"/>
              <a:t>Moved: Volker Jungnickel		</a:t>
            </a:r>
          </a:p>
          <a:p>
            <a:pPr marL="457200" lvl="1" indent="0">
              <a:buNone/>
            </a:pPr>
            <a:r>
              <a:rPr lang="en-US" sz="1800" b="1" dirty="0"/>
              <a:t>Second:	</a:t>
            </a:r>
            <a:endParaRPr lang="de-DE" sz="1800" b="1" dirty="0"/>
          </a:p>
          <a:p>
            <a:pPr marL="457200" lvl="1" indent="0">
              <a:buNone/>
            </a:pPr>
            <a:endParaRPr lang="en-US" sz="1800" dirty="0"/>
          </a:p>
          <a:p>
            <a:pPr marL="457200" lvl="1" indent="0">
              <a:buNone/>
            </a:pPr>
            <a:r>
              <a:rPr lang="en-US" sz="1800" dirty="0"/>
              <a:t>Result: Motion passed unanimously.</a:t>
            </a:r>
            <a:endParaRPr lang="de-DE" sz="1800" dirty="0">
              <a:effectLst/>
            </a:endParaRPr>
          </a:p>
        </p:txBody>
      </p:sp>
      <p:sp>
        <p:nvSpPr>
          <p:cNvPr id="6" name="Foliennummernplatzhalter 3">
            <a:extLst>
              <a:ext uri="{FF2B5EF4-FFF2-40B4-BE49-F238E27FC236}">
                <a16:creationId xmlns:a16="http://schemas.microsoft.com/office/drawing/2014/main" id="{81C5A6C3-6A8D-2DB2-A42D-4B62A1DDF852}"/>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59</a:t>
            </a:fld>
            <a:endParaRPr lang="en-US"/>
          </a:p>
        </p:txBody>
      </p:sp>
    </p:spTree>
    <p:extLst>
      <p:ext uri="{BB962C8B-B14F-4D97-AF65-F5344CB8AC3E}">
        <p14:creationId xmlns:p14="http://schemas.microsoft.com/office/powerpoint/2010/main" val="227708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Plan </a:t>
            </a:r>
            <a:r>
              <a:rPr lang="de-DE" dirty="0" err="1"/>
              <a:t>for</a:t>
            </a:r>
            <a:r>
              <a:rPr lang="de-DE" dirty="0"/>
              <a:t> CRG </a:t>
            </a:r>
            <a:r>
              <a:rPr lang="de-DE" dirty="0" err="1"/>
              <a:t>Telcos</a:t>
            </a:r>
            <a:endParaRPr lang="de-DE" dirty="0"/>
          </a:p>
        </p:txBody>
      </p:sp>
      <p:sp>
        <p:nvSpPr>
          <p:cNvPr id="3" name="Inhaltsplatzhalter 2"/>
          <p:cNvSpPr>
            <a:spLocks noGrp="1"/>
          </p:cNvSpPr>
          <p:nvPr>
            <p:ph idx="1"/>
          </p:nvPr>
        </p:nvSpPr>
        <p:spPr>
          <a:xfrm>
            <a:off x="381000" y="1981200"/>
            <a:ext cx="8534400" cy="2286000"/>
          </a:xfrm>
        </p:spPr>
        <p:txBody>
          <a:bodyPr/>
          <a:lstStyle/>
          <a:p>
            <a:pPr marL="400050"/>
            <a:r>
              <a:rPr lang="de-DE" sz="2400" dirty="0"/>
              <a:t>TG13 CRG Telco </a:t>
            </a:r>
            <a:r>
              <a:rPr lang="de-DE" sz="2400" dirty="0" err="1"/>
              <a:t>dates</a:t>
            </a:r>
            <a:endParaRPr lang="de-DE" sz="2400" dirty="0"/>
          </a:p>
          <a:p>
            <a:pPr marL="800100" lvl="1"/>
            <a:r>
              <a:rPr lang="de-DE" sz="2000" dirty="0"/>
              <a:t>28 Nov. 2022, 11:00-12.30 CET (5:00-6:30 ET, 18:00-19:30 KT)</a:t>
            </a:r>
          </a:p>
          <a:p>
            <a:pPr marL="800100" lvl="1"/>
            <a:r>
              <a:rPr lang="de-DE" sz="2000" dirty="0"/>
              <a:t>  5 </a:t>
            </a:r>
            <a:r>
              <a:rPr lang="de-DE" sz="2000" dirty="0" err="1"/>
              <a:t>Dec</a:t>
            </a:r>
            <a:r>
              <a:rPr lang="de-DE" sz="2000" dirty="0"/>
              <a:t>. 2022, 11:00-12.30 CET (5:00-6:30 ET, 18:00-19:30 KT)</a:t>
            </a:r>
          </a:p>
          <a:p>
            <a:pPr marL="800100" lvl="1"/>
            <a:r>
              <a:rPr lang="de-DE" sz="2000" dirty="0"/>
              <a:t>12 </a:t>
            </a:r>
            <a:r>
              <a:rPr lang="de-DE" sz="2000" dirty="0" err="1"/>
              <a:t>Dec</a:t>
            </a:r>
            <a:r>
              <a:rPr lang="de-DE" sz="2000" dirty="0"/>
              <a:t>. 2022, 11:00-12.30 CET (5:00-6:30 ET, 18:00-19:30 KT)</a:t>
            </a:r>
          </a:p>
          <a:p>
            <a:pPr marL="800100" lvl="1"/>
            <a:r>
              <a:rPr lang="de-DE" sz="2000" dirty="0"/>
              <a:t>19 </a:t>
            </a:r>
            <a:r>
              <a:rPr lang="de-DE" sz="2000" dirty="0" err="1"/>
              <a:t>Dec</a:t>
            </a:r>
            <a:r>
              <a:rPr lang="de-DE" sz="2000" dirty="0"/>
              <a:t>. 2022, 11:00-12.30 CET (5:00-6:30 ET, 18:00-19:30 KT)</a:t>
            </a:r>
          </a:p>
          <a:p>
            <a:pPr marL="800100" lvl="1"/>
            <a:r>
              <a:rPr lang="de-DE" sz="2000" dirty="0"/>
              <a:t>9 Jan 2023, 11:00-12.30 CET (5:00-6:30 ET, 18:00-19:30 KT)</a:t>
            </a:r>
          </a:p>
          <a:p>
            <a:pPr marL="800100" lvl="1"/>
            <a:r>
              <a:rPr lang="de-DE" sz="1800" dirty="0" err="1"/>
              <a:t>meetings</a:t>
            </a:r>
            <a:r>
              <a:rPr lang="de-DE" sz="1800" dirty="0"/>
              <a:t> </a:t>
            </a:r>
            <a:r>
              <a:rPr lang="de-DE" sz="1800" dirty="0" err="1"/>
              <a:t>to</a:t>
            </a:r>
            <a:r>
              <a:rPr lang="de-DE" sz="1800" dirty="0"/>
              <a:t> </a:t>
            </a:r>
            <a:r>
              <a:rPr lang="de-DE" sz="1800" dirty="0" err="1"/>
              <a:t>be</a:t>
            </a:r>
            <a:r>
              <a:rPr lang="de-DE" sz="1800" dirty="0"/>
              <a:t> </a:t>
            </a:r>
            <a:r>
              <a:rPr lang="de-DE" sz="1800" dirty="0" err="1"/>
              <a:t>cancelled</a:t>
            </a:r>
            <a:r>
              <a:rPr lang="de-DE" sz="1800" dirty="0"/>
              <a:t> </a:t>
            </a:r>
            <a:r>
              <a:rPr lang="de-DE" sz="1800" dirty="0" err="1"/>
              <a:t>if</a:t>
            </a:r>
            <a:r>
              <a:rPr lang="de-DE" sz="1800" dirty="0"/>
              <a:t> not </a:t>
            </a:r>
            <a:r>
              <a:rPr lang="de-DE" sz="1800" dirty="0" err="1"/>
              <a:t>needed</a:t>
            </a:r>
            <a:endParaRPr lang="de-DE" sz="2000" dirty="0"/>
          </a:p>
          <a:p>
            <a:pPr marL="800100" lvl="1"/>
            <a:endParaRPr lang="de-DE" b="0" dirty="0"/>
          </a:p>
        </p:txBody>
      </p:sp>
      <p:sp>
        <p:nvSpPr>
          <p:cNvPr id="6" name="Foliennummernplatzhalter 3">
            <a:extLst>
              <a:ext uri="{FF2B5EF4-FFF2-40B4-BE49-F238E27FC236}">
                <a16:creationId xmlns:a16="http://schemas.microsoft.com/office/drawing/2014/main" id="{0B0FF16D-9B3D-45B7-96AB-9E7D30C38024}"/>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60</a:t>
            </a:fld>
            <a:endParaRPr lang="en-US"/>
          </a:p>
        </p:txBody>
      </p:sp>
    </p:spTree>
    <p:extLst>
      <p:ext uri="{BB962C8B-B14F-4D97-AF65-F5344CB8AC3E}">
        <p14:creationId xmlns:p14="http://schemas.microsoft.com/office/powerpoint/2010/main" val="172358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838200" y="685800"/>
            <a:ext cx="7518399" cy="5638800"/>
          </a:xfrm>
          <a:prstGeom prst="rect">
            <a:avLst/>
          </a:prstGeom>
        </p:spPr>
      </p:pic>
      <p:sp>
        <p:nvSpPr>
          <p:cNvPr id="3" name="Foliennummernplatzhalter 3">
            <a:extLst>
              <a:ext uri="{FF2B5EF4-FFF2-40B4-BE49-F238E27FC236}">
                <a16:creationId xmlns:a16="http://schemas.microsoft.com/office/drawing/2014/main" id="{FECB9432-789C-5298-9BE0-A15278580B0E}"/>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61</a:t>
            </a:fld>
            <a:endParaRPr lang="en-US"/>
          </a:p>
        </p:txBody>
      </p:sp>
    </p:spTree>
    <p:extLst>
      <p:ext uri="{BB962C8B-B14F-4D97-AF65-F5344CB8AC3E}">
        <p14:creationId xmlns:p14="http://schemas.microsoft.com/office/powerpoint/2010/main" val="135427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685800" y="685800"/>
            <a:ext cx="7620000" cy="5715001"/>
          </a:xfrm>
          <a:prstGeom prst="rect">
            <a:avLst/>
          </a:prstGeom>
        </p:spPr>
      </p:pic>
      <p:sp>
        <p:nvSpPr>
          <p:cNvPr id="2" name="Foliennummernplatzhalter 3">
            <a:extLst>
              <a:ext uri="{FF2B5EF4-FFF2-40B4-BE49-F238E27FC236}">
                <a16:creationId xmlns:a16="http://schemas.microsoft.com/office/drawing/2014/main" id="{9247D86D-8335-092C-1C1F-1BCB869DCD3A}"/>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62</a:t>
            </a:fld>
            <a:endParaRPr lang="en-US"/>
          </a:p>
        </p:txBody>
      </p:sp>
    </p:spTree>
    <p:extLst>
      <p:ext uri="{BB962C8B-B14F-4D97-AF65-F5344CB8AC3E}">
        <p14:creationId xmlns:p14="http://schemas.microsoft.com/office/powerpoint/2010/main" val="3370984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24D25468-B7C5-44CB-8F34-DA9B54F62192}" type="slidenum">
              <a:rPr lang="en-US" altLang="en-US" sz="1200" b="0" smtClean="0"/>
              <a:pPr>
                <a:spcBef>
                  <a:spcPct val="0"/>
                </a:spcBef>
                <a:buFontTx/>
                <a:buNone/>
              </a:pPr>
              <a:t>63</a:t>
            </a:fld>
            <a:endParaRPr lang="en-US" altLang="en-US" sz="1200" b="0"/>
          </a:p>
        </p:txBody>
      </p:sp>
      <p:sp>
        <p:nvSpPr>
          <p:cNvPr id="66563" name="Rectangle 3"/>
          <p:cNvSpPr txBox="1">
            <a:spLocks noChangeArrowheads="1"/>
          </p:cNvSpPr>
          <p:nvPr/>
        </p:nvSpPr>
        <p:spPr bwMode="auto">
          <a:xfrm>
            <a:off x="685800" y="929268"/>
            <a:ext cx="777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buFontTx/>
              <a:buNone/>
            </a:pPr>
            <a:r>
              <a:rPr lang="en-US" altLang="en-US" sz="3600" dirty="0"/>
              <a:t>WG15 Motion to start recirculation</a:t>
            </a:r>
            <a:endParaRPr lang="en-US" altLang="en-US" dirty="0"/>
          </a:p>
        </p:txBody>
      </p:sp>
      <p:sp>
        <p:nvSpPr>
          <p:cNvPr id="66565" name="Rectangle 3"/>
          <p:cNvSpPr txBox="1">
            <a:spLocks noChangeArrowheads="1"/>
          </p:cNvSpPr>
          <p:nvPr/>
        </p:nvSpPr>
        <p:spPr bwMode="auto">
          <a:xfrm>
            <a:off x="685800" y="1981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buNone/>
            </a:pPr>
            <a:r>
              <a:rPr lang="en-GB" i="1" dirty="0"/>
              <a:t>Move that 802.15 WG starts a Standards Association Recirculation Ballot of document P802.15.13-D10 (as edited in accordance with the instructions in document 15-22/0628r3) pending the completion and inclusion of the edits in the draft.</a:t>
            </a:r>
            <a:endParaRPr lang="de-DE" i="1" dirty="0"/>
          </a:p>
          <a:p>
            <a:pPr algn="just">
              <a:buNone/>
            </a:pPr>
            <a:r>
              <a:rPr lang="en-US" i="1" dirty="0"/>
              <a:t> </a:t>
            </a:r>
            <a:endParaRPr lang="de-DE" i="1" dirty="0"/>
          </a:p>
          <a:p>
            <a:pPr algn="just">
              <a:buNone/>
            </a:pPr>
            <a:r>
              <a:rPr lang="en-US" i="1" dirty="0"/>
              <a:t>Moved: Volker Jungnickel</a:t>
            </a:r>
            <a:endParaRPr lang="de-DE" i="1" dirty="0"/>
          </a:p>
          <a:p>
            <a:pPr algn="just">
              <a:buNone/>
            </a:pPr>
            <a:r>
              <a:rPr lang="en-US" i="1" dirty="0"/>
              <a:t>Second:</a:t>
            </a:r>
            <a:endParaRPr lang="de-DE" i="1" dirty="0"/>
          </a:p>
          <a:p>
            <a:pPr>
              <a:buNone/>
            </a:pPr>
            <a:r>
              <a:rPr lang="en-US" sz="2000" i="1" dirty="0"/>
              <a:t> </a:t>
            </a:r>
            <a:endParaRPr lang="de-DE" sz="2000" i="1" dirty="0"/>
          </a:p>
          <a:p>
            <a:pPr algn="just">
              <a:buFontTx/>
              <a:buNone/>
            </a:pPr>
            <a:endParaRPr lang="en-GB" altLang="en-US" sz="2000" dirty="0">
              <a:sym typeface="Wingdings" panose="05000000000000000000" pitchFamily="2" charset="2"/>
            </a:endParaRPr>
          </a:p>
          <a:p>
            <a:pPr algn="just">
              <a:buFontTx/>
              <a:buNone/>
            </a:pPr>
            <a:r>
              <a:rPr lang="en-GB" altLang="en-US" sz="2000" dirty="0">
                <a:sym typeface="Wingdings" panose="05000000000000000000" pitchFamily="2" charset="2"/>
              </a:rPr>
              <a:t>Approved by …</a:t>
            </a:r>
          </a:p>
          <a:p>
            <a:pPr algn="just">
              <a:buFontTx/>
              <a:buNone/>
            </a:pPr>
            <a:endParaRPr lang="en-GB" altLang="en-US" sz="2000" dirty="0">
              <a:sym typeface="Wingdings" panose="05000000000000000000" pitchFamily="2" charset="2"/>
            </a:endParaRPr>
          </a:p>
        </p:txBody>
      </p:sp>
      <p:sp>
        <p:nvSpPr>
          <p:cNvPr id="2" name="Foliennummernplatzhalter 3">
            <a:extLst>
              <a:ext uri="{FF2B5EF4-FFF2-40B4-BE49-F238E27FC236}">
                <a16:creationId xmlns:a16="http://schemas.microsoft.com/office/drawing/2014/main" id="{1772FA1C-4E2D-C1A4-6063-000B4756F209}"/>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63</a:t>
            </a:fld>
            <a:endParaRPr lang="en-US"/>
          </a:p>
        </p:txBody>
      </p:sp>
    </p:spTree>
    <p:extLst>
      <p:ext uri="{BB962C8B-B14F-4D97-AF65-F5344CB8AC3E}">
        <p14:creationId xmlns:p14="http://schemas.microsoft.com/office/powerpoint/2010/main" val="2698095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24D25468-B7C5-44CB-8F34-DA9B54F62192}" type="slidenum">
              <a:rPr lang="en-US" altLang="en-US" sz="1200" b="0" smtClean="0"/>
              <a:pPr>
                <a:spcBef>
                  <a:spcPct val="0"/>
                </a:spcBef>
                <a:buFontTx/>
                <a:buNone/>
              </a:pPr>
              <a:t>64</a:t>
            </a:fld>
            <a:endParaRPr lang="en-US" altLang="en-US" sz="1200" b="0"/>
          </a:p>
        </p:txBody>
      </p:sp>
      <p:sp>
        <p:nvSpPr>
          <p:cNvPr id="66563" name="Rectangle 3"/>
          <p:cNvSpPr txBox="1">
            <a:spLocks noChangeArrowheads="1"/>
          </p:cNvSpPr>
          <p:nvPr/>
        </p:nvSpPr>
        <p:spPr bwMode="auto">
          <a:xfrm>
            <a:off x="457199" y="929268"/>
            <a:ext cx="8315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buFontTx/>
              <a:buNone/>
            </a:pPr>
            <a:r>
              <a:rPr lang="en-US" altLang="en-US" sz="3600" dirty="0"/>
              <a:t>WG15 Motion to submit D10 to </a:t>
            </a:r>
            <a:r>
              <a:rPr lang="en-US" altLang="en-US" sz="3600" dirty="0" err="1"/>
              <a:t>RevCom</a:t>
            </a:r>
            <a:endParaRPr lang="en-US" altLang="en-US" dirty="0"/>
          </a:p>
        </p:txBody>
      </p:sp>
      <p:sp>
        <p:nvSpPr>
          <p:cNvPr id="66565" name="Rectangle 3"/>
          <p:cNvSpPr txBox="1">
            <a:spLocks noChangeArrowheads="1"/>
          </p:cNvSpPr>
          <p:nvPr/>
        </p:nvSpPr>
        <p:spPr bwMode="auto">
          <a:xfrm>
            <a:off x="609600" y="1981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buNone/>
            </a:pPr>
            <a:r>
              <a:rPr lang="en-US" i="1" dirty="0"/>
              <a:t>Motion: that 802.15 WG has reviewed and affirms the CSD </a:t>
            </a:r>
            <a:r>
              <a:rPr lang="en-US" i="1" dirty="0">
                <a:hlinkClick r:id="rId3"/>
              </a:rPr>
              <a:t>https://mentor.ieee.org/802-ec/dcn/21/ec-21-0199-00-ACSD-p802-15-13.pdf</a:t>
            </a:r>
            <a:r>
              <a:rPr lang="en-US" i="1" dirty="0"/>
              <a:t> and requests conditional approval from the LMSC to submit P802.15.13-D10 (or current revision) to </a:t>
            </a:r>
            <a:r>
              <a:rPr lang="en-US" i="1" dirty="0" err="1"/>
              <a:t>RevCom</a:t>
            </a:r>
            <a:r>
              <a:rPr lang="en-US" i="1" dirty="0"/>
              <a:t>.</a:t>
            </a:r>
          </a:p>
          <a:p>
            <a:pPr algn="just">
              <a:buNone/>
            </a:pPr>
            <a:endParaRPr lang="de-DE" i="1" dirty="0"/>
          </a:p>
          <a:p>
            <a:pPr algn="just">
              <a:buNone/>
            </a:pPr>
            <a:r>
              <a:rPr lang="en-US" i="1" dirty="0"/>
              <a:t>Moved:    Volker Jungnickel</a:t>
            </a:r>
            <a:endParaRPr lang="de-DE" i="1" dirty="0"/>
          </a:p>
          <a:p>
            <a:pPr algn="just">
              <a:buNone/>
            </a:pPr>
            <a:r>
              <a:rPr lang="en-US" i="1" dirty="0"/>
              <a:t>Second:</a:t>
            </a:r>
            <a:endParaRPr lang="de-DE" i="1" dirty="0"/>
          </a:p>
          <a:p>
            <a:pPr>
              <a:buNone/>
            </a:pPr>
            <a:r>
              <a:rPr lang="en-US" sz="2000" i="1" dirty="0"/>
              <a:t> </a:t>
            </a:r>
            <a:endParaRPr lang="de-DE" sz="2000" i="1" dirty="0"/>
          </a:p>
          <a:p>
            <a:pPr algn="just">
              <a:buFontTx/>
              <a:buNone/>
            </a:pPr>
            <a:endParaRPr lang="en-GB" altLang="en-US" sz="2000" dirty="0">
              <a:sym typeface="Wingdings" panose="05000000000000000000" pitchFamily="2" charset="2"/>
            </a:endParaRPr>
          </a:p>
          <a:p>
            <a:pPr algn="just">
              <a:buFontTx/>
              <a:buNone/>
            </a:pPr>
            <a:r>
              <a:rPr lang="en-GB" altLang="en-US" sz="2000" dirty="0">
                <a:sym typeface="Wingdings" panose="05000000000000000000" pitchFamily="2" charset="2"/>
              </a:rPr>
              <a:t>Approved by unanimous consent.</a:t>
            </a:r>
          </a:p>
          <a:p>
            <a:pPr algn="just">
              <a:buFontTx/>
              <a:buNone/>
            </a:pPr>
            <a:endParaRPr lang="en-GB" altLang="en-US" sz="2000" dirty="0">
              <a:sym typeface="Wingdings" panose="05000000000000000000" pitchFamily="2" charset="2"/>
            </a:endParaRPr>
          </a:p>
        </p:txBody>
      </p:sp>
      <p:sp>
        <p:nvSpPr>
          <p:cNvPr id="2" name="Foliennummernplatzhalter 3">
            <a:extLst>
              <a:ext uri="{FF2B5EF4-FFF2-40B4-BE49-F238E27FC236}">
                <a16:creationId xmlns:a16="http://schemas.microsoft.com/office/drawing/2014/main" id="{A861A20D-F5F4-77E2-8AB7-57E77F84A5FE}"/>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64</a:t>
            </a:fld>
            <a:endParaRPr lang="en-US"/>
          </a:p>
        </p:txBody>
      </p:sp>
    </p:spTree>
    <p:extLst>
      <p:ext uri="{BB962C8B-B14F-4D97-AF65-F5344CB8AC3E}">
        <p14:creationId xmlns:p14="http://schemas.microsoft.com/office/powerpoint/2010/main" val="17218890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TG13 Next </a:t>
            </a:r>
            <a:r>
              <a:rPr lang="de-DE" dirty="0" err="1"/>
              <a:t>steps</a:t>
            </a:r>
            <a:endParaRPr lang="de-DE" dirty="0"/>
          </a:p>
        </p:txBody>
      </p:sp>
      <p:sp>
        <p:nvSpPr>
          <p:cNvPr id="3" name="Inhaltsplatzhalter 2"/>
          <p:cNvSpPr>
            <a:spLocks noGrp="1"/>
          </p:cNvSpPr>
          <p:nvPr>
            <p:ph idx="1"/>
          </p:nvPr>
        </p:nvSpPr>
        <p:spPr>
          <a:xfrm>
            <a:off x="381000" y="1752600"/>
            <a:ext cx="8534400" cy="2362200"/>
          </a:xfrm>
        </p:spPr>
        <p:txBody>
          <a:bodyPr/>
          <a:lstStyle/>
          <a:p>
            <a:pPr marL="400050"/>
            <a:r>
              <a:rPr lang="de-DE" dirty="0"/>
              <a:t>D10 </a:t>
            </a:r>
            <a:r>
              <a:rPr lang="de-DE" dirty="0" err="1"/>
              <a:t>goes</a:t>
            </a:r>
            <a:r>
              <a:rPr lang="de-DE" dirty="0"/>
              <a:t> </a:t>
            </a:r>
            <a:r>
              <a:rPr lang="de-DE" dirty="0" err="1"/>
              <a:t>to</a:t>
            </a:r>
            <a:r>
              <a:rPr lang="de-DE" dirty="0"/>
              <a:t> </a:t>
            </a:r>
            <a:r>
              <a:rPr lang="de-DE" dirty="0" err="1"/>
              <a:t>recirculation</a:t>
            </a:r>
            <a:r>
              <a:rPr lang="de-DE" dirty="0"/>
              <a:t> out </a:t>
            </a:r>
            <a:r>
              <a:rPr lang="de-DE" dirty="0" err="1"/>
              <a:t>of</a:t>
            </a:r>
            <a:r>
              <a:rPr lang="de-DE" dirty="0"/>
              <a:t> November</a:t>
            </a:r>
          </a:p>
          <a:p>
            <a:pPr marL="857250" lvl="1">
              <a:buFont typeface="Symbol" panose="05050102010706020507" pitchFamily="18" charset="2"/>
              <a:buChar char="-"/>
            </a:pPr>
            <a:r>
              <a:rPr lang="de-DE" dirty="0" err="1"/>
              <a:t>prepare</a:t>
            </a:r>
            <a:r>
              <a:rPr lang="de-DE" dirty="0"/>
              <a:t> D10 </a:t>
            </a:r>
            <a:r>
              <a:rPr lang="de-DE" dirty="0" err="1"/>
              <a:t>until</a:t>
            </a:r>
            <a:r>
              <a:rPr lang="de-DE" dirty="0"/>
              <a:t> 30 Nov.</a:t>
            </a:r>
          </a:p>
          <a:p>
            <a:pPr marL="857250" lvl="1">
              <a:buFont typeface="Symbol" panose="05050102010706020507" pitchFamily="18" charset="2"/>
              <a:buChar char="-"/>
            </a:pPr>
            <a:r>
              <a:rPr lang="de-DE" dirty="0" err="1"/>
              <a:t>Aim</a:t>
            </a:r>
            <a:r>
              <a:rPr lang="de-DE" dirty="0"/>
              <a:t> </a:t>
            </a:r>
            <a:r>
              <a:rPr lang="de-DE" dirty="0" err="1"/>
              <a:t>to</a:t>
            </a:r>
            <a:r>
              <a:rPr lang="de-DE" dirty="0"/>
              <a:t> </a:t>
            </a:r>
            <a:r>
              <a:rPr lang="de-DE" dirty="0" err="1"/>
              <a:t>get</a:t>
            </a:r>
            <a:r>
              <a:rPr lang="de-DE" dirty="0"/>
              <a:t> at </a:t>
            </a:r>
            <a:r>
              <a:rPr lang="de-DE" dirty="0" err="1"/>
              <a:t>RevCom</a:t>
            </a:r>
            <a:r>
              <a:rPr lang="de-DE" dirty="0"/>
              <a:t> </a:t>
            </a:r>
            <a:r>
              <a:rPr lang="de-DE" dirty="0" err="1"/>
              <a:t>agenda</a:t>
            </a:r>
            <a:r>
              <a:rPr lang="de-DE" dirty="0"/>
              <a:t> </a:t>
            </a:r>
            <a:r>
              <a:rPr lang="de-DE" dirty="0" err="1"/>
              <a:t>for</a:t>
            </a:r>
            <a:r>
              <a:rPr lang="de-DE" dirty="0"/>
              <a:t> </a:t>
            </a:r>
            <a:r>
              <a:rPr lang="de-DE" dirty="0" err="1"/>
              <a:t>January</a:t>
            </a:r>
            <a:endParaRPr lang="de-DE" dirty="0"/>
          </a:p>
          <a:p>
            <a:pPr marL="857250" lvl="1">
              <a:buFont typeface="Symbol" panose="05050102010706020507" pitchFamily="18" charset="2"/>
              <a:buChar char="-"/>
            </a:pPr>
            <a:r>
              <a:rPr lang="de-DE" dirty="0" err="1"/>
              <a:t>Two</a:t>
            </a:r>
            <a:r>
              <a:rPr lang="de-DE" dirty="0"/>
              <a:t> </a:t>
            </a:r>
            <a:r>
              <a:rPr lang="de-DE" dirty="0" err="1"/>
              <a:t>meeting</a:t>
            </a:r>
            <a:r>
              <a:rPr lang="de-DE" dirty="0"/>
              <a:t> </a:t>
            </a:r>
            <a:r>
              <a:rPr lang="de-DE" dirty="0" err="1"/>
              <a:t>slots</a:t>
            </a:r>
            <a:r>
              <a:rPr lang="de-DE" dirty="0"/>
              <a:t> </a:t>
            </a:r>
            <a:r>
              <a:rPr lang="de-DE" dirty="0" err="1"/>
              <a:t>for</a:t>
            </a:r>
            <a:r>
              <a:rPr lang="de-DE" dirty="0"/>
              <a:t> </a:t>
            </a:r>
            <a:r>
              <a:rPr lang="de-DE" dirty="0" err="1"/>
              <a:t>January</a:t>
            </a:r>
            <a:endParaRPr lang="de-DE" dirty="0"/>
          </a:p>
          <a:p>
            <a:pPr marL="857250" lvl="1">
              <a:buFont typeface="Symbol" panose="05050102010706020507" pitchFamily="18" charset="2"/>
              <a:buChar char="-"/>
            </a:pPr>
            <a:r>
              <a:rPr lang="de-DE" dirty="0"/>
              <a:t>Final </a:t>
            </a:r>
            <a:r>
              <a:rPr lang="de-DE" dirty="0" err="1"/>
              <a:t>presentation</a:t>
            </a:r>
            <a:r>
              <a:rPr lang="de-DE" dirty="0"/>
              <a:t> </a:t>
            </a:r>
            <a:r>
              <a:rPr lang="de-DE" dirty="0" err="1"/>
              <a:t>of</a:t>
            </a:r>
            <a:r>
              <a:rPr lang="de-DE" dirty="0"/>
              <a:t> 802.15.13 in IEEE 802 </a:t>
            </a:r>
          </a:p>
        </p:txBody>
      </p:sp>
      <p:sp>
        <p:nvSpPr>
          <p:cNvPr id="6" name="Foliennummernplatzhalter 3">
            <a:extLst>
              <a:ext uri="{FF2B5EF4-FFF2-40B4-BE49-F238E27FC236}">
                <a16:creationId xmlns:a16="http://schemas.microsoft.com/office/drawing/2014/main" id="{0660CF34-8106-2499-F5CB-969173AEE59A}"/>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65</a:t>
            </a:fld>
            <a:endParaRPr lang="en-US"/>
          </a:p>
        </p:txBody>
      </p:sp>
    </p:spTree>
    <p:extLst>
      <p:ext uri="{BB962C8B-B14F-4D97-AF65-F5344CB8AC3E}">
        <p14:creationId xmlns:p14="http://schemas.microsoft.com/office/powerpoint/2010/main" val="2141880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76200" y="1066800"/>
            <a:ext cx="8940799" cy="5029200"/>
          </a:xfrm>
          <a:prstGeom prst="rect">
            <a:avLst/>
          </a:prstGeom>
        </p:spPr>
      </p:pic>
      <p:sp>
        <p:nvSpPr>
          <p:cNvPr id="2" name="Foliennummernplatzhalter 3">
            <a:extLst>
              <a:ext uri="{FF2B5EF4-FFF2-40B4-BE49-F238E27FC236}">
                <a16:creationId xmlns:a16="http://schemas.microsoft.com/office/drawing/2014/main" id="{13263EA1-00DC-2546-D14A-D00C98A97FE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66</a:t>
            </a:fld>
            <a:endParaRPr lang="en-US" dirty="0"/>
          </a:p>
        </p:txBody>
      </p:sp>
    </p:spTree>
    <p:extLst>
      <p:ext uri="{BB962C8B-B14F-4D97-AF65-F5344CB8AC3E}">
        <p14:creationId xmlns:p14="http://schemas.microsoft.com/office/powerpoint/2010/main" val="3709727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Thanks</a:t>
            </a:r>
            <a:r>
              <a:rPr lang="de-DE" dirty="0"/>
              <a:t> </a:t>
            </a:r>
            <a:r>
              <a:rPr lang="de-DE" dirty="0" err="1"/>
              <a:t>to</a:t>
            </a:r>
            <a:r>
              <a:rPr lang="de-DE" dirty="0"/>
              <a:t> WG15 </a:t>
            </a:r>
            <a:r>
              <a:rPr lang="de-DE" dirty="0" err="1"/>
              <a:t>for</a:t>
            </a:r>
            <a:r>
              <a:rPr lang="de-DE" dirty="0"/>
              <a:t> </a:t>
            </a:r>
            <a:r>
              <a:rPr lang="de-DE" dirty="0" err="1"/>
              <a:t>hosting</a:t>
            </a:r>
            <a:r>
              <a:rPr lang="de-DE" dirty="0"/>
              <a:t> </a:t>
            </a:r>
            <a:r>
              <a:rPr lang="de-DE" dirty="0" err="1"/>
              <a:t>this</a:t>
            </a:r>
            <a:r>
              <a:rPr lang="de-DE" dirty="0"/>
              <a:t> </a:t>
            </a:r>
            <a:r>
              <a:rPr lang="de-DE" dirty="0" err="1"/>
              <a:t>project</a:t>
            </a:r>
            <a:endParaRPr lang="de-DE" dirty="0"/>
          </a:p>
        </p:txBody>
      </p:sp>
      <p:sp>
        <p:nvSpPr>
          <p:cNvPr id="3" name="Inhaltsplatzhalter 2"/>
          <p:cNvSpPr>
            <a:spLocks noGrp="1"/>
          </p:cNvSpPr>
          <p:nvPr>
            <p:ph idx="1"/>
          </p:nvPr>
        </p:nvSpPr>
        <p:spPr>
          <a:xfrm>
            <a:off x="381000" y="1752600"/>
            <a:ext cx="8534400" cy="2362200"/>
          </a:xfrm>
        </p:spPr>
        <p:txBody>
          <a:bodyPr/>
          <a:lstStyle/>
          <a:p>
            <a:pPr marL="400050"/>
            <a:r>
              <a:rPr lang="de-DE" sz="2000" dirty="0"/>
              <a:t>The Optical Wireless Communication Task Group </a:t>
            </a:r>
            <a:r>
              <a:rPr lang="de-DE" sz="2000" dirty="0" err="1"/>
              <a:t>thanks</a:t>
            </a:r>
            <a:r>
              <a:rPr lang="de-DE" sz="2000" dirty="0"/>
              <a:t> WG15 </a:t>
            </a:r>
            <a:r>
              <a:rPr lang="de-DE" sz="2000" dirty="0" err="1"/>
              <a:t>for</a:t>
            </a:r>
            <a:r>
              <a:rPr lang="de-DE" sz="2000" dirty="0"/>
              <a:t> </a:t>
            </a:r>
            <a:r>
              <a:rPr lang="de-DE" sz="2000" dirty="0" err="1"/>
              <a:t>hosting</a:t>
            </a:r>
            <a:r>
              <a:rPr lang="de-DE" sz="2000" dirty="0"/>
              <a:t> </a:t>
            </a:r>
            <a:r>
              <a:rPr lang="de-DE" sz="2000" dirty="0" err="1"/>
              <a:t>this</a:t>
            </a:r>
            <a:r>
              <a:rPr lang="de-DE" sz="2000" dirty="0"/>
              <a:t> </a:t>
            </a:r>
            <a:r>
              <a:rPr lang="de-DE" sz="2000" dirty="0" err="1"/>
              <a:t>project</a:t>
            </a:r>
            <a:r>
              <a:rPr lang="de-DE" sz="2000" dirty="0"/>
              <a:t>.</a:t>
            </a:r>
          </a:p>
          <a:p>
            <a:pPr marL="800100" lvl="1"/>
            <a:r>
              <a:rPr lang="de-DE" sz="1600" dirty="0" err="1"/>
              <a:t>We</a:t>
            </a:r>
            <a:r>
              <a:rPr lang="de-DE" sz="1600" dirty="0"/>
              <a:t> </a:t>
            </a:r>
            <a:r>
              <a:rPr lang="de-DE" sz="1600" dirty="0" err="1"/>
              <a:t>had</a:t>
            </a:r>
            <a:r>
              <a:rPr lang="de-DE" sz="1600" dirty="0"/>
              <a:t> a </a:t>
            </a:r>
            <a:r>
              <a:rPr lang="de-DE" sz="1600" dirty="0" err="1"/>
              <a:t>slow</a:t>
            </a:r>
            <a:r>
              <a:rPr lang="de-DE" sz="1600" dirty="0"/>
              <a:t> </a:t>
            </a:r>
            <a:r>
              <a:rPr lang="de-DE" sz="1600" dirty="0" err="1"/>
              <a:t>start</a:t>
            </a:r>
            <a:r>
              <a:rPr lang="de-DE" sz="1600" dirty="0"/>
              <a:t> in 2015, due </a:t>
            </a:r>
            <a:r>
              <a:rPr lang="de-DE" sz="1600" dirty="0" err="1"/>
              <a:t>to</a:t>
            </a:r>
            <a:r>
              <a:rPr lang="de-DE" sz="1600" dirty="0"/>
              <a:t> </a:t>
            </a:r>
            <a:r>
              <a:rPr lang="de-DE" sz="1600" dirty="0" err="1"/>
              <a:t>the</a:t>
            </a:r>
            <a:r>
              <a:rPr lang="de-DE" sz="1600" dirty="0"/>
              <a:t> </a:t>
            </a:r>
            <a:r>
              <a:rPr lang="de-DE" sz="1600" dirty="0" err="1"/>
              <a:t>legacy</a:t>
            </a:r>
            <a:r>
              <a:rPr lang="de-DE" sz="1600" dirty="0"/>
              <a:t> </a:t>
            </a:r>
            <a:r>
              <a:rPr lang="de-DE" sz="1600" dirty="0" err="1"/>
              <a:t>of</a:t>
            </a:r>
            <a:r>
              <a:rPr lang="de-DE" sz="1600" dirty="0"/>
              <a:t> 802.15.7-2011</a:t>
            </a:r>
          </a:p>
          <a:p>
            <a:pPr marL="800100" lvl="1"/>
            <a:r>
              <a:rPr lang="de-DE" sz="1600" dirty="0"/>
              <a:t>After </a:t>
            </a:r>
            <a:r>
              <a:rPr lang="de-DE" sz="1600" dirty="0" err="1"/>
              <a:t>around</a:t>
            </a:r>
            <a:r>
              <a:rPr lang="de-DE" sz="1600" dirty="0"/>
              <a:t> 2018, </a:t>
            </a:r>
            <a:r>
              <a:rPr lang="de-DE" sz="1600" dirty="0" err="1"/>
              <a:t>it</a:t>
            </a:r>
            <a:r>
              <a:rPr lang="de-DE" sz="1600" dirty="0"/>
              <a:t> </a:t>
            </a:r>
            <a:r>
              <a:rPr lang="de-DE" sz="1600" dirty="0" err="1"/>
              <a:t>really</a:t>
            </a:r>
            <a:r>
              <a:rPr lang="de-DE" sz="1600" dirty="0"/>
              <a:t> </a:t>
            </a:r>
            <a:r>
              <a:rPr lang="de-DE" sz="1600" dirty="0" err="1"/>
              <a:t>took</a:t>
            </a:r>
            <a:r>
              <a:rPr lang="de-DE" sz="1600" dirty="0"/>
              <a:t> off</a:t>
            </a:r>
          </a:p>
          <a:p>
            <a:pPr marL="800100" lvl="1"/>
            <a:r>
              <a:rPr lang="de-DE" sz="1600" dirty="0"/>
              <a:t>Main </a:t>
            </a:r>
            <a:r>
              <a:rPr lang="de-DE" sz="1600" dirty="0" err="1"/>
              <a:t>success</a:t>
            </a:r>
            <a:r>
              <a:rPr lang="de-DE" sz="1600" dirty="0"/>
              <a:t> </a:t>
            </a:r>
            <a:r>
              <a:rPr lang="de-DE" sz="1600" dirty="0" err="1"/>
              <a:t>factors</a:t>
            </a:r>
            <a:endParaRPr lang="de-DE" sz="1600" dirty="0"/>
          </a:p>
          <a:p>
            <a:pPr marL="1143000" lvl="2"/>
            <a:r>
              <a:rPr lang="de-DE" sz="1400" dirty="0" err="1"/>
              <a:t>Decicion</a:t>
            </a:r>
            <a:r>
              <a:rPr lang="de-DE" sz="1400" dirty="0"/>
              <a:t> </a:t>
            </a:r>
            <a:r>
              <a:rPr lang="de-DE" sz="1400" dirty="0" err="1"/>
              <a:t>to</a:t>
            </a:r>
            <a:r>
              <a:rPr lang="de-DE" sz="1400" dirty="0"/>
              <a:t> </a:t>
            </a:r>
            <a:r>
              <a:rPr lang="de-DE" sz="1400" dirty="0" err="1"/>
              <a:t>implement</a:t>
            </a:r>
            <a:r>
              <a:rPr lang="de-DE" sz="1400" dirty="0"/>
              <a:t> </a:t>
            </a:r>
            <a:r>
              <a:rPr lang="de-DE" sz="1400" dirty="0" err="1"/>
              <a:t>handover</a:t>
            </a:r>
            <a:r>
              <a:rPr lang="de-DE" sz="1400" dirty="0"/>
              <a:t>/</a:t>
            </a:r>
            <a:r>
              <a:rPr lang="de-DE" sz="1400" dirty="0" err="1"/>
              <a:t>interference</a:t>
            </a:r>
            <a:r>
              <a:rPr lang="de-DE" sz="1400" dirty="0"/>
              <a:t> </a:t>
            </a:r>
            <a:r>
              <a:rPr lang="de-DE" sz="1400" dirty="0" err="1"/>
              <a:t>management</a:t>
            </a:r>
            <a:r>
              <a:rPr lang="de-DE" sz="1400" dirty="0"/>
              <a:t> </a:t>
            </a:r>
            <a:r>
              <a:rPr lang="de-DE" sz="1400" dirty="0" err="1"/>
              <a:t>as</a:t>
            </a:r>
            <a:r>
              <a:rPr lang="de-DE" sz="1400" dirty="0"/>
              <a:t> </a:t>
            </a:r>
            <a:r>
              <a:rPr lang="de-DE" sz="1400" dirty="0" err="1"/>
              <a:t>distributed</a:t>
            </a:r>
            <a:r>
              <a:rPr lang="de-DE" sz="1400" dirty="0"/>
              <a:t> MIMO</a:t>
            </a:r>
          </a:p>
          <a:p>
            <a:pPr marL="1143000" lvl="2"/>
            <a:r>
              <a:rPr lang="de-DE" sz="1400" dirty="0" err="1"/>
              <a:t>Hiring</a:t>
            </a:r>
            <a:r>
              <a:rPr lang="de-DE" sz="1400" dirty="0"/>
              <a:t> a </a:t>
            </a:r>
            <a:r>
              <a:rPr lang="de-DE" sz="1400" dirty="0" err="1"/>
              <a:t>new</a:t>
            </a:r>
            <a:r>
              <a:rPr lang="de-DE" sz="1400" dirty="0"/>
              <a:t> Technical Editor (Lennert Bober) </a:t>
            </a:r>
            <a:r>
              <a:rPr lang="de-DE" sz="1400" dirty="0" err="1"/>
              <a:t>who</a:t>
            </a:r>
            <a:r>
              <a:rPr lang="de-DE" sz="1400" dirty="0"/>
              <a:t> was </a:t>
            </a:r>
            <a:r>
              <a:rPr lang="de-DE" sz="1400" dirty="0" err="1"/>
              <a:t>knowledgeable</a:t>
            </a:r>
            <a:r>
              <a:rPr lang="de-DE" sz="1400" dirty="0"/>
              <a:t> </a:t>
            </a:r>
            <a:r>
              <a:rPr lang="de-DE" sz="1400" dirty="0" err="1"/>
              <a:t>about</a:t>
            </a:r>
            <a:r>
              <a:rPr lang="de-DE" sz="1400" dirty="0"/>
              <a:t> MAC</a:t>
            </a:r>
          </a:p>
          <a:p>
            <a:pPr marL="1143000" lvl="2"/>
            <a:r>
              <a:rPr lang="de-DE" sz="1400" dirty="0"/>
              <a:t>Spring </a:t>
            </a:r>
            <a:r>
              <a:rPr lang="de-DE" sz="1400" dirty="0" err="1"/>
              <a:t>Cleaning</a:t>
            </a:r>
            <a:r>
              <a:rPr lang="de-DE" sz="1400" dirty="0"/>
              <a:t>: Move all </a:t>
            </a:r>
            <a:r>
              <a:rPr lang="de-DE" sz="1400" dirty="0" err="1"/>
              <a:t>legacy</a:t>
            </a:r>
            <a:r>
              <a:rPr lang="de-DE" sz="1400" dirty="0"/>
              <a:t> </a:t>
            </a:r>
            <a:r>
              <a:rPr lang="de-DE" sz="1400" dirty="0" err="1"/>
              <a:t>stuff</a:t>
            </a:r>
            <a:r>
              <a:rPr lang="de-DE" sz="1400" dirty="0"/>
              <a:t> </a:t>
            </a:r>
            <a:r>
              <a:rPr lang="de-DE" sz="1400" dirty="0" err="1"/>
              <a:t>to</a:t>
            </a:r>
            <a:r>
              <a:rPr lang="de-DE" sz="1400" dirty="0"/>
              <a:t> </a:t>
            </a:r>
            <a:r>
              <a:rPr lang="de-DE" sz="1400" dirty="0" err="1"/>
              <a:t>the</a:t>
            </a:r>
            <a:r>
              <a:rPr lang="de-DE" sz="1400" dirty="0"/>
              <a:t> </a:t>
            </a:r>
            <a:r>
              <a:rPr lang="de-DE" sz="1400" dirty="0" err="1"/>
              <a:t>appendix</a:t>
            </a:r>
            <a:r>
              <a:rPr lang="de-DE" sz="1400" dirty="0"/>
              <a:t>, </a:t>
            </a:r>
            <a:r>
              <a:rPr lang="de-DE" sz="1400" dirty="0" err="1"/>
              <a:t>accept</a:t>
            </a:r>
            <a:r>
              <a:rPr lang="de-DE" sz="1400" dirty="0"/>
              <a:t> </a:t>
            </a:r>
            <a:r>
              <a:rPr lang="de-DE" sz="1400" dirty="0" err="1"/>
              <a:t>new</a:t>
            </a:r>
            <a:r>
              <a:rPr lang="de-DE" sz="1400" dirty="0"/>
              <a:t> </a:t>
            </a:r>
            <a:r>
              <a:rPr lang="de-DE" sz="1400" dirty="0" err="1"/>
              <a:t>contents</a:t>
            </a:r>
            <a:r>
              <a:rPr lang="de-DE" sz="1400" dirty="0"/>
              <a:t> </a:t>
            </a:r>
            <a:r>
              <a:rPr lang="de-DE" sz="1400" dirty="0" err="1"/>
              <a:t>only</a:t>
            </a:r>
            <a:r>
              <a:rPr lang="de-DE" sz="1400" dirty="0"/>
              <a:t> after </a:t>
            </a:r>
            <a:r>
              <a:rPr lang="de-DE" sz="1400" dirty="0" err="1"/>
              <a:t>careful</a:t>
            </a:r>
            <a:r>
              <a:rPr lang="de-DE" sz="1400" dirty="0"/>
              <a:t> </a:t>
            </a:r>
            <a:r>
              <a:rPr lang="de-DE" sz="1400" dirty="0" err="1"/>
              <a:t>consideration</a:t>
            </a:r>
            <a:r>
              <a:rPr lang="de-DE" sz="1400" dirty="0"/>
              <a:t> </a:t>
            </a:r>
            <a:r>
              <a:rPr lang="de-DE" sz="1400" dirty="0" err="1"/>
              <a:t>to</a:t>
            </a:r>
            <a:r>
              <a:rPr lang="de-DE" sz="1400" dirty="0"/>
              <a:t> </a:t>
            </a:r>
            <a:r>
              <a:rPr lang="de-DE" sz="1400" dirty="0" err="1"/>
              <a:t>be</a:t>
            </a:r>
            <a:r>
              <a:rPr lang="de-DE" sz="1400" dirty="0"/>
              <a:t> </a:t>
            </a:r>
            <a:r>
              <a:rPr lang="de-DE" sz="1400" dirty="0" err="1"/>
              <a:t>complete</a:t>
            </a:r>
            <a:r>
              <a:rPr lang="de-DE" sz="1400" dirty="0"/>
              <a:t> and </a:t>
            </a:r>
            <a:r>
              <a:rPr lang="de-DE" sz="1400" dirty="0" err="1"/>
              <a:t>integrable</a:t>
            </a:r>
            <a:r>
              <a:rPr lang="de-DE" sz="1400" dirty="0"/>
              <a:t> </a:t>
            </a:r>
            <a:r>
              <a:rPr lang="de-DE" sz="1400" dirty="0" err="1"/>
              <a:t>into</a:t>
            </a:r>
            <a:r>
              <a:rPr lang="de-DE" sz="1400" dirty="0"/>
              <a:t> </a:t>
            </a:r>
            <a:r>
              <a:rPr lang="de-DE" sz="1400" dirty="0" err="1"/>
              <a:t>the</a:t>
            </a:r>
            <a:r>
              <a:rPr lang="de-DE" sz="1400" dirty="0"/>
              <a:t> </a:t>
            </a:r>
            <a:r>
              <a:rPr lang="de-DE" sz="1400" dirty="0" err="1"/>
              <a:t>draft</a:t>
            </a:r>
            <a:endParaRPr lang="de-DE" sz="1400" dirty="0"/>
          </a:p>
          <a:p>
            <a:pPr marL="800100" lvl="1"/>
            <a:r>
              <a:rPr lang="de-DE" sz="1600" dirty="0"/>
              <a:t>Great Support </a:t>
            </a:r>
            <a:r>
              <a:rPr lang="de-DE" sz="1600" dirty="0" err="1"/>
              <a:t>from</a:t>
            </a:r>
            <a:r>
              <a:rPr lang="de-DE" sz="1600" dirty="0"/>
              <a:t> </a:t>
            </a:r>
            <a:r>
              <a:rPr lang="de-DE" sz="1600" dirty="0" err="1"/>
              <a:t>the</a:t>
            </a:r>
            <a:r>
              <a:rPr lang="de-DE" sz="1600" dirty="0"/>
              <a:t> </a:t>
            </a:r>
            <a:r>
              <a:rPr lang="de-DE" sz="1600" dirty="0" err="1"/>
              <a:t>working</a:t>
            </a:r>
            <a:r>
              <a:rPr lang="de-DE" sz="1600" dirty="0"/>
              <a:t> </a:t>
            </a:r>
            <a:r>
              <a:rPr lang="de-DE" sz="1600" dirty="0" err="1"/>
              <a:t>group</a:t>
            </a:r>
            <a:r>
              <a:rPr lang="de-DE" sz="1600" dirty="0"/>
              <a:t> </a:t>
            </a:r>
          </a:p>
          <a:p>
            <a:pPr marL="1143000" lvl="2"/>
            <a:r>
              <a:rPr lang="de-DE" sz="1400" dirty="0" err="1"/>
              <a:t>Improve</a:t>
            </a:r>
            <a:r>
              <a:rPr lang="de-DE" sz="1400" dirty="0"/>
              <a:t> </a:t>
            </a:r>
            <a:r>
              <a:rPr lang="de-DE" sz="1400" dirty="0" err="1"/>
              <a:t>the</a:t>
            </a:r>
            <a:r>
              <a:rPr lang="de-DE" sz="1400" dirty="0"/>
              <a:t> </a:t>
            </a:r>
            <a:r>
              <a:rPr lang="de-DE" sz="1400" dirty="0" err="1"/>
              <a:t>draft</a:t>
            </a:r>
            <a:r>
              <a:rPr lang="de-DE" sz="1400" dirty="0"/>
              <a:t> </a:t>
            </a:r>
            <a:r>
              <a:rPr lang="de-DE" sz="1400" dirty="0" err="1"/>
              <a:t>during</a:t>
            </a:r>
            <a:r>
              <a:rPr lang="de-DE" sz="1400" dirty="0"/>
              <a:t> SA </a:t>
            </a:r>
            <a:r>
              <a:rPr lang="de-DE" sz="1400" dirty="0" err="1"/>
              <a:t>ballot</a:t>
            </a:r>
            <a:r>
              <a:rPr lang="de-DE" sz="1400" dirty="0"/>
              <a:t> (</a:t>
            </a:r>
            <a:r>
              <a:rPr lang="de-DE" sz="1400" dirty="0" err="1"/>
              <a:t>Tero</a:t>
            </a:r>
            <a:r>
              <a:rPr lang="de-DE" sz="1400" dirty="0"/>
              <a:t> </a:t>
            </a:r>
            <a:r>
              <a:rPr lang="de-DE" sz="1400" dirty="0" err="1"/>
              <a:t>Kivinen</a:t>
            </a:r>
            <a:r>
              <a:rPr lang="de-DE" sz="1400" dirty="0"/>
              <a:t>)</a:t>
            </a:r>
          </a:p>
          <a:p>
            <a:pPr marL="1143000" lvl="2"/>
            <a:r>
              <a:rPr lang="de-DE" sz="1400" dirty="0" err="1"/>
              <a:t>From</a:t>
            </a:r>
            <a:r>
              <a:rPr lang="de-DE" sz="1400" dirty="0"/>
              <a:t> WG </a:t>
            </a:r>
            <a:r>
              <a:rPr lang="de-DE" sz="1400" dirty="0" err="1"/>
              <a:t>Chairs</a:t>
            </a:r>
            <a:r>
              <a:rPr lang="de-DE" sz="1400" dirty="0"/>
              <a:t> and </a:t>
            </a:r>
            <a:r>
              <a:rPr lang="de-DE" sz="1400" dirty="0" err="1"/>
              <a:t>Vice</a:t>
            </a:r>
            <a:r>
              <a:rPr lang="de-DE" sz="1400" dirty="0"/>
              <a:t> </a:t>
            </a:r>
            <a:r>
              <a:rPr lang="de-DE" sz="1400" dirty="0" err="1"/>
              <a:t>Chairs</a:t>
            </a:r>
            <a:r>
              <a:rPr lang="de-DE" sz="1400" dirty="0"/>
              <a:t> </a:t>
            </a:r>
            <a:r>
              <a:rPr lang="de-DE" sz="1400" dirty="0" err="1"/>
              <a:t>over</a:t>
            </a:r>
            <a:r>
              <a:rPr lang="de-DE" sz="1400" dirty="0"/>
              <a:t> </a:t>
            </a:r>
            <a:r>
              <a:rPr lang="de-DE" sz="1400" dirty="0" err="1"/>
              <a:t>the</a:t>
            </a:r>
            <a:r>
              <a:rPr lang="de-DE" sz="1400" dirty="0"/>
              <a:t> </a:t>
            </a:r>
            <a:r>
              <a:rPr lang="de-DE" sz="1400" dirty="0" err="1"/>
              <a:t>whole</a:t>
            </a:r>
            <a:r>
              <a:rPr lang="de-DE" sz="1400" dirty="0"/>
              <a:t> time</a:t>
            </a:r>
          </a:p>
          <a:p>
            <a:pPr marL="1143000" lvl="2"/>
            <a:r>
              <a:rPr lang="de-DE" sz="1400" dirty="0" err="1"/>
              <a:t>Numerous</a:t>
            </a:r>
            <a:r>
              <a:rPr lang="de-DE" sz="1400" dirty="0"/>
              <a:t> </a:t>
            </a:r>
            <a:r>
              <a:rPr lang="de-DE" sz="1400" dirty="0" err="1"/>
              <a:t>contributions</a:t>
            </a:r>
            <a:r>
              <a:rPr lang="de-DE" sz="1400" dirty="0"/>
              <a:t> </a:t>
            </a:r>
            <a:r>
              <a:rPr lang="de-DE" sz="1400" dirty="0" err="1"/>
              <a:t>from</a:t>
            </a:r>
            <a:r>
              <a:rPr lang="de-DE" sz="1400" dirty="0"/>
              <a:t> </a:t>
            </a:r>
            <a:r>
              <a:rPr lang="de-DE" sz="1400" dirty="0" err="1"/>
              <a:t>industry</a:t>
            </a:r>
            <a:r>
              <a:rPr lang="de-DE" sz="1400" dirty="0"/>
              <a:t> and </a:t>
            </a:r>
            <a:r>
              <a:rPr lang="de-DE" sz="1400" dirty="0" err="1"/>
              <a:t>academia</a:t>
            </a:r>
            <a:r>
              <a:rPr lang="de-DE" sz="1400" dirty="0"/>
              <a:t> </a:t>
            </a:r>
          </a:p>
          <a:p>
            <a:pPr marL="1143000" lvl="2"/>
            <a:r>
              <a:rPr lang="de-DE" sz="1400" dirty="0" err="1"/>
              <a:t>Some</a:t>
            </a:r>
            <a:r>
              <a:rPr lang="de-DE" sz="1400" dirty="0"/>
              <a:t> </a:t>
            </a:r>
            <a:r>
              <a:rPr lang="de-DE" sz="1400" dirty="0" err="1"/>
              <a:t>long</a:t>
            </a:r>
            <a:r>
              <a:rPr lang="de-DE" sz="1400" dirty="0"/>
              <a:t>-term </a:t>
            </a:r>
            <a:r>
              <a:rPr lang="de-DE" sz="1400" dirty="0" err="1"/>
              <a:t>contributors</a:t>
            </a:r>
            <a:r>
              <a:rPr lang="de-DE" sz="1400" dirty="0"/>
              <a:t>/</a:t>
            </a:r>
            <a:r>
              <a:rPr lang="de-DE" sz="1400" dirty="0" err="1"/>
              <a:t>officers</a:t>
            </a:r>
            <a:r>
              <a:rPr lang="de-DE" sz="1400" dirty="0"/>
              <a:t>: Sang-Kyu Lim, Tuncer </a:t>
            </a:r>
            <a:r>
              <a:rPr lang="de-DE" sz="1400" dirty="0" err="1"/>
              <a:t>Baykas</a:t>
            </a:r>
            <a:r>
              <a:rPr lang="de-DE" sz="1400" dirty="0"/>
              <a:t>, Lennert Bober, Chong Han, </a:t>
            </a:r>
            <a:r>
              <a:rPr lang="de-DE" sz="1400" dirty="0" err="1"/>
              <a:t>Tero</a:t>
            </a:r>
            <a:r>
              <a:rPr lang="de-DE" sz="1400" dirty="0"/>
              <a:t> </a:t>
            </a:r>
            <a:r>
              <a:rPr lang="de-DE" sz="1400" dirty="0" err="1"/>
              <a:t>Kivinen</a:t>
            </a:r>
            <a:r>
              <a:rPr lang="de-DE" sz="1400" dirty="0"/>
              <a:t>, Volker Jungnickel</a:t>
            </a:r>
          </a:p>
          <a:p>
            <a:pPr marL="800100" lvl="1"/>
            <a:endParaRPr lang="de-DE" sz="1800" dirty="0"/>
          </a:p>
        </p:txBody>
      </p:sp>
      <p:sp>
        <p:nvSpPr>
          <p:cNvPr id="6" name="Foliennummernplatzhalter 3">
            <a:extLst>
              <a:ext uri="{FF2B5EF4-FFF2-40B4-BE49-F238E27FC236}">
                <a16:creationId xmlns:a16="http://schemas.microsoft.com/office/drawing/2014/main" id="{020B28A8-AF0F-6400-636B-6E423A258FA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67</a:t>
            </a:fld>
            <a:endParaRPr lang="en-US" dirty="0"/>
          </a:p>
        </p:txBody>
      </p:sp>
    </p:spTree>
    <p:extLst>
      <p:ext uri="{BB962C8B-B14F-4D97-AF65-F5344CB8AC3E}">
        <p14:creationId xmlns:p14="http://schemas.microsoft.com/office/powerpoint/2010/main" val="35635956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TG16t Nov. 2022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68</a:t>
            </a:fld>
            <a:endParaRPr lang="en-US"/>
          </a:p>
        </p:txBody>
      </p:sp>
    </p:spTree>
    <p:extLst>
      <p:ext uri="{BB962C8B-B14F-4D97-AF65-F5344CB8AC3E}">
        <p14:creationId xmlns:p14="http://schemas.microsoft.com/office/powerpoint/2010/main" val="2518027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285750" y="1314450"/>
            <a:ext cx="8572500" cy="501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500" b="1" u="sng" dirty="0">
                <a:solidFill>
                  <a:schemeClr val="tx2"/>
                </a:solidFill>
                <a:effectLst>
                  <a:outerShdw blurRad="38100" dist="38100" dir="2700000" algn="tl">
                    <a:srgbClr val="C0C0C0"/>
                  </a:outerShdw>
                </a:effectLst>
              </a:rPr>
              <a:t>Project: IEEE P802.15 Working Group for Wireless Specialty Networks (WSN)</a:t>
            </a:r>
            <a:endParaRPr lang="en-US" altLang="en-US" sz="2400" b="1" dirty="0">
              <a:solidFill>
                <a:schemeClr val="tx2"/>
              </a:solidFill>
            </a:endParaRPr>
          </a:p>
          <a:p>
            <a:endParaRPr lang="en-US" altLang="en-US" sz="2400" dirty="0">
              <a:solidFill>
                <a:schemeClr val="tx2"/>
              </a:solidFill>
            </a:endParaRPr>
          </a:p>
          <a:p>
            <a:endParaRPr lang="en-US" altLang="en-US" sz="2400" b="1" dirty="0">
              <a:solidFill>
                <a:schemeClr val="tx2"/>
              </a:solidFill>
            </a:endParaRPr>
          </a:p>
          <a:p>
            <a:r>
              <a:rPr lang="en-US" altLang="en-US" sz="1600" b="1" dirty="0">
                <a:solidFill>
                  <a:schemeClr val="tx2"/>
                </a:solidFill>
              </a:rPr>
              <a:t>Submission Title:</a:t>
            </a:r>
            <a:r>
              <a:rPr lang="en-US" altLang="en-US" sz="1600" dirty="0">
                <a:solidFill>
                  <a:schemeClr val="tx2"/>
                </a:solidFill>
              </a:rPr>
              <a:t> Licensed Narrowband Amendment TG16t </a:t>
            </a:r>
            <a:r>
              <a:rPr lang="en-US" sz="1600" dirty="0"/>
              <a:t>November Closing Report </a:t>
            </a:r>
            <a:r>
              <a:rPr lang="en-US" altLang="en-US" sz="1600" dirty="0">
                <a:solidFill>
                  <a:schemeClr val="tx2"/>
                </a:solidFill>
              </a:rPr>
              <a:t>				</a:t>
            </a:r>
          </a:p>
          <a:p>
            <a:endParaRPr lang="en-US" altLang="en-US" sz="1600" dirty="0">
              <a:solidFill>
                <a:schemeClr val="tx2"/>
              </a:solidFill>
            </a:endParaRPr>
          </a:p>
          <a:p>
            <a:r>
              <a:rPr lang="en-US" altLang="en-US" sz="1600" b="1" dirty="0">
                <a:solidFill>
                  <a:schemeClr val="tx2"/>
                </a:solidFill>
              </a:rPr>
              <a:t>Date Submitted: </a:t>
            </a:r>
            <a:r>
              <a:rPr lang="en-US" altLang="en-US" sz="1600" dirty="0">
                <a:solidFill>
                  <a:schemeClr val="tx2"/>
                </a:solidFill>
              </a:rPr>
              <a:t>2022-11-17</a:t>
            </a:r>
          </a:p>
          <a:p>
            <a:endParaRPr lang="en-US" altLang="en-US" sz="1600" dirty="0">
              <a:solidFill>
                <a:schemeClr val="tx2"/>
              </a:solidFill>
            </a:endParaRPr>
          </a:p>
          <a:p>
            <a:r>
              <a:rPr lang="en-US" altLang="en-US" sz="1600" b="1" dirty="0">
                <a:solidFill>
                  <a:schemeClr val="tx2"/>
                </a:solidFill>
              </a:rPr>
              <a:t>Source:</a:t>
            </a:r>
            <a:r>
              <a:rPr lang="en-US" altLang="en-US" sz="1600" dirty="0">
                <a:solidFill>
                  <a:schemeClr val="tx2"/>
                </a:solidFill>
              </a:rPr>
              <a:t> Tim Godfrey, EPRI</a:t>
            </a:r>
          </a:p>
          <a:p>
            <a:endParaRPr lang="en-US" altLang="en-US" sz="1600" dirty="0">
              <a:solidFill>
                <a:schemeClr val="tx2"/>
              </a:solidFill>
            </a:endParaRPr>
          </a:p>
          <a:p>
            <a:pPr>
              <a:spcBef>
                <a:spcPts val="450"/>
              </a:spcBef>
              <a:spcAft>
                <a:spcPts val="450"/>
              </a:spcAft>
            </a:pPr>
            <a:r>
              <a:rPr lang="en-US" altLang="en-US" sz="1600" b="1" dirty="0">
                <a:solidFill>
                  <a:schemeClr val="tx2"/>
                </a:solidFill>
              </a:rPr>
              <a:t>Abstract:</a:t>
            </a:r>
            <a:r>
              <a:rPr lang="en-US" altLang="en-US" sz="1600" dirty="0">
                <a:solidFill>
                  <a:schemeClr val="tx2"/>
                </a:solidFill>
              </a:rPr>
              <a:t>	Meeting Agenda and Presentation</a:t>
            </a:r>
          </a:p>
          <a:p>
            <a:pPr>
              <a:spcBef>
                <a:spcPts val="450"/>
              </a:spcBef>
              <a:spcAft>
                <a:spcPts val="450"/>
              </a:spcAft>
            </a:pPr>
            <a:r>
              <a:rPr lang="en-US" altLang="en-US" sz="1600" b="1" dirty="0">
                <a:solidFill>
                  <a:schemeClr val="tx2"/>
                </a:solidFill>
              </a:rPr>
              <a:t>Purpose:</a:t>
            </a:r>
            <a:r>
              <a:rPr lang="en-US" altLang="en-US" sz="1600" dirty="0">
                <a:solidFill>
                  <a:schemeClr val="tx2"/>
                </a:solidFill>
              </a:rPr>
              <a:t>	Chair’s presentation for task group meeting</a:t>
            </a: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2" name="Foliennummernplatzhalter 3">
            <a:extLst>
              <a:ext uri="{FF2B5EF4-FFF2-40B4-BE49-F238E27FC236}">
                <a16:creationId xmlns:a16="http://schemas.microsoft.com/office/drawing/2014/main" id="{450350B9-AF68-FEC8-222E-C0269ED8538B}"/>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4475C-A9EB-483F-98AF-B14E5D270153}"/>
              </a:ext>
            </a:extLst>
          </p:cNvPr>
          <p:cNvSpPr>
            <a:spLocks noGrp="1"/>
          </p:cNvSpPr>
          <p:nvPr>
            <p:ph type="title"/>
          </p:nvPr>
        </p:nvSpPr>
        <p:spPr/>
        <p:txBody>
          <a:bodyPr>
            <a:normAutofit/>
          </a:bodyPr>
          <a:lstStyle/>
          <a:p>
            <a:r>
              <a:rPr lang="en-US" dirty="0"/>
              <a:t>TG16t November Plenary Agenda</a:t>
            </a:r>
          </a:p>
        </p:txBody>
      </p:sp>
      <p:sp>
        <p:nvSpPr>
          <p:cNvPr id="6" name="Content Placeholder 5">
            <a:extLst>
              <a:ext uri="{FF2B5EF4-FFF2-40B4-BE49-F238E27FC236}">
                <a16:creationId xmlns:a16="http://schemas.microsoft.com/office/drawing/2014/main" id="{C058C766-5081-4EC1-AA46-AB8069E3A9CC}"/>
              </a:ext>
            </a:extLst>
          </p:cNvPr>
          <p:cNvSpPr>
            <a:spLocks noGrp="1"/>
          </p:cNvSpPr>
          <p:nvPr>
            <p:ph idx="1"/>
          </p:nvPr>
        </p:nvSpPr>
        <p:spPr>
          <a:xfrm>
            <a:off x="628650" y="3657600"/>
            <a:ext cx="8001000" cy="1832372"/>
          </a:xfrm>
        </p:spPr>
        <p:txBody>
          <a:bodyPr>
            <a:normAutofit fontScale="70000" lnSpcReduction="20000"/>
          </a:bodyPr>
          <a:lstStyle/>
          <a:p>
            <a:r>
              <a:rPr lang="en-US" dirty="0"/>
              <a:t>Introductions, Secretary, Review and Approve Agenda</a:t>
            </a:r>
          </a:p>
          <a:p>
            <a:r>
              <a:rPr lang="en-US" dirty="0"/>
              <a:t>Policy Review</a:t>
            </a:r>
          </a:p>
          <a:p>
            <a:r>
              <a:rPr lang="en-US" dirty="0"/>
              <a:t>Presentation and Review of Draft and Contributions for Draft</a:t>
            </a:r>
          </a:p>
          <a:p>
            <a:r>
              <a:rPr lang="en-US" dirty="0"/>
              <a:t>Adjourn</a:t>
            </a:r>
          </a:p>
          <a:p>
            <a:endParaRPr lang="en-US" dirty="0"/>
          </a:p>
        </p:txBody>
      </p:sp>
      <p:sp>
        <p:nvSpPr>
          <p:cNvPr id="4" name="TextBox 3">
            <a:extLst>
              <a:ext uri="{FF2B5EF4-FFF2-40B4-BE49-F238E27FC236}">
                <a16:creationId xmlns:a16="http://schemas.microsoft.com/office/drawing/2014/main" id="{F61A13E1-0BF9-420D-835F-BE23AFA5C163}"/>
              </a:ext>
            </a:extLst>
          </p:cNvPr>
          <p:cNvSpPr txBox="1"/>
          <p:nvPr/>
        </p:nvSpPr>
        <p:spPr>
          <a:xfrm>
            <a:off x="742950" y="1837078"/>
            <a:ext cx="5927713" cy="415498"/>
          </a:xfrm>
          <a:prstGeom prst="rect">
            <a:avLst/>
          </a:prstGeom>
          <a:noFill/>
        </p:spPr>
        <p:txBody>
          <a:bodyPr wrap="none" rtlCol="0">
            <a:spAutoFit/>
          </a:bodyPr>
          <a:lstStyle/>
          <a:p>
            <a:r>
              <a:rPr lang="en-US" sz="2100" dirty="0"/>
              <a:t>Meeting Slots – Tuesday, Wednesday, Thursday PM1</a:t>
            </a:r>
          </a:p>
        </p:txBody>
      </p:sp>
      <p:cxnSp>
        <p:nvCxnSpPr>
          <p:cNvPr id="8" name="Straight Connector 7">
            <a:extLst>
              <a:ext uri="{FF2B5EF4-FFF2-40B4-BE49-F238E27FC236}">
                <a16:creationId xmlns:a16="http://schemas.microsoft.com/office/drawing/2014/main" id="{BBBAC21F-195B-4F4D-A959-1E3CCBD03F98}"/>
              </a:ext>
            </a:extLst>
          </p:cNvPr>
          <p:cNvCxnSpPr/>
          <p:nvPr/>
        </p:nvCxnSpPr>
        <p:spPr>
          <a:xfrm>
            <a:off x="57150" y="2743200"/>
            <a:ext cx="9029700" cy="0"/>
          </a:xfrm>
          <a:prstGeom prst="line">
            <a:avLst/>
          </a:prstGeom>
        </p:spPr>
        <p:style>
          <a:lnRef idx="3">
            <a:schemeClr val="dk1"/>
          </a:lnRef>
          <a:fillRef idx="0">
            <a:schemeClr val="dk1"/>
          </a:fillRef>
          <a:effectRef idx="2">
            <a:schemeClr val="dk1"/>
          </a:effectRef>
          <a:fontRef idx="minor">
            <a:schemeClr val="tx1"/>
          </a:fontRef>
        </p:style>
      </p:cxnSp>
      <p:sp>
        <p:nvSpPr>
          <p:cNvPr id="7" name="Foliennummernplatzhalter 3">
            <a:extLst>
              <a:ext uri="{FF2B5EF4-FFF2-40B4-BE49-F238E27FC236}">
                <a16:creationId xmlns:a16="http://schemas.microsoft.com/office/drawing/2014/main" id="{9159C968-55A0-34C9-AD07-29F382394491}"/>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70</a:t>
            </a:fld>
            <a:endParaRPr lang="en-US"/>
          </a:p>
        </p:txBody>
      </p:sp>
    </p:spTree>
    <p:extLst>
      <p:ext uri="{BB962C8B-B14F-4D97-AF65-F5344CB8AC3E}">
        <p14:creationId xmlns:p14="http://schemas.microsoft.com/office/powerpoint/2010/main" val="2006485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C6F4-CBCE-42F6-8843-B089D5776ECB}"/>
              </a:ext>
            </a:extLst>
          </p:cNvPr>
          <p:cNvSpPr>
            <a:spLocks noGrp="1"/>
          </p:cNvSpPr>
          <p:nvPr>
            <p:ph type="title"/>
          </p:nvPr>
        </p:nvSpPr>
        <p:spPr/>
        <p:txBody>
          <a:bodyPr/>
          <a:lstStyle/>
          <a:p>
            <a:r>
              <a:rPr lang="en-US" dirty="0"/>
              <a:t>Document Status</a:t>
            </a:r>
          </a:p>
        </p:txBody>
      </p:sp>
      <p:sp>
        <p:nvSpPr>
          <p:cNvPr id="3" name="Content Placeholder 2">
            <a:extLst>
              <a:ext uri="{FF2B5EF4-FFF2-40B4-BE49-F238E27FC236}">
                <a16:creationId xmlns:a16="http://schemas.microsoft.com/office/drawing/2014/main" id="{601E0268-1926-421A-A2E6-85F621B10F35}"/>
              </a:ext>
            </a:extLst>
          </p:cNvPr>
          <p:cNvSpPr>
            <a:spLocks noGrp="1"/>
          </p:cNvSpPr>
          <p:nvPr>
            <p:ph idx="1"/>
          </p:nvPr>
        </p:nvSpPr>
        <p:spPr/>
        <p:txBody>
          <a:bodyPr>
            <a:normAutofit fontScale="85000" lnSpcReduction="20000"/>
          </a:bodyPr>
          <a:lstStyle/>
          <a:p>
            <a:r>
              <a:rPr lang="en-US" dirty="0"/>
              <a:t>SRD Status</a:t>
            </a:r>
            <a:endParaRPr lang="en-US" dirty="0">
              <a:highlight>
                <a:srgbClr val="FFFF00"/>
              </a:highlight>
            </a:endParaRPr>
          </a:p>
          <a:p>
            <a:r>
              <a:rPr lang="en-US" dirty="0"/>
              <a:t>Approved clean version with 2022 number is </a:t>
            </a:r>
            <a:r>
              <a:rPr lang="en-US" dirty="0">
                <a:hlinkClick r:id="rId2"/>
              </a:rPr>
              <a:t>802.15-22-0033r</a:t>
            </a:r>
            <a:r>
              <a:rPr lang="en-US" dirty="0"/>
              <a:t>3</a:t>
            </a:r>
          </a:p>
          <a:p>
            <a:endParaRPr lang="en-US" dirty="0"/>
          </a:p>
          <a:p>
            <a:r>
              <a:rPr lang="en-US" dirty="0"/>
              <a:t>SDD Status</a:t>
            </a:r>
          </a:p>
          <a:p>
            <a:r>
              <a:rPr lang="en-US" dirty="0"/>
              <a:t>Approved clean version with 2022 number is 802.15-22-0084r2</a:t>
            </a:r>
          </a:p>
          <a:p>
            <a:endParaRPr lang="en-US" dirty="0"/>
          </a:p>
          <a:p>
            <a:r>
              <a:rPr lang="en-US" dirty="0"/>
              <a:t>Released Call for Contributions for Draft – </a:t>
            </a:r>
            <a:r>
              <a:rPr lang="en-US" dirty="0">
                <a:hlinkClick r:id="rId3"/>
              </a:rPr>
              <a:t>802.15-22-0112r0</a:t>
            </a:r>
            <a:endParaRPr lang="en-US" dirty="0"/>
          </a:p>
          <a:p>
            <a:endParaRPr lang="en-US" dirty="0"/>
          </a:p>
        </p:txBody>
      </p:sp>
      <p:sp>
        <p:nvSpPr>
          <p:cNvPr id="7" name="Foliennummernplatzhalter 3">
            <a:extLst>
              <a:ext uri="{FF2B5EF4-FFF2-40B4-BE49-F238E27FC236}">
                <a16:creationId xmlns:a16="http://schemas.microsoft.com/office/drawing/2014/main" id="{19C21045-9689-EA0C-82A5-B06BFB987A59}"/>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71</a:t>
            </a:fld>
            <a:endParaRPr lang="en-US"/>
          </a:p>
        </p:txBody>
      </p:sp>
    </p:spTree>
    <p:extLst>
      <p:ext uri="{BB962C8B-B14F-4D97-AF65-F5344CB8AC3E}">
        <p14:creationId xmlns:p14="http://schemas.microsoft.com/office/powerpoint/2010/main" val="5887457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B9A9-F19F-40D8-A08F-07812A0FDFE4}"/>
              </a:ext>
            </a:extLst>
          </p:cNvPr>
          <p:cNvSpPr>
            <a:spLocks noGrp="1"/>
          </p:cNvSpPr>
          <p:nvPr>
            <p:ph type="title"/>
          </p:nvPr>
        </p:nvSpPr>
        <p:spPr/>
        <p:txBody>
          <a:bodyPr/>
          <a:lstStyle/>
          <a:p>
            <a:r>
              <a:rPr lang="en-US" dirty="0"/>
              <a:t>Contributions for November Plenary</a:t>
            </a:r>
          </a:p>
        </p:txBody>
      </p:sp>
      <p:pic>
        <p:nvPicPr>
          <p:cNvPr id="5" name="Picture 4">
            <a:extLst>
              <a:ext uri="{FF2B5EF4-FFF2-40B4-BE49-F238E27FC236}">
                <a16:creationId xmlns:a16="http://schemas.microsoft.com/office/drawing/2014/main" id="{840FC7B7-337B-4CF7-BA68-CF79CDA5C366}"/>
              </a:ext>
            </a:extLst>
          </p:cNvPr>
          <p:cNvPicPr>
            <a:picLocks noChangeAspect="1"/>
          </p:cNvPicPr>
          <p:nvPr/>
        </p:nvPicPr>
        <p:blipFill rotWithShape="1">
          <a:blip r:embed="rId2"/>
          <a:srcRect t="26904"/>
          <a:stretch/>
        </p:blipFill>
        <p:spPr>
          <a:xfrm>
            <a:off x="2114550" y="1774231"/>
            <a:ext cx="6552767" cy="1711919"/>
          </a:xfrm>
          <a:prstGeom prst="rect">
            <a:avLst/>
          </a:prstGeom>
        </p:spPr>
      </p:pic>
      <p:sp>
        <p:nvSpPr>
          <p:cNvPr id="6" name="TextBox 5">
            <a:extLst>
              <a:ext uri="{FF2B5EF4-FFF2-40B4-BE49-F238E27FC236}">
                <a16:creationId xmlns:a16="http://schemas.microsoft.com/office/drawing/2014/main" id="{47CAE8A0-FD53-47CE-B1A9-EC9257742155}"/>
              </a:ext>
            </a:extLst>
          </p:cNvPr>
          <p:cNvSpPr txBox="1"/>
          <p:nvPr/>
        </p:nvSpPr>
        <p:spPr>
          <a:xfrm>
            <a:off x="171451" y="2000250"/>
            <a:ext cx="1861407" cy="553998"/>
          </a:xfrm>
          <a:prstGeom prst="rect">
            <a:avLst/>
          </a:prstGeom>
          <a:noFill/>
        </p:spPr>
        <p:txBody>
          <a:bodyPr wrap="none" rtlCol="0">
            <a:spAutoFit/>
          </a:bodyPr>
          <a:lstStyle/>
          <a:p>
            <a:r>
              <a:rPr lang="en-US" sz="1500" dirty="0"/>
              <a:t>Draft D0.1 for review</a:t>
            </a:r>
          </a:p>
          <a:p>
            <a:r>
              <a:rPr lang="en-US" sz="1500" dirty="0"/>
              <a:t>in 802.15 private area</a:t>
            </a:r>
          </a:p>
        </p:txBody>
      </p:sp>
      <p:graphicFrame>
        <p:nvGraphicFramePr>
          <p:cNvPr id="4" name="Table 7">
            <a:extLst>
              <a:ext uri="{FF2B5EF4-FFF2-40B4-BE49-F238E27FC236}">
                <a16:creationId xmlns:a16="http://schemas.microsoft.com/office/drawing/2014/main" id="{537B0022-9F2A-409A-9C42-63AA68129848}"/>
              </a:ext>
            </a:extLst>
          </p:cNvPr>
          <p:cNvGraphicFramePr>
            <a:graphicFrameLocks noGrp="1"/>
          </p:cNvGraphicFramePr>
          <p:nvPr>
            <p:extLst>
              <p:ext uri="{D42A27DB-BD31-4B8C-83A1-F6EECF244321}">
                <p14:modId xmlns:p14="http://schemas.microsoft.com/office/powerpoint/2010/main" val="2738689953"/>
              </p:ext>
            </p:extLst>
          </p:nvPr>
        </p:nvGraphicFramePr>
        <p:xfrm>
          <a:off x="525780" y="3755073"/>
          <a:ext cx="8092440" cy="19735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861135323"/>
                    </a:ext>
                  </a:extLst>
                </a:gridCol>
                <a:gridCol w="1066800">
                  <a:extLst>
                    <a:ext uri="{9D8B030D-6E8A-4147-A177-3AD203B41FA5}">
                      <a16:colId xmlns:a16="http://schemas.microsoft.com/office/drawing/2014/main" val="764906512"/>
                    </a:ext>
                  </a:extLst>
                </a:gridCol>
                <a:gridCol w="3048000">
                  <a:extLst>
                    <a:ext uri="{9D8B030D-6E8A-4147-A177-3AD203B41FA5}">
                      <a16:colId xmlns:a16="http://schemas.microsoft.com/office/drawing/2014/main" val="3151807691"/>
                    </a:ext>
                  </a:extLst>
                </a:gridCol>
                <a:gridCol w="2377440">
                  <a:extLst>
                    <a:ext uri="{9D8B030D-6E8A-4147-A177-3AD203B41FA5}">
                      <a16:colId xmlns:a16="http://schemas.microsoft.com/office/drawing/2014/main" val="2753822285"/>
                    </a:ext>
                  </a:extLst>
                </a:gridCol>
              </a:tblGrid>
              <a:tr h="277586">
                <a:tc>
                  <a:txBody>
                    <a:bodyPr/>
                    <a:lstStyle/>
                    <a:p>
                      <a:r>
                        <a:rPr lang="en-US" sz="1400" dirty="0"/>
                        <a:t>Date</a:t>
                      </a:r>
                    </a:p>
                  </a:txBody>
                  <a:tcPr marL="68580" marR="68580" marT="34290" marB="34290"/>
                </a:tc>
                <a:tc>
                  <a:txBody>
                    <a:bodyPr/>
                    <a:lstStyle/>
                    <a:p>
                      <a:r>
                        <a:rPr lang="en-US" sz="1400" dirty="0"/>
                        <a:t>Document</a:t>
                      </a:r>
                    </a:p>
                  </a:txBody>
                  <a:tcPr marL="68580" marR="68580" marT="34290" marB="34290"/>
                </a:tc>
                <a:tc>
                  <a:txBody>
                    <a:bodyPr/>
                    <a:lstStyle/>
                    <a:p>
                      <a:r>
                        <a:rPr lang="en-US" sz="1400" dirty="0"/>
                        <a:t>Title</a:t>
                      </a:r>
                    </a:p>
                  </a:txBody>
                  <a:tcPr marL="68580" marR="68580" marT="34290" marB="34290"/>
                </a:tc>
                <a:tc>
                  <a:txBody>
                    <a:bodyPr/>
                    <a:lstStyle/>
                    <a:p>
                      <a:r>
                        <a:rPr lang="en-US" sz="1400" dirty="0"/>
                        <a:t>Author</a:t>
                      </a:r>
                    </a:p>
                  </a:txBody>
                  <a:tcPr marL="68580" marR="68580" marT="34290" marB="34290"/>
                </a:tc>
                <a:extLst>
                  <a:ext uri="{0D108BD9-81ED-4DB2-BD59-A6C34878D82A}">
                    <a16:rowId xmlns:a16="http://schemas.microsoft.com/office/drawing/2014/main" val="1866062329"/>
                  </a:ext>
                </a:extLst>
              </a:tr>
              <a:tr h="277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14-Nov-2022 ET</a:t>
                      </a:r>
                    </a:p>
                  </a:txBody>
                  <a:tcPr marL="68580" marR="68580" marT="34290" marB="34290"/>
                </a:tc>
                <a:tc>
                  <a:txBody>
                    <a:bodyPr/>
                    <a:lstStyle/>
                    <a:p>
                      <a:r>
                        <a:rPr lang="en-US" sz="1400" dirty="0"/>
                        <a:t>615r0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ieee802.16t MAC Layer</a:t>
                      </a:r>
                    </a:p>
                  </a:txBody>
                  <a:tcPr marL="68580" marR="68580" marT="34290" marB="34290"/>
                </a:tc>
                <a:tc>
                  <a:txBody>
                    <a:bodyPr/>
                    <a:lstStyle/>
                    <a:p>
                      <a:r>
                        <a:rPr lang="en-US" sz="1400" dirty="0"/>
                        <a:t>Menashe Shahar (</a:t>
                      </a:r>
                      <a:r>
                        <a:rPr lang="en-US" sz="1400" dirty="0" err="1"/>
                        <a:t>Ondas</a:t>
                      </a:r>
                      <a:r>
                        <a:rPr lang="en-US" sz="1400" dirty="0"/>
                        <a:t>)</a:t>
                      </a:r>
                    </a:p>
                  </a:txBody>
                  <a:tcPr marL="68580" marR="68580" marT="34290" marB="34290"/>
                </a:tc>
                <a:extLst>
                  <a:ext uri="{0D108BD9-81ED-4DB2-BD59-A6C34878D82A}">
                    <a16:rowId xmlns:a16="http://schemas.microsoft.com/office/drawing/2014/main" val="3486858467"/>
                  </a:ext>
                </a:extLst>
              </a:tr>
              <a:tr h="277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14-Nov-2022 ET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630r0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Filtering result with fixed point math</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Juha</a:t>
                      </a:r>
                      <a:r>
                        <a:rPr lang="en-US" sz="1400" dirty="0"/>
                        <a:t> </a:t>
                      </a:r>
                      <a:r>
                        <a:rPr lang="en-US" sz="1400" dirty="0" err="1"/>
                        <a:t>Juntunen</a:t>
                      </a:r>
                      <a:r>
                        <a:rPr lang="en-US" sz="1400" dirty="0"/>
                        <a:t> (MCC)</a:t>
                      </a:r>
                    </a:p>
                  </a:txBody>
                  <a:tcPr marL="68580" marR="68580" marT="34290" marB="34290"/>
                </a:tc>
                <a:extLst>
                  <a:ext uri="{0D108BD9-81ED-4DB2-BD59-A6C34878D82A}">
                    <a16:rowId xmlns:a16="http://schemas.microsoft.com/office/drawing/2014/main" val="2535927434"/>
                  </a:ext>
                </a:extLst>
              </a:tr>
              <a:tr h="277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15-Nov-2022 ET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512r0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Air Interface Protocol - PHY Layer</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Menashe Shahar (</a:t>
                      </a:r>
                      <a:r>
                        <a:rPr lang="en-US" sz="1400" dirty="0" err="1"/>
                        <a:t>Ondas</a:t>
                      </a:r>
                      <a:r>
                        <a:rPr lang="en-US" sz="1400" dirty="0"/>
                        <a:t>)</a:t>
                      </a:r>
                    </a:p>
                  </a:txBody>
                  <a:tcPr marL="68580" marR="68580" marT="34290" marB="34290"/>
                </a:tc>
                <a:extLst>
                  <a:ext uri="{0D108BD9-81ED-4DB2-BD59-A6C34878D82A}">
                    <a16:rowId xmlns:a16="http://schemas.microsoft.com/office/drawing/2014/main" val="2753063321"/>
                  </a:ext>
                </a:extLst>
              </a:tr>
              <a:tr h="277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16-Nov-2022 ET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643r0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Direct Peer to Peer</a:t>
                      </a:r>
                    </a:p>
                  </a:txBody>
                  <a:tcPr marL="68580" marR="68580" marT="34290" marB="34290"/>
                </a:tc>
                <a:tc>
                  <a:txBody>
                    <a:bodyPr/>
                    <a:lstStyle/>
                    <a:p>
                      <a:r>
                        <a:rPr lang="en-US" sz="1400" dirty="0"/>
                        <a:t>Vishal Kalkundrikar (</a:t>
                      </a:r>
                      <a:r>
                        <a:rPr lang="en-US" sz="1400" dirty="0" err="1"/>
                        <a:t>Ondas</a:t>
                      </a:r>
                      <a:r>
                        <a:rPr lang="en-US" sz="1400" dirty="0"/>
                        <a:t>)</a:t>
                      </a:r>
                    </a:p>
                  </a:txBody>
                  <a:tcPr marL="68580" marR="68580" marT="34290" marB="34290"/>
                </a:tc>
                <a:extLst>
                  <a:ext uri="{0D108BD9-81ED-4DB2-BD59-A6C34878D82A}">
                    <a16:rowId xmlns:a16="http://schemas.microsoft.com/office/drawing/2014/main" val="348426093"/>
                  </a:ext>
                </a:extLst>
              </a:tr>
              <a:tr h="277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17-Nov-2022 ET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665r0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Air Interface Protocol MAC Layer</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Vishal Kalkundrikar (</a:t>
                      </a:r>
                      <a:r>
                        <a:rPr lang="en-US" sz="1400" dirty="0" err="1"/>
                        <a:t>Ondas</a:t>
                      </a:r>
                      <a:r>
                        <a:rPr lang="en-US" sz="1400" dirty="0"/>
                        <a:t>)</a:t>
                      </a:r>
                    </a:p>
                  </a:txBody>
                  <a:tcPr marL="68580" marR="68580" marT="34290" marB="34290"/>
                </a:tc>
                <a:extLst>
                  <a:ext uri="{0D108BD9-81ED-4DB2-BD59-A6C34878D82A}">
                    <a16:rowId xmlns:a16="http://schemas.microsoft.com/office/drawing/2014/main" val="3269363996"/>
                  </a:ext>
                </a:extLst>
              </a:tr>
              <a:tr h="277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17-Nov-2022 ET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664r0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Air Interface Protocol - PHY Layer</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Menashe Shahar (</a:t>
                      </a:r>
                      <a:r>
                        <a:rPr lang="en-US" sz="1400" dirty="0" err="1"/>
                        <a:t>Ondas</a:t>
                      </a:r>
                      <a:r>
                        <a:rPr lang="en-US" sz="1400" dirty="0"/>
                        <a:t>)</a:t>
                      </a:r>
                    </a:p>
                  </a:txBody>
                  <a:tcPr marL="68580" marR="68580" marT="34290" marB="34290"/>
                </a:tc>
                <a:extLst>
                  <a:ext uri="{0D108BD9-81ED-4DB2-BD59-A6C34878D82A}">
                    <a16:rowId xmlns:a16="http://schemas.microsoft.com/office/drawing/2014/main" val="3607329728"/>
                  </a:ext>
                </a:extLst>
              </a:tr>
            </a:tbl>
          </a:graphicData>
        </a:graphic>
      </p:graphicFrame>
      <p:sp>
        <p:nvSpPr>
          <p:cNvPr id="3" name="Foliennummernplatzhalter 3">
            <a:extLst>
              <a:ext uri="{FF2B5EF4-FFF2-40B4-BE49-F238E27FC236}">
                <a16:creationId xmlns:a16="http://schemas.microsoft.com/office/drawing/2014/main" id="{62E88649-EE4F-2E44-E9CF-DB8A52591B36}"/>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72</a:t>
            </a:fld>
            <a:endParaRPr lang="en-US"/>
          </a:p>
        </p:txBody>
      </p:sp>
    </p:spTree>
    <p:extLst>
      <p:ext uri="{BB962C8B-B14F-4D97-AF65-F5344CB8AC3E}">
        <p14:creationId xmlns:p14="http://schemas.microsoft.com/office/powerpoint/2010/main" val="12311829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8808-D53C-4B32-9197-9A96479FEB95}"/>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608CD61-D17D-470E-B921-EDA3FC72D406}"/>
              </a:ext>
            </a:extLst>
          </p:cNvPr>
          <p:cNvSpPr>
            <a:spLocks noGrp="1"/>
          </p:cNvSpPr>
          <p:nvPr>
            <p:ph idx="1"/>
          </p:nvPr>
        </p:nvSpPr>
        <p:spPr/>
        <p:txBody>
          <a:bodyPr>
            <a:normAutofit fontScale="77500" lnSpcReduction="20000"/>
          </a:bodyPr>
          <a:lstStyle/>
          <a:p>
            <a:r>
              <a:rPr lang="en-US" dirty="0"/>
              <a:t>Update to PHY Air Interface to be posted as 664r1</a:t>
            </a:r>
          </a:p>
          <a:p>
            <a:r>
              <a:rPr lang="en-US" dirty="0"/>
              <a:t>Update to MAC to be posted as 665r1</a:t>
            </a:r>
          </a:p>
          <a:p>
            <a:r>
              <a:rPr lang="en-US" dirty="0"/>
              <a:t>Update to DPP to be posted to 643r1</a:t>
            </a:r>
          </a:p>
          <a:p>
            <a:r>
              <a:rPr lang="en-US" dirty="0"/>
              <a:t>Consider what might go into Annex R – informative material. Move BSC into the informative material. </a:t>
            </a:r>
          </a:p>
          <a:p>
            <a:endParaRPr lang="en-US" dirty="0"/>
          </a:p>
          <a:p>
            <a:r>
              <a:rPr lang="en-US" dirty="0"/>
              <a:t>From those updates, Harry will update draft to 0.2</a:t>
            </a:r>
          </a:p>
          <a:p>
            <a:r>
              <a:rPr lang="en-US" dirty="0"/>
              <a:t>Review D0.2 on Teleconference</a:t>
            </a:r>
          </a:p>
          <a:p>
            <a:endParaRPr lang="en-US" dirty="0"/>
          </a:p>
        </p:txBody>
      </p:sp>
      <p:sp>
        <p:nvSpPr>
          <p:cNvPr id="7" name="Foliennummernplatzhalter 3">
            <a:extLst>
              <a:ext uri="{FF2B5EF4-FFF2-40B4-BE49-F238E27FC236}">
                <a16:creationId xmlns:a16="http://schemas.microsoft.com/office/drawing/2014/main" id="{3F445BC5-FB1A-1494-209D-946DA0C51647}"/>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73</a:t>
            </a:fld>
            <a:endParaRPr lang="en-US"/>
          </a:p>
        </p:txBody>
      </p:sp>
    </p:spTree>
    <p:extLst>
      <p:ext uri="{BB962C8B-B14F-4D97-AF65-F5344CB8AC3E}">
        <p14:creationId xmlns:p14="http://schemas.microsoft.com/office/powerpoint/2010/main" val="6434013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335D-7BE6-4F66-B85E-331F63679821}"/>
              </a:ext>
            </a:extLst>
          </p:cNvPr>
          <p:cNvSpPr>
            <a:spLocks noGrp="1"/>
          </p:cNvSpPr>
          <p:nvPr>
            <p:ph type="title"/>
          </p:nvPr>
        </p:nvSpPr>
        <p:spPr/>
        <p:txBody>
          <a:bodyPr/>
          <a:lstStyle/>
          <a:p>
            <a:r>
              <a:rPr lang="en-US" dirty="0"/>
              <a:t>Teleconference planning</a:t>
            </a:r>
          </a:p>
        </p:txBody>
      </p:sp>
      <p:sp>
        <p:nvSpPr>
          <p:cNvPr id="3" name="Content Placeholder 2">
            <a:extLst>
              <a:ext uri="{FF2B5EF4-FFF2-40B4-BE49-F238E27FC236}">
                <a16:creationId xmlns:a16="http://schemas.microsoft.com/office/drawing/2014/main" id="{5D6522B4-A4E7-42F4-9B8C-1579EB55AA2B}"/>
              </a:ext>
            </a:extLst>
          </p:cNvPr>
          <p:cNvSpPr>
            <a:spLocks noGrp="1"/>
          </p:cNvSpPr>
          <p:nvPr>
            <p:ph idx="1"/>
          </p:nvPr>
        </p:nvSpPr>
        <p:spPr/>
        <p:txBody>
          <a:bodyPr/>
          <a:lstStyle/>
          <a:p>
            <a:r>
              <a:rPr lang="en-US" dirty="0"/>
              <a:t>Monday 19 December,  8am PST, 11am EST,  9:30pm India</a:t>
            </a:r>
          </a:p>
          <a:p>
            <a:endParaRPr lang="en-US" dirty="0"/>
          </a:p>
        </p:txBody>
      </p:sp>
      <p:sp>
        <p:nvSpPr>
          <p:cNvPr id="7" name="Foliennummernplatzhalter 3">
            <a:extLst>
              <a:ext uri="{FF2B5EF4-FFF2-40B4-BE49-F238E27FC236}">
                <a16:creationId xmlns:a16="http://schemas.microsoft.com/office/drawing/2014/main" id="{95C4BE82-34BF-240C-E084-2AD70DFD78C9}"/>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74</a:t>
            </a:fld>
            <a:endParaRPr lang="en-US"/>
          </a:p>
        </p:txBody>
      </p:sp>
    </p:spTree>
    <p:extLst>
      <p:ext uri="{BB962C8B-B14F-4D97-AF65-F5344CB8AC3E}">
        <p14:creationId xmlns:p14="http://schemas.microsoft.com/office/powerpoint/2010/main" val="18578053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Project Timeline</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nvGraphicFramePr>
        <p:xfrm>
          <a:off x="1028700" y="1750364"/>
          <a:ext cx="6915150" cy="3937000"/>
        </p:xfrm>
        <a:graphic>
          <a:graphicData uri="http://schemas.openxmlformats.org/drawingml/2006/table">
            <a:tbl>
              <a:tblPr firstRow="1" bandRow="1">
                <a:tableStyleId>{5C22544A-7EE6-4342-B048-85BDC9FD1C3A}</a:tableStyleId>
              </a:tblPr>
              <a:tblGrid>
                <a:gridCol w="4972050">
                  <a:extLst>
                    <a:ext uri="{9D8B030D-6E8A-4147-A177-3AD203B41FA5}">
                      <a16:colId xmlns:a16="http://schemas.microsoft.com/office/drawing/2014/main" val="3384751907"/>
                    </a:ext>
                  </a:extLst>
                </a:gridCol>
                <a:gridCol w="1943100">
                  <a:extLst>
                    <a:ext uri="{9D8B030D-6E8A-4147-A177-3AD203B41FA5}">
                      <a16:colId xmlns:a16="http://schemas.microsoft.com/office/drawing/2014/main" val="434009601"/>
                    </a:ext>
                  </a:extLst>
                </a:gridCol>
              </a:tblGrid>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68580" marR="68580" marT="34290" marB="34290"/>
                </a:tc>
                <a:tc>
                  <a:txBody>
                    <a:bodyPr/>
                    <a:lstStyle/>
                    <a:p>
                      <a:r>
                        <a:rPr lang="en-US" sz="1800" dirty="0"/>
                        <a:t>Date</a:t>
                      </a:r>
                    </a:p>
                  </a:txBody>
                  <a:tcPr marL="68580" marR="68580" marT="34290" marB="34290"/>
                </a:tc>
                <a:extLst>
                  <a:ext uri="{0D108BD9-81ED-4DB2-BD59-A6C34878D82A}">
                    <a16:rowId xmlns:a16="http://schemas.microsoft.com/office/drawing/2014/main" val="4207709845"/>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Task Group Start</a:t>
                      </a:r>
                    </a:p>
                  </a:txBody>
                  <a:tcPr marL="68580" marR="68580" marT="34290" marB="34290"/>
                </a:tc>
                <a:tc>
                  <a:txBody>
                    <a:bodyPr/>
                    <a:lstStyle/>
                    <a:p>
                      <a:r>
                        <a:rPr lang="en-US" sz="1800" dirty="0">
                          <a:solidFill>
                            <a:schemeClr val="bg1">
                              <a:lumMod val="65000"/>
                            </a:schemeClr>
                          </a:solidFill>
                        </a:rPr>
                        <a:t>Jan 2020</a:t>
                      </a:r>
                    </a:p>
                  </a:txBody>
                  <a:tcPr marL="68580" marR="68580" marT="34290" marB="34290"/>
                </a:tc>
                <a:extLst>
                  <a:ext uri="{0D108BD9-81ED-4DB2-BD59-A6C34878D82A}">
                    <a16:rowId xmlns:a16="http://schemas.microsoft.com/office/drawing/2014/main" val="166859690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75000"/>
                            </a:schemeClr>
                          </a:solidFill>
                        </a:rPr>
                        <a:t>SRD Approval</a:t>
                      </a:r>
                    </a:p>
                  </a:txBody>
                  <a:tcPr marL="68580" marR="68580" marT="34290" marB="34290"/>
                </a:tc>
                <a:tc>
                  <a:txBody>
                    <a:bodyPr/>
                    <a:lstStyle/>
                    <a:p>
                      <a:r>
                        <a:rPr lang="en-US" sz="1800" dirty="0">
                          <a:solidFill>
                            <a:schemeClr val="bg1">
                              <a:lumMod val="75000"/>
                            </a:schemeClr>
                          </a:solidFill>
                        </a:rPr>
                        <a:t>April 2021</a:t>
                      </a:r>
                    </a:p>
                  </a:txBody>
                  <a:tcPr marL="68580" marR="68580" marT="34290" marB="34290"/>
                </a:tc>
                <a:extLst>
                  <a:ext uri="{0D108BD9-81ED-4DB2-BD59-A6C34878D82A}">
                    <a16:rowId xmlns:a16="http://schemas.microsoft.com/office/drawing/2014/main" val="3428218732"/>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SDD Approval</a:t>
                      </a:r>
                    </a:p>
                  </a:txBody>
                  <a:tcPr marL="68580" marR="68580" marT="34290" marB="34290"/>
                </a:tc>
                <a:tc>
                  <a:txBody>
                    <a:bodyPr/>
                    <a:lstStyle/>
                    <a:p>
                      <a:r>
                        <a:rPr lang="en-US" sz="1800" dirty="0">
                          <a:solidFill>
                            <a:schemeClr val="bg1">
                              <a:lumMod val="65000"/>
                            </a:schemeClr>
                          </a:solidFill>
                        </a:rPr>
                        <a:t>Jan 2022</a:t>
                      </a:r>
                    </a:p>
                  </a:txBody>
                  <a:tcPr marL="68580" marR="68580" marT="34290" marB="34290"/>
                </a:tc>
                <a:extLst>
                  <a:ext uri="{0D108BD9-81ED-4DB2-BD59-A6C34878D82A}">
                    <a16:rowId xmlns:a16="http://schemas.microsoft.com/office/drawing/2014/main" val="3689323579"/>
                  </a:ext>
                </a:extLst>
              </a:tr>
              <a:tr h="393700">
                <a:tc>
                  <a:txBody>
                    <a:bodyPr/>
                    <a:lstStyle/>
                    <a:p>
                      <a:r>
                        <a:rPr lang="en-US" sz="1800" dirty="0"/>
                        <a:t>Draft Development</a:t>
                      </a:r>
                    </a:p>
                  </a:txBody>
                  <a:tcPr marL="68580" marR="68580" marT="34290" marB="34290"/>
                </a:tc>
                <a:tc>
                  <a:txBody>
                    <a:bodyPr/>
                    <a:lstStyle/>
                    <a:p>
                      <a:endParaRPr lang="en-US" sz="1800" dirty="0"/>
                    </a:p>
                  </a:txBody>
                  <a:tcPr marL="68580" marR="68580" marT="34290" marB="34290"/>
                </a:tc>
                <a:extLst>
                  <a:ext uri="{0D108BD9-81ED-4DB2-BD59-A6C34878D82A}">
                    <a16:rowId xmlns:a16="http://schemas.microsoft.com/office/drawing/2014/main" val="4038355541"/>
                  </a:ext>
                </a:extLst>
              </a:tr>
              <a:tr h="393700">
                <a:tc>
                  <a:txBody>
                    <a:bodyPr/>
                    <a:lstStyle/>
                    <a:p>
                      <a:r>
                        <a:rPr lang="en-US" sz="1800" dirty="0"/>
                        <a:t>Informal TG review of draft</a:t>
                      </a:r>
                    </a:p>
                  </a:txBody>
                  <a:tcPr marL="68580" marR="68580" marT="34290" marB="34290"/>
                </a:tc>
                <a:tc>
                  <a:txBody>
                    <a:bodyPr/>
                    <a:lstStyle/>
                    <a:p>
                      <a:r>
                        <a:rPr lang="en-US" sz="1800" dirty="0"/>
                        <a:t>Jan 2023</a:t>
                      </a:r>
                    </a:p>
                  </a:txBody>
                  <a:tcPr marL="68580" marR="68580" marT="34290" marB="34290"/>
                </a:tc>
                <a:extLst>
                  <a:ext uri="{0D108BD9-81ED-4DB2-BD59-A6C34878D82A}">
                    <a16:rowId xmlns:a16="http://schemas.microsoft.com/office/drawing/2014/main" val="1866948594"/>
                  </a:ext>
                </a:extLst>
              </a:tr>
              <a:tr h="393700">
                <a:tc>
                  <a:txBody>
                    <a:bodyPr/>
                    <a:lstStyle/>
                    <a:p>
                      <a:r>
                        <a:rPr lang="en-US" sz="1800" dirty="0"/>
                        <a:t>Working Group Letter Ballot</a:t>
                      </a:r>
                    </a:p>
                  </a:txBody>
                  <a:tcPr marL="68580" marR="68580" marT="34290" marB="34290"/>
                </a:tc>
                <a:tc>
                  <a:txBody>
                    <a:bodyPr/>
                    <a:lstStyle/>
                    <a:p>
                      <a:r>
                        <a:rPr lang="en-US" sz="1800" dirty="0"/>
                        <a:t>May 2023</a:t>
                      </a:r>
                    </a:p>
                  </a:txBody>
                  <a:tcPr marL="68580" marR="68580" marT="34290" marB="34290"/>
                </a:tc>
                <a:extLst>
                  <a:ext uri="{0D108BD9-81ED-4DB2-BD59-A6C34878D82A}">
                    <a16:rowId xmlns:a16="http://schemas.microsoft.com/office/drawing/2014/main" val="634721270"/>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Working Group Recirculation Letter Ballot</a:t>
                      </a:r>
                    </a:p>
                  </a:txBody>
                  <a:tcPr marL="68580" marR="68580" marT="34290" marB="34290"/>
                </a:tc>
                <a:tc>
                  <a:txBody>
                    <a:bodyPr/>
                    <a:lstStyle/>
                    <a:p>
                      <a:r>
                        <a:rPr lang="en-US" sz="1800" dirty="0"/>
                        <a:t>Sep 2023</a:t>
                      </a:r>
                    </a:p>
                  </a:txBody>
                  <a:tcPr marL="68580" marR="68580" marT="34290" marB="34290"/>
                </a:tc>
                <a:extLst>
                  <a:ext uri="{0D108BD9-81ED-4DB2-BD59-A6C34878D82A}">
                    <a16:rowId xmlns:a16="http://schemas.microsoft.com/office/drawing/2014/main" val="197094696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 Ballot</a:t>
                      </a:r>
                    </a:p>
                  </a:txBody>
                  <a:tcPr marL="68580" marR="68580" marT="34290" marB="34290"/>
                </a:tc>
                <a:tc>
                  <a:txBody>
                    <a:bodyPr/>
                    <a:lstStyle/>
                    <a:p>
                      <a:r>
                        <a:rPr lang="en-US" sz="1800" dirty="0"/>
                        <a:t>Nov 2023</a:t>
                      </a:r>
                    </a:p>
                  </a:txBody>
                  <a:tcPr marL="68580" marR="68580" marT="34290" marB="34290"/>
                </a:tc>
                <a:extLst>
                  <a:ext uri="{0D108BD9-81ED-4DB2-BD59-A6C34878D82A}">
                    <a16:rowId xmlns:a16="http://schemas.microsoft.com/office/drawing/2014/main" val="101810564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68580" marR="68580" marT="34290" marB="34290"/>
                </a:tc>
                <a:tc>
                  <a:txBody>
                    <a:bodyPr/>
                    <a:lstStyle/>
                    <a:p>
                      <a:r>
                        <a:rPr lang="en-US" sz="1800" dirty="0"/>
                        <a:t>Mar 2024</a:t>
                      </a:r>
                    </a:p>
                  </a:txBody>
                  <a:tcPr marL="68580" marR="68580" marT="34290" marB="34290"/>
                </a:tc>
                <a:extLst>
                  <a:ext uri="{0D108BD9-81ED-4DB2-BD59-A6C34878D82A}">
                    <a16:rowId xmlns:a16="http://schemas.microsoft.com/office/drawing/2014/main" val="1058448561"/>
                  </a:ext>
                </a:extLst>
              </a:tr>
            </a:tbl>
          </a:graphicData>
        </a:graphic>
      </p:graphicFrame>
      <p:sp>
        <p:nvSpPr>
          <p:cNvPr id="15" name="Arrow: Left 14">
            <a:extLst>
              <a:ext uri="{FF2B5EF4-FFF2-40B4-BE49-F238E27FC236}">
                <a16:creationId xmlns:a16="http://schemas.microsoft.com/office/drawing/2014/main" id="{0AD6A851-0925-4E02-8C80-DCE7584BFFF0}"/>
              </a:ext>
            </a:extLst>
          </p:cNvPr>
          <p:cNvSpPr/>
          <p:nvPr/>
        </p:nvSpPr>
        <p:spPr>
          <a:xfrm>
            <a:off x="7429500" y="4876800"/>
            <a:ext cx="1771650" cy="1123950"/>
          </a:xfrm>
          <a:prstGeom prst="leftArrow">
            <a:avLst>
              <a:gd name="adj1" fmla="val 7026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PAR Expiration Date:</a:t>
            </a:r>
            <a:r>
              <a:rPr lang="fr-FR" sz="1050" dirty="0"/>
              <a:t> 31 </a:t>
            </a:r>
            <a:r>
              <a:rPr lang="fr-FR" sz="1050" dirty="0" err="1"/>
              <a:t>Dec</a:t>
            </a:r>
            <a:r>
              <a:rPr lang="fr-FR" sz="1050" dirty="0"/>
              <a:t> 2024</a:t>
            </a:r>
            <a:endParaRPr lang="en-US" sz="1050" dirty="0"/>
          </a:p>
          <a:p>
            <a:pPr algn="ctr"/>
            <a:r>
              <a:rPr lang="en-US" sz="1050" dirty="0"/>
              <a:t>If needed, request PAR extension July 2024</a:t>
            </a:r>
          </a:p>
        </p:txBody>
      </p:sp>
      <p:sp>
        <p:nvSpPr>
          <p:cNvPr id="3" name="Arrow: Right 2">
            <a:extLst>
              <a:ext uri="{FF2B5EF4-FFF2-40B4-BE49-F238E27FC236}">
                <a16:creationId xmlns:a16="http://schemas.microsoft.com/office/drawing/2014/main" id="{40D38A25-D564-4828-863A-D3B332BDEDFD}"/>
              </a:ext>
            </a:extLst>
          </p:cNvPr>
          <p:cNvSpPr/>
          <p:nvPr/>
        </p:nvSpPr>
        <p:spPr>
          <a:xfrm>
            <a:off x="261747" y="3304413"/>
            <a:ext cx="733806" cy="3634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4" name="Foliennummernplatzhalter 3">
            <a:extLst>
              <a:ext uri="{FF2B5EF4-FFF2-40B4-BE49-F238E27FC236}">
                <a16:creationId xmlns:a16="http://schemas.microsoft.com/office/drawing/2014/main" id="{157C31B4-6511-88B8-C8E1-C2F0DFD41ABD}"/>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SG Privacy Nov. 2022</a:t>
            </a:r>
            <a:br>
              <a:rPr lang="de-DE" dirty="0"/>
            </a:br>
            <a:r>
              <a:rPr lang="de-DE" dirty="0" err="1"/>
              <a:t>Closing</a:t>
            </a:r>
            <a:r>
              <a:rPr lang="de-DE" dirty="0"/>
              <a:t> Report</a:t>
            </a:r>
          </a:p>
        </p:txBody>
      </p:sp>
      <p:sp>
        <p:nvSpPr>
          <p:cNvPr id="9" name="Foliennummernplatzhalter 3">
            <a:extLst>
              <a:ext uri="{FF2B5EF4-FFF2-40B4-BE49-F238E27FC236}">
                <a16:creationId xmlns:a16="http://schemas.microsoft.com/office/drawing/2014/main" id="{16A09571-24DD-144D-1868-F410F723B3CB}"/>
              </a:ext>
            </a:extLst>
          </p:cNvPr>
          <p:cNvSpPr>
            <a:spLocks noGrp="1"/>
          </p:cNvSpPr>
          <p:nvPr>
            <p:ph type="sldNum" sz="quarter" idx="12"/>
          </p:nvPr>
        </p:nvSpPr>
        <p:spPr>
          <a:xfrm>
            <a:off x="4355223" y="6475413"/>
            <a:ext cx="509755" cy="184666"/>
          </a:xfrm>
        </p:spPr>
        <p:txBody>
          <a:bodyPr/>
          <a:lstStyle/>
          <a:p>
            <a:r>
              <a:rPr lang="en-US" dirty="0"/>
              <a:t>Slide </a:t>
            </a:r>
            <a:fld id="{D0FF068C-9A81-4A5F-8F84-6EE3A290DD00}" type="slidenum">
              <a:rPr lang="en-US" smtClean="0"/>
              <a:pPr/>
              <a:t>76</a:t>
            </a:fld>
            <a:endParaRPr lang="en-US" dirty="0"/>
          </a:p>
        </p:txBody>
      </p:sp>
      <p:sp>
        <p:nvSpPr>
          <p:cNvPr id="2" name="Foliennummernplatzhalter 3">
            <a:extLst>
              <a:ext uri="{FF2B5EF4-FFF2-40B4-BE49-F238E27FC236}">
                <a16:creationId xmlns:a16="http://schemas.microsoft.com/office/drawing/2014/main" id="{82D9B3CB-C9BE-2E6C-B99D-0597879682B6}"/>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a:t>Slide </a:t>
            </a:r>
            <a:fld id="{D0FF068C-9A81-4A5F-8F84-6EE3A290DD00}" type="slidenum">
              <a:rPr lang="en-US" smtClean="0"/>
              <a:pPr/>
              <a:t>76</a:t>
            </a:fld>
            <a:endParaRPr lang="en-US"/>
          </a:p>
        </p:txBody>
      </p:sp>
    </p:spTree>
    <p:extLst>
      <p:ext uri="{BB962C8B-B14F-4D97-AF65-F5344CB8AC3E}">
        <p14:creationId xmlns:p14="http://schemas.microsoft.com/office/powerpoint/2010/main" val="2661201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152280" y="609480"/>
            <a:ext cx="8980920" cy="461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en-IE" sz="1800" b="1" u="sng" strike="noStrike" spc="-1">
                <a:solidFill>
                  <a:srgbClr val="000000"/>
                </a:solidFill>
                <a:uFill>
                  <a:solidFill>
                    <a:srgbClr val="FFFFFF"/>
                  </a:solidFill>
                </a:uFill>
                <a:latin typeface="Times New Roman"/>
                <a:ea typeface="DejaVu Sans"/>
              </a:rPr>
              <a:t>Project: IEEE P802.15 Working Group for Wireless Personal Area Networks (WPANs)</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IE" sz="1600" b="1" strike="noStrike" spc="-1">
                <a:solidFill>
                  <a:srgbClr val="000000"/>
                </a:solidFill>
                <a:latin typeface="Times New Roman"/>
                <a:ea typeface="DejaVu Sans"/>
              </a:rPr>
              <a:t>Submission Title:</a:t>
            </a:r>
            <a:r>
              <a:rPr lang="en-IE" sz="1600" b="0" strike="noStrike" spc="-1">
                <a:solidFill>
                  <a:srgbClr val="000000"/>
                </a:solidFill>
                <a:latin typeface="Times New Roman"/>
                <a:ea typeface="DejaVu Sans"/>
              </a:rPr>
              <a:t> IG Privacy Opening Report, Agenda and Closing report for November Meeting	</a:t>
            </a:r>
            <a:endParaRPr lang="en-US" sz="1600" b="0" strike="noStrike" spc="-1">
              <a:latin typeface="Arial"/>
            </a:endParaRPr>
          </a:p>
          <a:p>
            <a:pPr>
              <a:lnSpc>
                <a:spcPct val="100000"/>
              </a:lnSpc>
            </a:pPr>
            <a:r>
              <a:rPr lang="en-IE" sz="1600" b="1" strike="noStrike" spc="-1">
                <a:solidFill>
                  <a:srgbClr val="000000"/>
                </a:solidFill>
                <a:latin typeface="Times New Roman"/>
                <a:ea typeface="DejaVu Sans"/>
              </a:rPr>
              <a:t>Date Submitted: 14</a:t>
            </a:r>
            <a:r>
              <a:rPr lang="en-IE" sz="1600" b="1" strike="noStrike" spc="-1" baseline="33000">
                <a:solidFill>
                  <a:srgbClr val="000000"/>
                </a:solidFill>
                <a:latin typeface="Times New Roman"/>
                <a:ea typeface="DejaVu Sans"/>
              </a:rPr>
              <a:t>h</a:t>
            </a:r>
            <a:r>
              <a:rPr lang="en-IE" sz="1600" b="1" strike="noStrike" spc="-1">
                <a:solidFill>
                  <a:srgbClr val="000000"/>
                </a:solidFill>
                <a:latin typeface="Times New Roman"/>
                <a:ea typeface="DejaVu Sans"/>
              </a:rPr>
              <a:t> November, 2022</a:t>
            </a:r>
            <a:endParaRPr lang="en-US" sz="1600" b="0" strike="noStrike" spc="-1">
              <a:latin typeface="Arial"/>
            </a:endParaRPr>
          </a:p>
          <a:p>
            <a:pPr>
              <a:lnSpc>
                <a:spcPct val="100000"/>
              </a:lnSpc>
            </a:pPr>
            <a:r>
              <a:rPr lang="en-IE" sz="1600" b="1" strike="noStrike" spc="-1">
                <a:solidFill>
                  <a:srgbClr val="000000"/>
                </a:solidFill>
                <a:latin typeface="Times New Roman"/>
                <a:ea typeface="DejaVu Sans"/>
              </a:rPr>
              <a:t>Source:</a:t>
            </a:r>
            <a:r>
              <a:rPr lang="en-IE" sz="1600" b="0" strike="noStrike" spc="-1">
                <a:solidFill>
                  <a:srgbClr val="000000"/>
                </a:solidFill>
                <a:latin typeface="Times New Roman"/>
                <a:ea typeface="DejaVu Sans"/>
              </a:rPr>
              <a:t> Tero Kivinen		Company -</a:t>
            </a:r>
            <a:endParaRPr lang="en-US" sz="1600" b="0" strike="noStrike" spc="-1">
              <a:latin typeface="Arial"/>
            </a:endParaRPr>
          </a:p>
          <a:p>
            <a:pPr>
              <a:lnSpc>
                <a:spcPct val="100000"/>
              </a:lnSpc>
            </a:pPr>
            <a:r>
              <a:rPr lang="en-IE" sz="1600" b="0" strike="noStrike" spc="-1">
                <a:solidFill>
                  <a:srgbClr val="000000"/>
                </a:solidFill>
                <a:latin typeface="Times New Roman"/>
                <a:ea typeface="DejaVu Sans"/>
              </a:rPr>
              <a:t>E-Mail: kivinen@iki.fi	</a:t>
            </a:r>
            <a:endParaRPr lang="en-US" sz="1600" b="0" strike="noStrike" spc="-1">
              <a:latin typeface="Arial"/>
            </a:endParaRPr>
          </a:p>
          <a:p>
            <a:pPr>
              <a:lnSpc>
                <a:spcPct val="100000"/>
              </a:lnSpc>
              <a:spcBef>
                <a:spcPts val="598"/>
              </a:spcBef>
              <a:spcAft>
                <a:spcPts val="598"/>
              </a:spcAft>
            </a:pPr>
            <a:r>
              <a:rPr lang="en-IE" sz="1600" b="1" strike="noStrike" spc="-1">
                <a:solidFill>
                  <a:srgbClr val="000000"/>
                </a:solidFill>
                <a:latin typeface="Times New Roman"/>
                <a:ea typeface="DejaVu Sans"/>
              </a:rPr>
              <a:t>Re:</a:t>
            </a:r>
            <a:r>
              <a:rPr lang="en-IE" sz="1600" b="0" strike="noStrike" spc="-1">
                <a:solidFill>
                  <a:srgbClr val="000000"/>
                </a:solidFill>
                <a:latin typeface="Times New Roman"/>
                <a:ea typeface="DejaVu Sans"/>
              </a:rPr>
              <a:t> IG Privacy Meeting in Bangkok</a:t>
            </a:r>
            <a:endParaRPr lang="en-US" sz="1600" b="0" strike="noStrike" spc="-1">
              <a:latin typeface="Arial"/>
            </a:endParaRPr>
          </a:p>
          <a:p>
            <a:pPr>
              <a:lnSpc>
                <a:spcPct val="100000"/>
              </a:lnSpc>
              <a:spcBef>
                <a:spcPts val="598"/>
              </a:spcBef>
              <a:spcAft>
                <a:spcPts val="598"/>
              </a:spcAft>
            </a:pPr>
            <a:r>
              <a:rPr lang="en-IE" sz="1600" b="1" strike="noStrike" spc="-1">
                <a:solidFill>
                  <a:srgbClr val="000000"/>
                </a:solidFill>
                <a:latin typeface="Times New Roman"/>
                <a:ea typeface="DejaVu Sans"/>
              </a:rPr>
              <a:t>Abstract:</a:t>
            </a:r>
            <a:r>
              <a:rPr lang="en-IE" sz="1600" b="0" strike="noStrike" spc="-1">
                <a:solidFill>
                  <a:srgbClr val="000000"/>
                </a:solidFill>
                <a:latin typeface="Times New Roman"/>
                <a:ea typeface="DejaVu Sans"/>
              </a:rPr>
              <a:t>	</a:t>
            </a:r>
            <a:endParaRPr lang="en-US" sz="1600" b="0" strike="noStrike" spc="-1">
              <a:latin typeface="Arial"/>
            </a:endParaRPr>
          </a:p>
          <a:p>
            <a:pPr>
              <a:lnSpc>
                <a:spcPct val="100000"/>
              </a:lnSpc>
              <a:spcBef>
                <a:spcPts val="598"/>
              </a:spcBef>
              <a:spcAft>
                <a:spcPts val="598"/>
              </a:spcAft>
            </a:pPr>
            <a:r>
              <a:rPr lang="en-IE" sz="1600" b="0" strike="noStrike" spc="-1">
                <a:solidFill>
                  <a:srgbClr val="000000"/>
                </a:solidFill>
                <a:latin typeface="Times New Roman"/>
                <a:ea typeface="DejaVu Sans"/>
              </a:rPr>
              <a:t>Opening Report, Agenda and Closing report for IG Privacy November Meeting.</a:t>
            </a:r>
            <a:endParaRPr lang="en-US" sz="1600" b="0" strike="noStrike" spc="-1">
              <a:latin typeface="Arial"/>
            </a:endParaRPr>
          </a:p>
          <a:p>
            <a:pPr>
              <a:lnSpc>
                <a:spcPct val="100000"/>
              </a:lnSpc>
              <a:spcBef>
                <a:spcPts val="598"/>
              </a:spcBef>
              <a:spcAft>
                <a:spcPts val="598"/>
              </a:spcAft>
            </a:pPr>
            <a:r>
              <a:rPr lang="en-IE" sz="1600" b="1" strike="noStrike" spc="-1">
                <a:solidFill>
                  <a:srgbClr val="000000"/>
                </a:solidFill>
                <a:latin typeface="Times New Roman"/>
                <a:ea typeface="DejaVu Sans"/>
              </a:rPr>
              <a:t>Purpose:</a:t>
            </a:r>
            <a:r>
              <a:rPr lang="en-IE" sz="1600" b="0" strike="noStrike" spc="-1">
                <a:solidFill>
                  <a:srgbClr val="000000"/>
                </a:solidFill>
                <a:latin typeface="Times New Roman"/>
                <a:ea typeface="DejaVu Sans"/>
              </a:rPr>
              <a:t>	Provide information which kind of changes are needed to the standard.</a:t>
            </a:r>
            <a:endParaRPr lang="en-US" sz="1600" b="0" strike="noStrike" spc="-1">
              <a:latin typeface="Arial"/>
            </a:endParaRPr>
          </a:p>
          <a:p>
            <a:pPr>
              <a:lnSpc>
                <a:spcPct val="100000"/>
              </a:lnSpc>
            </a:pPr>
            <a:r>
              <a:rPr lang="en-IE" sz="1600" b="1" strike="noStrike" spc="-1">
                <a:solidFill>
                  <a:srgbClr val="000000"/>
                </a:solidFill>
                <a:latin typeface="Times New Roman"/>
                <a:ea typeface="DejaVu Sans"/>
              </a:rPr>
              <a:t>Notice:</a:t>
            </a:r>
            <a:r>
              <a:rPr lang="en-IE" sz="1600" b="0" strike="noStrike" spc="-1">
                <a:solidFill>
                  <a:srgbClr val="000000"/>
                </a:solidFill>
                <a:latin typeface="Times New Roman"/>
                <a:ea typeface="DejaVu San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lang="en-US" sz="1600" b="0" strike="noStrike" spc="-1">
              <a:latin typeface="Arial"/>
            </a:endParaRPr>
          </a:p>
          <a:p>
            <a:pPr>
              <a:lnSpc>
                <a:spcPct val="100000"/>
              </a:lnSpc>
            </a:pPr>
            <a:r>
              <a:rPr lang="en-IE" sz="1600" b="1" strike="noStrike" spc="-1">
                <a:solidFill>
                  <a:srgbClr val="000000"/>
                </a:solidFill>
                <a:latin typeface="Times New Roman"/>
                <a:ea typeface="DejaVu Sans"/>
              </a:rPr>
              <a:t>Release:</a:t>
            </a:r>
            <a:r>
              <a:rPr lang="en-IE" sz="1600" b="0" strike="noStrike" spc="-1">
                <a:solidFill>
                  <a:srgbClr val="000000"/>
                </a:solidFill>
                <a:latin typeface="Times New Roman"/>
                <a:ea typeface="DejaVu Sans"/>
              </a:rPr>
              <a:t>	The contributor acknowledges and accepts that this contribution becomes the property of IEEE and may be made publicly available by P802.15.	</a:t>
            </a:r>
            <a:endParaRPr lang="en-US" sz="1600" b="0" strike="noStrike" spc="-1">
              <a:latin typeface="Arial"/>
            </a:endParaRPr>
          </a:p>
        </p:txBody>
      </p:sp>
      <p:sp>
        <p:nvSpPr>
          <p:cNvPr id="2" name="Foliennummernplatzhalter 3">
            <a:extLst>
              <a:ext uri="{FF2B5EF4-FFF2-40B4-BE49-F238E27FC236}">
                <a16:creationId xmlns:a16="http://schemas.microsoft.com/office/drawing/2014/main" id="{57DA0514-19C8-E935-6AFF-D6A5D9662C5E}"/>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685800" y="685440"/>
            <a:ext cx="7761600" cy="1056240"/>
          </a:xfrm>
          <a:prstGeom prst="rect">
            <a:avLst/>
          </a:prstGeom>
          <a:noFill/>
          <a:ln w="0">
            <a:noFill/>
          </a:ln>
        </p:spPr>
        <p:style>
          <a:lnRef idx="0">
            <a:scrgbClr r="0" g="0" b="0"/>
          </a:lnRef>
          <a:fillRef idx="0">
            <a:scrgbClr r="0" g="0" b="0"/>
          </a:fillRef>
          <a:effectRef idx="0">
            <a:scrgbClr r="0" g="0" b="0"/>
          </a:effectRef>
          <a:fontRef idx="minor"/>
        </p:style>
      </p:sp>
      <p:sp>
        <p:nvSpPr>
          <p:cNvPr id="257" name="CustomShape 2"/>
          <p:cNvSpPr/>
          <p:nvPr/>
        </p:nvSpPr>
        <p:spPr>
          <a:xfrm>
            <a:off x="438120" y="602280"/>
            <a:ext cx="822024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dirty="0">
                <a:solidFill>
                  <a:srgbClr val="000000"/>
                </a:solidFill>
                <a:latin typeface="Arial"/>
                <a:ea typeface="DejaVu Sans"/>
              </a:rPr>
              <a:t>Agenda for November</a:t>
            </a:r>
            <a:endParaRPr lang="en-US" sz="4400" b="0" strike="noStrike" spc="-1" dirty="0">
              <a:latin typeface="Arial"/>
            </a:endParaRPr>
          </a:p>
        </p:txBody>
      </p:sp>
      <p:sp>
        <p:nvSpPr>
          <p:cNvPr id="258" name="CustomShape 3"/>
          <p:cNvSpPr/>
          <p:nvPr/>
        </p:nvSpPr>
        <p:spPr>
          <a:xfrm>
            <a:off x="457200" y="1604520"/>
            <a:ext cx="8220240" cy="3968280"/>
          </a:xfrm>
          <a:prstGeom prst="rect">
            <a:avLst/>
          </a:prstGeom>
          <a:noFill/>
          <a:ln w="0">
            <a:noFill/>
          </a:ln>
        </p:spPr>
        <p:style>
          <a:lnRef idx="0">
            <a:scrgbClr r="0" g="0" b="0"/>
          </a:lnRef>
          <a:fillRef idx="0">
            <a:scrgbClr r="0" g="0" b="0"/>
          </a:fillRef>
          <a:effectRef idx="0">
            <a:scrgbClr r="0" g="0" b="0"/>
          </a:effectRef>
          <a:fontRef idx="minor"/>
        </p:style>
      </p:sp>
      <p:sp>
        <p:nvSpPr>
          <p:cNvPr id="259" name="CustomShape 4"/>
          <p:cNvSpPr/>
          <p:nvPr/>
        </p:nvSpPr>
        <p:spPr>
          <a:xfrm>
            <a:off x="457200" y="1604520"/>
            <a:ext cx="8218800" cy="396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1572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Start working on the PAR for the task group</a:t>
            </a:r>
            <a:endParaRPr lang="en-US" sz="3200" b="0" strike="noStrike" spc="-1">
              <a:latin typeface="Arial"/>
            </a:endParaRPr>
          </a:p>
        </p:txBody>
      </p:sp>
      <p:sp>
        <p:nvSpPr>
          <p:cNvPr id="2" name="Foliennummernplatzhalter 3">
            <a:extLst>
              <a:ext uri="{FF2B5EF4-FFF2-40B4-BE49-F238E27FC236}">
                <a16:creationId xmlns:a16="http://schemas.microsoft.com/office/drawing/2014/main" id="{93CE11FA-69D6-47CF-1B85-41E2D06080E5}"/>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3">
            <a:extLst>
              <a:ext uri="{FF2B5EF4-FFF2-40B4-BE49-F238E27FC236}">
                <a16:creationId xmlns:a16="http://schemas.microsoft.com/office/drawing/2014/main" id="{4C0A1F4E-E1B5-62F4-C5C9-1E97689947B4}"/>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79</a:t>
            </a:fld>
            <a:endParaRPr lang="en-US"/>
          </a:p>
        </p:txBody>
      </p:sp>
      <p:sp>
        <p:nvSpPr>
          <p:cNvPr id="3" name="CustomShape 1">
            <a:extLst>
              <a:ext uri="{FF2B5EF4-FFF2-40B4-BE49-F238E27FC236}">
                <a16:creationId xmlns:a16="http://schemas.microsoft.com/office/drawing/2014/main" id="{EC2C36DA-2AFB-4E9F-BD75-0DBD0EFAF2D2}"/>
              </a:ext>
            </a:extLst>
          </p:cNvPr>
          <p:cNvSpPr/>
          <p:nvPr/>
        </p:nvSpPr>
        <p:spPr>
          <a:xfrm>
            <a:off x="457200" y="706586"/>
            <a:ext cx="8224920" cy="70749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IE" sz="4400" b="0" strike="noStrike" spc="-1" dirty="0">
                <a:solidFill>
                  <a:srgbClr val="000000"/>
                </a:solidFill>
                <a:latin typeface="Arial"/>
                <a:ea typeface="DejaVu Sans"/>
              </a:rPr>
              <a:t>Detailed Agenda for November</a:t>
            </a:r>
            <a:endParaRPr lang="en-US" sz="4400" b="0" strike="noStrike" spc="-1" dirty="0">
              <a:latin typeface="Arial"/>
            </a:endParaRPr>
          </a:p>
        </p:txBody>
      </p:sp>
      <p:sp>
        <p:nvSpPr>
          <p:cNvPr id="4" name="CustomShape 2">
            <a:extLst>
              <a:ext uri="{FF2B5EF4-FFF2-40B4-BE49-F238E27FC236}">
                <a16:creationId xmlns:a16="http://schemas.microsoft.com/office/drawing/2014/main" id="{F6B8B132-BD98-B3B9-D910-95FFED1CB9E8}"/>
              </a:ext>
            </a:extLst>
          </p:cNvPr>
          <p:cNvSpPr/>
          <p:nvPr/>
        </p:nvSpPr>
        <p:spPr>
          <a:xfrm>
            <a:off x="457200" y="1604520"/>
            <a:ext cx="7770960" cy="39729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Monday 14</a:t>
            </a:r>
            <a:r>
              <a:rPr lang="en-IE" sz="3200" b="0" strike="noStrike" spc="-1" baseline="33000" dirty="0">
                <a:solidFill>
                  <a:srgbClr val="000000"/>
                </a:solidFill>
                <a:latin typeface="Arial"/>
                <a:ea typeface="DejaVu Sans"/>
              </a:rPr>
              <a:t>th</a:t>
            </a:r>
            <a:r>
              <a:rPr lang="en-IE" sz="3200" b="0" strike="noStrike" spc="-1" dirty="0">
                <a:solidFill>
                  <a:srgbClr val="000000"/>
                </a:solidFill>
                <a:latin typeface="Arial"/>
                <a:ea typeface="DejaVu Sans"/>
              </a:rPr>
              <a:t> of November 1330-1530</a:t>
            </a:r>
            <a:endParaRPr lang="en-US" sz="3200" b="0" strike="noStrike" spc="-1" dirty="0">
              <a:latin typeface="Arial"/>
            </a:endParaRPr>
          </a:p>
          <a:p>
            <a:pPr marL="648000" lvl="2" indent="-21564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Opening slides, discuss on the par</a:t>
            </a:r>
            <a:endParaRPr lang="en-US" sz="3200" b="0" strike="noStrike" spc="-1" dirty="0">
              <a:latin typeface="Arial"/>
            </a:endParaRPr>
          </a:p>
          <a:p>
            <a:pPr marL="432000" indent="-3214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Thursday 17</a:t>
            </a:r>
            <a:r>
              <a:rPr lang="en-IE" sz="3200" b="0" strike="noStrike" spc="-1" baseline="14000000" dirty="0">
                <a:solidFill>
                  <a:srgbClr val="000000"/>
                </a:solidFill>
                <a:latin typeface="Arial"/>
                <a:ea typeface="DejaVu Sans"/>
              </a:rPr>
              <a:t>th</a:t>
            </a:r>
            <a:r>
              <a:rPr lang="en-IE" sz="3200" b="0" strike="noStrike" spc="-1" dirty="0">
                <a:solidFill>
                  <a:srgbClr val="000000"/>
                </a:solidFill>
                <a:latin typeface="Arial"/>
                <a:ea typeface="DejaVu Sans"/>
              </a:rPr>
              <a:t> of November 1330-1530</a:t>
            </a:r>
            <a:endParaRPr lang="en-US" sz="3200" b="0" strike="noStrike" spc="-1" dirty="0">
              <a:latin typeface="Arial"/>
            </a:endParaRPr>
          </a:p>
          <a:p>
            <a:pPr marL="648000" lvl="2" indent="-21564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Go through closing report</a:t>
            </a:r>
            <a:endParaRPr lang="en-US" sz="3200" b="0" strike="noStrike" spc="-1" dirty="0">
              <a:latin typeface="Arial"/>
            </a:endParaRPr>
          </a:p>
        </p:txBody>
      </p:sp>
    </p:spTree>
    <p:extLst>
      <p:ext uri="{BB962C8B-B14F-4D97-AF65-F5344CB8AC3E}">
        <p14:creationId xmlns:p14="http://schemas.microsoft.com/office/powerpoint/2010/main" val="204991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determine interest of topic “privacy of addresses” and if SG should be formed to develop PAR and CSD</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457200" y="273600"/>
            <a:ext cx="8228520" cy="1144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latin typeface="Arial"/>
              </a:rPr>
              <a:t>Scope of work</a:t>
            </a:r>
          </a:p>
        </p:txBody>
      </p:sp>
      <p:sp>
        <p:nvSpPr>
          <p:cNvPr id="263" name="CustomShape 2"/>
          <p:cNvSpPr/>
          <p:nvPr/>
        </p:nvSpPr>
        <p:spPr>
          <a:xfrm>
            <a:off x="457200" y="1604520"/>
            <a:ext cx="8229240" cy="3976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nSpc>
                <a:spcPct val="100000"/>
              </a:lnSpc>
              <a:spcBef>
                <a:spcPts val="1417"/>
              </a:spcBef>
              <a:buClr>
                <a:srgbClr val="000000"/>
              </a:buClr>
              <a:buSzPct val="45000"/>
              <a:buFont typeface="Wingdings" charset="2"/>
              <a:buChar char=""/>
            </a:pPr>
            <a:r>
              <a:rPr lang="en-US" sz="3200" b="0" strike="noStrike" spc="-1">
                <a:latin typeface="Arial"/>
              </a:rPr>
              <a:t>Provide privacy for 802.15.4, especially for the addressing for mobile devices.</a:t>
            </a:r>
          </a:p>
          <a:p>
            <a:pPr marL="432000" indent="-323640">
              <a:lnSpc>
                <a:spcPct val="100000"/>
              </a:lnSpc>
              <a:spcBef>
                <a:spcPts val="1417"/>
              </a:spcBef>
              <a:buClr>
                <a:srgbClr val="000000"/>
              </a:buClr>
              <a:buSzPct val="45000"/>
              <a:buFont typeface="Wingdings" charset="2"/>
              <a:buChar char=""/>
            </a:pPr>
            <a:r>
              <a:rPr lang="en-US" sz="3200" b="0" strike="noStrike" spc="-1">
                <a:latin typeface="Arial"/>
              </a:rPr>
              <a:t>No point of doing work on the fixed IoT infrastructure.</a:t>
            </a:r>
          </a:p>
          <a:p>
            <a:pPr marL="432000" indent="-323640">
              <a:lnSpc>
                <a:spcPct val="100000"/>
              </a:lnSpc>
              <a:spcBef>
                <a:spcPts val="1417"/>
              </a:spcBef>
              <a:buClr>
                <a:srgbClr val="000000"/>
              </a:buClr>
              <a:buSzPct val="45000"/>
              <a:buFont typeface="Wingdings" charset="2"/>
              <a:buChar char=""/>
            </a:pPr>
            <a:r>
              <a:rPr lang="en-US" sz="3200" b="0" strike="noStrike" spc="-1">
                <a:latin typeface="Arial"/>
              </a:rPr>
              <a:t>Scope: </a:t>
            </a:r>
          </a:p>
          <a:p>
            <a:pPr marL="648000" lvl="2" indent="-216000">
              <a:lnSpc>
                <a:spcPct val="100000"/>
              </a:lnSpc>
              <a:spcBef>
                <a:spcPts val="1417"/>
              </a:spcBef>
              <a:buClr>
                <a:srgbClr val="000000"/>
              </a:buClr>
              <a:buSzPct val="45000"/>
              <a:buFont typeface="Wingdings" charset="2"/>
              <a:buChar char=""/>
            </a:pPr>
            <a:r>
              <a:rPr lang="en-US" sz="3200" b="0" strike="noStrike" spc="-1">
                <a:latin typeface="Arial"/>
              </a:rPr>
              <a:t>Address issues in 802.15.4 MAC related to privacy.</a:t>
            </a:r>
          </a:p>
        </p:txBody>
      </p:sp>
      <p:sp>
        <p:nvSpPr>
          <p:cNvPr id="2" name="Foliennummernplatzhalter 3">
            <a:extLst>
              <a:ext uri="{FF2B5EF4-FFF2-40B4-BE49-F238E27FC236}">
                <a16:creationId xmlns:a16="http://schemas.microsoft.com/office/drawing/2014/main" id="{4C0A1F4E-E1B5-62F4-C5C9-1E97689947B4}"/>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3">
            <a:extLst>
              <a:ext uri="{FF2B5EF4-FFF2-40B4-BE49-F238E27FC236}">
                <a16:creationId xmlns:a16="http://schemas.microsoft.com/office/drawing/2014/main" id="{426C8639-B6DD-0757-DFCC-B0D72EC906B3}"/>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81</a:t>
            </a:fld>
            <a:endParaRPr lang="en-US"/>
          </a:p>
        </p:txBody>
      </p:sp>
      <p:sp>
        <p:nvSpPr>
          <p:cNvPr id="5" name="TextShape 1">
            <a:extLst>
              <a:ext uri="{FF2B5EF4-FFF2-40B4-BE49-F238E27FC236}">
                <a16:creationId xmlns:a16="http://schemas.microsoft.com/office/drawing/2014/main" id="{FD8E5FEA-BB95-59DA-B293-415FB3A2B739}"/>
              </a:ext>
            </a:extLst>
          </p:cNvPr>
          <p:cNvSpPr txBox="1"/>
          <p:nvPr/>
        </p:nvSpPr>
        <p:spPr>
          <a:xfrm>
            <a:off x="457200" y="273600"/>
            <a:ext cx="8229240" cy="1144800"/>
          </a:xfrm>
          <a:prstGeom prst="rect">
            <a:avLst/>
          </a:prstGeom>
          <a:noFill/>
          <a:ln w="0">
            <a:noFill/>
          </a:ln>
        </p:spPr>
        <p:txBody>
          <a:bodyPr lIns="0" tIns="0" rIns="0" bIns="0" anchor="ctr">
            <a:noAutofit/>
          </a:bodyPr>
          <a:lstStyle/>
          <a:p>
            <a:pPr algn="ctr"/>
            <a:r>
              <a:rPr lang="en-US" sz="4400" b="0" strike="noStrike" spc="-1" dirty="0">
                <a:latin typeface="Arial"/>
              </a:rPr>
              <a:t>Known issues</a:t>
            </a:r>
          </a:p>
        </p:txBody>
      </p:sp>
      <p:sp>
        <p:nvSpPr>
          <p:cNvPr id="6" name="TextShape 2">
            <a:extLst>
              <a:ext uri="{FF2B5EF4-FFF2-40B4-BE49-F238E27FC236}">
                <a16:creationId xmlns:a16="http://schemas.microsoft.com/office/drawing/2014/main" id="{DE983CCE-D11F-592F-1C97-ADA1F4158761}"/>
              </a:ext>
            </a:extLst>
          </p:cNvPr>
          <p:cNvSpPr txBox="1"/>
          <p:nvPr/>
        </p:nvSpPr>
        <p:spPr>
          <a:xfrm>
            <a:off x="457200" y="1604520"/>
            <a:ext cx="8229240" cy="3977280"/>
          </a:xfrm>
          <a:prstGeom prst="rect">
            <a:avLst/>
          </a:prstGeom>
          <a:noFill/>
          <a:ln w="0">
            <a:noFill/>
          </a:ln>
        </p:spPr>
        <p:txBody>
          <a:bodyPr lIns="0" tIns="0" rIns="0" bIns="0">
            <a:normAutofit fontScale="75000" lnSpcReduction="20000"/>
          </a:bodyPr>
          <a:lstStyle/>
          <a:p>
            <a:pPr marL="432000" indent="-324000">
              <a:spcBef>
                <a:spcPts val="1417"/>
              </a:spcBef>
              <a:buClr>
                <a:srgbClr val="000000"/>
              </a:buClr>
              <a:buSzPct val="45000"/>
              <a:buFont typeface="Wingdings" charset="2"/>
              <a:buChar char=""/>
            </a:pPr>
            <a:r>
              <a:rPr lang="en-US" sz="3200" b="0" strike="noStrike" spc="-1">
                <a:latin typeface="Arial"/>
              </a:rPr>
              <a:t>Address are static and we need mechanism to change it, and inform the other peers about the change.</a:t>
            </a:r>
          </a:p>
          <a:p>
            <a:pPr marL="864000" lvl="1" indent="-324000">
              <a:spcBef>
                <a:spcPts val="1134"/>
              </a:spcBef>
              <a:buClr>
                <a:srgbClr val="000000"/>
              </a:buClr>
              <a:buSzPct val="75000"/>
              <a:buFont typeface="Symbol" charset="2"/>
              <a:buChar char=""/>
            </a:pPr>
            <a:r>
              <a:rPr lang="en-US" sz="2800" b="0" strike="noStrike" spc="-1">
                <a:latin typeface="Arial"/>
              </a:rPr>
              <a:t>After the change, we do want to copy security context from previous MAC address to it to new MAC address. The frame counter needs to reset to 0 also.</a:t>
            </a:r>
          </a:p>
          <a:p>
            <a:pPr marL="432000" indent="-324000">
              <a:spcBef>
                <a:spcPts val="1417"/>
              </a:spcBef>
              <a:buClr>
                <a:srgbClr val="000000"/>
              </a:buClr>
              <a:buSzPct val="45000"/>
              <a:buFont typeface="Wingdings" charset="2"/>
              <a:buChar char=""/>
            </a:pPr>
            <a:r>
              <a:rPr lang="en-US" sz="3200" b="0" strike="noStrike" spc="-1">
                <a:latin typeface="Arial"/>
              </a:rPr>
              <a:t>Sleeping node should change its address BEFORE going to sleep, so when it wakes up, it already has new address set up, and the pending addresses in the beacon refer to that new address.</a:t>
            </a:r>
          </a:p>
          <a:p>
            <a:pPr marL="432000" indent="-324000">
              <a:spcBef>
                <a:spcPts val="1417"/>
              </a:spcBef>
              <a:buClr>
                <a:srgbClr val="000000"/>
              </a:buClr>
              <a:buSzPct val="45000"/>
              <a:buFont typeface="Wingdings" charset="2"/>
              <a:buChar char=""/>
            </a:pPr>
            <a:r>
              <a:rPr lang="en-US" sz="3200" b="0" strike="noStrike" spc="-1">
                <a:latin typeface="Arial"/>
              </a:rPr>
              <a:t>Addresses are stored in the security tables, in the 802.15.10, TSCH link, and SRM.</a:t>
            </a:r>
          </a:p>
          <a:p>
            <a:pPr marL="432000" indent="-324000">
              <a:spcBef>
                <a:spcPts val="1417"/>
              </a:spcBef>
              <a:buClr>
                <a:srgbClr val="000000"/>
              </a:buClr>
              <a:buSzPct val="45000"/>
              <a:buFont typeface="Wingdings" charset="2"/>
              <a:buChar char=""/>
            </a:pPr>
            <a:endParaRPr lang="en-US" sz="3200" b="0" strike="noStrike" spc="-1">
              <a:latin typeface="Arial"/>
            </a:endParaRPr>
          </a:p>
        </p:txBody>
      </p:sp>
    </p:spTree>
    <p:extLst>
      <p:ext uri="{BB962C8B-B14F-4D97-AF65-F5344CB8AC3E}">
        <p14:creationId xmlns:p14="http://schemas.microsoft.com/office/powerpoint/2010/main" val="34617657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3">
            <a:extLst>
              <a:ext uri="{FF2B5EF4-FFF2-40B4-BE49-F238E27FC236}">
                <a16:creationId xmlns:a16="http://schemas.microsoft.com/office/drawing/2014/main" id="{426C8639-B6DD-0757-DFCC-B0D72EC906B3}"/>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82</a:t>
            </a:fld>
            <a:endParaRPr lang="en-US"/>
          </a:p>
        </p:txBody>
      </p:sp>
      <p:sp>
        <p:nvSpPr>
          <p:cNvPr id="3" name="TextShape 1">
            <a:extLst>
              <a:ext uri="{FF2B5EF4-FFF2-40B4-BE49-F238E27FC236}">
                <a16:creationId xmlns:a16="http://schemas.microsoft.com/office/drawing/2014/main" id="{1F56986C-F4E1-9CAC-0EA6-35D3B76219D4}"/>
              </a:ext>
            </a:extLst>
          </p:cNvPr>
          <p:cNvSpPr txBox="1"/>
          <p:nvPr/>
        </p:nvSpPr>
        <p:spPr>
          <a:xfrm>
            <a:off x="457200" y="273600"/>
            <a:ext cx="8229240" cy="1144800"/>
          </a:xfrm>
          <a:prstGeom prst="rect">
            <a:avLst/>
          </a:prstGeom>
          <a:noFill/>
          <a:ln w="0">
            <a:noFill/>
          </a:ln>
        </p:spPr>
        <p:txBody>
          <a:bodyPr lIns="0" tIns="0" rIns="0" bIns="0" anchor="ctr">
            <a:noAutofit/>
          </a:bodyPr>
          <a:lstStyle/>
          <a:p>
            <a:pPr algn="ctr"/>
            <a:r>
              <a:rPr lang="en-US" sz="4400" b="0" strike="noStrike" spc="-1">
                <a:latin typeface="Arial"/>
              </a:rPr>
              <a:t>PAR items</a:t>
            </a:r>
          </a:p>
        </p:txBody>
      </p:sp>
      <p:sp>
        <p:nvSpPr>
          <p:cNvPr id="4" name="TextShape 2">
            <a:extLst>
              <a:ext uri="{FF2B5EF4-FFF2-40B4-BE49-F238E27FC236}">
                <a16:creationId xmlns:a16="http://schemas.microsoft.com/office/drawing/2014/main" id="{9BBC79DF-8FEE-BD20-939D-4A103F7315FC}"/>
              </a:ext>
            </a:extLst>
          </p:cNvPr>
          <p:cNvSpPr txBox="1"/>
          <p:nvPr/>
        </p:nvSpPr>
        <p:spPr>
          <a:xfrm>
            <a:off x="457200" y="1604520"/>
            <a:ext cx="8229240" cy="3977280"/>
          </a:xfrm>
          <a:prstGeom prst="rect">
            <a:avLst/>
          </a:prstGeom>
          <a:noFill/>
          <a:ln w="0">
            <a:noFill/>
          </a:ln>
        </p:spPr>
        <p:txBody>
          <a:bodyPr lIns="0" tIns="0" rIns="0" bIns="0">
            <a:normAutofit fontScale="67500" lnSpcReduction="20000"/>
          </a:bodyPr>
          <a:lstStyle/>
          <a:p>
            <a:pPr marL="432000" indent="-324000">
              <a:spcBef>
                <a:spcPts val="1417"/>
              </a:spcBef>
              <a:buClr>
                <a:srgbClr val="000000"/>
              </a:buClr>
              <a:buSzPct val="45000"/>
              <a:buFont typeface="Wingdings" charset="2"/>
              <a:buChar char=""/>
            </a:pPr>
            <a:r>
              <a:rPr lang="en-US" sz="3200" b="0" strike="noStrike" spc="-1" dirty="0">
                <a:latin typeface="Arial"/>
              </a:rPr>
              <a:t>5.2.b: This amendment specifies modifications to the IEEE Std 802.15.4 medium access control (MAC) specification to specify new mechanisms that address and improve user privacy.</a:t>
            </a:r>
          </a:p>
          <a:p>
            <a:pPr marL="432000" indent="-324000">
              <a:spcBef>
                <a:spcPts val="1417"/>
              </a:spcBef>
              <a:buClr>
                <a:srgbClr val="000000"/>
              </a:buClr>
              <a:buSzPct val="45000"/>
              <a:buFont typeface="Wingdings" charset="2"/>
              <a:buChar char=""/>
            </a:pPr>
            <a:r>
              <a:rPr lang="en-US" sz="3200" b="0" strike="noStrike" spc="-1" dirty="0">
                <a:latin typeface="Arial"/>
              </a:rPr>
              <a:t>5.5: Users and regulatory agencies are concerned about protecting personal information such as locations, movements, contacts and activities, etc. Devices incorporating IEEE Std 802.15.4 are increasingly integrated in personal mobile devices carried with people current IEEE Std 802.15.4 does not sufficiently protect users from user tracking and user profiling attacks. To ensure continued growth and support for IEEE Std 802.15.4, this project standardizes user privacy solutions applicable to IEEE Std 802.15.4 for mobile devices.</a:t>
            </a:r>
          </a:p>
        </p:txBody>
      </p:sp>
    </p:spTree>
    <p:extLst>
      <p:ext uri="{BB962C8B-B14F-4D97-AF65-F5344CB8AC3E}">
        <p14:creationId xmlns:p14="http://schemas.microsoft.com/office/powerpoint/2010/main" val="17148263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457200" y="273600"/>
            <a:ext cx="8228880" cy="114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latin typeface="Arial"/>
              </a:rPr>
              <a:t>More information</a:t>
            </a:r>
          </a:p>
        </p:txBody>
      </p:sp>
      <p:sp>
        <p:nvSpPr>
          <p:cNvPr id="269" name="CustomShape 2"/>
          <p:cNvSpPr/>
          <p:nvPr/>
        </p:nvSpPr>
        <p:spPr>
          <a:xfrm>
            <a:off x="457200" y="1604520"/>
            <a:ext cx="8229240" cy="3976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nSpc>
                <a:spcPct val="100000"/>
              </a:lnSpc>
              <a:spcBef>
                <a:spcPts val="1417"/>
              </a:spcBef>
              <a:buClr>
                <a:srgbClr val="000000"/>
              </a:buClr>
              <a:buSzPct val="45000"/>
              <a:buFont typeface="Wingdings" charset="2"/>
              <a:buChar char=""/>
            </a:pPr>
            <a:r>
              <a:rPr lang="en-US" sz="3200" b="0" strike="noStrike" spc="-1">
                <a:latin typeface="Arial"/>
              </a:rPr>
              <a:t>See Wng presentation 15-22-0477-00.</a:t>
            </a:r>
          </a:p>
        </p:txBody>
      </p:sp>
      <p:sp>
        <p:nvSpPr>
          <p:cNvPr id="2" name="Foliennummernplatzhalter 3">
            <a:extLst>
              <a:ext uri="{FF2B5EF4-FFF2-40B4-BE49-F238E27FC236}">
                <a16:creationId xmlns:a16="http://schemas.microsoft.com/office/drawing/2014/main" id="{426C8639-B6DD-0757-DFCC-B0D72EC906B3}"/>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IETF Nov. 2022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84</a:t>
            </a:fld>
            <a:endParaRPr lang="en-US" dirty="0"/>
          </a:p>
        </p:txBody>
      </p:sp>
    </p:spTree>
    <p:extLst>
      <p:ext uri="{BB962C8B-B14F-4D97-AF65-F5344CB8AC3E}">
        <p14:creationId xmlns:p14="http://schemas.microsoft.com/office/powerpoint/2010/main" val="21821478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85</a:t>
            </a:fld>
            <a:endParaRPr lang="en-US" dirty="0"/>
          </a:p>
        </p:txBody>
      </p:sp>
      <p:sp>
        <p:nvSpPr>
          <p:cNvPr id="3" name="CustomShape 1">
            <a:extLst>
              <a:ext uri="{FF2B5EF4-FFF2-40B4-BE49-F238E27FC236}">
                <a16:creationId xmlns:a16="http://schemas.microsoft.com/office/drawing/2014/main" id="{8D82481A-A1A2-F1DD-38F4-09FA51445D89}"/>
              </a:ext>
            </a:extLst>
          </p:cNvPr>
          <p:cNvSpPr/>
          <p:nvPr/>
        </p:nvSpPr>
        <p:spPr>
          <a:xfrm>
            <a:off x="82080" y="914400"/>
            <a:ext cx="8979840" cy="46144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gn="ctr">
              <a:lnSpc>
                <a:spcPct val="100000"/>
              </a:lnSpc>
            </a:pPr>
            <a:r>
              <a:rPr lang="en-IE" sz="1800" b="1" u="sng" strike="noStrike" spc="-1" dirty="0">
                <a:solidFill>
                  <a:srgbClr val="000000"/>
                </a:solidFill>
                <a:uFill>
                  <a:solidFill>
                    <a:srgbClr val="FFFFFF"/>
                  </a:solidFill>
                </a:uFill>
                <a:latin typeface="Times New Roman"/>
                <a:ea typeface="DejaVu Sans"/>
              </a:rPr>
              <a:t>Project: IEEE P802.15 Working Group for Wireless Personal Area Networks (WPANs)</a:t>
            </a: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r>
              <a:rPr lang="en-IE" sz="1600" b="1" strike="noStrike" spc="-1" dirty="0">
                <a:solidFill>
                  <a:srgbClr val="000000"/>
                </a:solidFill>
                <a:latin typeface="Times New Roman"/>
                <a:ea typeface="DejaVu Sans"/>
              </a:rPr>
              <a:t>Submission Title:</a:t>
            </a:r>
            <a:r>
              <a:rPr lang="en-IE" sz="1600" b="0" strike="noStrike" spc="-1" dirty="0">
                <a:solidFill>
                  <a:srgbClr val="000000"/>
                </a:solidFill>
                <a:latin typeface="Times New Roman"/>
                <a:ea typeface="DejaVu Sans"/>
              </a:rPr>
              <a:t> SC IETF November Slides	</a:t>
            </a:r>
            <a:endParaRPr lang="en-US" sz="1600" b="0" strike="noStrike" spc="-1" dirty="0">
              <a:solidFill>
                <a:srgbClr val="000000"/>
              </a:solidFill>
              <a:latin typeface="Arial"/>
            </a:endParaRPr>
          </a:p>
          <a:p>
            <a:pPr>
              <a:lnSpc>
                <a:spcPct val="100000"/>
              </a:lnSpc>
            </a:pPr>
            <a:r>
              <a:rPr lang="en-IE" sz="1600" b="1" strike="noStrike" spc="-1" dirty="0">
                <a:solidFill>
                  <a:srgbClr val="000000"/>
                </a:solidFill>
                <a:latin typeface="Times New Roman"/>
                <a:ea typeface="DejaVu Sans"/>
              </a:rPr>
              <a:t>Date Submitted: 16</a:t>
            </a:r>
            <a:r>
              <a:rPr lang="en-IE" sz="1600" b="1" strike="noStrike" spc="-1" baseline="33000" dirty="0">
                <a:solidFill>
                  <a:srgbClr val="000000"/>
                </a:solidFill>
                <a:latin typeface="Times New Roman"/>
                <a:ea typeface="DejaVu Sans"/>
              </a:rPr>
              <a:t>h</a:t>
            </a:r>
            <a:r>
              <a:rPr lang="en-IE" sz="1600" b="1" strike="noStrike" spc="-1" dirty="0">
                <a:solidFill>
                  <a:srgbClr val="000000"/>
                </a:solidFill>
                <a:latin typeface="Times New Roman"/>
                <a:ea typeface="DejaVu Sans"/>
              </a:rPr>
              <a:t> November, 2022</a:t>
            </a:r>
            <a:r>
              <a:rPr lang="en-IE" sz="1600" b="0" strike="noStrike" spc="-1" dirty="0">
                <a:solidFill>
                  <a:srgbClr val="000000"/>
                </a:solidFill>
                <a:latin typeface="Times New Roman"/>
                <a:ea typeface="DejaVu Sans"/>
              </a:rPr>
              <a:t>	</a:t>
            </a:r>
            <a:endParaRPr lang="en-US" sz="1600" b="0" strike="noStrike" spc="-1" dirty="0">
              <a:solidFill>
                <a:srgbClr val="000000"/>
              </a:solidFill>
              <a:latin typeface="Arial"/>
            </a:endParaRPr>
          </a:p>
          <a:p>
            <a:pPr>
              <a:lnSpc>
                <a:spcPct val="100000"/>
              </a:lnSpc>
            </a:pPr>
            <a:r>
              <a:rPr lang="en-IE" sz="1600" b="1" strike="noStrike" spc="-1" dirty="0">
                <a:solidFill>
                  <a:srgbClr val="000000"/>
                </a:solidFill>
                <a:latin typeface="Times New Roman"/>
                <a:ea typeface="DejaVu Sans"/>
              </a:rPr>
              <a:t>Source:</a:t>
            </a:r>
            <a:r>
              <a:rPr lang="en-IE" sz="1600" b="0" strike="noStrike" spc="-1" dirty="0">
                <a:solidFill>
                  <a:srgbClr val="000000"/>
                </a:solidFill>
                <a:latin typeface="Times New Roman"/>
                <a:ea typeface="DejaVu Sans"/>
              </a:rPr>
              <a:t> Tero Kivinen		Company -</a:t>
            </a:r>
            <a:endParaRPr lang="en-US" sz="1600" b="0" strike="noStrike" spc="-1" dirty="0">
              <a:solidFill>
                <a:srgbClr val="000000"/>
              </a:solidFill>
              <a:latin typeface="Arial"/>
            </a:endParaRPr>
          </a:p>
          <a:p>
            <a:pPr>
              <a:lnSpc>
                <a:spcPct val="100000"/>
              </a:lnSpc>
            </a:pPr>
            <a:r>
              <a:rPr lang="en-IE" sz="1600" b="0" strike="noStrike" spc="-1" dirty="0">
                <a:solidFill>
                  <a:srgbClr val="000000"/>
                </a:solidFill>
                <a:latin typeface="Times New Roman"/>
                <a:ea typeface="DejaVu Sans"/>
              </a:rPr>
              <a:t>E-Mail: kivinen@iki.fi	</a:t>
            </a:r>
            <a:endParaRPr lang="en-US" sz="1600" b="0" strike="noStrike" spc="-1" dirty="0">
              <a:solidFill>
                <a:srgbClr val="000000"/>
              </a:solidFill>
              <a:latin typeface="Arial"/>
            </a:endParaRPr>
          </a:p>
          <a:p>
            <a:pPr>
              <a:lnSpc>
                <a:spcPct val="100000"/>
              </a:lnSpc>
              <a:spcBef>
                <a:spcPts val="598"/>
              </a:spcBef>
              <a:spcAft>
                <a:spcPts val="598"/>
              </a:spcAft>
            </a:pPr>
            <a:r>
              <a:rPr lang="en-IE" sz="1600" b="1" strike="noStrike" spc="-1" dirty="0">
                <a:solidFill>
                  <a:srgbClr val="000000"/>
                </a:solidFill>
                <a:latin typeface="Times New Roman"/>
                <a:ea typeface="DejaVu Sans"/>
              </a:rPr>
              <a:t>Re:</a:t>
            </a:r>
            <a:r>
              <a:rPr lang="en-IE" sz="1600" b="0" strike="noStrike" spc="-1" dirty="0">
                <a:solidFill>
                  <a:srgbClr val="000000"/>
                </a:solidFill>
                <a:latin typeface="Times New Roman"/>
                <a:ea typeface="DejaVu Sans"/>
              </a:rPr>
              <a:t> SC IETF November Slides</a:t>
            </a:r>
            <a:endParaRPr lang="en-US" sz="1600" b="0" strike="noStrike" spc="-1" dirty="0">
              <a:solidFill>
                <a:srgbClr val="000000"/>
              </a:solidFill>
              <a:latin typeface="Arial"/>
            </a:endParaRPr>
          </a:p>
          <a:p>
            <a:pPr>
              <a:lnSpc>
                <a:spcPct val="100000"/>
              </a:lnSpc>
              <a:spcBef>
                <a:spcPts val="598"/>
              </a:spcBef>
              <a:spcAft>
                <a:spcPts val="598"/>
              </a:spcAft>
            </a:pPr>
            <a:r>
              <a:rPr lang="en-IE" sz="1600" b="1" strike="noStrike" spc="-1" dirty="0">
                <a:solidFill>
                  <a:srgbClr val="000000"/>
                </a:solidFill>
                <a:latin typeface="Times New Roman"/>
                <a:ea typeface="DejaVu Sans"/>
              </a:rPr>
              <a:t>Abstract:</a:t>
            </a:r>
            <a:r>
              <a:rPr lang="en-IE" sz="1600" b="0" strike="noStrike" spc="-1" dirty="0">
                <a:solidFill>
                  <a:srgbClr val="000000"/>
                </a:solidFill>
                <a:latin typeface="Times New Roman"/>
                <a:ea typeface="DejaVu Sans"/>
              </a:rPr>
              <a:t>	</a:t>
            </a:r>
            <a:endParaRPr lang="en-US" sz="1600" b="0" strike="noStrike" spc="-1" dirty="0">
              <a:solidFill>
                <a:srgbClr val="000000"/>
              </a:solidFill>
              <a:latin typeface="Arial"/>
            </a:endParaRPr>
          </a:p>
          <a:p>
            <a:pPr>
              <a:lnSpc>
                <a:spcPct val="100000"/>
              </a:lnSpc>
              <a:spcBef>
                <a:spcPts val="598"/>
              </a:spcBef>
              <a:spcAft>
                <a:spcPts val="598"/>
              </a:spcAft>
            </a:pPr>
            <a:r>
              <a:rPr lang="en-IE" sz="1600" b="0" strike="noStrike" spc="-1" dirty="0">
                <a:solidFill>
                  <a:srgbClr val="000000"/>
                </a:solidFill>
                <a:latin typeface="Times New Roman"/>
                <a:ea typeface="DejaVu Sans"/>
              </a:rPr>
              <a:t>Opening Report and slides for SC IETF November Meeting.</a:t>
            </a:r>
            <a:endParaRPr lang="en-US" sz="1600" b="0" strike="noStrike" spc="-1" dirty="0">
              <a:solidFill>
                <a:srgbClr val="000000"/>
              </a:solidFill>
              <a:latin typeface="Arial"/>
            </a:endParaRPr>
          </a:p>
          <a:p>
            <a:pPr>
              <a:lnSpc>
                <a:spcPct val="100000"/>
              </a:lnSpc>
              <a:spcBef>
                <a:spcPts val="598"/>
              </a:spcBef>
              <a:spcAft>
                <a:spcPts val="598"/>
              </a:spcAft>
            </a:pPr>
            <a:r>
              <a:rPr lang="en-IE" sz="1600" b="1" strike="noStrike" spc="-1" dirty="0">
                <a:solidFill>
                  <a:srgbClr val="000000"/>
                </a:solidFill>
                <a:latin typeface="Times New Roman"/>
                <a:ea typeface="DejaVu Sans"/>
              </a:rPr>
              <a:t>Purpose:</a:t>
            </a:r>
            <a:r>
              <a:rPr lang="en-IE" sz="1600" b="0" strike="noStrike" spc="-1" dirty="0">
                <a:solidFill>
                  <a:srgbClr val="000000"/>
                </a:solidFill>
                <a:latin typeface="Times New Roman"/>
                <a:ea typeface="DejaVu Sans"/>
              </a:rPr>
              <a:t>	Provide information which kind of changes are needed to the standard.</a:t>
            </a:r>
            <a:endParaRPr lang="en-US" sz="1600" b="0" strike="noStrike" spc="-1" dirty="0">
              <a:solidFill>
                <a:srgbClr val="000000"/>
              </a:solidFill>
              <a:latin typeface="Arial"/>
            </a:endParaRPr>
          </a:p>
          <a:p>
            <a:pPr>
              <a:lnSpc>
                <a:spcPct val="100000"/>
              </a:lnSpc>
            </a:pPr>
            <a:r>
              <a:rPr lang="en-IE" sz="1600" b="1" strike="noStrike" spc="-1" dirty="0">
                <a:solidFill>
                  <a:srgbClr val="000000"/>
                </a:solidFill>
                <a:latin typeface="Times New Roman"/>
                <a:ea typeface="DejaVu Sans"/>
              </a:rPr>
              <a:t>Notice:</a:t>
            </a:r>
            <a:r>
              <a:rPr lang="en-IE" sz="1600" b="0" strike="noStrike" spc="-1" dirty="0">
                <a:solidFill>
                  <a:srgbClr val="000000"/>
                </a:solidFill>
                <a:latin typeface="Times New Roman"/>
                <a:ea typeface="DejaVu San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lang="en-US" sz="1600" b="0" strike="noStrike" spc="-1" dirty="0">
              <a:solidFill>
                <a:srgbClr val="000000"/>
              </a:solidFill>
              <a:latin typeface="Arial"/>
            </a:endParaRPr>
          </a:p>
          <a:p>
            <a:pPr>
              <a:lnSpc>
                <a:spcPct val="100000"/>
              </a:lnSpc>
            </a:pPr>
            <a:r>
              <a:rPr lang="en-IE" sz="1600" b="1" strike="noStrike" spc="-1" dirty="0">
                <a:solidFill>
                  <a:srgbClr val="000000"/>
                </a:solidFill>
                <a:latin typeface="Times New Roman"/>
                <a:ea typeface="DejaVu Sans"/>
              </a:rPr>
              <a:t>Release:</a:t>
            </a:r>
            <a:r>
              <a:rPr lang="en-IE" sz="1600" b="0" strike="noStrike" spc="-1" dirty="0">
                <a:solidFill>
                  <a:srgbClr val="000000"/>
                </a:solidFill>
                <a:latin typeface="Times New Roman"/>
                <a:ea typeface="DejaVu Sans"/>
              </a:rPr>
              <a:t>	The contributor acknowledges and accepts that this contribution becomes the property of IEEE and may be made publicly available by P802.15.	</a:t>
            </a:r>
            <a:endParaRPr lang="en-US" sz="1600" b="0" strike="noStrike" spc="-1" dirty="0">
              <a:solidFill>
                <a:srgbClr val="000000"/>
              </a:solidFill>
              <a:latin typeface="Arial"/>
            </a:endParaRPr>
          </a:p>
        </p:txBody>
      </p:sp>
    </p:spTree>
    <p:extLst>
      <p:ext uri="{BB962C8B-B14F-4D97-AF65-F5344CB8AC3E}">
        <p14:creationId xmlns:p14="http://schemas.microsoft.com/office/powerpoint/2010/main" val="28567341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86</a:t>
            </a:fld>
            <a:endParaRPr lang="en-US" dirty="0"/>
          </a:p>
        </p:txBody>
      </p:sp>
      <p:sp>
        <p:nvSpPr>
          <p:cNvPr id="3" name="PlaceHolder 1">
            <a:extLst>
              <a:ext uri="{FF2B5EF4-FFF2-40B4-BE49-F238E27FC236}">
                <a16:creationId xmlns:a16="http://schemas.microsoft.com/office/drawing/2014/main" id="{452E836E-1806-CCB9-C73F-32D80FAF1ABA}"/>
              </a:ext>
            </a:extLst>
          </p:cNvPr>
          <p:cNvSpPr txBox="1">
            <a:spLocks/>
          </p:cNvSpPr>
          <p:nvPr/>
        </p:nvSpPr>
        <p:spPr bwMode="auto">
          <a:xfrm>
            <a:off x="457200" y="777600"/>
            <a:ext cx="8229240" cy="114480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400" kern="0" spc="-1">
                <a:solidFill>
                  <a:srgbClr val="000000"/>
                </a:solidFill>
                <a:latin typeface="Arial"/>
              </a:rPr>
              <a:t>Agenda for November</a:t>
            </a:r>
          </a:p>
        </p:txBody>
      </p:sp>
      <p:sp>
        <p:nvSpPr>
          <p:cNvPr id="5" name="PlaceHolder 2">
            <a:extLst>
              <a:ext uri="{FF2B5EF4-FFF2-40B4-BE49-F238E27FC236}">
                <a16:creationId xmlns:a16="http://schemas.microsoft.com/office/drawing/2014/main" id="{1F001B6B-6929-E3C4-6208-3B75E7C74F89}"/>
              </a:ext>
            </a:extLst>
          </p:cNvPr>
          <p:cNvSpPr txBox="1">
            <a:spLocks/>
          </p:cNvSpPr>
          <p:nvPr/>
        </p:nvSpPr>
        <p:spPr bwMode="auto">
          <a:xfrm>
            <a:off x="457200" y="2252520"/>
            <a:ext cx="8229240" cy="39772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32000" indent="-324000">
              <a:spcBef>
                <a:spcPts val="1417"/>
              </a:spcBef>
              <a:buClr>
                <a:srgbClr val="000000"/>
              </a:buClr>
              <a:buSzPct val="45000"/>
              <a:buFont typeface="Wingdings" charset="2"/>
              <a:buChar char=""/>
            </a:pPr>
            <a:r>
              <a:rPr lang="en-US" sz="3200" kern="0" spc="-1">
                <a:solidFill>
                  <a:srgbClr val="000000"/>
                </a:solidFill>
                <a:latin typeface="Arial"/>
              </a:rPr>
              <a:t>Discuss what happened in IETF 115 in London (November 5 – 11, 2022)</a:t>
            </a:r>
            <a:endParaRPr lang="en-US" sz="3200" kern="0" spc="-1" dirty="0">
              <a:solidFill>
                <a:srgbClr val="000000"/>
              </a:solidFill>
              <a:latin typeface="Arial"/>
            </a:endParaRPr>
          </a:p>
        </p:txBody>
      </p:sp>
    </p:spTree>
    <p:extLst>
      <p:ext uri="{BB962C8B-B14F-4D97-AF65-F5344CB8AC3E}">
        <p14:creationId xmlns:p14="http://schemas.microsoft.com/office/powerpoint/2010/main" val="22690832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87</a:t>
            </a:fld>
            <a:endParaRPr lang="en-US" dirty="0"/>
          </a:p>
        </p:txBody>
      </p:sp>
      <p:sp>
        <p:nvSpPr>
          <p:cNvPr id="2" name="PlaceHolder 1">
            <a:extLst>
              <a:ext uri="{FF2B5EF4-FFF2-40B4-BE49-F238E27FC236}">
                <a16:creationId xmlns:a16="http://schemas.microsoft.com/office/drawing/2014/main" id="{FAFC8805-BD3F-8809-28E2-2D83C94562F1}"/>
              </a:ext>
            </a:extLst>
          </p:cNvPr>
          <p:cNvSpPr txBox="1">
            <a:spLocks/>
          </p:cNvSpPr>
          <p:nvPr/>
        </p:nvSpPr>
        <p:spPr bwMode="auto">
          <a:xfrm>
            <a:off x="457200" y="777600"/>
            <a:ext cx="8229240" cy="114480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400" kern="0" spc="-1">
                <a:solidFill>
                  <a:srgbClr val="000000"/>
                </a:solidFill>
                <a:latin typeface="Arial"/>
              </a:rPr>
              <a:t>IETF 115</a:t>
            </a:r>
            <a:endParaRPr lang="en-US" sz="4400" kern="0" spc="-1" dirty="0">
              <a:solidFill>
                <a:srgbClr val="000000"/>
              </a:solidFill>
              <a:latin typeface="Arial"/>
            </a:endParaRPr>
          </a:p>
        </p:txBody>
      </p:sp>
      <p:sp>
        <p:nvSpPr>
          <p:cNvPr id="6" name="PlaceHolder 2">
            <a:extLst>
              <a:ext uri="{FF2B5EF4-FFF2-40B4-BE49-F238E27FC236}">
                <a16:creationId xmlns:a16="http://schemas.microsoft.com/office/drawing/2014/main" id="{7486AD46-E89B-F9B1-6AA4-F8F37F477F3D}"/>
              </a:ext>
            </a:extLst>
          </p:cNvPr>
          <p:cNvSpPr txBox="1">
            <a:spLocks/>
          </p:cNvSpPr>
          <p:nvPr/>
        </p:nvSpPr>
        <p:spPr bwMode="auto">
          <a:xfrm>
            <a:off x="457200" y="2252520"/>
            <a:ext cx="8229240" cy="39772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32000" indent="-324000">
              <a:spcBef>
                <a:spcPts val="1417"/>
              </a:spcBef>
              <a:buClr>
                <a:srgbClr val="000000"/>
              </a:buClr>
              <a:buSzPct val="45000"/>
              <a:buFont typeface="Wingdings" charset="2"/>
              <a:buChar char=""/>
            </a:pPr>
            <a:r>
              <a:rPr lang="en-US" sz="3200" kern="0" spc="-1">
                <a:solidFill>
                  <a:srgbClr val="000000"/>
                </a:solidFill>
                <a:latin typeface="Arial"/>
                <a:ea typeface="Noto Sans CJK SC"/>
              </a:rPr>
              <a:t>IETF 115 was held between Saturday 5</a:t>
            </a:r>
            <a:r>
              <a:rPr lang="en-US" sz="3200" kern="0" spc="-1" baseline="33000">
                <a:solidFill>
                  <a:srgbClr val="000000"/>
                </a:solidFill>
                <a:latin typeface="Arial"/>
              </a:rPr>
              <a:t>th</a:t>
            </a:r>
            <a:r>
              <a:rPr lang="en-US" sz="3200" kern="0" spc="-1">
                <a:solidFill>
                  <a:srgbClr val="000000"/>
                </a:solidFill>
                <a:latin typeface="Arial"/>
              </a:rPr>
              <a:t> of November and Friday 11</a:t>
            </a:r>
            <a:r>
              <a:rPr lang="en-US" sz="3200" kern="0" spc="-1" baseline="33000">
                <a:solidFill>
                  <a:srgbClr val="000000"/>
                </a:solidFill>
                <a:latin typeface="Arial"/>
              </a:rPr>
              <a:t>th</a:t>
            </a:r>
            <a:r>
              <a:rPr lang="en-US" sz="3200" kern="0" spc="-1">
                <a:solidFill>
                  <a:srgbClr val="000000"/>
                </a:solidFill>
                <a:latin typeface="Arial"/>
              </a:rPr>
              <a:t> of November in London.</a:t>
            </a:r>
          </a:p>
          <a:p>
            <a:pPr marL="432000" indent="-324000">
              <a:spcBef>
                <a:spcPts val="1417"/>
              </a:spcBef>
              <a:buClr>
                <a:srgbClr val="000000"/>
              </a:buClr>
              <a:buSzPct val="45000"/>
              <a:buFont typeface="Wingdings" charset="2"/>
              <a:buChar char=""/>
            </a:pPr>
            <a:r>
              <a:rPr lang="en-US" sz="3200" kern="0" spc="-1">
                <a:solidFill>
                  <a:srgbClr val="000000"/>
                </a:solidFill>
                <a:latin typeface="Arial"/>
              </a:rPr>
              <a:t>The proceedings are available:</a:t>
            </a:r>
          </a:p>
          <a:p>
            <a:pPr marL="864000" lvl="1" indent="-324000">
              <a:spcBef>
                <a:spcPts val="1134"/>
              </a:spcBef>
              <a:buClr>
                <a:srgbClr val="000000"/>
              </a:buClr>
              <a:buSzPct val="75000"/>
              <a:buFont typeface="Symbol" charset="2"/>
              <a:buChar char=""/>
            </a:pPr>
            <a:r>
              <a:rPr lang="en-US" sz="2800" kern="0" spc="-1">
                <a:solidFill>
                  <a:srgbClr val="000000"/>
                </a:solidFill>
                <a:latin typeface="Arial"/>
                <a:hlinkClick r:id="rId2"/>
              </a:rPr>
              <a:t>https://datatracker.ietf.org/meeting/115/proceedings</a:t>
            </a:r>
            <a:endParaRPr lang="en-US" sz="2800" kern="0" spc="-1">
              <a:solidFill>
                <a:srgbClr val="000000"/>
              </a:solidFill>
              <a:latin typeface="Arial"/>
            </a:endParaRPr>
          </a:p>
        </p:txBody>
      </p:sp>
    </p:spTree>
    <p:extLst>
      <p:ext uri="{BB962C8B-B14F-4D97-AF65-F5344CB8AC3E}">
        <p14:creationId xmlns:p14="http://schemas.microsoft.com/office/powerpoint/2010/main" val="39132135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88</a:t>
            </a:fld>
            <a:endParaRPr lang="en-US" dirty="0"/>
          </a:p>
        </p:txBody>
      </p:sp>
      <p:sp>
        <p:nvSpPr>
          <p:cNvPr id="3" name="PlaceHolder 1">
            <a:extLst>
              <a:ext uri="{FF2B5EF4-FFF2-40B4-BE49-F238E27FC236}">
                <a16:creationId xmlns:a16="http://schemas.microsoft.com/office/drawing/2014/main" id="{EC6E2BA6-51B1-8315-1FCF-7ED99BE368D8}"/>
              </a:ext>
            </a:extLst>
          </p:cNvPr>
          <p:cNvSpPr txBox="1">
            <a:spLocks/>
          </p:cNvSpPr>
          <p:nvPr/>
        </p:nvSpPr>
        <p:spPr bwMode="auto">
          <a:xfrm>
            <a:off x="457200" y="777600"/>
            <a:ext cx="8229240" cy="114480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400" kern="0" spc="-1">
                <a:solidFill>
                  <a:srgbClr val="000000"/>
                </a:solidFill>
                <a:latin typeface="Arial"/>
              </a:rPr>
              <a:t>IETF 116</a:t>
            </a:r>
            <a:endParaRPr lang="en-US" sz="4400" kern="0" spc="-1" dirty="0">
              <a:solidFill>
                <a:srgbClr val="000000"/>
              </a:solidFill>
              <a:latin typeface="Arial"/>
            </a:endParaRPr>
          </a:p>
        </p:txBody>
      </p:sp>
      <p:sp>
        <p:nvSpPr>
          <p:cNvPr id="5" name="PlaceHolder 2">
            <a:extLst>
              <a:ext uri="{FF2B5EF4-FFF2-40B4-BE49-F238E27FC236}">
                <a16:creationId xmlns:a16="http://schemas.microsoft.com/office/drawing/2014/main" id="{1C132CEA-2217-80EF-57D1-E18FE50AA03D}"/>
              </a:ext>
            </a:extLst>
          </p:cNvPr>
          <p:cNvSpPr txBox="1">
            <a:spLocks/>
          </p:cNvSpPr>
          <p:nvPr/>
        </p:nvSpPr>
        <p:spPr bwMode="auto">
          <a:xfrm>
            <a:off x="457200" y="2252520"/>
            <a:ext cx="8229240" cy="39772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32000" indent="-324000">
              <a:spcBef>
                <a:spcPts val="1417"/>
              </a:spcBef>
              <a:buClr>
                <a:srgbClr val="000000"/>
              </a:buClr>
              <a:buSzPct val="45000"/>
              <a:buFont typeface="Wingdings" charset="2"/>
              <a:buChar char=""/>
            </a:pPr>
            <a:r>
              <a:rPr lang="en-US" sz="3200" kern="0" spc="-1">
                <a:solidFill>
                  <a:srgbClr val="000000"/>
                </a:solidFill>
                <a:latin typeface="Arial"/>
              </a:rPr>
              <a:t>IETF 116 will be held in Yokohama, Japan between 25</a:t>
            </a:r>
            <a:r>
              <a:rPr lang="en-US" sz="3200" kern="0" spc="-1" baseline="33000">
                <a:solidFill>
                  <a:srgbClr val="000000"/>
                </a:solidFill>
                <a:latin typeface="Arial"/>
              </a:rPr>
              <a:t>th</a:t>
            </a:r>
            <a:r>
              <a:rPr lang="en-US" sz="3200" kern="0" spc="-1">
                <a:solidFill>
                  <a:srgbClr val="000000"/>
                </a:solidFill>
                <a:latin typeface="Arial"/>
              </a:rPr>
              <a:t> of March and 31</a:t>
            </a:r>
            <a:r>
              <a:rPr lang="en-US" sz="3200" kern="0" spc="-1" baseline="33000">
                <a:solidFill>
                  <a:srgbClr val="000000"/>
                </a:solidFill>
                <a:latin typeface="Arial"/>
              </a:rPr>
              <a:t>st</a:t>
            </a:r>
            <a:r>
              <a:rPr lang="en-US" sz="3200" kern="0" spc="-1">
                <a:solidFill>
                  <a:srgbClr val="000000"/>
                </a:solidFill>
                <a:latin typeface="Arial"/>
              </a:rPr>
              <a:t> of March, 2023</a:t>
            </a:r>
          </a:p>
        </p:txBody>
      </p:sp>
    </p:spTree>
    <p:extLst>
      <p:ext uri="{BB962C8B-B14F-4D97-AF65-F5344CB8AC3E}">
        <p14:creationId xmlns:p14="http://schemas.microsoft.com/office/powerpoint/2010/main" val="1797151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89</a:t>
            </a:fld>
            <a:endParaRPr lang="en-US" dirty="0"/>
          </a:p>
        </p:txBody>
      </p:sp>
      <p:sp>
        <p:nvSpPr>
          <p:cNvPr id="6" name="PlaceHolder 2">
            <a:extLst>
              <a:ext uri="{FF2B5EF4-FFF2-40B4-BE49-F238E27FC236}">
                <a16:creationId xmlns:a16="http://schemas.microsoft.com/office/drawing/2014/main" id="{783EA834-BC56-7415-0A2E-D61AEF5749FD}"/>
              </a:ext>
            </a:extLst>
          </p:cNvPr>
          <p:cNvSpPr txBox="1">
            <a:spLocks/>
          </p:cNvSpPr>
          <p:nvPr/>
        </p:nvSpPr>
        <p:spPr bwMode="auto">
          <a:xfrm>
            <a:off x="457200" y="2252520"/>
            <a:ext cx="8229240" cy="39772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fontScale="91000" lnSpcReduction="10000"/>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32000" indent="-324000" algn="l">
              <a:spcBef>
                <a:spcPts val="1417"/>
              </a:spcBef>
              <a:buClr>
                <a:srgbClr val="000000"/>
              </a:buClr>
              <a:buSzPct val="45000"/>
              <a:buFont typeface="Wingdings" charset="2"/>
              <a:buChar char=""/>
            </a:pPr>
            <a:r>
              <a:rPr lang="en-US" sz="3200" kern="0" spc="-1" dirty="0">
                <a:solidFill>
                  <a:srgbClr val="000000"/>
                </a:solidFill>
                <a:latin typeface="Arial"/>
              </a:rPr>
              <a:t>Raw – Reliable and Available Wireless</a:t>
            </a:r>
          </a:p>
          <a:p>
            <a:pPr marL="432000" indent="-324000" algn="l">
              <a:spcBef>
                <a:spcPts val="1417"/>
              </a:spcBef>
              <a:buClr>
                <a:srgbClr val="000000"/>
              </a:buClr>
              <a:buSzPct val="45000"/>
              <a:buFont typeface="Wingdings" charset="2"/>
              <a:buChar char=""/>
            </a:pPr>
            <a:r>
              <a:rPr lang="en-US" sz="3200" kern="0" spc="-1" dirty="0">
                <a:solidFill>
                  <a:srgbClr val="000000"/>
                </a:solidFill>
                <a:latin typeface="Arial"/>
              </a:rPr>
              <a:t>6lo – IPv6 over Networks of Resource-constrained Nodes</a:t>
            </a:r>
          </a:p>
          <a:p>
            <a:pPr marL="432000" indent="-324000" algn="l">
              <a:spcBef>
                <a:spcPts val="1417"/>
              </a:spcBef>
              <a:buClr>
                <a:srgbClr val="000000"/>
              </a:buClr>
              <a:buSzPct val="45000"/>
              <a:buFont typeface="Wingdings" charset="2"/>
              <a:buChar char=""/>
            </a:pPr>
            <a:r>
              <a:rPr lang="en-US" sz="3200" kern="0" spc="-1" dirty="0" err="1">
                <a:solidFill>
                  <a:srgbClr val="000000"/>
                </a:solidFill>
                <a:latin typeface="Arial"/>
              </a:rPr>
              <a:t>Lpwan</a:t>
            </a:r>
            <a:r>
              <a:rPr lang="en-US" sz="3200" kern="0" spc="-1" dirty="0">
                <a:solidFill>
                  <a:srgbClr val="000000"/>
                </a:solidFill>
                <a:latin typeface="Arial"/>
              </a:rPr>
              <a:t> – IPv6 over Low Power Wide-Area Networks</a:t>
            </a:r>
          </a:p>
          <a:p>
            <a:pPr marL="432000" indent="-324000" algn="l">
              <a:spcBef>
                <a:spcPts val="1417"/>
              </a:spcBef>
              <a:buClr>
                <a:srgbClr val="000000"/>
              </a:buClr>
              <a:buSzPct val="45000"/>
              <a:buFont typeface="Wingdings" charset="2"/>
              <a:buChar char=""/>
            </a:pPr>
            <a:r>
              <a:rPr lang="en-US" sz="3200" kern="0" spc="-1" dirty="0">
                <a:solidFill>
                  <a:srgbClr val="000000"/>
                </a:solidFill>
                <a:latin typeface="Arial"/>
              </a:rPr>
              <a:t>Lake – Lightweight Authenticated Key Exchange</a:t>
            </a:r>
          </a:p>
          <a:p>
            <a:pPr marL="432000" indent="-324000" algn="l">
              <a:spcBef>
                <a:spcPts val="1417"/>
              </a:spcBef>
              <a:buClr>
                <a:srgbClr val="000000"/>
              </a:buClr>
              <a:buSzPct val="45000"/>
              <a:buFont typeface="Wingdings" charset="2"/>
              <a:buChar char=""/>
            </a:pPr>
            <a:r>
              <a:rPr lang="en-US" sz="3200" kern="0" spc="-1" dirty="0">
                <a:solidFill>
                  <a:srgbClr val="000000"/>
                </a:solidFill>
                <a:latin typeface="Arial"/>
              </a:rPr>
              <a:t>Suit – Software Updates for Internet of Things</a:t>
            </a:r>
          </a:p>
        </p:txBody>
      </p:sp>
      <p:sp>
        <p:nvSpPr>
          <p:cNvPr id="7" name="PlaceHolder 1">
            <a:extLst>
              <a:ext uri="{FF2B5EF4-FFF2-40B4-BE49-F238E27FC236}">
                <a16:creationId xmlns:a16="http://schemas.microsoft.com/office/drawing/2014/main" id="{04419C57-76EB-0995-26CD-543A87A1BF17}"/>
              </a:ext>
            </a:extLst>
          </p:cNvPr>
          <p:cNvSpPr txBox="1">
            <a:spLocks/>
          </p:cNvSpPr>
          <p:nvPr/>
        </p:nvSpPr>
        <p:spPr bwMode="auto">
          <a:xfrm>
            <a:off x="457200" y="777600"/>
            <a:ext cx="8229240" cy="114480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400" kern="0" spc="-1" dirty="0">
                <a:solidFill>
                  <a:srgbClr val="000000"/>
                </a:solidFill>
                <a:latin typeface="Arial"/>
              </a:rPr>
              <a:t>Work Groups/Strems to Cover</a:t>
            </a:r>
          </a:p>
        </p:txBody>
      </p:sp>
    </p:spTree>
    <p:extLst>
      <p:ext uri="{BB962C8B-B14F-4D97-AF65-F5344CB8AC3E}">
        <p14:creationId xmlns:p14="http://schemas.microsoft.com/office/powerpoint/2010/main" val="188202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90</a:t>
            </a:fld>
            <a:endParaRPr lang="en-US" dirty="0"/>
          </a:p>
        </p:txBody>
      </p:sp>
      <p:sp>
        <p:nvSpPr>
          <p:cNvPr id="2" name="PlaceHolder 1">
            <a:extLst>
              <a:ext uri="{FF2B5EF4-FFF2-40B4-BE49-F238E27FC236}">
                <a16:creationId xmlns:a16="http://schemas.microsoft.com/office/drawing/2014/main" id="{22235D77-6039-ED05-4DF8-49343EDC1FD2}"/>
              </a:ext>
            </a:extLst>
          </p:cNvPr>
          <p:cNvSpPr txBox="1">
            <a:spLocks/>
          </p:cNvSpPr>
          <p:nvPr/>
        </p:nvSpPr>
        <p:spPr bwMode="auto">
          <a:xfrm>
            <a:off x="457200" y="777600"/>
            <a:ext cx="8229240" cy="114480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400" kern="0" spc="-1" dirty="0">
                <a:solidFill>
                  <a:srgbClr val="000000"/>
                </a:solidFill>
                <a:latin typeface="Arial"/>
              </a:rPr>
              <a:t>Work Groups/Strems to Cover</a:t>
            </a:r>
          </a:p>
        </p:txBody>
      </p:sp>
      <p:sp>
        <p:nvSpPr>
          <p:cNvPr id="6" name="PlaceHolder 2">
            <a:extLst>
              <a:ext uri="{FF2B5EF4-FFF2-40B4-BE49-F238E27FC236}">
                <a16:creationId xmlns:a16="http://schemas.microsoft.com/office/drawing/2014/main" id="{783EA834-BC56-7415-0A2E-D61AEF5749FD}"/>
              </a:ext>
            </a:extLst>
          </p:cNvPr>
          <p:cNvSpPr txBox="1">
            <a:spLocks/>
          </p:cNvSpPr>
          <p:nvPr/>
        </p:nvSpPr>
        <p:spPr bwMode="auto">
          <a:xfrm>
            <a:off x="457200" y="2252520"/>
            <a:ext cx="8382000" cy="39772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fontScale="98500" lnSpcReduction="10000"/>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32000" indent="-324000" algn="l">
              <a:spcBef>
                <a:spcPts val="1417"/>
              </a:spcBef>
              <a:buClr>
                <a:srgbClr val="000000"/>
              </a:buClr>
              <a:buSzPct val="45000"/>
              <a:buFont typeface="Wingdings" charset="2"/>
              <a:buChar char=""/>
            </a:pPr>
            <a:r>
              <a:rPr lang="en-US" sz="3200" kern="0" spc="-1" dirty="0" err="1">
                <a:solidFill>
                  <a:srgbClr val="000000"/>
                </a:solidFill>
                <a:latin typeface="Arial"/>
              </a:rPr>
              <a:t>BoFs</a:t>
            </a:r>
            <a:r>
              <a:rPr lang="en-US" sz="3200" kern="0" spc="-1" dirty="0">
                <a:solidFill>
                  <a:srgbClr val="000000"/>
                </a:solidFill>
                <a:latin typeface="Arial"/>
              </a:rPr>
              <a:t> in IETF 115</a:t>
            </a:r>
          </a:p>
          <a:p>
            <a:pPr marL="432000" indent="-324000" algn="l">
              <a:spcBef>
                <a:spcPts val="1417"/>
              </a:spcBef>
              <a:buClr>
                <a:srgbClr val="000000"/>
              </a:buClr>
              <a:buSzPct val="45000"/>
              <a:buFont typeface="Wingdings" charset="2"/>
              <a:buChar char=""/>
            </a:pPr>
            <a:r>
              <a:rPr lang="en-US" sz="3200" kern="0" spc="-1" dirty="0">
                <a:solidFill>
                  <a:srgbClr val="000000"/>
                </a:solidFill>
                <a:latin typeface="Arial"/>
              </a:rPr>
              <a:t>Computer Aware Networking (can)</a:t>
            </a:r>
          </a:p>
          <a:p>
            <a:pPr marL="432000" indent="-324000" algn="l">
              <a:spcBef>
                <a:spcPts val="1417"/>
              </a:spcBef>
              <a:buClr>
                <a:srgbClr val="000000"/>
              </a:buClr>
              <a:buSzPct val="45000"/>
              <a:buFont typeface="Wingdings" charset="2"/>
              <a:buChar char=""/>
            </a:pPr>
            <a:r>
              <a:rPr lang="en-US" sz="3200" kern="0" spc="-1" dirty="0">
                <a:solidFill>
                  <a:srgbClr val="000000"/>
                </a:solidFill>
                <a:latin typeface="Arial"/>
              </a:rPr>
              <a:t>More Instant Messaging Interoperability (</a:t>
            </a:r>
            <a:r>
              <a:rPr lang="en-US" sz="3200" kern="0" spc="-1" dirty="0" err="1">
                <a:solidFill>
                  <a:srgbClr val="000000"/>
                </a:solidFill>
                <a:latin typeface="Arial"/>
              </a:rPr>
              <a:t>mimi</a:t>
            </a:r>
            <a:r>
              <a:rPr lang="en-US" sz="3200" kern="0" spc="-1" dirty="0">
                <a:solidFill>
                  <a:srgbClr val="000000"/>
                </a:solidFill>
                <a:latin typeface="Arial"/>
              </a:rPr>
              <a:t>)</a:t>
            </a:r>
          </a:p>
          <a:p>
            <a:pPr marL="432000" indent="-324000" algn="l">
              <a:spcBef>
                <a:spcPts val="1417"/>
              </a:spcBef>
              <a:buClr>
                <a:srgbClr val="000000"/>
              </a:buClr>
              <a:buSzPct val="45000"/>
              <a:buFont typeface="Wingdings" charset="2"/>
              <a:buChar char=""/>
            </a:pPr>
            <a:r>
              <a:rPr lang="en-US" sz="3200" kern="0" spc="-1" dirty="0">
                <a:solidFill>
                  <a:srgbClr val="000000"/>
                </a:solidFill>
                <a:latin typeface="Arial"/>
              </a:rPr>
              <a:t>Secure Asset Transfer Protocol (</a:t>
            </a:r>
            <a:r>
              <a:rPr lang="en-US" sz="3200" kern="0" spc="-1" dirty="0" err="1">
                <a:solidFill>
                  <a:srgbClr val="000000"/>
                </a:solidFill>
                <a:latin typeface="Arial"/>
              </a:rPr>
              <a:t>satp</a:t>
            </a:r>
            <a:r>
              <a:rPr lang="en-US" sz="3200" kern="0" spc="-1" dirty="0">
                <a:solidFill>
                  <a:srgbClr val="000000"/>
                </a:solidFill>
                <a:latin typeface="Arial"/>
              </a:rPr>
              <a:t>)</a:t>
            </a:r>
          </a:p>
          <a:p>
            <a:pPr marL="432000" indent="-324000" algn="l">
              <a:spcBef>
                <a:spcPts val="1417"/>
              </a:spcBef>
              <a:buClr>
                <a:srgbClr val="000000"/>
              </a:buClr>
              <a:buSzPct val="45000"/>
              <a:buFont typeface="Wingdings" charset="2"/>
              <a:buChar char=""/>
            </a:pPr>
            <a:r>
              <a:rPr lang="en-US" sz="3200" b="0" strike="noStrike" spc="-1" dirty="0">
                <a:solidFill>
                  <a:srgbClr val="000000"/>
                </a:solidFill>
                <a:latin typeface="Arial"/>
              </a:rPr>
              <a:t>Time Variant Routing (</a:t>
            </a:r>
            <a:r>
              <a:rPr lang="en-US" sz="3200" kern="0" spc="-1" dirty="0" err="1">
                <a:solidFill>
                  <a:srgbClr val="000000"/>
                </a:solidFill>
                <a:latin typeface="Arial"/>
              </a:rPr>
              <a:t>tvr</a:t>
            </a:r>
            <a:r>
              <a:rPr lang="en-US" sz="3200" kern="0" spc="-1" dirty="0">
                <a:solidFill>
                  <a:srgbClr val="000000"/>
                </a:solidFill>
                <a:latin typeface="Arial"/>
              </a:rPr>
              <a:t>)</a:t>
            </a:r>
          </a:p>
          <a:p>
            <a:pPr marL="432000" indent="-324000" algn="l">
              <a:spcBef>
                <a:spcPts val="1417"/>
              </a:spcBef>
              <a:buClr>
                <a:srgbClr val="000000"/>
              </a:buClr>
              <a:buSzPct val="45000"/>
              <a:buFont typeface="Wingdings" charset="2"/>
              <a:buChar char=""/>
            </a:pPr>
            <a:r>
              <a:rPr lang="en-US" sz="3200" kern="0" spc="-1" dirty="0">
                <a:solidFill>
                  <a:srgbClr val="000000"/>
                </a:solidFill>
                <a:latin typeface="Arial"/>
              </a:rPr>
              <a:t>RADIUS Extensions Reanimated (</a:t>
            </a:r>
            <a:r>
              <a:rPr lang="en-US" sz="3200" kern="0" spc="-1" dirty="0" err="1">
                <a:solidFill>
                  <a:srgbClr val="000000"/>
                </a:solidFill>
                <a:latin typeface="Arial"/>
              </a:rPr>
              <a:t>radextra</a:t>
            </a:r>
            <a:r>
              <a:rPr lang="en-US" sz="3200" kern="0" spc="-1" dirty="0">
                <a:solidFill>
                  <a:srgbClr val="000000"/>
                </a:solidFill>
                <a:latin typeface="Arial"/>
              </a:rPr>
              <a:t>)</a:t>
            </a:r>
          </a:p>
          <a:p>
            <a:pPr marL="432000" indent="-324000">
              <a:spcBef>
                <a:spcPts val="1417"/>
              </a:spcBef>
              <a:buClr>
                <a:srgbClr val="000000"/>
              </a:buClr>
              <a:buSzPct val="45000"/>
              <a:buFont typeface="Wingdings" charset="2"/>
              <a:buChar char=""/>
            </a:pPr>
            <a:endParaRPr lang="en-US" sz="3200" kern="0" spc="-1" dirty="0">
              <a:solidFill>
                <a:srgbClr val="000000"/>
              </a:solidFill>
              <a:latin typeface="Arial"/>
            </a:endParaRPr>
          </a:p>
        </p:txBody>
      </p:sp>
    </p:spTree>
    <p:extLst>
      <p:ext uri="{BB962C8B-B14F-4D97-AF65-F5344CB8AC3E}">
        <p14:creationId xmlns:p14="http://schemas.microsoft.com/office/powerpoint/2010/main" val="33288373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MAIN/RULES Nov. 2022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91</a:t>
            </a:fld>
            <a:endParaRPr lang="en-US"/>
          </a:p>
        </p:txBody>
      </p:sp>
    </p:spTree>
    <p:extLst>
      <p:ext uri="{BB962C8B-B14F-4D97-AF65-F5344CB8AC3E}">
        <p14:creationId xmlns:p14="http://schemas.microsoft.com/office/powerpoint/2010/main" val="35427329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257300" y="1314451"/>
            <a:ext cx="6629400" cy="3639458"/>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35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2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2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2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200" dirty="0">
                <a:solidFill>
                  <a:srgbClr val="FF0000"/>
                </a:solidFill>
                <a:latin typeface="Calibri" panose="020F0502020204030204" pitchFamily="34" charset="0"/>
                <a:ea typeface="ＭＳ Ｐゴシック" pitchFamily="-65" charset="-128"/>
                <a:cs typeface="Calibri" panose="020F0502020204030204" pitchFamily="34" charset="0"/>
              </a:rPr>
              <a:t>SC Maintenance Opening / Closing Report for November 2022 Plenary Session</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2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200" dirty="0">
                <a:solidFill>
                  <a:srgbClr val="FF0000"/>
                </a:solidFill>
                <a:latin typeface="Calibri" panose="020F0502020204030204" pitchFamily="34" charset="0"/>
                <a:ea typeface="ＭＳ Ｐゴシック" pitchFamily="-65" charset="-128"/>
                <a:cs typeface="Calibri" panose="020F0502020204030204" pitchFamily="34" charset="0"/>
              </a:rPr>
              <a:t>15 November 2022</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2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2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2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2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2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2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a:t>
            </a:r>
          </a:p>
          <a:p>
            <a:pPr>
              <a:spcBef>
                <a:spcPts val="450"/>
              </a:spcBef>
              <a:spcAft>
                <a:spcPts val="450"/>
              </a:spcAft>
              <a:defRPr/>
            </a:pPr>
            <a:r>
              <a:rPr lang="en-US" sz="12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200" dirty="0">
                <a:latin typeface="Calibri" panose="020F0502020204030204" pitchFamily="34" charset="0"/>
                <a:ea typeface="ＭＳ Ｐゴシック" pitchFamily="-65" charset="-128"/>
                <a:cs typeface="Calibri" panose="020F0502020204030204" pitchFamily="34" charset="0"/>
              </a:rPr>
              <a:t>SCM Report for November 2022 Session.</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2400"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sz="2400" dirty="0">
              <a:solidFill>
                <a:schemeClr val="tx2"/>
              </a:solidFill>
              <a:latin typeface="Calibri" panose="020F0502020204030204" pitchFamily="34" charset="0"/>
              <a:ea typeface="ＭＳ Ｐゴシック" pitchFamily="-65" charset="-128"/>
              <a:cs typeface="Calibri" panose="020F0502020204030204" pitchFamily="34" charset="0"/>
            </a:endParaRPr>
          </a:p>
          <a:p>
            <a:pPr>
              <a:spcBef>
                <a:spcPts val="450"/>
              </a:spcBef>
              <a:spcAft>
                <a:spcPts val="450"/>
              </a:spcAft>
              <a:defRPr/>
            </a:pPr>
            <a:r>
              <a:rPr lang="en-US" sz="12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200" dirty="0">
                <a:latin typeface="Calibri" panose="020F0502020204030204" pitchFamily="34" charset="0"/>
                <a:ea typeface="ＭＳ Ｐゴシック" pitchFamily="-65" charset="-128"/>
                <a:cs typeface="Calibri" panose="020F0502020204030204" pitchFamily="34" charset="0"/>
              </a:rPr>
              <a:t>Report for the November 2022 Session</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a:t>
            </a:r>
          </a:p>
          <a:p>
            <a:pPr>
              <a:spcBef>
                <a:spcPts val="450"/>
              </a:spcBef>
              <a:spcAft>
                <a:spcPts val="450"/>
              </a:spcAft>
              <a:defRPr/>
            </a:pPr>
            <a:r>
              <a:rPr lang="en-US" sz="12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2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2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2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2" name="Foliennummernplatzhalter 3">
            <a:extLst>
              <a:ext uri="{FF2B5EF4-FFF2-40B4-BE49-F238E27FC236}">
                <a16:creationId xmlns:a16="http://schemas.microsoft.com/office/drawing/2014/main" id="{DDA3F7B7-A632-4BC2-6360-DC48EAE16D36}"/>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90BD4A5-8453-FFED-D155-708B152F8E58}"/>
              </a:ext>
            </a:extLst>
          </p:cNvPr>
          <p:cNvGraphicFramePr>
            <a:graphicFrameLocks noChangeAspect="1"/>
          </p:cNvGraphicFramePr>
          <p:nvPr/>
        </p:nvGraphicFramePr>
        <p:xfrm>
          <a:off x="1485900" y="1242552"/>
          <a:ext cx="5700713" cy="4257026"/>
        </p:xfrm>
        <a:graphic>
          <a:graphicData uri="http://schemas.openxmlformats.org/presentationml/2006/ole">
            <mc:AlternateContent xmlns:mc="http://schemas.openxmlformats.org/markup-compatibility/2006">
              <mc:Choice xmlns:v="urn:schemas-microsoft-com:vml" Requires="v">
                <p:oleObj name="Worksheet" r:id="rId2" imgW="10553861" imgH="7878969" progId="Excel.Sheet.12">
                  <p:embed/>
                </p:oleObj>
              </mc:Choice>
              <mc:Fallback>
                <p:oleObj name="Worksheet" r:id="rId2" imgW="10553861" imgH="7878969" progId="Excel.Sheet.12">
                  <p:embed/>
                  <p:pic>
                    <p:nvPicPr>
                      <p:cNvPr id="6" name="Object 5">
                        <a:extLst>
                          <a:ext uri="{FF2B5EF4-FFF2-40B4-BE49-F238E27FC236}">
                            <a16:creationId xmlns:a16="http://schemas.microsoft.com/office/drawing/2014/main" id="{B90BD4A5-8453-FFED-D155-708B152F8E58}"/>
                          </a:ext>
                        </a:extLst>
                      </p:cNvPr>
                      <p:cNvPicPr/>
                      <p:nvPr/>
                    </p:nvPicPr>
                    <p:blipFill>
                      <a:blip r:embed="rId3"/>
                      <a:stretch>
                        <a:fillRect/>
                      </a:stretch>
                    </p:blipFill>
                    <p:spPr>
                      <a:xfrm>
                        <a:off x="1485900" y="1242552"/>
                        <a:ext cx="5700713" cy="4257026"/>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02B1D539-4F46-9315-FC85-568F229C68EC}"/>
              </a:ext>
            </a:extLst>
          </p:cNvPr>
          <p:cNvSpPr/>
          <p:nvPr/>
        </p:nvSpPr>
        <p:spPr bwMode="auto">
          <a:xfrm>
            <a:off x="5886450" y="2876209"/>
            <a:ext cx="628650" cy="457200"/>
          </a:xfrm>
          <a:prstGeom prst="ellipse">
            <a:avLst/>
          </a:prstGeom>
          <a:noFill/>
          <a:ln w="3810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GB" sz="900">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3886200" y="2913865"/>
            <a:ext cx="628650" cy="457200"/>
          </a:xfrm>
          <a:prstGeom prst="ellipse">
            <a:avLst/>
          </a:prstGeom>
          <a:noFill/>
          <a:ln w="3810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GB" sz="900">
              <a:latin typeface="Times New Roman" pitchFamily="-109" charset="0"/>
            </a:endParaRPr>
          </a:p>
        </p:txBody>
      </p:sp>
      <p:sp>
        <p:nvSpPr>
          <p:cNvPr id="2" name="Foliennummernplatzhalter 3">
            <a:extLst>
              <a:ext uri="{FF2B5EF4-FFF2-40B4-BE49-F238E27FC236}">
                <a16:creationId xmlns:a16="http://schemas.microsoft.com/office/drawing/2014/main" id="{E491D639-897A-735C-2D5F-2A086D07110A}"/>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93</a:t>
            </a:fld>
            <a:endParaRPr lang="en-US" dirty="0"/>
          </a:p>
        </p:txBody>
      </p:sp>
    </p:spTree>
    <p:extLst>
      <p:ext uri="{BB962C8B-B14F-4D97-AF65-F5344CB8AC3E}">
        <p14:creationId xmlns:p14="http://schemas.microsoft.com/office/powerpoint/2010/main" val="19447209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485149" y="1144190"/>
            <a:ext cx="5829300" cy="571500"/>
          </a:xfrm>
        </p:spPr>
        <p:txBody>
          <a:bodyPr/>
          <a:lstStyle/>
          <a:p>
            <a:r>
              <a:rPr lang="en-US" sz="2400" b="1" dirty="0">
                <a:latin typeface="Calibri" panose="020F0502020204030204" pitchFamily="34" charset="0"/>
                <a:cs typeface="Calibri" panose="020F0502020204030204" pitchFamily="34" charset="0"/>
              </a:rPr>
              <a:t>SC Meeting Objectives – Agenda</a:t>
            </a:r>
            <a:endParaRPr lang="en-US" sz="24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1314451" y="1600200"/>
            <a:ext cx="6499384"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450"/>
              </a:spcAft>
            </a:pPr>
            <a:r>
              <a:rPr lang="en-US" sz="1500" b="1" dirty="0">
                <a:latin typeface="Calibri" panose="020F0502020204030204" pitchFamily="34" charset="0"/>
                <a:cs typeface="Calibri" panose="020F0502020204030204" pitchFamily="34" charset="0"/>
              </a:rPr>
              <a:t>November 15, 2022</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Policy and Procedure</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Approve Agenda</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Review 802 PAR Requests</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450"/>
              </a:spcAft>
            </a:pPr>
            <a:r>
              <a:rPr lang="en-US" sz="1500" b="1" dirty="0">
                <a:latin typeface="Calibri" panose="020F0502020204030204" pitchFamily="34" charset="0"/>
                <a:cs typeface="Calibri" panose="020F0502020204030204" pitchFamily="34" charset="0"/>
                <a:sym typeface="Wingdings" panose="05000000000000000000" pitchFamily="2" charset="2"/>
              </a:rPr>
              <a:t>November 17, 2022</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Review any change requests for Operations Manual </a:t>
            </a:r>
          </a:p>
          <a:p>
            <a:pPr marL="342900" lvl="2" indent="-342900">
              <a:spcAft>
                <a:spcPts val="450"/>
              </a:spcAft>
              <a:buFont typeface="+mj-lt"/>
              <a:buAutoNum type="arabicPeriod" startAt="8"/>
            </a:pPr>
            <a:r>
              <a:rPr lang="en-US" sz="1500" dirty="0" err="1">
                <a:latin typeface="Calibri" panose="020F0502020204030204" pitchFamily="34" charset="0"/>
                <a:cs typeface="Calibri" panose="020F0502020204030204" pitchFamily="34" charset="0"/>
              </a:rPr>
              <a:t>A.o.B.</a:t>
            </a:r>
            <a:r>
              <a:rPr lang="en-US" sz="1500" dirty="0">
                <a:latin typeface="Calibri" panose="020F0502020204030204" pitchFamily="34" charset="0"/>
                <a:cs typeface="Calibri" panose="020F0502020204030204" pitchFamily="34" charset="0"/>
              </a:rPr>
              <a:t> </a:t>
            </a:r>
          </a:p>
          <a:p>
            <a:pPr marL="342900" lvl="2" indent="-342900">
              <a:spcAft>
                <a:spcPts val="450"/>
              </a:spcAft>
              <a:buFont typeface="+mj-lt"/>
              <a:buAutoNum type="arabicPeriod" startAt="8"/>
            </a:pPr>
            <a:r>
              <a:rPr lang="en-US" sz="1500" dirty="0">
                <a:latin typeface="Calibri" panose="020F0502020204030204" pitchFamily="34" charset="0"/>
                <a:cs typeface="Calibri" panose="020F0502020204030204" pitchFamily="34" charset="0"/>
              </a:rPr>
              <a:t>Adjourn </a:t>
            </a:r>
            <a:r>
              <a:rPr lang="en-US" sz="1500" dirty="0">
                <a:latin typeface="Calibri" panose="020F0502020204030204" pitchFamily="34" charset="0"/>
                <a:cs typeface="Calibri" panose="020F0502020204030204" pitchFamily="34" charset="0"/>
                <a:sym typeface="Wingdings" panose="05000000000000000000" pitchFamily="2" charset="2"/>
              </a:rPr>
              <a:t> </a:t>
            </a:r>
            <a:endParaRPr lang="en-US" sz="1500" dirty="0">
              <a:latin typeface="Calibri" panose="020F0502020204030204" pitchFamily="34" charset="0"/>
              <a:cs typeface="Calibri" panose="020F0502020204030204" pitchFamily="34" charset="0"/>
            </a:endParaRPr>
          </a:p>
        </p:txBody>
      </p:sp>
      <p:sp>
        <p:nvSpPr>
          <p:cNvPr id="2" name="Foliennummernplatzhalter 3">
            <a:extLst>
              <a:ext uri="{FF2B5EF4-FFF2-40B4-BE49-F238E27FC236}">
                <a16:creationId xmlns:a16="http://schemas.microsoft.com/office/drawing/2014/main" id="{333CA85C-D702-F93C-AF03-03C7C24416CD}"/>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a:xfrm>
            <a:off x="686594" y="1338682"/>
            <a:ext cx="7770813" cy="294470"/>
          </a:xfrm>
        </p:spPr>
        <p:txBody>
          <a:bodyPr/>
          <a:lstStyle/>
          <a:p>
            <a:r>
              <a:rPr lang="en-US" altLang="en-US" sz="2100" dirty="0"/>
              <a:t>PAR Review SCM</a:t>
            </a:r>
            <a:endParaRPr lang="en-US" sz="2100"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521550" y="1771651"/>
            <a:ext cx="8154906" cy="3600450"/>
          </a:xfrm>
        </p:spPr>
        <p:txBody>
          <a:bodyPr/>
          <a:lstStyle/>
          <a:p>
            <a:pPr marL="214313" indent="-214313"/>
            <a:r>
              <a:rPr lang="en-US" sz="1500" dirty="0"/>
              <a:t>PARs to be considered November Plenary - </a:t>
            </a:r>
            <a:r>
              <a:rPr lang="en-US" altLang="en-US" sz="1500" dirty="0"/>
              <a:t>Comments due November 15</a:t>
            </a:r>
            <a:r>
              <a:rPr lang="en-US" altLang="en-US" sz="1500" baseline="30000" dirty="0"/>
              <a:t>th</a:t>
            </a:r>
            <a:r>
              <a:rPr lang="en-US" altLang="en-US" sz="1500" dirty="0"/>
              <a:t> </a:t>
            </a:r>
            <a:r>
              <a:rPr lang="en-US" sz="1500" b="1" dirty="0">
                <a:solidFill>
                  <a:srgbClr val="000000"/>
                </a:solidFill>
              </a:rPr>
              <a:t>18:00</a:t>
            </a:r>
          </a:p>
          <a:p>
            <a:pPr marL="0" indent="0">
              <a:buNone/>
            </a:pPr>
            <a:endParaRPr lang="en-US" sz="1500" b="1" dirty="0">
              <a:solidFill>
                <a:srgbClr val="000000"/>
              </a:solidFill>
            </a:endParaRPr>
          </a:p>
          <a:p>
            <a:pPr algn="l"/>
            <a:r>
              <a:rPr lang="en-GB" sz="1500" b="1" dirty="0">
                <a:solidFill>
                  <a:srgbClr val="000000"/>
                </a:solidFill>
                <a:latin typeface="Calibri" panose="020F0502020204030204" pitchFamily="34" charset="0"/>
                <a:cs typeface="Calibri" panose="020F0502020204030204" pitchFamily="34" charset="0"/>
              </a:rPr>
              <a:t>Nov 13-18, 2022 Bangkok, Thailand</a:t>
            </a:r>
          </a:p>
          <a:p>
            <a:pPr algn="l">
              <a:buFont typeface="Arial" panose="020B0604020202020204" pitchFamily="34" charset="0"/>
              <a:buChar char="•"/>
            </a:pPr>
            <a:r>
              <a:rPr lang="en-GB" sz="1500" dirty="0">
                <a:solidFill>
                  <a:srgbClr val="000000"/>
                </a:solidFill>
                <a:latin typeface="Calibri" panose="020F0502020204030204" pitchFamily="34" charset="0"/>
                <a:cs typeface="Calibri" panose="020F0502020204030204" pitchFamily="34" charset="0"/>
              </a:rPr>
              <a:t>802.3df - Amendment: Media Access Control Parameters for 800 Gb/s and Physical Layers and Management Parameters for 400 Gb/s and 800 Gb/s Operation, </a:t>
            </a:r>
            <a:r>
              <a:rPr lang="en-GB" sz="1500" dirty="0">
                <a:solidFill>
                  <a:srgbClr val="000000"/>
                </a:solidFill>
                <a:latin typeface="Calibri" panose="020F0502020204030204" pitchFamily="34" charset="0"/>
                <a:cs typeface="Calibri" panose="020F0502020204030204" pitchFamily="34" charset="0"/>
                <a:hlinkClick r:id="rId2"/>
              </a:rPr>
              <a:t>PAR Modification</a:t>
            </a:r>
            <a:r>
              <a:rPr lang="en-GB" sz="1500" dirty="0">
                <a:solidFill>
                  <a:srgbClr val="000000"/>
                </a:solidFill>
                <a:latin typeface="Calibri" panose="020F0502020204030204" pitchFamily="34" charset="0"/>
                <a:cs typeface="Calibri" panose="020F0502020204030204" pitchFamily="34" charset="0"/>
              </a:rPr>
              <a:t> and </a:t>
            </a:r>
            <a:r>
              <a:rPr lang="en-GB" sz="1500" dirty="0">
                <a:solidFill>
                  <a:srgbClr val="000000"/>
                </a:solidFill>
                <a:latin typeface="Calibri" panose="020F0502020204030204" pitchFamily="34" charset="0"/>
                <a:cs typeface="Calibri" panose="020F0502020204030204" pitchFamily="34" charset="0"/>
                <a:hlinkClick r:id="rId3"/>
              </a:rPr>
              <a:t>CSD</a:t>
            </a:r>
            <a:endParaRPr lang="en-GB" sz="1500" dirty="0">
              <a:solidFill>
                <a:srgbClr val="000000"/>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1500" dirty="0">
                <a:solidFill>
                  <a:srgbClr val="000000"/>
                </a:solidFill>
                <a:latin typeface="Calibri" panose="020F0502020204030204" pitchFamily="34" charset="0"/>
                <a:cs typeface="Calibri" panose="020F0502020204030204" pitchFamily="34" charset="0"/>
              </a:rPr>
              <a:t>802.3dj - Amendment: Media Access Control Parameters for 1.6 Tb/s and Physical Layers and Management Parameters for 200 Gb/s, 400 Gb/s, 800 Gb/s, and 1.6 Tb/s Operation, </a:t>
            </a:r>
            <a:r>
              <a:rPr lang="en-GB" sz="1500" dirty="0">
                <a:solidFill>
                  <a:srgbClr val="000000"/>
                </a:solidFill>
                <a:latin typeface="Calibri" panose="020F0502020204030204" pitchFamily="34" charset="0"/>
                <a:cs typeface="Calibri" panose="020F0502020204030204" pitchFamily="34" charset="0"/>
                <a:hlinkClick r:id="rId4"/>
              </a:rPr>
              <a:t>PAR</a:t>
            </a:r>
            <a:r>
              <a:rPr lang="en-GB" sz="1500" dirty="0">
                <a:solidFill>
                  <a:srgbClr val="000000"/>
                </a:solidFill>
                <a:latin typeface="Calibri" panose="020F0502020204030204" pitchFamily="34" charset="0"/>
                <a:cs typeface="Calibri" panose="020F0502020204030204" pitchFamily="34" charset="0"/>
              </a:rPr>
              <a:t> and </a:t>
            </a:r>
            <a:r>
              <a:rPr lang="en-GB" sz="1500" dirty="0">
                <a:solidFill>
                  <a:srgbClr val="000000"/>
                </a:solidFill>
                <a:latin typeface="Calibri" panose="020F0502020204030204" pitchFamily="34" charset="0"/>
                <a:cs typeface="Calibri" panose="020F0502020204030204" pitchFamily="34" charset="0"/>
                <a:hlinkClick r:id="rId5"/>
              </a:rPr>
              <a:t>CSD</a:t>
            </a:r>
            <a:endParaRPr lang="en-GB" sz="1500" dirty="0">
              <a:solidFill>
                <a:srgbClr val="000000"/>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1500" dirty="0">
                <a:solidFill>
                  <a:srgbClr val="000000"/>
                </a:solidFill>
                <a:latin typeface="Calibri" panose="020F0502020204030204" pitchFamily="34" charset="0"/>
                <a:cs typeface="Calibri" panose="020F0502020204030204" pitchFamily="34" charset="0"/>
              </a:rPr>
              <a:t>802.3dk - Amendment: Greater than 50 Gb/s Bidirectional Optical Access PHYs, </a:t>
            </a:r>
            <a:r>
              <a:rPr lang="en-GB" sz="1500" dirty="0">
                <a:solidFill>
                  <a:srgbClr val="000000"/>
                </a:solidFill>
                <a:latin typeface="Calibri" panose="020F0502020204030204" pitchFamily="34" charset="0"/>
                <a:cs typeface="Calibri" panose="020F0502020204030204" pitchFamily="34" charset="0"/>
                <a:hlinkClick r:id="rId6"/>
              </a:rPr>
              <a:t>PAR</a:t>
            </a:r>
            <a:r>
              <a:rPr lang="en-GB" sz="1500" dirty="0">
                <a:solidFill>
                  <a:srgbClr val="000000"/>
                </a:solidFill>
                <a:latin typeface="Calibri" panose="020F0502020204030204" pitchFamily="34" charset="0"/>
                <a:cs typeface="Calibri" panose="020F0502020204030204" pitchFamily="34" charset="0"/>
              </a:rPr>
              <a:t> and </a:t>
            </a:r>
            <a:r>
              <a:rPr lang="en-GB" sz="1500" dirty="0">
                <a:solidFill>
                  <a:srgbClr val="000000"/>
                </a:solidFill>
                <a:latin typeface="Calibri" panose="020F0502020204030204" pitchFamily="34" charset="0"/>
                <a:cs typeface="Calibri" panose="020F0502020204030204" pitchFamily="34" charset="0"/>
                <a:hlinkClick r:id="rId7"/>
              </a:rPr>
              <a:t>CSD</a:t>
            </a:r>
            <a:endParaRPr lang="en-GB" sz="1500" dirty="0">
              <a:solidFill>
                <a:srgbClr val="000000"/>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1500" dirty="0">
                <a:solidFill>
                  <a:srgbClr val="000000"/>
                </a:solidFill>
                <a:latin typeface="Calibri" panose="020F0502020204030204" pitchFamily="34" charset="0"/>
                <a:cs typeface="Calibri" panose="020F0502020204030204" pitchFamily="34" charset="0"/>
              </a:rPr>
              <a:t>802.11bk - Amendment: 320 MHz Positioning, </a:t>
            </a:r>
            <a:r>
              <a:rPr lang="en-GB" sz="1500" dirty="0">
                <a:solidFill>
                  <a:srgbClr val="000000"/>
                </a:solidFill>
                <a:latin typeface="Calibri" panose="020F0502020204030204" pitchFamily="34" charset="0"/>
                <a:cs typeface="Calibri" panose="020F0502020204030204" pitchFamily="34" charset="0"/>
                <a:hlinkClick r:id="rId8"/>
              </a:rPr>
              <a:t>PAR</a:t>
            </a:r>
            <a:r>
              <a:rPr lang="en-GB" sz="1500" dirty="0">
                <a:solidFill>
                  <a:srgbClr val="000000"/>
                </a:solidFill>
                <a:latin typeface="Calibri" panose="020F0502020204030204" pitchFamily="34" charset="0"/>
                <a:cs typeface="Calibri" panose="020F0502020204030204" pitchFamily="34" charset="0"/>
              </a:rPr>
              <a:t> and </a:t>
            </a:r>
            <a:r>
              <a:rPr lang="en-GB" sz="1500" dirty="0">
                <a:solidFill>
                  <a:srgbClr val="000000"/>
                </a:solidFill>
                <a:latin typeface="Calibri" panose="020F0502020204030204" pitchFamily="34" charset="0"/>
                <a:cs typeface="Calibri" panose="020F0502020204030204" pitchFamily="34" charset="0"/>
                <a:hlinkClick r:id="rId9"/>
              </a:rPr>
              <a:t>CSD</a:t>
            </a:r>
            <a:endParaRPr lang="en-GB" sz="1500" dirty="0">
              <a:solidFill>
                <a:srgbClr val="000000"/>
              </a:solidFill>
              <a:latin typeface="Calibri" panose="020F0502020204030204" pitchFamily="34" charset="0"/>
              <a:cs typeface="Calibri" panose="020F0502020204030204" pitchFamily="34" charset="0"/>
            </a:endParaRPr>
          </a:p>
          <a:p>
            <a:endParaRPr lang="en-US" altLang="en-US" sz="1500" dirty="0">
              <a:latin typeface="Calibri" panose="020F0502020204030204" pitchFamily="34" charset="0"/>
              <a:cs typeface="Calibri" panose="020F0502020204030204" pitchFamily="34" charset="0"/>
            </a:endParaRPr>
          </a:p>
          <a:p>
            <a:r>
              <a:rPr lang="en-US" altLang="en-US" sz="1500" dirty="0"/>
              <a:t>Feedback to be reviewed on Thursday 17</a:t>
            </a:r>
            <a:r>
              <a:rPr lang="en-US" altLang="en-US" sz="1500" baseline="30000" dirty="0"/>
              <a:t>th</a:t>
            </a:r>
            <a:r>
              <a:rPr lang="en-US" altLang="en-US" sz="1500" dirty="0"/>
              <a:t> November</a:t>
            </a:r>
          </a:p>
        </p:txBody>
      </p:sp>
      <p:sp>
        <p:nvSpPr>
          <p:cNvPr id="4" name="Foliennummernplatzhalter 3">
            <a:extLst>
              <a:ext uri="{FF2B5EF4-FFF2-40B4-BE49-F238E27FC236}">
                <a16:creationId xmlns:a16="http://schemas.microsoft.com/office/drawing/2014/main" id="{2184C081-8471-B4FD-A972-69DEF99A4664}"/>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95</a:t>
            </a:fld>
            <a:endParaRPr lang="en-US" dirty="0"/>
          </a:p>
        </p:txBody>
      </p:sp>
    </p:spTree>
    <p:extLst>
      <p:ext uri="{BB962C8B-B14F-4D97-AF65-F5344CB8AC3E}">
        <p14:creationId xmlns:p14="http://schemas.microsoft.com/office/powerpoint/2010/main" val="8227752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543050" y="1200150"/>
            <a:ext cx="5829300" cy="571500"/>
          </a:xfrm>
        </p:spPr>
        <p:txBody>
          <a:bodyPr/>
          <a:lstStyle/>
          <a:p>
            <a:r>
              <a:rPr lang="en-US" b="1" dirty="0">
                <a:latin typeface="Calibri" panose="020F0502020204030204" pitchFamily="34" charset="0"/>
                <a:ea typeface="ＭＳ Ｐゴシック" charset="0"/>
                <a:cs typeface="Calibri" panose="020F0502020204030204" pitchFamily="34" charset="0"/>
              </a:rPr>
              <a:t>SC Meeting Achievements</a:t>
            </a:r>
            <a:endParaRPr lang="en-US" sz="21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476250" y="1789804"/>
            <a:ext cx="8267700" cy="348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342900" lvl="2" indent="-342900">
              <a:spcAft>
                <a:spcPts val="450"/>
              </a:spcAft>
              <a:buFont typeface="+mj-lt"/>
              <a:buAutoNum type="arabicPeriod"/>
            </a:pPr>
            <a:r>
              <a:rPr lang="en-US" sz="2100" dirty="0">
                <a:latin typeface="Calibri" panose="020F0502020204030204" pitchFamily="34" charset="0"/>
                <a:cs typeface="Calibri" panose="020F0502020204030204" pitchFamily="34" charset="0"/>
              </a:rPr>
              <a:t>Reviewed PARs from 802.3 / 802/11</a:t>
            </a:r>
          </a:p>
          <a:p>
            <a:pPr marL="342900" lvl="2" indent="-342900">
              <a:spcAft>
                <a:spcPts val="450"/>
              </a:spcAft>
              <a:buFont typeface="+mj-lt"/>
              <a:buAutoNum type="arabicPeriod"/>
            </a:pPr>
            <a:r>
              <a:rPr lang="en-US" sz="2100" dirty="0">
                <a:latin typeface="Calibri" panose="020F0502020204030204" pitchFamily="34" charset="0"/>
                <a:cs typeface="Calibri" panose="020F0502020204030204" pitchFamily="34" charset="0"/>
              </a:rPr>
              <a:t>Reviewed updates to Operations Manual - diff posted as: </a:t>
            </a:r>
            <a:r>
              <a:rPr lang="en-GB" sz="1500" u="sng" dirty="0">
                <a:latin typeface="Calibri" panose="020F0502020204030204" pitchFamily="34" charset="0"/>
                <a:ea typeface="Yu Gothic" panose="020B0400000000000000" pitchFamily="34" charset="-128"/>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https://mentor.ieee.org/802.15/dcn/22/15-22-0662-00-0mag-802-15-operations-manual-work-in-progress.docx</a:t>
            </a:r>
            <a:r>
              <a:rPr lang="en-GB" sz="1500" u="sng" dirty="0">
                <a:latin typeface="Calibri" panose="020F0502020204030204" pitchFamily="34" charset="0"/>
                <a:ea typeface="Yu Gothic" panose="020B0400000000000000" pitchFamily="34" charset="-128"/>
                <a:cs typeface="Calibri" panose="020F0502020204030204" pitchFamily="34" charset="0"/>
              </a:rPr>
              <a:t> </a:t>
            </a:r>
            <a:endParaRPr lang="en-US" sz="1500" dirty="0">
              <a:latin typeface="Calibri" panose="020F0502020204030204" pitchFamily="34" charset="0"/>
              <a:cs typeface="Calibri" panose="020F0502020204030204" pitchFamily="34" charset="0"/>
            </a:endParaRPr>
          </a:p>
          <a:p>
            <a:pPr marL="342900" lvl="2" indent="-342900">
              <a:spcAft>
                <a:spcPts val="450"/>
              </a:spcAft>
              <a:buFont typeface="+mj-lt"/>
              <a:buAutoNum type="arabicPeriod"/>
            </a:pPr>
            <a:endParaRPr lang="en-US" sz="1500" dirty="0">
              <a:latin typeface="Calibri" panose="020F0502020204030204" pitchFamily="34" charset="0"/>
              <a:cs typeface="Calibri" panose="020F0502020204030204" pitchFamily="34" charset="0"/>
            </a:endParaRPr>
          </a:p>
          <a:p>
            <a:pPr algn="l"/>
            <a:r>
              <a:rPr lang="en-GB" sz="2400" b="1" dirty="0">
                <a:latin typeface="Calibri" panose="020F0502020204030204" pitchFamily="34" charset="0"/>
                <a:cs typeface="Calibri" panose="020F0502020204030204" pitchFamily="34" charset="0"/>
              </a:rPr>
              <a:t>802.15 WG Approval of Operations Manual</a:t>
            </a:r>
            <a:endParaRPr lang="en-GB" sz="2400" dirty="0">
              <a:latin typeface="Calibri" panose="020F0502020204030204" pitchFamily="34" charset="0"/>
              <a:cs typeface="Calibri" panose="020F0502020204030204" pitchFamily="34" charset="0"/>
            </a:endParaRPr>
          </a:p>
          <a:p>
            <a:pPr algn="l"/>
            <a:br>
              <a:rPr lang="en-GB" sz="1800" dirty="0">
                <a:latin typeface="Calibri" panose="020F0502020204030204" pitchFamily="34" charset="0"/>
                <a:cs typeface="Calibri" panose="020F0502020204030204" pitchFamily="34" charset="0"/>
              </a:rPr>
            </a:br>
            <a:r>
              <a:rPr lang="en-GB" sz="1800" dirty="0">
                <a:latin typeface="Calibri" panose="020F0502020204030204" pitchFamily="34" charset="0"/>
                <a:cs typeface="Calibri" panose="020F0502020204030204" pitchFamily="34" charset="0"/>
              </a:rPr>
              <a:t>802.15 WG approves to adopt Operations Manual, (doc #15-10-0235-32-0000-802-15-operations-manual) at 08:00 Eastern Time on Monday 21 November 2022.</a:t>
            </a:r>
          </a:p>
          <a:p>
            <a:pPr algn="l"/>
            <a:endParaRPr lang="en-GB" sz="1800" dirty="0">
              <a:latin typeface="Calibri" panose="020F0502020204030204" pitchFamily="34" charset="0"/>
              <a:cs typeface="Calibri" panose="020F0502020204030204" pitchFamily="34" charset="0"/>
            </a:endParaRPr>
          </a:p>
          <a:p>
            <a:pPr algn="l"/>
            <a:r>
              <a:rPr lang="en-GB" sz="1800" dirty="0">
                <a:latin typeface="Calibri" panose="020F0502020204030204" pitchFamily="34" charset="0"/>
                <a:cs typeface="Calibri" panose="020F0502020204030204" pitchFamily="34" charset="0"/>
              </a:rPr>
              <a:t>Moved: Phil Beecher</a:t>
            </a:r>
          </a:p>
          <a:p>
            <a:pPr algn="l"/>
            <a:r>
              <a:rPr lang="en-GB" sz="1800" dirty="0">
                <a:latin typeface="Calibri" panose="020F0502020204030204" pitchFamily="34" charset="0"/>
                <a:cs typeface="Calibri" panose="020F0502020204030204" pitchFamily="34" charset="0"/>
              </a:rPr>
              <a:t>Second: Gary Stuebing</a:t>
            </a:r>
            <a:r>
              <a:rPr lang="en-US" sz="1500" dirty="0">
                <a:latin typeface="Calibri" panose="020F0502020204030204" pitchFamily="34" charset="0"/>
                <a:cs typeface="Calibri" panose="020F0502020204030204" pitchFamily="34" charset="0"/>
              </a:rPr>
              <a:t> </a:t>
            </a:r>
            <a:r>
              <a:rPr lang="en-US" sz="1500" dirty="0">
                <a:latin typeface="Calibri" panose="020F0502020204030204" pitchFamily="34" charset="0"/>
                <a:cs typeface="Calibri" panose="020F0502020204030204" pitchFamily="34" charset="0"/>
                <a:sym typeface="Wingdings" panose="05000000000000000000" pitchFamily="2" charset="2"/>
              </a:rPr>
              <a:t> </a:t>
            </a:r>
            <a:endParaRPr lang="en-US" sz="1500" dirty="0">
              <a:latin typeface="Calibri" panose="020F0502020204030204" pitchFamily="34" charset="0"/>
              <a:cs typeface="Calibri" panose="020F0502020204030204" pitchFamily="34" charset="0"/>
            </a:endParaRPr>
          </a:p>
        </p:txBody>
      </p:sp>
      <p:sp>
        <p:nvSpPr>
          <p:cNvPr id="2" name="Foliennummernplatzhalter 3">
            <a:extLst>
              <a:ext uri="{FF2B5EF4-FFF2-40B4-BE49-F238E27FC236}">
                <a16:creationId xmlns:a16="http://schemas.microsoft.com/office/drawing/2014/main" id="{7B1E015C-EE91-81D7-2CFC-E9C70605C0E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96</a:t>
            </a:fld>
            <a:endParaRPr lang="en-US" dirty="0"/>
          </a:p>
        </p:txBody>
      </p:sp>
    </p:spTree>
    <p:extLst>
      <p:ext uri="{BB962C8B-B14F-4D97-AF65-F5344CB8AC3E}">
        <p14:creationId xmlns:p14="http://schemas.microsoft.com/office/powerpoint/2010/main" val="11452453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THz Nov. 2022</a:t>
            </a:r>
            <a:br>
              <a:rPr lang="de-DE" dirty="0"/>
            </a:br>
            <a:r>
              <a:rPr lang="de-DE" dirty="0" err="1"/>
              <a:t>Closing</a:t>
            </a:r>
            <a:r>
              <a:rPr lang="de-DE" dirty="0"/>
              <a:t> Report</a:t>
            </a:r>
          </a:p>
        </p:txBody>
      </p:sp>
      <p:sp>
        <p:nvSpPr>
          <p:cNvPr id="9" name="Foliennummernplatzhalter 3">
            <a:extLst>
              <a:ext uri="{FF2B5EF4-FFF2-40B4-BE49-F238E27FC236}">
                <a16:creationId xmlns:a16="http://schemas.microsoft.com/office/drawing/2014/main" id="{16A09571-24DD-144D-1868-F410F723B3C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97</a:t>
            </a:fld>
            <a:endParaRPr lang="en-US" dirty="0"/>
          </a:p>
        </p:txBody>
      </p:sp>
    </p:spTree>
    <p:extLst>
      <p:ext uri="{BB962C8B-B14F-4D97-AF65-F5344CB8AC3E}">
        <p14:creationId xmlns:p14="http://schemas.microsoft.com/office/powerpoint/2010/main" val="30099879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2"/>
          </p:nvPr>
        </p:nvSpPr>
        <p:spPr/>
        <p:txBody>
          <a:bodyPr/>
          <a:lstStyle/>
          <a:p>
            <a:r>
              <a:rPr lang="en-US" dirty="0"/>
              <a:t>Slide </a:t>
            </a:r>
            <a:fld id="{81095783-45F1-4BC3-AE2A-29FF2428E513}" type="slidenum">
              <a:rPr lang="en-US"/>
              <a:pPr/>
              <a:t>98</a:t>
            </a:fld>
            <a:endParaRPr lang="en-US" dirty="0"/>
          </a:p>
        </p:txBody>
      </p:sp>
      <p:sp>
        <p:nvSpPr>
          <p:cNvPr id="27651" name="Rectangle 3"/>
          <p:cNvSpPr>
            <a:spLocks noChangeArrowheads="1"/>
          </p:cNvSpPr>
          <p:nvPr/>
        </p:nvSpPr>
        <p:spPr bwMode="auto">
          <a:xfrm>
            <a:off x="257354" y="1120676"/>
            <a:ext cx="8629291" cy="4616648"/>
          </a:xfrm>
          <a:prstGeom prst="rect">
            <a:avLst/>
          </a:prstGeom>
          <a:noFill/>
          <a:ln w="12700">
            <a:noFill/>
            <a:miter lim="800000"/>
            <a:headEnd type="none" w="sm" len="sm"/>
            <a:tailEnd type="none" w="sm" len="sm"/>
          </a:ln>
          <a:effectLst/>
        </p:spPr>
        <p:txBody>
          <a:bodyPr wrap="square">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a:t>
            </a:r>
            <a:r>
              <a:rPr lang="en-US" sz="1800" b="1" u="sng" dirty="0" err="1">
                <a:solidFill>
                  <a:schemeClr val="tx2"/>
                </a:solidFill>
                <a:effectLst>
                  <a:outerShdw blurRad="38100" dist="38100" dir="2700000" algn="tl">
                    <a:srgbClr val="C0C0C0"/>
                  </a:outerShdw>
                </a:effectLst>
              </a:rPr>
              <a:t>Speciality</a:t>
            </a:r>
            <a:r>
              <a:rPr lang="en-US" sz="1800" b="1" u="sng" dirty="0">
                <a:solidFill>
                  <a:schemeClr val="tx2"/>
                </a:solidFill>
                <a:effectLst>
                  <a:outerShdw blurRad="38100" dist="38100" dir="2700000" algn="tl">
                    <a:srgbClr val="C0C0C0"/>
                  </a:outerShdw>
                </a:effectLst>
              </a:rPr>
              <a:t> Networks (WSN)</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SC THz November 2022 </a:t>
            </a:r>
            <a:r>
              <a:rPr lang="en-US" sz="1600" dirty="0"/>
              <a:t>Closing Plenary Slides</a:t>
            </a:r>
            <a:endParaRPr lang="de-DE" sz="1600" dirty="0"/>
          </a:p>
          <a:p>
            <a:r>
              <a:rPr lang="en-US" sz="1600" dirty="0">
                <a:solidFill>
                  <a:schemeClr val="tx2"/>
                </a:solidFill>
              </a:rPr>
              <a:t>	</a:t>
            </a:r>
          </a:p>
          <a:p>
            <a:r>
              <a:rPr lang="en-US" sz="1600" b="1" dirty="0">
                <a:solidFill>
                  <a:schemeClr val="tx2"/>
                </a:solidFill>
              </a:rPr>
              <a:t>Date Submitted: </a:t>
            </a:r>
            <a:r>
              <a:rPr lang="en-US" sz="1600" dirty="0">
                <a:solidFill>
                  <a:schemeClr val="tx2"/>
                </a:solidFill>
              </a:rPr>
              <a:t>17 November 2022</a:t>
            </a:r>
          </a:p>
          <a:p>
            <a:r>
              <a:rPr lang="en-US" sz="1600" b="1" dirty="0">
                <a:solidFill>
                  <a:schemeClr val="tx2"/>
                </a:solidFill>
              </a:rPr>
              <a:t>Source:</a:t>
            </a:r>
            <a:r>
              <a:rPr lang="en-US" sz="1600" dirty="0">
                <a:solidFill>
                  <a:schemeClr val="tx2"/>
                </a:solidFill>
              </a:rPr>
              <a:t> Thomas Kürner TU Braunschweig</a:t>
            </a:r>
          </a:p>
          <a:p>
            <a:r>
              <a:rPr lang="en-US" sz="1600" dirty="0">
                <a:solidFill>
                  <a:schemeClr val="tx2"/>
                </a:solidFill>
              </a:rPr>
              <a:t>Address: </a:t>
            </a:r>
            <a:r>
              <a:rPr lang="en-US" sz="1600" dirty="0" err="1">
                <a:solidFill>
                  <a:schemeClr val="tx2"/>
                </a:solidFill>
              </a:rPr>
              <a:t>Schleinitzstr</a:t>
            </a:r>
            <a:r>
              <a:rPr lang="en-US" sz="1600" dirty="0">
                <a:solidFill>
                  <a:schemeClr val="tx2"/>
                </a:solidFill>
              </a:rPr>
              <a:t>. 22, D-38092 Braunschweig, Germany</a:t>
            </a:r>
          </a:p>
          <a:p>
            <a:r>
              <a:rPr lang="en-US" sz="1600" dirty="0">
                <a:solidFill>
                  <a:schemeClr val="tx2"/>
                </a:solidFill>
              </a:rPr>
              <a:t>Voice:+495313912416, FAX: +495313915192, E-Mail: t.kuerner@tu-bs.de	</a:t>
            </a:r>
          </a:p>
          <a:p>
            <a:pPr>
              <a:spcBef>
                <a:spcPts val="600"/>
              </a:spcBef>
              <a:spcAft>
                <a:spcPts val="600"/>
              </a:spcAft>
            </a:pPr>
            <a:r>
              <a:rPr lang="en-US" sz="1600" b="1" dirty="0">
                <a:solidFill>
                  <a:schemeClr val="tx2"/>
                </a:solidFill>
              </a:rPr>
              <a:t>Re:</a:t>
            </a:r>
            <a:r>
              <a:rPr lang="en-US" sz="1600" dirty="0">
                <a:solidFill>
                  <a:schemeClr val="tx2"/>
                </a:solidFill>
              </a:rPr>
              <a:t> n/a</a:t>
            </a:r>
            <a:endParaRPr lang="en-US" dirty="0">
              <a:solidFill>
                <a:schemeClr val="tx2"/>
              </a:solidFill>
            </a:endParaRPr>
          </a:p>
          <a:p>
            <a:r>
              <a:rPr lang="en-US" sz="1600" b="1" dirty="0">
                <a:solidFill>
                  <a:schemeClr val="tx2"/>
                </a:solidFill>
              </a:rPr>
              <a:t>Abstract:</a:t>
            </a:r>
            <a:r>
              <a:rPr lang="en-US" sz="1600" dirty="0">
                <a:solidFill>
                  <a:schemeClr val="tx2"/>
                </a:solidFill>
              </a:rPr>
              <a:t>	SC THz November 2022 </a:t>
            </a:r>
            <a:r>
              <a:rPr lang="en-US" sz="1600" dirty="0"/>
              <a:t>Closing Plenary Slides</a:t>
            </a:r>
            <a:endParaRPr lang="en-US" sz="1600" dirty="0">
              <a:solidFill>
                <a:schemeClr val="tx2"/>
              </a:solidFill>
            </a:endParaRPr>
          </a:p>
          <a:p>
            <a:pPr>
              <a:spcBef>
                <a:spcPts val="600"/>
              </a:spcBef>
              <a:spcAft>
                <a:spcPts val="600"/>
              </a:spcAft>
            </a:pPr>
            <a:r>
              <a:rPr lang="en-US" sz="1600" b="1" dirty="0">
                <a:solidFill>
                  <a:schemeClr val="tx2"/>
                </a:solidFill>
              </a:rPr>
              <a:t>Purpose: </a:t>
            </a:r>
            <a:r>
              <a:rPr lang="en-US" sz="1600" dirty="0">
                <a:solidFill>
                  <a:schemeClr val="tx2"/>
                </a:solidFill>
              </a:rPr>
              <a:t>Closing report to WG 15 closing plenary</a:t>
            </a: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6142960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 Agenda</a:t>
            </a:r>
          </a:p>
        </p:txBody>
      </p:sp>
      <p:sp>
        <p:nvSpPr>
          <p:cNvPr id="6" name="Inhaltsplatzhalter 5"/>
          <p:cNvSpPr>
            <a:spLocks noGrp="1"/>
          </p:cNvSpPr>
          <p:nvPr>
            <p:ph idx="1"/>
          </p:nvPr>
        </p:nvSpPr>
        <p:spPr>
          <a:xfrm>
            <a:off x="685800" y="1728942"/>
            <a:ext cx="7772400" cy="4114800"/>
          </a:xfrm>
        </p:spPr>
        <p:txBody>
          <a:bodyPr/>
          <a:lstStyle/>
          <a:p>
            <a:r>
              <a:rPr lang="en-US" sz="2000" dirty="0"/>
              <a:t>Meeting Objectives, Call for Contributions and Agenda Approval (22/0576r2) </a:t>
            </a:r>
          </a:p>
          <a:p>
            <a:r>
              <a:rPr lang="en-US" sz="2000" dirty="0"/>
              <a:t>Minutes Approval (22/0350)</a:t>
            </a:r>
          </a:p>
          <a:p>
            <a:r>
              <a:rPr lang="en-US" sz="2000" dirty="0"/>
              <a:t>Measurement and Characterization of 300 GHz Channel in a Conference Room  (22/0567)</a:t>
            </a:r>
          </a:p>
          <a:p>
            <a:r>
              <a:rPr lang="en-US" sz="2000" dirty="0"/>
              <a:t>Challenges in Short-Range and Middle-Range Wireless Communications using the 300GHz-Band (22/0587r1)</a:t>
            </a:r>
          </a:p>
          <a:p>
            <a:r>
              <a:rPr lang="en-US" sz="2000" dirty="0"/>
              <a:t>Study on interference induced by THz wave scattering from slightly rough surfaces (22/0569r5)</a:t>
            </a:r>
          </a:p>
          <a:p>
            <a:r>
              <a:rPr lang="en-US" sz="2000" dirty="0"/>
              <a:t>Adjourn</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99</a:t>
            </a:fld>
            <a:endParaRPr lang="en-US"/>
          </a:p>
        </p:txBody>
      </p:sp>
    </p:spTree>
    <p:extLst>
      <p:ext uri="{BB962C8B-B14F-4D97-AF65-F5344CB8AC3E}">
        <p14:creationId xmlns:p14="http://schemas.microsoft.com/office/powerpoint/2010/main" val="1531510826"/>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46316</TotalTime>
  <Words>8424</Words>
  <Application>Microsoft Office PowerPoint</Application>
  <PresentationFormat>On-screen Show (4:3)</PresentationFormat>
  <Paragraphs>1025</Paragraphs>
  <Slides>106</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18" baseType="lpstr">
      <vt:lpstr>ＭＳ Ｐゴシック</vt:lpstr>
      <vt:lpstr>游ゴシック</vt:lpstr>
      <vt:lpstr>Arial</vt:lpstr>
      <vt:lpstr>Arial Rounded MT Bold</vt:lpstr>
      <vt:lpstr>Calibri</vt:lpstr>
      <vt:lpstr>Symbol</vt:lpstr>
      <vt:lpstr>Times New Roman</vt:lpstr>
      <vt:lpstr>Verdana</vt:lpstr>
      <vt:lpstr>Wingdings</vt:lpstr>
      <vt:lpstr>IEEE-802_15</vt:lpstr>
      <vt:lpstr>Document</vt:lpstr>
      <vt:lpstr>Worksheet</vt:lpstr>
      <vt:lpstr> 140th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TG3mb Nov. 2022  Closing Report</vt:lpstr>
      <vt:lpstr>PowerPoint Presentation</vt:lpstr>
      <vt:lpstr>Starting Point of the week: Results of LB191</vt:lpstr>
      <vt:lpstr>Meetings/Contributions</vt:lpstr>
      <vt:lpstr>Meetings/Contributions</vt:lpstr>
      <vt:lpstr>Review of Time Line for TG3ma</vt:lpstr>
      <vt:lpstr>TG Motion</vt:lpstr>
      <vt:lpstr>WG Motion</vt:lpstr>
      <vt:lpstr>TG Motion</vt:lpstr>
      <vt:lpstr>WG Motion</vt:lpstr>
      <vt:lpstr>Next Meetings</vt:lpstr>
      <vt:lpstr>TG4me Nov. 2022  Closing Report</vt:lpstr>
      <vt:lpstr>PowerPoint Presentation</vt:lpstr>
      <vt:lpstr>15.4me Sessions this Week</vt:lpstr>
      <vt:lpstr>Agenda </vt:lpstr>
      <vt:lpstr>PowerPoint Presentation</vt:lpstr>
      <vt:lpstr>TG6ma Nov. 2022  Closing Report</vt:lpstr>
      <vt:lpstr>PowerPoint Presentation</vt:lpstr>
      <vt:lpstr>Objectives of TG 6ma – Enhanced Dependability Body Area Network (ED-BAN)</vt:lpstr>
      <vt:lpstr>TG15.6ma Plenary Session Schedule for 13-17th, November 2022</vt:lpstr>
      <vt:lpstr>TG15.6ma Plenary Session Schedule for 13-17th, November 2022</vt:lpstr>
      <vt:lpstr>Agenda items for the week</vt:lpstr>
      <vt:lpstr>Task Group Motion</vt:lpstr>
      <vt:lpstr>Task Group Motion</vt:lpstr>
      <vt:lpstr>PowerPoint Presentation</vt:lpstr>
      <vt:lpstr>PowerPoint Presentation</vt:lpstr>
      <vt:lpstr>Contributions</vt:lpstr>
      <vt:lpstr>Contacts and Conference call</vt:lpstr>
      <vt:lpstr>TG7a Nov. 2022  Closing Report</vt:lpstr>
      <vt:lpstr>PowerPoint Presentation</vt:lpstr>
      <vt:lpstr>Accomplishment for the meeting</vt:lpstr>
      <vt:lpstr>Accomplishment for the meeting</vt:lpstr>
      <vt:lpstr>Accomplishment for the meeting</vt:lpstr>
      <vt:lpstr>Accomplishment for the meeting</vt:lpstr>
      <vt:lpstr>PowerPoint Presentation</vt:lpstr>
      <vt:lpstr>PowerPoint Presentation</vt:lpstr>
      <vt:lpstr>Plan for November and December</vt:lpstr>
      <vt:lpstr>Plan for January Meeting</vt:lpstr>
      <vt:lpstr>TG13 Nov. 2022  Closing Report</vt:lpstr>
      <vt:lpstr>IEEE 802.15 TG13  Multi-Gbit/s Optical Wireless Communication  November 2022 Closing Report</vt:lpstr>
      <vt:lpstr>PowerPoint Presentation</vt:lpstr>
      <vt:lpstr>PowerPoint Presentation</vt:lpstr>
      <vt:lpstr>PowerPoint Presentation</vt:lpstr>
      <vt:lpstr>PowerPoint Presentation</vt:lpstr>
      <vt:lpstr>PowerPoint Presentation</vt:lpstr>
      <vt:lpstr>WG Motion to reconfirm CRG</vt:lpstr>
      <vt:lpstr>Plan for CRG Telcos</vt:lpstr>
      <vt:lpstr>PowerPoint Presentation</vt:lpstr>
      <vt:lpstr>PowerPoint Presentation</vt:lpstr>
      <vt:lpstr>PowerPoint Presentation</vt:lpstr>
      <vt:lpstr>PowerPoint Presentation</vt:lpstr>
      <vt:lpstr>TG13 Next steps</vt:lpstr>
      <vt:lpstr>PowerPoint Presentation</vt:lpstr>
      <vt:lpstr>Thanks to WG15 for hosting this project</vt:lpstr>
      <vt:lpstr>TG16t Nov. 2022  Closing Report</vt:lpstr>
      <vt:lpstr>PowerPoint Presentation</vt:lpstr>
      <vt:lpstr>TG16t November Plenary Agenda</vt:lpstr>
      <vt:lpstr>Document Status</vt:lpstr>
      <vt:lpstr>Contributions for November Plenary</vt:lpstr>
      <vt:lpstr>Next Steps</vt:lpstr>
      <vt:lpstr>Teleconference planning</vt:lpstr>
      <vt:lpstr>Project Timeline</vt:lpstr>
      <vt:lpstr>SG Privacy Nov. 2022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 IETF Nov. 2022  Closing Report</vt:lpstr>
      <vt:lpstr>PowerPoint Presentation</vt:lpstr>
      <vt:lpstr>PowerPoint Presentation</vt:lpstr>
      <vt:lpstr>PowerPoint Presentation</vt:lpstr>
      <vt:lpstr>PowerPoint Presentation</vt:lpstr>
      <vt:lpstr>PowerPoint Presentation</vt:lpstr>
      <vt:lpstr>PowerPoint Presentation</vt:lpstr>
      <vt:lpstr>SC MAIN/RULES Nov. 2022  Closing Report</vt:lpstr>
      <vt:lpstr>PowerPoint Presentation</vt:lpstr>
      <vt:lpstr>PowerPoint Presentation</vt:lpstr>
      <vt:lpstr>SC Meeting Objectives – Agenda</vt:lpstr>
      <vt:lpstr>PAR Review SCM</vt:lpstr>
      <vt:lpstr>SC Meeting Achievements</vt:lpstr>
      <vt:lpstr>SC THz Nov. 2022 Closing Report</vt:lpstr>
      <vt:lpstr>PowerPoint Presentation</vt:lpstr>
      <vt:lpstr>Meeting Agenda</vt:lpstr>
      <vt:lpstr>SC WNG Nov. 2022 Closing Report</vt:lpstr>
      <vt:lpstr>PowerPoint Presentation</vt:lpstr>
      <vt:lpstr>Hybrid Meeting</vt:lpstr>
      <vt:lpstr>PowerPoint Presentation</vt:lpstr>
      <vt:lpstr>The usual question</vt:lpstr>
      <vt:lpstr>Links</vt:lpstr>
      <vt:lpstr> 140th Session of meetings of the IEEE 802.15 Working Group for Wireless Specialty Networks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1057</cp:revision>
  <cp:lastPrinted>2000-07-07T01:25:49Z</cp:lastPrinted>
  <dcterms:created xsi:type="dcterms:W3CDTF">1999-06-22T06:24:01Z</dcterms:created>
  <dcterms:modified xsi:type="dcterms:W3CDTF">2022-12-09T01:10:37Z</dcterms:modified>
  <cp:category/>
</cp:coreProperties>
</file>