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87" r:id="rId2"/>
    <p:sldId id="370" r:id="rId3"/>
    <p:sldId id="346" r:id="rId4"/>
    <p:sldId id="450" r:id="rId5"/>
    <p:sldId id="451" r:id="rId6"/>
    <p:sldId id="452" r:id="rId7"/>
    <p:sldId id="453" r:id="rId8"/>
    <p:sldId id="454" r:id="rId9"/>
    <p:sldId id="455" r:id="rId10"/>
    <p:sldId id="458" r:id="rId11"/>
    <p:sldId id="456" r:id="rId12"/>
    <p:sldId id="359" r:id="rId13"/>
    <p:sldId id="459" r:id="rId14"/>
  </p:sldIdLst>
  <p:sldSz cx="12190413" cy="6859588"/>
  <p:notesSz cx="6934200" cy="9280525"/>
  <p:defaultTextStyle>
    <a:defPPr>
      <a:defRPr lang="en-US"/>
    </a:defPPr>
    <a:lvl1pPr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1pPr>
    <a:lvl2pPr marL="4977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2pPr>
    <a:lvl3pPr marL="9955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3pPr>
    <a:lvl4pPr marL="1493398"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4pPr>
    <a:lvl5pPr marL="1991197"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5pPr>
    <a:lvl6pPr marL="2488997" algn="l" defTabSz="497799" rtl="0" eaLnBrk="1" latinLnBrk="0" hangingPunct="1">
      <a:defRPr sz="1300" kern="1200">
        <a:solidFill>
          <a:schemeClr val="tx1"/>
        </a:solidFill>
        <a:latin typeface="Times New Roman" charset="0"/>
        <a:ea typeface="ＭＳ Ｐゴシック" charset="0"/>
        <a:cs typeface="ＭＳ Ｐゴシック" charset="0"/>
      </a:defRPr>
    </a:lvl6pPr>
    <a:lvl7pPr marL="2986796" algn="l" defTabSz="497799" rtl="0" eaLnBrk="1" latinLnBrk="0" hangingPunct="1">
      <a:defRPr sz="1300" kern="1200">
        <a:solidFill>
          <a:schemeClr val="tx1"/>
        </a:solidFill>
        <a:latin typeface="Times New Roman" charset="0"/>
        <a:ea typeface="ＭＳ Ｐゴシック" charset="0"/>
        <a:cs typeface="ＭＳ Ｐゴシック" charset="0"/>
      </a:defRPr>
    </a:lvl7pPr>
    <a:lvl8pPr marL="3484596" algn="l" defTabSz="497799" rtl="0" eaLnBrk="1" latinLnBrk="0" hangingPunct="1">
      <a:defRPr sz="1300" kern="1200">
        <a:solidFill>
          <a:schemeClr val="tx1"/>
        </a:solidFill>
        <a:latin typeface="Times New Roman" charset="0"/>
        <a:ea typeface="ＭＳ Ｐゴシック" charset="0"/>
        <a:cs typeface="ＭＳ Ｐゴシック" charset="0"/>
      </a:defRPr>
    </a:lvl8pPr>
    <a:lvl9pPr marL="3982395" algn="l" defTabSz="497799" rtl="0" eaLnBrk="1" latinLnBrk="0" hangingPunct="1">
      <a:defRPr sz="13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 id="370"/>
          </p14:sldIdLst>
        </p14:section>
        <p14:section name="Presentation" id="{423C3B5B-A901-8240-AD93-EF2BDAB31CDF}">
          <p14:sldIdLst>
            <p14:sldId id="346"/>
            <p14:sldId id="450"/>
            <p14:sldId id="451"/>
            <p14:sldId id="452"/>
            <p14:sldId id="453"/>
            <p14:sldId id="454"/>
            <p14:sldId id="455"/>
            <p14:sldId id="458"/>
            <p14:sldId id="456"/>
            <p14:sldId id="359"/>
            <p14:sldId id="4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2161">
          <p15:clr>
            <a:srgbClr val="A4A3A4"/>
          </p15:clr>
        </p15:guide>
        <p15:guide id="4"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7315" autoAdjust="0"/>
    <p:restoredTop sz="96424" autoAdjust="0"/>
  </p:normalViewPr>
  <p:slideViewPr>
    <p:cSldViewPr>
      <p:cViewPr varScale="1">
        <p:scale>
          <a:sx n="92" d="100"/>
          <a:sy n="92" d="100"/>
        </p:scale>
        <p:origin x="81" y="225"/>
      </p:cViewPr>
      <p:guideLst>
        <p:guide orient="horz" pos="2160"/>
        <p:guide pos="2880"/>
        <p:guide orient="horz" pos="2161"/>
        <p:guide pos="384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12"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dirty="0"/>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dirty="0"/>
              <a:t>Page </a:t>
            </a:r>
            <a:fld id="{A02D7F57-CF25-5744-BB38-A746692E5220}" type="slidenum">
              <a:rPr lang="en-US"/>
              <a:pPr>
                <a:defRPr/>
              </a:pPr>
              <a:t>‹#›</a:t>
            </a:fld>
            <a:endParaRPr lang="en-US" dirty="0"/>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dirty="0"/>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14340" name="Rectangle 4"/>
          <p:cNvSpPr>
            <a:spLocks noGrp="1" noRot="1" noChangeAspect="1" noChangeArrowheads="1" noTextEdit="1"/>
          </p:cNvSpPr>
          <p:nvPr>
            <p:ph type="sldImg" idx="2"/>
          </p:nvPr>
        </p:nvSpPr>
        <p:spPr bwMode="auto">
          <a:xfrm>
            <a:off x="385763" y="701675"/>
            <a:ext cx="6162675"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dirty="0"/>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dirty="0"/>
              <a:t>Page </a:t>
            </a:r>
            <a:fld id="{44150747-EEFC-F243-90C1-8A0124CC47EF}" type="slidenum">
              <a:rPr lang="en-US"/>
              <a:pPr>
                <a:defRPr/>
              </a:pPr>
              <a:t>‹#›</a:t>
            </a:fld>
            <a:endParaRPr lang="en-US" dirty="0"/>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65" charset="-128"/>
        <a:cs typeface="ＭＳ Ｐゴシック" pitchFamily="-65" charset="-128"/>
      </a:defRPr>
    </a:lvl1pPr>
    <a:lvl2pPr marL="1244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2pPr>
    <a:lvl3pPr marL="24890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3pPr>
    <a:lvl4pPr marL="3733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4pPr>
    <a:lvl5pPr marL="497799"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5pPr>
    <a:lvl6pPr marL="2488997" algn="l" defTabSz="497799" rtl="0" eaLnBrk="1" latinLnBrk="0" hangingPunct="1">
      <a:defRPr sz="1300" kern="1200">
        <a:solidFill>
          <a:schemeClr val="tx1"/>
        </a:solidFill>
        <a:latin typeface="+mn-lt"/>
        <a:ea typeface="+mn-ea"/>
        <a:cs typeface="+mn-cs"/>
      </a:defRPr>
    </a:lvl6pPr>
    <a:lvl7pPr marL="2986796" algn="l" defTabSz="497799" rtl="0" eaLnBrk="1" latinLnBrk="0" hangingPunct="1">
      <a:defRPr sz="1300" kern="1200">
        <a:solidFill>
          <a:schemeClr val="tx1"/>
        </a:solidFill>
        <a:latin typeface="+mn-lt"/>
        <a:ea typeface="+mn-ea"/>
        <a:cs typeface="+mn-cs"/>
      </a:defRPr>
    </a:lvl7pPr>
    <a:lvl8pPr marL="3484596" algn="l" defTabSz="497799" rtl="0" eaLnBrk="1" latinLnBrk="0" hangingPunct="1">
      <a:defRPr sz="1300" kern="1200">
        <a:solidFill>
          <a:schemeClr val="tx1"/>
        </a:solidFill>
        <a:latin typeface="+mn-lt"/>
        <a:ea typeface="+mn-ea"/>
        <a:cs typeface="+mn-cs"/>
      </a:defRPr>
    </a:lvl8pPr>
    <a:lvl9pPr marL="3982395" algn="l" defTabSz="49779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385763" y="701675"/>
            <a:ext cx="61626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282" y="685959"/>
            <a:ext cx="10361851" cy="1067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282" y="1981659"/>
            <a:ext cx="10361851" cy="4115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399967" y="382085"/>
            <a:ext cx="52825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500" b="1" dirty="0"/>
              <a:t>doc.: &lt;</a:t>
            </a:r>
            <a:r>
              <a:rPr lang="en-US" sz="1500" b="1" dirty="0" smtClean="0"/>
              <a:t>15-22-</a:t>
            </a:r>
            <a:r>
              <a:rPr lang="en-IE" sz="1500" b="1" i="0" kern="1200" dirty="0" smtClean="0">
                <a:solidFill>
                  <a:schemeClr val="tx1"/>
                </a:solidFill>
                <a:effectLst/>
                <a:latin typeface="Times New Roman" charset="0"/>
                <a:ea typeface="ＭＳ Ｐゴシック" charset="0"/>
                <a:cs typeface="ＭＳ Ｐゴシック" charset="0"/>
              </a:rPr>
              <a:t>0660</a:t>
            </a:r>
            <a:r>
              <a:rPr lang="en-IE" sz="1500" b="1" kern="1200" dirty="0" smtClean="0">
                <a:solidFill>
                  <a:schemeClr val="tx1"/>
                </a:solidFill>
                <a:latin typeface="Times New Roman" charset="0"/>
                <a:ea typeface="ＭＳ Ｐゴシック" charset="0"/>
                <a:cs typeface="ＭＳ Ｐゴシック" charset="0"/>
              </a:rPr>
              <a:t>-00-04ab</a:t>
            </a:r>
            <a:r>
              <a:rPr lang="en-US" sz="1500" b="1" dirty="0"/>
              <a:t>&gt;</a:t>
            </a:r>
          </a:p>
        </p:txBody>
      </p:sp>
      <p:sp>
        <p:nvSpPr>
          <p:cNvPr id="1033" name="Rectangle 9"/>
          <p:cNvSpPr>
            <a:spLocks noChangeArrowheads="1"/>
          </p:cNvSpPr>
          <p:nvPr/>
        </p:nvSpPr>
        <p:spPr bwMode="auto">
          <a:xfrm>
            <a:off x="507933"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ltLang="zh-CN" dirty="0"/>
              <a:t>Submission</a:t>
            </a:r>
            <a:endParaRPr lang="en-US" dirty="0"/>
          </a:p>
        </p:txBody>
      </p:sp>
      <p:sp>
        <p:nvSpPr>
          <p:cNvPr id="1034" name="Line 10"/>
          <p:cNvSpPr>
            <a:spLocks noChangeShapeType="1"/>
          </p:cNvSpPr>
          <p:nvPr/>
        </p:nvSpPr>
        <p:spPr bwMode="auto">
          <a:xfrm>
            <a:off x="507934" y="6376877"/>
            <a:ext cx="1107295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1" name="Rectangle 9"/>
          <p:cNvSpPr>
            <a:spLocks noChangeArrowheads="1"/>
          </p:cNvSpPr>
          <p:nvPr userDrawn="1"/>
        </p:nvSpPr>
        <p:spPr bwMode="auto">
          <a:xfrm>
            <a:off x="507935" y="279465"/>
            <a:ext cx="203173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sz="1500" dirty="0" smtClean="0"/>
              <a:t>November </a:t>
            </a:r>
            <a:r>
              <a:rPr lang="en-US" sz="1500" baseline="0" dirty="0"/>
              <a:t>2022</a:t>
            </a:r>
            <a:endParaRPr lang="en-US" sz="1500" dirty="0"/>
          </a:p>
        </p:txBody>
      </p:sp>
      <p:sp>
        <p:nvSpPr>
          <p:cNvPr id="15" name="Rectangle 7"/>
          <p:cNvSpPr>
            <a:spLocks noChangeArrowheads="1"/>
          </p:cNvSpPr>
          <p:nvPr userDrawn="1"/>
        </p:nvSpPr>
        <p:spPr bwMode="auto">
          <a:xfrm>
            <a:off x="6298381" y="6472367"/>
            <a:ext cx="528251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Wei</a:t>
            </a:r>
            <a:r>
              <a:rPr lang="en-US" baseline="0" dirty="0"/>
              <a:t> Lin </a:t>
            </a:r>
            <a:r>
              <a:rPr lang="en-US" dirty="0"/>
              <a:t>(</a:t>
            </a:r>
            <a:r>
              <a:rPr lang="en-US" altLang="zh-CN" dirty="0"/>
              <a:t>Huawei</a:t>
            </a:r>
            <a:r>
              <a:rPr lang="en-US" dirty="0"/>
              <a:t>)</a:t>
            </a:r>
          </a:p>
        </p:txBody>
      </p:sp>
      <p:sp>
        <p:nvSpPr>
          <p:cNvPr id="16" name="Line 10"/>
          <p:cNvSpPr>
            <a:spLocks noChangeShapeType="1"/>
          </p:cNvSpPr>
          <p:nvPr userDrawn="1"/>
        </p:nvSpPr>
        <p:spPr bwMode="auto">
          <a:xfrm>
            <a:off x="507935" y="612917"/>
            <a:ext cx="111745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7" name="Rectangle 9"/>
          <p:cNvSpPr>
            <a:spLocks noChangeArrowheads="1"/>
          </p:cNvSpPr>
          <p:nvPr userDrawn="1"/>
        </p:nvSpPr>
        <p:spPr bwMode="auto">
          <a:xfrm>
            <a:off x="5621135"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95599"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p:titleStyle>
    <p:body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p:bodyStyle>
    <p:otherStyle>
      <a:defPPr>
        <a:defRPr lang="en-US"/>
      </a:defPPr>
      <a:lvl1pPr marL="0" algn="l" defTabSz="497799" rtl="0" eaLnBrk="1" latinLnBrk="0" hangingPunct="1">
        <a:defRPr sz="2000" kern="1200">
          <a:solidFill>
            <a:schemeClr val="tx1"/>
          </a:solidFill>
          <a:latin typeface="+mn-lt"/>
          <a:ea typeface="+mn-ea"/>
          <a:cs typeface="+mn-cs"/>
        </a:defRPr>
      </a:lvl1pPr>
      <a:lvl2pPr marL="497799" algn="l" defTabSz="497799" rtl="0" eaLnBrk="1" latinLnBrk="0" hangingPunct="1">
        <a:defRPr sz="2000" kern="1200">
          <a:solidFill>
            <a:schemeClr val="tx1"/>
          </a:solidFill>
          <a:latin typeface="+mn-lt"/>
          <a:ea typeface="+mn-ea"/>
          <a:cs typeface="+mn-cs"/>
        </a:defRPr>
      </a:lvl2pPr>
      <a:lvl3pPr marL="995599" algn="l" defTabSz="497799" rtl="0" eaLnBrk="1" latinLnBrk="0" hangingPunct="1">
        <a:defRPr sz="2000" kern="1200">
          <a:solidFill>
            <a:schemeClr val="tx1"/>
          </a:solidFill>
          <a:latin typeface="+mn-lt"/>
          <a:ea typeface="+mn-ea"/>
          <a:cs typeface="+mn-cs"/>
        </a:defRPr>
      </a:lvl3pPr>
      <a:lvl4pPr marL="1493398" algn="l" defTabSz="497799" rtl="0" eaLnBrk="1" latinLnBrk="0" hangingPunct="1">
        <a:defRPr sz="2000" kern="1200">
          <a:solidFill>
            <a:schemeClr val="tx1"/>
          </a:solidFill>
          <a:latin typeface="+mn-lt"/>
          <a:ea typeface="+mn-ea"/>
          <a:cs typeface="+mn-cs"/>
        </a:defRPr>
      </a:lvl4pPr>
      <a:lvl5pPr marL="1991197" algn="l" defTabSz="497799" rtl="0" eaLnBrk="1" latinLnBrk="0" hangingPunct="1">
        <a:defRPr sz="2000" kern="1200">
          <a:solidFill>
            <a:schemeClr val="tx1"/>
          </a:solidFill>
          <a:latin typeface="+mn-lt"/>
          <a:ea typeface="+mn-ea"/>
          <a:cs typeface="+mn-cs"/>
        </a:defRPr>
      </a:lvl5pPr>
      <a:lvl6pPr marL="2488997" algn="l" defTabSz="497799" rtl="0" eaLnBrk="1" latinLnBrk="0" hangingPunct="1">
        <a:defRPr sz="2000" kern="1200">
          <a:solidFill>
            <a:schemeClr val="tx1"/>
          </a:solidFill>
          <a:latin typeface="+mn-lt"/>
          <a:ea typeface="+mn-ea"/>
          <a:cs typeface="+mn-cs"/>
        </a:defRPr>
      </a:lvl6pPr>
      <a:lvl7pPr marL="2986796" algn="l" defTabSz="497799" rtl="0" eaLnBrk="1" latinLnBrk="0" hangingPunct="1">
        <a:defRPr sz="2000" kern="1200">
          <a:solidFill>
            <a:schemeClr val="tx1"/>
          </a:solidFill>
          <a:latin typeface="+mn-lt"/>
          <a:ea typeface="+mn-ea"/>
          <a:cs typeface="+mn-cs"/>
        </a:defRPr>
      </a:lvl7pPr>
      <a:lvl8pPr marL="3484596" algn="l" defTabSz="497799" rtl="0" eaLnBrk="1" latinLnBrk="0" hangingPunct="1">
        <a:defRPr sz="2000" kern="1200">
          <a:solidFill>
            <a:schemeClr val="tx1"/>
          </a:solidFill>
          <a:latin typeface="+mn-lt"/>
          <a:ea typeface="+mn-ea"/>
          <a:cs typeface="+mn-cs"/>
        </a:defRPr>
      </a:lvl8pPr>
      <a:lvl9pPr marL="3982395" algn="l" defTabSz="49779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03175" y="838397"/>
            <a:ext cx="11784066" cy="4886458"/>
          </a:xfrm>
          <a:prstGeom prst="rect">
            <a:avLst/>
          </a:prstGeom>
          <a:noFill/>
          <a:ln w="12700">
            <a:noFill/>
            <a:miter lim="800000"/>
            <a:headEnd type="none" w="sm" len="sm"/>
            <a:tailEnd type="none" w="sm" len="sm"/>
          </a:ln>
          <a:effectLst/>
        </p:spPr>
        <p:txBody>
          <a:bodyPr lIns="99560" tIns="49780" rIns="99560" bIns="49780">
            <a:spAutoFit/>
          </a:bodyPr>
          <a:lstStyle/>
          <a:p>
            <a:pPr algn="ctr" eaLnBrk="0" hangingPunct="0">
              <a:defRPr/>
            </a:pPr>
            <a:r>
              <a:rPr lang="en-US" sz="20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700" b="1" dirty="0">
              <a:solidFill>
                <a:schemeClr val="tx2"/>
              </a:solidFill>
              <a:latin typeface="Times New Roman" pitchFamily="18" charset="0"/>
              <a:ea typeface="ＭＳ Ｐゴシック" pitchFamily="-65" charset="-128"/>
              <a:cs typeface="+mn-cs"/>
            </a:endParaRPr>
          </a:p>
          <a:p>
            <a:pPr eaLnBrk="0" hangingPunct="0">
              <a:defRPr/>
            </a:pP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Submission Title:</a:t>
            </a:r>
            <a:r>
              <a:rPr lang="en-US" sz="1700" dirty="0">
                <a:solidFill>
                  <a:schemeClr val="tx2"/>
                </a:solidFill>
                <a:latin typeface="Times New Roman" pitchFamily="18" charset="0"/>
                <a:ea typeface="ＭＳ Ｐゴシック" pitchFamily="-65" charset="-128"/>
                <a:cs typeface="+mn-cs"/>
              </a:rPr>
              <a:t> </a:t>
            </a:r>
            <a:r>
              <a:rPr lang="en-US" sz="1700" dirty="0" smtClean="0">
                <a:solidFill>
                  <a:schemeClr val="tx2"/>
                </a:solidFill>
                <a:latin typeface="Times New Roman" pitchFamily="18" charset="0"/>
                <a:ea typeface="ＭＳ Ｐゴシック" pitchFamily="-65" charset="-128"/>
                <a:cs typeface="+mn-cs"/>
              </a:rPr>
              <a:t>[</a:t>
            </a:r>
            <a:r>
              <a:rPr lang="en-US" altLang="zh-CN" sz="1700" dirty="0" smtClean="0">
                <a:solidFill>
                  <a:srgbClr val="FF0000"/>
                </a:solidFill>
                <a:latin typeface="Times New Roman" pitchFamily="18" charset="0"/>
                <a:ea typeface="ＭＳ Ｐゴシック" pitchFamily="-65" charset="-128"/>
                <a:cs typeface="+mn-cs"/>
              </a:rPr>
              <a:t>Code Length Selection of 11n Based LDPC Codes for 15.4ab</a:t>
            </a:r>
            <a:r>
              <a:rPr lang="en-US" sz="1700" dirty="0" smtClean="0">
                <a:solidFill>
                  <a:schemeClr val="tx2"/>
                </a:solidFill>
                <a:latin typeface="Times New Roman" pitchFamily="18" charset="0"/>
                <a:ea typeface="ＭＳ Ｐゴシック" pitchFamily="-65" charset="-128"/>
                <a:cs typeface="+mn-cs"/>
              </a:rPr>
              <a:t>]</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Date Submitted: </a:t>
            </a:r>
            <a:r>
              <a:rPr lang="en-US" sz="1700" dirty="0" smtClean="0">
                <a:solidFill>
                  <a:schemeClr val="tx2"/>
                </a:solidFill>
                <a:latin typeface="Times New Roman" pitchFamily="18" charset="0"/>
                <a:ea typeface="ＭＳ Ｐゴシック" pitchFamily="-65" charset="-128"/>
                <a:cs typeface="+mn-cs"/>
              </a:rPr>
              <a:t>[</a:t>
            </a:r>
            <a:r>
              <a:rPr lang="en-US" sz="1700" dirty="0" smtClean="0">
                <a:latin typeface="Times New Roman" pitchFamily="18" charset="0"/>
                <a:ea typeface="ＭＳ Ｐゴシック" pitchFamily="-65" charset="-128"/>
                <a:cs typeface="+mn-cs"/>
              </a:rPr>
              <a:t>17th </a:t>
            </a:r>
            <a:r>
              <a:rPr lang="en-US" altLang="zh-CN" sz="1700" dirty="0" smtClean="0">
                <a:latin typeface="Times New Roman" pitchFamily="18" charset="0"/>
                <a:ea typeface="ＭＳ Ｐゴシック" pitchFamily="-65" charset="-128"/>
                <a:cs typeface="+mn-cs"/>
              </a:rPr>
              <a:t>Nov. </a:t>
            </a:r>
            <a:r>
              <a:rPr lang="en-US" sz="1700" dirty="0" smtClean="0">
                <a:latin typeface="Times New Roman" pitchFamily="18" charset="0"/>
                <a:ea typeface="ＭＳ Ｐゴシック" pitchFamily="-65" charset="-128"/>
                <a:cs typeface="+mn-cs"/>
              </a:rPr>
              <a:t>2022</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Source:</a:t>
            </a:r>
            <a:r>
              <a:rPr lang="en-US" sz="1700" dirty="0">
                <a:solidFill>
                  <a:schemeClr val="tx2"/>
                </a:solidFill>
                <a:latin typeface="Times New Roman" pitchFamily="18" charset="0"/>
                <a:ea typeface="ＭＳ Ｐゴシック" pitchFamily="-65" charset="-128"/>
                <a:cs typeface="+mn-cs"/>
              </a:rPr>
              <a:t> </a:t>
            </a:r>
            <a:r>
              <a:rPr lang="en-US" sz="1700" dirty="0" smtClean="0">
                <a:solidFill>
                  <a:schemeClr val="tx2"/>
                </a:solidFill>
                <a:latin typeface="Times New Roman" pitchFamily="18" charset="0"/>
                <a:ea typeface="ＭＳ Ｐゴシック" pitchFamily="-65" charset="-128"/>
                <a:cs typeface="+mn-cs"/>
              </a:rPr>
              <a:t>[</a:t>
            </a:r>
            <a:r>
              <a:rPr lang="en-US" altLang="zh-CN" sz="1700" dirty="0">
                <a:solidFill>
                  <a:schemeClr val="tx2"/>
                </a:solidFill>
                <a:latin typeface="Times New Roman" pitchFamily="18" charset="0"/>
                <a:ea typeface="ＭＳ Ｐゴシック" pitchFamily="-65" charset="-128"/>
              </a:rPr>
              <a:t>Wei Lin, Lei </a:t>
            </a:r>
            <a:r>
              <a:rPr lang="en-US" altLang="zh-CN" sz="1700" dirty="0" smtClean="0">
                <a:solidFill>
                  <a:schemeClr val="tx2"/>
                </a:solidFill>
                <a:latin typeface="Times New Roman" pitchFamily="18" charset="0"/>
                <a:ea typeface="ＭＳ Ｐゴシック" pitchFamily="-65" charset="-128"/>
              </a:rPr>
              <a:t>Huang, </a:t>
            </a:r>
            <a:r>
              <a:rPr lang="en-US" altLang="zh-CN" sz="1700" dirty="0" err="1">
                <a:solidFill>
                  <a:schemeClr val="tx2"/>
                </a:solidFill>
                <a:latin typeface="Times New Roman" pitchFamily="18" charset="0"/>
                <a:ea typeface="ＭＳ Ｐゴシック" pitchFamily="-65" charset="-128"/>
              </a:rPr>
              <a:t>Xun</a:t>
            </a:r>
            <a:r>
              <a:rPr lang="en-US" altLang="zh-CN" sz="1700" dirty="0">
                <a:solidFill>
                  <a:schemeClr val="tx2"/>
                </a:solidFill>
                <a:latin typeface="Times New Roman" pitchFamily="18" charset="0"/>
                <a:ea typeface="ＭＳ Ｐゴシック" pitchFamily="-65" charset="-128"/>
              </a:rPr>
              <a:t> </a:t>
            </a:r>
            <a:r>
              <a:rPr lang="en-US" altLang="zh-CN" sz="1700" dirty="0" smtClean="0">
                <a:solidFill>
                  <a:schemeClr val="tx2"/>
                </a:solidFill>
                <a:latin typeface="Times New Roman" pitchFamily="18" charset="0"/>
                <a:ea typeface="ＭＳ Ｐゴシック" pitchFamily="-65" charset="-128"/>
              </a:rPr>
              <a:t>Yang, Bin Qian, </a:t>
            </a:r>
            <a:r>
              <a:rPr lang="en-US" altLang="zh-CN" sz="1700" dirty="0" err="1" smtClean="0">
                <a:solidFill>
                  <a:schemeClr val="tx2"/>
                </a:solidFill>
                <a:latin typeface="Times New Roman" pitchFamily="18" charset="0"/>
                <a:ea typeface="ＭＳ Ｐゴシック" pitchFamily="-65" charset="-128"/>
              </a:rPr>
              <a:t>Chenchen</a:t>
            </a:r>
            <a:r>
              <a:rPr lang="en-US" altLang="zh-CN" sz="1700" dirty="0" smtClean="0">
                <a:solidFill>
                  <a:schemeClr val="tx2"/>
                </a:solidFill>
                <a:latin typeface="Times New Roman" pitchFamily="18" charset="0"/>
                <a:ea typeface="ＭＳ Ｐゴシック" pitchFamily="-65" charset="-128"/>
              </a:rPr>
              <a:t> Liu, </a:t>
            </a:r>
            <a:r>
              <a:rPr lang="en-US" altLang="zh-CN" sz="1700" dirty="0">
                <a:solidFill>
                  <a:schemeClr val="tx2"/>
                </a:solidFill>
                <a:latin typeface="Times New Roman" pitchFamily="18" charset="0"/>
                <a:ea typeface="ＭＳ Ｐゴシック" pitchFamily="-65" charset="-128"/>
              </a:rPr>
              <a:t>Rani Keren</a:t>
            </a:r>
            <a:r>
              <a:rPr lang="en-US" altLang="zh-CN" sz="1700" dirty="0" smtClean="0">
                <a:solidFill>
                  <a:schemeClr val="tx2"/>
                </a:solidFill>
                <a:latin typeface="Times New Roman" pitchFamily="18" charset="0"/>
                <a:ea typeface="ＭＳ Ｐゴシック" pitchFamily="-65" charset="-128"/>
              </a:rPr>
              <a:t>, Shimi Shilo</a:t>
            </a:r>
            <a:r>
              <a:rPr lang="en-US" sz="1700" dirty="0" smtClean="0">
                <a:solidFill>
                  <a:schemeClr val="tx2"/>
                </a:solidFill>
                <a:latin typeface="Times New Roman" pitchFamily="18" charset="0"/>
                <a:ea typeface="ＭＳ Ｐゴシック" pitchFamily="-65" charset="-128"/>
                <a:cs typeface="+mn-cs"/>
              </a:rPr>
              <a:t>] </a:t>
            </a:r>
            <a:r>
              <a:rPr lang="en-US" sz="1700" dirty="0">
                <a:solidFill>
                  <a:schemeClr val="tx2"/>
                </a:solidFill>
                <a:latin typeface="Times New Roman" pitchFamily="18" charset="0"/>
                <a:ea typeface="ＭＳ Ｐゴシック" pitchFamily="-65" charset="-128"/>
                <a:cs typeface="+mn-cs"/>
              </a:rPr>
              <a:t>Company [</a:t>
            </a:r>
            <a:r>
              <a:rPr lang="en-US" altLang="zh-CN" sz="1700" dirty="0">
                <a:solidFill>
                  <a:srgbClr val="FF0000"/>
                </a:solidFill>
                <a:latin typeface="Times New Roman" pitchFamily="18" charset="0"/>
                <a:ea typeface="ＭＳ Ｐゴシック" pitchFamily="-65" charset="-128"/>
                <a:cs typeface="+mn-cs"/>
              </a:rPr>
              <a:t>Huawei</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Address [</a:t>
            </a:r>
            <a:r>
              <a:rPr lang="en-US" altLang="zh-CN" sz="1700" dirty="0">
                <a:solidFill>
                  <a:srgbClr val="FF0000"/>
                </a:solidFill>
                <a:latin typeface="Times New Roman" pitchFamily="18" charset="0"/>
                <a:ea typeface="ＭＳ Ｐゴシック" pitchFamily="-65" charset="-128"/>
                <a:cs typeface="+mn-cs"/>
              </a:rPr>
              <a:t>Huawei base</a:t>
            </a:r>
            <a:r>
              <a:rPr lang="en-US" sz="1700" dirty="0">
                <a:solidFill>
                  <a:srgbClr val="FF0000"/>
                </a:solidFill>
                <a:latin typeface="Times New Roman" pitchFamily="18" charset="0"/>
                <a:ea typeface="ＭＳ Ｐゴシック" pitchFamily="-65" charset="-128"/>
                <a:cs typeface="+mn-cs"/>
              </a:rPr>
              <a:t>, </a:t>
            </a:r>
            <a:r>
              <a:rPr lang="en-US" altLang="zh-CN" sz="1700" dirty="0">
                <a:solidFill>
                  <a:srgbClr val="FF0000"/>
                </a:solidFill>
                <a:latin typeface="Times New Roman" pitchFamily="18" charset="0"/>
                <a:ea typeface="ＭＳ Ｐゴシック" pitchFamily="-65" charset="-128"/>
                <a:cs typeface="+mn-cs"/>
              </a:rPr>
              <a:t>Shenzhen</a:t>
            </a:r>
            <a:r>
              <a:rPr lang="en-US" sz="1700" dirty="0">
                <a:solidFill>
                  <a:srgbClr val="FF0000"/>
                </a:solidFill>
                <a:latin typeface="Times New Roman" pitchFamily="18" charset="0"/>
                <a:ea typeface="ＭＳ Ｐゴシック" pitchFamily="-65" charset="-128"/>
                <a:cs typeface="+mn-cs"/>
              </a:rPr>
              <a:t>, </a:t>
            </a:r>
            <a:r>
              <a:rPr lang="en-US" altLang="zh-CN" sz="1700" dirty="0" smtClean="0">
                <a:solidFill>
                  <a:srgbClr val="FF0000"/>
                </a:solidFill>
                <a:latin typeface="Times New Roman" pitchFamily="18" charset="0"/>
                <a:ea typeface="ＭＳ Ｐゴシック" pitchFamily="-65" charset="-128"/>
                <a:cs typeface="+mn-cs"/>
              </a:rPr>
              <a:t>CHINA &amp; Huawei Israel &amp; </a:t>
            </a:r>
            <a:r>
              <a:rPr lang="en-US" altLang="zh-CN" sz="1700" dirty="0">
                <a:solidFill>
                  <a:srgbClr val="FF0000"/>
                </a:solidFill>
                <a:latin typeface="Times New Roman" pitchFamily="18" charset="0"/>
                <a:ea typeface="ＭＳ Ｐゴシック" pitchFamily="-65" charset="-128"/>
                <a:cs typeface="+mn-cs"/>
              </a:rPr>
              <a:t>Huawei Singapore</a:t>
            </a:r>
            <a:r>
              <a:rPr lang="en-US" sz="1700" dirty="0" smtClean="0">
                <a:solidFill>
                  <a:schemeClr val="tx2"/>
                </a:solidFill>
                <a:latin typeface="Times New Roman" pitchFamily="18" charset="0"/>
                <a:ea typeface="ＭＳ Ｐゴシック" pitchFamily="-65" charset="-128"/>
                <a:cs typeface="+mn-cs"/>
              </a:rPr>
              <a:t>]</a:t>
            </a: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dirty="0">
                <a:solidFill>
                  <a:schemeClr val="tx2"/>
                </a:solidFill>
                <a:latin typeface="Times New Roman" pitchFamily="18" charset="0"/>
                <a:ea typeface="ＭＳ Ｐゴシック" pitchFamily="-65" charset="-128"/>
                <a:cs typeface="+mn-cs"/>
              </a:rPr>
              <a:t>E-Mail:[</a:t>
            </a:r>
            <a:r>
              <a:rPr lang="en-US" sz="1700" dirty="0">
                <a:solidFill>
                  <a:srgbClr val="FF0000"/>
                </a:solidFill>
                <a:latin typeface="Times New Roman" pitchFamily="18" charset="0"/>
                <a:ea typeface="ＭＳ Ｐゴシック" pitchFamily="-65" charset="-128"/>
                <a:cs typeface="+mn-cs"/>
              </a:rPr>
              <a:t>lin.linwei</a:t>
            </a:r>
            <a:r>
              <a:rPr lang="en-US" altLang="zh-CN" sz="1700" dirty="0">
                <a:solidFill>
                  <a:srgbClr val="FF0000"/>
                </a:solidFill>
                <a:latin typeface="Times New Roman" pitchFamily="18" charset="0"/>
                <a:ea typeface="ＭＳ Ｐゴシック" pitchFamily="-65" charset="-128"/>
                <a:cs typeface="+mn-cs"/>
              </a:rPr>
              <a:t>@huawei.com</a:t>
            </a:r>
            <a:r>
              <a:rPr lang="en-US" sz="1700" dirty="0">
                <a:solidFill>
                  <a:schemeClr val="tx2"/>
                </a:solidFill>
                <a:latin typeface="Times New Roman" pitchFamily="18" charset="0"/>
                <a:ea typeface="ＭＳ Ｐゴシック" pitchFamily="-65" charset="-128"/>
                <a:cs typeface="+mn-cs"/>
              </a:rPr>
              <a:t>]	</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Re:</a:t>
            </a:r>
            <a:r>
              <a:rPr lang="en-US" sz="1700" dirty="0">
                <a:solidFill>
                  <a:schemeClr val="tx2"/>
                </a:solidFill>
                <a:latin typeface="Times New Roman" pitchFamily="18" charset="0"/>
                <a:ea typeface="ＭＳ Ｐゴシック" pitchFamily="-65" charset="-128"/>
                <a:cs typeface="+mn-cs"/>
              </a:rPr>
              <a:t> [</a:t>
            </a:r>
            <a:r>
              <a:rPr lang="en-US" altLang="en-US" sz="1800" b="1" dirty="0">
                <a:latin typeface="Times New Roman" panose="02020603050405020304" pitchFamily="18" charset="0"/>
              </a:rPr>
              <a:t>Study Group 4ab: UWB Next Generation</a:t>
            </a:r>
            <a:r>
              <a:rPr lang="en-US" sz="17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Abstract:</a:t>
            </a:r>
            <a:r>
              <a:rPr lang="en-US" sz="1700" dirty="0">
                <a:solidFill>
                  <a:schemeClr val="tx2"/>
                </a:solidFill>
                <a:latin typeface="Times New Roman" pitchFamily="18" charset="0"/>
                <a:ea typeface="ＭＳ Ｐゴシック" pitchFamily="-65" charset="-128"/>
                <a:cs typeface="+mn-cs"/>
              </a:rPr>
              <a:t>	</a:t>
            </a:r>
            <a:r>
              <a:rPr lang="en-US" sz="1700" dirty="0" smtClean="0">
                <a:solidFill>
                  <a:schemeClr val="tx2"/>
                </a:solidFill>
                <a:latin typeface="Times New Roman" pitchFamily="18" charset="0"/>
                <a:ea typeface="ＭＳ Ｐゴシック" pitchFamily="-65" charset="-128"/>
                <a:cs typeface="+mn-cs"/>
              </a:rPr>
              <a:t>[</a:t>
            </a:r>
            <a:r>
              <a:rPr lang="en-US" altLang="zh-CN" sz="1700" dirty="0" smtClean="0">
                <a:latin typeface="Times New Roman" pitchFamily="18" charset="0"/>
                <a:ea typeface="ＭＳ Ｐゴシック" pitchFamily="-65" charset="-128"/>
              </a:rPr>
              <a:t>Code </a:t>
            </a:r>
            <a:r>
              <a:rPr lang="en-US" altLang="zh-CN" sz="1700" dirty="0">
                <a:latin typeface="Times New Roman" pitchFamily="18" charset="0"/>
                <a:ea typeface="ＭＳ Ｐゴシック" pitchFamily="-65" charset="-128"/>
              </a:rPr>
              <a:t>Length Selection of 11n </a:t>
            </a:r>
            <a:r>
              <a:rPr lang="en-US" altLang="zh-CN" sz="1700" dirty="0" smtClean="0">
                <a:latin typeface="Times New Roman" pitchFamily="18" charset="0"/>
                <a:ea typeface="ＭＳ Ｐゴシック" pitchFamily="-65" charset="-128"/>
              </a:rPr>
              <a:t>Based LDPC </a:t>
            </a:r>
            <a:r>
              <a:rPr lang="en-US" altLang="zh-CN" sz="1700" dirty="0">
                <a:latin typeface="Times New Roman" pitchFamily="18" charset="0"/>
                <a:ea typeface="ＭＳ Ｐゴシック" pitchFamily="-65" charset="-128"/>
              </a:rPr>
              <a:t>Codes for 15.4ab</a:t>
            </a:r>
            <a:r>
              <a:rPr lang="en-US" sz="1700" dirty="0" smtClean="0">
                <a:solidFill>
                  <a:schemeClr val="tx2"/>
                </a:solidFill>
                <a:latin typeface="Times New Roman" pitchFamily="18" charset="0"/>
                <a:ea typeface="ＭＳ Ｐゴシック" pitchFamily="-65" charset="-128"/>
                <a:cs typeface="+mn-cs"/>
              </a:rPr>
              <a:t>]</a:t>
            </a:r>
            <a:endParaRPr lang="en-US" sz="1700"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Purpose:</a:t>
            </a:r>
            <a:r>
              <a:rPr lang="en-US" sz="1700" dirty="0">
                <a:solidFill>
                  <a:schemeClr val="tx2"/>
                </a:solidFill>
                <a:latin typeface="Times New Roman" pitchFamily="18" charset="0"/>
                <a:ea typeface="ＭＳ Ｐゴシック" pitchFamily="-65" charset="-128"/>
                <a:cs typeface="+mn-cs"/>
              </a:rPr>
              <a:t>	</a:t>
            </a:r>
            <a:r>
              <a:rPr lang="en-US" sz="1700" dirty="0" smtClean="0">
                <a:solidFill>
                  <a:schemeClr val="tx2"/>
                </a:solidFill>
                <a:latin typeface="Times New Roman" pitchFamily="18" charset="0"/>
                <a:ea typeface="ＭＳ Ｐゴシック" pitchFamily="-65" charset="-128"/>
                <a:cs typeface="+mn-cs"/>
              </a:rPr>
              <a:t>[]</a:t>
            </a: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Notice:</a:t>
            </a:r>
            <a:r>
              <a:rPr lang="en-US" sz="17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700" b="1"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Release:</a:t>
            </a:r>
            <a:r>
              <a:rPr lang="en-US" sz="17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006" y="762794"/>
            <a:ext cx="11580893" cy="457306"/>
          </a:xfrm>
        </p:spPr>
        <p:txBody>
          <a:bodyPr/>
          <a:lstStyle/>
          <a:p>
            <a:r>
              <a:rPr lang="en-US" altLang="en-US" sz="3600" dirty="0" smtClean="0"/>
              <a:t>Performance </a:t>
            </a:r>
            <a:r>
              <a:rPr lang="en-US" altLang="en-US" sz="3600" smtClean="0"/>
              <a:t>&amp; Efficiency</a:t>
            </a:r>
            <a:endParaRPr lang="en-US" sz="3600" dirty="0"/>
          </a:p>
        </p:txBody>
      </p:sp>
      <p:sp>
        <p:nvSpPr>
          <p:cNvPr id="10243" name="Rectangle 1027"/>
          <p:cNvSpPr>
            <a:spLocks noGrp="1" noChangeArrowheads="1"/>
          </p:cNvSpPr>
          <p:nvPr>
            <p:ph type="body" idx="1"/>
          </p:nvPr>
        </p:nvSpPr>
        <p:spPr>
          <a:xfrm>
            <a:off x="507935" y="1372394"/>
            <a:ext cx="10997471" cy="4876799"/>
          </a:xfrm>
        </p:spPr>
        <p:txBody>
          <a:bodyPr/>
          <a:lstStyle/>
          <a:p>
            <a:pPr marL="373350" lvl="1" indent="-373350" algn="just">
              <a:buClr>
                <a:srgbClr val="002060"/>
              </a:buClr>
              <a:buFontTx/>
              <a:buChar char="•"/>
              <a:defRPr/>
            </a:pPr>
            <a:r>
              <a:rPr lang="en-US" altLang="zh-CN" sz="1400" dirty="0" smtClean="0">
                <a:latin typeface="+mn-ea"/>
              </a:rPr>
              <a:t>Simulation results of payload length of 121 bytes (1 </a:t>
            </a:r>
            <a:r>
              <a:rPr lang="en-US" altLang="zh-CN" sz="1400" dirty="0" err="1" smtClean="0">
                <a:latin typeface="+mn-ea"/>
              </a:rPr>
              <a:t>codeword</a:t>
            </a:r>
            <a:r>
              <a:rPr lang="en-US" altLang="zh-CN" sz="1400" dirty="0" smtClean="0">
                <a:latin typeface="+mn-ea"/>
              </a:rPr>
              <a:t> of 1944 LDPC), 122 </a:t>
            </a:r>
            <a:r>
              <a:rPr lang="en-US" altLang="zh-CN" sz="1400" dirty="0">
                <a:latin typeface="+mn-ea"/>
              </a:rPr>
              <a:t>bytes </a:t>
            </a:r>
            <a:r>
              <a:rPr lang="en-US" altLang="zh-CN" sz="1400" dirty="0" smtClean="0">
                <a:latin typeface="+mn-ea"/>
              </a:rPr>
              <a:t>(2 </a:t>
            </a:r>
            <a:r>
              <a:rPr lang="en-US" altLang="zh-CN" sz="1400" dirty="0" err="1" smtClean="0">
                <a:latin typeface="+mn-ea"/>
              </a:rPr>
              <a:t>codewords</a:t>
            </a:r>
            <a:r>
              <a:rPr lang="en-US" altLang="zh-CN" sz="1400" dirty="0" smtClean="0">
                <a:latin typeface="+mn-ea"/>
              </a:rPr>
              <a:t> </a:t>
            </a:r>
            <a:r>
              <a:rPr lang="en-US" altLang="zh-CN" sz="1400" dirty="0">
                <a:latin typeface="+mn-ea"/>
              </a:rPr>
              <a:t>of with </a:t>
            </a:r>
            <a:r>
              <a:rPr lang="en-US" altLang="zh-CN" sz="1400" dirty="0" smtClean="0">
                <a:latin typeface="+mn-ea"/>
              </a:rPr>
              <a:t>1296 and 1944 LDPC</a:t>
            </a:r>
            <a:r>
              <a:rPr lang="en-US" altLang="zh-CN" sz="1400" dirty="0">
                <a:latin typeface="+mn-ea"/>
              </a:rPr>
              <a:t>), </a:t>
            </a:r>
            <a:r>
              <a:rPr lang="en-US" altLang="zh-CN" sz="1400" dirty="0" smtClean="0">
                <a:latin typeface="+mn-ea"/>
              </a:rPr>
              <a:t>142 </a:t>
            </a:r>
            <a:r>
              <a:rPr lang="en-US" altLang="zh-CN" sz="1400" dirty="0">
                <a:latin typeface="+mn-ea"/>
              </a:rPr>
              <a:t>bytes (2 </a:t>
            </a:r>
            <a:r>
              <a:rPr lang="en-US" altLang="zh-CN" sz="1400" dirty="0" err="1">
                <a:latin typeface="+mn-ea"/>
              </a:rPr>
              <a:t>codewords</a:t>
            </a:r>
            <a:r>
              <a:rPr lang="en-US" altLang="zh-CN" sz="1400" dirty="0">
                <a:latin typeface="+mn-ea"/>
              </a:rPr>
              <a:t> of with 1296 and 1944 LDPC</a:t>
            </a:r>
            <a:r>
              <a:rPr lang="en-US" altLang="zh-CN" sz="1400" dirty="0" smtClean="0">
                <a:latin typeface="+mn-ea"/>
              </a:rPr>
              <a:t>), 162 bytes </a:t>
            </a:r>
            <a:r>
              <a:rPr lang="en-US" altLang="zh-CN" sz="1400" dirty="0">
                <a:latin typeface="+mn-ea"/>
              </a:rPr>
              <a:t>(2 </a:t>
            </a:r>
            <a:r>
              <a:rPr lang="en-US" altLang="zh-CN" sz="1400" dirty="0" err="1">
                <a:latin typeface="+mn-ea"/>
              </a:rPr>
              <a:t>codewords</a:t>
            </a:r>
            <a:r>
              <a:rPr lang="en-US" altLang="zh-CN" sz="1400" dirty="0">
                <a:latin typeface="+mn-ea"/>
              </a:rPr>
              <a:t> of with 1296 and 1944 LDPC)</a:t>
            </a:r>
            <a:endParaRPr lang="en-US" altLang="zh-CN" sz="1400" dirty="0">
              <a:latin typeface="+mn-ea"/>
              <a:sym typeface="Wingdings" panose="05000000000000000000" pitchFamily="2" charset="2"/>
            </a:endParaRPr>
          </a:p>
          <a:p>
            <a:pPr marL="373350" lvl="1" indent="-373350" algn="just">
              <a:buClr>
                <a:srgbClr val="002060"/>
              </a:buClr>
              <a:buFontTx/>
              <a:buChar char="•"/>
              <a:defRPr/>
            </a:pPr>
            <a:endParaRPr lang="en-US" altLang="zh-CN" sz="2000" dirty="0" smtClean="0">
              <a:ea typeface="ＭＳ Ｐゴシック" pitchFamily="-65" charset="-128"/>
              <a:cs typeface="ＭＳ Ｐゴシック" pitchFamily="-65" charset="-128"/>
            </a:endParaRPr>
          </a:p>
          <a:p>
            <a:pPr marL="373350" lvl="1" indent="-373350" algn="just">
              <a:buClr>
                <a:srgbClr val="002060"/>
              </a:buClr>
              <a:buFontTx/>
              <a:buChar char="•"/>
              <a:defRPr/>
            </a:pPr>
            <a:endParaRPr lang="en-US" altLang="zh-CN" sz="1800" dirty="0">
              <a:ea typeface="ＭＳ Ｐゴシック" pitchFamily="-65" charset="-128"/>
              <a:cs typeface="ＭＳ Ｐゴシック" pitchFamily="-65" charset="-128"/>
            </a:endParaRPr>
          </a:p>
          <a:p>
            <a:pPr marL="373350" lvl="1" indent="-373350" algn="just">
              <a:buClr>
                <a:srgbClr val="002060"/>
              </a:buClr>
              <a:buFontTx/>
              <a:buChar char="•"/>
              <a:defRPr/>
            </a:pPr>
            <a:endParaRPr lang="en-US" altLang="zh-CN" sz="1800" dirty="0" smtClean="0">
              <a:ea typeface="ＭＳ Ｐゴシック" pitchFamily="-65" charset="-128"/>
              <a:cs typeface="ＭＳ Ｐゴシック" pitchFamily="-65" charset="-128"/>
            </a:endParaRPr>
          </a:p>
          <a:p>
            <a:pPr marL="373350" lvl="1" indent="-373350" algn="just">
              <a:buClr>
                <a:srgbClr val="002060"/>
              </a:buClr>
              <a:buFontTx/>
              <a:buChar char="•"/>
              <a:defRPr/>
            </a:pPr>
            <a:endParaRPr lang="en-US" altLang="zh-CN" sz="1800" dirty="0">
              <a:ea typeface="ＭＳ Ｐゴシック" pitchFamily="-65" charset="-128"/>
              <a:cs typeface="ＭＳ Ｐゴシック" pitchFamily="-65" charset="-128"/>
            </a:endParaRPr>
          </a:p>
          <a:p>
            <a:pPr marL="373350" lvl="1" indent="-373350" algn="just">
              <a:buClr>
                <a:srgbClr val="002060"/>
              </a:buClr>
              <a:buFontTx/>
              <a:buChar char="•"/>
              <a:defRPr/>
            </a:pPr>
            <a:endParaRPr lang="en-US" altLang="zh-CN" sz="1800" dirty="0" smtClean="0">
              <a:ea typeface="ＭＳ Ｐゴシック" pitchFamily="-65" charset="-128"/>
              <a:cs typeface="ＭＳ Ｐゴシック" pitchFamily="-65" charset="-128"/>
            </a:endParaRPr>
          </a:p>
          <a:p>
            <a:pPr marL="373350" lvl="1" indent="-373350" algn="just">
              <a:buClr>
                <a:srgbClr val="002060"/>
              </a:buClr>
              <a:buFontTx/>
              <a:buChar char="•"/>
              <a:defRPr/>
            </a:pPr>
            <a:endParaRPr lang="en-US" altLang="zh-CN" sz="1800" dirty="0">
              <a:ea typeface="ＭＳ Ｐゴシック" pitchFamily="-65" charset="-128"/>
              <a:cs typeface="ＭＳ Ｐゴシック" pitchFamily="-65" charset="-128"/>
            </a:endParaRPr>
          </a:p>
          <a:p>
            <a:pPr marL="373350" lvl="1" indent="-373350" algn="just">
              <a:buClr>
                <a:srgbClr val="002060"/>
              </a:buClr>
              <a:buFontTx/>
              <a:buChar char="•"/>
              <a:defRPr/>
            </a:pPr>
            <a:endParaRPr lang="en-US" altLang="zh-CN" sz="1800" dirty="0" smtClean="0">
              <a:ea typeface="ＭＳ Ｐゴシック" pitchFamily="-65" charset="-128"/>
              <a:cs typeface="ＭＳ Ｐゴシック" pitchFamily="-65" charset="-128"/>
            </a:endParaRPr>
          </a:p>
          <a:p>
            <a:pPr marL="373350" lvl="1" indent="-373350" algn="just">
              <a:buClr>
                <a:srgbClr val="002060"/>
              </a:buClr>
              <a:buFontTx/>
              <a:buChar char="•"/>
              <a:defRPr/>
            </a:pPr>
            <a:endParaRPr lang="en-US" altLang="zh-CN" sz="1800" dirty="0">
              <a:ea typeface="ＭＳ Ｐゴシック" pitchFamily="-65" charset="-128"/>
              <a:cs typeface="ＭＳ Ｐゴシック" pitchFamily="-65" charset="-128"/>
            </a:endParaRPr>
          </a:p>
          <a:p>
            <a:pPr marL="373350" lvl="1" indent="-373350" algn="just">
              <a:buClr>
                <a:srgbClr val="002060"/>
              </a:buClr>
              <a:buFontTx/>
              <a:buChar char="•"/>
              <a:defRPr/>
            </a:pPr>
            <a:endParaRPr lang="en-US" altLang="zh-CN" sz="1800" dirty="0">
              <a:ea typeface="ＭＳ Ｐゴシック" pitchFamily="-65" charset="-128"/>
              <a:cs typeface="ＭＳ Ｐゴシック" pitchFamily="-65" charset="-128"/>
            </a:endParaRPr>
          </a:p>
          <a:p>
            <a:pPr marL="373350" lvl="1" indent="-373350" algn="just">
              <a:buClr>
                <a:srgbClr val="002060"/>
              </a:buClr>
              <a:buFontTx/>
              <a:buChar char="•"/>
              <a:defRPr/>
            </a:pPr>
            <a:endParaRPr lang="en-US" altLang="zh-CN" sz="1800" dirty="0" smtClean="0">
              <a:ea typeface="ＭＳ Ｐゴシック" pitchFamily="-65" charset="-128"/>
              <a:cs typeface="ＭＳ Ｐゴシック" pitchFamily="-65" charset="-128"/>
            </a:endParaRPr>
          </a:p>
          <a:p>
            <a:pPr algn="just"/>
            <a:endParaRPr lang="en-US" altLang="zh-CN" sz="1800" dirty="0" smtClean="0">
              <a:sym typeface="Wingdings" panose="05000000000000000000" pitchFamily="2" charset="2"/>
            </a:endParaRPr>
          </a:p>
          <a:p>
            <a:pPr algn="just"/>
            <a:endParaRPr lang="en-US" altLang="zh-CN" sz="1400" dirty="0" smtClean="0">
              <a:sym typeface="Wingdings" panose="05000000000000000000" pitchFamily="2" charset="2"/>
            </a:endParaRPr>
          </a:p>
          <a:p>
            <a:pPr algn="just"/>
            <a:r>
              <a:rPr lang="en-US" altLang="zh-CN" sz="1400" dirty="0" smtClean="0">
                <a:sym typeface="Wingdings" panose="05000000000000000000" pitchFamily="2" charset="2"/>
              </a:rPr>
              <a:t>In terms of </a:t>
            </a:r>
            <a:r>
              <a:rPr lang="en-US" altLang="zh-CN" sz="1400" dirty="0" err="1" smtClean="0">
                <a:sym typeface="Wingdings" panose="05000000000000000000" pitchFamily="2" charset="2"/>
              </a:rPr>
              <a:t>Eb</a:t>
            </a:r>
            <a:r>
              <a:rPr lang="en-US" altLang="zh-CN" sz="1400" dirty="0" smtClean="0">
                <a:sym typeface="Wingdings" panose="05000000000000000000" pitchFamily="2" charset="2"/>
              </a:rPr>
              <a:t>/N0, all results are clustered around 1.5dB at FER = 10</a:t>
            </a:r>
            <a:r>
              <a:rPr lang="en-US" altLang="zh-CN" sz="1400" baseline="30000" dirty="0" smtClean="0">
                <a:sym typeface="Wingdings" panose="05000000000000000000" pitchFamily="2" charset="2"/>
              </a:rPr>
              <a:t>-2</a:t>
            </a:r>
            <a:r>
              <a:rPr lang="en-US" altLang="zh-CN" sz="1400" dirty="0" smtClean="0">
                <a:sym typeface="Wingdings" panose="05000000000000000000" pitchFamily="2" charset="2"/>
              </a:rPr>
              <a:t>,  while 1296 LDPC have better efficiency (around 77% time of 1944 LDPC at payload length of 122 bytes)</a:t>
            </a:r>
            <a:endParaRPr lang="en-US" altLang="zh-CN" sz="1400" dirty="0">
              <a:sym typeface="Wingdings" panose="05000000000000000000" pitchFamily="2" charset="2"/>
            </a:endParaRPr>
          </a:p>
        </p:txBody>
      </p:sp>
      <p:pic>
        <p:nvPicPr>
          <p:cNvPr id="3" name="图片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723" y="2067467"/>
            <a:ext cx="5273483" cy="3495927"/>
          </a:xfrm>
          <a:prstGeom prst="rect">
            <a:avLst/>
          </a:prstGeom>
        </p:spPr>
      </p:pic>
      <p:sp>
        <p:nvSpPr>
          <p:cNvPr id="6" name="椭圆 5"/>
          <p:cNvSpPr/>
          <p:nvPr/>
        </p:nvSpPr>
        <p:spPr bwMode="auto">
          <a:xfrm>
            <a:off x="3336323" y="3734594"/>
            <a:ext cx="685800" cy="300513"/>
          </a:xfrm>
          <a:prstGeom prst="ellips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rgbClr val="0000FF"/>
              </a:solidFill>
              <a:effectLst/>
              <a:latin typeface="Times New Roman" pitchFamily="-109" charset="0"/>
            </a:endParaRPr>
          </a:p>
        </p:txBody>
      </p:sp>
      <p:pic>
        <p:nvPicPr>
          <p:cNvPr id="25" name="图片 24"/>
          <p:cNvPicPr>
            <a:picLocks noChangeAspect="1"/>
          </p:cNvPicPr>
          <p:nvPr/>
        </p:nvPicPr>
        <p:blipFill>
          <a:blip r:embed="rId3"/>
          <a:stretch>
            <a:fillRect/>
          </a:stretch>
        </p:blipFill>
        <p:spPr>
          <a:xfrm>
            <a:off x="5686704" y="2424359"/>
            <a:ext cx="6199702" cy="2568214"/>
          </a:xfrm>
          <a:prstGeom prst="rect">
            <a:avLst/>
          </a:prstGeom>
        </p:spPr>
      </p:pic>
      <p:cxnSp>
        <p:nvCxnSpPr>
          <p:cNvPr id="26" name="直接连接符 25"/>
          <p:cNvCxnSpPr/>
          <p:nvPr/>
        </p:nvCxnSpPr>
        <p:spPr>
          <a:xfrm>
            <a:off x="8772698" y="2395953"/>
            <a:ext cx="0" cy="2781877"/>
          </a:xfrm>
          <a:prstGeom prst="line">
            <a:avLst/>
          </a:prstGeom>
          <a:noFill/>
          <a:ln w="28575" cap="flat" cmpd="sng" algn="ctr">
            <a:solidFill>
              <a:srgbClr val="00B050"/>
            </a:solidFill>
            <a:prstDash val="solid"/>
          </a:ln>
          <a:effectLst/>
        </p:spPr>
      </p:cxnSp>
      <p:cxnSp>
        <p:nvCxnSpPr>
          <p:cNvPr id="27" name="直接箭头连接符 26"/>
          <p:cNvCxnSpPr/>
          <p:nvPr/>
        </p:nvCxnSpPr>
        <p:spPr>
          <a:xfrm flipH="1">
            <a:off x="8772395" y="5056290"/>
            <a:ext cx="928629" cy="0"/>
          </a:xfrm>
          <a:prstGeom prst="straightConnector1">
            <a:avLst/>
          </a:prstGeom>
          <a:noFill/>
          <a:ln w="25400" cap="flat" cmpd="sng" algn="ctr">
            <a:solidFill>
              <a:srgbClr val="00B050"/>
            </a:solidFill>
            <a:prstDash val="solid"/>
            <a:headEnd type="arrow"/>
            <a:tailEnd type="arrow"/>
          </a:ln>
          <a:effectLst/>
        </p:spPr>
      </p:cxnSp>
      <p:sp>
        <p:nvSpPr>
          <p:cNvPr id="28" name="矩形 27"/>
          <p:cNvSpPr/>
          <p:nvPr/>
        </p:nvSpPr>
        <p:spPr>
          <a:xfrm>
            <a:off x="8454453" y="5210195"/>
            <a:ext cx="764953" cy="276999"/>
          </a:xfrm>
          <a:prstGeom prst="rect">
            <a:avLst/>
          </a:prstGeom>
        </p:spPr>
        <p:txBody>
          <a:bodyPr wrap="none">
            <a:spAutoFit/>
          </a:bodyPr>
          <a:lstStyle/>
          <a:p>
            <a:r>
              <a:rPr lang="en-US" altLang="zh-CN" sz="1200" dirty="0" smtClean="0">
                <a:solidFill>
                  <a:srgbClr val="C00000"/>
                </a:solidFill>
                <a:latin typeface="微软雅黑" panose="020B0503020204020204" pitchFamily="34" charset="-122"/>
                <a:ea typeface="微软雅黑" panose="020B0503020204020204" pitchFamily="34" charset="-122"/>
                <a:cs typeface="+mn-cs"/>
              </a:rPr>
              <a:t>976 </a:t>
            </a:r>
            <a:r>
              <a:rPr lang="en-US" altLang="zh-CN" sz="1200" dirty="0">
                <a:solidFill>
                  <a:srgbClr val="C00000"/>
                </a:solidFill>
                <a:latin typeface="微软雅黑" panose="020B0503020204020204" pitchFamily="34" charset="-122"/>
                <a:ea typeface="微软雅黑" panose="020B0503020204020204" pitchFamily="34" charset="-122"/>
                <a:cs typeface="+mn-cs"/>
              </a:rPr>
              <a:t>Bits</a:t>
            </a:r>
            <a:endParaRPr lang="zh-CN" altLang="en-US" sz="1200" dirty="0">
              <a:solidFill>
                <a:srgbClr val="C00000"/>
              </a:solidFill>
              <a:latin typeface="微软雅黑" panose="020B0503020204020204" pitchFamily="34" charset="-122"/>
              <a:ea typeface="微软雅黑" panose="020B0503020204020204" pitchFamily="34" charset="-122"/>
              <a:cs typeface="+mn-cs"/>
            </a:endParaRPr>
          </a:p>
        </p:txBody>
      </p:sp>
      <p:cxnSp>
        <p:nvCxnSpPr>
          <p:cNvPr id="29" name="直接连接符 28"/>
          <p:cNvCxnSpPr/>
          <p:nvPr/>
        </p:nvCxnSpPr>
        <p:spPr>
          <a:xfrm>
            <a:off x="9701024" y="2391994"/>
            <a:ext cx="0" cy="2781877"/>
          </a:xfrm>
          <a:prstGeom prst="line">
            <a:avLst/>
          </a:prstGeom>
          <a:noFill/>
          <a:ln w="28575" cap="flat" cmpd="sng" algn="ctr">
            <a:solidFill>
              <a:srgbClr val="00B050"/>
            </a:solidFill>
            <a:prstDash val="solid"/>
          </a:ln>
          <a:effectLst/>
        </p:spPr>
      </p:cxnSp>
      <p:sp>
        <p:nvSpPr>
          <p:cNvPr id="30" name="矩形 29"/>
          <p:cNvSpPr/>
          <p:nvPr/>
        </p:nvSpPr>
        <p:spPr>
          <a:xfrm>
            <a:off x="9296479" y="5208597"/>
            <a:ext cx="854721" cy="276999"/>
          </a:xfrm>
          <a:prstGeom prst="rect">
            <a:avLst/>
          </a:prstGeom>
        </p:spPr>
        <p:txBody>
          <a:bodyPr wrap="none">
            <a:spAutoFit/>
          </a:bodyPr>
          <a:lstStyle/>
          <a:p>
            <a:r>
              <a:rPr lang="en-US" altLang="zh-CN" sz="1200" dirty="0" smtClean="0">
                <a:solidFill>
                  <a:srgbClr val="C00000"/>
                </a:solidFill>
                <a:latin typeface="微软雅黑" panose="020B0503020204020204" pitchFamily="34" charset="-122"/>
                <a:ea typeface="微软雅黑" panose="020B0503020204020204" pitchFamily="34" charset="-122"/>
                <a:cs typeface="+mn-cs"/>
              </a:rPr>
              <a:t>1296 </a:t>
            </a:r>
            <a:r>
              <a:rPr lang="en-US" altLang="zh-CN" sz="1200" dirty="0">
                <a:solidFill>
                  <a:srgbClr val="C00000"/>
                </a:solidFill>
                <a:latin typeface="微软雅黑" panose="020B0503020204020204" pitchFamily="34" charset="-122"/>
                <a:ea typeface="微软雅黑" panose="020B0503020204020204" pitchFamily="34" charset="-122"/>
                <a:cs typeface="+mn-cs"/>
              </a:rPr>
              <a:t>Bits</a:t>
            </a:r>
            <a:endParaRPr lang="zh-CN" altLang="en-US" sz="1200" dirty="0">
              <a:solidFill>
                <a:srgbClr val="C00000"/>
              </a:solidFill>
              <a:latin typeface="微软雅黑" panose="020B0503020204020204" pitchFamily="34" charset="-122"/>
              <a:ea typeface="微软雅黑" panose="020B0503020204020204" pitchFamily="34" charset="-122"/>
              <a:cs typeface="+mn-cs"/>
            </a:endParaRPr>
          </a:p>
        </p:txBody>
      </p:sp>
      <p:cxnSp>
        <p:nvCxnSpPr>
          <p:cNvPr id="31" name="直接箭头连接符 30"/>
          <p:cNvCxnSpPr/>
          <p:nvPr/>
        </p:nvCxnSpPr>
        <p:spPr>
          <a:xfrm flipV="1">
            <a:off x="8772698" y="2549195"/>
            <a:ext cx="928326" cy="337147"/>
          </a:xfrm>
          <a:prstGeom prst="straightConnector1">
            <a:avLst/>
          </a:prstGeom>
          <a:noFill/>
          <a:ln w="15875" cap="flat" cmpd="sng" algn="ctr">
            <a:solidFill>
              <a:srgbClr val="FF0000"/>
            </a:solidFill>
            <a:prstDash val="solid"/>
            <a:tailEnd type="arrow"/>
          </a:ln>
          <a:effectLst/>
        </p:spPr>
      </p:cxnSp>
      <p:cxnSp>
        <p:nvCxnSpPr>
          <p:cNvPr id="32" name="直接箭头连接符 31"/>
          <p:cNvCxnSpPr/>
          <p:nvPr/>
        </p:nvCxnSpPr>
        <p:spPr>
          <a:xfrm flipV="1">
            <a:off x="8772395" y="2999196"/>
            <a:ext cx="928629" cy="327485"/>
          </a:xfrm>
          <a:prstGeom prst="straightConnector1">
            <a:avLst/>
          </a:prstGeom>
          <a:noFill/>
          <a:ln w="15875" cap="flat" cmpd="sng" algn="ctr">
            <a:solidFill>
              <a:srgbClr val="FF0000"/>
            </a:solidFill>
            <a:prstDash val="solid"/>
            <a:tailEnd type="arrow"/>
          </a:ln>
          <a:effectLst/>
        </p:spPr>
      </p:cxnSp>
      <p:cxnSp>
        <p:nvCxnSpPr>
          <p:cNvPr id="33" name="直接箭头连接符 32"/>
          <p:cNvCxnSpPr/>
          <p:nvPr/>
        </p:nvCxnSpPr>
        <p:spPr>
          <a:xfrm flipV="1">
            <a:off x="9723839" y="2548036"/>
            <a:ext cx="1830265" cy="451160"/>
          </a:xfrm>
          <a:prstGeom prst="straightConnector1">
            <a:avLst/>
          </a:prstGeom>
          <a:noFill/>
          <a:ln w="15875" cap="flat" cmpd="sng" algn="ctr">
            <a:solidFill>
              <a:srgbClr val="FF0000"/>
            </a:solidFill>
            <a:prstDash val="solid"/>
            <a:tailEnd type="arrow"/>
          </a:ln>
          <a:effectLst/>
        </p:spPr>
      </p:cxnSp>
      <p:sp>
        <p:nvSpPr>
          <p:cNvPr id="34" name="矩形 33"/>
          <p:cNvSpPr/>
          <p:nvPr/>
        </p:nvSpPr>
        <p:spPr>
          <a:xfrm>
            <a:off x="8990145" y="3155720"/>
            <a:ext cx="612668" cy="261610"/>
          </a:xfrm>
          <a:prstGeom prst="rect">
            <a:avLst/>
          </a:prstGeom>
        </p:spPr>
        <p:txBody>
          <a:bodyPr wrap="none">
            <a:spAutoFit/>
          </a:bodyPr>
          <a:lstStyle/>
          <a:p>
            <a:r>
              <a:rPr lang="en-US" altLang="zh-CN" sz="1100" b="1" dirty="0">
                <a:solidFill>
                  <a:srgbClr val="C00000"/>
                </a:solidFill>
                <a:latin typeface="+mn-ea"/>
                <a:ea typeface="ＭＳ Ｐゴシック" pitchFamily="-65" charset="-128"/>
                <a:cs typeface="ＭＳ Ｐゴシック" pitchFamily="-65" charset="-128"/>
                <a:sym typeface="Wingdings" panose="05000000000000000000" pitchFamily="2" charset="2"/>
              </a:rPr>
              <a:t>Case A</a:t>
            </a:r>
            <a:endParaRPr lang="zh-CN" altLang="en-US" sz="1100" b="1" dirty="0">
              <a:solidFill>
                <a:srgbClr val="C00000"/>
              </a:solidFill>
            </a:endParaRPr>
          </a:p>
        </p:txBody>
      </p:sp>
      <p:sp>
        <p:nvSpPr>
          <p:cNvPr id="35" name="矩形 34"/>
          <p:cNvSpPr/>
          <p:nvPr/>
        </p:nvSpPr>
        <p:spPr>
          <a:xfrm>
            <a:off x="8838406" y="2743994"/>
            <a:ext cx="906017" cy="261610"/>
          </a:xfrm>
          <a:prstGeom prst="rect">
            <a:avLst/>
          </a:prstGeom>
        </p:spPr>
        <p:txBody>
          <a:bodyPr wrap="none">
            <a:spAutoFit/>
          </a:bodyPr>
          <a:lstStyle/>
          <a:p>
            <a:r>
              <a:rPr lang="en-US" altLang="zh-CN" sz="1100" b="1" dirty="0">
                <a:solidFill>
                  <a:srgbClr val="C00000"/>
                </a:solidFill>
                <a:latin typeface="+mn-ea"/>
                <a:ea typeface="ＭＳ Ｐゴシック" pitchFamily="-65" charset="-128"/>
                <a:cs typeface="ＭＳ Ｐゴシック" pitchFamily="-65" charset="-128"/>
                <a:sym typeface="Wingdings" panose="05000000000000000000" pitchFamily="2" charset="2"/>
              </a:rPr>
              <a:t>Case </a:t>
            </a:r>
            <a:r>
              <a:rPr lang="en-US" altLang="zh-CN" sz="1100" b="1" dirty="0" smtClean="0">
                <a:solidFill>
                  <a:srgbClr val="C00000"/>
                </a:solidFill>
                <a:latin typeface="+mn-ea"/>
                <a:ea typeface="ＭＳ Ｐゴシック" pitchFamily="-65" charset="-128"/>
                <a:cs typeface="ＭＳ Ｐゴシック" pitchFamily="-65" charset="-128"/>
                <a:sym typeface="Wingdings" panose="05000000000000000000" pitchFamily="2" charset="2"/>
              </a:rPr>
              <a:t>B: 11n</a:t>
            </a:r>
            <a:endParaRPr lang="zh-CN" altLang="en-US" sz="1100" b="1" dirty="0">
              <a:solidFill>
                <a:srgbClr val="C00000"/>
              </a:solidFill>
            </a:endParaRPr>
          </a:p>
        </p:txBody>
      </p:sp>
      <p:cxnSp>
        <p:nvCxnSpPr>
          <p:cNvPr id="36" name="直接箭头连接符 35"/>
          <p:cNvCxnSpPr/>
          <p:nvPr/>
        </p:nvCxnSpPr>
        <p:spPr>
          <a:xfrm flipV="1">
            <a:off x="6007955" y="3005604"/>
            <a:ext cx="620651" cy="1780281"/>
          </a:xfrm>
          <a:prstGeom prst="straightConnector1">
            <a:avLst/>
          </a:prstGeom>
          <a:noFill/>
          <a:ln w="15875" cap="flat" cmpd="sng" algn="ctr">
            <a:solidFill>
              <a:srgbClr val="FF0000"/>
            </a:solidFill>
            <a:prstDash val="solid"/>
            <a:tailEnd type="arrow"/>
          </a:ln>
          <a:effectLst/>
        </p:spPr>
      </p:cxnSp>
      <p:cxnSp>
        <p:nvCxnSpPr>
          <p:cNvPr id="37" name="直接连接符 36"/>
          <p:cNvCxnSpPr/>
          <p:nvPr/>
        </p:nvCxnSpPr>
        <p:spPr>
          <a:xfrm>
            <a:off x="6628606" y="2403265"/>
            <a:ext cx="0" cy="2770606"/>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sp>
        <p:nvSpPr>
          <p:cNvPr id="38" name="矩形 37"/>
          <p:cNvSpPr/>
          <p:nvPr/>
        </p:nvSpPr>
        <p:spPr>
          <a:xfrm>
            <a:off x="6357607" y="5208597"/>
            <a:ext cx="575799" cy="276999"/>
          </a:xfrm>
          <a:prstGeom prst="rect">
            <a:avLst/>
          </a:prstGeom>
        </p:spPr>
        <p:txBody>
          <a:bodyPr wrap="none">
            <a:spAutoFit/>
          </a:bodyPr>
          <a:lstStyle/>
          <a:p>
            <a:r>
              <a:rPr lang="en-US" altLang="zh-CN" sz="1200" dirty="0" smtClean="0">
                <a:solidFill>
                  <a:srgbClr val="000000"/>
                </a:solidFill>
                <a:latin typeface="微软雅黑" panose="020B0503020204020204" pitchFamily="34" charset="-122"/>
                <a:ea typeface="微软雅黑" panose="020B0503020204020204" pitchFamily="34" charset="-122"/>
                <a:cs typeface="+mn-cs"/>
              </a:rPr>
              <a:t>TBD1</a:t>
            </a:r>
            <a:endParaRPr lang="zh-CN" altLang="en-US" sz="1200" dirty="0">
              <a:solidFill>
                <a:srgbClr val="000000"/>
              </a:solidFill>
              <a:latin typeface="微软雅黑" panose="020B0503020204020204" pitchFamily="34" charset="-122"/>
              <a:ea typeface="微软雅黑" panose="020B0503020204020204" pitchFamily="34" charset="-122"/>
              <a:cs typeface="+mn-cs"/>
            </a:endParaRPr>
          </a:p>
        </p:txBody>
      </p:sp>
      <p:cxnSp>
        <p:nvCxnSpPr>
          <p:cNvPr id="39" name="直接连接符 38"/>
          <p:cNvCxnSpPr/>
          <p:nvPr/>
        </p:nvCxnSpPr>
        <p:spPr>
          <a:xfrm>
            <a:off x="7238206" y="2411788"/>
            <a:ext cx="0" cy="2770606"/>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40" name="直接箭头连接符 39"/>
          <p:cNvCxnSpPr/>
          <p:nvPr/>
        </p:nvCxnSpPr>
        <p:spPr>
          <a:xfrm flipV="1">
            <a:off x="6623080" y="3005604"/>
            <a:ext cx="609170" cy="654576"/>
          </a:xfrm>
          <a:prstGeom prst="straightConnector1">
            <a:avLst/>
          </a:prstGeom>
          <a:noFill/>
          <a:ln w="15875" cap="flat" cmpd="sng" algn="ctr">
            <a:solidFill>
              <a:srgbClr val="FF0000"/>
            </a:solidFill>
            <a:prstDash val="solid"/>
            <a:tailEnd type="arrow"/>
          </a:ln>
          <a:effectLst/>
        </p:spPr>
      </p:cxnSp>
      <p:sp>
        <p:nvSpPr>
          <p:cNvPr id="41" name="矩形 40"/>
          <p:cNvSpPr/>
          <p:nvPr/>
        </p:nvSpPr>
        <p:spPr>
          <a:xfrm>
            <a:off x="6967207" y="5210195"/>
            <a:ext cx="575799" cy="276999"/>
          </a:xfrm>
          <a:prstGeom prst="rect">
            <a:avLst/>
          </a:prstGeom>
        </p:spPr>
        <p:txBody>
          <a:bodyPr wrap="none">
            <a:spAutoFit/>
          </a:bodyPr>
          <a:lstStyle/>
          <a:p>
            <a:r>
              <a:rPr lang="en-US" altLang="zh-CN" sz="1200" dirty="0" smtClean="0">
                <a:solidFill>
                  <a:srgbClr val="000000"/>
                </a:solidFill>
                <a:latin typeface="微软雅黑" panose="020B0503020204020204" pitchFamily="34" charset="-122"/>
                <a:ea typeface="微软雅黑" panose="020B0503020204020204" pitchFamily="34" charset="-122"/>
                <a:cs typeface="+mn-cs"/>
              </a:rPr>
              <a:t>TBD2</a:t>
            </a:r>
            <a:endParaRPr lang="zh-CN" altLang="en-US" sz="1200" dirty="0">
              <a:solidFill>
                <a:srgbClr val="000000"/>
              </a:solidFill>
              <a:latin typeface="微软雅黑" panose="020B0503020204020204" pitchFamily="34" charset="-122"/>
              <a:ea typeface="微软雅黑" panose="020B0503020204020204" pitchFamily="34" charset="-122"/>
              <a:cs typeface="+mn-cs"/>
            </a:endParaRPr>
          </a:p>
        </p:txBody>
      </p:sp>
      <p:sp>
        <p:nvSpPr>
          <p:cNvPr id="42" name="等腰三角形 41"/>
          <p:cNvSpPr/>
          <p:nvPr/>
        </p:nvSpPr>
        <p:spPr bwMode="auto">
          <a:xfrm>
            <a:off x="8686006" y="2468194"/>
            <a:ext cx="45719" cy="156524"/>
          </a:xfrm>
          <a:prstGeom prst="triangl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09" charset="0"/>
            </a:endParaRPr>
          </a:p>
        </p:txBody>
      </p:sp>
      <p:sp>
        <p:nvSpPr>
          <p:cNvPr id="43" name="等腰三角形 42"/>
          <p:cNvSpPr/>
          <p:nvPr/>
        </p:nvSpPr>
        <p:spPr bwMode="auto">
          <a:xfrm>
            <a:off x="8792687" y="2768870"/>
            <a:ext cx="45719" cy="156524"/>
          </a:xfrm>
          <a:prstGeom prst="triangl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09" charset="0"/>
            </a:endParaRPr>
          </a:p>
        </p:txBody>
      </p:sp>
      <p:sp>
        <p:nvSpPr>
          <p:cNvPr id="44" name="等腰三角形 43"/>
          <p:cNvSpPr/>
          <p:nvPr/>
        </p:nvSpPr>
        <p:spPr bwMode="auto">
          <a:xfrm>
            <a:off x="8792687" y="3226070"/>
            <a:ext cx="45719" cy="156524"/>
          </a:xfrm>
          <a:prstGeom prst="triangl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09" charset="0"/>
            </a:endParaRPr>
          </a:p>
        </p:txBody>
      </p:sp>
      <p:sp>
        <p:nvSpPr>
          <p:cNvPr id="45" name="等腰三角形 44"/>
          <p:cNvSpPr/>
          <p:nvPr/>
        </p:nvSpPr>
        <p:spPr bwMode="auto">
          <a:xfrm>
            <a:off x="9219406" y="2616470"/>
            <a:ext cx="45719" cy="156524"/>
          </a:xfrm>
          <a:prstGeom prst="triangl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09" charset="0"/>
            </a:endParaRPr>
          </a:p>
        </p:txBody>
      </p:sp>
      <p:sp>
        <p:nvSpPr>
          <p:cNvPr id="46" name="等腰三角形 45"/>
          <p:cNvSpPr/>
          <p:nvPr/>
        </p:nvSpPr>
        <p:spPr bwMode="auto">
          <a:xfrm>
            <a:off x="9219406" y="3073670"/>
            <a:ext cx="45719" cy="156524"/>
          </a:xfrm>
          <a:prstGeom prst="triangl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09" charset="0"/>
            </a:endParaRPr>
          </a:p>
        </p:txBody>
      </p:sp>
      <p:sp>
        <p:nvSpPr>
          <p:cNvPr id="47" name="等腰三角形 46"/>
          <p:cNvSpPr/>
          <p:nvPr/>
        </p:nvSpPr>
        <p:spPr bwMode="auto">
          <a:xfrm>
            <a:off x="9630887" y="2468194"/>
            <a:ext cx="45719" cy="156524"/>
          </a:xfrm>
          <a:prstGeom prst="triangl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09" charset="0"/>
            </a:endParaRPr>
          </a:p>
        </p:txBody>
      </p:sp>
      <p:sp>
        <p:nvSpPr>
          <p:cNvPr id="48" name="等腰三角形 47"/>
          <p:cNvSpPr/>
          <p:nvPr/>
        </p:nvSpPr>
        <p:spPr bwMode="auto">
          <a:xfrm>
            <a:off x="9630887" y="2921270"/>
            <a:ext cx="45719" cy="156524"/>
          </a:xfrm>
          <a:prstGeom prst="triangl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09" charset="0"/>
            </a:endParaRPr>
          </a:p>
        </p:txBody>
      </p:sp>
      <p:sp>
        <p:nvSpPr>
          <p:cNvPr id="49" name="矩形 48"/>
          <p:cNvSpPr/>
          <p:nvPr/>
        </p:nvSpPr>
        <p:spPr>
          <a:xfrm>
            <a:off x="8461380" y="2602973"/>
            <a:ext cx="377026" cy="246221"/>
          </a:xfrm>
          <a:prstGeom prst="rect">
            <a:avLst/>
          </a:prstGeom>
        </p:spPr>
        <p:txBody>
          <a:bodyPr wrap="none">
            <a:spAutoFit/>
          </a:bodyPr>
          <a:lstStyle/>
          <a:p>
            <a:r>
              <a:rPr lang="en-US" altLang="zh-CN" sz="1000" b="1" dirty="0">
                <a:solidFill>
                  <a:srgbClr val="0000FF"/>
                </a:solidFill>
                <a:latin typeface="+mn-ea"/>
                <a:ea typeface="ＭＳ Ｐゴシック" pitchFamily="-65" charset="-128"/>
                <a:cs typeface="ＭＳ Ｐゴシック" pitchFamily="-65" charset="-128"/>
                <a:sym typeface="Wingdings" panose="05000000000000000000" pitchFamily="2" charset="2"/>
              </a:rPr>
              <a:t>121</a:t>
            </a:r>
            <a:endParaRPr lang="zh-CN" altLang="en-US" sz="1050" b="1" dirty="0"/>
          </a:p>
        </p:txBody>
      </p:sp>
      <p:sp>
        <p:nvSpPr>
          <p:cNvPr id="50" name="矩形 49"/>
          <p:cNvSpPr/>
          <p:nvPr/>
        </p:nvSpPr>
        <p:spPr>
          <a:xfrm>
            <a:off x="8686006" y="3364973"/>
            <a:ext cx="377026" cy="246221"/>
          </a:xfrm>
          <a:prstGeom prst="rect">
            <a:avLst/>
          </a:prstGeom>
        </p:spPr>
        <p:txBody>
          <a:bodyPr wrap="none">
            <a:spAutoFit/>
          </a:bodyPr>
          <a:lstStyle/>
          <a:p>
            <a:r>
              <a:rPr lang="en-US" altLang="zh-CN" sz="1000" b="1" dirty="0" smtClean="0">
                <a:solidFill>
                  <a:srgbClr val="0000FF"/>
                </a:solidFill>
                <a:latin typeface="+mn-ea"/>
                <a:ea typeface="ＭＳ Ｐゴシック" pitchFamily="-65" charset="-128"/>
                <a:cs typeface="ＭＳ Ｐゴシック" pitchFamily="-65" charset="-128"/>
                <a:sym typeface="Wingdings" panose="05000000000000000000" pitchFamily="2" charset="2"/>
              </a:rPr>
              <a:t>122</a:t>
            </a:r>
            <a:endParaRPr lang="zh-CN" altLang="en-US" sz="1050" b="1" dirty="0"/>
          </a:p>
        </p:txBody>
      </p:sp>
      <p:sp>
        <p:nvSpPr>
          <p:cNvPr id="51" name="矩形 50"/>
          <p:cNvSpPr/>
          <p:nvPr/>
        </p:nvSpPr>
        <p:spPr>
          <a:xfrm>
            <a:off x="9070980" y="3306394"/>
            <a:ext cx="377026" cy="246221"/>
          </a:xfrm>
          <a:prstGeom prst="rect">
            <a:avLst/>
          </a:prstGeom>
        </p:spPr>
        <p:txBody>
          <a:bodyPr wrap="none">
            <a:spAutoFit/>
          </a:bodyPr>
          <a:lstStyle/>
          <a:p>
            <a:r>
              <a:rPr lang="en-US" altLang="zh-CN" sz="1000" b="1" dirty="0" smtClean="0">
                <a:solidFill>
                  <a:srgbClr val="0000FF"/>
                </a:solidFill>
                <a:latin typeface="+mn-ea"/>
                <a:ea typeface="ＭＳ Ｐゴシック" pitchFamily="-65" charset="-128"/>
                <a:cs typeface="ＭＳ Ｐゴシック" pitchFamily="-65" charset="-128"/>
                <a:sym typeface="Wingdings" panose="05000000000000000000" pitchFamily="2" charset="2"/>
              </a:rPr>
              <a:t>142</a:t>
            </a:r>
            <a:endParaRPr lang="zh-CN" altLang="en-US" sz="1050" b="1" dirty="0"/>
          </a:p>
        </p:txBody>
      </p:sp>
      <p:sp>
        <p:nvSpPr>
          <p:cNvPr id="52" name="矩形 51"/>
          <p:cNvSpPr/>
          <p:nvPr/>
        </p:nvSpPr>
        <p:spPr>
          <a:xfrm>
            <a:off x="9417000" y="3042800"/>
            <a:ext cx="377026" cy="246221"/>
          </a:xfrm>
          <a:prstGeom prst="rect">
            <a:avLst/>
          </a:prstGeom>
        </p:spPr>
        <p:txBody>
          <a:bodyPr wrap="none">
            <a:spAutoFit/>
          </a:bodyPr>
          <a:lstStyle/>
          <a:p>
            <a:r>
              <a:rPr lang="en-US" altLang="zh-CN" sz="1000" b="1" dirty="0" smtClean="0">
                <a:solidFill>
                  <a:srgbClr val="0000FF"/>
                </a:solidFill>
                <a:latin typeface="+mn-ea"/>
                <a:ea typeface="ＭＳ Ｐゴシック" pitchFamily="-65" charset="-128"/>
                <a:cs typeface="ＭＳ Ｐゴシック" pitchFamily="-65" charset="-128"/>
                <a:sym typeface="Wingdings" panose="05000000000000000000" pitchFamily="2" charset="2"/>
              </a:rPr>
              <a:t>162</a:t>
            </a:r>
            <a:endParaRPr lang="zh-CN" altLang="en-US" sz="1050" b="1" dirty="0"/>
          </a:p>
        </p:txBody>
      </p:sp>
    </p:spTree>
    <p:extLst>
      <p:ext uri="{BB962C8B-B14F-4D97-AF65-F5344CB8AC3E}">
        <p14:creationId xmlns:p14="http://schemas.microsoft.com/office/powerpoint/2010/main" val="11956415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006" y="762794"/>
            <a:ext cx="11580893" cy="457306"/>
          </a:xfrm>
        </p:spPr>
        <p:txBody>
          <a:bodyPr/>
          <a:lstStyle/>
          <a:p>
            <a:r>
              <a:rPr lang="en-US" altLang="en-US" sz="3600" dirty="0" smtClean="0"/>
              <a:t>Conclusions</a:t>
            </a:r>
            <a:endParaRPr lang="en-US" sz="3600" dirty="0"/>
          </a:p>
        </p:txBody>
      </p:sp>
      <p:sp>
        <p:nvSpPr>
          <p:cNvPr id="10243" name="Rectangle 1027"/>
          <p:cNvSpPr>
            <a:spLocks noGrp="1" noChangeArrowheads="1"/>
          </p:cNvSpPr>
          <p:nvPr>
            <p:ph type="body" idx="1"/>
          </p:nvPr>
        </p:nvSpPr>
        <p:spPr>
          <a:xfrm>
            <a:off x="507935" y="1372394"/>
            <a:ext cx="10997471" cy="4876799"/>
          </a:xfrm>
        </p:spPr>
        <p:txBody>
          <a:bodyPr/>
          <a:lstStyle/>
          <a:p>
            <a:pPr marL="373350" lvl="1" indent="-373350" algn="just">
              <a:buClr>
                <a:srgbClr val="002060"/>
              </a:buClr>
              <a:buFontTx/>
              <a:buChar char="•"/>
              <a:defRPr/>
            </a:pPr>
            <a:r>
              <a:rPr lang="en-US" altLang="zh-CN" sz="2000" dirty="0" smtClean="0">
                <a:latin typeface="+mn-ea"/>
              </a:rPr>
              <a:t>To </a:t>
            </a:r>
            <a:r>
              <a:rPr lang="en-US" altLang="zh-CN" sz="2000" dirty="0">
                <a:latin typeface="+mn-ea"/>
              </a:rPr>
              <a:t>better balance the performance and effective code rate, suggest to </a:t>
            </a:r>
            <a:r>
              <a:rPr lang="en-US" altLang="zh-CN" sz="2000" dirty="0">
                <a:solidFill>
                  <a:srgbClr val="0000FF"/>
                </a:solidFill>
                <a:latin typeface="+mn-ea"/>
                <a:sym typeface="Wingdings" panose="05000000000000000000" pitchFamily="2" charset="2"/>
              </a:rPr>
              <a:t>follow the length selecting logic of 11n/ac</a:t>
            </a:r>
            <a:r>
              <a:rPr lang="en-US" altLang="zh-CN" sz="2000" dirty="0">
                <a:latin typeface="+mn-ea"/>
                <a:sym typeface="Wingdings" panose="05000000000000000000" pitchFamily="2" charset="2"/>
              </a:rPr>
              <a:t> </a:t>
            </a:r>
            <a:r>
              <a:rPr lang="en-US" altLang="zh-CN" sz="2000" dirty="0" smtClean="0">
                <a:latin typeface="+mn-ea"/>
                <a:sym typeface="Wingdings" panose="05000000000000000000" pitchFamily="2" charset="2"/>
              </a:rPr>
              <a:t> </a:t>
            </a:r>
            <a:r>
              <a:rPr lang="en-US" altLang="zh-CN" sz="2000" dirty="0" smtClean="0">
                <a:latin typeface="+mn-ea"/>
              </a:rPr>
              <a:t>employ </a:t>
            </a:r>
            <a:r>
              <a:rPr lang="en-US" altLang="zh-CN" sz="2000" dirty="0">
                <a:latin typeface="+mn-ea"/>
              </a:rPr>
              <a:t>the 1296 LDPC for payload length of </a:t>
            </a:r>
            <a:r>
              <a:rPr lang="en-US" altLang="zh-CN" sz="2000" dirty="0" smtClean="0">
                <a:latin typeface="+mn-ea"/>
              </a:rPr>
              <a:t>[122, 162] Bytes</a:t>
            </a:r>
            <a:endParaRPr lang="en-US" altLang="zh-CN" sz="2000" dirty="0">
              <a:latin typeface="+mn-ea"/>
              <a:sym typeface="Wingdings" panose="05000000000000000000" pitchFamily="2" charset="2"/>
            </a:endParaRPr>
          </a:p>
          <a:p>
            <a:pPr marL="373350" lvl="1" indent="-373350" algn="just">
              <a:buClr>
                <a:srgbClr val="002060"/>
              </a:buClr>
              <a:buFontTx/>
              <a:buChar char="•"/>
              <a:defRPr/>
            </a:pPr>
            <a:endParaRPr lang="en-US" altLang="zh-CN" sz="2000" dirty="0">
              <a:ea typeface="ＭＳ Ｐゴシック" pitchFamily="-65" charset="-128"/>
              <a:cs typeface="ＭＳ Ｐゴシック" pitchFamily="-65" charset="-128"/>
            </a:endParaRPr>
          </a:p>
          <a:p>
            <a:pPr marL="373350" lvl="1" indent="-373350" algn="just">
              <a:buClr>
                <a:srgbClr val="002060"/>
              </a:buClr>
              <a:buFontTx/>
              <a:buChar char="•"/>
              <a:defRPr/>
            </a:pPr>
            <a:endParaRPr lang="en-US" altLang="zh-CN" sz="2000" dirty="0" smtClean="0">
              <a:ea typeface="ＭＳ Ｐゴシック" pitchFamily="-65" charset="-128"/>
              <a:cs typeface="ＭＳ Ｐゴシック" pitchFamily="-65" charset="-128"/>
            </a:endParaRPr>
          </a:p>
          <a:p>
            <a:pPr algn="just"/>
            <a:endParaRPr lang="en-US" altLang="zh-CN" sz="2000" dirty="0">
              <a:sym typeface="Wingdings" panose="05000000000000000000" pitchFamily="2" charset="2"/>
            </a:endParaRPr>
          </a:p>
          <a:p>
            <a:pPr algn="just"/>
            <a:endParaRPr lang="en-US" altLang="zh-CN" sz="2000" dirty="0">
              <a:sym typeface="Wingdings" panose="05000000000000000000" pitchFamily="2" charset="2"/>
            </a:endParaRPr>
          </a:p>
        </p:txBody>
      </p:sp>
    </p:spTree>
    <p:extLst>
      <p:ext uri="{BB962C8B-B14F-4D97-AF65-F5344CB8AC3E}">
        <p14:creationId xmlns:p14="http://schemas.microsoft.com/office/powerpoint/2010/main" val="2845406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2489"/>
            <a:ext cx="12190413" cy="654530"/>
          </a:xfrm>
          <a:prstGeom prst="rect">
            <a:avLst/>
          </a:prstGeom>
          <a:noFill/>
        </p:spPr>
        <p:txBody>
          <a:bodyPr wrap="square" lIns="99560" tIns="49780" rIns="99560" bIns="49780" rtlCol="0">
            <a:spAutoFit/>
          </a:bodyPr>
          <a:lstStyle/>
          <a:p>
            <a:pPr algn="ctr"/>
            <a:r>
              <a:rPr lang="en-IE" sz="3600" b="1" dirty="0"/>
              <a:t>Than</a:t>
            </a:r>
            <a:r>
              <a:rPr lang="en-US" sz="3600" b="1" dirty="0"/>
              <a:t>k You</a:t>
            </a:r>
            <a:endParaRPr lang="en-IE" sz="3600" b="1" dirty="0"/>
          </a:p>
        </p:txBody>
      </p:sp>
    </p:spTree>
    <p:extLst>
      <p:ext uri="{BB962C8B-B14F-4D97-AF65-F5344CB8AC3E}">
        <p14:creationId xmlns:p14="http://schemas.microsoft.com/office/powerpoint/2010/main" val="21454055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006" y="762794"/>
            <a:ext cx="11580893" cy="457306"/>
          </a:xfrm>
        </p:spPr>
        <p:txBody>
          <a:bodyPr/>
          <a:lstStyle/>
          <a:p>
            <a:r>
              <a:rPr lang="en-US" altLang="en-US" sz="3600" dirty="0" smtClean="0"/>
              <a:t>Appendix: Capacities of </a:t>
            </a:r>
            <a:r>
              <a:rPr lang="en-US" altLang="zh-CN" sz="3600" dirty="0" smtClean="0"/>
              <a:t>Different Code Rates</a:t>
            </a:r>
            <a:endParaRPr lang="en-US" sz="3600" dirty="0"/>
          </a:p>
        </p:txBody>
      </p:sp>
      <p:sp>
        <p:nvSpPr>
          <p:cNvPr id="10243" name="Rectangle 1027"/>
          <p:cNvSpPr>
            <a:spLocks noGrp="1" noChangeArrowheads="1"/>
          </p:cNvSpPr>
          <p:nvPr>
            <p:ph type="body" idx="1"/>
          </p:nvPr>
        </p:nvSpPr>
        <p:spPr>
          <a:xfrm>
            <a:off x="507935" y="1372394"/>
            <a:ext cx="10997471" cy="4876799"/>
          </a:xfrm>
        </p:spPr>
        <p:txBody>
          <a:bodyPr/>
          <a:lstStyle/>
          <a:p>
            <a:pPr marL="373350" lvl="1" indent="-373350" algn="just">
              <a:buClr>
                <a:srgbClr val="002060"/>
              </a:buClr>
              <a:buFontTx/>
              <a:buChar char="•"/>
              <a:defRPr/>
            </a:pPr>
            <a:endParaRPr lang="en-US" altLang="zh-CN" sz="2000" dirty="0">
              <a:ea typeface="ＭＳ Ｐゴシック" pitchFamily="-65" charset="-128"/>
              <a:cs typeface="ＭＳ Ｐゴシック" pitchFamily="-65" charset="-128"/>
            </a:endParaRPr>
          </a:p>
          <a:p>
            <a:pPr marL="373350" lvl="1" indent="-373350" algn="just">
              <a:buClr>
                <a:srgbClr val="002060"/>
              </a:buClr>
              <a:buFontTx/>
              <a:buChar char="•"/>
              <a:defRPr/>
            </a:pPr>
            <a:endParaRPr lang="en-US" altLang="zh-CN" sz="2000" dirty="0" smtClean="0">
              <a:ea typeface="ＭＳ Ｐゴシック" pitchFamily="-65" charset="-128"/>
              <a:cs typeface="ＭＳ Ｐゴシック" pitchFamily="-65" charset="-128"/>
            </a:endParaRPr>
          </a:p>
          <a:p>
            <a:pPr algn="just"/>
            <a:endParaRPr lang="en-US" altLang="zh-CN" sz="2000" dirty="0">
              <a:sym typeface="Wingdings" panose="05000000000000000000" pitchFamily="2" charset="2"/>
            </a:endParaRPr>
          </a:p>
          <a:p>
            <a:pPr algn="just"/>
            <a:endParaRPr lang="en-US" altLang="zh-CN" sz="2000" dirty="0">
              <a:sym typeface="Wingdings" panose="05000000000000000000" pitchFamily="2" charset="2"/>
            </a:endParaRPr>
          </a:p>
        </p:txBody>
      </p:sp>
      <p:pic>
        <p:nvPicPr>
          <p:cNvPr id="4" name="图片 3"/>
          <p:cNvPicPr>
            <a:picLocks noChangeAspect="1"/>
          </p:cNvPicPr>
          <p:nvPr/>
        </p:nvPicPr>
        <p:blipFill>
          <a:blip r:embed="rId2"/>
          <a:stretch>
            <a:fillRect/>
          </a:stretch>
        </p:blipFill>
        <p:spPr>
          <a:xfrm>
            <a:off x="3047206" y="1600994"/>
            <a:ext cx="5543550" cy="4572000"/>
          </a:xfrm>
          <a:prstGeom prst="rect">
            <a:avLst/>
          </a:prstGeom>
        </p:spPr>
      </p:pic>
    </p:spTree>
    <p:extLst>
      <p:ext uri="{BB962C8B-B14F-4D97-AF65-F5344CB8AC3E}">
        <p14:creationId xmlns:p14="http://schemas.microsoft.com/office/powerpoint/2010/main" val="14419246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26"/>
          <p:cNvSpPr txBox="1">
            <a:spLocks noChangeArrowheads="1"/>
          </p:cNvSpPr>
          <p:nvPr/>
        </p:nvSpPr>
        <p:spPr>
          <a:xfrm>
            <a:off x="406347" y="534194"/>
            <a:ext cx="11580893" cy="457306"/>
          </a:xfrm>
          <a:prstGeom prst="rect">
            <a:avLst/>
          </a:prstGeom>
        </p:spPr>
        <p:txBody>
          <a:bodyPr/>
          <a:lst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a:lstStyle>
          <a:p>
            <a:r>
              <a:rPr lang="en-US" altLang="zh-CN" sz="3500" b="1" kern="0" dirty="0">
                <a:solidFill>
                  <a:srgbClr val="000000"/>
                </a:solidFill>
              </a:rPr>
              <a:t>Technical Guidance </a:t>
            </a:r>
            <a:endParaRPr lang="en-US" sz="3500" b="1" kern="0" dirty="0">
              <a:solidFill>
                <a:srgbClr val="000000"/>
              </a:solidFill>
            </a:endParaRPr>
          </a:p>
        </p:txBody>
      </p:sp>
      <p:graphicFrame>
        <p:nvGraphicFramePr>
          <p:cNvPr id="6" name="Content Placeholder 4">
            <a:extLst>
              <a:ext uri="{FF2B5EF4-FFF2-40B4-BE49-F238E27FC236}">
                <a16:creationId xmlns:a16="http://schemas.microsoft.com/office/drawing/2014/main" xmlns="" id="{89077ED8-A5EB-4226-82A2-B634F48CEBD4}"/>
              </a:ext>
            </a:extLst>
          </p:cNvPr>
          <p:cNvGraphicFramePr>
            <a:graphicFrameLocks/>
          </p:cNvGraphicFramePr>
          <p:nvPr>
            <p:extLst>
              <p:ext uri="{D42A27DB-BD31-4B8C-83A1-F6EECF244321}">
                <p14:modId xmlns:p14="http://schemas.microsoft.com/office/powerpoint/2010/main" val="3899196092"/>
              </p:ext>
            </p:extLst>
          </p:nvPr>
        </p:nvGraphicFramePr>
        <p:xfrm>
          <a:off x="685006" y="1219994"/>
          <a:ext cx="10489458" cy="5032816"/>
        </p:xfrm>
        <a:graphic>
          <a:graphicData uri="http://schemas.openxmlformats.org/drawingml/2006/table">
            <a:tbl>
              <a:tblPr firstRow="1" firstCol="1" bandRow="1">
                <a:tableStyleId>{5C22544A-7EE6-4342-B048-85BDC9FD1C3A}</a:tableStyleId>
              </a:tblPr>
              <a:tblGrid>
                <a:gridCol w="5244729">
                  <a:extLst>
                    <a:ext uri="{9D8B030D-6E8A-4147-A177-3AD203B41FA5}">
                      <a16:colId xmlns:a16="http://schemas.microsoft.com/office/drawing/2014/main" xmlns="" val="113863163"/>
                    </a:ext>
                  </a:extLst>
                </a:gridCol>
                <a:gridCol w="5244729">
                  <a:extLst>
                    <a:ext uri="{9D8B030D-6E8A-4147-A177-3AD203B41FA5}">
                      <a16:colId xmlns:a16="http://schemas.microsoft.com/office/drawing/2014/main" xmlns="" val="479806086"/>
                    </a:ext>
                  </a:extLst>
                </a:gridCol>
              </a:tblGrid>
              <a:tr h="314551">
                <a:tc>
                  <a:txBody>
                    <a:bodyPr/>
                    <a:lstStyle/>
                    <a:p>
                      <a:pPr marL="0" marR="0">
                        <a:lnSpc>
                          <a:spcPct val="107000"/>
                        </a:lnSpc>
                        <a:spcBef>
                          <a:spcPts val="0"/>
                        </a:spcBef>
                        <a:spcAft>
                          <a:spcPts val="0"/>
                        </a:spcAft>
                      </a:pPr>
                      <a:r>
                        <a:rPr lang="en-US" sz="1100" dirty="0">
                          <a:effectLst/>
                        </a:rPr>
                        <a:t>PAR Objective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a:effectLst/>
                        </a:rPr>
                        <a:t>Proposed Solution (how addressed)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930986531"/>
                  </a:ext>
                </a:extLst>
              </a:tr>
              <a:tr h="314551">
                <a:tc>
                  <a:txBody>
                    <a:bodyPr/>
                    <a:lstStyle/>
                    <a:p>
                      <a:pPr marL="0" marR="0">
                        <a:lnSpc>
                          <a:spcPct val="107000"/>
                        </a:lnSpc>
                        <a:spcBef>
                          <a:spcPts val="0"/>
                        </a:spcBef>
                        <a:spcAft>
                          <a:spcPts val="0"/>
                        </a:spcAft>
                      </a:pPr>
                      <a:r>
                        <a:rPr lang="en-US" sz="900" b="0" dirty="0">
                          <a:effectLst/>
                        </a:rPr>
                        <a:t>Safeguards so that the high throughput data use cases will not cause significant disruption to low duty-cycle ranging use cases.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681567932"/>
                  </a:ext>
                </a:extLst>
              </a:tr>
              <a:tr h="314551">
                <a:tc>
                  <a:txBody>
                    <a:bodyPr/>
                    <a:lstStyle/>
                    <a:p>
                      <a:pPr marL="0" marR="0">
                        <a:lnSpc>
                          <a:spcPct val="107000"/>
                        </a:lnSpc>
                        <a:spcBef>
                          <a:spcPts val="0"/>
                        </a:spcBef>
                        <a:spcAft>
                          <a:spcPts val="0"/>
                        </a:spcAft>
                      </a:pPr>
                      <a:r>
                        <a:rPr lang="en-US" sz="900" b="0" dirty="0">
                          <a:effectLst/>
                        </a:rPr>
                        <a:t>Interference mitigation techniques to support higher density and higher traffic use cases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820307483"/>
                  </a:ext>
                </a:extLst>
              </a:tr>
              <a:tr h="314551">
                <a:tc>
                  <a:txBody>
                    <a:bodyPr/>
                    <a:lstStyle/>
                    <a:p>
                      <a:pPr marL="0" marR="0">
                        <a:lnSpc>
                          <a:spcPct val="107000"/>
                        </a:lnSpc>
                        <a:spcBef>
                          <a:spcPts val="0"/>
                        </a:spcBef>
                        <a:spcAft>
                          <a:spcPts val="0"/>
                        </a:spcAft>
                      </a:pPr>
                      <a:r>
                        <a:rPr lang="en-US" sz="900" b="0" dirty="0">
                          <a:effectLst/>
                        </a:rPr>
                        <a:t>Other coexistence improvement</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476602030"/>
                  </a:ext>
                </a:extLst>
              </a:tr>
              <a:tr h="314551">
                <a:tc>
                  <a:txBody>
                    <a:bodyPr/>
                    <a:lstStyle/>
                    <a:p>
                      <a:pPr marL="0" marR="0">
                        <a:lnSpc>
                          <a:spcPct val="107000"/>
                        </a:lnSpc>
                        <a:spcBef>
                          <a:spcPts val="0"/>
                        </a:spcBef>
                        <a:spcAft>
                          <a:spcPts val="0"/>
                        </a:spcAft>
                      </a:pPr>
                      <a:r>
                        <a:rPr lang="en-US" sz="900" b="0" dirty="0">
                          <a:effectLst/>
                        </a:rPr>
                        <a:t>Backward compatibility with enhanced ranging capable devices (ERDEVs).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4238494273"/>
                  </a:ext>
                </a:extLst>
              </a:tr>
              <a:tr h="314551">
                <a:tc>
                  <a:txBody>
                    <a:bodyPr/>
                    <a:lstStyle/>
                    <a:p>
                      <a:pPr marL="0" marR="0">
                        <a:lnSpc>
                          <a:spcPct val="107000"/>
                        </a:lnSpc>
                        <a:spcBef>
                          <a:spcPts val="0"/>
                        </a:spcBef>
                        <a:spcAft>
                          <a:spcPts val="0"/>
                        </a:spcAft>
                      </a:pPr>
                      <a:r>
                        <a:rPr lang="en-US" sz="900" b="0" dirty="0">
                          <a:effectLst/>
                        </a:rPr>
                        <a:t>Improved link budget and/or reduced air-time</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New Channel</a:t>
                      </a:r>
                      <a:r>
                        <a:rPr lang="en-US" sz="900" b="0" baseline="0" dirty="0">
                          <a:effectLst/>
                        </a:rPr>
                        <a:t> Coding Schemes can </a:t>
                      </a:r>
                      <a:r>
                        <a:rPr lang="en-US" sz="900" b="0" dirty="0">
                          <a:effectLst/>
                        </a:rPr>
                        <a:t>provide improved link budgets</a:t>
                      </a:r>
                      <a:r>
                        <a:rPr lang="en-US" sz="900" b="0" baseline="0" dirty="0">
                          <a:effectLst/>
                        </a:rPr>
                        <a:t> and reduced air time</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298167276"/>
                  </a:ext>
                </a:extLst>
              </a:tr>
              <a:tr h="314551">
                <a:tc>
                  <a:txBody>
                    <a:bodyPr/>
                    <a:lstStyle/>
                    <a:p>
                      <a:pPr marL="0" marR="0">
                        <a:lnSpc>
                          <a:spcPct val="107000"/>
                        </a:lnSpc>
                        <a:spcBef>
                          <a:spcPts val="0"/>
                        </a:spcBef>
                        <a:spcAft>
                          <a:spcPts val="0"/>
                        </a:spcAft>
                      </a:pPr>
                      <a:r>
                        <a:rPr lang="en-US" sz="900" b="0" dirty="0">
                          <a:effectLst/>
                        </a:rPr>
                        <a:t>Additional channels and operating frequencies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07470706"/>
                  </a:ext>
                </a:extLst>
              </a:tr>
              <a:tr h="314551">
                <a:tc>
                  <a:txBody>
                    <a:bodyPr/>
                    <a:lstStyle/>
                    <a:p>
                      <a:pPr marL="0" marR="0">
                        <a:lnSpc>
                          <a:spcPct val="107000"/>
                        </a:lnSpc>
                        <a:spcBef>
                          <a:spcPts val="0"/>
                        </a:spcBef>
                        <a:spcAft>
                          <a:spcPts val="0"/>
                        </a:spcAft>
                      </a:pPr>
                      <a:r>
                        <a:rPr lang="en-US" sz="900" b="0" dirty="0">
                          <a:effectLst/>
                        </a:rPr>
                        <a:t>Improvements to accuracy / precision / reliability and interoperability for high-integrity ranging;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870662618"/>
                  </a:ext>
                </a:extLst>
              </a:tr>
              <a:tr h="314551">
                <a:tc>
                  <a:txBody>
                    <a:bodyPr/>
                    <a:lstStyle/>
                    <a:p>
                      <a:pPr marL="0" marR="0">
                        <a:lnSpc>
                          <a:spcPct val="107000"/>
                        </a:lnSpc>
                        <a:spcBef>
                          <a:spcPts val="0"/>
                        </a:spcBef>
                        <a:spcAft>
                          <a:spcPts val="0"/>
                        </a:spcAft>
                      </a:pPr>
                      <a:r>
                        <a:rPr lang="en-US" sz="900" b="0" dirty="0">
                          <a:effectLst/>
                        </a:rPr>
                        <a:t>Reduce complexity and power consumption;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983036709"/>
                  </a:ext>
                </a:extLst>
              </a:tr>
              <a:tr h="314551">
                <a:tc>
                  <a:txBody>
                    <a:bodyPr/>
                    <a:lstStyle/>
                    <a:p>
                      <a:pPr marL="0" marR="0">
                        <a:lnSpc>
                          <a:spcPct val="107000"/>
                        </a:lnSpc>
                        <a:spcBef>
                          <a:spcPts val="0"/>
                        </a:spcBef>
                        <a:spcAft>
                          <a:spcPts val="0"/>
                        </a:spcAft>
                      </a:pPr>
                      <a:r>
                        <a:rPr lang="en-US" sz="900" b="0" dirty="0">
                          <a:effectLst/>
                        </a:rPr>
                        <a:t>Hybrid operation with narrowband signaling to assist UWB;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661296273"/>
                  </a:ext>
                </a:extLst>
              </a:tr>
              <a:tr h="314551">
                <a:tc>
                  <a:txBody>
                    <a:bodyPr/>
                    <a:lstStyle/>
                    <a:p>
                      <a:pPr marL="0" marR="0">
                        <a:lnSpc>
                          <a:spcPct val="107000"/>
                        </a:lnSpc>
                        <a:spcBef>
                          <a:spcPts val="0"/>
                        </a:spcBef>
                        <a:spcAft>
                          <a:spcPts val="0"/>
                        </a:spcAft>
                      </a:pPr>
                      <a:r>
                        <a:rPr lang="en-US" sz="900" b="0" dirty="0">
                          <a:effectLst/>
                        </a:rPr>
                        <a:t>Enhanced native discovery and connection setup mechanisms;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987268290"/>
                  </a:ext>
                </a:extLst>
              </a:tr>
              <a:tr h="314551">
                <a:tc>
                  <a:txBody>
                    <a:bodyPr/>
                    <a:lstStyle/>
                    <a:p>
                      <a:pPr marL="0" marR="0">
                        <a:lnSpc>
                          <a:spcPct val="107000"/>
                        </a:lnSpc>
                        <a:spcBef>
                          <a:spcPts val="0"/>
                        </a:spcBef>
                        <a:spcAft>
                          <a:spcPts val="0"/>
                        </a:spcAft>
                      </a:pPr>
                      <a:r>
                        <a:rPr lang="en-US" sz="900" b="0" dirty="0">
                          <a:effectLst/>
                        </a:rPr>
                        <a:t>Sensing capabilities to support presence detection and environment mapping;</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111501901"/>
                  </a:ext>
                </a:extLst>
              </a:tr>
              <a:tr h="314551">
                <a:tc>
                  <a:txBody>
                    <a:bodyPr/>
                    <a:lstStyle/>
                    <a:p>
                      <a:pPr marL="0" marR="0">
                        <a:lnSpc>
                          <a:spcPct val="107000"/>
                        </a:lnSpc>
                        <a:spcBef>
                          <a:spcPts val="0"/>
                        </a:spcBef>
                        <a:spcAft>
                          <a:spcPts val="0"/>
                        </a:spcAft>
                      </a:pPr>
                      <a:r>
                        <a:rPr lang="en-US" sz="900" b="0" dirty="0">
                          <a:effectLst/>
                        </a:rPr>
                        <a:t>Low-power low-latency streaming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4213390514"/>
                  </a:ext>
                </a:extLst>
              </a:tr>
              <a:tr h="314551">
                <a:tc>
                  <a:txBody>
                    <a:bodyPr/>
                    <a:lstStyle/>
                    <a:p>
                      <a:pPr marL="0" marR="0">
                        <a:lnSpc>
                          <a:spcPct val="107000"/>
                        </a:lnSpc>
                        <a:spcBef>
                          <a:spcPts val="0"/>
                        </a:spcBef>
                        <a:spcAft>
                          <a:spcPts val="0"/>
                        </a:spcAft>
                      </a:pPr>
                      <a:r>
                        <a:rPr lang="en-US" sz="900" b="0" dirty="0">
                          <a:effectLst/>
                        </a:rPr>
                        <a:t>higher data-rate streaming allowing at least 50 Mbit/s of throughput.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r>
                        <a:rPr lang="en-US" altLang="zh-CN" sz="900" b="0" dirty="0">
                          <a:effectLst/>
                        </a:rPr>
                        <a:t>New Channel</a:t>
                      </a:r>
                      <a:r>
                        <a:rPr lang="en-US" altLang="zh-CN" sz="900" b="0" baseline="0" dirty="0">
                          <a:effectLst/>
                        </a:rPr>
                        <a:t> Coding Schemes </a:t>
                      </a:r>
                      <a:r>
                        <a:rPr lang="en-US" sz="900" b="0" dirty="0">
                          <a:effectLst/>
                        </a:rPr>
                        <a:t>with</a:t>
                      </a:r>
                      <a:r>
                        <a:rPr lang="en-US" sz="900" b="0" baseline="0" dirty="0">
                          <a:effectLst/>
                        </a:rPr>
                        <a:t> higher rates can support high data rate</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573551774"/>
                  </a:ext>
                </a:extLst>
              </a:tr>
              <a:tr h="314551">
                <a:tc>
                  <a:txBody>
                    <a:bodyPr/>
                    <a:lstStyle/>
                    <a:p>
                      <a:pPr marL="0" marR="0">
                        <a:lnSpc>
                          <a:spcPct val="107000"/>
                        </a:lnSpc>
                        <a:spcBef>
                          <a:spcPts val="0"/>
                        </a:spcBef>
                        <a:spcAft>
                          <a:spcPts val="0"/>
                        </a:spcAft>
                      </a:pPr>
                      <a:r>
                        <a:rPr lang="en-US" sz="900" b="0" dirty="0">
                          <a:effectLst/>
                        </a:rPr>
                        <a:t>Support for peer-to-peer, peer-to-multi-peer, and station-to-infrastructure protocols;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534020965"/>
                  </a:ext>
                </a:extLst>
              </a:tr>
              <a:tr h="314551">
                <a:tc>
                  <a:txBody>
                    <a:bodyPr/>
                    <a:lstStyle/>
                    <a:p>
                      <a:pPr marL="0" marR="0">
                        <a:lnSpc>
                          <a:spcPct val="107000"/>
                        </a:lnSpc>
                        <a:spcBef>
                          <a:spcPts val="0"/>
                        </a:spcBef>
                        <a:spcAft>
                          <a:spcPts val="0"/>
                        </a:spcAft>
                      </a:pPr>
                      <a:r>
                        <a:rPr lang="en-US" sz="900" b="0" dirty="0">
                          <a:effectLst/>
                        </a:rPr>
                        <a:t>Infrastructure synchronization mechanisms.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4251965075"/>
                  </a:ext>
                </a:extLst>
              </a:tr>
            </a:tbl>
          </a:graphicData>
        </a:graphic>
      </p:graphicFrame>
    </p:spTree>
    <p:extLst>
      <p:ext uri="{BB962C8B-B14F-4D97-AF65-F5344CB8AC3E}">
        <p14:creationId xmlns:p14="http://schemas.microsoft.com/office/powerpoint/2010/main" val="30178102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US" altLang="zh-CN" sz="3600" dirty="0"/>
              <a:t>Related Submissions</a:t>
            </a:r>
            <a:endParaRPr lang="en-US" sz="3500" dirty="0">
              <a:latin typeface="Arial" charset="0"/>
            </a:endParaRPr>
          </a:p>
        </p:txBody>
      </p:sp>
      <p:sp>
        <p:nvSpPr>
          <p:cNvPr id="10243" name="Rectangle 1027"/>
          <p:cNvSpPr>
            <a:spLocks noGrp="1" noChangeArrowheads="1"/>
          </p:cNvSpPr>
          <p:nvPr>
            <p:ph type="body" idx="1"/>
          </p:nvPr>
        </p:nvSpPr>
        <p:spPr>
          <a:xfrm>
            <a:off x="507935" y="1372394"/>
            <a:ext cx="11479306" cy="4876799"/>
          </a:xfrm>
        </p:spPr>
        <p:txBody>
          <a:bodyPr/>
          <a:lstStyle/>
          <a:p>
            <a:pPr marL="457200" indent="-457200">
              <a:buFont typeface="Arial" panose="020B0604020202020204" pitchFamily="34" charset="0"/>
              <a:buChar char="•"/>
            </a:pPr>
            <a:r>
              <a:rPr lang="en-US" altLang="zh-CN" sz="1800" dirty="0"/>
              <a:t>[1] </a:t>
            </a:r>
            <a:r>
              <a:rPr lang="en-US" altLang="zh-CN" sz="1800" dirty="0" smtClean="0"/>
              <a:t>15-22-0517-00-04ab-new-data-rates-and-coding</a:t>
            </a:r>
            <a:r>
              <a:rPr lang="en-US" altLang="zh-CN" sz="1800" dirty="0"/>
              <a:t>, Carlos Aldana, et al</a:t>
            </a:r>
          </a:p>
          <a:p>
            <a:pPr marL="457200" indent="-457200">
              <a:buFont typeface="Arial" panose="020B0604020202020204" pitchFamily="34" charset="0"/>
              <a:buChar char="•"/>
            </a:pPr>
            <a:endParaRPr lang="en-US" altLang="zh-CN" sz="1800" dirty="0"/>
          </a:p>
        </p:txBody>
      </p:sp>
    </p:spTree>
    <p:extLst>
      <p:ext uri="{BB962C8B-B14F-4D97-AF65-F5344CB8AC3E}">
        <p14:creationId xmlns:p14="http://schemas.microsoft.com/office/powerpoint/2010/main" val="7753813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US" altLang="zh-CN" sz="3600" dirty="0" smtClean="0"/>
              <a:t>Discussions on LDPC Code Length Selection</a:t>
            </a:r>
            <a:endParaRPr lang="en-US" sz="3500" dirty="0">
              <a:latin typeface="Arial" charset="0"/>
            </a:endParaRPr>
          </a:p>
        </p:txBody>
      </p:sp>
      <p:sp>
        <p:nvSpPr>
          <p:cNvPr id="10243" name="Rectangle 1027"/>
          <p:cNvSpPr>
            <a:spLocks noGrp="1" noChangeArrowheads="1"/>
          </p:cNvSpPr>
          <p:nvPr>
            <p:ph type="body" idx="1"/>
          </p:nvPr>
        </p:nvSpPr>
        <p:spPr>
          <a:xfrm>
            <a:off x="507935" y="1372394"/>
            <a:ext cx="11479306" cy="4876799"/>
          </a:xfrm>
        </p:spPr>
        <p:txBody>
          <a:bodyPr/>
          <a:lstStyle/>
          <a:p>
            <a:r>
              <a:rPr lang="en-US" altLang="zh-CN" sz="2000" dirty="0" smtClean="0"/>
              <a:t>It has been agreed that LDPC code (rate-1/2) is the optional </a:t>
            </a:r>
            <a:r>
              <a:rPr lang="en-US" altLang="zh-CN" sz="2000" dirty="0"/>
              <a:t>advanced coding scheme</a:t>
            </a:r>
          </a:p>
          <a:p>
            <a:pPr lvl="1"/>
            <a:r>
              <a:rPr lang="en-US" altLang="zh-CN" sz="1600" dirty="0" smtClean="0">
                <a:ea typeface="Times New Roman" panose="02020603050405020304" pitchFamily="18" charset="0"/>
              </a:rPr>
              <a:t>Primary </a:t>
            </a:r>
            <a:r>
              <a:rPr lang="en-US" altLang="zh-CN" sz="1600" dirty="0">
                <a:ea typeface="Times New Roman" panose="02020603050405020304" pitchFamily="18" charset="0"/>
              </a:rPr>
              <a:t>candidate is the </a:t>
            </a:r>
            <a:r>
              <a:rPr lang="en-US" altLang="zh-CN" sz="1600" dirty="0" smtClean="0">
                <a:ea typeface="Times New Roman" panose="02020603050405020304" pitchFamily="18" charset="0"/>
              </a:rPr>
              <a:t>802.11n/11n-based </a:t>
            </a:r>
            <a:r>
              <a:rPr lang="en-US" altLang="zh-CN" sz="1600" dirty="0">
                <a:ea typeface="Times New Roman" panose="02020603050405020304" pitchFamily="18" charset="0"/>
              </a:rPr>
              <a:t>LDPC code with block lengths {648,1296,1944</a:t>
            </a:r>
            <a:r>
              <a:rPr lang="en-US" altLang="zh-CN" sz="1600" dirty="0" smtClean="0">
                <a:ea typeface="Times New Roman" panose="02020603050405020304" pitchFamily="18" charset="0"/>
              </a:rPr>
              <a:t>} </a:t>
            </a:r>
          </a:p>
          <a:p>
            <a:pPr lvl="1"/>
            <a:r>
              <a:rPr lang="en-US" altLang="zh-CN" sz="1600" dirty="0" smtClean="0"/>
              <a:t>LDPC transmission with full parity bits has been agreed</a:t>
            </a:r>
          </a:p>
          <a:p>
            <a:pPr lvl="1"/>
            <a:endParaRPr lang="en-US" altLang="zh-CN" sz="1600" dirty="0" smtClean="0"/>
          </a:p>
          <a:p>
            <a:r>
              <a:rPr lang="en-US" altLang="zh-CN" sz="2000" dirty="0" smtClean="0"/>
              <a:t>LDPC code length selection have been addressed during the recent PHR discussions</a:t>
            </a:r>
          </a:p>
          <a:p>
            <a:pPr lvl="1" defTabSz="914400"/>
            <a:r>
              <a:rPr lang="en-US" altLang="zh-CN" sz="1600" dirty="0" smtClean="0">
                <a:solidFill>
                  <a:srgbClr val="000000"/>
                </a:solidFill>
              </a:rPr>
              <a:t>One of the possible solution is to define two boundaries (TBD1 and TBD2) according to the PSDU rate</a:t>
            </a:r>
          </a:p>
          <a:p>
            <a:pPr lvl="1" defTabSz="914400"/>
            <a:r>
              <a:rPr lang="en-US" altLang="zh-CN" sz="1600" dirty="0" smtClean="0">
                <a:solidFill>
                  <a:srgbClr val="000000"/>
                </a:solidFill>
              </a:rPr>
              <a:t>The </a:t>
            </a:r>
            <a:r>
              <a:rPr lang="en-US" altLang="zh-CN" sz="1600" dirty="0">
                <a:solidFill>
                  <a:srgbClr val="000000"/>
                </a:solidFill>
              </a:rPr>
              <a:t>two </a:t>
            </a:r>
            <a:r>
              <a:rPr lang="en-US" altLang="zh-CN" sz="1600" dirty="0" smtClean="0">
                <a:solidFill>
                  <a:srgbClr val="000000"/>
                </a:solidFill>
              </a:rPr>
              <a:t>boundaries can also be found by matching the performance of data payloads and PHR</a:t>
            </a:r>
            <a:endParaRPr lang="en-US" altLang="zh-CN" sz="1600" dirty="0">
              <a:solidFill>
                <a:srgbClr val="000000"/>
              </a:solidFill>
            </a:endParaRPr>
          </a:p>
        </p:txBody>
      </p:sp>
      <p:graphicFrame>
        <p:nvGraphicFramePr>
          <p:cNvPr id="3" name="表格 2"/>
          <p:cNvGraphicFramePr>
            <a:graphicFrameLocks noGrp="1"/>
          </p:cNvGraphicFramePr>
          <p:nvPr>
            <p:extLst/>
          </p:nvPr>
        </p:nvGraphicFramePr>
        <p:xfrm>
          <a:off x="989806" y="3841274"/>
          <a:ext cx="4265930" cy="1950720"/>
        </p:xfrm>
        <a:graphic>
          <a:graphicData uri="http://schemas.openxmlformats.org/drawingml/2006/table">
            <a:tbl>
              <a:tblPr firstRow="1" firstCol="1" bandRow="1"/>
              <a:tblGrid>
                <a:gridCol w="1612265"/>
                <a:gridCol w="1434465"/>
                <a:gridCol w="1219200"/>
              </a:tblGrid>
              <a:tr h="0">
                <a:tc>
                  <a:txBody>
                    <a:bodyPr/>
                    <a:lstStyle/>
                    <a:p>
                      <a:pPr>
                        <a:spcBef>
                          <a:spcPts val="1200"/>
                        </a:spcBef>
                        <a:spcAft>
                          <a:spcPts val="1200"/>
                        </a:spcAft>
                      </a:pPr>
                      <a:r>
                        <a:rPr lang="en-US" sz="1000" dirty="0">
                          <a:solidFill>
                            <a:srgbClr val="808080"/>
                          </a:solidFill>
                          <a:effectLst/>
                          <a:latin typeface="Times New Roman" panose="02020603050405020304" pitchFamily="18" charset="0"/>
                          <a:ea typeface="Times New Roman" panose="02020603050405020304" pitchFamily="18" charset="0"/>
                        </a:rPr>
                        <a:t>Range of </a:t>
                      </a:r>
                      <a:r>
                        <a:rPr lang="en-US" sz="1200" i="1" dirty="0" err="1">
                          <a:solidFill>
                            <a:srgbClr val="808080"/>
                          </a:solidFill>
                          <a:effectLst/>
                          <a:latin typeface="Times New Roman" panose="02020603050405020304" pitchFamily="18" charset="0"/>
                          <a:ea typeface="Times New Roman" panose="02020603050405020304" pitchFamily="18" charset="0"/>
                        </a:rPr>
                        <a:t>N</a:t>
                      </a:r>
                      <a:r>
                        <a:rPr lang="en-US" sz="1200" i="1" baseline="-25000" dirty="0" err="1">
                          <a:solidFill>
                            <a:srgbClr val="808080"/>
                          </a:solidFill>
                          <a:effectLst/>
                          <a:latin typeface="Times New Roman" panose="02020603050405020304" pitchFamily="18" charset="0"/>
                          <a:ea typeface="Times New Roman" panose="02020603050405020304" pitchFamily="18" charset="0"/>
                        </a:rPr>
                        <a:t>pld</a:t>
                      </a:r>
                      <a:endParaRPr lang="zh-CN"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1200"/>
                        </a:spcAft>
                      </a:pPr>
                      <a:r>
                        <a:rPr lang="en-US" sz="1000">
                          <a:solidFill>
                            <a:srgbClr val="808080"/>
                          </a:solidFill>
                          <a:effectLst/>
                          <a:latin typeface="Times New Roman" panose="02020603050405020304" pitchFamily="18" charset="0"/>
                          <a:ea typeface="Times New Roman" panose="02020603050405020304" pitchFamily="18" charset="0"/>
                        </a:rPr>
                        <a:t>LDPC Codeword length L</a:t>
                      </a:r>
                      <a:r>
                        <a:rPr lang="en-US" sz="1000" baseline="-25000">
                          <a:solidFill>
                            <a:srgbClr val="808080"/>
                          </a:solidFill>
                          <a:effectLst/>
                          <a:latin typeface="Times New Roman" panose="02020603050405020304" pitchFamily="18" charset="0"/>
                          <a:ea typeface="Times New Roman" panose="02020603050405020304" pitchFamily="18" charset="0"/>
                        </a:rPr>
                        <a:t>LDPC</a:t>
                      </a:r>
                      <a:r>
                        <a:rPr lang="en-US" sz="1000">
                          <a:solidFill>
                            <a:srgbClr val="808080"/>
                          </a:solidFill>
                          <a:effectLst/>
                          <a:latin typeface="Times New Roman" panose="02020603050405020304" pitchFamily="18" charset="0"/>
                          <a:ea typeface="Times New Roman" panose="02020603050405020304" pitchFamily="18" charset="0"/>
                        </a:rPr>
                        <a:t> (bits)</a:t>
                      </a:r>
                      <a:endParaRPr lang="zh-CN" sz="1200">
                        <a:effectLst/>
                        <a:latin typeface="Times New Roman" panose="02020603050405020304" pitchFamily="18" charset="0"/>
                        <a:ea typeface="Times New Roman" panose="02020603050405020304" pitchFamily="18" charset="0"/>
                      </a:endParaRPr>
                    </a:p>
                    <a:p>
                      <a:pPr>
                        <a:spcBef>
                          <a:spcPts val="1200"/>
                        </a:spcBef>
                        <a:spcAft>
                          <a:spcPts val="1200"/>
                        </a:spcAft>
                      </a:pPr>
                      <a:r>
                        <a:rPr lang="en-US" sz="1000">
                          <a:solidFill>
                            <a:srgbClr val="808080"/>
                          </a:solidFill>
                          <a:effectLst/>
                          <a:latin typeface="Times New Roman" panose="02020603050405020304" pitchFamily="18" charset="0"/>
                          <a:ea typeface="Times New Roman" panose="02020603050405020304" pitchFamily="18" charset="0"/>
                        </a:rPr>
                        <a:t> </a:t>
                      </a:r>
                      <a:endParaRPr lang="zh-CN"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1200"/>
                        </a:spcAft>
                      </a:pPr>
                      <a:r>
                        <a:rPr lang="en-US" sz="1000">
                          <a:solidFill>
                            <a:srgbClr val="808080"/>
                          </a:solidFill>
                          <a:effectLst/>
                          <a:latin typeface="Times New Roman" panose="02020603050405020304" pitchFamily="18" charset="0"/>
                          <a:ea typeface="Times New Roman" panose="02020603050405020304" pitchFamily="18" charset="0"/>
                        </a:rPr>
                        <a:t>Number of LDPC codewords (N</a:t>
                      </a:r>
                      <a:r>
                        <a:rPr lang="en-US" sz="1000" baseline="-25000">
                          <a:solidFill>
                            <a:srgbClr val="808080"/>
                          </a:solidFill>
                          <a:effectLst/>
                          <a:latin typeface="Times New Roman" panose="02020603050405020304" pitchFamily="18" charset="0"/>
                          <a:ea typeface="Times New Roman" panose="02020603050405020304" pitchFamily="18" charset="0"/>
                        </a:rPr>
                        <a:t>CW)</a:t>
                      </a:r>
                      <a:endParaRPr lang="zh-CN"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Bef>
                          <a:spcPts val="1200"/>
                        </a:spcBef>
                        <a:spcAft>
                          <a:spcPts val="1200"/>
                        </a:spcAft>
                      </a:pPr>
                      <a:r>
                        <a:rPr lang="en-US" sz="1000">
                          <a:solidFill>
                            <a:srgbClr val="808080"/>
                          </a:solidFill>
                          <a:effectLst/>
                          <a:latin typeface="Times New Roman" panose="02020603050405020304" pitchFamily="18" charset="0"/>
                          <a:ea typeface="Times New Roman" panose="02020603050405020304" pitchFamily="18" charset="0"/>
                        </a:rPr>
                        <a:t>972&lt;</a:t>
                      </a:r>
                      <a:r>
                        <a:rPr lang="en-US" sz="1200" i="1">
                          <a:solidFill>
                            <a:srgbClr val="808080"/>
                          </a:solidFill>
                          <a:effectLst/>
                          <a:latin typeface="Times New Roman" panose="02020603050405020304" pitchFamily="18" charset="0"/>
                          <a:ea typeface="Times New Roman" panose="02020603050405020304" pitchFamily="18" charset="0"/>
                        </a:rPr>
                        <a:t> N</a:t>
                      </a:r>
                      <a:r>
                        <a:rPr lang="en-US" sz="1200" i="1" baseline="-25000">
                          <a:solidFill>
                            <a:srgbClr val="808080"/>
                          </a:solidFill>
                          <a:effectLst/>
                          <a:latin typeface="Times New Roman" panose="02020603050405020304" pitchFamily="18" charset="0"/>
                          <a:ea typeface="Times New Roman" panose="02020603050405020304" pitchFamily="18" charset="0"/>
                        </a:rPr>
                        <a:t>pld</a:t>
                      </a:r>
                      <a:endParaRPr lang="zh-CN"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1200"/>
                        </a:spcAft>
                      </a:pPr>
                      <a:r>
                        <a:rPr lang="en-US" sz="1000">
                          <a:solidFill>
                            <a:srgbClr val="808080"/>
                          </a:solidFill>
                          <a:effectLst/>
                          <a:latin typeface="Times New Roman" panose="02020603050405020304" pitchFamily="18" charset="0"/>
                          <a:ea typeface="Times New Roman" panose="02020603050405020304" pitchFamily="18" charset="0"/>
                        </a:rPr>
                        <a:t>1944</a:t>
                      </a:r>
                      <a:endParaRPr lang="zh-CN"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1200"/>
                        </a:spcAft>
                      </a:pPr>
                      <a:r>
                        <a:rPr lang="en-US" sz="1000">
                          <a:solidFill>
                            <a:srgbClr val="808080"/>
                          </a:solidFill>
                          <a:effectLst/>
                          <a:latin typeface="Times New Roman" panose="02020603050405020304" pitchFamily="18" charset="0"/>
                          <a:ea typeface="Times New Roman" panose="02020603050405020304" pitchFamily="18" charset="0"/>
                        </a:rPr>
                        <a:t>Ceil(</a:t>
                      </a:r>
                      <a:r>
                        <a:rPr lang="en-US" sz="1200" i="1">
                          <a:solidFill>
                            <a:srgbClr val="808080"/>
                          </a:solidFill>
                          <a:effectLst/>
                          <a:latin typeface="Times New Roman" panose="02020603050405020304" pitchFamily="18" charset="0"/>
                          <a:ea typeface="Times New Roman" panose="02020603050405020304" pitchFamily="18" charset="0"/>
                        </a:rPr>
                        <a:t>N</a:t>
                      </a:r>
                      <a:r>
                        <a:rPr lang="en-US" sz="1200" i="1" baseline="-25000">
                          <a:solidFill>
                            <a:srgbClr val="808080"/>
                          </a:solidFill>
                          <a:effectLst/>
                          <a:latin typeface="Times New Roman" panose="02020603050405020304" pitchFamily="18" charset="0"/>
                          <a:ea typeface="Times New Roman" panose="02020603050405020304" pitchFamily="18" charset="0"/>
                        </a:rPr>
                        <a:t>pld</a:t>
                      </a:r>
                      <a:r>
                        <a:rPr lang="en-US" sz="1200">
                          <a:solidFill>
                            <a:srgbClr val="808080"/>
                          </a:solidFill>
                          <a:effectLst/>
                          <a:latin typeface="Times New Roman" panose="02020603050405020304" pitchFamily="18" charset="0"/>
                          <a:ea typeface="Times New Roman" panose="02020603050405020304" pitchFamily="18" charset="0"/>
                        </a:rPr>
                        <a:t> </a:t>
                      </a:r>
                      <a:r>
                        <a:rPr lang="en-US" sz="1000">
                          <a:solidFill>
                            <a:srgbClr val="808080"/>
                          </a:solidFill>
                          <a:effectLst/>
                          <a:latin typeface="Times New Roman" panose="02020603050405020304" pitchFamily="18" charset="0"/>
                          <a:ea typeface="Times New Roman" panose="02020603050405020304" pitchFamily="18" charset="0"/>
                        </a:rPr>
                        <a:t>/972)</a:t>
                      </a:r>
                      <a:endParaRPr lang="zh-CN"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Bef>
                          <a:spcPts val="1200"/>
                        </a:spcBef>
                        <a:spcAft>
                          <a:spcPts val="1200"/>
                        </a:spcAft>
                      </a:pPr>
                      <a:r>
                        <a:rPr lang="en-US" sz="1000" dirty="0">
                          <a:solidFill>
                            <a:srgbClr val="808080"/>
                          </a:solidFill>
                          <a:effectLst/>
                          <a:highlight>
                            <a:srgbClr val="FFFF00"/>
                          </a:highlight>
                          <a:latin typeface="Times New Roman" panose="02020603050405020304" pitchFamily="18" charset="0"/>
                          <a:ea typeface="Times New Roman" panose="02020603050405020304" pitchFamily="18" charset="0"/>
                        </a:rPr>
                        <a:t>TBD1(PSDU_RATE) </a:t>
                      </a:r>
                      <a:r>
                        <a:rPr lang="en-US" sz="1000" dirty="0">
                          <a:solidFill>
                            <a:srgbClr val="808080"/>
                          </a:solidFill>
                          <a:effectLst/>
                          <a:latin typeface="Times New Roman" panose="02020603050405020304" pitchFamily="18" charset="0"/>
                          <a:ea typeface="Times New Roman" panose="02020603050405020304" pitchFamily="18" charset="0"/>
                        </a:rPr>
                        <a:t>&lt; </a:t>
                      </a:r>
                      <a:r>
                        <a:rPr lang="en-US" sz="1200" i="1" dirty="0" err="1">
                          <a:solidFill>
                            <a:srgbClr val="808080"/>
                          </a:solidFill>
                          <a:effectLst/>
                          <a:latin typeface="Times New Roman" panose="02020603050405020304" pitchFamily="18" charset="0"/>
                          <a:ea typeface="Times New Roman" panose="02020603050405020304" pitchFamily="18" charset="0"/>
                        </a:rPr>
                        <a:t>N</a:t>
                      </a:r>
                      <a:r>
                        <a:rPr lang="en-US" sz="1200" i="1" baseline="-25000" dirty="0" err="1">
                          <a:solidFill>
                            <a:srgbClr val="808080"/>
                          </a:solidFill>
                          <a:effectLst/>
                          <a:latin typeface="Times New Roman" panose="02020603050405020304" pitchFamily="18" charset="0"/>
                          <a:ea typeface="Times New Roman" panose="02020603050405020304" pitchFamily="18" charset="0"/>
                        </a:rPr>
                        <a:t>pld</a:t>
                      </a:r>
                      <a:r>
                        <a:rPr lang="en-US" sz="1200" dirty="0">
                          <a:solidFill>
                            <a:srgbClr val="808080"/>
                          </a:solidFill>
                          <a:effectLst/>
                          <a:latin typeface="Times New Roman" panose="02020603050405020304" pitchFamily="18" charset="0"/>
                          <a:ea typeface="Times New Roman" panose="02020603050405020304" pitchFamily="18" charset="0"/>
                        </a:rPr>
                        <a:t> </a:t>
                      </a:r>
                      <a:r>
                        <a:rPr lang="en-US" sz="1000" dirty="0">
                          <a:solidFill>
                            <a:srgbClr val="808080"/>
                          </a:solidFill>
                          <a:effectLst/>
                          <a:latin typeface="Times New Roman" panose="02020603050405020304" pitchFamily="18" charset="0"/>
                          <a:ea typeface="Times New Roman" panose="02020603050405020304" pitchFamily="18" charset="0"/>
                        </a:rPr>
                        <a:t>&lt;=972</a:t>
                      </a:r>
                      <a:endParaRPr lang="zh-CN"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1200"/>
                        </a:spcAft>
                      </a:pPr>
                      <a:r>
                        <a:rPr lang="en-US" sz="1000">
                          <a:solidFill>
                            <a:srgbClr val="808080"/>
                          </a:solidFill>
                          <a:effectLst/>
                          <a:latin typeface="Times New Roman" panose="02020603050405020304" pitchFamily="18" charset="0"/>
                          <a:ea typeface="Times New Roman" panose="02020603050405020304" pitchFamily="18" charset="0"/>
                        </a:rPr>
                        <a:t>1944</a:t>
                      </a:r>
                      <a:endParaRPr lang="zh-CN"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1200"/>
                        </a:spcAft>
                      </a:pPr>
                      <a:r>
                        <a:rPr lang="en-US" sz="1000">
                          <a:solidFill>
                            <a:srgbClr val="808080"/>
                          </a:solidFill>
                          <a:effectLst/>
                          <a:latin typeface="Times New Roman" panose="02020603050405020304" pitchFamily="18" charset="0"/>
                          <a:ea typeface="Times New Roman" panose="02020603050405020304" pitchFamily="18" charset="0"/>
                        </a:rPr>
                        <a:t>1</a:t>
                      </a:r>
                      <a:endParaRPr lang="zh-CN"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Bef>
                          <a:spcPts val="1200"/>
                        </a:spcBef>
                        <a:spcAft>
                          <a:spcPts val="1200"/>
                        </a:spcAft>
                      </a:pPr>
                      <a:r>
                        <a:rPr lang="en-US" sz="1000">
                          <a:solidFill>
                            <a:srgbClr val="808080"/>
                          </a:solidFill>
                          <a:effectLst/>
                          <a:highlight>
                            <a:srgbClr val="FFFF00"/>
                          </a:highlight>
                          <a:latin typeface="Times New Roman" panose="02020603050405020304" pitchFamily="18" charset="0"/>
                          <a:ea typeface="Times New Roman" panose="02020603050405020304" pitchFamily="18" charset="0"/>
                        </a:rPr>
                        <a:t>TBD2(PSDU_RATE)</a:t>
                      </a:r>
                      <a:r>
                        <a:rPr lang="en-US" sz="1000">
                          <a:solidFill>
                            <a:srgbClr val="808080"/>
                          </a:solidFill>
                          <a:effectLst/>
                          <a:latin typeface="Times New Roman" panose="02020603050405020304" pitchFamily="18" charset="0"/>
                          <a:ea typeface="Times New Roman" panose="02020603050405020304" pitchFamily="18" charset="0"/>
                        </a:rPr>
                        <a:t>&lt; </a:t>
                      </a:r>
                      <a:r>
                        <a:rPr lang="en-US" sz="1200" i="1">
                          <a:solidFill>
                            <a:srgbClr val="808080"/>
                          </a:solidFill>
                          <a:effectLst/>
                          <a:latin typeface="Times New Roman" panose="02020603050405020304" pitchFamily="18" charset="0"/>
                          <a:ea typeface="Times New Roman" panose="02020603050405020304" pitchFamily="18" charset="0"/>
                        </a:rPr>
                        <a:t>N</a:t>
                      </a:r>
                      <a:r>
                        <a:rPr lang="en-US" sz="1200" i="1" baseline="-25000">
                          <a:solidFill>
                            <a:srgbClr val="808080"/>
                          </a:solidFill>
                          <a:effectLst/>
                          <a:latin typeface="Times New Roman" panose="02020603050405020304" pitchFamily="18" charset="0"/>
                          <a:ea typeface="Times New Roman" panose="02020603050405020304" pitchFamily="18" charset="0"/>
                        </a:rPr>
                        <a:t>pld</a:t>
                      </a:r>
                      <a:r>
                        <a:rPr lang="en-US" sz="1200">
                          <a:solidFill>
                            <a:srgbClr val="808080"/>
                          </a:solidFill>
                          <a:effectLst/>
                          <a:latin typeface="Times New Roman" panose="02020603050405020304" pitchFamily="18" charset="0"/>
                          <a:ea typeface="Times New Roman" panose="02020603050405020304" pitchFamily="18" charset="0"/>
                        </a:rPr>
                        <a:t> </a:t>
                      </a:r>
                      <a:r>
                        <a:rPr lang="en-US" sz="1000">
                          <a:solidFill>
                            <a:srgbClr val="808080"/>
                          </a:solidFill>
                          <a:effectLst/>
                          <a:latin typeface="Times New Roman" panose="02020603050405020304" pitchFamily="18" charset="0"/>
                          <a:ea typeface="Times New Roman" panose="02020603050405020304" pitchFamily="18" charset="0"/>
                        </a:rPr>
                        <a:t>&lt;= </a:t>
                      </a:r>
                      <a:r>
                        <a:rPr lang="en-US" sz="1000">
                          <a:solidFill>
                            <a:srgbClr val="808080"/>
                          </a:solidFill>
                          <a:effectLst/>
                          <a:highlight>
                            <a:srgbClr val="FFFF00"/>
                          </a:highlight>
                          <a:latin typeface="Times New Roman" panose="02020603050405020304" pitchFamily="18" charset="0"/>
                          <a:ea typeface="Times New Roman" panose="02020603050405020304" pitchFamily="18" charset="0"/>
                        </a:rPr>
                        <a:t>TBD1(PSDU_RATE)</a:t>
                      </a:r>
                      <a:endParaRPr lang="zh-CN"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1200"/>
                        </a:spcAft>
                      </a:pPr>
                      <a:r>
                        <a:rPr lang="en-US" sz="1000">
                          <a:solidFill>
                            <a:srgbClr val="808080"/>
                          </a:solidFill>
                          <a:effectLst/>
                          <a:latin typeface="Times New Roman" panose="02020603050405020304" pitchFamily="18" charset="0"/>
                          <a:ea typeface="Times New Roman" panose="02020603050405020304" pitchFamily="18" charset="0"/>
                        </a:rPr>
                        <a:t>1296</a:t>
                      </a:r>
                      <a:endParaRPr lang="zh-CN"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1200"/>
                        </a:spcAft>
                      </a:pPr>
                      <a:r>
                        <a:rPr lang="en-US" sz="1000">
                          <a:solidFill>
                            <a:srgbClr val="808080"/>
                          </a:solidFill>
                          <a:effectLst/>
                          <a:latin typeface="Times New Roman" panose="02020603050405020304" pitchFamily="18" charset="0"/>
                          <a:ea typeface="Times New Roman" panose="02020603050405020304" pitchFamily="18" charset="0"/>
                        </a:rPr>
                        <a:t>1</a:t>
                      </a:r>
                      <a:endParaRPr lang="zh-CN"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Bef>
                          <a:spcPts val="1200"/>
                        </a:spcBef>
                        <a:spcAft>
                          <a:spcPts val="1200"/>
                        </a:spcAft>
                      </a:pPr>
                      <a:r>
                        <a:rPr lang="en-US" sz="1200" i="1">
                          <a:solidFill>
                            <a:srgbClr val="808080"/>
                          </a:solidFill>
                          <a:effectLst/>
                          <a:latin typeface="Times New Roman" panose="02020603050405020304" pitchFamily="18" charset="0"/>
                          <a:ea typeface="Times New Roman" panose="02020603050405020304" pitchFamily="18" charset="0"/>
                        </a:rPr>
                        <a:t>N</a:t>
                      </a:r>
                      <a:r>
                        <a:rPr lang="en-US" sz="1200" i="1" baseline="-25000">
                          <a:solidFill>
                            <a:srgbClr val="808080"/>
                          </a:solidFill>
                          <a:effectLst/>
                          <a:latin typeface="Times New Roman" panose="02020603050405020304" pitchFamily="18" charset="0"/>
                          <a:ea typeface="Times New Roman" panose="02020603050405020304" pitchFamily="18" charset="0"/>
                        </a:rPr>
                        <a:t>pld</a:t>
                      </a:r>
                      <a:r>
                        <a:rPr lang="en-US" sz="1200">
                          <a:solidFill>
                            <a:srgbClr val="808080"/>
                          </a:solidFill>
                          <a:effectLst/>
                          <a:latin typeface="Times New Roman" panose="02020603050405020304" pitchFamily="18" charset="0"/>
                          <a:ea typeface="Times New Roman" panose="02020603050405020304" pitchFamily="18" charset="0"/>
                        </a:rPr>
                        <a:t> </a:t>
                      </a:r>
                      <a:r>
                        <a:rPr lang="en-US" sz="1000">
                          <a:solidFill>
                            <a:srgbClr val="808080"/>
                          </a:solidFill>
                          <a:effectLst/>
                          <a:latin typeface="Times New Roman" panose="02020603050405020304" pitchFamily="18" charset="0"/>
                          <a:ea typeface="Times New Roman" panose="02020603050405020304" pitchFamily="18" charset="0"/>
                        </a:rPr>
                        <a:t>&lt;= </a:t>
                      </a:r>
                      <a:r>
                        <a:rPr lang="en-US" sz="1000">
                          <a:solidFill>
                            <a:srgbClr val="808080"/>
                          </a:solidFill>
                          <a:effectLst/>
                          <a:highlight>
                            <a:srgbClr val="FFFF00"/>
                          </a:highlight>
                          <a:latin typeface="Times New Roman" panose="02020603050405020304" pitchFamily="18" charset="0"/>
                          <a:ea typeface="Times New Roman" panose="02020603050405020304" pitchFamily="18" charset="0"/>
                        </a:rPr>
                        <a:t>TBD2(PSDU_RATE)</a:t>
                      </a:r>
                      <a:endParaRPr lang="zh-CN"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1200"/>
                        </a:spcAft>
                      </a:pPr>
                      <a:r>
                        <a:rPr lang="en-US" sz="1000">
                          <a:solidFill>
                            <a:srgbClr val="808080"/>
                          </a:solidFill>
                          <a:effectLst/>
                          <a:latin typeface="Times New Roman" panose="02020603050405020304" pitchFamily="18" charset="0"/>
                          <a:ea typeface="Times New Roman" panose="02020603050405020304" pitchFamily="18" charset="0"/>
                        </a:rPr>
                        <a:t>648</a:t>
                      </a:r>
                      <a:endParaRPr lang="zh-CN"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1200"/>
                        </a:spcAft>
                      </a:pPr>
                      <a:r>
                        <a:rPr lang="en-US" sz="1000" dirty="0">
                          <a:solidFill>
                            <a:srgbClr val="808080"/>
                          </a:solidFill>
                          <a:effectLst/>
                          <a:latin typeface="Times New Roman" panose="02020603050405020304" pitchFamily="18" charset="0"/>
                          <a:ea typeface="Times New Roman" panose="02020603050405020304" pitchFamily="18" charset="0"/>
                        </a:rPr>
                        <a:t>1</a:t>
                      </a:r>
                      <a:endParaRPr lang="zh-CN"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4" name="图片 3"/>
          <p:cNvPicPr>
            <a:picLocks noChangeAspect="1"/>
          </p:cNvPicPr>
          <p:nvPr/>
        </p:nvPicPr>
        <p:blipFill>
          <a:blip r:embed="rId2"/>
          <a:stretch>
            <a:fillRect/>
          </a:stretch>
        </p:blipFill>
        <p:spPr>
          <a:xfrm>
            <a:off x="6574824" y="4115594"/>
            <a:ext cx="4114800" cy="593124"/>
          </a:xfrm>
          <a:prstGeom prst="rect">
            <a:avLst/>
          </a:prstGeom>
        </p:spPr>
      </p:pic>
      <p:sp>
        <p:nvSpPr>
          <p:cNvPr id="5" name="矩形 4"/>
          <p:cNvSpPr/>
          <p:nvPr/>
        </p:nvSpPr>
        <p:spPr>
          <a:xfrm>
            <a:off x="6100967" y="3730931"/>
            <a:ext cx="1007007" cy="307777"/>
          </a:xfrm>
          <a:prstGeom prst="rect">
            <a:avLst/>
          </a:prstGeom>
        </p:spPr>
        <p:txBody>
          <a:bodyPr wrap="none">
            <a:spAutoFit/>
          </a:bodyPr>
          <a:lstStyle/>
          <a:p>
            <a:r>
              <a:rPr lang="en-US" altLang="zh-CN" sz="1400" dirty="0" smtClean="0">
                <a:solidFill>
                  <a:srgbClr val="000000"/>
                </a:solidFill>
              </a:rPr>
              <a:t>Example 1:</a:t>
            </a:r>
            <a:endParaRPr lang="zh-CN" altLang="en-US" dirty="0"/>
          </a:p>
        </p:txBody>
      </p:sp>
      <p:sp>
        <p:nvSpPr>
          <p:cNvPr id="9" name="矩形 8"/>
          <p:cNvSpPr/>
          <p:nvPr/>
        </p:nvSpPr>
        <p:spPr>
          <a:xfrm>
            <a:off x="6077566" y="4814207"/>
            <a:ext cx="1007007" cy="307777"/>
          </a:xfrm>
          <a:prstGeom prst="rect">
            <a:avLst/>
          </a:prstGeom>
        </p:spPr>
        <p:txBody>
          <a:bodyPr wrap="none">
            <a:spAutoFit/>
          </a:bodyPr>
          <a:lstStyle/>
          <a:p>
            <a:r>
              <a:rPr lang="en-US" altLang="zh-CN" sz="1400" dirty="0" smtClean="0">
                <a:solidFill>
                  <a:srgbClr val="000000"/>
                </a:solidFill>
              </a:rPr>
              <a:t>Example 2:</a:t>
            </a:r>
            <a:endParaRPr lang="zh-CN" altLang="en-US" dirty="0"/>
          </a:p>
        </p:txBody>
      </p:sp>
      <p:pic>
        <p:nvPicPr>
          <p:cNvPr id="6" name="图片 5"/>
          <p:cNvPicPr>
            <a:picLocks noChangeAspect="1"/>
          </p:cNvPicPr>
          <p:nvPr/>
        </p:nvPicPr>
        <p:blipFill>
          <a:blip r:embed="rId3"/>
          <a:stretch>
            <a:fillRect/>
          </a:stretch>
        </p:blipFill>
        <p:spPr>
          <a:xfrm>
            <a:off x="6572976" y="5206917"/>
            <a:ext cx="4170430" cy="585077"/>
          </a:xfrm>
          <a:prstGeom prst="rect">
            <a:avLst/>
          </a:prstGeom>
        </p:spPr>
      </p:pic>
    </p:spTree>
    <p:extLst>
      <p:ext uri="{BB962C8B-B14F-4D97-AF65-F5344CB8AC3E}">
        <p14:creationId xmlns:p14="http://schemas.microsoft.com/office/powerpoint/2010/main" val="41905730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US" altLang="zh-CN" sz="3600" dirty="0" smtClean="0"/>
              <a:t>Revisit the LDPC Length Selection in 11n/ac</a:t>
            </a:r>
            <a:endParaRPr lang="en-US" sz="3500" dirty="0">
              <a:latin typeface="Arial" charset="0"/>
            </a:endParaRPr>
          </a:p>
        </p:txBody>
      </p:sp>
      <p:sp>
        <p:nvSpPr>
          <p:cNvPr id="10243" name="Rectangle 1027"/>
          <p:cNvSpPr>
            <a:spLocks noGrp="1" noChangeArrowheads="1"/>
          </p:cNvSpPr>
          <p:nvPr>
            <p:ph type="body" idx="1"/>
          </p:nvPr>
        </p:nvSpPr>
        <p:spPr>
          <a:xfrm>
            <a:off x="507935" y="1372394"/>
            <a:ext cx="11479306" cy="4876799"/>
          </a:xfrm>
        </p:spPr>
        <p:txBody>
          <a:bodyPr/>
          <a:lstStyle/>
          <a:p>
            <a:r>
              <a:rPr lang="en-US" altLang="zh-CN" sz="2000" dirty="0" smtClean="0"/>
              <a:t>In 802.11n/ac, the LDPC code length selections have to consider the </a:t>
            </a:r>
            <a:r>
              <a:rPr lang="en-US" altLang="zh-CN" sz="2000" dirty="0" smtClean="0">
                <a:solidFill>
                  <a:srgbClr val="0000FF"/>
                </a:solidFill>
              </a:rPr>
              <a:t>OFDM symbol boundaries</a:t>
            </a:r>
            <a:r>
              <a:rPr lang="en-US" altLang="zh-CN" sz="2000" dirty="0" smtClean="0"/>
              <a:t>, and </a:t>
            </a:r>
            <a:r>
              <a:rPr lang="en-US" altLang="zh-CN" sz="2000" dirty="0" smtClean="0">
                <a:solidFill>
                  <a:srgbClr val="0000FF"/>
                </a:solidFill>
              </a:rPr>
              <a:t>balance</a:t>
            </a:r>
            <a:r>
              <a:rPr lang="en-US" altLang="zh-CN" sz="2000" dirty="0" smtClean="0"/>
              <a:t> the </a:t>
            </a:r>
            <a:r>
              <a:rPr lang="en-US" altLang="zh-CN" sz="2000" dirty="0" smtClean="0">
                <a:solidFill>
                  <a:srgbClr val="0000FF"/>
                </a:solidFill>
              </a:rPr>
              <a:t>performance</a:t>
            </a:r>
            <a:r>
              <a:rPr lang="en-US" altLang="zh-CN" sz="2000" dirty="0" smtClean="0"/>
              <a:t> and </a:t>
            </a:r>
            <a:r>
              <a:rPr lang="en-US" altLang="zh-CN" sz="2000" dirty="0" smtClean="0">
                <a:solidFill>
                  <a:srgbClr val="0000FF"/>
                </a:solidFill>
              </a:rPr>
              <a:t>efficiency</a:t>
            </a:r>
            <a:r>
              <a:rPr lang="en-US" altLang="zh-CN" sz="2000" dirty="0" smtClean="0"/>
              <a:t> (effective </a:t>
            </a:r>
            <a:r>
              <a:rPr lang="en-US" altLang="zh-CN" sz="2000" dirty="0"/>
              <a:t>code </a:t>
            </a:r>
            <a:r>
              <a:rPr lang="en-US" altLang="zh-CN" sz="2000" dirty="0" smtClean="0"/>
              <a:t>rates)</a:t>
            </a:r>
          </a:p>
          <a:p>
            <a:pPr lvl="1" defTabSz="914400"/>
            <a:r>
              <a:rPr lang="en-US" altLang="zh-CN" sz="1600" dirty="0" smtClean="0">
                <a:solidFill>
                  <a:srgbClr val="000000"/>
                </a:solidFill>
                <a:sym typeface="Wingdings" panose="05000000000000000000" pitchFamily="2" charset="2"/>
              </a:rPr>
              <a:t>Long code always provides better performance, while short code always provides better efficiency</a:t>
            </a:r>
            <a:endParaRPr lang="en-US" altLang="zh-CN" sz="1600" dirty="0">
              <a:solidFill>
                <a:srgbClr val="000000"/>
              </a:solidFill>
              <a:sym typeface="Wingdings" panose="05000000000000000000" pitchFamily="2" charset="2"/>
            </a:endParaRPr>
          </a:p>
        </p:txBody>
      </p:sp>
      <p:pic>
        <p:nvPicPr>
          <p:cNvPr id="2" name="图片 1"/>
          <p:cNvPicPr>
            <a:picLocks noChangeAspect="1"/>
          </p:cNvPicPr>
          <p:nvPr/>
        </p:nvPicPr>
        <p:blipFill>
          <a:blip r:embed="rId2"/>
          <a:stretch>
            <a:fillRect/>
          </a:stretch>
        </p:blipFill>
        <p:spPr>
          <a:xfrm>
            <a:off x="7009606" y="2439194"/>
            <a:ext cx="4563818" cy="3505200"/>
          </a:xfrm>
          <a:prstGeom prst="rect">
            <a:avLst/>
          </a:prstGeom>
        </p:spPr>
      </p:pic>
      <p:sp>
        <p:nvSpPr>
          <p:cNvPr id="3" name="矩形 2"/>
          <p:cNvSpPr/>
          <p:nvPr/>
        </p:nvSpPr>
        <p:spPr>
          <a:xfrm>
            <a:off x="7847806" y="5895995"/>
            <a:ext cx="3352800" cy="276999"/>
          </a:xfrm>
          <a:prstGeom prst="rect">
            <a:avLst/>
          </a:prstGeom>
        </p:spPr>
        <p:txBody>
          <a:bodyPr wrap="square">
            <a:spAutoFit/>
          </a:bodyPr>
          <a:lstStyle/>
          <a:p>
            <a:r>
              <a:rPr lang="en-US" altLang="zh-CN" sz="1200" dirty="0">
                <a:solidFill>
                  <a:srgbClr val="000000"/>
                </a:solidFill>
                <a:latin typeface="+mn-lt"/>
                <a:ea typeface="ＭＳ Ｐゴシック" pitchFamily="-109" charset="-128"/>
              </a:rPr>
              <a:t>Effective code rate for LDPC for 20 MHz mode </a:t>
            </a:r>
            <a:endParaRPr lang="zh-CN" altLang="en-US" sz="1200" dirty="0">
              <a:solidFill>
                <a:srgbClr val="000000"/>
              </a:solidFill>
              <a:latin typeface="+mn-lt"/>
              <a:ea typeface="ＭＳ Ｐゴシック" pitchFamily="-109" charset="-128"/>
            </a:endParaRPr>
          </a:p>
        </p:txBody>
      </p:sp>
      <p:pic>
        <p:nvPicPr>
          <p:cNvPr id="4" name="图片 3"/>
          <p:cNvPicPr>
            <a:picLocks noChangeAspect="1"/>
          </p:cNvPicPr>
          <p:nvPr/>
        </p:nvPicPr>
        <p:blipFill>
          <a:blip r:embed="rId3"/>
          <a:stretch>
            <a:fillRect/>
          </a:stretch>
        </p:blipFill>
        <p:spPr>
          <a:xfrm>
            <a:off x="674481" y="2439194"/>
            <a:ext cx="5877925" cy="1981200"/>
          </a:xfrm>
          <a:prstGeom prst="rect">
            <a:avLst/>
          </a:prstGeom>
        </p:spPr>
      </p:pic>
      <p:sp>
        <p:nvSpPr>
          <p:cNvPr id="8" name="矩形 7"/>
          <p:cNvSpPr/>
          <p:nvPr/>
        </p:nvSpPr>
        <p:spPr>
          <a:xfrm>
            <a:off x="413023" y="4541034"/>
            <a:ext cx="6291783" cy="1708160"/>
          </a:xfrm>
          <a:prstGeom prst="rect">
            <a:avLst/>
          </a:prstGeom>
        </p:spPr>
        <p:txBody>
          <a:bodyPr wrap="square">
            <a:spAutoFit/>
          </a:bodyPr>
          <a:lstStyle/>
          <a:p>
            <a:pPr marL="354013" lvl="1" indent="-171450">
              <a:lnSpc>
                <a:spcPts val="1800"/>
              </a:lnSpc>
              <a:buClr>
                <a:srgbClr val="002060"/>
              </a:buClr>
              <a:buFontTx/>
              <a:buChar char="-"/>
              <a:defRPr/>
            </a:pPr>
            <a:r>
              <a:rPr lang="en-US" altLang="zh-CN" sz="1400" dirty="0" smtClean="0">
                <a:latin typeface="+mn-ea"/>
                <a:ea typeface="+mn-ea"/>
              </a:rPr>
              <a:t>The 11n LDPC length selection </a:t>
            </a:r>
            <a:r>
              <a:rPr lang="en-US" altLang="zh-CN" sz="1400" dirty="0" smtClean="0">
                <a:solidFill>
                  <a:srgbClr val="0000FF"/>
                </a:solidFill>
                <a:latin typeface="+mn-ea"/>
                <a:ea typeface="+mn-ea"/>
              </a:rPr>
              <a:t>balances</a:t>
            </a:r>
            <a:r>
              <a:rPr lang="en-US" altLang="zh-CN" sz="1400" dirty="0" smtClean="0">
                <a:latin typeface="+mn-ea"/>
                <a:ea typeface="+mn-ea"/>
              </a:rPr>
              <a:t> the </a:t>
            </a:r>
            <a:r>
              <a:rPr lang="en-US" altLang="zh-CN" sz="1400" dirty="0" smtClean="0">
                <a:solidFill>
                  <a:srgbClr val="0000FF"/>
                </a:solidFill>
                <a:latin typeface="+mn-ea"/>
                <a:ea typeface="+mn-ea"/>
              </a:rPr>
              <a:t>performance</a:t>
            </a:r>
            <a:r>
              <a:rPr lang="en-US" altLang="zh-CN" sz="1400" dirty="0" smtClean="0">
                <a:latin typeface="+mn-ea"/>
                <a:ea typeface="+mn-ea"/>
              </a:rPr>
              <a:t> (1944 LDPC always selected for N</a:t>
            </a:r>
            <a:r>
              <a:rPr lang="en-US" altLang="zh-CN" sz="1400" baseline="-25000" dirty="0" smtClean="0">
                <a:latin typeface="+mn-ea"/>
                <a:ea typeface="+mn-ea"/>
              </a:rPr>
              <a:t>TCB</a:t>
            </a:r>
            <a:r>
              <a:rPr lang="en-US" altLang="zh-CN" sz="1400" dirty="0" smtClean="0">
                <a:latin typeface="+mn-ea"/>
                <a:ea typeface="+mn-ea"/>
              </a:rPr>
              <a:t> &gt; 2592 (2x1296)) and </a:t>
            </a:r>
            <a:r>
              <a:rPr lang="en-US" altLang="zh-CN" sz="1400" dirty="0" smtClean="0">
                <a:solidFill>
                  <a:srgbClr val="0000FF"/>
                </a:solidFill>
                <a:latin typeface="+mn-ea"/>
                <a:ea typeface="+mn-ea"/>
              </a:rPr>
              <a:t>effective code rate </a:t>
            </a:r>
            <a:r>
              <a:rPr lang="en-US" altLang="zh-CN" sz="1400" dirty="0" smtClean="0">
                <a:latin typeface="+mn-ea"/>
                <a:ea typeface="+mn-ea"/>
              </a:rPr>
              <a:t>(</a:t>
            </a:r>
            <a:r>
              <a:rPr lang="en-US" altLang="zh-CN" sz="1400" dirty="0">
                <a:latin typeface="+mn-ea"/>
                <a:ea typeface="+mn-ea"/>
              </a:rPr>
              <a:t>there are </a:t>
            </a:r>
            <a:r>
              <a:rPr lang="en-US" altLang="zh-CN" sz="1400" dirty="0" smtClean="0">
                <a:latin typeface="+mn-ea"/>
                <a:ea typeface="+mn-ea"/>
              </a:rPr>
              <a:t>cases that code </a:t>
            </a:r>
            <a:r>
              <a:rPr lang="en-US" altLang="zh-CN" sz="1400" dirty="0" smtClean="0">
                <a:solidFill>
                  <a:srgbClr val="0000FF"/>
                </a:solidFill>
                <a:latin typeface="+mn-ea"/>
                <a:ea typeface="+mn-ea"/>
              </a:rPr>
              <a:t>fall back </a:t>
            </a:r>
            <a:r>
              <a:rPr lang="en-US" altLang="zh-CN" sz="1400" dirty="0" smtClean="0">
                <a:latin typeface="+mn-ea"/>
                <a:ea typeface="+mn-ea"/>
              </a:rPr>
              <a:t>to </a:t>
            </a:r>
            <a:r>
              <a:rPr lang="en-US" altLang="zh-CN" sz="1400" dirty="0" smtClean="0">
                <a:solidFill>
                  <a:srgbClr val="0000FF"/>
                </a:solidFill>
                <a:latin typeface="+mn-ea"/>
                <a:ea typeface="+mn-ea"/>
              </a:rPr>
              <a:t>shorter</a:t>
            </a:r>
            <a:r>
              <a:rPr lang="en-US" altLang="zh-CN" sz="1400" dirty="0" smtClean="0">
                <a:latin typeface="+mn-ea"/>
                <a:ea typeface="+mn-ea"/>
              </a:rPr>
              <a:t> code for </a:t>
            </a:r>
            <a:r>
              <a:rPr lang="en-US" altLang="zh-CN" sz="1400" dirty="0" smtClean="0">
                <a:solidFill>
                  <a:srgbClr val="0000FF"/>
                </a:solidFill>
                <a:latin typeface="+mn-ea"/>
                <a:ea typeface="+mn-ea"/>
              </a:rPr>
              <a:t>2 </a:t>
            </a:r>
            <a:r>
              <a:rPr lang="en-US" altLang="zh-CN" sz="1400" dirty="0" err="1" smtClean="0">
                <a:solidFill>
                  <a:srgbClr val="0000FF"/>
                </a:solidFill>
                <a:latin typeface="+mn-ea"/>
                <a:ea typeface="+mn-ea"/>
              </a:rPr>
              <a:t>codewords</a:t>
            </a:r>
            <a:r>
              <a:rPr lang="en-US" altLang="zh-CN" sz="1400" dirty="0" smtClean="0">
                <a:latin typeface="+mn-ea"/>
                <a:ea typeface="+mn-ea"/>
              </a:rPr>
              <a:t>)</a:t>
            </a:r>
          </a:p>
          <a:p>
            <a:pPr marL="354013" lvl="1" indent="-171450">
              <a:lnSpc>
                <a:spcPts val="1800"/>
              </a:lnSpc>
              <a:buClr>
                <a:srgbClr val="002060"/>
              </a:buClr>
              <a:buFontTx/>
              <a:buChar char="-"/>
              <a:defRPr/>
            </a:pPr>
            <a:r>
              <a:rPr lang="en-US" altLang="zh-CN" sz="1400" dirty="0">
                <a:latin typeface="+mn-ea"/>
              </a:rPr>
              <a:t>For </a:t>
            </a:r>
            <a:r>
              <a:rPr lang="en-US" altLang="zh-CN" sz="1400" dirty="0" smtClean="0">
                <a:solidFill>
                  <a:srgbClr val="0000FF"/>
                </a:solidFill>
                <a:latin typeface="+mn-ea"/>
              </a:rPr>
              <a:t>medium</a:t>
            </a:r>
            <a:r>
              <a:rPr lang="en-US" altLang="zh-CN" sz="1400" dirty="0" smtClean="0">
                <a:latin typeface="+mn-ea"/>
              </a:rPr>
              <a:t> </a:t>
            </a:r>
            <a:r>
              <a:rPr lang="en-US" altLang="zh-CN" sz="1400" dirty="0">
                <a:latin typeface="+mn-ea"/>
              </a:rPr>
              <a:t>payloads, </a:t>
            </a:r>
            <a:r>
              <a:rPr lang="en-US" altLang="zh-CN" sz="1400" dirty="0">
                <a:solidFill>
                  <a:srgbClr val="0000FF"/>
                </a:solidFill>
                <a:latin typeface="+mn-ea"/>
              </a:rPr>
              <a:t>falling back </a:t>
            </a:r>
            <a:r>
              <a:rPr lang="en-US" altLang="zh-CN" sz="1400" dirty="0">
                <a:latin typeface="+mn-ea"/>
              </a:rPr>
              <a:t>to a </a:t>
            </a:r>
            <a:r>
              <a:rPr lang="en-US" altLang="zh-CN" sz="1400" dirty="0">
                <a:solidFill>
                  <a:srgbClr val="0000FF"/>
                </a:solidFill>
                <a:latin typeface="+mn-ea"/>
              </a:rPr>
              <a:t>shorter</a:t>
            </a:r>
            <a:r>
              <a:rPr lang="en-US" altLang="zh-CN" sz="1400" dirty="0">
                <a:latin typeface="+mn-ea"/>
              </a:rPr>
              <a:t> code are performed to keep the effective code rates not too low (less efficient) with sufficient performance</a:t>
            </a:r>
          </a:p>
          <a:p>
            <a:pPr marL="354013" lvl="1" indent="-171450">
              <a:lnSpc>
                <a:spcPts val="1800"/>
              </a:lnSpc>
              <a:buClr>
                <a:srgbClr val="002060"/>
              </a:buClr>
              <a:buFontTx/>
              <a:buChar char="-"/>
              <a:defRPr/>
            </a:pPr>
            <a:r>
              <a:rPr lang="en-US" altLang="zh-CN" sz="1400" dirty="0" smtClean="0">
                <a:latin typeface="+mn-ea"/>
                <a:ea typeface="+mn-ea"/>
              </a:rPr>
              <a:t>For </a:t>
            </a:r>
            <a:r>
              <a:rPr lang="en-US" altLang="zh-CN" sz="1400" dirty="0" smtClean="0">
                <a:solidFill>
                  <a:srgbClr val="0000FF"/>
                </a:solidFill>
                <a:latin typeface="+mn-ea"/>
                <a:ea typeface="+mn-ea"/>
              </a:rPr>
              <a:t>long</a:t>
            </a:r>
            <a:r>
              <a:rPr lang="en-US" altLang="zh-CN" sz="1400" dirty="0" smtClean="0">
                <a:latin typeface="+mn-ea"/>
                <a:ea typeface="+mn-ea"/>
              </a:rPr>
              <a:t> payloads, the </a:t>
            </a:r>
            <a:r>
              <a:rPr lang="en-US" altLang="zh-CN" sz="1400" dirty="0" smtClean="0">
                <a:solidFill>
                  <a:srgbClr val="0000FF"/>
                </a:solidFill>
                <a:latin typeface="+mn-ea"/>
                <a:ea typeface="+mn-ea"/>
              </a:rPr>
              <a:t>effective code rates </a:t>
            </a:r>
            <a:r>
              <a:rPr lang="en-US" altLang="zh-CN" sz="1400" dirty="0" smtClean="0">
                <a:latin typeface="+mn-ea"/>
                <a:ea typeface="+mn-ea"/>
              </a:rPr>
              <a:t>always </a:t>
            </a:r>
            <a:r>
              <a:rPr lang="en-US" altLang="zh-CN" sz="1400" dirty="0" smtClean="0">
                <a:solidFill>
                  <a:srgbClr val="0000FF"/>
                </a:solidFill>
                <a:latin typeface="+mn-ea"/>
                <a:ea typeface="+mn-ea"/>
              </a:rPr>
              <a:t>converge</a:t>
            </a:r>
            <a:r>
              <a:rPr lang="en-US" altLang="zh-CN" sz="1400" dirty="0" smtClean="0">
                <a:latin typeface="+mn-ea"/>
                <a:ea typeface="+mn-ea"/>
              </a:rPr>
              <a:t> to the defined rate </a:t>
            </a:r>
            <a:r>
              <a:rPr lang="en-US" altLang="zh-CN" sz="1400" dirty="0" smtClean="0">
                <a:latin typeface="+mn-ea"/>
                <a:ea typeface="+mn-ea"/>
                <a:sym typeface="Wingdings" panose="05000000000000000000" pitchFamily="2" charset="2"/>
              </a:rPr>
              <a:t> long code wouldn’t decrease the efficiency</a:t>
            </a:r>
            <a:endParaRPr lang="en-US" altLang="zh-CN" sz="1400" dirty="0" smtClean="0">
              <a:latin typeface="+mn-ea"/>
              <a:ea typeface="+mn-ea"/>
            </a:endParaRPr>
          </a:p>
        </p:txBody>
      </p:sp>
      <p:sp>
        <p:nvSpPr>
          <p:cNvPr id="6" name="椭圆 5"/>
          <p:cNvSpPr/>
          <p:nvPr/>
        </p:nvSpPr>
        <p:spPr bwMode="auto">
          <a:xfrm>
            <a:off x="3885406" y="3906000"/>
            <a:ext cx="457200" cy="188012"/>
          </a:xfrm>
          <a:prstGeom prst="ellips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rgbClr val="0000FF"/>
              </a:solidFill>
              <a:effectLst/>
              <a:latin typeface="Times New Roman" pitchFamily="-109" charset="0"/>
            </a:endParaRPr>
          </a:p>
        </p:txBody>
      </p:sp>
      <p:sp>
        <p:nvSpPr>
          <p:cNvPr id="13" name="椭圆 12"/>
          <p:cNvSpPr/>
          <p:nvPr/>
        </p:nvSpPr>
        <p:spPr bwMode="auto">
          <a:xfrm>
            <a:off x="685006" y="3734594"/>
            <a:ext cx="1219200" cy="228600"/>
          </a:xfrm>
          <a:prstGeom prst="ellips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09" charset="0"/>
            </a:endParaRPr>
          </a:p>
        </p:txBody>
      </p:sp>
      <p:pic>
        <p:nvPicPr>
          <p:cNvPr id="5" name="图片 4"/>
          <p:cNvPicPr>
            <a:picLocks noChangeAspect="1"/>
          </p:cNvPicPr>
          <p:nvPr/>
        </p:nvPicPr>
        <p:blipFill>
          <a:blip r:embed="rId4"/>
          <a:stretch>
            <a:fillRect/>
          </a:stretch>
        </p:blipFill>
        <p:spPr>
          <a:xfrm>
            <a:off x="738000" y="2515394"/>
            <a:ext cx="1286203" cy="166634"/>
          </a:xfrm>
          <a:prstGeom prst="rect">
            <a:avLst/>
          </a:prstGeom>
        </p:spPr>
      </p:pic>
      <p:sp>
        <p:nvSpPr>
          <p:cNvPr id="11" name="椭圆 10"/>
          <p:cNvSpPr/>
          <p:nvPr/>
        </p:nvSpPr>
        <p:spPr bwMode="auto">
          <a:xfrm>
            <a:off x="3885406" y="3124994"/>
            <a:ext cx="457200" cy="152400"/>
          </a:xfrm>
          <a:prstGeom prst="ellipse">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09" charset="0"/>
            </a:endParaRPr>
          </a:p>
        </p:txBody>
      </p:sp>
      <p:sp>
        <p:nvSpPr>
          <p:cNvPr id="12" name="椭圆 11"/>
          <p:cNvSpPr/>
          <p:nvPr/>
        </p:nvSpPr>
        <p:spPr bwMode="auto">
          <a:xfrm>
            <a:off x="3885406" y="3429794"/>
            <a:ext cx="457200" cy="152400"/>
          </a:xfrm>
          <a:prstGeom prst="ellipse">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09" charset="0"/>
            </a:endParaRPr>
          </a:p>
        </p:txBody>
      </p:sp>
      <p:sp>
        <p:nvSpPr>
          <p:cNvPr id="14" name="椭圆 13"/>
          <p:cNvSpPr/>
          <p:nvPr/>
        </p:nvSpPr>
        <p:spPr bwMode="auto">
          <a:xfrm>
            <a:off x="3733006" y="3600000"/>
            <a:ext cx="457200" cy="152400"/>
          </a:xfrm>
          <a:prstGeom prst="ellipse">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09" charset="0"/>
            </a:endParaRPr>
          </a:p>
        </p:txBody>
      </p:sp>
      <p:sp>
        <p:nvSpPr>
          <p:cNvPr id="15" name="椭圆 14"/>
          <p:cNvSpPr/>
          <p:nvPr/>
        </p:nvSpPr>
        <p:spPr bwMode="auto">
          <a:xfrm>
            <a:off x="3733006" y="4104000"/>
            <a:ext cx="457200" cy="152400"/>
          </a:xfrm>
          <a:prstGeom prst="ellipse">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09" charset="0"/>
            </a:endParaRPr>
          </a:p>
        </p:txBody>
      </p:sp>
      <p:sp>
        <p:nvSpPr>
          <p:cNvPr id="7" name="矩形 6"/>
          <p:cNvSpPr/>
          <p:nvPr/>
        </p:nvSpPr>
        <p:spPr>
          <a:xfrm>
            <a:off x="6256224" y="6172994"/>
            <a:ext cx="5477782" cy="253916"/>
          </a:xfrm>
          <a:prstGeom prst="rect">
            <a:avLst/>
          </a:prstGeom>
        </p:spPr>
        <p:txBody>
          <a:bodyPr wrap="none">
            <a:spAutoFit/>
          </a:bodyPr>
          <a:lstStyle/>
          <a:p>
            <a:r>
              <a:rPr lang="en-US" altLang="zh-CN" sz="1050" dirty="0" smtClean="0">
                <a:latin typeface="+mn-ea"/>
              </a:rPr>
              <a:t>Ref: </a:t>
            </a:r>
            <a:r>
              <a:rPr lang="en-US" altLang="zh-CN" sz="1050" dirty="0">
                <a:latin typeface="+mn-ea"/>
              </a:rPr>
              <a:t>E. </a:t>
            </a:r>
            <a:r>
              <a:rPr lang="en-US" altLang="zh-CN" sz="1050" dirty="0" err="1">
                <a:latin typeface="+mn-ea"/>
              </a:rPr>
              <a:t>Perahia</a:t>
            </a:r>
            <a:r>
              <a:rPr lang="en-US" altLang="zh-CN" sz="1050" dirty="0">
                <a:latin typeface="+mn-ea"/>
              </a:rPr>
              <a:t> and R. Stacey, Next Generation Wireless LANs 802.11n and 802.11ac, 2Ed, 2013.</a:t>
            </a:r>
            <a:endParaRPr lang="zh-CN" altLang="en-US" sz="1100" dirty="0"/>
          </a:p>
        </p:txBody>
      </p:sp>
    </p:spTree>
    <p:extLst>
      <p:ext uri="{BB962C8B-B14F-4D97-AF65-F5344CB8AC3E}">
        <p14:creationId xmlns:p14="http://schemas.microsoft.com/office/powerpoint/2010/main" val="10061423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US" altLang="zh-CN" sz="3600" dirty="0" smtClean="0">
                <a:sym typeface="Wingdings" panose="05000000000000000000" pitchFamily="2" charset="2"/>
              </a:rPr>
              <a:t>Effective LDPC </a:t>
            </a:r>
            <a:r>
              <a:rPr lang="en-US" altLang="zh-CN" sz="3600" dirty="0">
                <a:sym typeface="Wingdings" panose="05000000000000000000" pitchFamily="2" charset="2"/>
              </a:rPr>
              <a:t>Code </a:t>
            </a:r>
            <a:r>
              <a:rPr lang="en-US" altLang="zh-CN" sz="3600" dirty="0" smtClean="0">
                <a:sym typeface="Wingdings" panose="05000000000000000000" pitchFamily="2" charset="2"/>
              </a:rPr>
              <a:t>Rates </a:t>
            </a:r>
            <a:r>
              <a:rPr lang="en-US" altLang="zh-CN" sz="3600" dirty="0" smtClean="0"/>
              <a:t>for 15.4ab</a:t>
            </a:r>
            <a:endParaRPr lang="en-US" sz="3500" dirty="0">
              <a:latin typeface="Arial" charset="0"/>
            </a:endParaRPr>
          </a:p>
        </p:txBody>
      </p:sp>
      <p:sp>
        <p:nvSpPr>
          <p:cNvPr id="10243" name="Rectangle 1027"/>
          <p:cNvSpPr>
            <a:spLocks noGrp="1" noChangeArrowheads="1"/>
          </p:cNvSpPr>
          <p:nvPr>
            <p:ph type="body" idx="1"/>
          </p:nvPr>
        </p:nvSpPr>
        <p:spPr>
          <a:xfrm>
            <a:off x="507935" y="1372394"/>
            <a:ext cx="11479306" cy="4876799"/>
          </a:xfrm>
        </p:spPr>
        <p:txBody>
          <a:bodyPr/>
          <a:lstStyle/>
          <a:p>
            <a:r>
              <a:rPr lang="en-US" altLang="zh-CN" sz="2000" dirty="0" smtClean="0"/>
              <a:t>In 15.4ab, </a:t>
            </a:r>
            <a:r>
              <a:rPr lang="en-US" altLang="zh-CN" sz="2000" dirty="0"/>
              <a:t>the LDPC code length </a:t>
            </a:r>
            <a:r>
              <a:rPr lang="en-US" altLang="zh-CN" sz="2000" dirty="0" smtClean="0"/>
              <a:t>selections don’t </a:t>
            </a:r>
            <a:r>
              <a:rPr lang="en-US" altLang="zh-CN" sz="2000" dirty="0"/>
              <a:t>have to consider the OFDM </a:t>
            </a:r>
            <a:r>
              <a:rPr lang="en-US" altLang="zh-CN" sz="2000" dirty="0" smtClean="0"/>
              <a:t>boundaries (less complex), </a:t>
            </a:r>
            <a:r>
              <a:rPr lang="en-US" altLang="zh-CN" sz="2000" dirty="0"/>
              <a:t>and </a:t>
            </a:r>
            <a:r>
              <a:rPr lang="en-US" altLang="zh-CN" sz="2000" dirty="0" smtClean="0"/>
              <a:t>also should balance </a:t>
            </a:r>
            <a:r>
              <a:rPr lang="en-US" altLang="zh-CN" sz="2000" dirty="0"/>
              <a:t>the performance and efficiency (effective code rates)</a:t>
            </a:r>
          </a:p>
          <a:p>
            <a:pPr lvl="1" defTabSz="914400"/>
            <a:r>
              <a:rPr lang="en-US" altLang="zh-CN" sz="1600" dirty="0" smtClean="0">
                <a:solidFill>
                  <a:srgbClr val="000000"/>
                </a:solidFill>
                <a:sym typeface="Wingdings" panose="05000000000000000000" pitchFamily="2" charset="2"/>
              </a:rPr>
              <a:t>Long code always provides better performance, while short code always provides better efficiency</a:t>
            </a:r>
            <a:endParaRPr lang="en-US" altLang="zh-CN" sz="1600" dirty="0">
              <a:solidFill>
                <a:srgbClr val="000000"/>
              </a:solidFill>
              <a:sym typeface="Wingdings" panose="05000000000000000000" pitchFamily="2" charset="2"/>
            </a:endParaRPr>
          </a:p>
        </p:txBody>
      </p:sp>
      <p:sp>
        <p:nvSpPr>
          <p:cNvPr id="3" name="矩形 2"/>
          <p:cNvSpPr/>
          <p:nvPr/>
        </p:nvSpPr>
        <p:spPr>
          <a:xfrm>
            <a:off x="3504406" y="5830358"/>
            <a:ext cx="3784613" cy="276999"/>
          </a:xfrm>
          <a:prstGeom prst="rect">
            <a:avLst/>
          </a:prstGeom>
        </p:spPr>
        <p:txBody>
          <a:bodyPr wrap="square">
            <a:spAutoFit/>
          </a:bodyPr>
          <a:lstStyle/>
          <a:p>
            <a:r>
              <a:rPr lang="en-US" altLang="zh-CN" sz="1200" dirty="0">
                <a:solidFill>
                  <a:srgbClr val="000000"/>
                </a:solidFill>
                <a:latin typeface="+mn-lt"/>
                <a:ea typeface="ＭＳ Ｐゴシック" pitchFamily="-109" charset="-128"/>
              </a:rPr>
              <a:t>Effective code </a:t>
            </a:r>
            <a:r>
              <a:rPr lang="en-US" altLang="zh-CN" sz="1200" dirty="0" smtClean="0">
                <a:solidFill>
                  <a:srgbClr val="000000"/>
                </a:solidFill>
                <a:latin typeface="+mn-lt"/>
                <a:ea typeface="ＭＳ Ｐゴシック" pitchFamily="-109" charset="-128"/>
              </a:rPr>
              <a:t>rates of 3 LDPC Lengths </a:t>
            </a:r>
            <a:r>
              <a:rPr lang="en-US" altLang="zh-CN" sz="1200" dirty="0">
                <a:solidFill>
                  <a:srgbClr val="000000"/>
                </a:solidFill>
                <a:latin typeface="+mn-lt"/>
                <a:ea typeface="ＭＳ Ｐゴシック" pitchFamily="-109" charset="-128"/>
              </a:rPr>
              <a:t>for </a:t>
            </a:r>
            <a:r>
              <a:rPr lang="en-US" altLang="zh-CN" sz="1200" dirty="0" smtClean="0">
                <a:solidFill>
                  <a:srgbClr val="000000"/>
                </a:solidFill>
                <a:latin typeface="+mn-lt"/>
                <a:ea typeface="ＭＳ Ｐゴシック" pitchFamily="-109" charset="-128"/>
              </a:rPr>
              <a:t>15.4ab</a:t>
            </a:r>
            <a:endParaRPr lang="zh-CN" altLang="en-US" sz="1200" dirty="0">
              <a:solidFill>
                <a:srgbClr val="000000"/>
              </a:solidFill>
              <a:latin typeface="+mn-lt"/>
              <a:ea typeface="ＭＳ Ｐゴシック" pitchFamily="-109" charset="-128"/>
            </a:endParaRPr>
          </a:p>
        </p:txBody>
      </p:sp>
      <p:pic>
        <p:nvPicPr>
          <p:cNvPr id="9" name="图片 8"/>
          <p:cNvPicPr/>
          <p:nvPr/>
        </p:nvPicPr>
        <p:blipFill>
          <a:blip r:embed="rId2"/>
          <a:stretch>
            <a:fillRect/>
          </a:stretch>
        </p:blipFill>
        <p:spPr>
          <a:xfrm>
            <a:off x="1294606" y="2591594"/>
            <a:ext cx="7696200" cy="3124200"/>
          </a:xfrm>
          <a:prstGeom prst="rect">
            <a:avLst/>
          </a:prstGeom>
        </p:spPr>
      </p:pic>
      <p:sp>
        <p:nvSpPr>
          <p:cNvPr id="10" name="矩形 9"/>
          <p:cNvSpPr/>
          <p:nvPr/>
        </p:nvSpPr>
        <p:spPr>
          <a:xfrm>
            <a:off x="9067006" y="3505994"/>
            <a:ext cx="2371971" cy="784830"/>
          </a:xfrm>
          <a:prstGeom prst="rect">
            <a:avLst/>
          </a:prstGeom>
        </p:spPr>
        <p:txBody>
          <a:bodyPr wrap="square">
            <a:spAutoFit/>
          </a:bodyPr>
          <a:lstStyle/>
          <a:p>
            <a:pPr marL="354013" lvl="1" indent="-171450">
              <a:lnSpc>
                <a:spcPts val="1800"/>
              </a:lnSpc>
              <a:buClr>
                <a:srgbClr val="002060"/>
              </a:buClr>
              <a:buFontTx/>
              <a:buChar char="-"/>
              <a:defRPr/>
            </a:pPr>
            <a:r>
              <a:rPr lang="en-US" altLang="zh-CN" sz="1600" dirty="0" smtClean="0">
                <a:solidFill>
                  <a:srgbClr val="C00000"/>
                </a:solidFill>
                <a:latin typeface="+mn-ea"/>
                <a:ea typeface="+mn-ea"/>
              </a:rPr>
              <a:t>648 LDPC: Red</a:t>
            </a:r>
          </a:p>
          <a:p>
            <a:pPr marL="354013" lvl="1" indent="-171450">
              <a:lnSpc>
                <a:spcPts val="1800"/>
              </a:lnSpc>
              <a:buClr>
                <a:srgbClr val="002060"/>
              </a:buClr>
              <a:buFontTx/>
              <a:buChar char="-"/>
              <a:defRPr/>
            </a:pPr>
            <a:r>
              <a:rPr lang="en-US" altLang="zh-CN" sz="1600" dirty="0" smtClean="0">
                <a:solidFill>
                  <a:srgbClr val="0000FF"/>
                </a:solidFill>
                <a:latin typeface="+mn-ea"/>
                <a:ea typeface="+mn-ea"/>
              </a:rPr>
              <a:t>1296 LDPC: Blue</a:t>
            </a:r>
          </a:p>
          <a:p>
            <a:pPr marL="354013" lvl="1" indent="-171450">
              <a:lnSpc>
                <a:spcPts val="1800"/>
              </a:lnSpc>
              <a:buClr>
                <a:srgbClr val="002060"/>
              </a:buClr>
              <a:buFontTx/>
              <a:buChar char="-"/>
              <a:defRPr/>
            </a:pPr>
            <a:r>
              <a:rPr lang="en-US" altLang="zh-CN" sz="1600" dirty="0" smtClean="0">
                <a:solidFill>
                  <a:srgbClr val="00B050"/>
                </a:solidFill>
                <a:latin typeface="+mn-ea"/>
                <a:ea typeface="+mn-ea"/>
              </a:rPr>
              <a:t>1944 LDPC: Green</a:t>
            </a:r>
          </a:p>
        </p:txBody>
      </p:sp>
      <p:sp>
        <p:nvSpPr>
          <p:cNvPr id="7" name="椭圆 6"/>
          <p:cNvSpPr/>
          <p:nvPr/>
        </p:nvSpPr>
        <p:spPr bwMode="auto">
          <a:xfrm>
            <a:off x="2209006" y="3277394"/>
            <a:ext cx="381000" cy="359418"/>
          </a:xfrm>
          <a:prstGeom prst="ellipse">
            <a:avLst/>
          </a:prstGeom>
          <a:noFill/>
          <a:ln w="28575"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rgbClr val="0000FF"/>
              </a:solidFill>
              <a:effectLst/>
              <a:latin typeface="Times New Roman" pitchFamily="-109" charset="0"/>
            </a:endParaRPr>
          </a:p>
        </p:txBody>
      </p:sp>
    </p:spTree>
    <p:extLst>
      <p:ext uri="{BB962C8B-B14F-4D97-AF65-F5344CB8AC3E}">
        <p14:creationId xmlns:p14="http://schemas.microsoft.com/office/powerpoint/2010/main" val="39711471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US" altLang="zh-CN" sz="3600" dirty="0" smtClean="0"/>
              <a:t>LDPC Length Selection for 15.4ab </a:t>
            </a:r>
            <a:r>
              <a:rPr lang="en-US" altLang="zh-CN" sz="3600" dirty="0" smtClean="0">
                <a:sym typeface="Wingdings" panose="05000000000000000000" pitchFamily="2" charset="2"/>
              </a:rPr>
              <a:t> Example 1 &amp; 2</a:t>
            </a:r>
            <a:endParaRPr lang="en-US" sz="3500" dirty="0">
              <a:latin typeface="Arial" charset="0"/>
            </a:endParaRPr>
          </a:p>
        </p:txBody>
      </p:sp>
      <p:sp>
        <p:nvSpPr>
          <p:cNvPr id="10243" name="Rectangle 1027"/>
          <p:cNvSpPr>
            <a:spLocks noGrp="1" noChangeArrowheads="1"/>
          </p:cNvSpPr>
          <p:nvPr>
            <p:ph type="body" idx="1"/>
          </p:nvPr>
        </p:nvSpPr>
        <p:spPr>
          <a:xfrm>
            <a:off x="507935" y="1372394"/>
            <a:ext cx="11479306" cy="4876799"/>
          </a:xfrm>
        </p:spPr>
        <p:txBody>
          <a:bodyPr/>
          <a:lstStyle/>
          <a:p>
            <a:r>
              <a:rPr lang="en-US" altLang="zh-CN" sz="2000" dirty="0" smtClean="0"/>
              <a:t>Example 1 &amp; 2 tried to match the </a:t>
            </a:r>
            <a:r>
              <a:rPr lang="en-US" altLang="zh-CN" sz="2000" dirty="0">
                <a:solidFill>
                  <a:srgbClr val="000000"/>
                </a:solidFill>
              </a:rPr>
              <a:t>performance of data payloads and PHR</a:t>
            </a:r>
          </a:p>
          <a:p>
            <a:pPr marL="0" indent="0">
              <a:buNone/>
            </a:pPr>
            <a:endParaRPr lang="en-US" altLang="zh-CN" sz="2000" dirty="0"/>
          </a:p>
        </p:txBody>
      </p:sp>
      <p:sp>
        <p:nvSpPr>
          <p:cNvPr id="3" name="矩形 2"/>
          <p:cNvSpPr/>
          <p:nvPr/>
        </p:nvSpPr>
        <p:spPr>
          <a:xfrm>
            <a:off x="1799533" y="4414502"/>
            <a:ext cx="2466873" cy="276999"/>
          </a:xfrm>
          <a:prstGeom prst="rect">
            <a:avLst/>
          </a:prstGeom>
        </p:spPr>
        <p:txBody>
          <a:bodyPr wrap="square">
            <a:spAutoFit/>
          </a:bodyPr>
          <a:lstStyle/>
          <a:p>
            <a:r>
              <a:rPr lang="en-US" altLang="zh-CN" sz="1200" dirty="0">
                <a:solidFill>
                  <a:srgbClr val="000000"/>
                </a:solidFill>
                <a:latin typeface="+mn-lt"/>
                <a:ea typeface="ＭＳ Ｐゴシック" pitchFamily="-109" charset="-128"/>
              </a:rPr>
              <a:t>Effective code </a:t>
            </a:r>
            <a:r>
              <a:rPr lang="en-US" altLang="zh-CN" sz="1200" dirty="0" smtClean="0">
                <a:solidFill>
                  <a:srgbClr val="000000"/>
                </a:solidFill>
                <a:latin typeface="+mn-lt"/>
                <a:ea typeface="ＭＳ Ｐゴシック" pitchFamily="-109" charset="-128"/>
              </a:rPr>
              <a:t>rates of Example 1</a:t>
            </a:r>
            <a:endParaRPr lang="zh-CN" altLang="en-US" sz="1200" dirty="0">
              <a:solidFill>
                <a:srgbClr val="000000"/>
              </a:solidFill>
              <a:latin typeface="+mn-lt"/>
              <a:ea typeface="ＭＳ Ｐゴシック" pitchFamily="-109" charset="-128"/>
            </a:endParaRPr>
          </a:p>
        </p:txBody>
      </p:sp>
      <p:pic>
        <p:nvPicPr>
          <p:cNvPr id="6" name="图片 5"/>
          <p:cNvPicPr/>
          <p:nvPr/>
        </p:nvPicPr>
        <p:blipFill>
          <a:blip r:embed="rId2"/>
          <a:stretch>
            <a:fillRect/>
          </a:stretch>
        </p:blipFill>
        <p:spPr>
          <a:xfrm>
            <a:off x="944910" y="2362994"/>
            <a:ext cx="4464496" cy="2016224"/>
          </a:xfrm>
          <a:prstGeom prst="rect">
            <a:avLst/>
          </a:prstGeom>
        </p:spPr>
      </p:pic>
      <p:cxnSp>
        <p:nvCxnSpPr>
          <p:cNvPr id="14" name="直接连接符 13"/>
          <p:cNvCxnSpPr/>
          <p:nvPr/>
        </p:nvCxnSpPr>
        <p:spPr>
          <a:xfrm>
            <a:off x="1742122" y="2290304"/>
            <a:ext cx="0" cy="1002572"/>
          </a:xfrm>
          <a:prstGeom prst="line">
            <a:avLst/>
          </a:prstGeom>
          <a:noFill/>
          <a:ln w="28575" cap="flat" cmpd="sng" algn="ctr">
            <a:solidFill>
              <a:srgbClr val="7030A0"/>
            </a:solidFill>
            <a:prstDash val="solid"/>
          </a:ln>
          <a:effectLst/>
        </p:spPr>
      </p:cxnSp>
      <p:pic>
        <p:nvPicPr>
          <p:cNvPr id="20" name="图片 19"/>
          <p:cNvPicPr/>
          <p:nvPr/>
        </p:nvPicPr>
        <p:blipFill>
          <a:blip r:embed="rId2"/>
          <a:stretch>
            <a:fillRect/>
          </a:stretch>
        </p:blipFill>
        <p:spPr>
          <a:xfrm>
            <a:off x="6164361" y="2351708"/>
            <a:ext cx="4464496" cy="2016224"/>
          </a:xfrm>
          <a:prstGeom prst="rect">
            <a:avLst/>
          </a:prstGeom>
        </p:spPr>
      </p:pic>
      <p:cxnSp>
        <p:nvCxnSpPr>
          <p:cNvPr id="27" name="直接连接符 26"/>
          <p:cNvCxnSpPr/>
          <p:nvPr/>
        </p:nvCxnSpPr>
        <p:spPr>
          <a:xfrm>
            <a:off x="6889565" y="2279018"/>
            <a:ext cx="0" cy="1002572"/>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6673541" y="2285240"/>
            <a:ext cx="0" cy="1002572"/>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sp>
        <p:nvSpPr>
          <p:cNvPr id="35" name="矩形 34"/>
          <p:cNvSpPr/>
          <p:nvPr/>
        </p:nvSpPr>
        <p:spPr>
          <a:xfrm>
            <a:off x="7163172" y="4414501"/>
            <a:ext cx="2466873" cy="276999"/>
          </a:xfrm>
          <a:prstGeom prst="rect">
            <a:avLst/>
          </a:prstGeom>
        </p:spPr>
        <p:txBody>
          <a:bodyPr wrap="square">
            <a:spAutoFit/>
          </a:bodyPr>
          <a:lstStyle/>
          <a:p>
            <a:r>
              <a:rPr lang="en-US" altLang="zh-CN" sz="1200" dirty="0">
                <a:solidFill>
                  <a:srgbClr val="000000"/>
                </a:solidFill>
                <a:latin typeface="+mn-lt"/>
                <a:ea typeface="ＭＳ Ｐゴシック" pitchFamily="-109" charset="-128"/>
              </a:rPr>
              <a:t>Effective code </a:t>
            </a:r>
            <a:r>
              <a:rPr lang="en-US" altLang="zh-CN" sz="1200" dirty="0" smtClean="0">
                <a:solidFill>
                  <a:srgbClr val="000000"/>
                </a:solidFill>
                <a:latin typeface="+mn-lt"/>
                <a:ea typeface="ＭＳ Ｐゴシック" pitchFamily="-109" charset="-128"/>
              </a:rPr>
              <a:t>rates of Example 2</a:t>
            </a:r>
            <a:endParaRPr lang="zh-CN" altLang="en-US" sz="1200" dirty="0">
              <a:solidFill>
                <a:srgbClr val="000000"/>
              </a:solidFill>
              <a:latin typeface="+mn-lt"/>
              <a:ea typeface="ＭＳ Ｐゴシック" pitchFamily="-109" charset="-128"/>
            </a:endParaRPr>
          </a:p>
        </p:txBody>
      </p:sp>
      <p:pic>
        <p:nvPicPr>
          <p:cNvPr id="36" name="图片 35"/>
          <p:cNvPicPr>
            <a:picLocks noChangeAspect="1"/>
          </p:cNvPicPr>
          <p:nvPr/>
        </p:nvPicPr>
        <p:blipFill>
          <a:blip r:embed="rId3"/>
          <a:stretch>
            <a:fillRect/>
          </a:stretch>
        </p:blipFill>
        <p:spPr>
          <a:xfrm>
            <a:off x="1294606" y="5186057"/>
            <a:ext cx="4114800" cy="593124"/>
          </a:xfrm>
          <a:prstGeom prst="rect">
            <a:avLst/>
          </a:prstGeom>
        </p:spPr>
      </p:pic>
      <p:sp>
        <p:nvSpPr>
          <p:cNvPr id="37" name="矩形 36"/>
          <p:cNvSpPr/>
          <p:nvPr/>
        </p:nvSpPr>
        <p:spPr>
          <a:xfrm>
            <a:off x="820749" y="4801394"/>
            <a:ext cx="1007007" cy="307777"/>
          </a:xfrm>
          <a:prstGeom prst="rect">
            <a:avLst/>
          </a:prstGeom>
        </p:spPr>
        <p:txBody>
          <a:bodyPr wrap="none">
            <a:spAutoFit/>
          </a:bodyPr>
          <a:lstStyle/>
          <a:p>
            <a:r>
              <a:rPr lang="en-US" altLang="zh-CN" sz="1400" dirty="0" smtClean="0">
                <a:solidFill>
                  <a:srgbClr val="000000"/>
                </a:solidFill>
              </a:rPr>
              <a:t>Example 1:</a:t>
            </a:r>
            <a:endParaRPr lang="zh-CN" altLang="en-US" dirty="0"/>
          </a:p>
        </p:txBody>
      </p:sp>
      <p:sp>
        <p:nvSpPr>
          <p:cNvPr id="38" name="矩形 37"/>
          <p:cNvSpPr/>
          <p:nvPr/>
        </p:nvSpPr>
        <p:spPr>
          <a:xfrm>
            <a:off x="6095206" y="4801394"/>
            <a:ext cx="1007007" cy="307777"/>
          </a:xfrm>
          <a:prstGeom prst="rect">
            <a:avLst/>
          </a:prstGeom>
        </p:spPr>
        <p:txBody>
          <a:bodyPr wrap="none">
            <a:spAutoFit/>
          </a:bodyPr>
          <a:lstStyle/>
          <a:p>
            <a:r>
              <a:rPr lang="en-US" altLang="zh-CN" sz="1400" dirty="0" smtClean="0">
                <a:solidFill>
                  <a:srgbClr val="000000"/>
                </a:solidFill>
              </a:rPr>
              <a:t>Example 2:</a:t>
            </a:r>
            <a:endParaRPr lang="zh-CN" altLang="en-US" dirty="0"/>
          </a:p>
        </p:txBody>
      </p:sp>
      <p:pic>
        <p:nvPicPr>
          <p:cNvPr id="39" name="图片 38"/>
          <p:cNvPicPr>
            <a:picLocks noChangeAspect="1"/>
          </p:cNvPicPr>
          <p:nvPr/>
        </p:nvPicPr>
        <p:blipFill>
          <a:blip r:embed="rId4"/>
          <a:stretch>
            <a:fillRect/>
          </a:stretch>
        </p:blipFill>
        <p:spPr>
          <a:xfrm>
            <a:off x="6590616" y="5194104"/>
            <a:ext cx="4170430" cy="585077"/>
          </a:xfrm>
          <a:prstGeom prst="rect">
            <a:avLst/>
          </a:prstGeom>
        </p:spPr>
      </p:pic>
      <p:cxnSp>
        <p:nvCxnSpPr>
          <p:cNvPr id="40" name="直接箭头连接符 39"/>
          <p:cNvCxnSpPr/>
          <p:nvPr/>
        </p:nvCxnSpPr>
        <p:spPr>
          <a:xfrm flipV="1">
            <a:off x="1152591" y="2418137"/>
            <a:ext cx="410126" cy="1801161"/>
          </a:xfrm>
          <a:prstGeom prst="straightConnector1">
            <a:avLst/>
          </a:prstGeom>
          <a:ln w="158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2" name="直接箭头连接符 41"/>
          <p:cNvCxnSpPr/>
          <p:nvPr/>
        </p:nvCxnSpPr>
        <p:spPr>
          <a:xfrm flipV="1">
            <a:off x="1608679" y="2780304"/>
            <a:ext cx="115220" cy="230763"/>
          </a:xfrm>
          <a:prstGeom prst="straightConnector1">
            <a:avLst/>
          </a:prstGeom>
          <a:ln w="158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6" name="直接箭头连接符 45"/>
          <p:cNvCxnSpPr/>
          <p:nvPr/>
        </p:nvCxnSpPr>
        <p:spPr>
          <a:xfrm flipV="1">
            <a:off x="1744146" y="2394053"/>
            <a:ext cx="736560" cy="710628"/>
          </a:xfrm>
          <a:prstGeom prst="straightConnector1">
            <a:avLst/>
          </a:prstGeom>
          <a:ln w="158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9" name="直接箭头连接符 48"/>
          <p:cNvCxnSpPr/>
          <p:nvPr/>
        </p:nvCxnSpPr>
        <p:spPr>
          <a:xfrm flipV="1">
            <a:off x="2522482" y="2418137"/>
            <a:ext cx="1298402" cy="592929"/>
          </a:xfrm>
          <a:prstGeom prst="straightConnector1">
            <a:avLst/>
          </a:prstGeom>
          <a:ln w="158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3" name="直接箭头连接符 52"/>
          <p:cNvCxnSpPr/>
          <p:nvPr/>
        </p:nvCxnSpPr>
        <p:spPr>
          <a:xfrm flipV="1">
            <a:off x="3862660" y="2418137"/>
            <a:ext cx="1315749" cy="350898"/>
          </a:xfrm>
          <a:prstGeom prst="straightConnector1">
            <a:avLst/>
          </a:prstGeom>
          <a:ln w="158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6" name="直接箭头连接符 55"/>
          <p:cNvCxnSpPr/>
          <p:nvPr/>
        </p:nvCxnSpPr>
        <p:spPr>
          <a:xfrm flipV="1">
            <a:off x="5180806" y="2621641"/>
            <a:ext cx="169581" cy="46153"/>
          </a:xfrm>
          <a:prstGeom prst="straightConnector1">
            <a:avLst/>
          </a:prstGeom>
          <a:ln w="158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0" name="直接箭头连接符 59"/>
          <p:cNvCxnSpPr/>
          <p:nvPr/>
        </p:nvCxnSpPr>
        <p:spPr>
          <a:xfrm flipV="1">
            <a:off x="7712533" y="2394053"/>
            <a:ext cx="1350508" cy="617013"/>
          </a:xfrm>
          <a:prstGeom prst="straightConnector1">
            <a:avLst/>
          </a:prstGeom>
          <a:ln w="158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1" name="直接箭头连接符 60"/>
          <p:cNvCxnSpPr/>
          <p:nvPr/>
        </p:nvCxnSpPr>
        <p:spPr>
          <a:xfrm flipV="1">
            <a:off x="9063041" y="2418137"/>
            <a:ext cx="1320533" cy="350897"/>
          </a:xfrm>
          <a:prstGeom prst="straightConnector1">
            <a:avLst/>
          </a:prstGeom>
          <a:ln w="158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2" name="直接箭头连接符 61"/>
          <p:cNvCxnSpPr/>
          <p:nvPr/>
        </p:nvCxnSpPr>
        <p:spPr>
          <a:xfrm flipV="1">
            <a:off x="10421425" y="2621641"/>
            <a:ext cx="169581" cy="46153"/>
          </a:xfrm>
          <a:prstGeom prst="straightConnector1">
            <a:avLst/>
          </a:prstGeom>
          <a:ln w="158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7" name="直接箭头连接符 66"/>
          <p:cNvCxnSpPr/>
          <p:nvPr/>
        </p:nvCxnSpPr>
        <p:spPr>
          <a:xfrm flipV="1">
            <a:off x="6858263" y="2419753"/>
            <a:ext cx="870060" cy="834375"/>
          </a:xfrm>
          <a:prstGeom prst="straightConnector1">
            <a:avLst/>
          </a:prstGeom>
          <a:ln w="158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1" name="直接箭头连接符 70"/>
          <p:cNvCxnSpPr/>
          <p:nvPr/>
        </p:nvCxnSpPr>
        <p:spPr>
          <a:xfrm flipV="1">
            <a:off x="6670913" y="2882860"/>
            <a:ext cx="230143" cy="417839"/>
          </a:xfrm>
          <a:prstGeom prst="straightConnector1">
            <a:avLst/>
          </a:prstGeom>
          <a:ln w="158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6" name="直接箭头连接符 75"/>
          <p:cNvCxnSpPr/>
          <p:nvPr/>
        </p:nvCxnSpPr>
        <p:spPr>
          <a:xfrm flipV="1">
            <a:off x="6362565" y="2805827"/>
            <a:ext cx="296216" cy="1394833"/>
          </a:xfrm>
          <a:prstGeom prst="straightConnector1">
            <a:avLst/>
          </a:prstGeom>
          <a:ln w="158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47936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US" altLang="zh-CN" sz="3600" dirty="0" smtClean="0">
                <a:sym typeface="Wingdings" panose="05000000000000000000" pitchFamily="2" charset="2"/>
              </a:rPr>
              <a:t>Enhancements of </a:t>
            </a:r>
            <a:r>
              <a:rPr lang="en-US" altLang="zh-CN" sz="3200" dirty="0" smtClean="0">
                <a:sym typeface="Wingdings" panose="05000000000000000000" pitchFamily="2" charset="2"/>
              </a:rPr>
              <a:t>Efficiency</a:t>
            </a:r>
            <a:endParaRPr lang="en-US" sz="3500" dirty="0">
              <a:latin typeface="Arial" charset="0"/>
            </a:endParaRPr>
          </a:p>
        </p:txBody>
      </p:sp>
      <p:sp>
        <p:nvSpPr>
          <p:cNvPr id="10243" name="Rectangle 1027"/>
          <p:cNvSpPr>
            <a:spLocks noGrp="1" noChangeArrowheads="1"/>
          </p:cNvSpPr>
          <p:nvPr>
            <p:ph type="body" idx="1"/>
          </p:nvPr>
        </p:nvSpPr>
        <p:spPr>
          <a:xfrm>
            <a:off x="507935" y="1372394"/>
            <a:ext cx="11479306" cy="4876799"/>
          </a:xfrm>
        </p:spPr>
        <p:txBody>
          <a:bodyPr/>
          <a:lstStyle/>
          <a:p>
            <a:r>
              <a:rPr lang="en-US" altLang="zh-CN" sz="1800" dirty="0" smtClean="0">
                <a:latin typeface="+mn-ea"/>
              </a:rPr>
              <a:t>In 11n/ac, for short/medium </a:t>
            </a:r>
            <a:r>
              <a:rPr lang="en-US" altLang="zh-CN" sz="1800" dirty="0">
                <a:latin typeface="+mn-ea"/>
              </a:rPr>
              <a:t>payloads, falling back to a shorter </a:t>
            </a:r>
            <a:r>
              <a:rPr lang="en-US" altLang="zh-CN" sz="1800" dirty="0" smtClean="0">
                <a:latin typeface="+mn-ea"/>
              </a:rPr>
              <a:t>code (</a:t>
            </a:r>
            <a:r>
              <a:rPr lang="en-US" altLang="zh-CN" sz="1800" dirty="0">
                <a:latin typeface="+mn-ea"/>
              </a:rPr>
              <a:t>with sufficient performance</a:t>
            </a:r>
            <a:r>
              <a:rPr lang="en-US" altLang="zh-CN" sz="1800" dirty="0" smtClean="0">
                <a:latin typeface="+mn-ea"/>
              </a:rPr>
              <a:t>) </a:t>
            </a:r>
            <a:r>
              <a:rPr lang="en-US" altLang="zh-CN" sz="1800" dirty="0">
                <a:latin typeface="+mn-ea"/>
              </a:rPr>
              <a:t>are performed to keep the effective code rates not too low (less efficient</a:t>
            </a:r>
            <a:r>
              <a:rPr lang="en-US" altLang="zh-CN" sz="1800" dirty="0" smtClean="0">
                <a:latin typeface="+mn-ea"/>
              </a:rPr>
              <a:t>)</a:t>
            </a:r>
            <a:endParaRPr lang="en-US" altLang="zh-CN" sz="1800" dirty="0">
              <a:latin typeface="+mn-ea"/>
            </a:endParaRPr>
          </a:p>
          <a:p>
            <a:pPr lvl="1"/>
            <a:r>
              <a:rPr lang="en-US" altLang="zh-CN" sz="1400" dirty="0">
                <a:latin typeface="+mn-ea"/>
                <a:ea typeface="ＭＳ Ｐゴシック" pitchFamily="-65" charset="-128"/>
                <a:cs typeface="ＭＳ Ｐゴシック" pitchFamily="-65" charset="-128"/>
                <a:sym typeface="Wingdings" panose="05000000000000000000" pitchFamily="2" charset="2"/>
              </a:rPr>
              <a:t>Case </a:t>
            </a:r>
            <a:r>
              <a:rPr lang="en-US" altLang="zh-CN" sz="1400" dirty="0" smtClean="0">
                <a:latin typeface="+mn-ea"/>
                <a:ea typeface="ＭＳ Ｐゴシック" pitchFamily="-65" charset="-128"/>
                <a:cs typeface="ＭＳ Ｐゴシック" pitchFamily="-65" charset="-128"/>
                <a:sym typeface="Wingdings" panose="05000000000000000000" pitchFamily="2" charset="2"/>
              </a:rPr>
              <a:t>0</a:t>
            </a:r>
            <a:r>
              <a:rPr lang="zh-CN" altLang="en-US" sz="1400" dirty="0" smtClean="0">
                <a:latin typeface="+mn-ea"/>
                <a:ea typeface="ＭＳ Ｐゴシック" pitchFamily="-65" charset="-128"/>
                <a:cs typeface="ＭＳ Ｐゴシック" pitchFamily="-65" charset="-128"/>
                <a:sym typeface="Wingdings" panose="05000000000000000000" pitchFamily="2" charset="2"/>
              </a:rPr>
              <a:t>： </a:t>
            </a:r>
            <a:r>
              <a:rPr lang="en-US" altLang="zh-CN" sz="1400" dirty="0" smtClean="0">
                <a:latin typeface="+mn-ea"/>
                <a:ea typeface="ＭＳ Ｐゴシック" pitchFamily="-65" charset="-128"/>
                <a:cs typeface="ＭＳ Ｐゴシック" pitchFamily="-65" charset="-128"/>
                <a:sym typeface="Wingdings" panose="05000000000000000000" pitchFamily="2" charset="2"/>
              </a:rPr>
              <a:t>For </a:t>
            </a:r>
            <a:r>
              <a:rPr lang="en-US" altLang="zh-CN" sz="1400" dirty="0">
                <a:latin typeface="+mn-ea"/>
                <a:ea typeface="ＭＳ Ｐゴシック" pitchFamily="-65" charset="-128"/>
                <a:cs typeface="ＭＳ Ｐゴシック" pitchFamily="-65" charset="-128"/>
                <a:sym typeface="Wingdings" panose="05000000000000000000" pitchFamily="2" charset="2"/>
              </a:rPr>
              <a:t>payload of </a:t>
            </a:r>
            <a:r>
              <a:rPr lang="en-US" altLang="zh-CN" sz="1400" dirty="0" smtClean="0">
                <a:solidFill>
                  <a:srgbClr val="0000FF"/>
                </a:solidFill>
                <a:latin typeface="+mn-ea"/>
                <a:ea typeface="ＭＳ Ｐゴシック" pitchFamily="-65" charset="-128"/>
                <a:cs typeface="ＭＳ Ｐゴシック" pitchFamily="-65" charset="-128"/>
                <a:sym typeface="Wingdings" panose="05000000000000000000" pitchFamily="2" charset="2"/>
              </a:rPr>
              <a:t>121 bytes (968 bits)</a:t>
            </a:r>
            <a:r>
              <a:rPr lang="en-US" altLang="zh-CN" sz="1400" dirty="0" smtClean="0">
                <a:latin typeface="+mn-ea"/>
                <a:ea typeface="ＭＳ Ｐゴシック" pitchFamily="-65" charset="-128"/>
                <a:cs typeface="ＭＳ Ｐゴシック" pitchFamily="-65" charset="-128"/>
                <a:sym typeface="Wingdings" panose="05000000000000000000" pitchFamily="2" charset="2"/>
              </a:rPr>
              <a:t>, with </a:t>
            </a:r>
            <a:r>
              <a:rPr lang="en-US" altLang="zh-CN" sz="1400" dirty="0" smtClean="0">
                <a:solidFill>
                  <a:srgbClr val="0000FF"/>
                </a:solidFill>
                <a:latin typeface="+mn-ea"/>
                <a:ea typeface="ＭＳ Ｐゴシック" pitchFamily="-65" charset="-128"/>
                <a:cs typeface="ＭＳ Ｐゴシック" pitchFamily="-65" charset="-128"/>
                <a:sym typeface="Wingdings" panose="05000000000000000000" pitchFamily="2" charset="2"/>
              </a:rPr>
              <a:t>1944</a:t>
            </a:r>
            <a:r>
              <a:rPr lang="en-US" altLang="zh-CN" sz="1400" dirty="0" smtClean="0">
                <a:latin typeface="+mn-ea"/>
                <a:ea typeface="ＭＳ Ｐゴシック" pitchFamily="-65" charset="-128"/>
                <a:cs typeface="ＭＳ Ｐゴシック" pitchFamily="-65" charset="-128"/>
                <a:sym typeface="Wingdings" panose="05000000000000000000" pitchFamily="2" charset="2"/>
              </a:rPr>
              <a:t> LDPC, coded </a:t>
            </a:r>
            <a:r>
              <a:rPr lang="en-US" altLang="zh-CN" sz="1400" dirty="0">
                <a:latin typeface="+mn-ea"/>
                <a:ea typeface="ＭＳ Ｐゴシック" pitchFamily="-65" charset="-128"/>
                <a:cs typeface="ＭＳ Ｐゴシック" pitchFamily="-65" charset="-128"/>
                <a:sym typeface="Wingdings" panose="05000000000000000000" pitchFamily="2" charset="2"/>
              </a:rPr>
              <a:t>bits </a:t>
            </a:r>
            <a:r>
              <a:rPr lang="en-US" altLang="zh-CN" sz="1400" dirty="0" smtClean="0">
                <a:latin typeface="+mn-ea"/>
                <a:ea typeface="ＭＳ Ｐゴシック" pitchFamily="-65" charset="-128"/>
                <a:cs typeface="ＭＳ Ｐゴシック" pitchFamily="-65" charset="-128"/>
                <a:sym typeface="Wingdings" panose="05000000000000000000" pitchFamily="2" charset="2"/>
              </a:rPr>
              <a:t>are </a:t>
            </a:r>
            <a:r>
              <a:rPr lang="en-US" altLang="zh-CN" sz="1400" dirty="0" smtClean="0">
                <a:solidFill>
                  <a:srgbClr val="0000FF"/>
                </a:solidFill>
                <a:latin typeface="+mn-ea"/>
                <a:ea typeface="ＭＳ Ｐゴシック" pitchFamily="-65" charset="-128"/>
                <a:cs typeface="ＭＳ Ｐゴシック" pitchFamily="-65" charset="-128"/>
                <a:sym typeface="Wingdings" panose="05000000000000000000" pitchFamily="2" charset="2"/>
              </a:rPr>
              <a:t>1940 bits (1 </a:t>
            </a:r>
            <a:r>
              <a:rPr lang="en-US" altLang="zh-CN" sz="1400" dirty="0" err="1" smtClean="0">
                <a:solidFill>
                  <a:srgbClr val="0000FF"/>
                </a:solidFill>
                <a:latin typeface="+mn-ea"/>
                <a:ea typeface="ＭＳ Ｐゴシック" pitchFamily="-65" charset="-128"/>
                <a:cs typeface="ＭＳ Ｐゴシック" pitchFamily="-65" charset="-128"/>
                <a:sym typeface="Wingdings" panose="05000000000000000000" pitchFamily="2" charset="2"/>
              </a:rPr>
              <a:t>codeword</a:t>
            </a:r>
            <a:r>
              <a:rPr lang="en-US" altLang="zh-CN" sz="1400" dirty="0" smtClean="0">
                <a:solidFill>
                  <a:srgbClr val="0000FF"/>
                </a:solidFill>
                <a:latin typeface="+mn-ea"/>
                <a:ea typeface="ＭＳ Ｐゴシック" pitchFamily="-65" charset="-128"/>
                <a:cs typeface="ＭＳ Ｐゴシック" pitchFamily="-65" charset="-128"/>
                <a:sym typeface="Wingdings" panose="05000000000000000000" pitchFamily="2" charset="2"/>
              </a:rPr>
              <a:t>)</a:t>
            </a:r>
            <a:r>
              <a:rPr lang="en-US" altLang="zh-CN" sz="1400" dirty="0" smtClean="0">
                <a:latin typeface="+mn-ea"/>
                <a:ea typeface="ＭＳ Ｐゴシック" pitchFamily="-65" charset="-128"/>
                <a:cs typeface="ＭＳ Ｐゴシック" pitchFamily="-65" charset="-128"/>
                <a:sym typeface="Wingdings" panose="05000000000000000000" pitchFamily="2" charset="2"/>
              </a:rPr>
              <a:t>, </a:t>
            </a:r>
            <a:r>
              <a:rPr lang="en-US" altLang="zh-CN" sz="1400" dirty="0" smtClean="0">
                <a:solidFill>
                  <a:srgbClr val="0000FF"/>
                </a:solidFill>
                <a:latin typeface="+mn-ea"/>
                <a:ea typeface="ＭＳ Ｐゴシック" pitchFamily="-65" charset="-128"/>
                <a:cs typeface="ＭＳ Ｐゴシック" pitchFamily="-65" charset="-128"/>
                <a:sym typeface="Wingdings" panose="05000000000000000000" pitchFamily="2" charset="2"/>
              </a:rPr>
              <a:t>R</a:t>
            </a:r>
            <a:r>
              <a:rPr lang="en-US" altLang="zh-CN" sz="1400" baseline="-25000" dirty="0" smtClean="0">
                <a:solidFill>
                  <a:srgbClr val="0000FF"/>
                </a:solidFill>
                <a:latin typeface="+mn-ea"/>
                <a:ea typeface="ＭＳ Ｐゴシック" pitchFamily="-65" charset="-128"/>
                <a:cs typeface="ＭＳ Ｐゴシック" pitchFamily="-65" charset="-128"/>
                <a:sym typeface="Wingdings" panose="05000000000000000000" pitchFamily="2" charset="2"/>
              </a:rPr>
              <a:t>E</a:t>
            </a:r>
            <a:r>
              <a:rPr lang="en-US" altLang="zh-CN" sz="1400" dirty="0" smtClean="0">
                <a:solidFill>
                  <a:srgbClr val="0000FF"/>
                </a:solidFill>
                <a:latin typeface="+mn-ea"/>
                <a:ea typeface="ＭＳ Ｐゴシック" pitchFamily="-65" charset="-128"/>
                <a:cs typeface="ＭＳ Ｐゴシック" pitchFamily="-65" charset="-128"/>
                <a:sym typeface="Wingdings" panose="05000000000000000000" pitchFamily="2" charset="2"/>
              </a:rPr>
              <a:t> = 0.5</a:t>
            </a:r>
            <a:endParaRPr lang="en-US" altLang="zh-CN" sz="1400" dirty="0">
              <a:solidFill>
                <a:srgbClr val="0000FF"/>
              </a:solidFill>
              <a:latin typeface="+mn-ea"/>
              <a:ea typeface="ＭＳ Ｐゴシック" pitchFamily="-65" charset="-128"/>
              <a:cs typeface="ＭＳ Ｐゴシック" pitchFamily="-65" charset="-128"/>
              <a:sym typeface="Wingdings" panose="05000000000000000000" pitchFamily="2" charset="2"/>
            </a:endParaRPr>
          </a:p>
          <a:p>
            <a:pPr lvl="1"/>
            <a:r>
              <a:rPr lang="en-US" altLang="zh-CN" sz="1400" dirty="0" smtClean="0">
                <a:latin typeface="+mn-ea"/>
                <a:ea typeface="ＭＳ Ｐゴシック" pitchFamily="-65" charset="-128"/>
                <a:cs typeface="ＭＳ Ｐゴシック" pitchFamily="-65" charset="-128"/>
                <a:sym typeface="Wingdings" panose="05000000000000000000" pitchFamily="2" charset="2"/>
              </a:rPr>
              <a:t>Case A</a:t>
            </a:r>
            <a:r>
              <a:rPr lang="zh-CN" altLang="en-US" sz="1400" dirty="0" smtClean="0">
                <a:latin typeface="+mn-ea"/>
                <a:ea typeface="ＭＳ Ｐゴシック" pitchFamily="-65" charset="-128"/>
                <a:cs typeface="ＭＳ Ｐゴシック" pitchFamily="-65" charset="-128"/>
                <a:sym typeface="Wingdings" panose="05000000000000000000" pitchFamily="2" charset="2"/>
              </a:rPr>
              <a:t>： </a:t>
            </a:r>
            <a:r>
              <a:rPr lang="en-US" altLang="zh-CN" sz="1400" dirty="0" smtClean="0">
                <a:latin typeface="+mn-ea"/>
                <a:ea typeface="ＭＳ Ｐゴシック" pitchFamily="-65" charset="-128"/>
                <a:cs typeface="ＭＳ Ｐゴシック" pitchFamily="-65" charset="-128"/>
                <a:sym typeface="Wingdings" panose="05000000000000000000" pitchFamily="2" charset="2"/>
              </a:rPr>
              <a:t>For payload of </a:t>
            </a:r>
            <a:r>
              <a:rPr lang="en-US" altLang="zh-CN" sz="1400" dirty="0" smtClean="0">
                <a:solidFill>
                  <a:srgbClr val="0000FF"/>
                </a:solidFill>
                <a:latin typeface="+mn-ea"/>
                <a:ea typeface="ＭＳ Ｐゴシック" pitchFamily="-65" charset="-128"/>
                <a:cs typeface="ＭＳ Ｐゴシック" pitchFamily="-65" charset="-128"/>
                <a:sym typeface="Wingdings" panose="05000000000000000000" pitchFamily="2" charset="2"/>
              </a:rPr>
              <a:t>122 bytes (976 bits)</a:t>
            </a:r>
            <a:r>
              <a:rPr lang="en-US" altLang="zh-CN" sz="1400" dirty="0" smtClean="0">
                <a:latin typeface="+mn-ea"/>
                <a:ea typeface="ＭＳ Ｐゴシック" pitchFamily="-65" charset="-128"/>
                <a:cs typeface="ＭＳ Ｐゴシック" pitchFamily="-65" charset="-128"/>
                <a:sym typeface="Wingdings" panose="05000000000000000000" pitchFamily="2" charset="2"/>
              </a:rPr>
              <a:t>, with </a:t>
            </a:r>
            <a:r>
              <a:rPr lang="en-US" altLang="zh-CN" sz="1400" dirty="0" smtClean="0">
                <a:solidFill>
                  <a:srgbClr val="0000FF"/>
                </a:solidFill>
                <a:latin typeface="+mn-ea"/>
                <a:ea typeface="ＭＳ Ｐゴシック" pitchFamily="-65" charset="-128"/>
                <a:cs typeface="ＭＳ Ｐゴシック" pitchFamily="-65" charset="-128"/>
                <a:sym typeface="Wingdings" panose="05000000000000000000" pitchFamily="2" charset="2"/>
              </a:rPr>
              <a:t>1944</a:t>
            </a:r>
            <a:r>
              <a:rPr lang="en-US" altLang="zh-CN" sz="1400" dirty="0" smtClean="0">
                <a:latin typeface="+mn-ea"/>
                <a:ea typeface="ＭＳ Ｐゴシック" pitchFamily="-65" charset="-128"/>
                <a:cs typeface="ＭＳ Ｐゴシック" pitchFamily="-65" charset="-128"/>
                <a:sym typeface="Wingdings" panose="05000000000000000000" pitchFamily="2" charset="2"/>
              </a:rPr>
              <a:t> LDPC, coded bits are 976+972x2 = </a:t>
            </a:r>
            <a:r>
              <a:rPr lang="en-US" altLang="zh-CN" sz="1400" dirty="0" smtClean="0">
                <a:solidFill>
                  <a:srgbClr val="0000FF"/>
                </a:solidFill>
                <a:latin typeface="+mn-ea"/>
                <a:ea typeface="ＭＳ Ｐゴシック" pitchFamily="-65" charset="-128"/>
                <a:cs typeface="ＭＳ Ｐゴシック" pitchFamily="-65" charset="-128"/>
                <a:sym typeface="Wingdings" panose="05000000000000000000" pitchFamily="2" charset="2"/>
              </a:rPr>
              <a:t>2920 bits (2 </a:t>
            </a:r>
            <a:r>
              <a:rPr lang="en-US" altLang="zh-CN" sz="1400" dirty="0" err="1" smtClean="0">
                <a:solidFill>
                  <a:srgbClr val="0000FF"/>
                </a:solidFill>
                <a:latin typeface="+mn-ea"/>
                <a:ea typeface="ＭＳ Ｐゴシック" pitchFamily="-65" charset="-128"/>
                <a:cs typeface="ＭＳ Ｐゴシック" pitchFamily="-65" charset="-128"/>
                <a:sym typeface="Wingdings" panose="05000000000000000000" pitchFamily="2" charset="2"/>
              </a:rPr>
              <a:t>codewords</a:t>
            </a:r>
            <a:r>
              <a:rPr lang="en-US" altLang="zh-CN" sz="1400" dirty="0" smtClean="0">
                <a:solidFill>
                  <a:srgbClr val="0000FF"/>
                </a:solidFill>
                <a:latin typeface="+mn-ea"/>
                <a:ea typeface="ＭＳ Ｐゴシック" pitchFamily="-65" charset="-128"/>
                <a:cs typeface="ＭＳ Ｐゴシック" pitchFamily="-65" charset="-128"/>
                <a:sym typeface="Wingdings" panose="05000000000000000000" pitchFamily="2" charset="2"/>
              </a:rPr>
              <a:t>)</a:t>
            </a:r>
            <a:r>
              <a:rPr lang="en-US" altLang="zh-CN" sz="1400" dirty="0" smtClean="0">
                <a:latin typeface="+mn-ea"/>
                <a:ea typeface="ＭＳ Ｐゴシック" pitchFamily="-65" charset="-128"/>
                <a:cs typeface="ＭＳ Ｐゴシック" pitchFamily="-65" charset="-128"/>
                <a:sym typeface="Wingdings" panose="05000000000000000000" pitchFamily="2" charset="2"/>
              </a:rPr>
              <a:t>, </a:t>
            </a:r>
            <a:r>
              <a:rPr lang="en-US" altLang="zh-CN" sz="1400" dirty="0" smtClean="0">
                <a:solidFill>
                  <a:srgbClr val="0000FF"/>
                </a:solidFill>
                <a:latin typeface="+mn-ea"/>
                <a:ea typeface="ＭＳ Ｐゴシック" pitchFamily="-65" charset="-128"/>
                <a:cs typeface="ＭＳ Ｐゴシック" pitchFamily="-65" charset="-128"/>
                <a:sym typeface="Wingdings" panose="05000000000000000000" pitchFamily="2" charset="2"/>
              </a:rPr>
              <a:t>R</a:t>
            </a:r>
            <a:r>
              <a:rPr lang="en-US" altLang="zh-CN" sz="1400" baseline="-25000" dirty="0" smtClean="0">
                <a:solidFill>
                  <a:srgbClr val="0000FF"/>
                </a:solidFill>
                <a:latin typeface="+mn-ea"/>
                <a:ea typeface="ＭＳ Ｐゴシック" pitchFamily="-65" charset="-128"/>
                <a:cs typeface="ＭＳ Ｐゴシック" pitchFamily="-65" charset="-128"/>
                <a:sym typeface="Wingdings" panose="05000000000000000000" pitchFamily="2" charset="2"/>
              </a:rPr>
              <a:t>E</a:t>
            </a:r>
            <a:r>
              <a:rPr lang="en-US" altLang="zh-CN" sz="1400" dirty="0" smtClean="0">
                <a:solidFill>
                  <a:srgbClr val="0000FF"/>
                </a:solidFill>
                <a:latin typeface="+mn-ea"/>
                <a:ea typeface="ＭＳ Ｐゴシック" pitchFamily="-65" charset="-128"/>
                <a:cs typeface="ＭＳ Ｐゴシック" pitchFamily="-65" charset="-128"/>
                <a:sym typeface="Wingdings" panose="05000000000000000000" pitchFamily="2" charset="2"/>
              </a:rPr>
              <a:t> = 0.33</a:t>
            </a:r>
          </a:p>
          <a:p>
            <a:pPr lvl="1"/>
            <a:r>
              <a:rPr lang="en-US" altLang="zh-CN" sz="1400" dirty="0" smtClean="0">
                <a:latin typeface="+mn-ea"/>
                <a:ea typeface="ＭＳ Ｐゴシック" pitchFamily="-65" charset="-128"/>
                <a:cs typeface="ＭＳ Ｐゴシック" pitchFamily="-65" charset="-128"/>
                <a:sym typeface="Wingdings" panose="05000000000000000000" pitchFamily="2" charset="2"/>
              </a:rPr>
              <a:t>Case B (11n)</a:t>
            </a:r>
            <a:r>
              <a:rPr lang="zh-CN" altLang="en-US" sz="1400" dirty="0" smtClean="0">
                <a:latin typeface="+mn-ea"/>
                <a:ea typeface="ＭＳ Ｐゴシック" pitchFamily="-65" charset="-128"/>
                <a:cs typeface="ＭＳ Ｐゴシック" pitchFamily="-65" charset="-128"/>
                <a:sym typeface="Wingdings" panose="05000000000000000000" pitchFamily="2" charset="2"/>
              </a:rPr>
              <a:t>： </a:t>
            </a:r>
            <a:r>
              <a:rPr lang="en-US" altLang="zh-CN" sz="1400" dirty="0" smtClean="0">
                <a:latin typeface="+mn-ea"/>
                <a:ea typeface="ＭＳ Ｐゴシック" pitchFamily="-65" charset="-128"/>
                <a:cs typeface="ＭＳ Ｐゴシック" pitchFamily="-65" charset="-128"/>
                <a:sym typeface="Wingdings" panose="05000000000000000000" pitchFamily="2" charset="2"/>
              </a:rPr>
              <a:t>For payload of </a:t>
            </a:r>
            <a:r>
              <a:rPr lang="en-US" altLang="zh-CN" sz="1400" dirty="0" smtClean="0">
                <a:solidFill>
                  <a:srgbClr val="0000FF"/>
                </a:solidFill>
                <a:latin typeface="+mn-ea"/>
                <a:ea typeface="ＭＳ Ｐゴシック" pitchFamily="-65" charset="-128"/>
                <a:cs typeface="ＭＳ Ｐゴシック" pitchFamily="-65" charset="-128"/>
                <a:sym typeface="Wingdings" panose="05000000000000000000" pitchFamily="2" charset="2"/>
              </a:rPr>
              <a:t>122 bytes (976 bits)</a:t>
            </a:r>
            <a:r>
              <a:rPr lang="en-US" altLang="zh-CN" sz="1400" dirty="0" smtClean="0">
                <a:latin typeface="+mn-ea"/>
                <a:ea typeface="ＭＳ Ｐゴシック" pitchFamily="-65" charset="-128"/>
                <a:cs typeface="ＭＳ Ｐゴシック" pitchFamily="-65" charset="-128"/>
                <a:sym typeface="Wingdings" panose="05000000000000000000" pitchFamily="2" charset="2"/>
              </a:rPr>
              <a:t>, with </a:t>
            </a:r>
            <a:r>
              <a:rPr lang="en-US" altLang="zh-CN" sz="1400" dirty="0" smtClean="0">
                <a:solidFill>
                  <a:srgbClr val="0000FF"/>
                </a:solidFill>
                <a:latin typeface="+mn-ea"/>
                <a:ea typeface="ＭＳ Ｐゴシック" pitchFamily="-65" charset="-128"/>
                <a:cs typeface="ＭＳ Ｐゴシック" pitchFamily="-65" charset="-128"/>
                <a:sym typeface="Wingdings" panose="05000000000000000000" pitchFamily="2" charset="2"/>
              </a:rPr>
              <a:t>1296</a:t>
            </a:r>
            <a:r>
              <a:rPr lang="en-US" altLang="zh-CN" sz="1400" dirty="0" smtClean="0">
                <a:latin typeface="+mn-ea"/>
                <a:ea typeface="ＭＳ Ｐゴシック" pitchFamily="-65" charset="-128"/>
                <a:cs typeface="ＭＳ Ｐゴシック" pitchFamily="-65" charset="-128"/>
                <a:sym typeface="Wingdings" panose="05000000000000000000" pitchFamily="2" charset="2"/>
              </a:rPr>
              <a:t> LDPC, coded bits are 976+648x2 = </a:t>
            </a:r>
            <a:r>
              <a:rPr lang="en-US" altLang="zh-CN" sz="1400" dirty="0" smtClean="0">
                <a:solidFill>
                  <a:srgbClr val="0000FF"/>
                </a:solidFill>
                <a:latin typeface="+mn-ea"/>
                <a:ea typeface="ＭＳ Ｐゴシック" pitchFamily="-65" charset="-128"/>
                <a:cs typeface="ＭＳ Ｐゴシック" pitchFamily="-65" charset="-128"/>
                <a:sym typeface="Wingdings" panose="05000000000000000000" pitchFamily="2" charset="2"/>
              </a:rPr>
              <a:t>2272 bits (2 </a:t>
            </a:r>
            <a:r>
              <a:rPr lang="en-US" altLang="zh-CN" sz="1400" dirty="0" err="1" smtClean="0">
                <a:solidFill>
                  <a:srgbClr val="0000FF"/>
                </a:solidFill>
                <a:latin typeface="+mn-ea"/>
                <a:ea typeface="ＭＳ Ｐゴシック" pitchFamily="-65" charset="-128"/>
                <a:cs typeface="ＭＳ Ｐゴシック" pitchFamily="-65" charset="-128"/>
                <a:sym typeface="Wingdings" panose="05000000000000000000" pitchFamily="2" charset="2"/>
              </a:rPr>
              <a:t>codewords</a:t>
            </a:r>
            <a:r>
              <a:rPr lang="en-US" altLang="zh-CN" sz="1400" dirty="0" smtClean="0">
                <a:solidFill>
                  <a:srgbClr val="0000FF"/>
                </a:solidFill>
                <a:latin typeface="+mn-ea"/>
                <a:ea typeface="ＭＳ Ｐゴシック" pitchFamily="-65" charset="-128"/>
                <a:cs typeface="ＭＳ Ｐゴシック" pitchFamily="-65" charset="-128"/>
                <a:sym typeface="Wingdings" panose="05000000000000000000" pitchFamily="2" charset="2"/>
              </a:rPr>
              <a:t>)</a:t>
            </a:r>
            <a:r>
              <a:rPr lang="en-US" altLang="zh-CN" sz="1400" dirty="0" smtClean="0">
                <a:latin typeface="+mn-ea"/>
                <a:ea typeface="ＭＳ Ｐゴシック" pitchFamily="-65" charset="-128"/>
                <a:cs typeface="ＭＳ Ｐゴシック" pitchFamily="-65" charset="-128"/>
                <a:sym typeface="Wingdings" panose="05000000000000000000" pitchFamily="2" charset="2"/>
              </a:rPr>
              <a:t>, </a:t>
            </a:r>
            <a:r>
              <a:rPr lang="en-US" altLang="zh-CN" sz="1400" dirty="0" smtClean="0">
                <a:solidFill>
                  <a:srgbClr val="0000FF"/>
                </a:solidFill>
                <a:latin typeface="+mn-ea"/>
                <a:ea typeface="ＭＳ Ｐゴシック" pitchFamily="-65" charset="-128"/>
                <a:cs typeface="ＭＳ Ｐゴシック" pitchFamily="-65" charset="-128"/>
                <a:sym typeface="Wingdings" panose="05000000000000000000" pitchFamily="2" charset="2"/>
              </a:rPr>
              <a:t>R</a:t>
            </a:r>
            <a:r>
              <a:rPr lang="en-US" altLang="zh-CN" sz="1400" baseline="-25000" dirty="0" smtClean="0">
                <a:solidFill>
                  <a:srgbClr val="0000FF"/>
                </a:solidFill>
                <a:latin typeface="+mn-ea"/>
                <a:ea typeface="ＭＳ Ｐゴシック" pitchFamily="-65" charset="-128"/>
                <a:cs typeface="ＭＳ Ｐゴシック" pitchFamily="-65" charset="-128"/>
                <a:sym typeface="Wingdings" panose="05000000000000000000" pitchFamily="2" charset="2"/>
              </a:rPr>
              <a:t>E</a:t>
            </a:r>
            <a:r>
              <a:rPr lang="en-US" altLang="zh-CN" sz="1400" dirty="0" smtClean="0">
                <a:solidFill>
                  <a:srgbClr val="0000FF"/>
                </a:solidFill>
                <a:latin typeface="+mn-ea"/>
                <a:ea typeface="ＭＳ Ｐゴシック" pitchFamily="-65" charset="-128"/>
                <a:cs typeface="ＭＳ Ｐゴシック" pitchFamily="-65" charset="-128"/>
                <a:sym typeface="Wingdings" panose="05000000000000000000" pitchFamily="2" charset="2"/>
              </a:rPr>
              <a:t> = 0.42</a:t>
            </a:r>
          </a:p>
        </p:txBody>
      </p:sp>
      <p:sp>
        <p:nvSpPr>
          <p:cNvPr id="3" name="矩形 2"/>
          <p:cNvSpPr/>
          <p:nvPr/>
        </p:nvSpPr>
        <p:spPr bwMode="auto">
          <a:xfrm>
            <a:off x="4495006" y="3505994"/>
            <a:ext cx="1600200" cy="228600"/>
          </a:xfrm>
          <a:prstGeom prst="rect">
            <a:avLst/>
          </a:prstGeom>
          <a:solidFill>
            <a:schemeClr val="accent1">
              <a:lumMod val="40000"/>
              <a:lumOff val="60000"/>
            </a:schemeClr>
          </a:solid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1200" dirty="0" smtClean="0">
                <a:latin typeface="Times New Roman" pitchFamily="-109" charset="0"/>
              </a:rPr>
              <a:t>968 Bits</a:t>
            </a:r>
            <a:endParaRPr kumimoji="0" lang="zh-CN" altLang="en-US" sz="1200" b="0" i="0" u="none" strike="noStrike" cap="none" normalizeH="0" baseline="0" dirty="0">
              <a:ln>
                <a:noFill/>
              </a:ln>
              <a:solidFill>
                <a:schemeClr val="tx1"/>
              </a:solidFill>
              <a:effectLst/>
              <a:latin typeface="Times New Roman" pitchFamily="-109" charset="0"/>
            </a:endParaRPr>
          </a:p>
        </p:txBody>
      </p:sp>
      <p:sp>
        <p:nvSpPr>
          <p:cNvPr id="26" name="矩形 25"/>
          <p:cNvSpPr/>
          <p:nvPr/>
        </p:nvSpPr>
        <p:spPr bwMode="auto">
          <a:xfrm>
            <a:off x="4495006" y="3886994"/>
            <a:ext cx="1600200" cy="228600"/>
          </a:xfrm>
          <a:prstGeom prst="rect">
            <a:avLst/>
          </a:prstGeom>
          <a:solidFill>
            <a:schemeClr val="accent1">
              <a:lumMod val="40000"/>
              <a:lumOff val="60000"/>
            </a:schemeClr>
          </a:solid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1200" dirty="0" smtClean="0">
                <a:latin typeface="Times New Roman" pitchFamily="-109" charset="0"/>
              </a:rPr>
              <a:t>968 Bits</a:t>
            </a:r>
            <a:endParaRPr kumimoji="0" lang="zh-CN" altLang="en-US" sz="1200" b="0" i="0" u="none" strike="noStrike" cap="none" normalizeH="0" baseline="0" dirty="0">
              <a:ln>
                <a:noFill/>
              </a:ln>
              <a:solidFill>
                <a:schemeClr val="tx1"/>
              </a:solidFill>
              <a:effectLst/>
              <a:latin typeface="Times New Roman" pitchFamily="-109" charset="0"/>
            </a:endParaRPr>
          </a:p>
        </p:txBody>
      </p:sp>
      <p:sp>
        <p:nvSpPr>
          <p:cNvPr id="28" name="矩形 27"/>
          <p:cNvSpPr/>
          <p:nvPr/>
        </p:nvSpPr>
        <p:spPr bwMode="auto">
          <a:xfrm>
            <a:off x="6095206" y="3886994"/>
            <a:ext cx="1600200" cy="228600"/>
          </a:xfrm>
          <a:prstGeom prst="rect">
            <a:avLst/>
          </a:prstGeom>
          <a:solidFill>
            <a:schemeClr val="accent2">
              <a:lumMod val="40000"/>
              <a:lumOff val="60000"/>
            </a:schemeClr>
          </a:solid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1200" dirty="0" smtClean="0">
                <a:latin typeface="Times New Roman" pitchFamily="-109" charset="0"/>
              </a:rPr>
              <a:t>972 Bits</a:t>
            </a:r>
            <a:endParaRPr kumimoji="0" lang="zh-CN" altLang="en-US" sz="1200" b="0" i="0" u="none" strike="noStrike" cap="none" normalizeH="0" baseline="0" dirty="0">
              <a:ln>
                <a:noFill/>
              </a:ln>
              <a:solidFill>
                <a:schemeClr val="tx1"/>
              </a:solidFill>
              <a:effectLst/>
              <a:latin typeface="Times New Roman" pitchFamily="-109" charset="0"/>
            </a:endParaRPr>
          </a:p>
        </p:txBody>
      </p:sp>
      <p:sp>
        <p:nvSpPr>
          <p:cNvPr id="4" name="矩形 3"/>
          <p:cNvSpPr/>
          <p:nvPr/>
        </p:nvSpPr>
        <p:spPr>
          <a:xfrm>
            <a:off x="3733006" y="3694329"/>
            <a:ext cx="615874" cy="276999"/>
          </a:xfrm>
          <a:prstGeom prst="rect">
            <a:avLst/>
          </a:prstGeom>
        </p:spPr>
        <p:txBody>
          <a:bodyPr wrap="none">
            <a:spAutoFit/>
          </a:bodyPr>
          <a:lstStyle/>
          <a:p>
            <a:r>
              <a:rPr lang="en-US" altLang="zh-CN" sz="1200" b="1" dirty="0">
                <a:latin typeface="+mn-ea"/>
                <a:ea typeface="ＭＳ Ｐゴシック" pitchFamily="-65" charset="-128"/>
                <a:cs typeface="ＭＳ Ｐゴシック" pitchFamily="-65" charset="-128"/>
                <a:sym typeface="Wingdings" panose="05000000000000000000" pitchFamily="2" charset="2"/>
              </a:rPr>
              <a:t>Case 0</a:t>
            </a:r>
            <a:endParaRPr lang="zh-CN" altLang="en-US" b="1" dirty="0"/>
          </a:p>
        </p:txBody>
      </p:sp>
      <p:sp>
        <p:nvSpPr>
          <p:cNvPr id="29" name="矩形 28"/>
          <p:cNvSpPr/>
          <p:nvPr/>
        </p:nvSpPr>
        <p:spPr bwMode="auto">
          <a:xfrm>
            <a:off x="2132806" y="4801394"/>
            <a:ext cx="1600201" cy="230765"/>
          </a:xfrm>
          <a:prstGeom prst="rect">
            <a:avLst/>
          </a:prstGeom>
          <a:solidFill>
            <a:schemeClr val="accent1">
              <a:lumMod val="40000"/>
              <a:lumOff val="60000"/>
            </a:schemeClr>
          </a:solid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1200" dirty="0" smtClean="0">
                <a:latin typeface="Times New Roman" pitchFamily="-109" charset="0"/>
              </a:rPr>
              <a:t>976 Bits</a:t>
            </a:r>
            <a:endParaRPr kumimoji="0" lang="zh-CN" altLang="en-US" sz="1200" b="0" i="0" u="none" strike="noStrike" cap="none" normalizeH="0" baseline="0" dirty="0">
              <a:ln>
                <a:noFill/>
              </a:ln>
              <a:solidFill>
                <a:schemeClr val="tx1"/>
              </a:solidFill>
              <a:effectLst/>
              <a:latin typeface="Times New Roman" pitchFamily="-109" charset="0"/>
            </a:endParaRPr>
          </a:p>
        </p:txBody>
      </p:sp>
      <p:sp>
        <p:nvSpPr>
          <p:cNvPr id="30" name="矩形 29"/>
          <p:cNvSpPr/>
          <p:nvPr/>
        </p:nvSpPr>
        <p:spPr bwMode="auto">
          <a:xfrm>
            <a:off x="913606" y="5334794"/>
            <a:ext cx="725203" cy="228600"/>
          </a:xfrm>
          <a:prstGeom prst="rect">
            <a:avLst/>
          </a:prstGeom>
          <a:solidFill>
            <a:schemeClr val="accent1">
              <a:lumMod val="40000"/>
              <a:lumOff val="60000"/>
            </a:schemeClr>
          </a:solid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1200" dirty="0" smtClean="0">
                <a:latin typeface="Times New Roman" pitchFamily="-109" charset="0"/>
              </a:rPr>
              <a:t>488 Bits</a:t>
            </a:r>
            <a:endParaRPr kumimoji="0" lang="zh-CN" altLang="en-US" sz="1200" b="0" i="0" u="none" strike="noStrike" cap="none" normalizeH="0" baseline="0" dirty="0">
              <a:ln>
                <a:noFill/>
              </a:ln>
              <a:solidFill>
                <a:schemeClr val="tx1"/>
              </a:solidFill>
              <a:effectLst/>
              <a:latin typeface="Times New Roman" pitchFamily="-109" charset="0"/>
            </a:endParaRPr>
          </a:p>
        </p:txBody>
      </p:sp>
      <p:sp>
        <p:nvSpPr>
          <p:cNvPr id="31" name="矩形 30"/>
          <p:cNvSpPr/>
          <p:nvPr/>
        </p:nvSpPr>
        <p:spPr bwMode="auto">
          <a:xfrm>
            <a:off x="1638810" y="5334794"/>
            <a:ext cx="1600200" cy="228600"/>
          </a:xfrm>
          <a:prstGeom prst="rect">
            <a:avLst/>
          </a:prstGeom>
          <a:solidFill>
            <a:schemeClr val="accent2">
              <a:lumMod val="40000"/>
              <a:lumOff val="60000"/>
            </a:schemeClr>
          </a:solid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1200" dirty="0" smtClean="0">
                <a:latin typeface="Times New Roman" pitchFamily="-109" charset="0"/>
              </a:rPr>
              <a:t>972 Bits</a:t>
            </a:r>
            <a:endParaRPr kumimoji="0" lang="zh-CN" altLang="en-US" sz="1200" b="0" i="0" u="none" strike="noStrike" cap="none" normalizeH="0" baseline="0" dirty="0">
              <a:ln>
                <a:noFill/>
              </a:ln>
              <a:solidFill>
                <a:schemeClr val="tx1"/>
              </a:solidFill>
              <a:effectLst/>
              <a:latin typeface="Times New Roman" pitchFamily="-109" charset="0"/>
            </a:endParaRPr>
          </a:p>
        </p:txBody>
      </p:sp>
      <p:sp>
        <p:nvSpPr>
          <p:cNvPr id="34" name="矩形 33"/>
          <p:cNvSpPr/>
          <p:nvPr/>
        </p:nvSpPr>
        <p:spPr>
          <a:xfrm>
            <a:off x="1107332" y="4801394"/>
            <a:ext cx="641073" cy="276999"/>
          </a:xfrm>
          <a:prstGeom prst="rect">
            <a:avLst/>
          </a:prstGeom>
        </p:spPr>
        <p:txBody>
          <a:bodyPr wrap="none">
            <a:spAutoFit/>
          </a:bodyPr>
          <a:lstStyle/>
          <a:p>
            <a:r>
              <a:rPr lang="en-US" altLang="zh-CN" sz="1200" b="1" dirty="0">
                <a:latin typeface="+mn-ea"/>
                <a:ea typeface="ＭＳ Ｐゴシック" pitchFamily="-65" charset="-128"/>
                <a:cs typeface="ＭＳ Ｐゴシック" pitchFamily="-65" charset="-128"/>
                <a:sym typeface="Wingdings" panose="05000000000000000000" pitchFamily="2" charset="2"/>
              </a:rPr>
              <a:t>Case </a:t>
            </a:r>
            <a:r>
              <a:rPr lang="en-US" altLang="zh-CN" sz="1200" b="1" dirty="0" smtClean="0">
                <a:latin typeface="+mn-ea"/>
                <a:ea typeface="ＭＳ Ｐゴシック" pitchFamily="-65" charset="-128"/>
                <a:cs typeface="ＭＳ Ｐゴシック" pitchFamily="-65" charset="-128"/>
                <a:sym typeface="Wingdings" panose="05000000000000000000" pitchFamily="2" charset="2"/>
              </a:rPr>
              <a:t>A</a:t>
            </a:r>
            <a:endParaRPr lang="zh-CN" altLang="en-US" b="1" dirty="0"/>
          </a:p>
        </p:txBody>
      </p:sp>
      <p:sp>
        <p:nvSpPr>
          <p:cNvPr id="38" name="矩形 37"/>
          <p:cNvSpPr/>
          <p:nvPr/>
        </p:nvSpPr>
        <p:spPr bwMode="auto">
          <a:xfrm>
            <a:off x="3236402" y="5334795"/>
            <a:ext cx="725203" cy="228600"/>
          </a:xfrm>
          <a:prstGeom prst="rect">
            <a:avLst/>
          </a:prstGeom>
          <a:solidFill>
            <a:schemeClr val="accent1">
              <a:lumMod val="40000"/>
              <a:lumOff val="60000"/>
            </a:schemeClr>
          </a:solid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1200" dirty="0" smtClean="0">
                <a:latin typeface="Times New Roman" pitchFamily="-109" charset="0"/>
              </a:rPr>
              <a:t>488 Bits</a:t>
            </a:r>
            <a:endParaRPr kumimoji="0" lang="zh-CN" altLang="en-US" sz="1200" b="0" i="0" u="none" strike="noStrike" cap="none" normalizeH="0" baseline="0" dirty="0">
              <a:ln>
                <a:noFill/>
              </a:ln>
              <a:solidFill>
                <a:schemeClr val="tx1"/>
              </a:solidFill>
              <a:effectLst/>
              <a:latin typeface="Times New Roman" pitchFamily="-109" charset="0"/>
            </a:endParaRPr>
          </a:p>
        </p:txBody>
      </p:sp>
      <p:sp>
        <p:nvSpPr>
          <p:cNvPr id="39" name="矩形 38"/>
          <p:cNvSpPr/>
          <p:nvPr/>
        </p:nvSpPr>
        <p:spPr bwMode="auto">
          <a:xfrm>
            <a:off x="3961606" y="5334795"/>
            <a:ext cx="1600200" cy="228600"/>
          </a:xfrm>
          <a:prstGeom prst="rect">
            <a:avLst/>
          </a:prstGeom>
          <a:solidFill>
            <a:schemeClr val="accent2">
              <a:lumMod val="40000"/>
              <a:lumOff val="60000"/>
            </a:schemeClr>
          </a:solid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1200" dirty="0" smtClean="0">
                <a:latin typeface="Times New Roman" pitchFamily="-109" charset="0"/>
              </a:rPr>
              <a:t>972 Bits</a:t>
            </a:r>
            <a:endParaRPr kumimoji="0" lang="zh-CN" altLang="en-US" sz="1200" b="0" i="0" u="none" strike="noStrike" cap="none" normalizeH="0" baseline="0" dirty="0">
              <a:ln>
                <a:noFill/>
              </a:ln>
              <a:solidFill>
                <a:schemeClr val="tx1"/>
              </a:solidFill>
              <a:effectLst/>
              <a:latin typeface="Times New Roman" pitchFamily="-109" charset="0"/>
            </a:endParaRPr>
          </a:p>
        </p:txBody>
      </p:sp>
      <p:cxnSp>
        <p:nvCxnSpPr>
          <p:cNvPr id="40" name="直接箭头连接符 39"/>
          <p:cNvCxnSpPr>
            <a:stCxn id="29" idx="2"/>
            <a:endCxn id="30" idx="0"/>
          </p:cNvCxnSpPr>
          <p:nvPr/>
        </p:nvCxnSpPr>
        <p:spPr>
          <a:xfrm flipH="1">
            <a:off x="1276208" y="5032159"/>
            <a:ext cx="1656699" cy="302635"/>
          </a:xfrm>
          <a:prstGeom prst="straightConnector1">
            <a:avLst/>
          </a:prstGeom>
          <a:ln w="158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1" name="直接箭头连接符 40"/>
          <p:cNvCxnSpPr>
            <a:stCxn id="29" idx="2"/>
            <a:endCxn id="38" idx="0"/>
          </p:cNvCxnSpPr>
          <p:nvPr/>
        </p:nvCxnSpPr>
        <p:spPr>
          <a:xfrm>
            <a:off x="2932907" y="5032159"/>
            <a:ext cx="666097" cy="302636"/>
          </a:xfrm>
          <a:prstGeom prst="straightConnector1">
            <a:avLst/>
          </a:prstGeom>
          <a:ln w="158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3" name="矩形 42"/>
          <p:cNvSpPr/>
          <p:nvPr/>
        </p:nvSpPr>
        <p:spPr bwMode="auto">
          <a:xfrm>
            <a:off x="8000206" y="4801394"/>
            <a:ext cx="1600201" cy="230765"/>
          </a:xfrm>
          <a:prstGeom prst="rect">
            <a:avLst/>
          </a:prstGeom>
          <a:solidFill>
            <a:schemeClr val="accent1">
              <a:lumMod val="40000"/>
              <a:lumOff val="60000"/>
            </a:schemeClr>
          </a:solid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1200" dirty="0" smtClean="0">
                <a:latin typeface="Times New Roman" pitchFamily="-109" charset="0"/>
              </a:rPr>
              <a:t>976 Bits</a:t>
            </a:r>
            <a:endParaRPr kumimoji="0" lang="zh-CN" altLang="en-US" sz="1200" b="0" i="0" u="none" strike="noStrike" cap="none" normalizeH="0" baseline="0" dirty="0">
              <a:ln>
                <a:noFill/>
              </a:ln>
              <a:solidFill>
                <a:schemeClr val="tx1"/>
              </a:solidFill>
              <a:effectLst/>
              <a:latin typeface="Times New Roman" pitchFamily="-109" charset="0"/>
            </a:endParaRPr>
          </a:p>
        </p:txBody>
      </p:sp>
      <p:sp>
        <p:nvSpPr>
          <p:cNvPr id="44" name="矩形 43"/>
          <p:cNvSpPr/>
          <p:nvPr/>
        </p:nvSpPr>
        <p:spPr bwMode="auto">
          <a:xfrm>
            <a:off x="6933406" y="5334794"/>
            <a:ext cx="725203" cy="228600"/>
          </a:xfrm>
          <a:prstGeom prst="rect">
            <a:avLst/>
          </a:prstGeom>
          <a:solidFill>
            <a:schemeClr val="accent1">
              <a:lumMod val="40000"/>
              <a:lumOff val="60000"/>
            </a:schemeClr>
          </a:solid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1200" dirty="0" smtClean="0">
                <a:latin typeface="Times New Roman" pitchFamily="-109" charset="0"/>
              </a:rPr>
              <a:t>488 Bits</a:t>
            </a:r>
            <a:endParaRPr kumimoji="0" lang="zh-CN" altLang="en-US" sz="1200" b="0" i="0" u="none" strike="noStrike" cap="none" normalizeH="0" baseline="0" dirty="0">
              <a:ln>
                <a:noFill/>
              </a:ln>
              <a:solidFill>
                <a:schemeClr val="tx1"/>
              </a:solidFill>
              <a:effectLst/>
              <a:latin typeface="Times New Roman" pitchFamily="-109" charset="0"/>
            </a:endParaRPr>
          </a:p>
        </p:txBody>
      </p:sp>
      <p:sp>
        <p:nvSpPr>
          <p:cNvPr id="45" name="矩形 44"/>
          <p:cNvSpPr/>
          <p:nvPr/>
        </p:nvSpPr>
        <p:spPr bwMode="auto">
          <a:xfrm>
            <a:off x="7658610" y="5334794"/>
            <a:ext cx="1160094" cy="228600"/>
          </a:xfrm>
          <a:prstGeom prst="rect">
            <a:avLst/>
          </a:prstGeom>
          <a:solidFill>
            <a:schemeClr val="accent2">
              <a:lumMod val="40000"/>
              <a:lumOff val="60000"/>
            </a:schemeClr>
          </a:solid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1200" dirty="0" smtClean="0">
                <a:latin typeface="Times New Roman" pitchFamily="-109" charset="0"/>
              </a:rPr>
              <a:t>648 Bits</a:t>
            </a:r>
            <a:endParaRPr kumimoji="0" lang="zh-CN" altLang="en-US" sz="1200" b="0" i="0" u="none" strike="noStrike" cap="none" normalizeH="0" baseline="0" dirty="0">
              <a:ln>
                <a:noFill/>
              </a:ln>
              <a:solidFill>
                <a:schemeClr val="tx1"/>
              </a:solidFill>
              <a:effectLst/>
              <a:latin typeface="Times New Roman" pitchFamily="-109" charset="0"/>
            </a:endParaRPr>
          </a:p>
        </p:txBody>
      </p:sp>
      <p:sp>
        <p:nvSpPr>
          <p:cNvPr id="46" name="矩形 45"/>
          <p:cNvSpPr/>
          <p:nvPr/>
        </p:nvSpPr>
        <p:spPr>
          <a:xfrm>
            <a:off x="6781006" y="4801394"/>
            <a:ext cx="1012970" cy="276999"/>
          </a:xfrm>
          <a:prstGeom prst="rect">
            <a:avLst/>
          </a:prstGeom>
        </p:spPr>
        <p:txBody>
          <a:bodyPr wrap="none">
            <a:spAutoFit/>
          </a:bodyPr>
          <a:lstStyle/>
          <a:p>
            <a:r>
              <a:rPr lang="en-US" altLang="zh-CN" sz="1200" b="1" dirty="0">
                <a:latin typeface="+mn-ea"/>
                <a:ea typeface="ＭＳ Ｐゴシック" pitchFamily="-65" charset="-128"/>
                <a:cs typeface="ＭＳ Ｐゴシック" pitchFamily="-65" charset="-128"/>
                <a:sym typeface="Wingdings" panose="05000000000000000000" pitchFamily="2" charset="2"/>
              </a:rPr>
              <a:t>Case </a:t>
            </a:r>
            <a:r>
              <a:rPr lang="en-US" altLang="zh-CN" sz="1200" b="1" dirty="0" smtClean="0">
                <a:latin typeface="+mn-ea"/>
                <a:ea typeface="ＭＳ Ｐゴシック" pitchFamily="-65" charset="-128"/>
                <a:cs typeface="ＭＳ Ｐゴシック" pitchFamily="-65" charset="-128"/>
                <a:sym typeface="Wingdings" panose="05000000000000000000" pitchFamily="2" charset="2"/>
              </a:rPr>
              <a:t>B (11n)</a:t>
            </a:r>
            <a:endParaRPr lang="zh-CN" altLang="en-US" b="1" dirty="0"/>
          </a:p>
        </p:txBody>
      </p:sp>
      <p:cxnSp>
        <p:nvCxnSpPr>
          <p:cNvPr id="49" name="直接箭头连接符 48"/>
          <p:cNvCxnSpPr>
            <a:stCxn id="43" idx="2"/>
            <a:endCxn id="44" idx="0"/>
          </p:cNvCxnSpPr>
          <p:nvPr/>
        </p:nvCxnSpPr>
        <p:spPr>
          <a:xfrm flipH="1">
            <a:off x="7296008" y="5032159"/>
            <a:ext cx="1504299" cy="302635"/>
          </a:xfrm>
          <a:prstGeom prst="straightConnector1">
            <a:avLst/>
          </a:prstGeom>
          <a:ln w="158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0" name="直接箭头连接符 49"/>
          <p:cNvCxnSpPr>
            <a:stCxn id="43" idx="2"/>
            <a:endCxn id="51" idx="0"/>
          </p:cNvCxnSpPr>
          <p:nvPr/>
        </p:nvCxnSpPr>
        <p:spPr>
          <a:xfrm>
            <a:off x="8800307" y="5032159"/>
            <a:ext cx="344203" cy="302635"/>
          </a:xfrm>
          <a:prstGeom prst="straightConnector1">
            <a:avLst/>
          </a:prstGeom>
          <a:ln w="158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1" name="矩形 50"/>
          <p:cNvSpPr/>
          <p:nvPr/>
        </p:nvSpPr>
        <p:spPr bwMode="auto">
          <a:xfrm>
            <a:off x="8781908" y="5334794"/>
            <a:ext cx="725203" cy="228600"/>
          </a:xfrm>
          <a:prstGeom prst="rect">
            <a:avLst/>
          </a:prstGeom>
          <a:solidFill>
            <a:schemeClr val="accent1">
              <a:lumMod val="40000"/>
              <a:lumOff val="60000"/>
            </a:schemeClr>
          </a:solid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1200" dirty="0" smtClean="0">
                <a:latin typeface="Times New Roman" pitchFamily="-109" charset="0"/>
              </a:rPr>
              <a:t>488 Bits</a:t>
            </a:r>
            <a:endParaRPr kumimoji="0" lang="zh-CN" altLang="en-US" sz="1200" b="0" i="0" u="none" strike="noStrike" cap="none" normalizeH="0" baseline="0" dirty="0">
              <a:ln>
                <a:noFill/>
              </a:ln>
              <a:solidFill>
                <a:schemeClr val="tx1"/>
              </a:solidFill>
              <a:effectLst/>
              <a:latin typeface="Times New Roman" pitchFamily="-109" charset="0"/>
            </a:endParaRPr>
          </a:p>
        </p:txBody>
      </p:sp>
      <p:sp>
        <p:nvSpPr>
          <p:cNvPr id="52" name="矩形 51"/>
          <p:cNvSpPr/>
          <p:nvPr/>
        </p:nvSpPr>
        <p:spPr bwMode="auto">
          <a:xfrm>
            <a:off x="9507112" y="5334794"/>
            <a:ext cx="1160094" cy="228600"/>
          </a:xfrm>
          <a:prstGeom prst="rect">
            <a:avLst/>
          </a:prstGeom>
          <a:solidFill>
            <a:schemeClr val="accent2">
              <a:lumMod val="40000"/>
              <a:lumOff val="60000"/>
            </a:schemeClr>
          </a:solid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1200" dirty="0" smtClean="0">
                <a:latin typeface="Times New Roman" pitchFamily="-109" charset="0"/>
              </a:rPr>
              <a:t>648 Bits</a:t>
            </a:r>
            <a:endParaRPr kumimoji="0" lang="zh-CN" altLang="en-US" sz="1200" b="0" i="0" u="none" strike="noStrike" cap="none" normalizeH="0" baseline="0" dirty="0">
              <a:ln>
                <a:noFill/>
              </a:ln>
              <a:solidFill>
                <a:schemeClr val="tx1"/>
              </a:solidFill>
              <a:effectLst/>
              <a:latin typeface="Times New Roman" pitchFamily="-109" charset="0"/>
            </a:endParaRPr>
          </a:p>
        </p:txBody>
      </p:sp>
      <p:sp>
        <p:nvSpPr>
          <p:cNvPr id="53" name="矩形 52"/>
          <p:cNvSpPr/>
          <p:nvPr/>
        </p:nvSpPr>
        <p:spPr>
          <a:xfrm>
            <a:off x="6590365" y="3492093"/>
            <a:ext cx="721672" cy="276999"/>
          </a:xfrm>
          <a:prstGeom prst="rect">
            <a:avLst/>
          </a:prstGeom>
        </p:spPr>
        <p:txBody>
          <a:bodyPr wrap="none">
            <a:spAutoFit/>
          </a:bodyPr>
          <a:lstStyle/>
          <a:p>
            <a:r>
              <a:rPr lang="en-US" altLang="zh-CN" sz="1200" b="1" dirty="0">
                <a:solidFill>
                  <a:srgbClr val="0000FF"/>
                </a:solidFill>
                <a:latin typeface="+mn-ea"/>
                <a:ea typeface="ＭＳ Ｐゴシック" pitchFamily="-65" charset="-128"/>
                <a:cs typeface="ＭＳ Ｐゴシック" pitchFamily="-65" charset="-128"/>
                <a:sym typeface="Wingdings" panose="05000000000000000000" pitchFamily="2" charset="2"/>
              </a:rPr>
              <a:t>R</a:t>
            </a:r>
            <a:r>
              <a:rPr lang="en-US" altLang="zh-CN" sz="1200" b="1" baseline="-25000" dirty="0">
                <a:solidFill>
                  <a:srgbClr val="0000FF"/>
                </a:solidFill>
                <a:latin typeface="+mn-ea"/>
                <a:ea typeface="ＭＳ Ｐゴシック" pitchFamily="-65" charset="-128"/>
                <a:cs typeface="ＭＳ Ｐゴシック" pitchFamily="-65" charset="-128"/>
                <a:sym typeface="Wingdings" panose="05000000000000000000" pitchFamily="2" charset="2"/>
              </a:rPr>
              <a:t>E</a:t>
            </a:r>
            <a:r>
              <a:rPr lang="en-US" altLang="zh-CN" sz="1200" b="1" dirty="0">
                <a:solidFill>
                  <a:srgbClr val="0000FF"/>
                </a:solidFill>
                <a:latin typeface="+mn-ea"/>
                <a:ea typeface="ＭＳ Ｐゴシック" pitchFamily="-65" charset="-128"/>
                <a:cs typeface="ＭＳ Ｐゴシック" pitchFamily="-65" charset="-128"/>
                <a:sym typeface="Wingdings" panose="05000000000000000000" pitchFamily="2" charset="2"/>
              </a:rPr>
              <a:t> = 0.5</a:t>
            </a:r>
            <a:endParaRPr lang="zh-CN" altLang="en-US" b="1" dirty="0"/>
          </a:p>
        </p:txBody>
      </p:sp>
      <p:sp>
        <p:nvSpPr>
          <p:cNvPr id="56" name="矩形 55"/>
          <p:cNvSpPr/>
          <p:nvPr/>
        </p:nvSpPr>
        <p:spPr>
          <a:xfrm>
            <a:off x="4266406" y="4905395"/>
            <a:ext cx="798617" cy="276999"/>
          </a:xfrm>
          <a:prstGeom prst="rect">
            <a:avLst/>
          </a:prstGeom>
        </p:spPr>
        <p:txBody>
          <a:bodyPr wrap="none">
            <a:spAutoFit/>
          </a:bodyPr>
          <a:lstStyle/>
          <a:p>
            <a:r>
              <a:rPr lang="en-US" altLang="zh-CN" sz="1200" b="1" dirty="0">
                <a:solidFill>
                  <a:srgbClr val="0000FF"/>
                </a:solidFill>
                <a:latin typeface="+mn-ea"/>
                <a:ea typeface="ＭＳ Ｐゴシック" pitchFamily="-65" charset="-128"/>
                <a:cs typeface="ＭＳ Ｐゴシック" pitchFamily="-65" charset="-128"/>
                <a:sym typeface="Wingdings" panose="05000000000000000000" pitchFamily="2" charset="2"/>
              </a:rPr>
              <a:t>R</a:t>
            </a:r>
            <a:r>
              <a:rPr lang="en-US" altLang="zh-CN" sz="1200" b="1" baseline="-25000" dirty="0">
                <a:solidFill>
                  <a:srgbClr val="0000FF"/>
                </a:solidFill>
                <a:latin typeface="+mn-ea"/>
                <a:ea typeface="ＭＳ Ｐゴシック" pitchFamily="-65" charset="-128"/>
                <a:cs typeface="ＭＳ Ｐゴシック" pitchFamily="-65" charset="-128"/>
                <a:sym typeface="Wingdings" panose="05000000000000000000" pitchFamily="2" charset="2"/>
              </a:rPr>
              <a:t>E</a:t>
            </a:r>
            <a:r>
              <a:rPr lang="en-US" altLang="zh-CN" sz="1200" b="1" dirty="0">
                <a:solidFill>
                  <a:srgbClr val="0000FF"/>
                </a:solidFill>
                <a:latin typeface="+mn-ea"/>
                <a:ea typeface="ＭＳ Ｐゴシック" pitchFamily="-65" charset="-128"/>
                <a:cs typeface="ＭＳ Ｐゴシック" pitchFamily="-65" charset="-128"/>
                <a:sym typeface="Wingdings" panose="05000000000000000000" pitchFamily="2" charset="2"/>
              </a:rPr>
              <a:t> = </a:t>
            </a:r>
            <a:r>
              <a:rPr lang="en-US" altLang="zh-CN" sz="1200" b="1" dirty="0" smtClean="0">
                <a:solidFill>
                  <a:srgbClr val="0000FF"/>
                </a:solidFill>
                <a:latin typeface="+mn-ea"/>
                <a:ea typeface="ＭＳ Ｐゴシック" pitchFamily="-65" charset="-128"/>
                <a:cs typeface="ＭＳ Ｐゴシック" pitchFamily="-65" charset="-128"/>
                <a:sym typeface="Wingdings" panose="05000000000000000000" pitchFamily="2" charset="2"/>
              </a:rPr>
              <a:t>0.33</a:t>
            </a:r>
            <a:endParaRPr lang="zh-CN" altLang="en-US" b="1" dirty="0"/>
          </a:p>
        </p:txBody>
      </p:sp>
      <p:sp>
        <p:nvSpPr>
          <p:cNvPr id="57" name="矩形 56"/>
          <p:cNvSpPr/>
          <p:nvPr/>
        </p:nvSpPr>
        <p:spPr>
          <a:xfrm>
            <a:off x="9792389" y="4905761"/>
            <a:ext cx="798617" cy="276999"/>
          </a:xfrm>
          <a:prstGeom prst="rect">
            <a:avLst/>
          </a:prstGeom>
        </p:spPr>
        <p:txBody>
          <a:bodyPr wrap="none">
            <a:spAutoFit/>
          </a:bodyPr>
          <a:lstStyle/>
          <a:p>
            <a:r>
              <a:rPr lang="en-US" altLang="zh-CN" sz="1200" b="1" dirty="0">
                <a:solidFill>
                  <a:srgbClr val="0000FF"/>
                </a:solidFill>
                <a:latin typeface="+mn-ea"/>
                <a:ea typeface="ＭＳ Ｐゴシック" pitchFamily="-65" charset="-128"/>
                <a:cs typeface="ＭＳ Ｐゴシック" pitchFamily="-65" charset="-128"/>
                <a:sym typeface="Wingdings" panose="05000000000000000000" pitchFamily="2" charset="2"/>
              </a:rPr>
              <a:t>R</a:t>
            </a:r>
            <a:r>
              <a:rPr lang="en-US" altLang="zh-CN" sz="1200" b="1" baseline="-25000" dirty="0">
                <a:solidFill>
                  <a:srgbClr val="0000FF"/>
                </a:solidFill>
                <a:latin typeface="+mn-ea"/>
                <a:ea typeface="ＭＳ Ｐゴシック" pitchFamily="-65" charset="-128"/>
                <a:cs typeface="ＭＳ Ｐゴシック" pitchFamily="-65" charset="-128"/>
                <a:sym typeface="Wingdings" panose="05000000000000000000" pitchFamily="2" charset="2"/>
              </a:rPr>
              <a:t>E</a:t>
            </a:r>
            <a:r>
              <a:rPr lang="en-US" altLang="zh-CN" sz="1200" b="1" dirty="0">
                <a:solidFill>
                  <a:srgbClr val="0000FF"/>
                </a:solidFill>
                <a:latin typeface="+mn-ea"/>
                <a:ea typeface="ＭＳ Ｐゴシック" pitchFamily="-65" charset="-128"/>
                <a:cs typeface="ＭＳ Ｐゴシック" pitchFamily="-65" charset="-128"/>
                <a:sym typeface="Wingdings" panose="05000000000000000000" pitchFamily="2" charset="2"/>
              </a:rPr>
              <a:t> = </a:t>
            </a:r>
            <a:r>
              <a:rPr lang="en-US" altLang="zh-CN" sz="1200" b="1" dirty="0" smtClean="0">
                <a:solidFill>
                  <a:srgbClr val="0000FF"/>
                </a:solidFill>
                <a:latin typeface="+mn-ea"/>
                <a:ea typeface="ＭＳ Ｐゴシック" pitchFamily="-65" charset="-128"/>
                <a:cs typeface="ＭＳ Ｐゴシック" pitchFamily="-65" charset="-128"/>
                <a:sym typeface="Wingdings" panose="05000000000000000000" pitchFamily="2" charset="2"/>
              </a:rPr>
              <a:t>0.42</a:t>
            </a:r>
            <a:endParaRPr lang="zh-CN" altLang="en-US" b="1" dirty="0"/>
          </a:p>
        </p:txBody>
      </p:sp>
      <p:sp>
        <p:nvSpPr>
          <p:cNvPr id="27" name="矩形 26"/>
          <p:cNvSpPr/>
          <p:nvPr/>
        </p:nvSpPr>
        <p:spPr>
          <a:xfrm>
            <a:off x="4863609" y="4169044"/>
            <a:ext cx="2069797" cy="276999"/>
          </a:xfrm>
          <a:prstGeom prst="rect">
            <a:avLst/>
          </a:prstGeom>
        </p:spPr>
        <p:txBody>
          <a:bodyPr wrap="none">
            <a:spAutoFit/>
          </a:bodyPr>
          <a:lstStyle/>
          <a:p>
            <a:r>
              <a:rPr lang="en-US" altLang="zh-CN" sz="1200" b="1" dirty="0" smtClean="0">
                <a:solidFill>
                  <a:srgbClr val="0000FF"/>
                </a:solidFill>
                <a:latin typeface="+mn-ea"/>
                <a:ea typeface="ＭＳ Ｐゴシック" pitchFamily="-65" charset="-128"/>
                <a:cs typeface="ＭＳ Ｐゴシック" pitchFamily="-65" charset="-128"/>
                <a:sym typeface="Wingdings" panose="05000000000000000000" pitchFamily="2" charset="2"/>
              </a:rPr>
              <a:t>Single 1944 LDPC </a:t>
            </a:r>
            <a:r>
              <a:rPr lang="en-US" altLang="zh-CN" sz="1200" b="1" dirty="0" err="1" smtClean="0">
                <a:solidFill>
                  <a:srgbClr val="0000FF"/>
                </a:solidFill>
                <a:latin typeface="+mn-ea"/>
                <a:ea typeface="ＭＳ Ｐゴシック" pitchFamily="-65" charset="-128"/>
                <a:cs typeface="ＭＳ Ｐゴシック" pitchFamily="-65" charset="-128"/>
                <a:sym typeface="Wingdings" panose="05000000000000000000" pitchFamily="2" charset="2"/>
              </a:rPr>
              <a:t>codeword</a:t>
            </a:r>
            <a:endParaRPr lang="zh-CN" altLang="en-US" b="1" dirty="0"/>
          </a:p>
        </p:txBody>
      </p:sp>
      <p:sp>
        <p:nvSpPr>
          <p:cNvPr id="32" name="矩形 31"/>
          <p:cNvSpPr/>
          <p:nvPr/>
        </p:nvSpPr>
        <p:spPr>
          <a:xfrm>
            <a:off x="7312037" y="5679790"/>
            <a:ext cx="3059748" cy="276999"/>
          </a:xfrm>
          <a:prstGeom prst="rect">
            <a:avLst/>
          </a:prstGeom>
        </p:spPr>
        <p:txBody>
          <a:bodyPr wrap="none">
            <a:spAutoFit/>
          </a:bodyPr>
          <a:lstStyle/>
          <a:p>
            <a:r>
              <a:rPr lang="en-US" altLang="zh-CN" sz="1200" b="1" dirty="0" smtClean="0">
                <a:solidFill>
                  <a:srgbClr val="0000FF"/>
                </a:solidFill>
                <a:latin typeface="+mn-ea"/>
                <a:ea typeface="ＭＳ Ｐゴシック" pitchFamily="-65" charset="-128"/>
                <a:cs typeface="ＭＳ Ｐゴシック" pitchFamily="-65" charset="-128"/>
                <a:sym typeface="Wingdings" panose="05000000000000000000" pitchFamily="2" charset="2"/>
              </a:rPr>
              <a:t>1296 LDPC after removing the padding bits</a:t>
            </a:r>
            <a:endParaRPr lang="zh-CN" altLang="en-US" b="1" dirty="0"/>
          </a:p>
        </p:txBody>
      </p:sp>
      <p:sp>
        <p:nvSpPr>
          <p:cNvPr id="33" name="矩形 32"/>
          <p:cNvSpPr/>
          <p:nvPr/>
        </p:nvSpPr>
        <p:spPr>
          <a:xfrm>
            <a:off x="1638809" y="5679789"/>
            <a:ext cx="3059748" cy="276999"/>
          </a:xfrm>
          <a:prstGeom prst="rect">
            <a:avLst/>
          </a:prstGeom>
        </p:spPr>
        <p:txBody>
          <a:bodyPr wrap="none">
            <a:spAutoFit/>
          </a:bodyPr>
          <a:lstStyle/>
          <a:p>
            <a:r>
              <a:rPr lang="en-US" altLang="zh-CN" sz="1200" b="1" dirty="0" smtClean="0">
                <a:solidFill>
                  <a:srgbClr val="0000FF"/>
                </a:solidFill>
                <a:latin typeface="+mn-ea"/>
                <a:ea typeface="ＭＳ Ｐゴシック" pitchFamily="-65" charset="-128"/>
                <a:cs typeface="ＭＳ Ｐゴシック" pitchFamily="-65" charset="-128"/>
                <a:sym typeface="Wingdings" panose="05000000000000000000" pitchFamily="2" charset="2"/>
              </a:rPr>
              <a:t>1944 LDPC after removing the padding bits</a:t>
            </a:r>
            <a:endParaRPr lang="zh-CN" altLang="en-US" b="1" dirty="0"/>
          </a:p>
        </p:txBody>
      </p:sp>
    </p:spTree>
    <p:extLst>
      <p:ext uri="{BB962C8B-B14F-4D97-AF65-F5344CB8AC3E}">
        <p14:creationId xmlns:p14="http://schemas.microsoft.com/office/powerpoint/2010/main" val="1320199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US" altLang="zh-CN" sz="3600" dirty="0" smtClean="0">
                <a:sym typeface="Wingdings" panose="05000000000000000000" pitchFamily="2" charset="2"/>
              </a:rPr>
              <a:t>Enhancements of </a:t>
            </a:r>
            <a:r>
              <a:rPr lang="en-US" altLang="zh-CN" sz="3200" dirty="0" smtClean="0">
                <a:sym typeface="Wingdings" panose="05000000000000000000" pitchFamily="2" charset="2"/>
              </a:rPr>
              <a:t>Efficiency</a:t>
            </a:r>
            <a:endParaRPr lang="en-US" sz="3500" dirty="0">
              <a:latin typeface="Arial" charset="0"/>
            </a:endParaRPr>
          </a:p>
        </p:txBody>
      </p:sp>
      <p:sp>
        <p:nvSpPr>
          <p:cNvPr id="10243" name="Rectangle 1027"/>
          <p:cNvSpPr>
            <a:spLocks noGrp="1" noChangeArrowheads="1"/>
          </p:cNvSpPr>
          <p:nvPr>
            <p:ph type="body" idx="1"/>
          </p:nvPr>
        </p:nvSpPr>
        <p:spPr>
          <a:xfrm>
            <a:off x="507935" y="1372394"/>
            <a:ext cx="11479306" cy="4876799"/>
          </a:xfrm>
        </p:spPr>
        <p:txBody>
          <a:bodyPr/>
          <a:lstStyle/>
          <a:p>
            <a:r>
              <a:rPr lang="en-US" altLang="zh-CN" sz="1800" dirty="0" smtClean="0">
                <a:latin typeface="+mn-ea"/>
              </a:rPr>
              <a:t>In 11n/ac, for short/medium </a:t>
            </a:r>
            <a:r>
              <a:rPr lang="en-US" altLang="zh-CN" sz="1800" dirty="0">
                <a:latin typeface="+mn-ea"/>
              </a:rPr>
              <a:t>payloads, falling back to a shorter </a:t>
            </a:r>
            <a:r>
              <a:rPr lang="en-US" altLang="zh-CN" sz="1800" dirty="0" smtClean="0">
                <a:latin typeface="+mn-ea"/>
              </a:rPr>
              <a:t>code (</a:t>
            </a:r>
            <a:r>
              <a:rPr lang="en-US" altLang="zh-CN" sz="1800" dirty="0">
                <a:latin typeface="+mn-ea"/>
              </a:rPr>
              <a:t>with sufficient performance</a:t>
            </a:r>
            <a:r>
              <a:rPr lang="en-US" altLang="zh-CN" sz="1800" dirty="0" smtClean="0">
                <a:latin typeface="+mn-ea"/>
              </a:rPr>
              <a:t>) </a:t>
            </a:r>
            <a:r>
              <a:rPr lang="en-US" altLang="zh-CN" sz="1800" dirty="0">
                <a:latin typeface="+mn-ea"/>
              </a:rPr>
              <a:t>are performed to keep the effective code rates not too low (less efficient</a:t>
            </a:r>
            <a:r>
              <a:rPr lang="en-US" altLang="zh-CN" sz="1800" dirty="0" smtClean="0">
                <a:latin typeface="+mn-ea"/>
              </a:rPr>
              <a:t>)</a:t>
            </a:r>
            <a:endParaRPr lang="en-US" altLang="zh-CN" sz="1800" dirty="0">
              <a:latin typeface="+mn-ea"/>
            </a:endParaRPr>
          </a:p>
          <a:p>
            <a:pPr lvl="1"/>
            <a:r>
              <a:rPr lang="en-US" altLang="zh-CN" sz="1400" dirty="0">
                <a:latin typeface="+mn-ea"/>
                <a:ea typeface="ＭＳ Ｐゴシック" pitchFamily="-65" charset="-128"/>
                <a:cs typeface="ＭＳ Ｐゴシック" pitchFamily="-65" charset="-128"/>
                <a:sym typeface="Wingdings" panose="05000000000000000000" pitchFamily="2" charset="2"/>
              </a:rPr>
              <a:t>Case 0</a:t>
            </a:r>
            <a:r>
              <a:rPr lang="zh-CN" altLang="en-US" sz="1400" dirty="0">
                <a:latin typeface="+mn-ea"/>
                <a:ea typeface="ＭＳ Ｐゴシック" pitchFamily="-65" charset="-128"/>
                <a:cs typeface="ＭＳ Ｐゴシック" pitchFamily="-65" charset="-128"/>
                <a:sym typeface="Wingdings" panose="05000000000000000000" pitchFamily="2" charset="2"/>
              </a:rPr>
              <a:t>： </a:t>
            </a:r>
            <a:r>
              <a:rPr lang="en-US" altLang="zh-CN" sz="1400" dirty="0">
                <a:latin typeface="+mn-ea"/>
                <a:ea typeface="ＭＳ Ｐゴシック" pitchFamily="-65" charset="-128"/>
                <a:cs typeface="ＭＳ Ｐゴシック" pitchFamily="-65" charset="-128"/>
                <a:sym typeface="Wingdings" panose="05000000000000000000" pitchFamily="2" charset="2"/>
              </a:rPr>
              <a:t>For payload of </a:t>
            </a:r>
            <a:r>
              <a:rPr lang="en-US" altLang="zh-CN" sz="1400" dirty="0">
                <a:solidFill>
                  <a:srgbClr val="0000FF"/>
                </a:solidFill>
                <a:latin typeface="+mn-ea"/>
                <a:ea typeface="ＭＳ Ｐゴシック" pitchFamily="-65" charset="-128"/>
                <a:cs typeface="ＭＳ Ｐゴシック" pitchFamily="-65" charset="-128"/>
                <a:sym typeface="Wingdings" panose="05000000000000000000" pitchFamily="2" charset="2"/>
              </a:rPr>
              <a:t>121 bytes (968 bits)</a:t>
            </a:r>
            <a:r>
              <a:rPr lang="en-US" altLang="zh-CN" sz="1400" dirty="0">
                <a:latin typeface="+mn-ea"/>
                <a:ea typeface="ＭＳ Ｐゴシック" pitchFamily="-65" charset="-128"/>
                <a:cs typeface="ＭＳ Ｐゴシック" pitchFamily="-65" charset="-128"/>
                <a:sym typeface="Wingdings" panose="05000000000000000000" pitchFamily="2" charset="2"/>
              </a:rPr>
              <a:t>, with </a:t>
            </a:r>
            <a:r>
              <a:rPr lang="en-US" altLang="zh-CN" sz="1400" dirty="0">
                <a:solidFill>
                  <a:srgbClr val="0000FF"/>
                </a:solidFill>
                <a:latin typeface="+mn-ea"/>
                <a:ea typeface="ＭＳ Ｐゴシック" pitchFamily="-65" charset="-128"/>
                <a:cs typeface="ＭＳ Ｐゴシック" pitchFamily="-65" charset="-128"/>
                <a:sym typeface="Wingdings" panose="05000000000000000000" pitchFamily="2" charset="2"/>
              </a:rPr>
              <a:t>1944</a:t>
            </a:r>
            <a:r>
              <a:rPr lang="en-US" altLang="zh-CN" sz="1400" dirty="0">
                <a:latin typeface="+mn-ea"/>
                <a:ea typeface="ＭＳ Ｐゴシック" pitchFamily="-65" charset="-128"/>
                <a:cs typeface="ＭＳ Ｐゴシック" pitchFamily="-65" charset="-128"/>
                <a:sym typeface="Wingdings" panose="05000000000000000000" pitchFamily="2" charset="2"/>
              </a:rPr>
              <a:t> LDPC, coded bits are </a:t>
            </a:r>
            <a:r>
              <a:rPr lang="en-US" altLang="zh-CN" sz="1400" dirty="0">
                <a:solidFill>
                  <a:srgbClr val="0000FF"/>
                </a:solidFill>
                <a:latin typeface="+mn-ea"/>
                <a:ea typeface="ＭＳ Ｐゴシック" pitchFamily="-65" charset="-128"/>
                <a:cs typeface="ＭＳ Ｐゴシック" pitchFamily="-65" charset="-128"/>
                <a:sym typeface="Wingdings" panose="05000000000000000000" pitchFamily="2" charset="2"/>
              </a:rPr>
              <a:t>1940 bits (1 </a:t>
            </a:r>
            <a:r>
              <a:rPr lang="en-US" altLang="zh-CN" sz="1400" dirty="0" err="1">
                <a:solidFill>
                  <a:srgbClr val="0000FF"/>
                </a:solidFill>
                <a:latin typeface="+mn-ea"/>
                <a:ea typeface="ＭＳ Ｐゴシック" pitchFamily="-65" charset="-128"/>
                <a:cs typeface="ＭＳ Ｐゴシック" pitchFamily="-65" charset="-128"/>
                <a:sym typeface="Wingdings" panose="05000000000000000000" pitchFamily="2" charset="2"/>
              </a:rPr>
              <a:t>codeword</a:t>
            </a:r>
            <a:r>
              <a:rPr lang="en-US" altLang="zh-CN" sz="1400" dirty="0">
                <a:solidFill>
                  <a:srgbClr val="0000FF"/>
                </a:solidFill>
                <a:latin typeface="+mn-ea"/>
                <a:ea typeface="ＭＳ Ｐゴシック" pitchFamily="-65" charset="-128"/>
                <a:cs typeface="ＭＳ Ｐゴシック" pitchFamily="-65" charset="-128"/>
                <a:sym typeface="Wingdings" panose="05000000000000000000" pitchFamily="2" charset="2"/>
              </a:rPr>
              <a:t>)</a:t>
            </a:r>
            <a:r>
              <a:rPr lang="en-US" altLang="zh-CN" sz="1400" dirty="0">
                <a:latin typeface="+mn-ea"/>
                <a:ea typeface="ＭＳ Ｐゴシック" pitchFamily="-65" charset="-128"/>
                <a:cs typeface="ＭＳ Ｐゴシック" pitchFamily="-65" charset="-128"/>
                <a:sym typeface="Wingdings" panose="05000000000000000000" pitchFamily="2" charset="2"/>
              </a:rPr>
              <a:t>, </a:t>
            </a:r>
            <a:r>
              <a:rPr lang="en-US" altLang="zh-CN" sz="1400" dirty="0">
                <a:solidFill>
                  <a:srgbClr val="0000FF"/>
                </a:solidFill>
                <a:latin typeface="+mn-ea"/>
                <a:ea typeface="ＭＳ Ｐゴシック" pitchFamily="-65" charset="-128"/>
                <a:cs typeface="ＭＳ Ｐゴシック" pitchFamily="-65" charset="-128"/>
                <a:sym typeface="Wingdings" panose="05000000000000000000" pitchFamily="2" charset="2"/>
              </a:rPr>
              <a:t>R</a:t>
            </a:r>
            <a:r>
              <a:rPr lang="en-US" altLang="zh-CN" sz="1400" baseline="-25000" dirty="0">
                <a:solidFill>
                  <a:srgbClr val="0000FF"/>
                </a:solidFill>
                <a:latin typeface="+mn-ea"/>
                <a:ea typeface="ＭＳ Ｐゴシック" pitchFamily="-65" charset="-128"/>
                <a:cs typeface="ＭＳ Ｐゴシック" pitchFamily="-65" charset="-128"/>
                <a:sym typeface="Wingdings" panose="05000000000000000000" pitchFamily="2" charset="2"/>
              </a:rPr>
              <a:t>E</a:t>
            </a:r>
            <a:r>
              <a:rPr lang="en-US" altLang="zh-CN" sz="1400" dirty="0">
                <a:solidFill>
                  <a:srgbClr val="0000FF"/>
                </a:solidFill>
                <a:latin typeface="+mn-ea"/>
                <a:ea typeface="ＭＳ Ｐゴシック" pitchFamily="-65" charset="-128"/>
                <a:cs typeface="ＭＳ Ｐゴシック" pitchFamily="-65" charset="-128"/>
                <a:sym typeface="Wingdings" panose="05000000000000000000" pitchFamily="2" charset="2"/>
              </a:rPr>
              <a:t> = 0.5</a:t>
            </a:r>
          </a:p>
          <a:p>
            <a:pPr lvl="1"/>
            <a:r>
              <a:rPr lang="en-US" altLang="zh-CN" sz="1400" dirty="0">
                <a:latin typeface="+mn-ea"/>
                <a:ea typeface="ＭＳ Ｐゴシック" pitchFamily="-65" charset="-128"/>
                <a:cs typeface="ＭＳ Ｐゴシック" pitchFamily="-65" charset="-128"/>
                <a:sym typeface="Wingdings" panose="05000000000000000000" pitchFamily="2" charset="2"/>
              </a:rPr>
              <a:t>Case A</a:t>
            </a:r>
            <a:r>
              <a:rPr lang="zh-CN" altLang="en-US" sz="1400" dirty="0">
                <a:latin typeface="+mn-ea"/>
                <a:ea typeface="ＭＳ Ｐゴシック" pitchFamily="-65" charset="-128"/>
                <a:cs typeface="ＭＳ Ｐゴシック" pitchFamily="-65" charset="-128"/>
                <a:sym typeface="Wingdings" panose="05000000000000000000" pitchFamily="2" charset="2"/>
              </a:rPr>
              <a:t>： </a:t>
            </a:r>
            <a:r>
              <a:rPr lang="en-US" altLang="zh-CN" sz="1400" dirty="0">
                <a:latin typeface="+mn-ea"/>
                <a:ea typeface="ＭＳ Ｐゴシック" pitchFamily="-65" charset="-128"/>
                <a:cs typeface="ＭＳ Ｐゴシック" pitchFamily="-65" charset="-128"/>
                <a:sym typeface="Wingdings" panose="05000000000000000000" pitchFamily="2" charset="2"/>
              </a:rPr>
              <a:t>For payload of </a:t>
            </a:r>
            <a:r>
              <a:rPr lang="en-US" altLang="zh-CN" sz="1400" dirty="0">
                <a:solidFill>
                  <a:srgbClr val="0000FF"/>
                </a:solidFill>
                <a:latin typeface="+mn-ea"/>
                <a:ea typeface="ＭＳ Ｐゴシック" pitchFamily="-65" charset="-128"/>
                <a:cs typeface="ＭＳ Ｐゴシック" pitchFamily="-65" charset="-128"/>
                <a:sym typeface="Wingdings" panose="05000000000000000000" pitchFamily="2" charset="2"/>
              </a:rPr>
              <a:t>122 bytes (976 bits)</a:t>
            </a:r>
            <a:r>
              <a:rPr lang="en-US" altLang="zh-CN" sz="1400" dirty="0">
                <a:latin typeface="+mn-ea"/>
                <a:ea typeface="ＭＳ Ｐゴシック" pitchFamily="-65" charset="-128"/>
                <a:cs typeface="ＭＳ Ｐゴシック" pitchFamily="-65" charset="-128"/>
                <a:sym typeface="Wingdings" panose="05000000000000000000" pitchFamily="2" charset="2"/>
              </a:rPr>
              <a:t>, with </a:t>
            </a:r>
            <a:r>
              <a:rPr lang="en-US" altLang="zh-CN" sz="1400" dirty="0">
                <a:solidFill>
                  <a:srgbClr val="0000FF"/>
                </a:solidFill>
                <a:latin typeface="+mn-ea"/>
                <a:ea typeface="ＭＳ Ｐゴシック" pitchFamily="-65" charset="-128"/>
                <a:cs typeface="ＭＳ Ｐゴシック" pitchFamily="-65" charset="-128"/>
                <a:sym typeface="Wingdings" panose="05000000000000000000" pitchFamily="2" charset="2"/>
              </a:rPr>
              <a:t>1944</a:t>
            </a:r>
            <a:r>
              <a:rPr lang="en-US" altLang="zh-CN" sz="1400" dirty="0">
                <a:latin typeface="+mn-ea"/>
                <a:ea typeface="ＭＳ Ｐゴシック" pitchFamily="-65" charset="-128"/>
                <a:cs typeface="ＭＳ Ｐゴシック" pitchFamily="-65" charset="-128"/>
                <a:sym typeface="Wingdings" panose="05000000000000000000" pitchFamily="2" charset="2"/>
              </a:rPr>
              <a:t> LDPC, coded bits are 976+972x2 = </a:t>
            </a:r>
            <a:r>
              <a:rPr lang="en-US" altLang="zh-CN" sz="1400" dirty="0">
                <a:solidFill>
                  <a:srgbClr val="0000FF"/>
                </a:solidFill>
                <a:latin typeface="+mn-ea"/>
                <a:ea typeface="ＭＳ Ｐゴシック" pitchFamily="-65" charset="-128"/>
                <a:cs typeface="ＭＳ Ｐゴシック" pitchFamily="-65" charset="-128"/>
                <a:sym typeface="Wingdings" panose="05000000000000000000" pitchFamily="2" charset="2"/>
              </a:rPr>
              <a:t>2920 bits (2 </a:t>
            </a:r>
            <a:r>
              <a:rPr lang="en-US" altLang="zh-CN" sz="1400" dirty="0" err="1">
                <a:solidFill>
                  <a:srgbClr val="0000FF"/>
                </a:solidFill>
                <a:latin typeface="+mn-ea"/>
                <a:ea typeface="ＭＳ Ｐゴシック" pitchFamily="-65" charset="-128"/>
                <a:cs typeface="ＭＳ Ｐゴシック" pitchFamily="-65" charset="-128"/>
                <a:sym typeface="Wingdings" panose="05000000000000000000" pitchFamily="2" charset="2"/>
              </a:rPr>
              <a:t>codewords</a:t>
            </a:r>
            <a:r>
              <a:rPr lang="en-US" altLang="zh-CN" sz="1400" dirty="0">
                <a:solidFill>
                  <a:srgbClr val="0000FF"/>
                </a:solidFill>
                <a:latin typeface="+mn-ea"/>
                <a:ea typeface="ＭＳ Ｐゴシック" pitchFamily="-65" charset="-128"/>
                <a:cs typeface="ＭＳ Ｐゴシック" pitchFamily="-65" charset="-128"/>
                <a:sym typeface="Wingdings" panose="05000000000000000000" pitchFamily="2" charset="2"/>
              </a:rPr>
              <a:t>)</a:t>
            </a:r>
            <a:r>
              <a:rPr lang="en-US" altLang="zh-CN" sz="1400" dirty="0">
                <a:latin typeface="+mn-ea"/>
                <a:ea typeface="ＭＳ Ｐゴシック" pitchFamily="-65" charset="-128"/>
                <a:cs typeface="ＭＳ Ｐゴシック" pitchFamily="-65" charset="-128"/>
                <a:sym typeface="Wingdings" panose="05000000000000000000" pitchFamily="2" charset="2"/>
              </a:rPr>
              <a:t>, </a:t>
            </a:r>
            <a:r>
              <a:rPr lang="en-US" altLang="zh-CN" sz="1400" dirty="0">
                <a:solidFill>
                  <a:srgbClr val="0000FF"/>
                </a:solidFill>
                <a:latin typeface="+mn-ea"/>
                <a:ea typeface="ＭＳ Ｐゴシック" pitchFamily="-65" charset="-128"/>
                <a:cs typeface="ＭＳ Ｐゴシック" pitchFamily="-65" charset="-128"/>
                <a:sym typeface="Wingdings" panose="05000000000000000000" pitchFamily="2" charset="2"/>
              </a:rPr>
              <a:t>R</a:t>
            </a:r>
            <a:r>
              <a:rPr lang="en-US" altLang="zh-CN" sz="1400" baseline="-25000" dirty="0">
                <a:solidFill>
                  <a:srgbClr val="0000FF"/>
                </a:solidFill>
                <a:latin typeface="+mn-ea"/>
                <a:ea typeface="ＭＳ Ｐゴシック" pitchFamily="-65" charset="-128"/>
                <a:cs typeface="ＭＳ Ｐゴシック" pitchFamily="-65" charset="-128"/>
                <a:sym typeface="Wingdings" panose="05000000000000000000" pitchFamily="2" charset="2"/>
              </a:rPr>
              <a:t>E</a:t>
            </a:r>
            <a:r>
              <a:rPr lang="en-US" altLang="zh-CN" sz="1400" dirty="0">
                <a:solidFill>
                  <a:srgbClr val="0000FF"/>
                </a:solidFill>
                <a:latin typeface="+mn-ea"/>
                <a:ea typeface="ＭＳ Ｐゴシック" pitchFamily="-65" charset="-128"/>
                <a:cs typeface="ＭＳ Ｐゴシック" pitchFamily="-65" charset="-128"/>
                <a:sym typeface="Wingdings" panose="05000000000000000000" pitchFamily="2" charset="2"/>
              </a:rPr>
              <a:t> = 0.33</a:t>
            </a:r>
          </a:p>
          <a:p>
            <a:pPr lvl="1"/>
            <a:r>
              <a:rPr lang="en-US" altLang="zh-CN" sz="1400" dirty="0">
                <a:latin typeface="+mn-ea"/>
                <a:ea typeface="ＭＳ Ｐゴシック" pitchFamily="-65" charset="-128"/>
                <a:cs typeface="ＭＳ Ｐゴシック" pitchFamily="-65" charset="-128"/>
                <a:sym typeface="Wingdings" panose="05000000000000000000" pitchFamily="2" charset="2"/>
              </a:rPr>
              <a:t>Case B (11n)</a:t>
            </a:r>
            <a:r>
              <a:rPr lang="zh-CN" altLang="en-US" sz="1400" dirty="0">
                <a:latin typeface="+mn-ea"/>
                <a:ea typeface="ＭＳ Ｐゴシック" pitchFamily="-65" charset="-128"/>
                <a:cs typeface="ＭＳ Ｐゴシック" pitchFamily="-65" charset="-128"/>
                <a:sym typeface="Wingdings" panose="05000000000000000000" pitchFamily="2" charset="2"/>
              </a:rPr>
              <a:t>： </a:t>
            </a:r>
            <a:r>
              <a:rPr lang="en-US" altLang="zh-CN" sz="1400" dirty="0">
                <a:latin typeface="+mn-ea"/>
                <a:ea typeface="ＭＳ Ｐゴシック" pitchFamily="-65" charset="-128"/>
                <a:cs typeface="ＭＳ Ｐゴシック" pitchFamily="-65" charset="-128"/>
                <a:sym typeface="Wingdings" panose="05000000000000000000" pitchFamily="2" charset="2"/>
              </a:rPr>
              <a:t>For payload of </a:t>
            </a:r>
            <a:r>
              <a:rPr lang="en-US" altLang="zh-CN" sz="1400" dirty="0">
                <a:solidFill>
                  <a:srgbClr val="0000FF"/>
                </a:solidFill>
                <a:latin typeface="+mn-ea"/>
                <a:ea typeface="ＭＳ Ｐゴシック" pitchFamily="-65" charset="-128"/>
                <a:cs typeface="ＭＳ Ｐゴシック" pitchFamily="-65" charset="-128"/>
                <a:sym typeface="Wingdings" panose="05000000000000000000" pitchFamily="2" charset="2"/>
              </a:rPr>
              <a:t>122 bytes (976 bits)</a:t>
            </a:r>
            <a:r>
              <a:rPr lang="en-US" altLang="zh-CN" sz="1400" dirty="0">
                <a:latin typeface="+mn-ea"/>
                <a:ea typeface="ＭＳ Ｐゴシック" pitchFamily="-65" charset="-128"/>
                <a:cs typeface="ＭＳ Ｐゴシック" pitchFamily="-65" charset="-128"/>
                <a:sym typeface="Wingdings" panose="05000000000000000000" pitchFamily="2" charset="2"/>
              </a:rPr>
              <a:t>, with </a:t>
            </a:r>
            <a:r>
              <a:rPr lang="en-US" altLang="zh-CN" sz="1400" dirty="0">
                <a:solidFill>
                  <a:srgbClr val="0000FF"/>
                </a:solidFill>
                <a:latin typeface="+mn-ea"/>
                <a:ea typeface="ＭＳ Ｐゴシック" pitchFamily="-65" charset="-128"/>
                <a:cs typeface="ＭＳ Ｐゴシック" pitchFamily="-65" charset="-128"/>
                <a:sym typeface="Wingdings" panose="05000000000000000000" pitchFamily="2" charset="2"/>
              </a:rPr>
              <a:t>1296</a:t>
            </a:r>
            <a:r>
              <a:rPr lang="en-US" altLang="zh-CN" sz="1400" dirty="0">
                <a:latin typeface="+mn-ea"/>
                <a:ea typeface="ＭＳ Ｐゴシック" pitchFamily="-65" charset="-128"/>
                <a:cs typeface="ＭＳ Ｐゴシック" pitchFamily="-65" charset="-128"/>
                <a:sym typeface="Wingdings" panose="05000000000000000000" pitchFamily="2" charset="2"/>
              </a:rPr>
              <a:t> LDPC, coded bits are 976+648x2 = </a:t>
            </a:r>
            <a:r>
              <a:rPr lang="en-US" altLang="zh-CN" sz="1400" dirty="0">
                <a:solidFill>
                  <a:srgbClr val="0000FF"/>
                </a:solidFill>
                <a:latin typeface="+mn-ea"/>
                <a:ea typeface="ＭＳ Ｐゴシック" pitchFamily="-65" charset="-128"/>
                <a:cs typeface="ＭＳ Ｐゴシック" pitchFamily="-65" charset="-128"/>
                <a:sym typeface="Wingdings" panose="05000000000000000000" pitchFamily="2" charset="2"/>
              </a:rPr>
              <a:t>2272 bits (2 </a:t>
            </a:r>
            <a:r>
              <a:rPr lang="en-US" altLang="zh-CN" sz="1400" dirty="0" err="1">
                <a:solidFill>
                  <a:srgbClr val="0000FF"/>
                </a:solidFill>
                <a:latin typeface="+mn-ea"/>
                <a:ea typeface="ＭＳ Ｐゴシック" pitchFamily="-65" charset="-128"/>
                <a:cs typeface="ＭＳ Ｐゴシック" pitchFamily="-65" charset="-128"/>
                <a:sym typeface="Wingdings" panose="05000000000000000000" pitchFamily="2" charset="2"/>
              </a:rPr>
              <a:t>codewords</a:t>
            </a:r>
            <a:r>
              <a:rPr lang="en-US" altLang="zh-CN" sz="1400" dirty="0">
                <a:solidFill>
                  <a:srgbClr val="0000FF"/>
                </a:solidFill>
                <a:latin typeface="+mn-ea"/>
                <a:ea typeface="ＭＳ Ｐゴシック" pitchFamily="-65" charset="-128"/>
                <a:cs typeface="ＭＳ Ｐゴシック" pitchFamily="-65" charset="-128"/>
                <a:sym typeface="Wingdings" panose="05000000000000000000" pitchFamily="2" charset="2"/>
              </a:rPr>
              <a:t>)</a:t>
            </a:r>
            <a:r>
              <a:rPr lang="en-US" altLang="zh-CN" sz="1400" dirty="0">
                <a:latin typeface="+mn-ea"/>
                <a:ea typeface="ＭＳ Ｐゴシック" pitchFamily="-65" charset="-128"/>
                <a:cs typeface="ＭＳ Ｐゴシック" pitchFamily="-65" charset="-128"/>
                <a:sym typeface="Wingdings" panose="05000000000000000000" pitchFamily="2" charset="2"/>
              </a:rPr>
              <a:t>, </a:t>
            </a:r>
            <a:r>
              <a:rPr lang="en-US" altLang="zh-CN" sz="1400" dirty="0">
                <a:solidFill>
                  <a:srgbClr val="0000FF"/>
                </a:solidFill>
                <a:latin typeface="+mn-ea"/>
                <a:ea typeface="ＭＳ Ｐゴシック" pitchFamily="-65" charset="-128"/>
                <a:cs typeface="ＭＳ Ｐゴシック" pitchFamily="-65" charset="-128"/>
                <a:sym typeface="Wingdings" panose="05000000000000000000" pitchFamily="2" charset="2"/>
              </a:rPr>
              <a:t>R</a:t>
            </a:r>
            <a:r>
              <a:rPr lang="en-US" altLang="zh-CN" sz="1400" baseline="-25000" dirty="0">
                <a:solidFill>
                  <a:srgbClr val="0000FF"/>
                </a:solidFill>
                <a:latin typeface="+mn-ea"/>
                <a:ea typeface="ＭＳ Ｐゴシック" pitchFamily="-65" charset="-128"/>
                <a:cs typeface="ＭＳ Ｐゴシック" pitchFamily="-65" charset="-128"/>
                <a:sym typeface="Wingdings" panose="05000000000000000000" pitchFamily="2" charset="2"/>
              </a:rPr>
              <a:t>E</a:t>
            </a:r>
            <a:r>
              <a:rPr lang="en-US" altLang="zh-CN" sz="1400" dirty="0">
                <a:solidFill>
                  <a:srgbClr val="0000FF"/>
                </a:solidFill>
                <a:latin typeface="+mn-ea"/>
                <a:ea typeface="ＭＳ Ｐゴシック" pitchFamily="-65" charset="-128"/>
                <a:cs typeface="ＭＳ Ｐゴシック" pitchFamily="-65" charset="-128"/>
                <a:sym typeface="Wingdings" panose="05000000000000000000" pitchFamily="2" charset="2"/>
              </a:rPr>
              <a:t> = 0.42</a:t>
            </a:r>
          </a:p>
          <a:p>
            <a:pPr lvl="1"/>
            <a:r>
              <a:rPr lang="en-US" altLang="zh-CN" sz="1400" dirty="0" smtClean="0">
                <a:latin typeface="+mn-ea"/>
                <a:ea typeface="ＭＳ Ｐゴシック" pitchFamily="-65" charset="-128"/>
                <a:cs typeface="ＭＳ Ｐゴシック" pitchFamily="-65" charset="-128"/>
                <a:sym typeface="Wingdings" panose="05000000000000000000" pitchFamily="2" charset="2"/>
              </a:rPr>
              <a:t>The performances of both Case A and Case B better than Case 0, and </a:t>
            </a:r>
            <a:r>
              <a:rPr lang="en-US" altLang="zh-CN" sz="1400" dirty="0" smtClean="0">
                <a:solidFill>
                  <a:srgbClr val="0000FF"/>
                </a:solidFill>
                <a:latin typeface="+mn-ea"/>
                <a:ea typeface="ＭＳ Ｐゴシック" pitchFamily="-65" charset="-128"/>
                <a:cs typeface="ＭＳ Ｐゴシック" pitchFamily="-65" charset="-128"/>
                <a:sym typeface="Wingdings" panose="05000000000000000000" pitchFamily="2" charset="2"/>
              </a:rPr>
              <a:t>spectral </a:t>
            </a:r>
            <a:r>
              <a:rPr lang="en-US" altLang="zh-CN" sz="1400" dirty="0" smtClean="0">
                <a:solidFill>
                  <a:srgbClr val="0000FF"/>
                </a:solidFill>
                <a:cs typeface="ＭＳ Ｐゴシック" pitchFamily="-65" charset="-128"/>
                <a:sym typeface="Wingdings" panose="05000000000000000000" pitchFamily="2" charset="2"/>
              </a:rPr>
              <a:t>e</a:t>
            </a:r>
            <a:r>
              <a:rPr lang="en-US" altLang="zh-CN" sz="1400" dirty="0" smtClean="0">
                <a:solidFill>
                  <a:srgbClr val="0000FF"/>
                </a:solidFill>
                <a:sym typeface="Wingdings" panose="05000000000000000000" pitchFamily="2" charset="2"/>
              </a:rPr>
              <a:t>fficiency </a:t>
            </a:r>
            <a:r>
              <a:rPr lang="en-US" altLang="zh-CN" sz="1400" dirty="0" smtClean="0">
                <a:solidFill>
                  <a:srgbClr val="0000FF"/>
                </a:solidFill>
                <a:latin typeface="+mn-ea"/>
                <a:ea typeface="ＭＳ Ｐゴシック" pitchFamily="-65" charset="-128"/>
                <a:cs typeface="ＭＳ Ｐゴシック" pitchFamily="-65" charset="-128"/>
                <a:sym typeface="Wingdings" panose="05000000000000000000" pitchFamily="2" charset="2"/>
              </a:rPr>
              <a:t>of </a:t>
            </a:r>
            <a:r>
              <a:rPr lang="en-US" altLang="zh-CN" sz="1400" dirty="0">
                <a:solidFill>
                  <a:srgbClr val="0000FF"/>
                </a:solidFill>
                <a:latin typeface="+mn-ea"/>
                <a:ea typeface="ＭＳ Ｐゴシック" pitchFamily="-65" charset="-128"/>
                <a:cs typeface="ＭＳ Ｐゴシック" pitchFamily="-65" charset="-128"/>
                <a:sym typeface="Wingdings" panose="05000000000000000000" pitchFamily="2" charset="2"/>
              </a:rPr>
              <a:t>Case </a:t>
            </a:r>
            <a:r>
              <a:rPr lang="en-US" altLang="zh-CN" sz="1400" dirty="0" smtClean="0">
                <a:solidFill>
                  <a:srgbClr val="0000FF"/>
                </a:solidFill>
                <a:latin typeface="+mn-ea"/>
                <a:ea typeface="ＭＳ Ｐゴシック" pitchFamily="-65" charset="-128"/>
                <a:cs typeface="ＭＳ Ｐゴシック" pitchFamily="-65" charset="-128"/>
                <a:sym typeface="Wingdings" panose="05000000000000000000" pitchFamily="2" charset="2"/>
              </a:rPr>
              <a:t>B </a:t>
            </a:r>
            <a:r>
              <a:rPr lang="en-US" altLang="zh-CN" sz="1400" dirty="0" smtClean="0">
                <a:latin typeface="+mn-ea"/>
                <a:ea typeface="ＭＳ Ｐゴシック" pitchFamily="-65" charset="-128"/>
                <a:cs typeface="ＭＳ Ｐゴシック" pitchFamily="-65" charset="-128"/>
                <a:sym typeface="Wingdings" panose="05000000000000000000" pitchFamily="2" charset="2"/>
              </a:rPr>
              <a:t>is </a:t>
            </a:r>
            <a:r>
              <a:rPr lang="en-US" altLang="zh-CN" sz="1400" dirty="0" smtClean="0">
                <a:solidFill>
                  <a:srgbClr val="0000FF"/>
                </a:solidFill>
                <a:latin typeface="+mn-ea"/>
                <a:ea typeface="ＭＳ Ｐゴシック" pitchFamily="-65" charset="-128"/>
                <a:cs typeface="ＭＳ Ｐゴシック" pitchFamily="-65" charset="-128"/>
                <a:sym typeface="Wingdings" panose="05000000000000000000" pitchFamily="2" charset="2"/>
              </a:rPr>
              <a:t>better</a:t>
            </a:r>
            <a:r>
              <a:rPr lang="en-US" altLang="zh-CN" sz="1400" dirty="0" smtClean="0">
                <a:latin typeface="+mn-ea"/>
                <a:ea typeface="ＭＳ Ｐゴシック" pitchFamily="-65" charset="-128"/>
                <a:cs typeface="ＭＳ Ｐゴシック" pitchFamily="-65" charset="-128"/>
                <a:sym typeface="Wingdings" panose="05000000000000000000" pitchFamily="2" charset="2"/>
              </a:rPr>
              <a:t> (0.42 &gt; 0.33)</a:t>
            </a:r>
            <a:endParaRPr lang="en-US" altLang="zh-CN" sz="1400" dirty="0">
              <a:latin typeface="+mn-ea"/>
              <a:ea typeface="ＭＳ Ｐゴシック" pitchFamily="-65" charset="-128"/>
              <a:cs typeface="ＭＳ Ｐゴシック" pitchFamily="-65" charset="-128"/>
              <a:sym typeface="Wingdings" panose="05000000000000000000" pitchFamily="2" charset="2"/>
            </a:endParaRPr>
          </a:p>
        </p:txBody>
      </p:sp>
      <p:sp>
        <p:nvSpPr>
          <p:cNvPr id="35" name="矩形 34"/>
          <p:cNvSpPr/>
          <p:nvPr/>
        </p:nvSpPr>
        <p:spPr>
          <a:xfrm>
            <a:off x="330954" y="3267352"/>
            <a:ext cx="4773652" cy="2631490"/>
          </a:xfrm>
          <a:prstGeom prst="rect">
            <a:avLst/>
          </a:prstGeom>
        </p:spPr>
        <p:txBody>
          <a:bodyPr wrap="square">
            <a:spAutoFit/>
          </a:bodyPr>
          <a:lstStyle/>
          <a:p>
            <a:pPr marL="354013" lvl="1" indent="-171450">
              <a:lnSpc>
                <a:spcPts val="1800"/>
              </a:lnSpc>
              <a:buClr>
                <a:srgbClr val="002060"/>
              </a:buClr>
              <a:buFontTx/>
              <a:buChar char="-"/>
              <a:defRPr/>
            </a:pPr>
            <a:r>
              <a:rPr lang="en-US" altLang="zh-CN" sz="1600" dirty="0" smtClean="0">
                <a:latin typeface="+mn-ea"/>
                <a:ea typeface="+mn-ea"/>
              </a:rPr>
              <a:t>Compared with Case A, </a:t>
            </a:r>
            <a:r>
              <a:rPr lang="en-US" altLang="zh-CN" sz="1600" dirty="0" smtClean="0">
                <a:latin typeface="+mn-ea"/>
                <a:ea typeface="+mn-ea"/>
                <a:sym typeface="Wingdings" panose="05000000000000000000" pitchFamily="2" charset="2"/>
              </a:rPr>
              <a:t>648 bits can be saved in </a:t>
            </a:r>
            <a:r>
              <a:rPr lang="en-US" altLang="zh-CN" sz="1600" dirty="0" smtClean="0">
                <a:latin typeface="+mn-ea"/>
              </a:rPr>
              <a:t>Case </a:t>
            </a:r>
            <a:r>
              <a:rPr lang="en-US" altLang="zh-CN" sz="1600" dirty="0">
                <a:latin typeface="+mn-ea"/>
              </a:rPr>
              <a:t>B (11n) </a:t>
            </a:r>
            <a:endParaRPr lang="en-US" altLang="zh-CN" sz="1600" dirty="0">
              <a:latin typeface="+mn-ea"/>
              <a:ea typeface="+mn-ea"/>
            </a:endParaRPr>
          </a:p>
          <a:p>
            <a:pPr marL="354013" lvl="1" indent="-171450">
              <a:lnSpc>
                <a:spcPts val="1800"/>
              </a:lnSpc>
              <a:buClr>
                <a:srgbClr val="002060"/>
              </a:buClr>
              <a:buFontTx/>
              <a:buChar char="-"/>
              <a:defRPr/>
            </a:pPr>
            <a:endParaRPr lang="en-US" altLang="zh-CN" sz="1600" dirty="0" smtClean="0">
              <a:latin typeface="+mn-ea"/>
              <a:ea typeface="+mn-ea"/>
            </a:endParaRPr>
          </a:p>
          <a:p>
            <a:pPr marL="354013" lvl="1" indent="-171450">
              <a:lnSpc>
                <a:spcPts val="1800"/>
              </a:lnSpc>
              <a:buClr>
                <a:srgbClr val="002060"/>
              </a:buClr>
              <a:buFontTx/>
              <a:buChar char="-"/>
              <a:defRPr/>
            </a:pPr>
            <a:r>
              <a:rPr lang="en-US" altLang="zh-CN" sz="1600" dirty="0" smtClean="0">
                <a:latin typeface="+mn-ea"/>
                <a:ea typeface="+mn-ea"/>
              </a:rPr>
              <a:t>To better balance the </a:t>
            </a:r>
            <a:r>
              <a:rPr lang="en-US" altLang="zh-CN" sz="1600" dirty="0" smtClean="0">
                <a:latin typeface="+mn-ea"/>
              </a:rPr>
              <a:t>performance and </a:t>
            </a:r>
            <a:r>
              <a:rPr lang="en-US" altLang="zh-CN" sz="1600" dirty="0">
                <a:latin typeface="+mn-ea"/>
              </a:rPr>
              <a:t>effective code </a:t>
            </a:r>
            <a:r>
              <a:rPr lang="en-US" altLang="zh-CN" sz="1600" dirty="0" smtClean="0">
                <a:latin typeface="+mn-ea"/>
              </a:rPr>
              <a:t>rate, suggest to </a:t>
            </a:r>
            <a:r>
              <a:rPr lang="en-US" altLang="zh-CN" sz="1600" dirty="0">
                <a:solidFill>
                  <a:srgbClr val="0000FF"/>
                </a:solidFill>
                <a:latin typeface="+mn-ea"/>
                <a:sym typeface="Wingdings" panose="05000000000000000000" pitchFamily="2" charset="2"/>
              </a:rPr>
              <a:t>follow the length selecting logic of </a:t>
            </a:r>
            <a:r>
              <a:rPr lang="en-US" altLang="zh-CN" sz="1600" dirty="0" smtClean="0">
                <a:solidFill>
                  <a:srgbClr val="0000FF"/>
                </a:solidFill>
                <a:latin typeface="+mn-ea"/>
                <a:sym typeface="Wingdings" panose="05000000000000000000" pitchFamily="2" charset="2"/>
              </a:rPr>
              <a:t>11n/ac</a:t>
            </a:r>
            <a:r>
              <a:rPr lang="en-US" altLang="zh-CN" sz="1600" dirty="0" smtClean="0">
                <a:latin typeface="+mn-ea"/>
                <a:sym typeface="Wingdings" panose="05000000000000000000" pitchFamily="2" charset="2"/>
              </a:rPr>
              <a:t>  </a:t>
            </a:r>
            <a:r>
              <a:rPr lang="en-US" altLang="zh-CN" sz="1600" dirty="0" smtClean="0">
                <a:latin typeface="+mn-ea"/>
              </a:rPr>
              <a:t>employ the </a:t>
            </a:r>
            <a:r>
              <a:rPr lang="en-US" altLang="zh-CN" sz="1600" dirty="0" smtClean="0">
                <a:solidFill>
                  <a:srgbClr val="0000FF"/>
                </a:solidFill>
                <a:latin typeface="+mn-ea"/>
              </a:rPr>
              <a:t>1296 LDPC </a:t>
            </a:r>
            <a:r>
              <a:rPr lang="en-US" altLang="zh-CN" sz="1600" dirty="0" smtClean="0">
                <a:latin typeface="+mn-ea"/>
              </a:rPr>
              <a:t>for payload length of </a:t>
            </a:r>
            <a:r>
              <a:rPr lang="en-US" altLang="zh-CN" sz="1600" dirty="0">
                <a:solidFill>
                  <a:srgbClr val="0000FF"/>
                </a:solidFill>
                <a:latin typeface="+mn-ea"/>
              </a:rPr>
              <a:t>[</a:t>
            </a:r>
            <a:r>
              <a:rPr lang="en-US" altLang="zh-CN" sz="1600" dirty="0" smtClean="0">
                <a:solidFill>
                  <a:srgbClr val="0000FF"/>
                </a:solidFill>
                <a:latin typeface="+mn-ea"/>
              </a:rPr>
              <a:t>122, 162] bytes</a:t>
            </a:r>
            <a:endParaRPr lang="en-US" altLang="zh-CN" sz="1600" dirty="0" smtClean="0">
              <a:solidFill>
                <a:srgbClr val="0000FF"/>
              </a:solidFill>
              <a:latin typeface="+mn-ea"/>
              <a:sym typeface="Wingdings" panose="05000000000000000000" pitchFamily="2" charset="2"/>
            </a:endParaRPr>
          </a:p>
          <a:p>
            <a:pPr marL="354013" lvl="1" indent="-171450">
              <a:lnSpc>
                <a:spcPts val="1800"/>
              </a:lnSpc>
              <a:buClr>
                <a:srgbClr val="002060"/>
              </a:buClr>
              <a:buFontTx/>
              <a:buChar char="-"/>
              <a:defRPr/>
            </a:pPr>
            <a:endParaRPr lang="en-US" altLang="zh-CN" sz="1600" dirty="0">
              <a:latin typeface="+mn-ea"/>
              <a:ea typeface="+mn-ea"/>
              <a:sym typeface="Wingdings" panose="05000000000000000000" pitchFamily="2" charset="2"/>
            </a:endParaRPr>
          </a:p>
          <a:p>
            <a:pPr marL="354013" lvl="1" indent="-171450">
              <a:lnSpc>
                <a:spcPts val="1800"/>
              </a:lnSpc>
              <a:buClr>
                <a:srgbClr val="002060"/>
              </a:buClr>
              <a:buFontTx/>
              <a:buChar char="-"/>
              <a:defRPr/>
            </a:pPr>
            <a:r>
              <a:rPr lang="en-US" altLang="zh-CN" sz="1600" dirty="0" smtClean="0">
                <a:latin typeface="+mn-ea"/>
                <a:ea typeface="+mn-ea"/>
                <a:sym typeface="Wingdings" panose="05000000000000000000" pitchFamily="2" charset="2"/>
              </a:rPr>
              <a:t>For data </a:t>
            </a:r>
            <a:r>
              <a:rPr lang="en-US" altLang="zh-CN" sz="1600" dirty="0" smtClean="0">
                <a:latin typeface="+mn-ea"/>
              </a:rPr>
              <a:t>payload larger than </a:t>
            </a:r>
            <a:r>
              <a:rPr lang="en-US" altLang="zh-CN" sz="1600" dirty="0">
                <a:solidFill>
                  <a:srgbClr val="0000FF"/>
                </a:solidFill>
                <a:latin typeface="+mn-ea"/>
              </a:rPr>
              <a:t>162 </a:t>
            </a:r>
            <a:r>
              <a:rPr lang="en-US" altLang="zh-CN" sz="1600" dirty="0" smtClean="0">
                <a:solidFill>
                  <a:srgbClr val="0000FF"/>
                </a:solidFill>
                <a:latin typeface="+mn-ea"/>
              </a:rPr>
              <a:t>bytes</a:t>
            </a:r>
            <a:r>
              <a:rPr lang="en-US" altLang="zh-CN" sz="1600" dirty="0" smtClean="0">
                <a:latin typeface="+mn-ea"/>
              </a:rPr>
              <a:t>, the </a:t>
            </a:r>
            <a:r>
              <a:rPr lang="en-US" altLang="zh-CN" sz="1600" dirty="0" smtClean="0">
                <a:solidFill>
                  <a:srgbClr val="0000FF"/>
                </a:solidFill>
                <a:latin typeface="+mn-ea"/>
              </a:rPr>
              <a:t>1944 LDPC</a:t>
            </a:r>
            <a:r>
              <a:rPr lang="en-US" altLang="zh-CN" sz="1600" dirty="0" smtClean="0">
                <a:latin typeface="+mn-ea"/>
              </a:rPr>
              <a:t> shall always selected </a:t>
            </a:r>
            <a:r>
              <a:rPr lang="en-US" altLang="zh-CN" sz="1600" dirty="0" smtClean="0">
                <a:latin typeface="+mn-ea"/>
                <a:sym typeface="Wingdings" panose="05000000000000000000" pitchFamily="2" charset="2"/>
              </a:rPr>
              <a:t> </a:t>
            </a:r>
            <a:r>
              <a:rPr lang="en-US" altLang="zh-CN" sz="1600" dirty="0">
                <a:latin typeface="+mn-ea"/>
                <a:sym typeface="Wingdings" panose="05000000000000000000" pitchFamily="2" charset="2"/>
              </a:rPr>
              <a:t>in line with </a:t>
            </a:r>
            <a:r>
              <a:rPr lang="en-US" altLang="zh-CN" sz="1600" dirty="0" smtClean="0">
                <a:latin typeface="+mn-ea"/>
                <a:sym typeface="Wingdings" panose="05000000000000000000" pitchFamily="2" charset="2"/>
              </a:rPr>
              <a:t>11n/ac, and the effective code rate always larger than 0.4</a:t>
            </a:r>
            <a:endParaRPr lang="en-US" altLang="zh-CN" sz="1600" dirty="0" smtClean="0">
              <a:latin typeface="+mn-ea"/>
              <a:ea typeface="+mn-ea"/>
            </a:endParaRPr>
          </a:p>
        </p:txBody>
      </p:sp>
      <p:pic>
        <p:nvPicPr>
          <p:cNvPr id="41" name="图片 40"/>
          <p:cNvPicPr>
            <a:picLocks noChangeAspect="1"/>
          </p:cNvPicPr>
          <p:nvPr/>
        </p:nvPicPr>
        <p:blipFill>
          <a:blip r:embed="rId2"/>
          <a:stretch>
            <a:fillRect/>
          </a:stretch>
        </p:blipFill>
        <p:spPr>
          <a:xfrm>
            <a:off x="5333206" y="3262559"/>
            <a:ext cx="6199702" cy="2568214"/>
          </a:xfrm>
          <a:prstGeom prst="rect">
            <a:avLst/>
          </a:prstGeom>
        </p:spPr>
      </p:pic>
      <p:cxnSp>
        <p:nvCxnSpPr>
          <p:cNvPr id="42" name="直接连接符 41"/>
          <p:cNvCxnSpPr/>
          <p:nvPr/>
        </p:nvCxnSpPr>
        <p:spPr>
          <a:xfrm>
            <a:off x="8419200" y="3234153"/>
            <a:ext cx="0" cy="2781877"/>
          </a:xfrm>
          <a:prstGeom prst="line">
            <a:avLst/>
          </a:prstGeom>
          <a:noFill/>
          <a:ln w="28575" cap="flat" cmpd="sng" algn="ctr">
            <a:solidFill>
              <a:srgbClr val="00B050"/>
            </a:solidFill>
            <a:prstDash val="solid"/>
          </a:ln>
          <a:effectLst/>
        </p:spPr>
      </p:cxnSp>
      <p:cxnSp>
        <p:nvCxnSpPr>
          <p:cNvPr id="43" name="直接箭头连接符 42"/>
          <p:cNvCxnSpPr/>
          <p:nvPr/>
        </p:nvCxnSpPr>
        <p:spPr>
          <a:xfrm flipH="1">
            <a:off x="8418897" y="5894490"/>
            <a:ext cx="928629" cy="0"/>
          </a:xfrm>
          <a:prstGeom prst="straightConnector1">
            <a:avLst/>
          </a:prstGeom>
          <a:noFill/>
          <a:ln w="25400" cap="flat" cmpd="sng" algn="ctr">
            <a:solidFill>
              <a:srgbClr val="00B050"/>
            </a:solidFill>
            <a:prstDash val="solid"/>
            <a:headEnd type="arrow"/>
            <a:tailEnd type="arrow"/>
          </a:ln>
          <a:effectLst/>
        </p:spPr>
      </p:cxnSp>
      <p:sp>
        <p:nvSpPr>
          <p:cNvPr id="44" name="矩形 43"/>
          <p:cNvSpPr/>
          <p:nvPr/>
        </p:nvSpPr>
        <p:spPr>
          <a:xfrm>
            <a:off x="8100955" y="6048395"/>
            <a:ext cx="764953" cy="276999"/>
          </a:xfrm>
          <a:prstGeom prst="rect">
            <a:avLst/>
          </a:prstGeom>
        </p:spPr>
        <p:txBody>
          <a:bodyPr wrap="none">
            <a:spAutoFit/>
          </a:bodyPr>
          <a:lstStyle/>
          <a:p>
            <a:r>
              <a:rPr lang="en-US" altLang="zh-CN" sz="1200" dirty="0" smtClean="0">
                <a:solidFill>
                  <a:srgbClr val="C00000"/>
                </a:solidFill>
                <a:latin typeface="微软雅黑" panose="020B0503020204020204" pitchFamily="34" charset="-122"/>
                <a:ea typeface="微软雅黑" panose="020B0503020204020204" pitchFamily="34" charset="-122"/>
                <a:cs typeface="+mn-cs"/>
              </a:rPr>
              <a:t>976 </a:t>
            </a:r>
            <a:r>
              <a:rPr lang="en-US" altLang="zh-CN" sz="1200" dirty="0">
                <a:solidFill>
                  <a:srgbClr val="C00000"/>
                </a:solidFill>
                <a:latin typeface="微软雅黑" panose="020B0503020204020204" pitchFamily="34" charset="-122"/>
                <a:ea typeface="微软雅黑" panose="020B0503020204020204" pitchFamily="34" charset="-122"/>
                <a:cs typeface="+mn-cs"/>
              </a:rPr>
              <a:t>Bits</a:t>
            </a:r>
            <a:endParaRPr lang="zh-CN" altLang="en-US" sz="1200" dirty="0">
              <a:solidFill>
                <a:srgbClr val="C00000"/>
              </a:solidFill>
              <a:latin typeface="微软雅黑" panose="020B0503020204020204" pitchFamily="34" charset="-122"/>
              <a:ea typeface="微软雅黑" panose="020B0503020204020204" pitchFamily="34" charset="-122"/>
              <a:cs typeface="+mn-cs"/>
            </a:endParaRPr>
          </a:p>
        </p:txBody>
      </p:sp>
      <p:cxnSp>
        <p:nvCxnSpPr>
          <p:cNvPr id="45" name="直接箭头连接符 44"/>
          <p:cNvCxnSpPr/>
          <p:nvPr/>
        </p:nvCxnSpPr>
        <p:spPr>
          <a:xfrm flipV="1">
            <a:off x="6905074" y="3387396"/>
            <a:ext cx="1513823" cy="841202"/>
          </a:xfrm>
          <a:prstGeom prst="straightConnector1">
            <a:avLst/>
          </a:prstGeom>
          <a:noFill/>
          <a:ln w="15875" cap="flat" cmpd="sng" algn="ctr">
            <a:solidFill>
              <a:srgbClr val="FF0000"/>
            </a:solidFill>
            <a:prstDash val="solid"/>
            <a:tailEnd type="arrow"/>
          </a:ln>
          <a:effectLst/>
        </p:spPr>
      </p:cxnSp>
      <p:cxnSp>
        <p:nvCxnSpPr>
          <p:cNvPr id="46" name="直接连接符 45"/>
          <p:cNvCxnSpPr/>
          <p:nvPr/>
        </p:nvCxnSpPr>
        <p:spPr>
          <a:xfrm>
            <a:off x="9347526" y="3230194"/>
            <a:ext cx="0" cy="2781877"/>
          </a:xfrm>
          <a:prstGeom prst="line">
            <a:avLst/>
          </a:prstGeom>
          <a:noFill/>
          <a:ln w="28575" cap="flat" cmpd="sng" algn="ctr">
            <a:solidFill>
              <a:srgbClr val="00B050"/>
            </a:solidFill>
            <a:prstDash val="solid"/>
          </a:ln>
          <a:effectLst/>
        </p:spPr>
      </p:cxnSp>
      <p:sp>
        <p:nvSpPr>
          <p:cNvPr id="47" name="矩形 46"/>
          <p:cNvSpPr/>
          <p:nvPr/>
        </p:nvSpPr>
        <p:spPr>
          <a:xfrm>
            <a:off x="8942981" y="6046797"/>
            <a:ext cx="854721" cy="276999"/>
          </a:xfrm>
          <a:prstGeom prst="rect">
            <a:avLst/>
          </a:prstGeom>
        </p:spPr>
        <p:txBody>
          <a:bodyPr wrap="none">
            <a:spAutoFit/>
          </a:bodyPr>
          <a:lstStyle/>
          <a:p>
            <a:r>
              <a:rPr lang="en-US" altLang="zh-CN" sz="1200" dirty="0" smtClean="0">
                <a:solidFill>
                  <a:srgbClr val="C00000"/>
                </a:solidFill>
                <a:latin typeface="微软雅黑" panose="020B0503020204020204" pitchFamily="34" charset="-122"/>
                <a:ea typeface="微软雅黑" panose="020B0503020204020204" pitchFamily="34" charset="-122"/>
                <a:cs typeface="+mn-cs"/>
              </a:rPr>
              <a:t>1296 </a:t>
            </a:r>
            <a:r>
              <a:rPr lang="en-US" altLang="zh-CN" sz="1200" dirty="0">
                <a:solidFill>
                  <a:srgbClr val="C00000"/>
                </a:solidFill>
                <a:latin typeface="微软雅黑" panose="020B0503020204020204" pitchFamily="34" charset="-122"/>
                <a:ea typeface="微软雅黑" panose="020B0503020204020204" pitchFamily="34" charset="-122"/>
                <a:cs typeface="+mn-cs"/>
              </a:rPr>
              <a:t>Bits</a:t>
            </a:r>
            <a:endParaRPr lang="zh-CN" altLang="en-US" sz="1200" dirty="0">
              <a:solidFill>
                <a:srgbClr val="C00000"/>
              </a:solidFill>
              <a:latin typeface="微软雅黑" panose="020B0503020204020204" pitchFamily="34" charset="-122"/>
              <a:ea typeface="微软雅黑" panose="020B0503020204020204" pitchFamily="34" charset="-122"/>
              <a:cs typeface="+mn-cs"/>
            </a:endParaRPr>
          </a:p>
        </p:txBody>
      </p:sp>
      <p:cxnSp>
        <p:nvCxnSpPr>
          <p:cNvPr id="48" name="直接箭头连接符 47"/>
          <p:cNvCxnSpPr/>
          <p:nvPr/>
        </p:nvCxnSpPr>
        <p:spPr>
          <a:xfrm flipV="1">
            <a:off x="8419200" y="3387395"/>
            <a:ext cx="928326" cy="337147"/>
          </a:xfrm>
          <a:prstGeom prst="straightConnector1">
            <a:avLst/>
          </a:prstGeom>
          <a:noFill/>
          <a:ln w="15875" cap="flat" cmpd="sng" algn="ctr">
            <a:solidFill>
              <a:srgbClr val="FF0000"/>
            </a:solidFill>
            <a:prstDash val="solid"/>
            <a:tailEnd type="arrow"/>
          </a:ln>
          <a:effectLst/>
        </p:spPr>
      </p:cxnSp>
      <p:cxnSp>
        <p:nvCxnSpPr>
          <p:cNvPr id="49" name="直接箭头连接符 48"/>
          <p:cNvCxnSpPr/>
          <p:nvPr/>
        </p:nvCxnSpPr>
        <p:spPr>
          <a:xfrm flipV="1">
            <a:off x="8418897" y="3837396"/>
            <a:ext cx="928629" cy="327485"/>
          </a:xfrm>
          <a:prstGeom prst="straightConnector1">
            <a:avLst/>
          </a:prstGeom>
          <a:noFill/>
          <a:ln w="15875" cap="flat" cmpd="sng" algn="ctr">
            <a:solidFill>
              <a:srgbClr val="FF0000"/>
            </a:solidFill>
            <a:prstDash val="solid"/>
            <a:tailEnd type="arrow"/>
          </a:ln>
          <a:effectLst/>
        </p:spPr>
      </p:cxnSp>
      <p:cxnSp>
        <p:nvCxnSpPr>
          <p:cNvPr id="50" name="直接箭头连接符 49"/>
          <p:cNvCxnSpPr/>
          <p:nvPr/>
        </p:nvCxnSpPr>
        <p:spPr>
          <a:xfrm flipV="1">
            <a:off x="9370341" y="3386236"/>
            <a:ext cx="1830265" cy="451160"/>
          </a:xfrm>
          <a:prstGeom prst="straightConnector1">
            <a:avLst/>
          </a:prstGeom>
          <a:noFill/>
          <a:ln w="15875" cap="flat" cmpd="sng" algn="ctr">
            <a:solidFill>
              <a:srgbClr val="FF0000"/>
            </a:solidFill>
            <a:prstDash val="solid"/>
            <a:tailEnd type="arrow"/>
          </a:ln>
          <a:effectLst/>
        </p:spPr>
      </p:cxnSp>
      <p:sp>
        <p:nvSpPr>
          <p:cNvPr id="51" name="矩形 50"/>
          <p:cNvSpPr/>
          <p:nvPr/>
        </p:nvSpPr>
        <p:spPr>
          <a:xfrm>
            <a:off x="8636647" y="3993920"/>
            <a:ext cx="612668" cy="261610"/>
          </a:xfrm>
          <a:prstGeom prst="rect">
            <a:avLst/>
          </a:prstGeom>
        </p:spPr>
        <p:txBody>
          <a:bodyPr wrap="none">
            <a:spAutoFit/>
          </a:bodyPr>
          <a:lstStyle/>
          <a:p>
            <a:r>
              <a:rPr lang="en-US" altLang="zh-CN" sz="1100" b="1" dirty="0">
                <a:solidFill>
                  <a:srgbClr val="C00000"/>
                </a:solidFill>
                <a:latin typeface="+mn-ea"/>
                <a:ea typeface="ＭＳ Ｐゴシック" pitchFamily="-65" charset="-128"/>
                <a:cs typeface="ＭＳ Ｐゴシック" pitchFamily="-65" charset="-128"/>
                <a:sym typeface="Wingdings" panose="05000000000000000000" pitchFamily="2" charset="2"/>
              </a:rPr>
              <a:t>Case A</a:t>
            </a:r>
            <a:endParaRPr lang="zh-CN" altLang="en-US" sz="1100" b="1" dirty="0">
              <a:solidFill>
                <a:srgbClr val="C00000"/>
              </a:solidFill>
            </a:endParaRPr>
          </a:p>
        </p:txBody>
      </p:sp>
      <p:sp>
        <p:nvSpPr>
          <p:cNvPr id="52" name="矩形 51"/>
          <p:cNvSpPr/>
          <p:nvPr/>
        </p:nvSpPr>
        <p:spPr>
          <a:xfrm>
            <a:off x="8484908" y="3582194"/>
            <a:ext cx="906017" cy="261610"/>
          </a:xfrm>
          <a:prstGeom prst="rect">
            <a:avLst/>
          </a:prstGeom>
        </p:spPr>
        <p:txBody>
          <a:bodyPr wrap="none">
            <a:spAutoFit/>
          </a:bodyPr>
          <a:lstStyle/>
          <a:p>
            <a:r>
              <a:rPr lang="en-US" altLang="zh-CN" sz="1100" b="1" dirty="0">
                <a:solidFill>
                  <a:srgbClr val="C00000"/>
                </a:solidFill>
                <a:latin typeface="+mn-ea"/>
                <a:ea typeface="ＭＳ Ｐゴシック" pitchFamily="-65" charset="-128"/>
                <a:cs typeface="ＭＳ Ｐゴシック" pitchFamily="-65" charset="-128"/>
                <a:sym typeface="Wingdings" panose="05000000000000000000" pitchFamily="2" charset="2"/>
              </a:rPr>
              <a:t>Case </a:t>
            </a:r>
            <a:r>
              <a:rPr lang="en-US" altLang="zh-CN" sz="1100" b="1" dirty="0" smtClean="0">
                <a:solidFill>
                  <a:srgbClr val="C00000"/>
                </a:solidFill>
                <a:latin typeface="+mn-ea"/>
                <a:ea typeface="ＭＳ Ｐゴシック" pitchFamily="-65" charset="-128"/>
                <a:cs typeface="ＭＳ Ｐゴシック" pitchFamily="-65" charset="-128"/>
                <a:sym typeface="Wingdings" panose="05000000000000000000" pitchFamily="2" charset="2"/>
              </a:rPr>
              <a:t>B: 11n</a:t>
            </a:r>
            <a:endParaRPr lang="zh-CN" altLang="en-US" sz="1100" b="1" dirty="0">
              <a:solidFill>
                <a:srgbClr val="C00000"/>
              </a:solidFill>
            </a:endParaRPr>
          </a:p>
        </p:txBody>
      </p:sp>
      <p:cxnSp>
        <p:nvCxnSpPr>
          <p:cNvPr id="53" name="直接箭头连接符 52"/>
          <p:cNvCxnSpPr/>
          <p:nvPr/>
        </p:nvCxnSpPr>
        <p:spPr>
          <a:xfrm flipV="1">
            <a:off x="5654457" y="3843804"/>
            <a:ext cx="620651" cy="1780281"/>
          </a:xfrm>
          <a:prstGeom prst="straightConnector1">
            <a:avLst/>
          </a:prstGeom>
          <a:noFill/>
          <a:ln w="15875" cap="flat" cmpd="sng" algn="ctr">
            <a:solidFill>
              <a:srgbClr val="FF0000"/>
            </a:solidFill>
            <a:prstDash val="solid"/>
            <a:tailEnd type="arrow"/>
          </a:ln>
          <a:effectLst/>
        </p:spPr>
      </p:cxnSp>
      <p:cxnSp>
        <p:nvCxnSpPr>
          <p:cNvPr id="54" name="直接连接符 53"/>
          <p:cNvCxnSpPr/>
          <p:nvPr/>
        </p:nvCxnSpPr>
        <p:spPr>
          <a:xfrm>
            <a:off x="6275108" y="3241465"/>
            <a:ext cx="0" cy="2770606"/>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sp>
        <p:nvSpPr>
          <p:cNvPr id="55" name="矩形 54"/>
          <p:cNvSpPr/>
          <p:nvPr/>
        </p:nvSpPr>
        <p:spPr>
          <a:xfrm>
            <a:off x="6004109" y="6046797"/>
            <a:ext cx="575799" cy="276999"/>
          </a:xfrm>
          <a:prstGeom prst="rect">
            <a:avLst/>
          </a:prstGeom>
        </p:spPr>
        <p:txBody>
          <a:bodyPr wrap="none">
            <a:spAutoFit/>
          </a:bodyPr>
          <a:lstStyle/>
          <a:p>
            <a:r>
              <a:rPr lang="en-US" altLang="zh-CN" sz="1200" dirty="0" smtClean="0">
                <a:solidFill>
                  <a:srgbClr val="000000"/>
                </a:solidFill>
                <a:latin typeface="微软雅黑" panose="020B0503020204020204" pitchFamily="34" charset="-122"/>
                <a:ea typeface="微软雅黑" panose="020B0503020204020204" pitchFamily="34" charset="-122"/>
                <a:cs typeface="+mn-cs"/>
              </a:rPr>
              <a:t>TBD1</a:t>
            </a:r>
            <a:endParaRPr lang="zh-CN" altLang="en-US" sz="1200" dirty="0">
              <a:solidFill>
                <a:srgbClr val="000000"/>
              </a:solidFill>
              <a:latin typeface="微软雅黑" panose="020B0503020204020204" pitchFamily="34" charset="-122"/>
              <a:ea typeface="微软雅黑" panose="020B0503020204020204" pitchFamily="34" charset="-122"/>
              <a:cs typeface="+mn-cs"/>
            </a:endParaRPr>
          </a:p>
        </p:txBody>
      </p:sp>
      <p:cxnSp>
        <p:nvCxnSpPr>
          <p:cNvPr id="56" name="直接连接符 55"/>
          <p:cNvCxnSpPr/>
          <p:nvPr/>
        </p:nvCxnSpPr>
        <p:spPr>
          <a:xfrm>
            <a:off x="6884708" y="3249988"/>
            <a:ext cx="0" cy="2770606"/>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57" name="直接箭头连接符 56"/>
          <p:cNvCxnSpPr/>
          <p:nvPr/>
        </p:nvCxnSpPr>
        <p:spPr>
          <a:xfrm flipV="1">
            <a:off x="6269582" y="3843804"/>
            <a:ext cx="609170" cy="654576"/>
          </a:xfrm>
          <a:prstGeom prst="straightConnector1">
            <a:avLst/>
          </a:prstGeom>
          <a:noFill/>
          <a:ln w="15875" cap="flat" cmpd="sng" algn="ctr">
            <a:solidFill>
              <a:srgbClr val="FF0000"/>
            </a:solidFill>
            <a:prstDash val="solid"/>
            <a:tailEnd type="arrow"/>
          </a:ln>
          <a:effectLst/>
        </p:spPr>
      </p:cxnSp>
      <p:sp>
        <p:nvSpPr>
          <p:cNvPr id="58" name="矩形 57"/>
          <p:cNvSpPr/>
          <p:nvPr/>
        </p:nvSpPr>
        <p:spPr>
          <a:xfrm>
            <a:off x="6613709" y="6048395"/>
            <a:ext cx="575799" cy="276999"/>
          </a:xfrm>
          <a:prstGeom prst="rect">
            <a:avLst/>
          </a:prstGeom>
        </p:spPr>
        <p:txBody>
          <a:bodyPr wrap="none">
            <a:spAutoFit/>
          </a:bodyPr>
          <a:lstStyle/>
          <a:p>
            <a:r>
              <a:rPr lang="en-US" altLang="zh-CN" sz="1200" dirty="0" smtClean="0">
                <a:solidFill>
                  <a:srgbClr val="000000"/>
                </a:solidFill>
                <a:latin typeface="微软雅黑" panose="020B0503020204020204" pitchFamily="34" charset="-122"/>
                <a:ea typeface="微软雅黑" panose="020B0503020204020204" pitchFamily="34" charset="-122"/>
                <a:cs typeface="+mn-cs"/>
              </a:rPr>
              <a:t>TBD2</a:t>
            </a:r>
            <a:endParaRPr lang="zh-CN" altLang="en-US" sz="1200" dirty="0">
              <a:solidFill>
                <a:srgbClr val="000000"/>
              </a:solidFill>
              <a:latin typeface="微软雅黑" panose="020B0503020204020204" pitchFamily="34" charset="-122"/>
              <a:ea typeface="微软雅黑" panose="020B0503020204020204" pitchFamily="34" charset="-122"/>
              <a:cs typeface="+mn-cs"/>
            </a:endParaRPr>
          </a:p>
        </p:txBody>
      </p:sp>
    </p:spTree>
    <p:extLst>
      <p:ext uri="{BB962C8B-B14F-4D97-AF65-F5344CB8AC3E}">
        <p14:creationId xmlns:p14="http://schemas.microsoft.com/office/powerpoint/2010/main" val="115925587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142696</TotalTime>
  <Words>1208</Words>
  <Application>Microsoft Office PowerPoint</Application>
  <PresentationFormat>自定义</PresentationFormat>
  <Paragraphs>175</Paragraphs>
  <Slides>13</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13</vt:i4>
      </vt:variant>
    </vt:vector>
  </HeadingPairs>
  <TitlesOfParts>
    <vt:vector size="20" baseType="lpstr">
      <vt:lpstr>ＭＳ Ｐゴシック</vt:lpstr>
      <vt:lpstr>微软雅黑</vt:lpstr>
      <vt:lpstr>Arial</vt:lpstr>
      <vt:lpstr>Calibri</vt:lpstr>
      <vt:lpstr>Times New Roman</vt:lpstr>
      <vt:lpstr>Wingdings</vt:lpstr>
      <vt:lpstr>Default Design</vt:lpstr>
      <vt:lpstr>PowerPoint 演示文稿</vt:lpstr>
      <vt:lpstr>PowerPoint 演示文稿</vt:lpstr>
      <vt:lpstr>Related Submissions</vt:lpstr>
      <vt:lpstr>Discussions on LDPC Code Length Selection</vt:lpstr>
      <vt:lpstr>Revisit the LDPC Length Selection in 11n/ac</vt:lpstr>
      <vt:lpstr>Effective LDPC Code Rates for 15.4ab</vt:lpstr>
      <vt:lpstr>LDPC Length Selection for 15.4ab  Example 1 &amp; 2</vt:lpstr>
      <vt:lpstr>Enhancements of Efficiency</vt:lpstr>
      <vt:lpstr>Enhancements of Efficiency</vt:lpstr>
      <vt:lpstr>Performance &amp; Efficiency</vt:lpstr>
      <vt:lpstr>Conclusions</vt:lpstr>
      <vt:lpstr>PowerPoint 演示文稿</vt:lpstr>
      <vt:lpstr>Appendix: Capacities of Different Code Rates</vt:lpstr>
    </vt:vector>
  </TitlesOfParts>
  <Company>Decawave Ltd</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Linwei (XD)</cp:lastModifiedBy>
  <cp:revision>2150</cp:revision>
  <cp:lastPrinted>2015-07-14T16:02:16Z</cp:lastPrinted>
  <dcterms:created xsi:type="dcterms:W3CDTF">2009-07-12T16:25:16Z</dcterms:created>
  <dcterms:modified xsi:type="dcterms:W3CDTF">2022-11-17T03:59:39Z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(3)VDqR80MyHLZn5jACqr8V+eBhNwz6he3G5E25uzeAPvQy4BH3irMcIuBXWw7Qe/JBpght2pKV
6sx+Oov33TFuTrK7cVOGGPoKHJC3RRBeiMiHj8rzKHdMbc12WuhOE4PU49A31z1cJHQSepGz
UD2Pl92+bzDbwweIdomvAP/rg1Y4kyu5/qQr+kuEnMsCoudKaLwAsWvcfpbawVMtqWDFu9z6
GYTLNud0lNIj3PAYLo</vt:lpwstr>
  </property>
  <property fmtid="{D5CDD505-2E9C-101B-9397-08002B2CF9AE}" pid="3" name="_2015_ms_pID_7253431">
    <vt:lpwstr>QzOO+YH3WNi8JlpQtpYYSIPHtsZR2lzgmxvKNU2d0wzVP1pyzl+Sbo
HNYW3XOwYjSQkK2fSnoPYRrr8xJwJeqFmc0evDpJNPa36KnO5gjks2zevFuRImri2YQNo1ib
TM0MsT8/GNLB8g2CwtpaxB4vuyyeRLydUqp2ipbhQ5jjfOnAZStNDwtRTB/LtSTewvGS659U
j/d9pWxcoCV6vV4C6x5GNySUNgvIpwljR/kj</vt:lpwstr>
  </property>
  <property fmtid="{D5CDD505-2E9C-101B-9397-08002B2CF9AE}" pid="4" name="_2015_ms_pID_7253432">
    <vt:lpwstr>/4W3D6XmIbVTJjtPppg0JSE=</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1651751348</vt:lpwstr>
  </property>
</Properties>
</file>