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74" r:id="rId2"/>
    <p:sldMasterId id="2147483661" r:id="rId3"/>
  </p:sldMasterIdLst>
  <p:notesMasterIdLst>
    <p:notesMasterId r:id="rId18"/>
  </p:notesMasterIdLst>
  <p:handoutMasterIdLst>
    <p:handoutMasterId r:id="rId19"/>
  </p:handoutMasterIdLst>
  <p:sldIdLst>
    <p:sldId id="359" r:id="rId4"/>
    <p:sldId id="434" r:id="rId5"/>
    <p:sldId id="441" r:id="rId6"/>
    <p:sldId id="442" r:id="rId7"/>
    <p:sldId id="419" r:id="rId8"/>
    <p:sldId id="430" r:id="rId9"/>
    <p:sldId id="432" r:id="rId10"/>
    <p:sldId id="433" r:id="rId11"/>
    <p:sldId id="444" r:id="rId12"/>
    <p:sldId id="437" r:id="rId13"/>
    <p:sldId id="439" r:id="rId14"/>
    <p:sldId id="440" r:id="rId15"/>
    <p:sldId id="423"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54" autoAdjust="0"/>
  </p:normalViewPr>
  <p:slideViewPr>
    <p:cSldViewPr>
      <p:cViewPr varScale="1">
        <p:scale>
          <a:sx n="82" d="100"/>
          <a:sy n="82" d="100"/>
        </p:scale>
        <p:origin x="1478" y="58"/>
      </p:cViewPr>
      <p:guideLst>
        <p:guide orient="horz" pos="2160"/>
        <p:guide pos="2880"/>
      </p:guideLst>
    </p:cSldViewPr>
  </p:slideViewPr>
  <p:outlineViewPr>
    <p:cViewPr>
      <p:scale>
        <a:sx n="33" d="100"/>
        <a:sy n="33" d="100"/>
      </p:scale>
      <p:origin x="0" y="-966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dirty="0"/>
              <a:t>Slide </a:t>
            </a:r>
            <a:fld id="{43A0C1D6-706E-4838-95A6-0943C43B1ADD}" type="slidenum">
              <a:rPr lang="en-US" altLang="en-US" smtClean="0"/>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056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83972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5871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284539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53496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614598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3475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46620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346457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275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t>单击此处编辑母版标题样式</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222980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9000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67669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307151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909097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526107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7097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da-DK" altLang="en-US"/>
              <a:t>Peng Liu et al,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450156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7196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79282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78276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95077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4331191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Peng Liu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22</a:t>
            </a:r>
            <a:r>
              <a:rPr lang="en-US" altLang="en-US" sz="1400" b="1" baseline="0" dirty="0"/>
              <a:t>-0659-</a:t>
            </a:r>
            <a:r>
              <a:rPr lang="en-US" altLang="zh-CN" sz="1400" b="1" baseline="0" dirty="0"/>
              <a:t>02</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66894188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94297163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59532" y="593648"/>
            <a:ext cx="8424936" cy="597304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1400" b="1" dirty="0">
              <a:latin typeface="+mj-lt"/>
            </a:endParaRPr>
          </a:p>
          <a:p>
            <a:pPr algn="just" eaLnBrk="1" hangingPunct="1">
              <a:spcBef>
                <a:spcPct val="0"/>
              </a:spcBef>
              <a:buClrTx/>
              <a:buFontTx/>
              <a:buNone/>
              <a:defRPr/>
            </a:pPr>
            <a:r>
              <a:rPr lang="en-US" altLang="en-US" sz="1400" b="1" dirty="0">
                <a:latin typeface="+mj-lt"/>
              </a:rPr>
              <a:t>Submission Title: Further thoughts on the MAC of the NBA-MMS UWB</a:t>
            </a:r>
            <a:endParaRPr lang="en-US" altLang="en-US" sz="1400" dirty="0">
              <a:latin typeface="+mj-lt"/>
            </a:endParaRPr>
          </a:p>
          <a:p>
            <a:pPr algn="just" eaLnBrk="1" hangingPunct="1">
              <a:spcBef>
                <a:spcPct val="0"/>
              </a:spcBef>
              <a:buClrTx/>
              <a:buFontTx/>
              <a:buNone/>
              <a:defRPr/>
            </a:pPr>
            <a:r>
              <a:rPr lang="en-US" altLang="en-US" sz="1400" b="1" dirty="0">
                <a:latin typeface="+mj-lt"/>
              </a:rPr>
              <a:t>Source:</a:t>
            </a:r>
            <a:r>
              <a:rPr lang="en-US" altLang="en-US" sz="1400" dirty="0">
                <a:latin typeface="+mj-lt"/>
              </a:rPr>
              <a:t> 	</a:t>
            </a:r>
            <a:r>
              <a:rPr lang="en-US" altLang="en-US" sz="1400" dirty="0">
                <a:latin typeface="Times New Roman" panose="02020603050405020304" pitchFamily="18" charset="0"/>
                <a:cs typeface="Times New Roman" panose="02020603050405020304" pitchFamily="18" charset="0"/>
              </a:rPr>
              <a:t>Peng Liu, Ziyang Guo, Bin Qian, Rani Keren, </a:t>
            </a:r>
            <a:r>
              <a:rPr lang="en-US" altLang="en-US" sz="1400" dirty="0" err="1">
                <a:latin typeface="Times New Roman" panose="02020603050405020304" pitchFamily="18" charset="0"/>
                <a:cs typeface="Times New Roman" panose="02020603050405020304" pitchFamily="18" charset="0"/>
              </a:rPr>
              <a:t>Kuan</a:t>
            </a:r>
            <a:r>
              <a:rPr lang="en-US" altLang="en-US" sz="1400" dirty="0">
                <a:latin typeface="Times New Roman" panose="02020603050405020304" pitchFamily="18" charset="0"/>
                <a:cs typeface="Times New Roman" panose="02020603050405020304" pitchFamily="18" charset="0"/>
              </a:rPr>
              <a:t> Wu, Jiajia, Bin Qian, Shimi Shilo, David </a:t>
            </a:r>
            <a:r>
              <a:rPr lang="en-US" altLang="en-US" sz="1400" dirty="0" err="1">
                <a:latin typeface="Times New Roman" panose="02020603050405020304" pitchFamily="18" charset="0"/>
                <a:cs typeface="Times New Roman" panose="02020603050405020304" pitchFamily="18" charset="0"/>
              </a:rPr>
              <a:t>Xun</a:t>
            </a:r>
            <a:r>
              <a:rPr lang="en-US" altLang="en-US" sz="1400" dirty="0">
                <a:latin typeface="Times New Roman" panose="02020603050405020304" pitchFamily="18" charset="0"/>
                <a:cs typeface="Times New Roman" panose="02020603050405020304" pitchFamily="18" charset="0"/>
              </a:rPr>
              <a:t> Yang, </a:t>
            </a:r>
            <a:r>
              <a:rPr lang="en-US" altLang="zh-CN" sz="1400" dirty="0">
                <a:solidFill>
                  <a:schemeClr val="tx2"/>
                </a:solidFill>
                <a:latin typeface="Times New Roman" panose="02020603050405020304" pitchFamily="18" charset="0"/>
                <a:cs typeface="Times New Roman" panose="02020603050405020304" pitchFamily="18" charset="0"/>
              </a:rPr>
              <a:t>Li Sun</a:t>
            </a:r>
            <a:r>
              <a:rPr lang="en-US" altLang="en-US" sz="1400" dirty="0">
                <a:latin typeface="Times New Roman" panose="02020603050405020304" pitchFamily="18" charset="0"/>
                <a:cs typeface="Times New Roman" panose="02020603050405020304" pitchFamily="18" charset="0"/>
              </a:rPr>
              <a:t> </a:t>
            </a:r>
            <a:r>
              <a:rPr lang="en-US" altLang="en-US" sz="1400" dirty="0">
                <a:latin typeface="+mj-lt"/>
              </a:rPr>
              <a:t>(Huawei Technologies)</a:t>
            </a:r>
          </a:p>
          <a:p>
            <a:pPr algn="just" eaLnBrk="1" hangingPunct="1">
              <a:spcBef>
                <a:spcPct val="0"/>
              </a:spcBef>
              <a:buClrTx/>
              <a:buFontTx/>
              <a:buNone/>
              <a:defRPr/>
            </a:pPr>
            <a:r>
              <a:rPr lang="en-US" altLang="en-US" sz="1400" b="1" dirty="0">
                <a:latin typeface="+mj-lt"/>
              </a:rPr>
              <a:t>Address : </a:t>
            </a:r>
            <a:r>
              <a:rPr lang="en-US" altLang="en-US" sz="1400" dirty="0">
                <a:latin typeface="+mj-lt"/>
                <a:cs typeface="Times New Roman" panose="02020603050405020304" pitchFamily="18" charset="0"/>
              </a:rPr>
              <a:t>[</a:t>
            </a:r>
            <a:r>
              <a:rPr lang="en-US" altLang="en-US" sz="1400" dirty="0">
                <a:solidFill>
                  <a:schemeClr val="tx1"/>
                </a:solidFill>
                <a:latin typeface="+mj-lt"/>
                <a:cs typeface="Times New Roman" panose="02020603050405020304" pitchFamily="18" charset="0"/>
              </a:rPr>
              <a:t>Huawei </a:t>
            </a:r>
            <a:r>
              <a:rPr lang="en-US" altLang="en-US" sz="1400" dirty="0" err="1">
                <a:solidFill>
                  <a:schemeClr val="tx1"/>
                </a:solidFill>
                <a:latin typeface="+mj-lt"/>
                <a:cs typeface="Times New Roman" panose="02020603050405020304" pitchFamily="18" charset="0"/>
              </a:rPr>
              <a:t>Bantian</a:t>
            </a:r>
            <a:r>
              <a:rPr lang="en-US" altLang="en-US" sz="1400" dirty="0">
                <a:solidFill>
                  <a:schemeClr val="tx1"/>
                </a:solidFill>
                <a:latin typeface="+mj-lt"/>
                <a:cs typeface="Times New Roman" panose="02020603050405020304" pitchFamily="18" charset="0"/>
              </a:rPr>
              <a:t> Base, </a:t>
            </a:r>
            <a:r>
              <a:rPr lang="en-US" altLang="en-US" sz="1400" dirty="0" err="1">
                <a:solidFill>
                  <a:schemeClr val="tx1"/>
                </a:solidFill>
                <a:latin typeface="+mj-lt"/>
                <a:cs typeface="Times New Roman" panose="02020603050405020304" pitchFamily="18" charset="0"/>
              </a:rPr>
              <a:t>Longgang</a:t>
            </a:r>
            <a:r>
              <a:rPr lang="en-US" altLang="en-US" sz="14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400" b="1" dirty="0">
                <a:latin typeface="+mj-lt"/>
              </a:rPr>
              <a:t>E-Mail</a:t>
            </a:r>
            <a:r>
              <a:rPr lang="en-US" altLang="en-US" sz="1400" dirty="0">
                <a:latin typeface="+mj-lt"/>
              </a:rPr>
              <a:t>:    [</a:t>
            </a:r>
            <a:r>
              <a:rPr lang="en-US" altLang="zh-CN" sz="1400" dirty="0">
                <a:latin typeface="+mj-lt"/>
              </a:rPr>
              <a:t>Jeremy.liupeng</a:t>
            </a:r>
            <a:r>
              <a:rPr lang="en-US" altLang="en-US" sz="1400" dirty="0">
                <a:latin typeface="+mj-lt"/>
              </a:rPr>
              <a:t>@huawei.com]	</a:t>
            </a:r>
          </a:p>
          <a:p>
            <a:pPr algn="just" eaLnBrk="1" hangingPunct="1">
              <a:spcBef>
                <a:spcPct val="0"/>
              </a:spcBef>
              <a:buClrTx/>
              <a:buFontTx/>
              <a:buNone/>
              <a:defRPr/>
            </a:pPr>
            <a:r>
              <a:rPr lang="en-US" altLang="en-US" sz="1400" b="1" dirty="0">
                <a:latin typeface="+mj-lt"/>
              </a:rPr>
              <a:t>Re:</a:t>
            </a:r>
            <a:r>
              <a:rPr lang="en-US" altLang="en-US" sz="1400" dirty="0">
                <a:latin typeface="+mj-lt"/>
              </a:rPr>
              <a:t> 	</a:t>
            </a:r>
            <a:r>
              <a:rPr lang="en-US" altLang="en-US" sz="1400" b="1" dirty="0">
                <a:solidFill>
                  <a:srgbClr val="FF0000"/>
                </a:solidFill>
                <a:latin typeface="+mj-lt"/>
              </a:rPr>
              <a:t>Task Group 4ab: UWB Next Generation for 802.15.4</a:t>
            </a:r>
          </a:p>
          <a:p>
            <a:pPr algn="just" eaLnBrk="1" hangingPunct="1">
              <a:spcBef>
                <a:spcPct val="0"/>
              </a:spcBef>
              <a:buClrTx/>
              <a:defRPr/>
            </a:pPr>
            <a:r>
              <a:rPr lang="en-US" altLang="en-US" sz="1400" b="1" dirty="0">
                <a:latin typeface="+mj-lt"/>
              </a:rPr>
              <a:t>Abstract: </a:t>
            </a:r>
            <a:r>
              <a:rPr lang="en-US" altLang="en-US" sz="1400" dirty="0">
                <a:solidFill>
                  <a:srgbClr val="FF0000"/>
                </a:solidFill>
                <a:latin typeface="+mj-lt"/>
              </a:rPr>
              <a:t>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AFH needs to adaptively update channel map to avoid the Wi-Fi interference. Since the number of NB channels is large, 50@UNII-3 and 250@</a:t>
            </a:r>
            <a:r>
              <a:rPr lang="en-US" altLang="zh-CN" sz="1400" dirty="0">
                <a:solidFill>
                  <a:schemeClr val="tx1"/>
                </a:solidFill>
                <a:latin typeface="+mj-lt"/>
                <a:cs typeface="Times New Roman" panose="02020603050405020304" pitchFamily="18" charset="0"/>
              </a:rPr>
              <a:t>UNII-5,</a:t>
            </a:r>
            <a:r>
              <a:rPr lang="en-US" altLang="en-US" sz="1400" dirty="0">
                <a:solidFill>
                  <a:schemeClr val="tx1"/>
                </a:solidFill>
                <a:latin typeface="+mj-lt"/>
                <a:cs typeface="Times New Roman" panose="02020603050405020304" pitchFamily="18" charset="0"/>
              </a:rPr>
              <a:t> it will cause much overhead to indicate each NB channel using 1 bit. To reduce the overhead, an AFH indication format is proposed. The whole NB channels are categorized as Wi-Fi non-occupied channels and Wi-Fi channels and they are indicated separately. Block NB channels in group as long as the corresponding Wi-Fi channel is blocked. Scaling factor is employed to be more flexible.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Proposing approaches for updating the number of fragments selection in MMS-UWB</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Enable time hopping for fragmented UWB transmission in MMS-UWB systems to avoid consecutive multi-user interference</a:t>
            </a:r>
            <a:endParaRPr lang="en-US" altLang="en-US" sz="14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400" b="1" dirty="0">
                <a:latin typeface="+mj-lt"/>
              </a:rPr>
              <a:t>Purpose: </a:t>
            </a:r>
            <a:r>
              <a:rPr lang="en-US" altLang="en-US" sz="1400" dirty="0">
                <a:latin typeface="+mj-lt"/>
              </a:rPr>
              <a:t>  AFH method to address coexistence issue on NB, AFH map indication format to reduce signaling overhead; MAC method for updating the number of fragments selection in MMS-UWB; MAC method for time hopping for fragmented UWB transmission in MMS-UWB systems</a:t>
            </a:r>
          </a:p>
          <a:p>
            <a:pPr algn="just" eaLnBrk="1" hangingPunct="1">
              <a:spcBef>
                <a:spcPct val="0"/>
              </a:spcBef>
              <a:buClrTx/>
              <a:buFontTx/>
              <a:buNone/>
              <a:defRPr/>
            </a:pPr>
            <a:r>
              <a:rPr lang="en-US" altLang="en-US" sz="1400" b="1" dirty="0">
                <a:latin typeface="+mj-lt"/>
              </a:rPr>
              <a:t>Notice:</a:t>
            </a:r>
            <a:r>
              <a:rPr lang="en-US" altLang="en-US" sz="14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400" b="1" dirty="0">
                <a:latin typeface="+mj-lt"/>
              </a:rPr>
              <a:t>Release:</a:t>
            </a:r>
            <a:r>
              <a:rPr lang="en-US" altLang="en-US" sz="1400" dirty="0">
                <a:latin typeface="+mj-lt"/>
              </a:rPr>
              <a:t>	The contributor acknowledges and accepts that this contribution becomes the property of IEEE and may be made publicly available by P802.15.	</a:t>
            </a:r>
          </a:p>
        </p:txBody>
      </p:sp>
      <p:sp>
        <p:nvSpPr>
          <p:cNvPr id="2" name="日期占位符 1"/>
          <p:cNvSpPr>
            <a:spLocks noGrp="1"/>
          </p:cNvSpPr>
          <p:nvPr>
            <p:ph type="dt" sz="half" idx="10"/>
          </p:nvPr>
        </p:nvSpPr>
        <p:spPr/>
        <p:txBody>
          <a:bodyPr/>
          <a:lstStyle/>
          <a:p>
            <a:r>
              <a:rPr lang="en-US" altLang="zh-CN"/>
              <a:t>September 2022</a:t>
            </a:r>
            <a:endParaRPr lang="en-US" altLang="en-US" dirty="0"/>
          </a:p>
        </p:txBody>
      </p:sp>
      <p:sp>
        <p:nvSpPr>
          <p:cNvPr id="4" name="页脚占位符 3"/>
          <p:cNvSpPr>
            <a:spLocks noGrp="1"/>
          </p:cNvSpPr>
          <p:nvPr>
            <p:ph type="ftr" sz="quarter" idx="11"/>
          </p:nvPr>
        </p:nvSpPr>
        <p:spPr/>
        <p:txBody>
          <a:bodyPr/>
          <a:lstStyle/>
          <a:p>
            <a:r>
              <a:rPr lang="da-DK" altLang="en-US" dirty="0"/>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565C12F6-A8F4-4277-8D79-B560C3CE5479}"/>
              </a:ext>
            </a:extLst>
          </p:cNvPr>
          <p:cNvPicPr>
            <a:picLocks noChangeAspect="1"/>
          </p:cNvPicPr>
          <p:nvPr/>
        </p:nvPicPr>
        <p:blipFill>
          <a:blip r:embed="rId2"/>
          <a:stretch>
            <a:fillRect/>
          </a:stretch>
        </p:blipFill>
        <p:spPr>
          <a:xfrm>
            <a:off x="569412" y="1216243"/>
            <a:ext cx="8081375" cy="2184936"/>
          </a:xfrm>
          <a:prstGeom prst="rect">
            <a:avLst/>
          </a:prstGeom>
        </p:spPr>
      </p:pic>
      <p:sp>
        <p:nvSpPr>
          <p:cNvPr id="3" name="日期占位符 2">
            <a:extLst>
              <a:ext uri="{FF2B5EF4-FFF2-40B4-BE49-F238E27FC236}">
                <a16:creationId xmlns:a16="http://schemas.microsoft.com/office/drawing/2014/main" id="{A27FFA32-4192-4210-8FC7-C11EF4C98B08}"/>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BACD9D0B-4707-4CD4-8660-EBF33066B323}"/>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E33B0D8F-1577-4988-92A9-B13D264D973C}"/>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10</a:t>
            </a:fld>
            <a:endParaRPr lang="en-US" altLang="en-US">
              <a:cs typeface="Times New Roman" panose="02020603050405020304" pitchFamily="18" charset="0"/>
            </a:endParaRPr>
          </a:p>
        </p:txBody>
      </p:sp>
      <p:sp>
        <p:nvSpPr>
          <p:cNvPr id="6" name="内容占位符 2">
            <a:extLst>
              <a:ext uri="{FF2B5EF4-FFF2-40B4-BE49-F238E27FC236}">
                <a16:creationId xmlns:a16="http://schemas.microsoft.com/office/drawing/2014/main" id="{7382BFE7-2C93-4E3C-AC9C-57FAD0FD614A}"/>
              </a:ext>
            </a:extLst>
          </p:cNvPr>
          <p:cNvSpPr txBox="1">
            <a:spLocks/>
          </p:cNvSpPr>
          <p:nvPr/>
        </p:nvSpPr>
        <p:spPr bwMode="auto">
          <a:xfrm>
            <a:off x="102010" y="3353686"/>
            <a:ext cx="8939980" cy="3118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500" b="1" dirty="0">
                <a:latin typeface="Times New Roman" panose="02020603050405020304" pitchFamily="18" charset="0"/>
                <a:cs typeface="Times New Roman" panose="02020603050405020304" pitchFamily="18" charset="0"/>
              </a:rPr>
              <a:t>Recap of the background: </a:t>
            </a:r>
          </a:p>
          <a:p>
            <a:pPr lvl="1"/>
            <a:r>
              <a:rPr lang="en-US" altLang="zh-CN" sz="1500" dirty="0">
                <a:latin typeface="Times New Roman" panose="02020603050405020304" pitchFamily="18" charset="0"/>
                <a:cs typeface="Times New Roman" panose="02020603050405020304" pitchFamily="18" charset="0"/>
              </a:rPr>
              <a:t>Signal level between UWB and NB signals in an indoor multipath environment [3] shows that inferring the UWB signal level from a given NB signal level is expected to have low reliability due to the NB multipath fading effect. </a:t>
            </a:r>
          </a:p>
          <a:p>
            <a:pPr lvl="1"/>
            <a:r>
              <a:rPr lang="en-US" altLang="zh-CN" sz="1500" dirty="0">
                <a:latin typeface="Times New Roman" panose="02020603050405020304" pitchFamily="18" charset="0"/>
                <a:cs typeface="Times New Roman" panose="02020603050405020304" pitchFamily="18" charset="0"/>
              </a:rPr>
              <a:t>Therefore, direct UWB channel probing is required.</a:t>
            </a:r>
          </a:p>
          <a:p>
            <a:r>
              <a:rPr lang="en-US" altLang="zh-CN" sz="1500" b="1" dirty="0">
                <a:latin typeface="Times New Roman" panose="02020603050405020304" pitchFamily="18" charset="0"/>
                <a:cs typeface="Times New Roman" panose="02020603050405020304" pitchFamily="18" charset="0"/>
              </a:rPr>
              <a:t>Proposed solution [4]: </a:t>
            </a:r>
          </a:p>
          <a:p>
            <a:pPr lvl="1"/>
            <a:r>
              <a:rPr lang="en-US" altLang="zh-CN" sz="1500" dirty="0">
                <a:latin typeface="Times New Roman" panose="02020603050405020304" pitchFamily="18" charset="0"/>
                <a:cs typeface="Times New Roman" panose="02020603050405020304" pitchFamily="18" charset="0"/>
              </a:rPr>
              <a:t>At the measurement report phase of each MMS ranging round, the responder may request the controller to change the number of fragments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a:p>
            <a:pPr lvl="1"/>
            <a:r>
              <a:rPr lang="en-US" altLang="zh-CN" sz="1500" dirty="0">
                <a:latin typeface="Times New Roman" panose="02020603050405020304" pitchFamily="18" charset="0"/>
                <a:cs typeface="Times New Roman" panose="02020603050405020304" pitchFamily="18" charset="0"/>
              </a:rPr>
              <a:t>The request may be accompanied by a NB feedback message containing a link margin </a:t>
            </a:r>
            <a:r>
              <a:rPr lang="en-US" altLang="zh-CN" sz="1500">
                <a:latin typeface="Times New Roman" panose="02020603050405020304" pitchFamily="18" charset="0"/>
                <a:cs typeface="Times New Roman" panose="02020603050405020304" pitchFamily="18" charset="0"/>
              </a:rPr>
              <a:t>report to </a:t>
            </a:r>
            <a:r>
              <a:rPr lang="en-US" altLang="zh-CN" sz="1500" dirty="0">
                <a:latin typeface="Times New Roman" panose="02020603050405020304" pitchFamily="18" charset="0"/>
                <a:cs typeface="Times New Roman" panose="02020603050405020304" pitchFamily="18" charset="0"/>
              </a:rPr>
              <a:t>the controller. </a:t>
            </a:r>
          </a:p>
          <a:p>
            <a:pPr lvl="1"/>
            <a:r>
              <a:rPr lang="en-US" altLang="zh-CN" sz="1500" dirty="0">
                <a:latin typeface="Times New Roman" panose="02020603050405020304" pitchFamily="18" charset="0"/>
                <a:cs typeface="Times New Roman" panose="02020603050405020304" pitchFamily="18" charset="0"/>
              </a:rPr>
              <a:t>Based on the feedback message, the controller may determine an updated number of fragments to be used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p:txBody>
      </p:sp>
      <p:sp>
        <p:nvSpPr>
          <p:cNvPr id="9" name="标题 1">
            <a:extLst>
              <a:ext uri="{FF2B5EF4-FFF2-40B4-BE49-F238E27FC236}">
                <a16:creationId xmlns:a16="http://schemas.microsoft.com/office/drawing/2014/main" id="{8414222F-7C79-436D-8781-00AE72496A91}"/>
              </a:ext>
            </a:extLst>
          </p:cNvPr>
          <p:cNvSpPr>
            <a:spLocks noGrp="1"/>
          </p:cNvSpPr>
          <p:nvPr>
            <p:ph type="title"/>
          </p:nvPr>
        </p:nvSpPr>
        <p:spPr>
          <a:xfrm>
            <a:off x="685800" y="632150"/>
            <a:ext cx="7772400" cy="584093"/>
          </a:xfrm>
        </p:spPr>
        <p:txBody>
          <a:bodyPr/>
          <a:lstStyle/>
          <a:p>
            <a:r>
              <a:rPr lang="en-US" altLang="zh-CN" sz="3200" dirty="0">
                <a:latin typeface="Times New Roman" panose="02020603050405020304" pitchFamily="18" charset="0"/>
                <a:cs typeface="Times New Roman" panose="02020603050405020304" pitchFamily="18" charset="0"/>
              </a:rPr>
              <a:t>UWB channel probing – measurement phase </a:t>
            </a:r>
            <a:endParaRPr lang="zh-CN"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73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8EAFB0C4-D911-4962-A07C-207D3FAA95F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EBA7FD6-B3FC-4EDF-865E-0F8A0C16B1A8}"/>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F502A23F-DAEE-4F12-8304-916A2D0F7FDE}"/>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11</a:t>
            </a:fld>
            <a:endParaRPr lang="en-US" altLang="en-US"/>
          </a:p>
        </p:txBody>
      </p:sp>
      <p:sp>
        <p:nvSpPr>
          <p:cNvPr id="6" name="Title 1">
            <a:extLst>
              <a:ext uri="{FF2B5EF4-FFF2-40B4-BE49-F238E27FC236}">
                <a16:creationId xmlns:a16="http://schemas.microsoft.com/office/drawing/2014/main" id="{9F111DA0-2915-4F09-BB17-93019364337D}"/>
              </a:ext>
            </a:extLst>
          </p:cNvPr>
          <p:cNvSpPr>
            <a:spLocks noGrp="1"/>
          </p:cNvSpPr>
          <p:nvPr>
            <p:ph type="title"/>
          </p:nvPr>
        </p:nvSpPr>
        <p:spPr>
          <a:xfrm>
            <a:off x="823398" y="2362200"/>
            <a:ext cx="7772400" cy="1066800"/>
          </a:xfrm>
        </p:spPr>
        <p:txBody>
          <a:bodyPr/>
          <a:lstStyle/>
          <a:p>
            <a:r>
              <a:rPr lang="en-US" altLang="zh-CN" dirty="0"/>
              <a:t>Topic 3: </a:t>
            </a:r>
            <a:r>
              <a:rPr lang="en-US" dirty="0">
                <a:latin typeface="Times New Roman" panose="02020603050405020304" pitchFamily="18" charset="0"/>
                <a:cs typeface="Times New Roman" panose="02020603050405020304" pitchFamily="18" charset="0"/>
              </a:rPr>
              <a:t>Time-hopping MMS UWB </a:t>
            </a:r>
          </a:p>
        </p:txBody>
      </p:sp>
    </p:spTree>
    <p:extLst>
      <p:ext uri="{BB962C8B-B14F-4D97-AF65-F5344CB8AC3E}">
        <p14:creationId xmlns:p14="http://schemas.microsoft.com/office/powerpoint/2010/main" val="1980277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a16="http://schemas.microsoft.com/office/drawing/2014/main" id="{74DE3C64-C73E-4AB1-9BFB-355EBD7CBA05}"/>
              </a:ext>
            </a:extLst>
          </p:cNvPr>
          <p:cNvPicPr/>
          <p:nvPr/>
        </p:nvPicPr>
        <p:blipFill>
          <a:blip r:embed="rId2"/>
          <a:stretch>
            <a:fillRect/>
          </a:stretch>
        </p:blipFill>
        <p:spPr>
          <a:xfrm>
            <a:off x="1115616" y="1088919"/>
            <a:ext cx="6707732" cy="2195647"/>
          </a:xfrm>
          <a:prstGeom prst="rect">
            <a:avLst/>
          </a:prstGeom>
        </p:spPr>
      </p:pic>
      <p:sp>
        <p:nvSpPr>
          <p:cNvPr id="3" name="日期占位符 2">
            <a:extLst>
              <a:ext uri="{FF2B5EF4-FFF2-40B4-BE49-F238E27FC236}">
                <a16:creationId xmlns:a16="http://schemas.microsoft.com/office/drawing/2014/main" id="{22055E62-2335-46E4-9B89-895115648094}"/>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A912CE1E-709C-466D-80E0-CEEA7D645F50}"/>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F7EF540E-9BB8-4B64-A64A-187B788260A5}"/>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12</a:t>
            </a:fld>
            <a:endParaRPr lang="en-US" altLang="en-US">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0B055017-59CE-4056-BEE6-96954535BC77}"/>
                  </a:ext>
                </a:extLst>
              </p:cNvPr>
              <p:cNvSpPr/>
              <p:nvPr/>
            </p:nvSpPr>
            <p:spPr>
              <a:xfrm>
                <a:off x="245830" y="3374070"/>
                <a:ext cx="8352928" cy="1577868"/>
              </a:xfrm>
              <a:prstGeom prst="rect">
                <a:avLst/>
              </a:prstGeom>
            </p:spPr>
            <p:txBody>
              <a:bodyPr wrap="square">
                <a:spAutoFit/>
              </a:bodyPr>
              <a:lstStyle/>
              <a:p>
                <a:pPr marL="171450" indent="-171450">
                  <a:buFont typeface="Arial" panose="020B0604020202020204" pitchFamily="34" charset="0"/>
                  <a:buChar char="•"/>
                </a:pPr>
                <a:r>
                  <a:rPr lang="en-US" altLang="zh-CN" dirty="0">
                    <a:cs typeface="Times New Roman" panose="02020603050405020304" pitchFamily="18" charset="0"/>
                  </a:rPr>
                  <a:t>In the case of MMS packets to mitigate non-coordinated multi-user interference, the following numerology is recommended [5]</a:t>
                </a:r>
              </a:p>
              <a:p>
                <a:pPr marL="742950" lvl="1" indent="-285750">
                  <a:buFont typeface="Times New Roman" panose="02020603050405020304" pitchFamily="18" charset="0"/>
                  <a:buChar char="─"/>
                </a:pPr>
                <a:r>
                  <a:rPr lang="en-US" altLang="zh-CN" dirty="0">
                    <a:cs typeface="Times New Roman" panose="02020603050405020304" pitchFamily="18" charset="0"/>
                  </a:rPr>
                  <a:t>	The number of ranging sequence fragment X and the number of ranging integrity fragment Y can be flexibly configured as follows</a:t>
                </a:r>
              </a:p>
              <a:p>
                <a:pPr marL="1200150" lvl="2" indent="-285750">
                  <a:buFont typeface="Times New Roman" panose="02020603050405020304" pitchFamily="18" charset="0"/>
                  <a:buChar char="─"/>
                </a:pPr>
                <a:r>
                  <a:rPr lang="en-US" altLang="zh-CN" dirty="0">
                    <a:cs typeface="Times New Roman" panose="02020603050405020304" pitchFamily="18" charset="0"/>
                  </a:rPr>
                  <a:t>With NB assistance: X∈{1, 2, 4, 8}, Y∈{1, 2, 4, 8}</a:t>
                </a:r>
              </a:p>
              <a:p>
                <a:pPr marL="1200150" lvl="2" indent="-285750">
                  <a:buFont typeface="Times New Roman" panose="02020603050405020304" pitchFamily="18" charset="0"/>
                  <a:buChar char="─"/>
                </a:pPr>
                <a:r>
                  <a:rPr lang="en-US" altLang="zh-CN" dirty="0">
                    <a:cs typeface="Times New Roman" panose="02020603050405020304" pitchFamily="18" charset="0"/>
                  </a:rPr>
                  <a:t>Without NB assistance: X∈{0, 1, 2, 4, 8}, Y∈{1, 2, 4, 8}</a:t>
                </a:r>
              </a:p>
              <a:p>
                <a:pPr marL="742950" lvl="1" indent="-285750">
                  <a:buFont typeface="Times New Roman" panose="02020603050405020304" pitchFamily="18" charset="0"/>
                  <a:buChar char="─"/>
                </a:pPr>
                <a:r>
                  <a:rPr lang="en-US" altLang="zh-CN" dirty="0">
                    <a:cs typeface="Times New Roman" panose="02020603050405020304" pitchFamily="18" charset="0"/>
                  </a:rPr>
                  <a:t>	The duration of the ranging slot is (1+T) </a:t>
                </a:r>
                <a:r>
                  <a:rPr lang="en-US" altLang="zh-CN" dirty="0" err="1">
                    <a:cs typeface="Times New Roman" panose="02020603050405020304" pitchFamily="18" charset="0"/>
                  </a:rPr>
                  <a:t>ms</a:t>
                </a:r>
                <a:r>
                  <a:rPr lang="en-US" altLang="zh-CN" dirty="0">
                    <a:cs typeface="Times New Roman" panose="02020603050405020304" pitchFamily="18" charset="0"/>
                  </a:rPr>
                  <a:t>, where T∈{0, 0.5, 1}. When T is nonzero, there are N equally distributed hopping positions within the first </a:t>
                </a:r>
                <a:r>
                  <a:rPr lang="en-US" altLang="zh-CN" dirty="0" err="1">
                    <a:cs typeface="Times New Roman" panose="02020603050405020304" pitchFamily="18" charset="0"/>
                  </a:rPr>
                  <a:t>Tms</a:t>
                </a:r>
                <a:r>
                  <a:rPr lang="en-US" altLang="zh-CN" dirty="0">
                    <a:cs typeface="Times New Roman" panose="02020603050405020304" pitchFamily="18" charset="0"/>
                  </a:rPr>
                  <a:t> duration, where N∈{2, 4, 8, 16}. The n-</a:t>
                </a:r>
                <a:r>
                  <a:rPr lang="en-US" altLang="zh-CN" dirty="0" err="1">
                    <a:cs typeface="Times New Roman" panose="02020603050405020304" pitchFamily="18" charset="0"/>
                  </a:rPr>
                  <a:t>th</a:t>
                </a:r>
                <a:r>
                  <a:rPr lang="en-US" altLang="zh-CN" dirty="0">
                    <a:cs typeface="Times New Roman" panose="02020603050405020304" pitchFamily="18" charset="0"/>
                  </a:rPr>
                  <a:t> hopping position of the x-</a:t>
                </a:r>
                <a:r>
                  <a:rPr lang="en-US" altLang="zh-CN" dirty="0" err="1">
                    <a:cs typeface="Times New Roman" panose="02020603050405020304" pitchFamily="18" charset="0"/>
                  </a:rPr>
                  <a:t>th</a:t>
                </a:r>
                <a:r>
                  <a:rPr lang="en-US" altLang="zh-CN" dirty="0">
                    <a:cs typeface="Times New Roman" panose="02020603050405020304" pitchFamily="18" charset="0"/>
                  </a:rPr>
                  <a:t> fragment is denoted as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𝐻</m:t>
                        </m:r>
                      </m:e>
                      <m:sub>
                        <m:r>
                          <a:rPr lang="en-US" altLang="zh-CN" i="1">
                            <a:latin typeface="Cambria Math" panose="02040503050406030204" pitchFamily="18" charset="0"/>
                          </a:rPr>
                          <m:t>𝑥</m:t>
                        </m:r>
                        <m:r>
                          <a:rPr lang="en-US" altLang="zh-CN" i="1">
                            <a:latin typeface="Cambria Math" panose="02040503050406030204" pitchFamily="18" charset="0"/>
                          </a:rPr>
                          <m:t>,</m:t>
                        </m:r>
                        <m:r>
                          <a:rPr lang="en-US" altLang="zh-CN" i="1">
                            <a:latin typeface="Cambria Math" panose="02040503050406030204" pitchFamily="18" charset="0"/>
                          </a:rPr>
                          <m:t>𝑛</m:t>
                        </m:r>
                      </m:sub>
                    </m:sSub>
                  </m:oMath>
                </a14:m>
                <a:endParaRPr lang="en-US" altLang="zh-CN" i="1" dirty="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0B055017-59CE-4056-BEE6-96954535BC77}"/>
                  </a:ext>
                </a:extLst>
              </p:cNvPr>
              <p:cNvSpPr>
                <a:spLocks noRot="1" noChangeAspect="1" noMove="1" noResize="1" noEditPoints="1" noAdjustHandles="1" noChangeArrowheads="1" noChangeShapeType="1" noTextEdit="1"/>
              </p:cNvSpPr>
              <p:nvPr/>
            </p:nvSpPr>
            <p:spPr>
              <a:xfrm>
                <a:off x="245830" y="3374070"/>
                <a:ext cx="8352928" cy="1577868"/>
              </a:xfrm>
              <a:prstGeom prst="rect">
                <a:avLst/>
              </a:prstGeom>
              <a:blipFill>
                <a:blip r:embed="rId3"/>
                <a:stretch>
                  <a:fillRect r="-219" b="-154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298B7404-6438-4733-85C1-9846F324BF58}"/>
                  </a:ext>
                </a:extLst>
              </p:cNvPr>
              <p:cNvSpPr/>
              <p:nvPr/>
            </p:nvSpPr>
            <p:spPr>
              <a:xfrm>
                <a:off x="3300872" y="5166796"/>
                <a:ext cx="2088232" cy="43685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𝐻</m:t>
                          </m:r>
                        </m:e>
                        <m:sub>
                          <m:r>
                            <a:rPr lang="zh-CN" altLang="en-US" i="1">
                              <a:latin typeface="Cambria Math" panose="02040503050406030204" pitchFamily="18" charset="0"/>
                            </a:rPr>
                            <m:t>𝑥</m:t>
                          </m:r>
                          <m:r>
                            <a:rPr lang="zh-CN" altLang="en-US" i="0">
                              <a:latin typeface="Cambria Math" panose="02040503050406030204" pitchFamily="18" charset="0"/>
                            </a:rPr>
                            <m:t>,</m:t>
                          </m:r>
                          <m:r>
                            <a:rPr lang="zh-CN" altLang="en-US" i="1">
                              <a:latin typeface="Cambria Math" panose="02040503050406030204" pitchFamily="18" charset="0"/>
                            </a:rPr>
                            <m:t>𝑛</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𝑥</m:t>
                          </m:r>
                        </m:sub>
                      </m:sSub>
                      <m:r>
                        <a:rPr lang="zh-CN" altLang="en-US" i="0">
                          <a:latin typeface="Cambria Math" panose="02040503050406030204" pitchFamily="18" charset="0"/>
                        </a:rPr>
                        <m:t>+</m:t>
                      </m:r>
                      <m:r>
                        <a:rPr lang="zh-CN" altLang="en-US" i="1">
                          <a:latin typeface="Cambria Math" panose="02040503050406030204" pitchFamily="18" charset="0"/>
                        </a:rPr>
                        <m:t>𝑛</m:t>
                      </m:r>
                      <m:f>
                        <m:fPr>
                          <m:ctrlPr>
                            <a:rPr lang="zh-CN" altLang="en-US" i="1">
                              <a:latin typeface="Cambria Math" panose="02040503050406030204" pitchFamily="18" charset="0"/>
                            </a:rPr>
                          </m:ctrlPr>
                        </m:fPr>
                        <m:num>
                          <m:r>
                            <a:rPr lang="zh-CN" altLang="en-US" i="1">
                              <a:latin typeface="Cambria Math" panose="02040503050406030204" pitchFamily="18" charset="0"/>
                            </a:rPr>
                            <m:t>𝑇</m:t>
                          </m:r>
                        </m:num>
                        <m:den>
                          <m:r>
                            <a:rPr lang="zh-CN" altLang="en-US" i="1">
                              <a:latin typeface="Cambria Math" panose="02040503050406030204" pitchFamily="18" charset="0"/>
                            </a:rPr>
                            <m:t>𝑁</m:t>
                          </m:r>
                          <m:r>
                            <a:rPr lang="zh-CN" altLang="en-US" i="0">
                              <a:latin typeface="Cambria Math" panose="02040503050406030204" pitchFamily="18" charset="0"/>
                            </a:rPr>
                            <m:t>−1</m:t>
                          </m:r>
                        </m:den>
                      </m:f>
                    </m:oMath>
                  </m:oMathPara>
                </a14:m>
                <a:endParaRPr lang="zh-CN" altLang="en-US" dirty="0">
                  <a:cs typeface="Times New Roman" panose="02020603050405020304" pitchFamily="18" charset="0"/>
                </a:endParaRPr>
              </a:p>
            </p:txBody>
          </p:sp>
        </mc:Choice>
        <mc:Fallback xmlns="">
          <p:sp>
            <p:nvSpPr>
              <p:cNvPr id="7" name="矩形 6">
                <a:extLst>
                  <a:ext uri="{FF2B5EF4-FFF2-40B4-BE49-F238E27FC236}">
                    <a16:creationId xmlns:a16="http://schemas.microsoft.com/office/drawing/2014/main" id="{298B7404-6438-4733-85C1-9846F324BF58}"/>
                  </a:ext>
                </a:extLst>
              </p:cNvPr>
              <p:cNvSpPr>
                <a:spLocks noRot="1" noChangeAspect="1" noMove="1" noResize="1" noEditPoints="1" noAdjustHandles="1" noChangeArrowheads="1" noChangeShapeType="1" noTextEdit="1"/>
              </p:cNvSpPr>
              <p:nvPr/>
            </p:nvSpPr>
            <p:spPr>
              <a:xfrm>
                <a:off x="3300872" y="5166796"/>
                <a:ext cx="2088232" cy="436851"/>
              </a:xfrm>
              <a:prstGeom prst="rect">
                <a:avLst/>
              </a:prstGeom>
              <a:blipFill>
                <a:blip r:embed="rId4"/>
                <a:stretch>
                  <a:fillRect b="-140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ED5535BF-2F7A-42F5-A4BC-461BD4B13198}"/>
                  </a:ext>
                </a:extLst>
              </p:cNvPr>
              <p:cNvSpPr/>
              <p:nvPr/>
            </p:nvSpPr>
            <p:spPr>
              <a:xfrm>
                <a:off x="245830" y="5637896"/>
                <a:ext cx="8820498" cy="254429"/>
              </a:xfrm>
              <a:prstGeom prst="rect">
                <a:avLst/>
              </a:prstGeom>
            </p:spPr>
            <p:txBody>
              <a:bodyPr wrap="square">
                <a:spAutoFit/>
              </a:bodyPr>
              <a:lstStyle/>
              <a:p>
                <a:pPr marL="457200" algn="just">
                  <a:lnSpc>
                    <a:spcPts val="1150"/>
                  </a:lnSpc>
                  <a:spcAft>
                    <a:spcPts val="900"/>
                  </a:spcAft>
                </a:pPr>
                <a:r>
                  <a:rPr lang="en-GB" altLang="zh-CN" dirty="0">
                    <a:solidFill>
                      <a:schemeClr val="tx1"/>
                    </a:solidFill>
                    <a:ea typeface="宋体" panose="02010600030101010101" pitchFamily="2" charset="-122"/>
                    <a:cs typeface="Times New Roman" panose="02020603050405020304" pitchFamily="18" charset="0"/>
                  </a:rPr>
                  <a:t>where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GB" altLang="zh-CN" dirty="0">
                    <a:solidFill>
                      <a:schemeClr val="tx1"/>
                    </a:solidFill>
                    <a:ea typeface="宋体" panose="02010600030101010101" pitchFamily="2" charset="-122"/>
                    <a:cs typeface="Times New Roman" panose="02020603050405020304" pitchFamily="18" charset="0"/>
                  </a:rPr>
                  <a:t> is the start time of the x-</a:t>
                </a:r>
                <a:r>
                  <a:rPr lang="en-GB" altLang="zh-CN" dirty="0" err="1">
                    <a:solidFill>
                      <a:schemeClr val="tx1"/>
                    </a:solidFill>
                    <a:ea typeface="宋体" panose="02010600030101010101" pitchFamily="2" charset="-122"/>
                    <a:cs typeface="Times New Roman" panose="02020603050405020304" pitchFamily="18" charset="0"/>
                  </a:rPr>
                  <a:t>th</a:t>
                </a:r>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ranging slot,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0</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and </a:t>
                </a:r>
                <a14:m>
                  <m:oMath xmlns:m="http://schemas.openxmlformats.org/officeDocument/2006/math">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[0, N]</a:t>
                </a:r>
                <a:r>
                  <a:rPr lang="en-GB" altLang="zh-CN" dirty="0">
                    <a:solidFill>
                      <a:schemeClr val="tx1"/>
                    </a:solidFill>
                    <a:ea typeface="宋体" panose="02010600030101010101" pitchFamily="2" charset="-122"/>
                    <a:cs typeface="Times New Roman" panose="02020603050405020304" pitchFamily="18" charset="0"/>
                  </a:rPr>
                  <a:t>.</a:t>
                </a:r>
                <a:endParaRPr lang="zh-CN" altLang="zh-CN" dirty="0">
                  <a:solidFill>
                    <a:schemeClr val="tx1"/>
                  </a:solidFill>
                  <a:effectLst/>
                  <a:ea typeface="Times New Roman" panose="02020603050405020304" pitchFamily="18" charset="0"/>
                  <a:cs typeface="Times New Roman" panose="02020603050405020304" pitchFamily="18" charset="0"/>
                </a:endParaRPr>
              </a:p>
            </p:txBody>
          </p:sp>
        </mc:Choice>
        <mc:Fallback xmlns="">
          <p:sp>
            <p:nvSpPr>
              <p:cNvPr id="8" name="矩形 7">
                <a:extLst>
                  <a:ext uri="{FF2B5EF4-FFF2-40B4-BE49-F238E27FC236}">
                    <a16:creationId xmlns:a16="http://schemas.microsoft.com/office/drawing/2014/main" id="{ED5535BF-2F7A-42F5-A4BC-461BD4B13198}"/>
                  </a:ext>
                </a:extLst>
              </p:cNvPr>
              <p:cNvSpPr>
                <a:spLocks noRot="1" noChangeAspect="1" noMove="1" noResize="1" noEditPoints="1" noAdjustHandles="1" noChangeArrowheads="1" noChangeShapeType="1" noTextEdit="1"/>
              </p:cNvSpPr>
              <p:nvPr/>
            </p:nvSpPr>
            <p:spPr>
              <a:xfrm>
                <a:off x="245830" y="5637896"/>
                <a:ext cx="8820498" cy="254429"/>
              </a:xfrm>
              <a:prstGeom prst="rect">
                <a:avLst/>
              </a:prstGeom>
              <a:blipFill>
                <a:blip r:embed="rId5"/>
                <a:stretch>
                  <a:fillRect t="-14286" b="-14286"/>
                </a:stretch>
              </a:blipFill>
            </p:spPr>
            <p:txBody>
              <a:bodyPr/>
              <a:lstStyle/>
              <a:p>
                <a:r>
                  <a:rPr lang="zh-CN" altLang="en-US">
                    <a:noFill/>
                  </a:rPr>
                  <a:t> </a:t>
                </a:r>
              </a:p>
            </p:txBody>
          </p:sp>
        </mc:Fallback>
      </mc:AlternateContent>
      <p:sp>
        <p:nvSpPr>
          <p:cNvPr id="12" name="Title 1">
            <a:extLst>
              <a:ext uri="{FF2B5EF4-FFF2-40B4-BE49-F238E27FC236}">
                <a16:creationId xmlns:a16="http://schemas.microsoft.com/office/drawing/2014/main" id="{7B431AD2-D29B-4B69-8526-1445F51274D4}"/>
              </a:ext>
            </a:extLst>
          </p:cNvPr>
          <p:cNvSpPr>
            <a:spLocks noGrp="1"/>
          </p:cNvSpPr>
          <p:nvPr>
            <p:ph type="title"/>
          </p:nvPr>
        </p:nvSpPr>
        <p:spPr>
          <a:xfrm>
            <a:off x="989013" y="684094"/>
            <a:ext cx="7772400" cy="430295"/>
          </a:xfrm>
        </p:spPr>
        <p:txBody>
          <a:bodyPr/>
          <a:lstStyle/>
          <a:p>
            <a:r>
              <a:rPr lang="en-US" sz="3200" dirty="0">
                <a:latin typeface="Times New Roman" panose="02020603050405020304" pitchFamily="18" charset="0"/>
                <a:cs typeface="Times New Roman" panose="02020603050405020304" pitchFamily="18" charset="0"/>
              </a:rPr>
              <a:t>Time-hopping MMS UWB </a:t>
            </a:r>
          </a:p>
        </p:txBody>
      </p:sp>
      <p:sp>
        <p:nvSpPr>
          <p:cNvPr id="14" name="矩形 13">
            <a:extLst>
              <a:ext uri="{FF2B5EF4-FFF2-40B4-BE49-F238E27FC236}">
                <a16:creationId xmlns:a16="http://schemas.microsoft.com/office/drawing/2014/main" id="{914DD94E-728F-4997-B28F-89679A9F11E9}"/>
              </a:ext>
            </a:extLst>
          </p:cNvPr>
          <p:cNvSpPr/>
          <p:nvPr/>
        </p:nvSpPr>
        <p:spPr>
          <a:xfrm>
            <a:off x="653777" y="6009655"/>
            <a:ext cx="7912645" cy="400110"/>
          </a:xfrm>
          <a:prstGeom prst="rect">
            <a:avLst/>
          </a:prstGeom>
        </p:spPr>
        <p:txBody>
          <a:bodyPr wrap="square">
            <a:spAutoFit/>
          </a:bodyPr>
          <a:lstStyle/>
          <a:p>
            <a:pPr marL="342900" lvl="0" indent="-342900" algn="just">
              <a:lnSpc>
                <a:spcPts val="1150"/>
              </a:lnSpc>
              <a:spcAft>
                <a:spcPts val="900"/>
              </a:spcAft>
              <a:buFont typeface="Times New Roman" panose="02020603050405020304" pitchFamily="18" charset="0"/>
              <a:buChar char="─"/>
            </a:pPr>
            <a:r>
              <a:rPr lang="en-GB" altLang="zh-CN" dirty="0">
                <a:cs typeface="Times New Roman" panose="02020603050405020304" pitchFamily="18" charset="0"/>
              </a:rPr>
              <a:t>Ranging sequence fragment and/or ranging integrity fragment could randomly hop among N hopping positions within one time hopping based ranging slot.</a:t>
            </a:r>
            <a:endParaRPr lang="zh-CN" altLang="zh-CN" dirty="0">
              <a:cs typeface="Times New Roman" panose="02020603050405020304" pitchFamily="18" charset="0"/>
            </a:endParaRPr>
          </a:p>
        </p:txBody>
      </p:sp>
    </p:spTree>
    <p:extLst>
      <p:ext uri="{BB962C8B-B14F-4D97-AF65-F5344CB8AC3E}">
        <p14:creationId xmlns:p14="http://schemas.microsoft.com/office/powerpoint/2010/main" val="2008025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Summary</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85800" y="1484784"/>
            <a:ext cx="7772400" cy="3240360"/>
          </a:xfrm>
        </p:spPr>
        <p:txBody>
          <a:bodyPr/>
          <a:lstStyle/>
          <a:p>
            <a:pPr marL="458788" lvl="1">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1: Adaptive Frequency Hopping (AFH)</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Apply AFH in NB to mitigate Wi-Fi interference, use Wi-Fi non-occupied spectrum in priority. </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The new Information Element (IE) is proposed to indicate AFH map, which is efficient and flexible</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2: On the selection of the number of MMS fragments</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Bi-directional UWB channel probing is performed during measurement phase and a resulting update of number of fragments is applied in the following round</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3: Time-hopping MMS UWB </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Time hopping scheme is proposed to mitigate the consecutive interference for fragmented UWB transmission</a:t>
            </a: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13</a:t>
            </a:fld>
            <a:endParaRPr lang="en-US" altLang="en-US" dirty="0"/>
          </a:p>
        </p:txBody>
      </p:sp>
    </p:spTree>
    <p:extLst>
      <p:ext uri="{BB962C8B-B14F-4D97-AF65-F5344CB8AC3E}">
        <p14:creationId xmlns:p14="http://schemas.microsoft.com/office/powerpoint/2010/main" val="4273817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323528" y="1484784"/>
            <a:ext cx="864096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400" b="1" dirty="0">
                <a:latin typeface="+mj-lt"/>
                <a:ea typeface="+mj-ea"/>
                <a:cs typeface="Calibri" panose="020F0502020204030204" pitchFamily="34" charset="0"/>
              </a:rPr>
              <a:t>[1] 15-22-0261-04ab Coexistence discussion on narrowband assisted UWB </a:t>
            </a:r>
            <a:r>
              <a:rPr lang="fi-FI" altLang="zh-CN" sz="1400" b="1" dirty="0">
                <a:latin typeface="+mj-lt"/>
                <a:ea typeface="+mj-ea"/>
                <a:cs typeface="Calibri" panose="020F0502020204030204" pitchFamily="34" charset="0"/>
              </a:rPr>
              <a:t>(May 2022), Bin Tian, </a:t>
            </a:r>
            <a:r>
              <a:rPr lang="fi-FI" altLang="zh-CN" sz="1400" b="1" i="1" dirty="0">
                <a:latin typeface="+mj-lt"/>
                <a:ea typeface="+mj-ea"/>
                <a:cs typeface="Calibri" panose="020F0502020204030204" pitchFamily="34" charset="0"/>
              </a:rPr>
              <a:t>et al</a:t>
            </a:r>
            <a:endParaRPr lang="en-US" altLang="zh-CN" sz="1400" b="1" i="1" dirty="0">
              <a:latin typeface="+mj-lt"/>
              <a:ea typeface="+mj-ea"/>
              <a:cs typeface="Calibri" panose="020F0502020204030204" pitchFamily="34" charset="0"/>
            </a:endParaRPr>
          </a:p>
          <a:p>
            <a:pPr marL="0" indent="0" algn="just">
              <a:lnSpc>
                <a:spcPct val="130000"/>
              </a:lnSpc>
              <a:buNone/>
            </a:pPr>
            <a:r>
              <a:rPr lang="en-US" altLang="zh-CN" sz="1400" b="1" dirty="0">
                <a:latin typeface="+mj-lt"/>
                <a:ea typeface="+mj-ea"/>
                <a:cs typeface="Calibri" panose="020F0502020204030204" pitchFamily="34" charset="0"/>
              </a:rPr>
              <a:t>[2] Z. Guo, P. Liu, C. Zhang, J. Luo, Z. Long and X. Yang, "AI-Aided Channel Quality Assessment for Bluetooth Adaptive Frequency Hopping," 2021 IEEE 32nd Annual International Symposium on Personal, Indoor and Mobile Radio Communications (PIMRC), 2021, pp. 934-939, </a:t>
            </a:r>
            <a:r>
              <a:rPr lang="en-US" altLang="zh-CN" sz="1400" b="1" dirty="0" err="1">
                <a:latin typeface="+mj-lt"/>
                <a:ea typeface="+mj-ea"/>
                <a:cs typeface="Calibri" panose="020F0502020204030204" pitchFamily="34" charset="0"/>
              </a:rPr>
              <a:t>doi</a:t>
            </a:r>
            <a:r>
              <a:rPr lang="en-US" altLang="zh-CN" sz="1400" b="1" dirty="0">
                <a:latin typeface="+mj-lt"/>
                <a:ea typeface="+mj-ea"/>
                <a:cs typeface="Calibri" panose="020F0502020204030204" pitchFamily="34" charset="0"/>
              </a:rPr>
              <a:t>: 10.1109/PIMRC50174.2021.9569405.</a:t>
            </a:r>
          </a:p>
          <a:p>
            <a:pPr marL="0" indent="0" algn="just">
              <a:lnSpc>
                <a:spcPct val="130000"/>
              </a:lnSpc>
              <a:buNone/>
            </a:pPr>
            <a:r>
              <a:rPr lang="en-US" altLang="zh-CN" sz="1400" b="1" dirty="0">
                <a:latin typeface="+mj-lt"/>
                <a:ea typeface="+mj-ea"/>
                <a:cs typeface="Calibri" panose="020F0502020204030204" pitchFamily="34" charset="0"/>
              </a:rPr>
              <a:t>[3] RECOMMENDATION ITU-R SM.1755-0, Characteristics of ultra-wideband technology, 2006</a:t>
            </a:r>
          </a:p>
          <a:p>
            <a:pPr marL="0" indent="0" algn="just">
              <a:lnSpc>
                <a:spcPct val="130000"/>
              </a:lnSpc>
              <a:buNone/>
            </a:pPr>
            <a:r>
              <a:rPr lang="en-US" altLang="zh-CN" sz="1400" b="1" dirty="0">
                <a:latin typeface="+mj-lt"/>
                <a:ea typeface="+mj-ea"/>
                <a:cs typeface="Calibri" panose="020F0502020204030204" pitchFamily="34" charset="0"/>
              </a:rPr>
              <a:t>[4] 15-22-0378-00-04ab-on-the-selection-of-number-of-fragments-in-mms-uwb (July 2022), Rani Keren, </a:t>
            </a:r>
            <a:r>
              <a:rPr lang="en-US" altLang="zh-CN" sz="1400" b="1" dirty="0" err="1">
                <a:latin typeface="+mj-lt"/>
                <a:ea typeface="+mj-ea"/>
                <a:cs typeface="Calibri" panose="020F0502020204030204" pitchFamily="34" charset="0"/>
              </a:rPr>
              <a:t>Kuan</a:t>
            </a:r>
            <a:r>
              <a:rPr lang="en-US" altLang="zh-CN" sz="1400" b="1" dirty="0">
                <a:latin typeface="+mj-lt"/>
                <a:ea typeface="+mj-ea"/>
                <a:cs typeface="Calibri" panose="020F0502020204030204" pitchFamily="34" charset="0"/>
              </a:rPr>
              <a:t> Wu, </a:t>
            </a:r>
            <a:r>
              <a:rPr lang="en-US" altLang="zh-CN" sz="1400" b="1" i="1" dirty="0">
                <a:latin typeface="+mj-lt"/>
                <a:ea typeface="+mj-ea"/>
                <a:cs typeface="Calibri" panose="020F0502020204030204" pitchFamily="34" charset="0"/>
              </a:rPr>
              <a:t>et al</a:t>
            </a:r>
          </a:p>
          <a:p>
            <a:pPr marL="0" indent="0" algn="just">
              <a:lnSpc>
                <a:spcPct val="130000"/>
              </a:lnSpc>
              <a:buNone/>
            </a:pPr>
            <a:r>
              <a:rPr lang="en-US" altLang="zh-CN" sz="1400" b="1" dirty="0">
                <a:latin typeface="+mj-lt"/>
                <a:ea typeface="+mj-ea"/>
                <a:cs typeface="Calibri" panose="020F0502020204030204" pitchFamily="34" charset="0"/>
              </a:rPr>
              <a:t>[5] 15-22-0289-01-04ab-time-hopping-for-fragmented-uwb-transmission-in-mms-uwb-systems (May 2022), Ziyang Guo, </a:t>
            </a:r>
            <a:r>
              <a:rPr lang="en-US" altLang="zh-CN" sz="1400" b="1" i="1" dirty="0">
                <a:latin typeface="+mj-lt"/>
                <a:ea typeface="+mj-ea"/>
                <a:cs typeface="Calibri" panose="020F0502020204030204" pitchFamily="34" charset="0"/>
              </a:rPr>
              <a:t>et al</a:t>
            </a:r>
            <a:endParaRPr lang="en-US" altLang="zh-CN" sz="1200" b="1" dirty="0">
              <a:latin typeface="+mj-lt"/>
              <a:ea typeface="+mj-ea"/>
              <a:cs typeface="Calibri" panose="020F0502020204030204" pitchFamily="34" charset="0"/>
            </a:endParaRPr>
          </a:p>
          <a:p>
            <a:pPr marL="0" indent="0" algn="just">
              <a:lnSpc>
                <a:spcPct val="13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a:xfrm>
            <a:off x="685800" y="378281"/>
            <a:ext cx="1600200" cy="215444"/>
          </a:xfrm>
        </p:spPr>
        <p:txBody>
          <a:bodyPr/>
          <a:lstStyle/>
          <a:p>
            <a:r>
              <a:rPr lang="en-US" altLang="zh-CN"/>
              <a:t>September 2022</a:t>
            </a:r>
            <a:endParaRPr lang="en-US" altLang="en-US" dirty="0"/>
          </a:p>
        </p:txBody>
      </p:sp>
      <p:sp>
        <p:nvSpPr>
          <p:cNvPr id="3" name="灯片编号占位符 2"/>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14</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da-DK" altLang="en-US"/>
              <a:t>Peng Liu et al, Huawei</a:t>
            </a:r>
            <a:endParaRPr lang="en-US" altLang="en-US" dirty="0"/>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749089742"/>
              </p:ext>
            </p:extLst>
          </p:nvPr>
        </p:nvGraphicFramePr>
        <p:xfrm>
          <a:off x="469640" y="729727"/>
          <a:ext cx="8280920" cy="5709321"/>
        </p:xfrm>
        <a:graphic>
          <a:graphicData uri="http://schemas.openxmlformats.org/drawingml/2006/table">
            <a:tbl>
              <a:tblPr firstRow="1" bandRow="1">
                <a:tableStyleId>{5940675A-B579-460E-94D1-54222C63F5DA}</a:tableStyleId>
              </a:tblPr>
              <a:tblGrid>
                <a:gridCol w="4246376">
                  <a:extLst>
                    <a:ext uri="{9D8B030D-6E8A-4147-A177-3AD203B41FA5}">
                      <a16:colId xmlns:a16="http://schemas.microsoft.com/office/drawing/2014/main" val="1745747388"/>
                    </a:ext>
                  </a:extLst>
                </a:gridCol>
                <a:gridCol w="4034544">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Lower duty-cycle maybe helpful</a:t>
                      </a:r>
                    </a:p>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Interference mitigation technique to support higher density of fragmented UWB ranging pairs</a:t>
                      </a: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Discussion on MMS UWB ranging for extended range</a:t>
                      </a: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0">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lvl="0" indent="0" algn="l" defTabSz="914400" rtl="0" eaLnBrk="1" fontAlgn="auto" latinLnBrk="0" hangingPunct="1">
                        <a:lnSpc>
                          <a:spcPts val="1000"/>
                        </a:lnSpc>
                        <a:spcBef>
                          <a:spcPts val="0"/>
                        </a:spcBef>
                        <a:spcAft>
                          <a:spcPts val="800"/>
                        </a:spcAft>
                        <a:buClrTx/>
                        <a:buSzTx/>
                        <a:buFont typeface="Arial" panose="020B0604020202020204" pitchFamily="34" charset="0"/>
                        <a:buNone/>
                        <a:tabLst/>
                        <a:defRPr/>
                      </a:pPr>
                      <a:endParaRPr lang="en-US" altLang="en-US" sz="1200" kern="1200" dirty="0">
                        <a:solidFill>
                          <a:schemeClr val="tx1"/>
                        </a:solidFill>
                        <a:latin typeface="Times New Roman" panose="02020603050405020304" pitchFamily="18" charset="0"/>
                        <a:ea typeface="+mn-ea"/>
                        <a:cs typeface="Times New Roman" panose="02020603050405020304" pitchFamily="18" charset="0"/>
                      </a:endParaRP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AFH method to address coexistence issue on NB, AFH map indication format to reduce signaling overhead</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Time-hopping for fragment transmission to avoid consecutive interferences</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Discussion on NBA UWB ranging sequence messages</a:t>
                      </a: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
        <p:nvSpPr>
          <p:cNvPr id="2" name="日期占位符 1"/>
          <p:cNvSpPr>
            <a:spLocks noGrp="1"/>
          </p:cNvSpPr>
          <p:nvPr>
            <p:ph type="dt" sz="half" idx="10"/>
          </p:nvPr>
        </p:nvSpPr>
        <p:spPr>
          <a:xfrm>
            <a:off x="467544" y="404664"/>
            <a:ext cx="1600200" cy="215444"/>
          </a:xfrm>
        </p:spPr>
        <p:txBody>
          <a:bodyPr/>
          <a:lstStyle/>
          <a:p>
            <a:r>
              <a:rPr lang="en-US" altLang="zh-CN"/>
              <a:t>September 2022</a:t>
            </a:r>
            <a:endParaRPr lang="en-US" altLang="en-US" dirty="0"/>
          </a:p>
        </p:txBody>
      </p:sp>
      <p:sp>
        <p:nvSpPr>
          <p:cNvPr id="3" name="页脚占位符 2"/>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43A0C1D6-706E-4838-95A6-0943C43B1ADD}" type="slidenum">
              <a:rPr lang="en-US" altLang="en-US" smtClean="0"/>
              <a:pPr/>
              <a:t>2</a:t>
            </a:fld>
            <a:endParaRPr lang="en-US" altLang="en-US"/>
          </a:p>
        </p:txBody>
      </p:sp>
    </p:spTree>
    <p:extLst>
      <p:ext uri="{BB962C8B-B14F-4D97-AF65-F5344CB8AC3E}">
        <p14:creationId xmlns:p14="http://schemas.microsoft.com/office/powerpoint/2010/main" val="299267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DA998823-D12C-4F84-ADF3-CE599149D08F}"/>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711B80B-26E2-42FA-B30F-EABE4CE87782}"/>
              </a:ext>
            </a:extLst>
          </p:cNvPr>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9FA77A0C-9CDD-4AD2-B6BB-50B8D274C1CD}"/>
              </a:ext>
            </a:extLst>
          </p:cNvPr>
          <p:cNvSpPr>
            <a:spLocks noGrp="1"/>
          </p:cNvSpPr>
          <p:nvPr>
            <p:ph type="sldNum" sz="quarter" idx="12"/>
          </p:nvPr>
        </p:nvSpPr>
        <p:spPr>
          <a:xfrm>
            <a:off x="4344988" y="6475413"/>
            <a:ext cx="530225" cy="182562"/>
          </a:xfrm>
        </p:spPr>
        <p:txBody>
          <a:bodyPr/>
          <a:lstStyle/>
          <a:p>
            <a:r>
              <a:rPr lang="en-US" altLang="en-US"/>
              <a:t>Slide </a:t>
            </a:r>
            <a:fld id="{43A0C1D6-706E-4838-95A6-0943C43B1ADD}" type="slidenum">
              <a:rPr lang="en-US" altLang="en-US" smtClean="0"/>
              <a:pPr/>
              <a:t>3</a:t>
            </a:fld>
            <a:endParaRPr lang="en-US" altLang="en-US"/>
          </a:p>
        </p:txBody>
      </p:sp>
      <p:sp>
        <p:nvSpPr>
          <p:cNvPr id="6" name="标题 1">
            <a:extLst>
              <a:ext uri="{FF2B5EF4-FFF2-40B4-BE49-F238E27FC236}">
                <a16:creationId xmlns:a16="http://schemas.microsoft.com/office/drawing/2014/main" id="{80ABBE6F-84A0-48CA-A84F-529E72001C00}"/>
              </a:ext>
            </a:extLst>
          </p:cNvPr>
          <p:cNvSpPr>
            <a:spLocks noGrp="1"/>
          </p:cNvSpPr>
          <p:nvPr>
            <p:ph type="title"/>
          </p:nvPr>
        </p:nvSpPr>
        <p:spPr>
          <a:xfrm>
            <a:off x="706530" y="615478"/>
            <a:ext cx="7772400" cy="669712"/>
          </a:xfrm>
        </p:spPr>
        <p:txBody>
          <a:bodyPr/>
          <a:lstStyle/>
          <a:p>
            <a:r>
              <a:rPr lang="en-US" altLang="zh-CN" dirty="0"/>
              <a:t>Introduction</a:t>
            </a:r>
            <a:endParaRPr lang="zh-CN" altLang="en-US" dirty="0"/>
          </a:p>
        </p:txBody>
      </p:sp>
      <p:sp>
        <p:nvSpPr>
          <p:cNvPr id="7" name="矩形 6">
            <a:extLst>
              <a:ext uri="{FF2B5EF4-FFF2-40B4-BE49-F238E27FC236}">
                <a16:creationId xmlns:a16="http://schemas.microsoft.com/office/drawing/2014/main" id="{7611945B-0045-406C-AD78-38CBFEC68D21}"/>
              </a:ext>
            </a:extLst>
          </p:cNvPr>
          <p:cNvSpPr/>
          <p:nvPr/>
        </p:nvSpPr>
        <p:spPr>
          <a:xfrm>
            <a:off x="168471" y="1133865"/>
            <a:ext cx="7592901" cy="1077218"/>
          </a:xfrm>
          <a:prstGeom prst="rect">
            <a:avLst/>
          </a:prstGeom>
        </p:spPr>
        <p:txBody>
          <a:bodyPr wrap="square">
            <a:spAutoFit/>
          </a:bodyPr>
          <a:lstStyle/>
          <a:p>
            <a:pPr marL="171450" indent="-171450">
              <a:buFont typeface="Arial" panose="020B0604020202020204" pitchFamily="34" charset="0"/>
              <a:buChar char="•"/>
            </a:pPr>
            <a:r>
              <a:rPr lang="en-US" altLang="zh-CN" sz="1600" dirty="0"/>
              <a:t>This contribution discusses three MAC aspects of  NBA-MMS UWB.</a:t>
            </a:r>
          </a:p>
          <a:p>
            <a:pPr marL="800100" lvl="1" indent="-342900">
              <a:buFont typeface="+mj-lt"/>
              <a:buAutoNum type="arabicPeriod"/>
            </a:pPr>
            <a:r>
              <a:rPr lang="en-US" altLang="zh-CN" sz="1600" dirty="0"/>
              <a:t>Adaptive Frequency Hopping (AFH)</a:t>
            </a:r>
          </a:p>
          <a:p>
            <a:pPr marL="800100" lvl="1" indent="-342900">
              <a:buFont typeface="+mj-lt"/>
              <a:buAutoNum type="arabicPeriod"/>
            </a:pPr>
            <a:r>
              <a:rPr lang="en-US" altLang="zh-CN" sz="1600" dirty="0"/>
              <a:t>Updating the number of MMS fragments</a:t>
            </a:r>
          </a:p>
          <a:p>
            <a:pPr marL="800100" lvl="1" indent="-342900">
              <a:buFont typeface="+mj-lt"/>
              <a:buAutoNum type="arabicPeriod"/>
            </a:pPr>
            <a:r>
              <a:rPr lang="en-US" altLang="zh-CN" sz="1600" dirty="0"/>
              <a:t>Time-hopping MMS UWB </a:t>
            </a:r>
          </a:p>
        </p:txBody>
      </p:sp>
      <p:grpSp>
        <p:nvGrpSpPr>
          <p:cNvPr id="98" name="组合 97">
            <a:extLst>
              <a:ext uri="{FF2B5EF4-FFF2-40B4-BE49-F238E27FC236}">
                <a16:creationId xmlns:a16="http://schemas.microsoft.com/office/drawing/2014/main" id="{2D38C7A9-668D-4E16-8893-4B12F483BADC}"/>
              </a:ext>
            </a:extLst>
          </p:cNvPr>
          <p:cNvGrpSpPr/>
          <p:nvPr/>
        </p:nvGrpSpPr>
        <p:grpSpPr>
          <a:xfrm>
            <a:off x="1664322" y="3178670"/>
            <a:ext cx="276999" cy="506945"/>
            <a:chOff x="1602001" y="1901427"/>
            <a:chExt cx="276999" cy="506945"/>
          </a:xfrm>
        </p:grpSpPr>
        <p:sp>
          <p:nvSpPr>
            <p:cNvPr id="99" name="矩形 98">
              <a:extLst>
                <a:ext uri="{FF2B5EF4-FFF2-40B4-BE49-F238E27FC236}">
                  <a16:creationId xmlns:a16="http://schemas.microsoft.com/office/drawing/2014/main" id="{C0C718F1-2C47-4AD9-AC06-B7D9D70C99F9}"/>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0" name="文本框 99">
              <a:extLst>
                <a:ext uri="{FF2B5EF4-FFF2-40B4-BE49-F238E27FC236}">
                  <a16:creationId xmlns:a16="http://schemas.microsoft.com/office/drawing/2014/main" id="{E50D8685-BAA9-485F-8439-770F77D72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1" name="文本框 100">
            <a:extLst>
              <a:ext uri="{FF2B5EF4-FFF2-40B4-BE49-F238E27FC236}">
                <a16:creationId xmlns:a16="http://schemas.microsoft.com/office/drawing/2014/main" id="{0281512A-963E-480A-9596-E85FE84E9DAD}"/>
              </a:ext>
            </a:extLst>
          </p:cNvPr>
          <p:cNvSpPr txBox="1"/>
          <p:nvPr/>
        </p:nvSpPr>
        <p:spPr>
          <a:xfrm>
            <a:off x="1755193" y="2736158"/>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02" name="直接连接符 101">
            <a:extLst>
              <a:ext uri="{FF2B5EF4-FFF2-40B4-BE49-F238E27FC236}">
                <a16:creationId xmlns:a16="http://schemas.microsoft.com/office/drawing/2014/main" id="{B64A4AAA-3A9B-428D-A7BA-6E82B49C9A8C}"/>
              </a:ext>
            </a:extLst>
          </p:cNvPr>
          <p:cNvCxnSpPr/>
          <p:nvPr/>
        </p:nvCxnSpPr>
        <p:spPr>
          <a:xfrm flipV="1">
            <a:off x="1664322" y="2329979"/>
            <a:ext cx="0" cy="135563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779CBA0E-23B4-4428-B57E-B8E763EC0B0F}"/>
              </a:ext>
            </a:extLst>
          </p:cNvPr>
          <p:cNvCxnSpPr/>
          <p:nvPr/>
        </p:nvCxnSpPr>
        <p:spPr>
          <a:xfrm flipV="1">
            <a:off x="3054424"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接箭头连接符 103">
            <a:extLst>
              <a:ext uri="{FF2B5EF4-FFF2-40B4-BE49-F238E27FC236}">
                <a16:creationId xmlns:a16="http://schemas.microsoft.com/office/drawing/2014/main" id="{6C7D90A5-CB8C-4D46-B2EF-1EF29DF803B9}"/>
              </a:ext>
            </a:extLst>
          </p:cNvPr>
          <p:cNvCxnSpPr/>
          <p:nvPr/>
        </p:nvCxnSpPr>
        <p:spPr>
          <a:xfrm>
            <a:off x="1654833" y="2971137"/>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05" name="组合 104">
            <a:extLst>
              <a:ext uri="{FF2B5EF4-FFF2-40B4-BE49-F238E27FC236}">
                <a16:creationId xmlns:a16="http://schemas.microsoft.com/office/drawing/2014/main" id="{5F76F395-71A6-4F0D-85C9-2CB94E5A4646}"/>
              </a:ext>
            </a:extLst>
          </p:cNvPr>
          <p:cNvGrpSpPr/>
          <p:nvPr/>
        </p:nvGrpSpPr>
        <p:grpSpPr>
          <a:xfrm>
            <a:off x="1917907" y="3178669"/>
            <a:ext cx="276999" cy="506945"/>
            <a:chOff x="1602001" y="1901427"/>
            <a:chExt cx="276999" cy="506945"/>
          </a:xfrm>
        </p:grpSpPr>
        <p:sp>
          <p:nvSpPr>
            <p:cNvPr id="106" name="矩形 105">
              <a:extLst>
                <a:ext uri="{FF2B5EF4-FFF2-40B4-BE49-F238E27FC236}">
                  <a16:creationId xmlns:a16="http://schemas.microsoft.com/office/drawing/2014/main" id="{D8FF2FB7-5103-4A4E-8689-64505F26B6C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7" name="文本框 106">
              <a:extLst>
                <a:ext uri="{FF2B5EF4-FFF2-40B4-BE49-F238E27FC236}">
                  <a16:creationId xmlns:a16="http://schemas.microsoft.com/office/drawing/2014/main" id="{554BAF22-82CC-488D-8424-70D7BB20ADBC}"/>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8" name="文本框 107">
            <a:extLst>
              <a:ext uri="{FF2B5EF4-FFF2-40B4-BE49-F238E27FC236}">
                <a16:creationId xmlns:a16="http://schemas.microsoft.com/office/drawing/2014/main" id="{3B35E8D3-6FB5-43FC-A407-625531243FB6}"/>
              </a:ext>
            </a:extLst>
          </p:cNvPr>
          <p:cNvSpPr txBox="1"/>
          <p:nvPr/>
        </p:nvSpPr>
        <p:spPr>
          <a:xfrm>
            <a:off x="2245474" y="3146463"/>
            <a:ext cx="441146" cy="400110"/>
          </a:xfrm>
          <a:prstGeom prst="rect">
            <a:avLst/>
          </a:prstGeom>
          <a:noFill/>
        </p:spPr>
        <p:txBody>
          <a:bodyPr wrap="none" rtlCol="0">
            <a:spAutoFit/>
          </a:bodyPr>
          <a:lstStyle/>
          <a:p>
            <a:r>
              <a:rPr lang="en-US" altLang="zh-CN" dirty="0"/>
              <a:t>…</a:t>
            </a:r>
            <a:endParaRPr lang="zh-CN" altLang="en-US" dirty="0"/>
          </a:p>
        </p:txBody>
      </p:sp>
      <p:grpSp>
        <p:nvGrpSpPr>
          <p:cNvPr id="109" name="组合 108">
            <a:extLst>
              <a:ext uri="{FF2B5EF4-FFF2-40B4-BE49-F238E27FC236}">
                <a16:creationId xmlns:a16="http://schemas.microsoft.com/office/drawing/2014/main" id="{97BC16CA-46C3-4BA4-9DAF-8D645316A906}"/>
              </a:ext>
            </a:extLst>
          </p:cNvPr>
          <p:cNvGrpSpPr/>
          <p:nvPr/>
        </p:nvGrpSpPr>
        <p:grpSpPr>
          <a:xfrm>
            <a:off x="2807606" y="3192678"/>
            <a:ext cx="276999" cy="506945"/>
            <a:chOff x="1602001" y="1901427"/>
            <a:chExt cx="276999" cy="506945"/>
          </a:xfrm>
        </p:grpSpPr>
        <p:sp>
          <p:nvSpPr>
            <p:cNvPr id="110" name="矩形 109">
              <a:extLst>
                <a:ext uri="{FF2B5EF4-FFF2-40B4-BE49-F238E27FC236}">
                  <a16:creationId xmlns:a16="http://schemas.microsoft.com/office/drawing/2014/main" id="{E1B97CC2-8256-41C8-9779-B91CC76B9B9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1" name="文本框 110">
              <a:extLst>
                <a:ext uri="{FF2B5EF4-FFF2-40B4-BE49-F238E27FC236}">
                  <a16:creationId xmlns:a16="http://schemas.microsoft.com/office/drawing/2014/main" id="{39A6983C-7223-4539-BE93-AFF7808656FE}"/>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grpSp>
        <p:nvGrpSpPr>
          <p:cNvPr id="112" name="组合 111">
            <a:extLst>
              <a:ext uri="{FF2B5EF4-FFF2-40B4-BE49-F238E27FC236}">
                <a16:creationId xmlns:a16="http://schemas.microsoft.com/office/drawing/2014/main" id="{E86C00D5-C8F2-4529-A84A-0C3BE4B0FE27}"/>
              </a:ext>
            </a:extLst>
          </p:cNvPr>
          <p:cNvGrpSpPr/>
          <p:nvPr/>
        </p:nvGrpSpPr>
        <p:grpSpPr>
          <a:xfrm>
            <a:off x="3057357" y="3187182"/>
            <a:ext cx="276999" cy="506945"/>
            <a:chOff x="1602001" y="1901427"/>
            <a:chExt cx="276999" cy="506945"/>
          </a:xfrm>
        </p:grpSpPr>
        <p:sp>
          <p:nvSpPr>
            <p:cNvPr id="113" name="矩形 112">
              <a:extLst>
                <a:ext uri="{FF2B5EF4-FFF2-40B4-BE49-F238E27FC236}">
                  <a16:creationId xmlns:a16="http://schemas.microsoft.com/office/drawing/2014/main" id="{081169E7-6CD1-481F-9EA0-E447E4D92223}"/>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4" name="文本框 113">
              <a:extLst>
                <a:ext uri="{FF2B5EF4-FFF2-40B4-BE49-F238E27FC236}">
                  <a16:creationId xmlns:a16="http://schemas.microsoft.com/office/drawing/2014/main" id="{4EE377EB-F1F1-4E3A-8CBE-C99F4E40A904}"/>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15" name="文本框 114">
            <a:extLst>
              <a:ext uri="{FF2B5EF4-FFF2-40B4-BE49-F238E27FC236}">
                <a16:creationId xmlns:a16="http://schemas.microsoft.com/office/drawing/2014/main" id="{E52633DA-31F1-4136-AC7E-D6552DEA0720}"/>
              </a:ext>
            </a:extLst>
          </p:cNvPr>
          <p:cNvSpPr txBox="1"/>
          <p:nvPr/>
        </p:nvSpPr>
        <p:spPr>
          <a:xfrm>
            <a:off x="3148228"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16" name="直接连接符 115">
            <a:extLst>
              <a:ext uri="{FF2B5EF4-FFF2-40B4-BE49-F238E27FC236}">
                <a16:creationId xmlns:a16="http://schemas.microsoft.com/office/drawing/2014/main" id="{79131AF6-462E-4D9A-AF62-5BF150A856B4}"/>
              </a:ext>
            </a:extLst>
          </p:cNvPr>
          <p:cNvCxnSpPr/>
          <p:nvPr/>
        </p:nvCxnSpPr>
        <p:spPr>
          <a:xfrm flipV="1">
            <a:off x="4447459" y="278305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接箭头连接符 116">
            <a:extLst>
              <a:ext uri="{FF2B5EF4-FFF2-40B4-BE49-F238E27FC236}">
                <a16:creationId xmlns:a16="http://schemas.microsoft.com/office/drawing/2014/main" id="{09DB2D48-9AEB-427E-AFDB-237633646AC9}"/>
              </a:ext>
            </a:extLst>
          </p:cNvPr>
          <p:cNvCxnSpPr/>
          <p:nvPr/>
        </p:nvCxnSpPr>
        <p:spPr>
          <a:xfrm>
            <a:off x="3047868"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8" name="组合 117">
            <a:extLst>
              <a:ext uri="{FF2B5EF4-FFF2-40B4-BE49-F238E27FC236}">
                <a16:creationId xmlns:a16="http://schemas.microsoft.com/office/drawing/2014/main" id="{ACCD3EC2-6CDD-4834-8BDA-54464CB4A0A3}"/>
              </a:ext>
            </a:extLst>
          </p:cNvPr>
          <p:cNvGrpSpPr/>
          <p:nvPr/>
        </p:nvGrpSpPr>
        <p:grpSpPr>
          <a:xfrm>
            <a:off x="3310942" y="3187181"/>
            <a:ext cx="276999" cy="506945"/>
            <a:chOff x="1602001" y="1901427"/>
            <a:chExt cx="276999" cy="506945"/>
          </a:xfrm>
        </p:grpSpPr>
        <p:sp>
          <p:nvSpPr>
            <p:cNvPr id="119" name="矩形 118">
              <a:extLst>
                <a:ext uri="{FF2B5EF4-FFF2-40B4-BE49-F238E27FC236}">
                  <a16:creationId xmlns:a16="http://schemas.microsoft.com/office/drawing/2014/main" id="{9448AAA3-2738-4E65-AB97-5882BA3468E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0" name="文本框 119">
              <a:extLst>
                <a:ext uri="{FF2B5EF4-FFF2-40B4-BE49-F238E27FC236}">
                  <a16:creationId xmlns:a16="http://schemas.microsoft.com/office/drawing/2014/main" id="{9BE4A770-4969-4879-9BC0-B008AA779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21" name="文本框 120">
            <a:extLst>
              <a:ext uri="{FF2B5EF4-FFF2-40B4-BE49-F238E27FC236}">
                <a16:creationId xmlns:a16="http://schemas.microsoft.com/office/drawing/2014/main" id="{DE84C4D7-A274-442E-8A70-2676746CD5C6}"/>
              </a:ext>
            </a:extLst>
          </p:cNvPr>
          <p:cNvSpPr txBox="1"/>
          <p:nvPr/>
        </p:nvSpPr>
        <p:spPr>
          <a:xfrm>
            <a:off x="3638509"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22" name="组合 121">
            <a:extLst>
              <a:ext uri="{FF2B5EF4-FFF2-40B4-BE49-F238E27FC236}">
                <a16:creationId xmlns:a16="http://schemas.microsoft.com/office/drawing/2014/main" id="{E8425BFF-D7E6-48BB-830E-3763925E4B54}"/>
              </a:ext>
            </a:extLst>
          </p:cNvPr>
          <p:cNvGrpSpPr/>
          <p:nvPr/>
        </p:nvGrpSpPr>
        <p:grpSpPr>
          <a:xfrm>
            <a:off x="4200641" y="3201190"/>
            <a:ext cx="276999" cy="506945"/>
            <a:chOff x="1602001" y="1901427"/>
            <a:chExt cx="276999" cy="506945"/>
          </a:xfrm>
        </p:grpSpPr>
        <p:sp>
          <p:nvSpPr>
            <p:cNvPr id="123" name="矩形 122">
              <a:extLst>
                <a:ext uri="{FF2B5EF4-FFF2-40B4-BE49-F238E27FC236}">
                  <a16:creationId xmlns:a16="http://schemas.microsoft.com/office/drawing/2014/main" id="{8B0412B8-3A0D-4A1D-A4C7-D5013E57D7F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4" name="文本框 123">
              <a:extLst>
                <a:ext uri="{FF2B5EF4-FFF2-40B4-BE49-F238E27FC236}">
                  <a16:creationId xmlns:a16="http://schemas.microsoft.com/office/drawing/2014/main" id="{58A0C7BD-13AE-4D7F-A197-E0AC7A3C1F0D}"/>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25" name="直接连接符 124">
            <a:extLst>
              <a:ext uri="{FF2B5EF4-FFF2-40B4-BE49-F238E27FC236}">
                <a16:creationId xmlns:a16="http://schemas.microsoft.com/office/drawing/2014/main" id="{F5D2AC29-2E00-4C79-866F-4B1F54CFDEE1}"/>
              </a:ext>
            </a:extLst>
          </p:cNvPr>
          <p:cNvCxnSpPr/>
          <p:nvPr/>
        </p:nvCxnSpPr>
        <p:spPr>
          <a:xfrm>
            <a:off x="777331" y="369813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文本框 125">
            <a:extLst>
              <a:ext uri="{FF2B5EF4-FFF2-40B4-BE49-F238E27FC236}">
                <a16:creationId xmlns:a16="http://schemas.microsoft.com/office/drawing/2014/main" id="{7FB0DCC2-03A8-499C-9F19-7C243C62FCC1}"/>
              </a:ext>
            </a:extLst>
          </p:cNvPr>
          <p:cNvSpPr txBox="1"/>
          <p:nvPr/>
        </p:nvSpPr>
        <p:spPr>
          <a:xfrm>
            <a:off x="4605949" y="2942004"/>
            <a:ext cx="441146" cy="400110"/>
          </a:xfrm>
          <a:prstGeom prst="rect">
            <a:avLst/>
          </a:prstGeom>
          <a:noFill/>
        </p:spPr>
        <p:txBody>
          <a:bodyPr wrap="none" rtlCol="0">
            <a:spAutoFit/>
          </a:bodyPr>
          <a:lstStyle/>
          <a:p>
            <a:r>
              <a:rPr lang="en-US" altLang="zh-CN" dirty="0"/>
              <a:t>…</a:t>
            </a:r>
            <a:endParaRPr lang="zh-CN" altLang="en-US" dirty="0"/>
          </a:p>
        </p:txBody>
      </p:sp>
      <p:cxnSp>
        <p:nvCxnSpPr>
          <p:cNvPr id="127" name="直接连接符 126">
            <a:extLst>
              <a:ext uri="{FF2B5EF4-FFF2-40B4-BE49-F238E27FC236}">
                <a16:creationId xmlns:a16="http://schemas.microsoft.com/office/drawing/2014/main" id="{5D130EA3-8511-407D-ADE3-226D5499AFB0}"/>
              </a:ext>
            </a:extLst>
          </p:cNvPr>
          <p:cNvCxnSpPr/>
          <p:nvPr/>
        </p:nvCxnSpPr>
        <p:spPr>
          <a:xfrm flipV="1">
            <a:off x="5220569"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8" name="组合 127">
            <a:extLst>
              <a:ext uri="{FF2B5EF4-FFF2-40B4-BE49-F238E27FC236}">
                <a16:creationId xmlns:a16="http://schemas.microsoft.com/office/drawing/2014/main" id="{44A4D64E-2D1A-4D22-8A1A-69D211AF0F21}"/>
              </a:ext>
            </a:extLst>
          </p:cNvPr>
          <p:cNvGrpSpPr/>
          <p:nvPr/>
        </p:nvGrpSpPr>
        <p:grpSpPr>
          <a:xfrm>
            <a:off x="5223502" y="3187182"/>
            <a:ext cx="276999" cy="506945"/>
            <a:chOff x="1602001" y="1901427"/>
            <a:chExt cx="276999" cy="506945"/>
          </a:xfrm>
        </p:grpSpPr>
        <p:sp>
          <p:nvSpPr>
            <p:cNvPr id="129" name="矩形 128">
              <a:extLst>
                <a:ext uri="{FF2B5EF4-FFF2-40B4-BE49-F238E27FC236}">
                  <a16:creationId xmlns:a16="http://schemas.microsoft.com/office/drawing/2014/main" id="{0BFC3EF7-ACBE-451F-9987-03E0A0846A2E}"/>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0" name="文本框 129">
              <a:extLst>
                <a:ext uri="{FF2B5EF4-FFF2-40B4-BE49-F238E27FC236}">
                  <a16:creationId xmlns:a16="http://schemas.microsoft.com/office/drawing/2014/main" id="{1E74ADCD-30D1-4AF1-98C2-E84F4C6B2283}"/>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1" name="文本框 130">
            <a:extLst>
              <a:ext uri="{FF2B5EF4-FFF2-40B4-BE49-F238E27FC236}">
                <a16:creationId xmlns:a16="http://schemas.microsoft.com/office/drawing/2014/main" id="{6DC27E2D-C938-437A-AA66-81B97A2A2424}"/>
              </a:ext>
            </a:extLst>
          </p:cNvPr>
          <p:cNvSpPr txBox="1"/>
          <p:nvPr/>
        </p:nvSpPr>
        <p:spPr>
          <a:xfrm>
            <a:off x="5314373"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32" name="直接连接符 131">
            <a:extLst>
              <a:ext uri="{FF2B5EF4-FFF2-40B4-BE49-F238E27FC236}">
                <a16:creationId xmlns:a16="http://schemas.microsoft.com/office/drawing/2014/main" id="{222ED5F3-27F0-44F7-B801-EFB237914A48}"/>
              </a:ext>
            </a:extLst>
          </p:cNvPr>
          <p:cNvCxnSpPr/>
          <p:nvPr/>
        </p:nvCxnSpPr>
        <p:spPr>
          <a:xfrm flipV="1">
            <a:off x="6613604" y="2329979"/>
            <a:ext cx="0" cy="137666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接箭头连接符 132">
            <a:extLst>
              <a:ext uri="{FF2B5EF4-FFF2-40B4-BE49-F238E27FC236}">
                <a16:creationId xmlns:a16="http://schemas.microsoft.com/office/drawing/2014/main" id="{36721209-487D-43CB-A66D-D5D2F74E7E5F}"/>
              </a:ext>
            </a:extLst>
          </p:cNvPr>
          <p:cNvCxnSpPr/>
          <p:nvPr/>
        </p:nvCxnSpPr>
        <p:spPr>
          <a:xfrm>
            <a:off x="5214013"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34" name="组合 133">
            <a:extLst>
              <a:ext uri="{FF2B5EF4-FFF2-40B4-BE49-F238E27FC236}">
                <a16:creationId xmlns:a16="http://schemas.microsoft.com/office/drawing/2014/main" id="{18EC3BFD-A167-41DB-91C1-A6F98068C6A5}"/>
              </a:ext>
            </a:extLst>
          </p:cNvPr>
          <p:cNvGrpSpPr/>
          <p:nvPr/>
        </p:nvGrpSpPr>
        <p:grpSpPr>
          <a:xfrm>
            <a:off x="5477087" y="3187181"/>
            <a:ext cx="276999" cy="506945"/>
            <a:chOff x="1602001" y="1901427"/>
            <a:chExt cx="276999" cy="506945"/>
          </a:xfrm>
        </p:grpSpPr>
        <p:sp>
          <p:nvSpPr>
            <p:cNvPr id="135" name="矩形 134">
              <a:extLst>
                <a:ext uri="{FF2B5EF4-FFF2-40B4-BE49-F238E27FC236}">
                  <a16:creationId xmlns:a16="http://schemas.microsoft.com/office/drawing/2014/main" id="{C053D393-AF19-4672-82CF-B9FB9E5FF91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6" name="文本框 135">
              <a:extLst>
                <a:ext uri="{FF2B5EF4-FFF2-40B4-BE49-F238E27FC236}">
                  <a16:creationId xmlns:a16="http://schemas.microsoft.com/office/drawing/2014/main" id="{BCB8AEFC-F650-412D-B7E4-BAB175218D7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7" name="文本框 136">
            <a:extLst>
              <a:ext uri="{FF2B5EF4-FFF2-40B4-BE49-F238E27FC236}">
                <a16:creationId xmlns:a16="http://schemas.microsoft.com/office/drawing/2014/main" id="{E77F0A06-FB2A-46CC-A2A7-CFD2A5B46201}"/>
              </a:ext>
            </a:extLst>
          </p:cNvPr>
          <p:cNvSpPr txBox="1"/>
          <p:nvPr/>
        </p:nvSpPr>
        <p:spPr>
          <a:xfrm>
            <a:off x="5804654"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38" name="组合 137">
            <a:extLst>
              <a:ext uri="{FF2B5EF4-FFF2-40B4-BE49-F238E27FC236}">
                <a16:creationId xmlns:a16="http://schemas.microsoft.com/office/drawing/2014/main" id="{A9F4D7D3-954D-4E39-800D-2CBA5EE44457}"/>
              </a:ext>
            </a:extLst>
          </p:cNvPr>
          <p:cNvGrpSpPr/>
          <p:nvPr/>
        </p:nvGrpSpPr>
        <p:grpSpPr>
          <a:xfrm>
            <a:off x="6366786" y="3201190"/>
            <a:ext cx="276999" cy="506945"/>
            <a:chOff x="1602001" y="1901427"/>
            <a:chExt cx="276999" cy="506945"/>
          </a:xfrm>
        </p:grpSpPr>
        <p:sp>
          <p:nvSpPr>
            <p:cNvPr id="139" name="矩形 138">
              <a:extLst>
                <a:ext uri="{FF2B5EF4-FFF2-40B4-BE49-F238E27FC236}">
                  <a16:creationId xmlns:a16="http://schemas.microsoft.com/office/drawing/2014/main" id="{4E7D84D3-71B8-4B6B-84B1-23478FD3F83F}"/>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0" name="文本框 139">
              <a:extLst>
                <a:ext uri="{FF2B5EF4-FFF2-40B4-BE49-F238E27FC236}">
                  <a16:creationId xmlns:a16="http://schemas.microsoft.com/office/drawing/2014/main" id="{69C23C49-95F0-44A6-B019-05F03FFAD23F}"/>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41" name="直接箭头连接符 140">
            <a:extLst>
              <a:ext uri="{FF2B5EF4-FFF2-40B4-BE49-F238E27FC236}">
                <a16:creationId xmlns:a16="http://schemas.microsoft.com/office/drawing/2014/main" id="{4A406B58-0B7C-4585-9D9A-28339DCAF0D0}"/>
              </a:ext>
            </a:extLst>
          </p:cNvPr>
          <p:cNvCxnSpPr/>
          <p:nvPr/>
        </p:nvCxnSpPr>
        <p:spPr>
          <a:xfrm>
            <a:off x="1654833" y="2546003"/>
            <a:ext cx="495795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文本框 141">
            <a:extLst>
              <a:ext uri="{FF2B5EF4-FFF2-40B4-BE49-F238E27FC236}">
                <a16:creationId xmlns:a16="http://schemas.microsoft.com/office/drawing/2014/main" id="{5E821152-317D-4E9B-994D-F91B1FBFCA77}"/>
              </a:ext>
            </a:extLst>
          </p:cNvPr>
          <p:cNvSpPr txBox="1"/>
          <p:nvPr/>
        </p:nvSpPr>
        <p:spPr>
          <a:xfrm>
            <a:off x="3453326" y="2291429"/>
            <a:ext cx="1172116" cy="276999"/>
          </a:xfrm>
          <a:prstGeom prst="rect">
            <a:avLst/>
          </a:prstGeom>
          <a:noFill/>
        </p:spPr>
        <p:txBody>
          <a:bodyPr wrap="none" rtlCol="0">
            <a:spAutoFit/>
          </a:bodyPr>
          <a:lstStyle/>
          <a:p>
            <a:r>
              <a:rPr lang="en-US" altLang="zh-CN" sz="1200" dirty="0"/>
              <a:t>Ranging Block</a:t>
            </a:r>
            <a:endParaRPr lang="zh-CN" altLang="en-US" sz="1200" dirty="0"/>
          </a:p>
        </p:txBody>
      </p:sp>
      <p:sp>
        <p:nvSpPr>
          <p:cNvPr id="143" name="文本框 142">
            <a:extLst>
              <a:ext uri="{FF2B5EF4-FFF2-40B4-BE49-F238E27FC236}">
                <a16:creationId xmlns:a16="http://schemas.microsoft.com/office/drawing/2014/main" id="{86FA3471-BDA3-4C04-895E-127BD5DD4C3E}"/>
              </a:ext>
            </a:extLst>
          </p:cNvPr>
          <p:cNvSpPr txBox="1"/>
          <p:nvPr/>
        </p:nvSpPr>
        <p:spPr>
          <a:xfrm>
            <a:off x="168471" y="4421277"/>
            <a:ext cx="849913" cy="338554"/>
          </a:xfrm>
          <a:prstGeom prst="rect">
            <a:avLst/>
          </a:prstGeom>
          <a:noFill/>
        </p:spPr>
        <p:txBody>
          <a:bodyPr wrap="none" rtlCol="0">
            <a:spAutoFit/>
          </a:bodyPr>
          <a:lstStyle/>
          <a:p>
            <a:r>
              <a:rPr lang="en-US" altLang="zh-CN" sz="1600" dirty="0"/>
              <a:t>Initiator</a:t>
            </a:r>
            <a:endParaRPr lang="zh-CN" altLang="en-US" sz="1600" dirty="0"/>
          </a:p>
        </p:txBody>
      </p:sp>
      <p:sp>
        <p:nvSpPr>
          <p:cNvPr id="144" name="文本框 143">
            <a:extLst>
              <a:ext uri="{FF2B5EF4-FFF2-40B4-BE49-F238E27FC236}">
                <a16:creationId xmlns:a16="http://schemas.microsoft.com/office/drawing/2014/main" id="{CEE3DF85-8F04-41DD-AEAA-C7FB5B589CB8}"/>
              </a:ext>
            </a:extLst>
          </p:cNvPr>
          <p:cNvSpPr txBox="1"/>
          <p:nvPr/>
        </p:nvSpPr>
        <p:spPr>
          <a:xfrm>
            <a:off x="168471" y="5137060"/>
            <a:ext cx="1063112" cy="338554"/>
          </a:xfrm>
          <a:prstGeom prst="rect">
            <a:avLst/>
          </a:prstGeom>
          <a:noFill/>
        </p:spPr>
        <p:txBody>
          <a:bodyPr wrap="none" rtlCol="0">
            <a:spAutoFit/>
          </a:bodyPr>
          <a:lstStyle/>
          <a:p>
            <a:r>
              <a:rPr lang="en-US" altLang="zh-CN" sz="1600" dirty="0"/>
              <a:t>Responder</a:t>
            </a:r>
            <a:endParaRPr lang="zh-CN" altLang="en-US" sz="1600" dirty="0"/>
          </a:p>
        </p:txBody>
      </p:sp>
      <p:cxnSp>
        <p:nvCxnSpPr>
          <p:cNvPr id="145" name="直接连接符 144">
            <a:extLst>
              <a:ext uri="{FF2B5EF4-FFF2-40B4-BE49-F238E27FC236}">
                <a16:creationId xmlns:a16="http://schemas.microsoft.com/office/drawing/2014/main" id="{85496CA3-BB7C-4B71-9783-2B3740FC2719}"/>
              </a:ext>
            </a:extLst>
          </p:cNvPr>
          <p:cNvCxnSpPr/>
          <p:nvPr/>
        </p:nvCxnSpPr>
        <p:spPr>
          <a:xfrm>
            <a:off x="1654834" y="367440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接连接符 145">
            <a:extLst>
              <a:ext uri="{FF2B5EF4-FFF2-40B4-BE49-F238E27FC236}">
                <a16:creationId xmlns:a16="http://schemas.microsoft.com/office/drawing/2014/main" id="{A7961587-D8AA-47B9-927B-7528A802DEA9}"/>
              </a:ext>
            </a:extLst>
          </p:cNvPr>
          <p:cNvCxnSpPr/>
          <p:nvPr/>
        </p:nvCxnSpPr>
        <p:spPr>
          <a:xfrm>
            <a:off x="3054425" y="370934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7" name="组合 146">
            <a:extLst>
              <a:ext uri="{FF2B5EF4-FFF2-40B4-BE49-F238E27FC236}">
                <a16:creationId xmlns:a16="http://schemas.microsoft.com/office/drawing/2014/main" id="{86C034C0-37A3-4DC5-B291-8D1CEED6D1F8}"/>
              </a:ext>
            </a:extLst>
          </p:cNvPr>
          <p:cNvGrpSpPr/>
          <p:nvPr/>
        </p:nvGrpSpPr>
        <p:grpSpPr>
          <a:xfrm>
            <a:off x="1794499" y="4326895"/>
            <a:ext cx="362600" cy="371174"/>
            <a:chOff x="1290763" y="2927473"/>
            <a:chExt cx="362600" cy="371174"/>
          </a:xfrm>
        </p:grpSpPr>
        <p:sp>
          <p:nvSpPr>
            <p:cNvPr id="148" name="矩形 147">
              <a:extLst>
                <a:ext uri="{FF2B5EF4-FFF2-40B4-BE49-F238E27FC236}">
                  <a16:creationId xmlns:a16="http://schemas.microsoft.com/office/drawing/2014/main" id="{C15E91D0-ACF2-4E1C-9E90-98F3B9E20020}"/>
                </a:ext>
              </a:extLst>
            </p:cNvPr>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49" name="文本框 148">
              <a:extLst>
                <a:ext uri="{FF2B5EF4-FFF2-40B4-BE49-F238E27FC236}">
                  <a16:creationId xmlns:a16="http://schemas.microsoft.com/office/drawing/2014/main" id="{61053466-BB4B-4B4B-A7E9-A34B19F3AA6C}"/>
                </a:ext>
              </a:extLst>
            </p:cNvPr>
            <p:cNvSpPr txBox="1"/>
            <p:nvPr/>
          </p:nvSpPr>
          <p:spPr>
            <a:xfrm>
              <a:off x="1290763" y="3020469"/>
              <a:ext cx="362600" cy="246221"/>
            </a:xfrm>
            <a:prstGeom prst="rect">
              <a:avLst/>
            </a:prstGeom>
            <a:noFill/>
          </p:spPr>
          <p:txBody>
            <a:bodyPr wrap="none" rtlCol="0">
              <a:spAutoFit/>
            </a:bodyPr>
            <a:lstStyle/>
            <a:p>
              <a:r>
                <a:rPr lang="en-US" altLang="zh-CN" sz="1000" dirty="0"/>
                <a:t>NB</a:t>
              </a:r>
              <a:endParaRPr lang="zh-CN" altLang="en-US" sz="1000" dirty="0"/>
            </a:p>
          </p:txBody>
        </p:sp>
      </p:grpSp>
      <p:grpSp>
        <p:nvGrpSpPr>
          <p:cNvPr id="150" name="组合 149">
            <a:extLst>
              <a:ext uri="{FF2B5EF4-FFF2-40B4-BE49-F238E27FC236}">
                <a16:creationId xmlns:a16="http://schemas.microsoft.com/office/drawing/2014/main" id="{C0A1102A-FEEB-4D01-8D42-73D85FAA15AC}"/>
              </a:ext>
            </a:extLst>
          </p:cNvPr>
          <p:cNvGrpSpPr/>
          <p:nvPr/>
        </p:nvGrpSpPr>
        <p:grpSpPr>
          <a:xfrm>
            <a:off x="2318391" y="5057868"/>
            <a:ext cx="362600" cy="371174"/>
            <a:chOff x="1593663" y="3608246"/>
            <a:chExt cx="362600" cy="371174"/>
          </a:xfrm>
        </p:grpSpPr>
        <p:sp>
          <p:nvSpPr>
            <p:cNvPr id="151" name="矩形 150">
              <a:extLst>
                <a:ext uri="{FF2B5EF4-FFF2-40B4-BE49-F238E27FC236}">
                  <a16:creationId xmlns:a16="http://schemas.microsoft.com/office/drawing/2014/main" id="{C0528F76-4F2D-4CB4-B350-94AB2B77B800}"/>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52" name="文本框 151">
              <a:extLst>
                <a:ext uri="{FF2B5EF4-FFF2-40B4-BE49-F238E27FC236}">
                  <a16:creationId xmlns:a16="http://schemas.microsoft.com/office/drawing/2014/main" id="{63EA6106-2242-456F-9156-AC85A7257AC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53" name="直接连接符 152">
            <a:extLst>
              <a:ext uri="{FF2B5EF4-FFF2-40B4-BE49-F238E27FC236}">
                <a16:creationId xmlns:a16="http://schemas.microsoft.com/office/drawing/2014/main" id="{CA512A32-3E16-4353-9E9B-028DEB40D529}"/>
              </a:ext>
            </a:extLst>
          </p:cNvPr>
          <p:cNvCxnSpPr/>
          <p:nvPr/>
        </p:nvCxnSpPr>
        <p:spPr>
          <a:xfrm>
            <a:off x="1609985" y="470624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接连接符 153">
            <a:extLst>
              <a:ext uri="{FF2B5EF4-FFF2-40B4-BE49-F238E27FC236}">
                <a16:creationId xmlns:a16="http://schemas.microsoft.com/office/drawing/2014/main" id="{AB84C6BC-149F-4359-B19F-913B223BBB12}"/>
              </a:ext>
            </a:extLst>
          </p:cNvPr>
          <p:cNvCxnSpPr/>
          <p:nvPr/>
        </p:nvCxnSpPr>
        <p:spPr>
          <a:xfrm>
            <a:off x="1609985" y="542632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接连接符 154">
            <a:extLst>
              <a:ext uri="{FF2B5EF4-FFF2-40B4-BE49-F238E27FC236}">
                <a16:creationId xmlns:a16="http://schemas.microsoft.com/office/drawing/2014/main" id="{8804AE83-5C86-4F4B-B268-1675EBC2C0E0}"/>
              </a:ext>
            </a:extLst>
          </p:cNvPr>
          <p:cNvCxnSpPr/>
          <p:nvPr/>
        </p:nvCxnSpPr>
        <p:spPr>
          <a:xfrm>
            <a:off x="3195857" y="414349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直接连接符 155">
            <a:extLst>
              <a:ext uri="{FF2B5EF4-FFF2-40B4-BE49-F238E27FC236}">
                <a16:creationId xmlns:a16="http://schemas.microsoft.com/office/drawing/2014/main" id="{44119FE1-D81E-4E1A-A3B3-F5DA6FCB766F}"/>
              </a:ext>
            </a:extLst>
          </p:cNvPr>
          <p:cNvCxnSpPr/>
          <p:nvPr/>
        </p:nvCxnSpPr>
        <p:spPr>
          <a:xfrm>
            <a:off x="4649944" y="417811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7" name="直接连接符 156">
            <a:extLst>
              <a:ext uri="{FF2B5EF4-FFF2-40B4-BE49-F238E27FC236}">
                <a16:creationId xmlns:a16="http://schemas.microsoft.com/office/drawing/2014/main" id="{8DADC961-23EE-490B-A82F-A77FD48E1316}"/>
              </a:ext>
            </a:extLst>
          </p:cNvPr>
          <p:cNvCxnSpPr/>
          <p:nvPr/>
        </p:nvCxnSpPr>
        <p:spPr>
          <a:xfrm>
            <a:off x="607448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直接连接符 157">
            <a:extLst>
              <a:ext uri="{FF2B5EF4-FFF2-40B4-BE49-F238E27FC236}">
                <a16:creationId xmlns:a16="http://schemas.microsoft.com/office/drawing/2014/main" id="{F20B976A-3C28-43FE-B4B2-44254303FA9B}"/>
              </a:ext>
            </a:extLst>
          </p:cNvPr>
          <p:cNvCxnSpPr/>
          <p:nvPr/>
        </p:nvCxnSpPr>
        <p:spPr>
          <a:xfrm>
            <a:off x="751464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59" name="组合 158">
            <a:extLst>
              <a:ext uri="{FF2B5EF4-FFF2-40B4-BE49-F238E27FC236}">
                <a16:creationId xmlns:a16="http://schemas.microsoft.com/office/drawing/2014/main" id="{506858E3-052B-4A35-A01E-7875C6780EB9}"/>
              </a:ext>
            </a:extLst>
          </p:cNvPr>
          <p:cNvGrpSpPr/>
          <p:nvPr/>
        </p:nvGrpSpPr>
        <p:grpSpPr>
          <a:xfrm>
            <a:off x="3231214" y="4369425"/>
            <a:ext cx="518451" cy="336005"/>
            <a:chOff x="3168893" y="3092182"/>
            <a:chExt cx="518451" cy="336005"/>
          </a:xfrm>
        </p:grpSpPr>
        <p:sp>
          <p:nvSpPr>
            <p:cNvPr id="160" name="矩形 159">
              <a:extLst>
                <a:ext uri="{FF2B5EF4-FFF2-40B4-BE49-F238E27FC236}">
                  <a16:creationId xmlns:a16="http://schemas.microsoft.com/office/drawing/2014/main" id="{98E79A9F-44DC-4CB9-9D9F-D4DF59294B34}"/>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1" name="文本框 160">
              <a:extLst>
                <a:ext uri="{FF2B5EF4-FFF2-40B4-BE49-F238E27FC236}">
                  <a16:creationId xmlns:a16="http://schemas.microsoft.com/office/drawing/2014/main" id="{1BA29E63-96BD-4F81-BCD3-2015A2581273}"/>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2" name="组合 161">
            <a:extLst>
              <a:ext uri="{FF2B5EF4-FFF2-40B4-BE49-F238E27FC236}">
                <a16:creationId xmlns:a16="http://schemas.microsoft.com/office/drawing/2014/main" id="{AB8E04B9-4818-42A9-9BE2-B40DE21BBE9C}"/>
              </a:ext>
            </a:extLst>
          </p:cNvPr>
          <p:cNvGrpSpPr/>
          <p:nvPr/>
        </p:nvGrpSpPr>
        <p:grpSpPr>
          <a:xfrm>
            <a:off x="3959190" y="5078866"/>
            <a:ext cx="518451" cy="336005"/>
            <a:chOff x="3168893" y="3092182"/>
            <a:chExt cx="518451" cy="336005"/>
          </a:xfrm>
        </p:grpSpPr>
        <p:sp>
          <p:nvSpPr>
            <p:cNvPr id="163" name="矩形 162">
              <a:extLst>
                <a:ext uri="{FF2B5EF4-FFF2-40B4-BE49-F238E27FC236}">
                  <a16:creationId xmlns:a16="http://schemas.microsoft.com/office/drawing/2014/main" id="{323298F5-09F6-41A9-9A7C-E5733A5D50C7}"/>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4" name="文本框 163">
              <a:extLst>
                <a:ext uri="{FF2B5EF4-FFF2-40B4-BE49-F238E27FC236}">
                  <a16:creationId xmlns:a16="http://schemas.microsoft.com/office/drawing/2014/main" id="{885ACAEE-8D90-45D3-BFEC-432B743DA99F}"/>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5" name="组合 164">
            <a:extLst>
              <a:ext uri="{FF2B5EF4-FFF2-40B4-BE49-F238E27FC236}">
                <a16:creationId xmlns:a16="http://schemas.microsoft.com/office/drawing/2014/main" id="{C30602BA-1279-4C93-9AF4-88A23412601E}"/>
              </a:ext>
            </a:extLst>
          </p:cNvPr>
          <p:cNvGrpSpPr/>
          <p:nvPr/>
        </p:nvGrpSpPr>
        <p:grpSpPr>
          <a:xfrm>
            <a:off x="4685768" y="4353549"/>
            <a:ext cx="518451" cy="336005"/>
            <a:chOff x="3168893" y="3092182"/>
            <a:chExt cx="518451" cy="336005"/>
          </a:xfrm>
        </p:grpSpPr>
        <p:sp>
          <p:nvSpPr>
            <p:cNvPr id="166" name="矩形 165">
              <a:extLst>
                <a:ext uri="{FF2B5EF4-FFF2-40B4-BE49-F238E27FC236}">
                  <a16:creationId xmlns:a16="http://schemas.microsoft.com/office/drawing/2014/main" id="{2125F55D-A387-4DE8-8F14-CF60D8A27156}"/>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7" name="文本框 166">
              <a:extLst>
                <a:ext uri="{FF2B5EF4-FFF2-40B4-BE49-F238E27FC236}">
                  <a16:creationId xmlns:a16="http://schemas.microsoft.com/office/drawing/2014/main" id="{224ECA40-B985-428A-85E0-632DCE7725E4}"/>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8" name="组合 167">
            <a:extLst>
              <a:ext uri="{FF2B5EF4-FFF2-40B4-BE49-F238E27FC236}">
                <a16:creationId xmlns:a16="http://schemas.microsoft.com/office/drawing/2014/main" id="{57494E78-9EAF-4FD7-8958-CD79F113442A}"/>
              </a:ext>
            </a:extLst>
          </p:cNvPr>
          <p:cNvGrpSpPr/>
          <p:nvPr/>
        </p:nvGrpSpPr>
        <p:grpSpPr>
          <a:xfrm>
            <a:off x="5520881" y="5060785"/>
            <a:ext cx="518451" cy="336005"/>
            <a:chOff x="3168893" y="3092182"/>
            <a:chExt cx="518451" cy="336005"/>
          </a:xfrm>
        </p:grpSpPr>
        <p:sp>
          <p:nvSpPr>
            <p:cNvPr id="169" name="矩形 168">
              <a:extLst>
                <a:ext uri="{FF2B5EF4-FFF2-40B4-BE49-F238E27FC236}">
                  <a16:creationId xmlns:a16="http://schemas.microsoft.com/office/drawing/2014/main" id="{F0D1B703-BCDC-40F9-A471-222908E693F1}"/>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0" name="文本框 169">
              <a:extLst>
                <a:ext uri="{FF2B5EF4-FFF2-40B4-BE49-F238E27FC236}">
                  <a16:creationId xmlns:a16="http://schemas.microsoft.com/office/drawing/2014/main" id="{292FE68A-D26F-4172-A764-FA6EED67A1C2}"/>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1" name="组合 170">
            <a:extLst>
              <a:ext uri="{FF2B5EF4-FFF2-40B4-BE49-F238E27FC236}">
                <a16:creationId xmlns:a16="http://schemas.microsoft.com/office/drawing/2014/main" id="{BDF105C4-F6EE-49C1-A4B7-E963E6972F1A}"/>
              </a:ext>
            </a:extLst>
          </p:cNvPr>
          <p:cNvGrpSpPr/>
          <p:nvPr/>
        </p:nvGrpSpPr>
        <p:grpSpPr>
          <a:xfrm>
            <a:off x="6230564" y="4352853"/>
            <a:ext cx="518451" cy="336005"/>
            <a:chOff x="3168893" y="3092182"/>
            <a:chExt cx="518451" cy="336005"/>
          </a:xfrm>
        </p:grpSpPr>
        <p:sp>
          <p:nvSpPr>
            <p:cNvPr id="172" name="矩形 171">
              <a:extLst>
                <a:ext uri="{FF2B5EF4-FFF2-40B4-BE49-F238E27FC236}">
                  <a16:creationId xmlns:a16="http://schemas.microsoft.com/office/drawing/2014/main" id="{4CD17C50-AE88-432B-8829-4E024A62FF5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3" name="文本框 172">
              <a:extLst>
                <a:ext uri="{FF2B5EF4-FFF2-40B4-BE49-F238E27FC236}">
                  <a16:creationId xmlns:a16="http://schemas.microsoft.com/office/drawing/2014/main" id="{93D4F355-C9F9-4105-B6BA-0C28D2BE14A5}"/>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4" name="组合 173">
            <a:extLst>
              <a:ext uri="{FF2B5EF4-FFF2-40B4-BE49-F238E27FC236}">
                <a16:creationId xmlns:a16="http://schemas.microsoft.com/office/drawing/2014/main" id="{175384ED-D1B3-4E7A-844D-DAD51D639B9E}"/>
              </a:ext>
            </a:extLst>
          </p:cNvPr>
          <p:cNvGrpSpPr/>
          <p:nvPr/>
        </p:nvGrpSpPr>
        <p:grpSpPr>
          <a:xfrm>
            <a:off x="6925216" y="5084333"/>
            <a:ext cx="518451" cy="336005"/>
            <a:chOff x="3168893" y="3092182"/>
            <a:chExt cx="518451" cy="336005"/>
          </a:xfrm>
        </p:grpSpPr>
        <p:sp>
          <p:nvSpPr>
            <p:cNvPr id="175" name="矩形 174">
              <a:extLst>
                <a:ext uri="{FF2B5EF4-FFF2-40B4-BE49-F238E27FC236}">
                  <a16:creationId xmlns:a16="http://schemas.microsoft.com/office/drawing/2014/main" id="{4845CAA1-A44A-4158-89D7-54D01E0DF1D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6" name="文本框 175">
              <a:extLst>
                <a:ext uri="{FF2B5EF4-FFF2-40B4-BE49-F238E27FC236}">
                  <a16:creationId xmlns:a16="http://schemas.microsoft.com/office/drawing/2014/main" id="{79F2490D-4DB8-4355-849D-8E90F7959DDB}"/>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7" name="组合 176">
            <a:extLst>
              <a:ext uri="{FF2B5EF4-FFF2-40B4-BE49-F238E27FC236}">
                <a16:creationId xmlns:a16="http://schemas.microsoft.com/office/drawing/2014/main" id="{EB8FE69C-553C-4738-B70D-35A56EC61EDD}"/>
              </a:ext>
            </a:extLst>
          </p:cNvPr>
          <p:cNvGrpSpPr/>
          <p:nvPr/>
        </p:nvGrpSpPr>
        <p:grpSpPr>
          <a:xfrm>
            <a:off x="8097779" y="5035183"/>
            <a:ext cx="362600" cy="371174"/>
            <a:chOff x="1593663" y="3608246"/>
            <a:chExt cx="362600" cy="371174"/>
          </a:xfrm>
        </p:grpSpPr>
        <p:sp>
          <p:nvSpPr>
            <p:cNvPr id="178" name="矩形 177">
              <a:extLst>
                <a:ext uri="{FF2B5EF4-FFF2-40B4-BE49-F238E27FC236}">
                  <a16:creationId xmlns:a16="http://schemas.microsoft.com/office/drawing/2014/main" id="{4F5A55F3-AD13-4B89-B823-4946F9E05A2A}"/>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79" name="文本框 178">
              <a:extLst>
                <a:ext uri="{FF2B5EF4-FFF2-40B4-BE49-F238E27FC236}">
                  <a16:creationId xmlns:a16="http://schemas.microsoft.com/office/drawing/2014/main" id="{567AED27-1CA2-4420-80FC-4D5748AC882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80" name="直接连接符 179">
            <a:extLst>
              <a:ext uri="{FF2B5EF4-FFF2-40B4-BE49-F238E27FC236}">
                <a16:creationId xmlns:a16="http://schemas.microsoft.com/office/drawing/2014/main" id="{0B550D7E-FB6D-47F1-A402-5BA04BC0206A}"/>
              </a:ext>
            </a:extLst>
          </p:cNvPr>
          <p:cNvCxnSpPr/>
          <p:nvPr/>
        </p:nvCxnSpPr>
        <p:spPr>
          <a:xfrm>
            <a:off x="895480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1" name="直接连接符 180">
            <a:extLst>
              <a:ext uri="{FF2B5EF4-FFF2-40B4-BE49-F238E27FC236}">
                <a16:creationId xmlns:a16="http://schemas.microsoft.com/office/drawing/2014/main" id="{9156B83A-AA8D-446C-9AB0-E8C095D7222E}"/>
              </a:ext>
            </a:extLst>
          </p:cNvPr>
          <p:cNvCxnSpPr/>
          <p:nvPr/>
        </p:nvCxnSpPr>
        <p:spPr>
          <a:xfrm>
            <a:off x="1733907"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2" name="直接连接符 181">
            <a:extLst>
              <a:ext uri="{FF2B5EF4-FFF2-40B4-BE49-F238E27FC236}">
                <a16:creationId xmlns:a16="http://schemas.microsoft.com/office/drawing/2014/main" id="{1935AA56-202D-4764-8E4B-693FC8A13AFC}"/>
              </a:ext>
            </a:extLst>
          </p:cNvPr>
          <p:cNvCxnSpPr/>
          <p:nvPr/>
        </p:nvCxnSpPr>
        <p:spPr>
          <a:xfrm>
            <a:off x="1917907" y="369412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矩形 182">
            <a:extLst>
              <a:ext uri="{FF2B5EF4-FFF2-40B4-BE49-F238E27FC236}">
                <a16:creationId xmlns:a16="http://schemas.microsoft.com/office/drawing/2014/main" id="{85D5F850-14A8-430D-937F-06BC5BFA19EE}"/>
              </a:ext>
            </a:extLst>
          </p:cNvPr>
          <p:cNvSpPr/>
          <p:nvPr/>
        </p:nvSpPr>
        <p:spPr>
          <a:xfrm>
            <a:off x="743290" y="5865077"/>
            <a:ext cx="7592901" cy="584775"/>
          </a:xfrm>
          <a:prstGeom prst="rect">
            <a:avLst/>
          </a:prstGeom>
        </p:spPr>
        <p:txBody>
          <a:bodyPr wrap="square">
            <a:spAutoFit/>
          </a:bodyPr>
          <a:lstStyle/>
          <a:p>
            <a:pPr marL="171450" indent="-171450">
              <a:buFont typeface="Arial" panose="020B0604020202020204" pitchFamily="34" charset="0"/>
              <a:buChar char="•"/>
            </a:pPr>
            <a:r>
              <a:rPr lang="en-US" altLang="zh-CN" sz="1600" dirty="0"/>
              <a:t>NB operates at UNII-3/UNII-5.</a:t>
            </a:r>
          </a:p>
          <a:p>
            <a:pPr marL="171450" indent="-171450">
              <a:buFont typeface="Arial" panose="020B0604020202020204" pitchFamily="34" charset="0"/>
              <a:buChar char="•"/>
            </a:pPr>
            <a:r>
              <a:rPr lang="en-US" altLang="zh-CN" sz="1600" dirty="0"/>
              <a:t>Coexistence challenges/issues of NB with Wi-Fi have been discussed in [1]</a:t>
            </a:r>
          </a:p>
        </p:txBody>
      </p:sp>
      <p:grpSp>
        <p:nvGrpSpPr>
          <p:cNvPr id="184" name="组合 183">
            <a:extLst>
              <a:ext uri="{FF2B5EF4-FFF2-40B4-BE49-F238E27FC236}">
                <a16:creationId xmlns:a16="http://schemas.microsoft.com/office/drawing/2014/main" id="{431F4A6C-E66F-4E5E-806A-30AA1D644E24}"/>
              </a:ext>
            </a:extLst>
          </p:cNvPr>
          <p:cNvGrpSpPr/>
          <p:nvPr/>
        </p:nvGrpSpPr>
        <p:grpSpPr>
          <a:xfrm>
            <a:off x="7612395" y="4333621"/>
            <a:ext cx="362600" cy="371174"/>
            <a:chOff x="1593663" y="3608246"/>
            <a:chExt cx="362600" cy="371174"/>
          </a:xfrm>
        </p:grpSpPr>
        <p:sp>
          <p:nvSpPr>
            <p:cNvPr id="185" name="矩形 184">
              <a:extLst>
                <a:ext uri="{FF2B5EF4-FFF2-40B4-BE49-F238E27FC236}">
                  <a16:creationId xmlns:a16="http://schemas.microsoft.com/office/drawing/2014/main" id="{6E1BFF3F-E42E-4B7C-8194-61F1A6D55328}"/>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86" name="文本框 185">
              <a:extLst>
                <a:ext uri="{FF2B5EF4-FFF2-40B4-BE49-F238E27FC236}">
                  <a16:creationId xmlns:a16="http://schemas.microsoft.com/office/drawing/2014/main" id="{B606C887-54F8-45A2-83C6-F16471D711B0}"/>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spTree>
    <p:extLst>
      <p:ext uri="{BB962C8B-B14F-4D97-AF65-F5344CB8AC3E}">
        <p14:creationId xmlns:p14="http://schemas.microsoft.com/office/powerpoint/2010/main" val="288465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1: Adaptive Frequency Hopping (AFH)</a:t>
            </a:r>
            <a:br>
              <a:rPr lang="en-US" altLang="zh-CN" dirty="0"/>
            </a:b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4</a:t>
            </a:fld>
            <a:endParaRPr lang="en-US" altLang="en-US"/>
          </a:p>
        </p:txBody>
      </p:sp>
    </p:spTree>
    <p:extLst>
      <p:ext uri="{BB962C8B-B14F-4D97-AF65-F5344CB8AC3E}">
        <p14:creationId xmlns:p14="http://schemas.microsoft.com/office/powerpoint/2010/main" val="135893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t>AFH</a:t>
            </a:r>
            <a:endParaRPr lang="zh-CN" altLang="en-US" dirty="0"/>
          </a:p>
        </p:txBody>
      </p:sp>
      <p:sp>
        <p:nvSpPr>
          <p:cNvPr id="3" name="内容占位符 2"/>
          <p:cNvSpPr>
            <a:spLocks noGrp="1"/>
          </p:cNvSpPr>
          <p:nvPr>
            <p:ph idx="1"/>
          </p:nvPr>
        </p:nvSpPr>
        <p:spPr>
          <a:xfrm>
            <a:off x="467544" y="1606726"/>
            <a:ext cx="8143056" cy="2266041"/>
          </a:xfrm>
        </p:spPr>
        <p:txBody>
          <a:bodyPr/>
          <a:lstStyle/>
          <a:p>
            <a:r>
              <a:rPr lang="en-US" altLang="zh-CN" sz="1400" dirty="0">
                <a:latin typeface="Times New Roman" panose="02020603050405020304" pitchFamily="18" charset="0"/>
                <a:cs typeface="Times New Roman" panose="02020603050405020304" pitchFamily="18" charset="0"/>
              </a:rPr>
              <a:t>Agile/Adaptive Frequency Hopping (AFH) is an efficient technique to avoid/mitigate Wi-Fi interference [1-2]. Especially for in-device interference, e.g., for NBA-MMS-UWB and Wi-Fi working within the same device, NBA-MMS-UWB can block the operating Wi-Fi channels and hop within other channels.</a:t>
            </a:r>
          </a:p>
          <a:p>
            <a:r>
              <a:rPr lang="en-US" altLang="zh-CN" sz="1400" dirty="0">
                <a:latin typeface="Times New Roman" panose="02020603050405020304" pitchFamily="18" charset="0"/>
                <a:cs typeface="Times New Roman" panose="02020603050405020304" pitchFamily="18" charset="0"/>
              </a:rPr>
              <a:t>AFH adopts a channel map (AFH Map) to indicate </a:t>
            </a:r>
            <a:r>
              <a:rPr lang="en-US" altLang="zh-CN" sz="1400" b="1" i="1" dirty="0" err="1">
                <a:latin typeface="Times New Roman" panose="02020603050405020304" pitchFamily="18" charset="0"/>
                <a:cs typeface="Times New Roman" panose="02020603050405020304" pitchFamily="18" charset="0"/>
              </a:rPr>
              <a:t>AllowList</a:t>
            </a:r>
            <a:r>
              <a:rPr lang="en-US" altLang="zh-CN" sz="1400" b="1" i="1" dirty="0">
                <a:latin typeface="Times New Roman" panose="02020603050405020304" pitchFamily="18" charset="0"/>
                <a:cs typeface="Times New Roman" panose="02020603050405020304" pitchFamily="18" charset="0"/>
              </a:rPr>
              <a:t>/</a:t>
            </a:r>
            <a:r>
              <a:rPr lang="en-US" altLang="zh-CN" sz="1400" b="1" i="1" dirty="0" err="1">
                <a:latin typeface="Times New Roman" panose="02020603050405020304" pitchFamily="18" charset="0"/>
                <a:cs typeface="Times New Roman" panose="02020603050405020304" pitchFamily="18" charset="0"/>
              </a:rPr>
              <a:t>BlockList</a:t>
            </a:r>
            <a:r>
              <a:rPr lang="en-US" altLang="zh-CN" sz="1400" dirty="0">
                <a:latin typeface="Times New Roman" panose="02020603050405020304" pitchFamily="18" charset="0"/>
                <a:cs typeface="Times New Roman" panose="02020603050405020304" pitchFamily="18" charset="0"/>
              </a:rPr>
              <a:t>. When the Wi-Fi interference changes, the AFH Map needs to be updated adaptively. </a:t>
            </a:r>
          </a:p>
          <a:p>
            <a:r>
              <a:rPr lang="en-US" altLang="zh-CN" sz="1400" dirty="0">
                <a:latin typeface="Times New Roman" panose="02020603050405020304" pitchFamily="18" charset="0"/>
                <a:cs typeface="Times New Roman" panose="02020603050405020304" pitchFamily="18" charset="0"/>
              </a:rPr>
              <a:t>Hence, new Information Element (IE), i.e., AFH CMD needs to be designed to sync AFH MAP. AFH CMD may contain AFH MAP and its effective time instant.</a:t>
            </a:r>
            <a:endParaRPr lang="en-US" altLang="zh-CN" sz="1400" b="1" i="1"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5</a:t>
            </a:fld>
            <a:endParaRPr lang="en-US" altLang="en-US" dirty="0"/>
          </a:p>
        </p:txBody>
      </p:sp>
      <p:sp>
        <p:nvSpPr>
          <p:cNvPr id="76" name="矩形 75"/>
          <p:cNvSpPr/>
          <p:nvPr/>
        </p:nvSpPr>
        <p:spPr bwMode="auto">
          <a:xfrm>
            <a:off x="1187624" y="4314104"/>
            <a:ext cx="2771286" cy="1656349"/>
          </a:xfrm>
          <a:prstGeom prst="rect">
            <a:avLst/>
          </a:prstGeom>
          <a:solidFill>
            <a:srgbClr val="FFFFFF">
              <a:lumMod val="75000"/>
            </a:srgbClr>
          </a:solidFill>
          <a:ln>
            <a:no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solidFill>
                <a:srgbClr val="000000"/>
              </a:solidFill>
              <a:latin typeface="Arial" charset="0"/>
            </a:endParaRPr>
          </a:p>
        </p:txBody>
      </p:sp>
      <p:sp>
        <p:nvSpPr>
          <p:cNvPr id="77" name="矩形 76"/>
          <p:cNvSpPr/>
          <p:nvPr/>
        </p:nvSpPr>
        <p:spPr bwMode="auto">
          <a:xfrm>
            <a:off x="1256906"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8" name="矩形 77"/>
          <p:cNvSpPr/>
          <p:nvPr/>
        </p:nvSpPr>
        <p:spPr bwMode="auto">
          <a:xfrm>
            <a:off x="1395470"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9" name="矩形 78"/>
          <p:cNvSpPr/>
          <p:nvPr/>
        </p:nvSpPr>
        <p:spPr bwMode="auto">
          <a:xfrm>
            <a:off x="153403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0" name="矩形 79"/>
          <p:cNvSpPr/>
          <p:nvPr/>
        </p:nvSpPr>
        <p:spPr bwMode="auto">
          <a:xfrm>
            <a:off x="168695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1" name="矩形 80"/>
          <p:cNvSpPr/>
          <p:nvPr/>
        </p:nvSpPr>
        <p:spPr bwMode="auto">
          <a:xfrm>
            <a:off x="182551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2" name="矩形 81"/>
          <p:cNvSpPr/>
          <p:nvPr/>
        </p:nvSpPr>
        <p:spPr bwMode="auto">
          <a:xfrm>
            <a:off x="1949727"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3" name="矩形 82"/>
          <p:cNvSpPr/>
          <p:nvPr/>
        </p:nvSpPr>
        <p:spPr bwMode="auto">
          <a:xfrm>
            <a:off x="2102644"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4" name="矩形 83"/>
          <p:cNvSpPr/>
          <p:nvPr/>
        </p:nvSpPr>
        <p:spPr bwMode="auto">
          <a:xfrm>
            <a:off x="2241209"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5" name="矩形 84"/>
          <p:cNvSpPr/>
          <p:nvPr/>
        </p:nvSpPr>
        <p:spPr bwMode="auto">
          <a:xfrm>
            <a:off x="237977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6" name="矩形 85"/>
          <p:cNvSpPr/>
          <p:nvPr/>
        </p:nvSpPr>
        <p:spPr bwMode="auto">
          <a:xfrm>
            <a:off x="2503984"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7" name="矩形 86"/>
          <p:cNvSpPr/>
          <p:nvPr/>
        </p:nvSpPr>
        <p:spPr bwMode="auto">
          <a:xfrm>
            <a:off x="2642549"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8" name="矩形 87"/>
          <p:cNvSpPr/>
          <p:nvPr/>
        </p:nvSpPr>
        <p:spPr bwMode="auto">
          <a:xfrm>
            <a:off x="279546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9" name="矩形 88"/>
          <p:cNvSpPr/>
          <p:nvPr/>
        </p:nvSpPr>
        <p:spPr bwMode="auto">
          <a:xfrm>
            <a:off x="300331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0" name="矩形 89"/>
          <p:cNvSpPr/>
          <p:nvPr/>
        </p:nvSpPr>
        <p:spPr bwMode="auto">
          <a:xfrm>
            <a:off x="319680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1" name="矩形 90"/>
          <p:cNvSpPr/>
          <p:nvPr/>
        </p:nvSpPr>
        <p:spPr bwMode="auto">
          <a:xfrm>
            <a:off x="334972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2" name="矩形 91"/>
          <p:cNvSpPr/>
          <p:nvPr/>
        </p:nvSpPr>
        <p:spPr bwMode="auto">
          <a:xfrm>
            <a:off x="3488288"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3" name="矩形 92"/>
          <p:cNvSpPr/>
          <p:nvPr/>
        </p:nvSpPr>
        <p:spPr bwMode="auto">
          <a:xfrm>
            <a:off x="3626851"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4" name="矩形 93"/>
          <p:cNvSpPr/>
          <p:nvPr/>
        </p:nvSpPr>
        <p:spPr bwMode="auto">
          <a:xfrm>
            <a:off x="1256906" y="438035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5" name="矩形 94"/>
          <p:cNvSpPr/>
          <p:nvPr/>
        </p:nvSpPr>
        <p:spPr bwMode="auto">
          <a:xfrm>
            <a:off x="1360830" y="44551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6" name="矩形 95"/>
          <p:cNvSpPr/>
          <p:nvPr/>
        </p:nvSpPr>
        <p:spPr bwMode="auto">
          <a:xfrm>
            <a:off x="1457527" y="457911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7" name="矩形 96"/>
          <p:cNvSpPr/>
          <p:nvPr/>
        </p:nvSpPr>
        <p:spPr bwMode="auto">
          <a:xfrm>
            <a:off x="1519682" y="440243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8" name="矩形 97"/>
          <p:cNvSpPr/>
          <p:nvPr/>
        </p:nvSpPr>
        <p:spPr bwMode="auto">
          <a:xfrm>
            <a:off x="1643096" y="46905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9" name="矩形 98"/>
          <p:cNvSpPr/>
          <p:nvPr/>
        </p:nvSpPr>
        <p:spPr bwMode="auto">
          <a:xfrm>
            <a:off x="1754196" y="4558086"/>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0" name="矩形 99"/>
          <p:cNvSpPr/>
          <p:nvPr/>
        </p:nvSpPr>
        <p:spPr bwMode="auto">
          <a:xfrm>
            <a:off x="1880446" y="491038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1" name="矩形 100"/>
          <p:cNvSpPr/>
          <p:nvPr/>
        </p:nvSpPr>
        <p:spPr bwMode="auto">
          <a:xfrm>
            <a:off x="2024099" y="4643794"/>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2" name="矩形 101"/>
          <p:cNvSpPr/>
          <p:nvPr/>
        </p:nvSpPr>
        <p:spPr bwMode="auto">
          <a:xfrm>
            <a:off x="2174471" y="447622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3" name="矩形 102"/>
          <p:cNvSpPr/>
          <p:nvPr/>
        </p:nvSpPr>
        <p:spPr bwMode="auto">
          <a:xfrm>
            <a:off x="2372597" y="500083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4" name="矩形 103"/>
          <p:cNvSpPr/>
          <p:nvPr/>
        </p:nvSpPr>
        <p:spPr bwMode="auto">
          <a:xfrm>
            <a:off x="2487211" y="455808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5" name="矩形 104"/>
          <p:cNvSpPr/>
          <p:nvPr/>
        </p:nvSpPr>
        <p:spPr bwMode="auto">
          <a:xfrm>
            <a:off x="2656901" y="5275858"/>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6" name="矩形 105"/>
          <p:cNvSpPr/>
          <p:nvPr/>
        </p:nvSpPr>
        <p:spPr bwMode="auto">
          <a:xfrm>
            <a:off x="2795973" y="573963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7" name="矩形 106"/>
          <p:cNvSpPr/>
          <p:nvPr/>
        </p:nvSpPr>
        <p:spPr bwMode="auto">
          <a:xfrm>
            <a:off x="2917133" y="554087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8" name="矩形 107"/>
          <p:cNvSpPr/>
          <p:nvPr/>
        </p:nvSpPr>
        <p:spPr bwMode="auto">
          <a:xfrm>
            <a:off x="3058243" y="540836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9" name="矩形 108"/>
          <p:cNvSpPr/>
          <p:nvPr/>
        </p:nvSpPr>
        <p:spPr bwMode="auto">
          <a:xfrm>
            <a:off x="3307905" y="530791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0" name="矩形 109"/>
          <p:cNvSpPr/>
          <p:nvPr/>
        </p:nvSpPr>
        <p:spPr bwMode="auto">
          <a:xfrm>
            <a:off x="3453647" y="5440421"/>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1" name="矩形 110"/>
          <p:cNvSpPr/>
          <p:nvPr/>
        </p:nvSpPr>
        <p:spPr bwMode="auto">
          <a:xfrm>
            <a:off x="3585035" y="563918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2" name="矩形 111"/>
          <p:cNvSpPr/>
          <p:nvPr/>
        </p:nvSpPr>
        <p:spPr bwMode="auto">
          <a:xfrm>
            <a:off x="3688957" y="532894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3" name="矩形 112"/>
          <p:cNvSpPr/>
          <p:nvPr/>
        </p:nvSpPr>
        <p:spPr bwMode="auto">
          <a:xfrm>
            <a:off x="3820346" y="577169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5" name="文本框 114"/>
          <p:cNvSpPr txBox="1"/>
          <p:nvPr/>
        </p:nvSpPr>
        <p:spPr>
          <a:xfrm rot="16200000">
            <a:off x="540510" y="4990741"/>
            <a:ext cx="1052694" cy="303074"/>
          </a:xfrm>
          <a:prstGeom prst="rect">
            <a:avLst/>
          </a:prstGeom>
          <a:noFill/>
        </p:spPr>
        <p:txBody>
          <a:bodyPr wrap="none" rtlCol="0">
            <a:spAutoFit/>
          </a:bodyPr>
          <a:lstStyle/>
          <a:p>
            <a:pPr eaLnBrk="1" hangingPunct="1">
              <a:defRPr/>
            </a:pPr>
            <a:r>
              <a:rPr lang="en-US" altLang="zh-CN" sz="1200" kern="0" dirty="0">
                <a:solidFill>
                  <a:srgbClr val="000000"/>
                </a:solidFill>
              </a:rPr>
              <a:t>Frequency</a:t>
            </a:r>
            <a:endParaRPr lang="zh-CN" altLang="en-US" sz="1200" kern="0" dirty="0">
              <a:solidFill>
                <a:srgbClr val="000000"/>
              </a:solidFill>
            </a:endParaRPr>
          </a:p>
        </p:txBody>
      </p:sp>
      <p:sp>
        <p:nvSpPr>
          <p:cNvPr id="117" name="文本框 116"/>
          <p:cNvSpPr txBox="1"/>
          <p:nvPr/>
        </p:nvSpPr>
        <p:spPr>
          <a:xfrm>
            <a:off x="1911868" y="6100110"/>
            <a:ext cx="1322798" cy="276999"/>
          </a:xfrm>
          <a:prstGeom prst="rect">
            <a:avLst/>
          </a:prstGeom>
          <a:noFill/>
          <a:effectLst/>
        </p:spPr>
        <p:txBody>
          <a:bodyPr wrap="none" rtlCol="0">
            <a:spAutoFit/>
          </a:bodyPr>
          <a:lstStyle/>
          <a:p>
            <a:pPr fontAlgn="base">
              <a:spcBef>
                <a:spcPct val="0"/>
              </a:spcBef>
              <a:spcAft>
                <a:spcPct val="0"/>
              </a:spcAft>
            </a:pPr>
            <a:r>
              <a:rPr lang="en-US" altLang="zh-CN" sz="1200" dirty="0">
                <a:solidFill>
                  <a:srgbClr val="000000"/>
                </a:solidFill>
                <a:latin typeface="微软雅黑" panose="020B0503020204020204" pitchFamily="34" charset="-122"/>
                <a:ea typeface="微软雅黑" panose="020B0503020204020204" pitchFamily="34" charset="-122"/>
              </a:rPr>
              <a:t>AFH illustration</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18" name="矩形 117"/>
          <p:cNvSpPr/>
          <p:nvPr/>
        </p:nvSpPr>
        <p:spPr bwMode="auto">
          <a:xfrm>
            <a:off x="4097475" y="450727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9" name="矩形 118"/>
          <p:cNvSpPr/>
          <p:nvPr/>
        </p:nvSpPr>
        <p:spPr bwMode="auto">
          <a:xfrm flipH="1">
            <a:off x="4097475" y="5096026"/>
            <a:ext cx="390131" cy="54653"/>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120" name="矩形 119"/>
          <p:cNvSpPr/>
          <p:nvPr/>
        </p:nvSpPr>
        <p:spPr bwMode="auto">
          <a:xfrm>
            <a:off x="4106590" y="462765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21" name="文本框 120"/>
          <p:cNvSpPr txBox="1"/>
          <p:nvPr/>
        </p:nvSpPr>
        <p:spPr>
          <a:xfrm>
            <a:off x="4042543" y="4242316"/>
            <a:ext cx="405880"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NB</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3998401" y="4805273"/>
            <a:ext cx="574196"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Wi-Fi</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bwMode="auto">
          <a:xfrm>
            <a:off x="601216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a:off x="745232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矩形 8"/>
          <p:cNvSpPr/>
          <p:nvPr/>
        </p:nvSpPr>
        <p:spPr>
          <a:xfrm>
            <a:off x="5674567" y="3891530"/>
            <a:ext cx="675185" cy="276999"/>
          </a:xfrm>
          <a:prstGeom prst="rect">
            <a:avLst/>
          </a:prstGeom>
        </p:spPr>
        <p:txBody>
          <a:bodyPr wrap="none">
            <a:spAutoFit/>
          </a:bodyPr>
          <a:lstStyle/>
          <a:p>
            <a:r>
              <a:rPr lang="en-US" altLang="zh-CN" dirty="0"/>
              <a:t>initiator</a:t>
            </a:r>
            <a:endParaRPr lang="zh-CN" altLang="en-US" dirty="0"/>
          </a:p>
        </p:txBody>
      </p:sp>
      <p:sp>
        <p:nvSpPr>
          <p:cNvPr id="57" name="矩形 56"/>
          <p:cNvSpPr/>
          <p:nvPr/>
        </p:nvSpPr>
        <p:spPr>
          <a:xfrm>
            <a:off x="7114727" y="3901480"/>
            <a:ext cx="792205" cy="276999"/>
          </a:xfrm>
          <a:prstGeom prst="rect">
            <a:avLst/>
          </a:prstGeom>
        </p:spPr>
        <p:txBody>
          <a:bodyPr wrap="none">
            <a:spAutoFit/>
          </a:bodyPr>
          <a:lstStyle/>
          <a:p>
            <a:r>
              <a:rPr lang="en-US" altLang="zh-CN" dirty="0"/>
              <a:t>responder</a:t>
            </a:r>
            <a:endParaRPr lang="zh-CN" altLang="en-US" dirty="0"/>
          </a:p>
        </p:txBody>
      </p:sp>
      <p:cxnSp>
        <p:nvCxnSpPr>
          <p:cNvPr id="11" name="直接箭头连接符 10"/>
          <p:cNvCxnSpPr/>
          <p:nvPr/>
        </p:nvCxnSpPr>
        <p:spPr bwMode="auto">
          <a:xfrm>
            <a:off x="6012160" y="4757868"/>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p:nvPr/>
        </p:nvCxnSpPr>
        <p:spPr bwMode="auto">
          <a:xfrm>
            <a:off x="6012160" y="5612883"/>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6620671" y="4783636"/>
            <a:ext cx="223138" cy="646331"/>
          </a:xfrm>
          <a:prstGeom prst="rect">
            <a:avLst/>
          </a:prstGeom>
          <a:noFill/>
        </p:spPr>
        <p:txBody>
          <a:bodyPr wrap="none" rtlCol="0">
            <a:spAutoFit/>
          </a:bodyPr>
          <a:lstStyle/>
          <a:p>
            <a:r>
              <a:rPr lang="en-US" altLang="zh-CN" dirty="0"/>
              <a:t>.</a:t>
            </a:r>
          </a:p>
          <a:p>
            <a:r>
              <a:rPr lang="en-US" altLang="zh-CN" dirty="0"/>
              <a:t>.</a:t>
            </a:r>
          </a:p>
          <a:p>
            <a:r>
              <a:rPr lang="en-US" altLang="zh-CN" dirty="0"/>
              <a:t>.</a:t>
            </a:r>
            <a:endParaRPr lang="zh-CN" altLang="en-US" dirty="0"/>
          </a:p>
        </p:txBody>
      </p:sp>
      <p:sp>
        <p:nvSpPr>
          <p:cNvPr id="13" name="文本框 12"/>
          <p:cNvSpPr txBox="1"/>
          <p:nvPr/>
        </p:nvSpPr>
        <p:spPr>
          <a:xfrm>
            <a:off x="6284711" y="4497320"/>
            <a:ext cx="878767" cy="276999"/>
          </a:xfrm>
          <a:prstGeom prst="rect">
            <a:avLst/>
          </a:prstGeom>
          <a:noFill/>
        </p:spPr>
        <p:txBody>
          <a:bodyPr wrap="none" rtlCol="0">
            <a:spAutoFit/>
          </a:bodyPr>
          <a:lstStyle/>
          <a:p>
            <a:r>
              <a:rPr lang="en-US" altLang="zh-CN" dirty="0"/>
              <a:t>AFH CMD</a:t>
            </a:r>
            <a:endParaRPr lang="zh-CN" altLang="en-US" dirty="0"/>
          </a:p>
        </p:txBody>
      </p:sp>
      <p:sp>
        <p:nvSpPr>
          <p:cNvPr id="63" name="文本框 62"/>
          <p:cNvSpPr txBox="1"/>
          <p:nvPr/>
        </p:nvSpPr>
        <p:spPr>
          <a:xfrm>
            <a:off x="6278539" y="5382926"/>
            <a:ext cx="878767" cy="276999"/>
          </a:xfrm>
          <a:prstGeom prst="rect">
            <a:avLst/>
          </a:prstGeom>
          <a:noFill/>
        </p:spPr>
        <p:txBody>
          <a:bodyPr wrap="none" rtlCol="0">
            <a:spAutoFit/>
          </a:bodyPr>
          <a:lstStyle/>
          <a:p>
            <a:r>
              <a:rPr lang="en-US" altLang="zh-CN" dirty="0"/>
              <a:t>AFH CMD</a:t>
            </a:r>
            <a:endParaRPr lang="zh-CN" altLang="en-US" dirty="0"/>
          </a:p>
        </p:txBody>
      </p:sp>
    </p:spTree>
    <p:extLst>
      <p:ext uri="{BB962C8B-B14F-4D97-AF65-F5344CB8AC3E}">
        <p14:creationId xmlns:p14="http://schemas.microsoft.com/office/powerpoint/2010/main" val="3927557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(1)</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67544" y="1606725"/>
            <a:ext cx="8143056" cy="1286255"/>
          </a:xfrm>
        </p:spPr>
        <p:txBody>
          <a:bodyPr/>
          <a:lstStyle/>
          <a:p>
            <a:r>
              <a:rPr lang="en-US" altLang="zh-CN" sz="1200" dirty="0">
                <a:latin typeface="Times New Roman" panose="02020603050405020304" pitchFamily="18" charset="0"/>
                <a:cs typeface="Times New Roman" panose="02020603050405020304" pitchFamily="18" charset="0"/>
              </a:rPr>
              <a:t>Based on the observation in [1], in UNII-3 and UNII-5, several frequency bands are not occupied by Wi-Fi, we suggest to use them in priority. For example, distinguishing them with other spectrum in channel mapping updating indication.</a:t>
            </a: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6</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549030561"/>
              </p:ext>
            </p:extLst>
          </p:nvPr>
        </p:nvGraphicFramePr>
        <p:xfrm>
          <a:off x="847421" y="4532663"/>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58" name="内容占位符 2"/>
          <p:cNvSpPr txBox="1">
            <a:spLocks/>
          </p:cNvSpPr>
          <p:nvPr/>
        </p:nvSpPr>
        <p:spPr bwMode="auto">
          <a:xfrm>
            <a:off x="538572" y="3717032"/>
            <a:ext cx="81430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kern="0" dirty="0">
                <a:latin typeface="Times New Roman" panose="02020603050405020304" pitchFamily="18" charset="0"/>
                <a:cs typeface="Times New Roman" panose="02020603050405020304" pitchFamily="18" charset="0"/>
              </a:rPr>
              <a:t>To reduce the signaling overhead (</a:t>
            </a:r>
            <a:r>
              <a:rPr lang="en-US" altLang="zh-CN" sz="1400" kern="0" dirty="0">
                <a:solidFill>
                  <a:srgbClr val="C00000"/>
                </a:solidFill>
                <a:latin typeface="Times New Roman" panose="02020603050405020304" pitchFamily="18" charset="0"/>
                <a:cs typeface="Times New Roman" panose="02020603050405020304" pitchFamily="18" charset="0"/>
              </a:rPr>
              <a:t>50bits -&gt;12bits</a:t>
            </a:r>
            <a:r>
              <a:rPr lang="en-US" altLang="zh-CN" sz="1400" kern="0" dirty="0">
                <a:latin typeface="Times New Roman" panose="02020603050405020304" pitchFamily="18" charset="0"/>
                <a:cs typeface="Times New Roman" panose="02020603050405020304" pitchFamily="18" charset="0"/>
              </a:rPr>
              <a:t>) of updating </a:t>
            </a:r>
            <a:r>
              <a:rPr lang="en-US" altLang="zh-CN" sz="1400" i="1" kern="0" dirty="0">
                <a:latin typeface="Times New Roman" panose="02020603050405020304" pitchFamily="18" charset="0"/>
                <a:cs typeface="Times New Roman" panose="02020603050405020304" pitchFamily="18" charset="0"/>
              </a:rPr>
              <a:t>AFH Map</a:t>
            </a:r>
            <a:r>
              <a:rPr lang="en-US" altLang="zh-CN" sz="1400" kern="0" dirty="0">
                <a:latin typeface="Times New Roman" panose="02020603050405020304" pitchFamily="18" charset="0"/>
                <a:cs typeface="Times New Roman" panose="02020603050405020304" pitchFamily="18" charset="0"/>
              </a:rPr>
              <a:t> between initiator and responder, we propose the following IE.</a:t>
            </a:r>
          </a:p>
        </p:txBody>
      </p:sp>
      <p:sp>
        <p:nvSpPr>
          <p:cNvPr id="11" name="文本框 10"/>
          <p:cNvSpPr txBox="1"/>
          <p:nvPr/>
        </p:nvSpPr>
        <p:spPr>
          <a:xfrm>
            <a:off x="631887" y="4264066"/>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2287881"/>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567139811"/>
              </p:ext>
            </p:extLst>
          </p:nvPr>
        </p:nvGraphicFramePr>
        <p:xfrm>
          <a:off x="93303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855583"/>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2349089"/>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2610953"/>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2610158"/>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859577"/>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2630555"/>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857643"/>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3506094433"/>
              </p:ext>
            </p:extLst>
          </p:nvPr>
        </p:nvGraphicFramePr>
        <p:xfrm>
          <a:off x="454056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267672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303281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814760"/>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3202521"/>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2981112864"/>
              </p:ext>
            </p:extLst>
          </p:nvPr>
        </p:nvGraphicFramePr>
        <p:xfrm>
          <a:off x="9716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544752422"/>
              </p:ext>
            </p:extLst>
          </p:nvPr>
        </p:nvGraphicFramePr>
        <p:xfrm>
          <a:off x="45720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4265186"/>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4239536"/>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4221088"/>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38571" y="5066891"/>
            <a:ext cx="8143056" cy="1170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zh-CN" sz="1200" kern="0" dirty="0">
                <a:solidFill>
                  <a:srgbClr val="C00000"/>
                </a:solidFill>
                <a:latin typeface="Times New Roman" panose="02020603050405020304" pitchFamily="18" charset="0"/>
                <a:cs typeface="Times New Roman" panose="02020603050405020304" pitchFamily="18" charset="0"/>
              </a:rPr>
              <a:t>UNII-3 channels as example</a:t>
            </a:r>
          </a:p>
          <a:p>
            <a:r>
              <a:rPr lang="en-US" altLang="zh-CN" sz="1200" kern="0" dirty="0">
                <a:latin typeface="Times New Roman" panose="02020603050405020304" pitchFamily="18" charset="0"/>
                <a:cs typeface="Times New Roman" panose="02020603050405020304" pitchFamily="18" charset="0"/>
              </a:rPr>
              <a:t>B0-B3: indicate Wi-Fi non-occupied channels, for UNII-3, they are NB </a:t>
            </a:r>
            <a:r>
              <a:rPr lang="en-US" altLang="zh-CN" sz="1200" kern="0" dirty="0" err="1">
                <a:latin typeface="Times New Roman" panose="02020603050405020304" pitchFamily="18" charset="0"/>
                <a:cs typeface="Times New Roman" panose="02020603050405020304" pitchFamily="18" charset="0"/>
              </a:rPr>
              <a:t>ch</a:t>
            </a:r>
            <a:r>
              <a:rPr lang="en-US" altLang="zh-CN" sz="1200" kern="0" dirty="0">
                <a:latin typeface="Times New Roman" panose="02020603050405020304" pitchFamily="18" charset="0"/>
                <a:cs typeface="Times New Roman" panose="02020603050405020304" pitchFamily="18" charset="0"/>
              </a:rPr>
              <a:t> 1~4</a:t>
            </a:r>
          </a:p>
          <a:p>
            <a:r>
              <a:rPr lang="en-US" altLang="zh-CN" sz="1200" kern="0" dirty="0">
                <a:latin typeface="Times New Roman" panose="02020603050405020304" pitchFamily="18" charset="0"/>
                <a:cs typeface="Times New Roman" panose="02020603050405020304" pitchFamily="18" charset="0"/>
              </a:rPr>
              <a:t>B4-B9: indicate Wi-Fi channels (20MHz), (B4,149), (B5,153), …</a:t>
            </a:r>
            <a:r>
              <a:rPr lang="en-US" altLang="zh-CN" sz="1200" dirty="0">
                <a:latin typeface="Times New Roman" panose="02020603050405020304" pitchFamily="18" charset="0"/>
                <a:cs typeface="Times New Roman" panose="02020603050405020304" pitchFamily="18" charset="0"/>
              </a:rPr>
              <a:t> ,(B9,169); It is used to block NB channels in group, which is more efficient and able to reduce overhead.</a:t>
            </a:r>
          </a:p>
          <a:p>
            <a:r>
              <a:rPr lang="en-US" altLang="zh-CN" sz="1200" dirty="0">
                <a:latin typeface="Times New Roman" panose="02020603050405020304" pitchFamily="18" charset="0"/>
                <a:cs typeface="Times New Roman" panose="02020603050405020304" pitchFamily="18" charset="0"/>
              </a:rPr>
              <a:t>B10B11-&gt;SF: for example, 00-&gt;</a:t>
            </a:r>
            <a:r>
              <a:rPr lang="en-US" altLang="zh-CN" sz="1200" dirty="0">
                <a:solidFill>
                  <a:srgbClr val="FF0000"/>
                </a:solidFill>
                <a:latin typeface="Times New Roman" panose="02020603050405020304" pitchFamily="18" charset="0"/>
                <a:cs typeface="Times New Roman" panose="02020603050405020304" pitchFamily="18" charset="0"/>
              </a:rPr>
              <a:t>1/2</a:t>
            </a:r>
            <a:r>
              <a:rPr lang="en-US" altLang="zh-CN" sz="1200" dirty="0">
                <a:latin typeface="Times New Roman" panose="02020603050405020304" pitchFamily="18" charset="0"/>
                <a:cs typeface="Times New Roman" panose="02020603050405020304" pitchFamily="18" charset="0"/>
              </a:rPr>
              <a:t>; 01-&gt;</a:t>
            </a:r>
            <a:r>
              <a:rPr lang="en-US" altLang="zh-CN" sz="1200" dirty="0">
                <a:solidFill>
                  <a:srgbClr val="C00000"/>
                </a:solidFill>
                <a:latin typeface="Times New Roman" panose="02020603050405020304" pitchFamily="18" charset="0"/>
                <a:cs typeface="Times New Roman" panose="02020603050405020304" pitchFamily="18" charset="0"/>
              </a:rPr>
              <a:t>3/4; </a:t>
            </a:r>
            <a:r>
              <a:rPr lang="en-US" altLang="zh-CN" sz="1200" dirty="0">
                <a:latin typeface="Times New Roman" panose="02020603050405020304" pitchFamily="18" charset="0"/>
                <a:cs typeface="Times New Roman" panose="02020603050405020304" pitchFamily="18" charset="0"/>
              </a:rPr>
              <a:t>10-&gt;1;11-&gt;</a:t>
            </a:r>
            <a:r>
              <a:rPr lang="en-US" altLang="zh-CN" sz="1200" dirty="0">
                <a:solidFill>
                  <a:srgbClr val="C00000"/>
                </a:solidFill>
                <a:latin typeface="Times New Roman" panose="02020603050405020304" pitchFamily="18" charset="0"/>
                <a:cs typeface="Times New Roman" panose="02020603050405020304" pitchFamily="18" charset="0"/>
              </a:rPr>
              <a:t>5/4</a:t>
            </a:r>
            <a:r>
              <a:rPr lang="en-US" altLang="zh-CN" sz="1200" dirty="0">
                <a:latin typeface="Times New Roman" panose="02020603050405020304" pitchFamily="18" charset="0"/>
                <a:cs typeface="Times New Roman" panose="02020603050405020304" pitchFamily="18" charset="0"/>
              </a:rPr>
              <a:t>.  SF is flexible to indicate the ratio of total unused NB bandwidth to the Wi-Fi channel bandwidth (20MHz). See next page for details</a:t>
            </a:r>
          </a:p>
          <a:p>
            <a:endParaRPr lang="en-US" altLang="zh-CN" sz="1200" dirty="0">
              <a:latin typeface="Times New Roman" panose="02020603050405020304" pitchFamily="18" charset="0"/>
              <a:cs typeface="Times New Roman" panose="02020603050405020304" pitchFamily="18" charset="0"/>
            </a:endParaRP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61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85530"/>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(2)</a:t>
            </a:r>
            <a:endParaRPr lang="zh-CN" altLang="en-US"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7</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1065852224"/>
              </p:ext>
            </p:extLst>
          </p:nvPr>
        </p:nvGraphicFramePr>
        <p:xfrm>
          <a:off x="847421" y="3596559"/>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11" name="文本框 10"/>
          <p:cNvSpPr txBox="1"/>
          <p:nvPr/>
        </p:nvSpPr>
        <p:spPr>
          <a:xfrm>
            <a:off x="631887" y="3327962"/>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1556792"/>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458511942"/>
              </p:ext>
            </p:extLst>
          </p:nvPr>
        </p:nvGraphicFramePr>
        <p:xfrm>
          <a:off x="93303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124494"/>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1618000"/>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1879864"/>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1879069"/>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128488"/>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1899466"/>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126554"/>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1585442561"/>
              </p:ext>
            </p:extLst>
          </p:nvPr>
        </p:nvGraphicFramePr>
        <p:xfrm>
          <a:off x="454056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1945632"/>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256490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083671"/>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2734614"/>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4125636626"/>
              </p:ext>
            </p:extLst>
          </p:nvPr>
        </p:nvGraphicFramePr>
        <p:xfrm>
          <a:off x="9716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016666549"/>
              </p:ext>
            </p:extLst>
          </p:nvPr>
        </p:nvGraphicFramePr>
        <p:xfrm>
          <a:off x="45720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3329082"/>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3303432"/>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3284984"/>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67359" y="4933297"/>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dirty="0">
                <a:latin typeface="Times New Roman" panose="02020603050405020304" pitchFamily="18" charset="0"/>
                <a:cs typeface="Times New Roman" panose="02020603050405020304" pitchFamily="18" charset="0"/>
              </a:rPr>
              <a:t>B4 = 0, indicating there exists Wi-Fi interference on Wi-Fi channel 149</a:t>
            </a:r>
          </a:p>
          <a:p>
            <a:r>
              <a:rPr lang="en-US" altLang="zh-CN" sz="1400" dirty="0">
                <a:latin typeface="Times New Roman" panose="02020603050405020304" pitchFamily="18" charset="0"/>
                <a:cs typeface="Times New Roman" panose="02020603050405020304" pitchFamily="18" charset="0"/>
              </a:rPr>
              <a:t>B10B11 = 01, indicating the SF = 3/4 </a:t>
            </a:r>
          </a:p>
          <a:p>
            <a:r>
              <a:rPr lang="en-US" altLang="zh-CN" sz="1400" dirty="0">
                <a:latin typeface="Times New Roman" panose="02020603050405020304" pitchFamily="18" charset="0"/>
                <a:cs typeface="Times New Roman" panose="02020603050405020304" pitchFamily="18" charset="0"/>
              </a:rPr>
              <a:t>Combining the interfered channel and SF, there is 20*3/4=15MHz of Wi-Fi channel 149 being blocked, which corresponds to NB channel 6-11, i.e., the unused NB channels are 6-11.</a:t>
            </a:r>
          </a:p>
          <a:p>
            <a:r>
              <a:rPr lang="en-US" altLang="zh-CN" sz="1400" dirty="0">
                <a:latin typeface="Times New Roman" panose="02020603050405020304" pitchFamily="18" charset="0"/>
                <a:cs typeface="Times New Roman" panose="02020603050405020304" pitchFamily="18" charset="0"/>
              </a:rPr>
              <a:t>If B10B11 = 10, SF = 1, the </a:t>
            </a:r>
            <a:r>
              <a:rPr lang="en-US" altLang="zh-CN" sz="1400" u="sng" dirty="0">
                <a:latin typeface="Times New Roman" panose="02020603050405020304" pitchFamily="18" charset="0"/>
                <a:cs typeface="Times New Roman" panose="02020603050405020304" pitchFamily="18" charset="0"/>
              </a:rPr>
              <a:t>unused</a:t>
            </a:r>
            <a:r>
              <a:rPr lang="en-US" altLang="zh-CN" sz="1400" dirty="0">
                <a:latin typeface="Times New Roman" panose="02020603050405020304" pitchFamily="18" charset="0"/>
                <a:cs typeface="Times New Roman" panose="02020603050405020304" pitchFamily="18" charset="0"/>
              </a:rPr>
              <a:t> NB channels are 5-12.</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7" name="矩形 6"/>
          <p:cNvSpPr/>
          <p:nvPr/>
        </p:nvSpPr>
        <p:spPr bwMode="auto">
          <a:xfrm>
            <a:off x="2733231" y="2684070"/>
            <a:ext cx="2174500" cy="501618"/>
          </a:xfrm>
          <a:prstGeom prst="rect">
            <a:avLst/>
          </a:prstGeom>
          <a:pattFill prst="wdUpDiag">
            <a:fgClr>
              <a:srgbClr val="FF0000"/>
            </a:fgClr>
            <a:bgClr>
              <a:schemeClr val="bg1"/>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0" name="直接连接符 9"/>
          <p:cNvCxnSpPr>
            <a:endCxn id="61" idx="0"/>
          </p:cNvCxnSpPr>
          <p:nvPr/>
        </p:nvCxnSpPr>
        <p:spPr bwMode="auto">
          <a:xfrm>
            <a:off x="2386756" y="2374709"/>
            <a:ext cx="350040" cy="340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连接符 43"/>
          <p:cNvCxnSpPr/>
          <p:nvPr/>
        </p:nvCxnSpPr>
        <p:spPr bwMode="auto">
          <a:xfrm flipH="1">
            <a:off x="4907731" y="2354291"/>
            <a:ext cx="320075" cy="322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3276797" y="2348880"/>
            <a:ext cx="1228262" cy="369332"/>
          </a:xfrm>
          <a:prstGeom prst="rect">
            <a:avLst/>
          </a:prstGeom>
          <a:noFill/>
        </p:spPr>
        <p:txBody>
          <a:bodyPr wrap="square" rtlCol="0">
            <a:spAutoFit/>
          </a:bodyPr>
          <a:lstStyle/>
          <a:p>
            <a:r>
              <a:rPr lang="en-US" altLang="zh-CN" sz="1800" dirty="0">
                <a:cs typeface="Times New Roman" panose="02020603050405020304" pitchFamily="18" charset="0"/>
              </a:rPr>
              <a:t>SF = 3/4</a:t>
            </a:r>
            <a:endParaRPr lang="zh-CN" altLang="en-US" sz="1800" dirty="0">
              <a:cs typeface="Times New Roman" panose="02020603050405020304" pitchFamily="18" charset="0"/>
            </a:endParaRPr>
          </a:p>
        </p:txBody>
      </p:sp>
      <p:sp>
        <p:nvSpPr>
          <p:cNvPr id="16" name="矩形 15"/>
          <p:cNvSpPr/>
          <p:nvPr/>
        </p:nvSpPr>
        <p:spPr>
          <a:xfrm>
            <a:off x="2867048" y="4074493"/>
            <a:ext cx="2834815" cy="646331"/>
          </a:xfrm>
          <a:prstGeom prst="rect">
            <a:avLst/>
          </a:prstGeom>
        </p:spPr>
        <p:txBody>
          <a:bodyPr wrap="none">
            <a:spAutoFit/>
          </a:bodyPr>
          <a:lstStyle/>
          <a:p>
            <a:r>
              <a:rPr lang="en-US" altLang="zh-CN" sz="3600" dirty="0">
                <a:cs typeface="Times New Roman" panose="02020603050405020304" pitchFamily="18" charset="0"/>
              </a:rPr>
              <a:t>1111</a:t>
            </a:r>
            <a:r>
              <a:rPr lang="en-US" altLang="zh-CN" sz="3600" dirty="0">
                <a:solidFill>
                  <a:srgbClr val="FF0000"/>
                </a:solidFill>
                <a:cs typeface="Times New Roman" panose="02020603050405020304" pitchFamily="18" charset="0"/>
              </a:rPr>
              <a:t>0</a:t>
            </a:r>
            <a:r>
              <a:rPr lang="en-US" altLang="zh-CN" sz="3600" dirty="0">
                <a:cs typeface="Times New Roman" panose="02020603050405020304" pitchFamily="18" charset="0"/>
              </a:rPr>
              <a:t>11111</a:t>
            </a:r>
            <a:r>
              <a:rPr lang="en-US" altLang="zh-CN" sz="3600" dirty="0">
                <a:solidFill>
                  <a:srgbClr val="FF0000"/>
                </a:solidFill>
                <a:cs typeface="Times New Roman" panose="02020603050405020304" pitchFamily="18" charset="0"/>
              </a:rPr>
              <a:t>01</a:t>
            </a:r>
          </a:p>
        </p:txBody>
      </p:sp>
      <p:sp>
        <p:nvSpPr>
          <p:cNvPr id="17" name="矩形 16"/>
          <p:cNvSpPr/>
          <p:nvPr/>
        </p:nvSpPr>
        <p:spPr bwMode="auto">
          <a:xfrm>
            <a:off x="2843808" y="4183423"/>
            <a:ext cx="95343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9" name="直接箭头连接符 18"/>
          <p:cNvCxnSpPr/>
          <p:nvPr/>
        </p:nvCxnSpPr>
        <p:spPr bwMode="auto">
          <a:xfrm flipH="1" flipV="1">
            <a:off x="1979712" y="3967399"/>
            <a:ext cx="1340812" cy="216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矩形 51"/>
          <p:cNvSpPr/>
          <p:nvPr/>
        </p:nvSpPr>
        <p:spPr bwMode="auto">
          <a:xfrm>
            <a:off x="3820481" y="4181634"/>
            <a:ext cx="1255575"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1" name="直接箭头连接符 20"/>
          <p:cNvCxnSpPr>
            <a:endCxn id="57" idx="2"/>
          </p:cNvCxnSpPr>
          <p:nvPr/>
        </p:nvCxnSpPr>
        <p:spPr bwMode="auto">
          <a:xfrm flipV="1">
            <a:off x="4484272" y="3967399"/>
            <a:ext cx="143569" cy="2080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矩形 54"/>
          <p:cNvSpPr/>
          <p:nvPr/>
        </p:nvSpPr>
        <p:spPr bwMode="auto">
          <a:xfrm>
            <a:off x="5120190" y="4175834"/>
            <a:ext cx="58167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3" name="直接箭头连接符 22"/>
          <p:cNvCxnSpPr>
            <a:stCxn id="55" idx="0"/>
          </p:cNvCxnSpPr>
          <p:nvPr/>
        </p:nvCxnSpPr>
        <p:spPr bwMode="auto">
          <a:xfrm flipV="1">
            <a:off x="5411027" y="3967399"/>
            <a:ext cx="1321213" cy="20843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a:xfrm>
            <a:off x="873910" y="4191075"/>
            <a:ext cx="1539204" cy="400110"/>
          </a:xfrm>
          <a:prstGeom prst="rect">
            <a:avLst/>
          </a:prstGeom>
        </p:spPr>
        <p:txBody>
          <a:bodyPr wrap="none">
            <a:spAutoFit/>
          </a:bodyPr>
          <a:lstStyle/>
          <a:p>
            <a:r>
              <a:rPr lang="en-US" altLang="zh-CN" sz="2000" dirty="0">
                <a:cs typeface="Times New Roman" panose="02020603050405020304" pitchFamily="18" charset="0"/>
              </a:rPr>
              <a:t>AFH Map IE</a:t>
            </a:r>
          </a:p>
        </p:txBody>
      </p:sp>
    </p:spTree>
    <p:extLst>
      <p:ext uri="{BB962C8B-B14F-4D97-AF65-F5344CB8AC3E}">
        <p14:creationId xmlns:p14="http://schemas.microsoft.com/office/powerpoint/2010/main" val="63728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Time Sequence Example</a:t>
            </a:r>
            <a:endParaRPr lang="zh-CN" altLang="en-US" dirty="0">
              <a:latin typeface="Times New Roman" panose="02020603050405020304" pitchFamily="18" charset="0"/>
              <a:cs typeface="Times New Roman" panose="02020603050405020304" pitchFamily="18" charset="0"/>
            </a:endParaRPr>
          </a:p>
        </p:txBody>
      </p:sp>
      <p:sp>
        <p:nvSpPr>
          <p:cNvPr id="3" name="日期占位符 2"/>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8</a:t>
            </a:fld>
            <a:endParaRPr lang="en-US" altLang="en-US">
              <a:cs typeface="Times New Roman" panose="02020603050405020304" pitchFamily="18" charset="0"/>
            </a:endParaRPr>
          </a:p>
        </p:txBody>
      </p:sp>
      <p:sp>
        <p:nvSpPr>
          <p:cNvPr id="43" name="文本框 42"/>
          <p:cNvSpPr txBox="1"/>
          <p:nvPr/>
        </p:nvSpPr>
        <p:spPr>
          <a:xfrm>
            <a:off x="1286324" y="1807221"/>
            <a:ext cx="1250214" cy="461665"/>
          </a:xfrm>
          <a:prstGeom prst="rect">
            <a:avLst/>
          </a:prstGeom>
          <a:noFill/>
        </p:spPr>
        <p:txBody>
          <a:bodyPr wrap="none" rtlCol="0">
            <a:spAutoFit/>
          </a:bodyPr>
          <a:lstStyle/>
          <a:p>
            <a:r>
              <a:rPr lang="en-US" altLang="zh-CN" dirty="0">
                <a:cs typeface="Times New Roman" panose="02020603050405020304" pitchFamily="18" charset="0"/>
              </a:rPr>
              <a:t>AFH CMD </a:t>
            </a:r>
          </a:p>
          <a:p>
            <a:r>
              <a:rPr lang="en-US" altLang="zh-CN" dirty="0">
                <a:cs typeface="Times New Roman" panose="02020603050405020304" pitchFamily="18" charset="0"/>
              </a:rPr>
              <a:t>(</a:t>
            </a:r>
            <a:r>
              <a:rPr lang="en-US" altLang="zh-CN" dirty="0">
                <a:solidFill>
                  <a:srgbClr val="C00000"/>
                </a:solidFill>
                <a:cs typeface="Times New Roman" panose="02020603050405020304" pitchFamily="18" charset="0"/>
              </a:rPr>
              <a:t>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86" name="组合 85"/>
          <p:cNvGrpSpPr/>
          <p:nvPr/>
        </p:nvGrpSpPr>
        <p:grpSpPr>
          <a:xfrm>
            <a:off x="1664375" y="2806430"/>
            <a:ext cx="276999" cy="506945"/>
            <a:chOff x="1602001" y="1901427"/>
            <a:chExt cx="276999" cy="506945"/>
          </a:xfrm>
        </p:grpSpPr>
        <p:sp>
          <p:nvSpPr>
            <p:cNvPr id="87" name="矩形 8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88" name="文本框 8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90" name="直接连接符 89"/>
          <p:cNvCxnSpPr/>
          <p:nvPr/>
        </p:nvCxnSpPr>
        <p:spPr>
          <a:xfrm flipV="1">
            <a:off x="1664375" y="2410815"/>
            <a:ext cx="0" cy="9025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V="1">
            <a:off x="3054477"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组合 92"/>
          <p:cNvGrpSpPr/>
          <p:nvPr/>
        </p:nvGrpSpPr>
        <p:grpSpPr>
          <a:xfrm>
            <a:off x="1917960" y="2806429"/>
            <a:ext cx="276999" cy="506945"/>
            <a:chOff x="1602001" y="1901427"/>
            <a:chExt cx="276999" cy="506945"/>
          </a:xfrm>
        </p:grpSpPr>
        <p:sp>
          <p:nvSpPr>
            <p:cNvPr id="94" name="矩形 93"/>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5" name="文本框 94"/>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96" name="文本框 95"/>
          <p:cNvSpPr txBox="1"/>
          <p:nvPr/>
        </p:nvSpPr>
        <p:spPr>
          <a:xfrm>
            <a:off x="2245527" y="2774223"/>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97" name="组合 96"/>
          <p:cNvGrpSpPr/>
          <p:nvPr/>
        </p:nvGrpSpPr>
        <p:grpSpPr>
          <a:xfrm>
            <a:off x="2807659" y="2820438"/>
            <a:ext cx="276999" cy="506945"/>
            <a:chOff x="1602001" y="1901427"/>
            <a:chExt cx="276999" cy="506945"/>
          </a:xfrm>
        </p:grpSpPr>
        <p:sp>
          <p:nvSpPr>
            <p:cNvPr id="98" name="矩形 97"/>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9" name="文本框 98"/>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grpSp>
        <p:nvGrpSpPr>
          <p:cNvPr id="100" name="组合 99"/>
          <p:cNvGrpSpPr/>
          <p:nvPr/>
        </p:nvGrpSpPr>
        <p:grpSpPr>
          <a:xfrm>
            <a:off x="3057410" y="2814942"/>
            <a:ext cx="276999" cy="506945"/>
            <a:chOff x="1602001" y="1901427"/>
            <a:chExt cx="276999" cy="506945"/>
          </a:xfrm>
        </p:grpSpPr>
        <p:sp>
          <p:nvSpPr>
            <p:cNvPr id="101" name="矩形 10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2" name="文本框 10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04" name="直接连接符 103"/>
          <p:cNvCxnSpPr/>
          <p:nvPr/>
        </p:nvCxnSpPr>
        <p:spPr>
          <a:xfrm flipV="1">
            <a:off x="4447512" y="241081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6" name="组合 105"/>
          <p:cNvGrpSpPr/>
          <p:nvPr/>
        </p:nvGrpSpPr>
        <p:grpSpPr>
          <a:xfrm>
            <a:off x="3310995" y="2814941"/>
            <a:ext cx="276999" cy="506945"/>
            <a:chOff x="1602001" y="1901427"/>
            <a:chExt cx="276999" cy="506945"/>
          </a:xfrm>
        </p:grpSpPr>
        <p:sp>
          <p:nvSpPr>
            <p:cNvPr id="107" name="矩形 10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8" name="文本框 10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09" name="文本框 108"/>
          <p:cNvSpPr txBox="1"/>
          <p:nvPr/>
        </p:nvSpPr>
        <p:spPr>
          <a:xfrm>
            <a:off x="3638562"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10" name="组合 109"/>
          <p:cNvGrpSpPr/>
          <p:nvPr/>
        </p:nvGrpSpPr>
        <p:grpSpPr>
          <a:xfrm>
            <a:off x="4200694" y="2828950"/>
            <a:ext cx="276999" cy="506945"/>
            <a:chOff x="1602001" y="1901427"/>
            <a:chExt cx="276999" cy="506945"/>
          </a:xfrm>
        </p:grpSpPr>
        <p:sp>
          <p:nvSpPr>
            <p:cNvPr id="111" name="矩形 11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2" name="文本框 11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13" name="直接连接符 112"/>
          <p:cNvCxnSpPr/>
          <p:nvPr/>
        </p:nvCxnSpPr>
        <p:spPr>
          <a:xfrm>
            <a:off x="777384" y="332589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文本框 113"/>
          <p:cNvSpPr txBox="1"/>
          <p:nvPr/>
        </p:nvSpPr>
        <p:spPr>
          <a:xfrm>
            <a:off x="4606002" y="256976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cxnSp>
        <p:nvCxnSpPr>
          <p:cNvPr id="115" name="直接连接符 114"/>
          <p:cNvCxnSpPr/>
          <p:nvPr/>
        </p:nvCxnSpPr>
        <p:spPr>
          <a:xfrm flipV="1">
            <a:off x="5220622"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组合 115"/>
          <p:cNvGrpSpPr/>
          <p:nvPr/>
        </p:nvGrpSpPr>
        <p:grpSpPr>
          <a:xfrm>
            <a:off x="5223555" y="2814942"/>
            <a:ext cx="276999" cy="506945"/>
            <a:chOff x="1602001" y="1901427"/>
            <a:chExt cx="276999" cy="506945"/>
          </a:xfrm>
        </p:grpSpPr>
        <p:sp>
          <p:nvSpPr>
            <p:cNvPr id="117" name="矩形 11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8" name="文本框 11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20" name="直接连接符 119"/>
          <p:cNvCxnSpPr/>
          <p:nvPr/>
        </p:nvCxnSpPr>
        <p:spPr>
          <a:xfrm flipH="1" flipV="1">
            <a:off x="6612844" y="2410815"/>
            <a:ext cx="813"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2" name="组合 121"/>
          <p:cNvGrpSpPr/>
          <p:nvPr/>
        </p:nvGrpSpPr>
        <p:grpSpPr>
          <a:xfrm>
            <a:off x="5477140" y="2814941"/>
            <a:ext cx="276999" cy="506945"/>
            <a:chOff x="1602001" y="1901427"/>
            <a:chExt cx="276999" cy="506945"/>
          </a:xfrm>
        </p:grpSpPr>
        <p:sp>
          <p:nvSpPr>
            <p:cNvPr id="123" name="矩形 122"/>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4" name="文本框 123"/>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25" name="文本框 124"/>
          <p:cNvSpPr txBox="1"/>
          <p:nvPr/>
        </p:nvSpPr>
        <p:spPr>
          <a:xfrm>
            <a:off x="5804707"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26" name="组合 125"/>
          <p:cNvGrpSpPr/>
          <p:nvPr/>
        </p:nvGrpSpPr>
        <p:grpSpPr>
          <a:xfrm>
            <a:off x="6366839" y="2828950"/>
            <a:ext cx="276999" cy="506945"/>
            <a:chOff x="1602001" y="1901427"/>
            <a:chExt cx="276999" cy="506945"/>
          </a:xfrm>
        </p:grpSpPr>
        <p:sp>
          <p:nvSpPr>
            <p:cNvPr id="127" name="矩形 12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8" name="文本框 12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31" name="文本框 130"/>
          <p:cNvSpPr txBox="1"/>
          <p:nvPr/>
        </p:nvSpPr>
        <p:spPr>
          <a:xfrm>
            <a:off x="168524" y="4049037"/>
            <a:ext cx="849913" cy="338554"/>
          </a:xfrm>
          <a:prstGeom prst="rect">
            <a:avLst/>
          </a:prstGeom>
          <a:noFill/>
        </p:spPr>
        <p:txBody>
          <a:bodyPr wrap="none" rtlCol="0">
            <a:spAutoFit/>
          </a:bodyPr>
          <a:lstStyle/>
          <a:p>
            <a:r>
              <a:rPr lang="en-US" altLang="zh-CN" sz="1600" dirty="0">
                <a:cs typeface="Times New Roman" panose="02020603050405020304" pitchFamily="18" charset="0"/>
              </a:rPr>
              <a:t>Initiator</a:t>
            </a:r>
            <a:endParaRPr lang="zh-CN" altLang="en-US" sz="1600" dirty="0">
              <a:cs typeface="Times New Roman" panose="02020603050405020304" pitchFamily="18" charset="0"/>
            </a:endParaRPr>
          </a:p>
        </p:txBody>
      </p:sp>
      <p:sp>
        <p:nvSpPr>
          <p:cNvPr id="132" name="文本框 131"/>
          <p:cNvSpPr txBox="1"/>
          <p:nvPr/>
        </p:nvSpPr>
        <p:spPr>
          <a:xfrm>
            <a:off x="168524" y="4764820"/>
            <a:ext cx="1081963" cy="338554"/>
          </a:xfrm>
          <a:prstGeom prst="rect">
            <a:avLst/>
          </a:prstGeom>
          <a:noFill/>
        </p:spPr>
        <p:txBody>
          <a:bodyPr wrap="none" rtlCol="0">
            <a:spAutoFit/>
          </a:bodyPr>
          <a:lstStyle/>
          <a:p>
            <a:r>
              <a:rPr lang="en-US" altLang="zh-CN" sz="1600" dirty="0">
                <a:cs typeface="Times New Roman" panose="02020603050405020304" pitchFamily="18" charset="0"/>
              </a:rPr>
              <a:t>Responder</a:t>
            </a:r>
            <a:endParaRPr lang="zh-CN" altLang="en-US" sz="1600" dirty="0">
              <a:cs typeface="Times New Roman" panose="02020603050405020304" pitchFamily="18" charset="0"/>
            </a:endParaRPr>
          </a:p>
        </p:txBody>
      </p:sp>
      <p:cxnSp>
        <p:nvCxnSpPr>
          <p:cNvPr id="133" name="直接连接符 132"/>
          <p:cNvCxnSpPr/>
          <p:nvPr/>
        </p:nvCxnSpPr>
        <p:spPr>
          <a:xfrm>
            <a:off x="1654887" y="330216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3054478" y="333710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5" name="组合 134"/>
          <p:cNvGrpSpPr/>
          <p:nvPr/>
        </p:nvGrpSpPr>
        <p:grpSpPr>
          <a:xfrm>
            <a:off x="1794552" y="3954655"/>
            <a:ext cx="362600" cy="371174"/>
            <a:chOff x="1290763" y="2927473"/>
            <a:chExt cx="362600" cy="371174"/>
          </a:xfrm>
        </p:grpSpPr>
        <p:sp>
          <p:nvSpPr>
            <p:cNvPr id="136" name="矩形 135"/>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37" name="文本框 136"/>
            <p:cNvSpPr txBox="1"/>
            <p:nvPr/>
          </p:nvSpPr>
          <p:spPr>
            <a:xfrm>
              <a:off x="1290763" y="302046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grpSp>
        <p:nvGrpSpPr>
          <p:cNvPr id="138" name="组合 137"/>
          <p:cNvGrpSpPr/>
          <p:nvPr/>
        </p:nvGrpSpPr>
        <p:grpSpPr>
          <a:xfrm>
            <a:off x="2318444" y="4685628"/>
            <a:ext cx="362600" cy="371174"/>
            <a:chOff x="1593663" y="3608246"/>
            <a:chExt cx="362600" cy="371174"/>
          </a:xfrm>
        </p:grpSpPr>
        <p:sp>
          <p:nvSpPr>
            <p:cNvPr id="139" name="矩形 138"/>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40" name="文本框 139"/>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41" name="直接连接符 140"/>
          <p:cNvCxnSpPr/>
          <p:nvPr/>
        </p:nvCxnSpPr>
        <p:spPr>
          <a:xfrm>
            <a:off x="1610038" y="433400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610038" y="505408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3195910" y="377125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a:xfrm>
            <a:off x="4649997" y="380587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a:xfrm>
            <a:off x="607453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a:xfrm>
            <a:off x="751469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47" name="组合 146"/>
          <p:cNvGrpSpPr/>
          <p:nvPr/>
        </p:nvGrpSpPr>
        <p:grpSpPr>
          <a:xfrm>
            <a:off x="3231267" y="3997185"/>
            <a:ext cx="518451" cy="336005"/>
            <a:chOff x="3168893" y="3092182"/>
            <a:chExt cx="518451" cy="336005"/>
          </a:xfrm>
        </p:grpSpPr>
        <p:sp>
          <p:nvSpPr>
            <p:cNvPr id="148" name="矩形 147"/>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49" name="文本框 148"/>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0" name="组合 149"/>
          <p:cNvGrpSpPr/>
          <p:nvPr/>
        </p:nvGrpSpPr>
        <p:grpSpPr>
          <a:xfrm>
            <a:off x="3959243" y="4706626"/>
            <a:ext cx="518451" cy="336005"/>
            <a:chOff x="3168893" y="3092182"/>
            <a:chExt cx="518451" cy="336005"/>
          </a:xfrm>
        </p:grpSpPr>
        <p:sp>
          <p:nvSpPr>
            <p:cNvPr id="151" name="矩形 150"/>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2" name="文本框 151"/>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3" name="组合 152"/>
          <p:cNvGrpSpPr/>
          <p:nvPr/>
        </p:nvGrpSpPr>
        <p:grpSpPr>
          <a:xfrm>
            <a:off x="4685821" y="3981309"/>
            <a:ext cx="518451" cy="336005"/>
            <a:chOff x="3168893" y="3092182"/>
            <a:chExt cx="518451" cy="336005"/>
          </a:xfrm>
        </p:grpSpPr>
        <p:sp>
          <p:nvSpPr>
            <p:cNvPr id="154" name="矩形 153"/>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5" name="文本框 154"/>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6" name="组合 155"/>
          <p:cNvGrpSpPr/>
          <p:nvPr/>
        </p:nvGrpSpPr>
        <p:grpSpPr>
          <a:xfrm>
            <a:off x="5520934" y="4688545"/>
            <a:ext cx="518451" cy="336005"/>
            <a:chOff x="3168893" y="3092182"/>
            <a:chExt cx="518451" cy="336005"/>
          </a:xfrm>
        </p:grpSpPr>
        <p:sp>
          <p:nvSpPr>
            <p:cNvPr id="157" name="矩形 156"/>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8" name="文本框 157"/>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9" name="组合 158"/>
          <p:cNvGrpSpPr/>
          <p:nvPr/>
        </p:nvGrpSpPr>
        <p:grpSpPr>
          <a:xfrm>
            <a:off x="6230617" y="3980613"/>
            <a:ext cx="518451" cy="336005"/>
            <a:chOff x="3168893" y="3092182"/>
            <a:chExt cx="518451" cy="336005"/>
          </a:xfrm>
        </p:grpSpPr>
        <p:sp>
          <p:nvSpPr>
            <p:cNvPr id="160" name="矩形 159"/>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1" name="文本框 160"/>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2" name="组合 161"/>
          <p:cNvGrpSpPr/>
          <p:nvPr/>
        </p:nvGrpSpPr>
        <p:grpSpPr>
          <a:xfrm>
            <a:off x="6925269" y="4712093"/>
            <a:ext cx="518451" cy="336005"/>
            <a:chOff x="3168893" y="3092182"/>
            <a:chExt cx="518451" cy="336005"/>
          </a:xfrm>
        </p:grpSpPr>
        <p:sp>
          <p:nvSpPr>
            <p:cNvPr id="163" name="矩形 162"/>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4" name="文本框 163"/>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5" name="组合 164"/>
          <p:cNvGrpSpPr/>
          <p:nvPr/>
        </p:nvGrpSpPr>
        <p:grpSpPr>
          <a:xfrm>
            <a:off x="8084482" y="4671457"/>
            <a:ext cx="362600" cy="371174"/>
            <a:chOff x="1593663" y="3608246"/>
            <a:chExt cx="362600" cy="371174"/>
          </a:xfrm>
        </p:grpSpPr>
        <p:sp>
          <p:nvSpPr>
            <p:cNvPr id="166" name="矩形 165"/>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67" name="文本框 166"/>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68" name="直接连接符 167"/>
          <p:cNvCxnSpPr/>
          <p:nvPr/>
        </p:nvCxnSpPr>
        <p:spPr>
          <a:xfrm>
            <a:off x="895485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a:xfrm>
            <a:off x="1733960"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a:off x="1917960" y="332188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直接箭头连接符 172"/>
          <p:cNvCxnSpPr/>
          <p:nvPr/>
        </p:nvCxnSpPr>
        <p:spPr bwMode="auto">
          <a:xfrm>
            <a:off x="1786757"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矩形 177"/>
          <p:cNvSpPr/>
          <p:nvPr/>
        </p:nvSpPr>
        <p:spPr>
          <a:xfrm>
            <a:off x="1777665" y="3701307"/>
            <a:ext cx="917239" cy="276999"/>
          </a:xfrm>
          <a:prstGeom prst="rect">
            <a:avLst/>
          </a:prstGeom>
        </p:spPr>
        <p:txBody>
          <a:bodyPr wrap="none">
            <a:spAutoFit/>
          </a:bodyPr>
          <a:lstStyle/>
          <a:p>
            <a:r>
              <a:rPr lang="en-US" altLang="zh-CN" dirty="0">
                <a:cs typeface="Times New Roman" panose="02020603050405020304" pitchFamily="18" charset="0"/>
              </a:rPr>
              <a:t>AFH CMD </a:t>
            </a:r>
          </a:p>
        </p:txBody>
      </p:sp>
      <p:sp>
        <p:nvSpPr>
          <p:cNvPr id="179" name="矩形 178"/>
          <p:cNvSpPr/>
          <p:nvPr/>
        </p:nvSpPr>
        <p:spPr>
          <a:xfrm>
            <a:off x="2333993" y="4449000"/>
            <a:ext cx="508473" cy="276999"/>
          </a:xfrm>
          <a:prstGeom prst="rect">
            <a:avLst/>
          </a:prstGeom>
        </p:spPr>
        <p:txBody>
          <a:bodyPr wrap="none">
            <a:spAutoFit/>
          </a:bodyPr>
          <a:lstStyle/>
          <a:p>
            <a:r>
              <a:rPr lang="en-US" altLang="zh-CN" dirty="0">
                <a:cs typeface="Times New Roman" panose="02020603050405020304" pitchFamily="18" charset="0"/>
              </a:rPr>
              <a:t>ACK</a:t>
            </a:r>
          </a:p>
        </p:txBody>
      </p:sp>
      <p:cxnSp>
        <p:nvCxnSpPr>
          <p:cNvPr id="180" name="直接箭头连接符 179"/>
          <p:cNvCxnSpPr/>
          <p:nvPr/>
        </p:nvCxnSpPr>
        <p:spPr bwMode="auto">
          <a:xfrm>
            <a:off x="5354454"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内容占位符 2"/>
          <p:cNvSpPr txBox="1">
            <a:spLocks/>
          </p:cNvSpPr>
          <p:nvPr/>
        </p:nvSpPr>
        <p:spPr bwMode="auto">
          <a:xfrm>
            <a:off x="593480" y="5464914"/>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200" dirty="0">
                <a:latin typeface="Times New Roman" panose="02020603050405020304" pitchFamily="18" charset="0"/>
                <a:cs typeface="Times New Roman" panose="02020603050405020304" pitchFamily="18" charset="0"/>
              </a:rPr>
              <a:t>AFH CMD contains (new) AFH MAP</a:t>
            </a:r>
          </a:p>
          <a:p>
            <a:r>
              <a:rPr lang="en-US" altLang="zh-CN" sz="1200" dirty="0">
                <a:latin typeface="Times New Roman" panose="02020603050405020304" pitchFamily="18" charset="0"/>
                <a:cs typeface="Times New Roman" panose="02020603050405020304" pitchFamily="18" charset="0"/>
              </a:rPr>
              <a:t>AFH CMD is sent by initiator at slot </a:t>
            </a:r>
            <a:r>
              <a:rPr lang="en-US" altLang="zh-CN" sz="1200" dirty="0">
                <a:solidFill>
                  <a:srgbClr val="C00000"/>
                </a:solidFill>
                <a:latin typeface="Times New Roman" panose="02020603050405020304" pitchFamily="18" charset="0"/>
                <a:cs typeface="Times New Roman" panose="02020603050405020304" pitchFamily="18" charset="0"/>
              </a:rPr>
              <a:t>0 </a:t>
            </a:r>
            <a:r>
              <a:rPr lang="en-US" altLang="zh-CN" sz="1200" dirty="0">
                <a:latin typeface="Times New Roman" panose="02020603050405020304" pitchFamily="18" charset="0"/>
                <a:cs typeface="Times New Roman" panose="02020603050405020304" pitchFamily="18" charset="0"/>
              </a:rPr>
              <a:t>of a ranging round </a:t>
            </a:r>
          </a:p>
          <a:p>
            <a:r>
              <a:rPr lang="en-US" altLang="zh-CN" sz="1200" dirty="0">
                <a:latin typeface="Times New Roman" panose="02020603050405020304" pitchFamily="18" charset="0"/>
                <a:cs typeface="Times New Roman" panose="02020603050405020304" pitchFamily="18" charset="0"/>
              </a:rPr>
              <a:t>Responder replies ACK if it received AFH CMD from Initiator</a:t>
            </a:r>
          </a:p>
          <a:p>
            <a:r>
              <a:rPr lang="en-US" altLang="zh-CN" sz="1200" dirty="0">
                <a:latin typeface="Times New Roman" panose="02020603050405020304" pitchFamily="18" charset="0"/>
                <a:cs typeface="Times New Roman" panose="02020603050405020304" pitchFamily="18" charset="0"/>
              </a:rPr>
              <a:t>(new) AFH MAP will be effective at the next X ranging round, X could be 1 by default or indicated in AFH CMD</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182" name="文本框 181"/>
          <p:cNvSpPr txBox="1"/>
          <p:nvPr/>
        </p:nvSpPr>
        <p:spPr>
          <a:xfrm>
            <a:off x="1708320" y="1528376"/>
            <a:ext cx="1286378" cy="276999"/>
          </a:xfrm>
          <a:prstGeom prst="rect">
            <a:avLst/>
          </a:prstGeom>
          <a:noFill/>
        </p:spPr>
        <p:txBody>
          <a:bodyPr wrap="none" rtlCol="0">
            <a:spAutoFit/>
          </a:bodyPr>
          <a:lstStyle/>
          <a:p>
            <a:r>
              <a:rPr lang="en-US" altLang="zh-CN" dirty="0">
                <a:cs typeface="Times New Roman" panose="02020603050405020304" pitchFamily="18" charset="0"/>
              </a:rPr>
              <a:t>Ranging Round T</a:t>
            </a:r>
            <a:endParaRPr lang="zh-CN" altLang="en-US" dirty="0">
              <a:cs typeface="Times New Roman" panose="02020603050405020304" pitchFamily="18" charset="0"/>
            </a:endParaRPr>
          </a:p>
        </p:txBody>
      </p:sp>
      <p:sp>
        <p:nvSpPr>
          <p:cNvPr id="183" name="文本框 182"/>
          <p:cNvSpPr txBox="1"/>
          <p:nvPr/>
        </p:nvSpPr>
        <p:spPr>
          <a:xfrm>
            <a:off x="5220622" y="1567305"/>
            <a:ext cx="1483548" cy="276999"/>
          </a:xfrm>
          <a:prstGeom prst="rect">
            <a:avLst/>
          </a:prstGeom>
          <a:noFill/>
        </p:spPr>
        <p:txBody>
          <a:bodyPr wrap="none" rtlCol="0">
            <a:spAutoFit/>
          </a:bodyPr>
          <a:lstStyle/>
          <a:p>
            <a:r>
              <a:rPr lang="en-US" altLang="zh-CN" dirty="0">
                <a:cs typeface="Times New Roman" panose="02020603050405020304" pitchFamily="18" charset="0"/>
              </a:rPr>
              <a:t>Ranging Round T+</a:t>
            </a:r>
            <a:r>
              <a:rPr lang="en-US" altLang="zh-CN" dirty="0">
                <a:solidFill>
                  <a:srgbClr val="C00000"/>
                </a:solidFill>
                <a:cs typeface="Times New Roman" panose="02020603050405020304" pitchFamily="18" charset="0"/>
              </a:rPr>
              <a:t>X</a:t>
            </a:r>
            <a:endParaRPr lang="zh-CN" altLang="en-US" dirty="0">
              <a:solidFill>
                <a:srgbClr val="C00000"/>
              </a:solidFill>
              <a:cs typeface="Times New Roman" panose="02020603050405020304" pitchFamily="18" charset="0"/>
            </a:endParaRPr>
          </a:p>
        </p:txBody>
      </p:sp>
      <p:sp>
        <p:nvSpPr>
          <p:cNvPr id="184" name="矩形 183"/>
          <p:cNvSpPr/>
          <p:nvPr/>
        </p:nvSpPr>
        <p:spPr>
          <a:xfrm>
            <a:off x="5211960" y="1871931"/>
            <a:ext cx="2447658" cy="276999"/>
          </a:xfrm>
          <a:prstGeom prst="rect">
            <a:avLst/>
          </a:prstGeom>
        </p:spPr>
        <p:txBody>
          <a:bodyPr wrap="none">
            <a:spAutoFit/>
          </a:bodyPr>
          <a:lstStyle/>
          <a:p>
            <a:r>
              <a:rPr lang="en-US" altLang="zh-CN" i="1" dirty="0">
                <a:cs typeface="Times New Roman" panose="02020603050405020304" pitchFamily="18" charset="0"/>
              </a:rPr>
              <a:t>current AFH MAP </a:t>
            </a:r>
            <a:r>
              <a:rPr lang="en-US" altLang="zh-CN" dirty="0">
                <a:solidFill>
                  <a:srgbClr val="C00000"/>
                </a:solidFill>
                <a:cs typeface="Times New Roman" panose="02020603050405020304" pitchFamily="18" charset="0"/>
              </a:rPr>
              <a:t>= 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92" name="组合 91"/>
          <p:cNvGrpSpPr/>
          <p:nvPr/>
        </p:nvGrpSpPr>
        <p:grpSpPr>
          <a:xfrm>
            <a:off x="7596965" y="3954110"/>
            <a:ext cx="362600" cy="371174"/>
            <a:chOff x="1593663" y="3608246"/>
            <a:chExt cx="362600" cy="371174"/>
          </a:xfrm>
        </p:grpSpPr>
        <p:sp>
          <p:nvSpPr>
            <p:cNvPr id="103" name="矩形 102"/>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05" name="文本框 104"/>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spTree>
    <p:extLst>
      <p:ext uri="{BB962C8B-B14F-4D97-AF65-F5344CB8AC3E}">
        <p14:creationId xmlns:p14="http://schemas.microsoft.com/office/powerpoint/2010/main" val="2923287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2: </a:t>
            </a:r>
            <a:r>
              <a:rPr lang="en-US" altLang="zh-CN" dirty="0">
                <a:latin typeface="Times New Roman" panose="02020603050405020304" pitchFamily="18" charset="0"/>
                <a:cs typeface="Times New Roman" panose="02020603050405020304" pitchFamily="18" charset="0"/>
              </a:rPr>
              <a:t>On the selection of the number of MMS fragments</a:t>
            </a: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9</a:t>
            </a:fld>
            <a:endParaRPr lang="en-US" altLang="en-US"/>
          </a:p>
        </p:txBody>
      </p:sp>
    </p:spTree>
    <p:extLst>
      <p:ext uri="{BB962C8B-B14F-4D97-AF65-F5344CB8AC3E}">
        <p14:creationId xmlns:p14="http://schemas.microsoft.com/office/powerpoint/2010/main" val="204208422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2042</Words>
  <Application>Microsoft Office PowerPoint</Application>
  <PresentationFormat>全屏显示(4:3)</PresentationFormat>
  <Paragraphs>323</Paragraphs>
  <Slides>14</Slides>
  <Notes>1</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14</vt:i4>
      </vt:variant>
    </vt:vector>
  </HeadingPairs>
  <TitlesOfParts>
    <vt:vector size="27" baseType="lpstr">
      <vt:lpstr>Arial Unicode MS</vt:lpstr>
      <vt:lpstr>MS PGothic</vt:lpstr>
      <vt:lpstr>宋体</vt:lpstr>
      <vt:lpstr>微软雅黑</vt:lpstr>
      <vt:lpstr>Arial</vt:lpstr>
      <vt:lpstr>Calibri</vt:lpstr>
      <vt:lpstr>Calibri Light</vt:lpstr>
      <vt:lpstr>Cambria Math</vt:lpstr>
      <vt:lpstr>Times New Roman</vt:lpstr>
      <vt:lpstr>Wingdings</vt:lpstr>
      <vt:lpstr>IEEE-P802_15</vt:lpstr>
      <vt:lpstr>1_自定义设计方案</vt:lpstr>
      <vt:lpstr>自定义设计方案</vt:lpstr>
      <vt:lpstr>PowerPoint 演示文稿</vt:lpstr>
      <vt:lpstr>PowerPoint 演示文稿</vt:lpstr>
      <vt:lpstr>Introduction</vt:lpstr>
      <vt:lpstr>Topic 1: Adaptive Frequency Hopping (AFH) </vt:lpstr>
      <vt:lpstr>AFH</vt:lpstr>
      <vt:lpstr>AFH Map Format (1)</vt:lpstr>
      <vt:lpstr>AFH Map Format (2)</vt:lpstr>
      <vt:lpstr>Time Sequence Example</vt:lpstr>
      <vt:lpstr>Topic 2: On the selection of the number of MMS fragments</vt:lpstr>
      <vt:lpstr>UWB channel probing – measurement phase </vt:lpstr>
      <vt:lpstr>Topic 3: Time-hopping MMS UWB </vt:lpstr>
      <vt:lpstr>Time-hopping MMS UWB </vt:lpstr>
      <vt:lpstr>Summary</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2023-02-20T15:02:44Z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(3)IPyaON9Z9+nWwVhDMVH0nuPxEnJwIzAbV38p6xvN+AQ2JZPt922Zocv3TOGK9aCluS4hSiP0
P5/jdarneqZ38OVpAjdnIqhy1Qj3vfIiTsEDQltSvbVWxRHj8E6cj7mscfnkPpBa8MEYCmlc
uT9/C0juOzqhMsyGdr25UtKeNBx/hxnqkWXFDCu8DpqJ8D9V7xWO8G3ufewIE7IJ0dORX7WW
D3RPMawCr6qLi1IwS3</vt:lpwstr>
  </property>
  <property fmtid="{D5CDD505-2E9C-101B-9397-08002B2CF9AE}" pid="3" name="_2015_ms_pID_7253431">
    <vt:lpwstr>zi31yHHhNvURjkKjSqjUQepxX17xFUBAAOCgbKPUTkYQtTbpgwgAbd
+sSh+Zg9ztXnPEOMivWNuQNZej5TegYGDRQMQk6VrBzSjmMsHpayzBKXqK0d4Il4RdmiwLwX
9qK7co2/simlokuKA5HtN/mSyH9Nt4OSk18aCrhQBZyQCN7UHhkPSmbdsn7Ard4WydChWy+X
vtRipv55KaPd6h2v+nztmfL95RT6BDKjUAjK</vt:lpwstr>
  </property>
  <property fmtid="{D5CDD505-2E9C-101B-9397-08002B2CF9AE}" pid="4" name="_2015_ms_pID_7253432">
    <vt:lpwstr>XNdW9D9YVUP93owlhBRdIHo=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1667782299</vt:lpwstr>
  </property>
</Properties>
</file>