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74" r:id="rId2"/>
    <p:sldMasterId id="2147483661" r:id="rId3"/>
  </p:sldMasterIdLst>
  <p:notesMasterIdLst>
    <p:notesMasterId r:id="rId18"/>
  </p:notesMasterIdLst>
  <p:handoutMasterIdLst>
    <p:handoutMasterId r:id="rId19"/>
  </p:handoutMasterIdLst>
  <p:sldIdLst>
    <p:sldId id="359" r:id="rId4"/>
    <p:sldId id="434" r:id="rId5"/>
    <p:sldId id="441" r:id="rId6"/>
    <p:sldId id="442" r:id="rId7"/>
    <p:sldId id="419" r:id="rId8"/>
    <p:sldId id="430" r:id="rId9"/>
    <p:sldId id="432" r:id="rId10"/>
    <p:sldId id="433" r:id="rId11"/>
    <p:sldId id="444" r:id="rId12"/>
    <p:sldId id="437" r:id="rId13"/>
    <p:sldId id="439" r:id="rId14"/>
    <p:sldId id="440" r:id="rId15"/>
    <p:sldId id="423" r:id="rId16"/>
    <p:sldId id="328"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517" autoAdjust="0"/>
    <p:restoredTop sz="94654" autoAdjust="0"/>
  </p:normalViewPr>
  <p:slideViewPr>
    <p:cSldViewPr>
      <p:cViewPr varScale="1">
        <p:scale>
          <a:sx n="104" d="100"/>
          <a:sy n="104" d="100"/>
        </p:scale>
        <p:origin x="854" y="82"/>
      </p:cViewPr>
      <p:guideLst>
        <p:guide orient="horz" pos="2160"/>
        <p:guide pos="2880"/>
      </p:guideLst>
    </p:cSldViewPr>
  </p:slideViewPr>
  <p:outlineViewPr>
    <p:cViewPr>
      <p:scale>
        <a:sx n="33" d="100"/>
        <a:sy n="33" d="100"/>
      </p:scale>
      <p:origin x="0" y="-9662"/>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&lt;November 2021&gt;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a:t>&lt;</a:t>
            </a:r>
            <a:r>
              <a:rPr lang="en-US" altLang="en-US" dirty="0" err="1"/>
              <a:t>Xiaohui</a:t>
            </a:r>
            <a:r>
              <a:rPr lang="en-US" altLang="en-US" dirty="0"/>
              <a:t> Peng&gt;, &lt;Huawei&gt;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日期占位符 6"/>
          <p:cNvSpPr>
            <a:spLocks noGrp="1"/>
          </p:cNvSpPr>
          <p:nvPr>
            <p:ph type="dt" sz="half" idx="10"/>
          </p:nvPr>
        </p:nvSpPr>
        <p:spPr/>
        <p:txBody>
          <a:bodyPr/>
          <a:lstStyle/>
          <a:p>
            <a:r>
              <a:rPr lang="en-US" altLang="zh-CN"/>
              <a:t>September 2022</a:t>
            </a:r>
            <a:endParaRPr lang="en-US" altLang="en-US" dirty="0"/>
          </a:p>
        </p:txBody>
      </p:sp>
      <p:sp>
        <p:nvSpPr>
          <p:cNvPr id="8" name="页脚占位符 7"/>
          <p:cNvSpPr>
            <a:spLocks noGrp="1"/>
          </p:cNvSpPr>
          <p:nvPr>
            <p:ph type="ftr" sz="quarter" idx="11"/>
          </p:nvPr>
        </p:nvSpPr>
        <p:spPr/>
        <p:txBody>
          <a:bodyPr/>
          <a:lstStyle/>
          <a:p>
            <a:r>
              <a:rPr lang="en-US" altLang="en-US"/>
              <a:t>Peng Liu et al, Huawei</a:t>
            </a:r>
            <a:endParaRPr lang="en-US" altLang="en-US" dirty="0"/>
          </a:p>
        </p:txBody>
      </p:sp>
      <p:sp>
        <p:nvSpPr>
          <p:cNvPr id="9" name="灯片编号占位符 8"/>
          <p:cNvSpPr>
            <a:spLocks noGrp="1"/>
          </p:cNvSpPr>
          <p:nvPr>
            <p:ph type="sldNum" sz="quarter" idx="12"/>
          </p:nvPr>
        </p:nvSpPr>
        <p:spPr/>
        <p:txBody>
          <a:bodyPr/>
          <a:lstStyle/>
          <a:p>
            <a:r>
              <a:rPr lang="en-US" altLang="en-US" dirty="0"/>
              <a:t>Slide </a:t>
            </a:r>
            <a:fld id="{43A0C1D6-706E-4838-95A6-0943C43B1ADD}" type="slidenum">
              <a:rPr lang="en-US" altLang="en-US" smtClean="0"/>
              <a:pPr/>
              <a:t>‹#›</a:t>
            </a:fld>
            <a:endParaRPr lang="en-US" altLang="en-US" dirty="0"/>
          </a:p>
        </p:txBody>
      </p:sp>
    </p:spTree>
    <p:extLst>
      <p:ext uri="{BB962C8B-B14F-4D97-AF65-F5344CB8AC3E}">
        <p14:creationId xmlns:p14="http://schemas.microsoft.com/office/powerpoint/2010/main" val="2946041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a:t>September 2022</a:t>
            </a:r>
            <a:endParaRPr lang="zh-CN" altLang="en-US"/>
          </a:p>
        </p:txBody>
      </p:sp>
      <p:sp>
        <p:nvSpPr>
          <p:cNvPr id="3" name="页脚占位符 2"/>
          <p:cNvSpPr>
            <a:spLocks noGrp="1"/>
          </p:cNvSpPr>
          <p:nvPr>
            <p:ph type="ftr" sz="quarter" idx="11"/>
          </p:nvPr>
        </p:nvSpPr>
        <p:spPr/>
        <p:txBody>
          <a:bodyPr/>
          <a:lstStyle/>
          <a:p>
            <a:r>
              <a:rPr lang="da-DK" altLang="zh-CN"/>
              <a:t>Peng Liu et al, Huawei</a:t>
            </a:r>
            <a:endParaRPr lang="zh-CN" altLang="en-US"/>
          </a:p>
        </p:txBody>
      </p:sp>
      <p:sp>
        <p:nvSpPr>
          <p:cNvPr id="4" name="灯片编号占位符 3"/>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200568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30839724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3058712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2284539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365125"/>
            <a:ext cx="57626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1534964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6145989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34834752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41466209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825625"/>
            <a:ext cx="386715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825625"/>
            <a:ext cx="386715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1346457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r>
              <a:rPr lang="en-US" altLang="zh-CN"/>
              <a:t>September 2022</a:t>
            </a:r>
            <a:endParaRPr lang="zh-CN" altLang="en-US"/>
          </a:p>
        </p:txBody>
      </p:sp>
      <p:sp>
        <p:nvSpPr>
          <p:cNvPr id="8" name="页脚占位符 7"/>
          <p:cNvSpPr>
            <a:spLocks noGrp="1"/>
          </p:cNvSpPr>
          <p:nvPr>
            <p:ph type="ftr" sz="quarter" idx="11"/>
          </p:nvPr>
        </p:nvSpPr>
        <p:spPr/>
        <p:txBody>
          <a:bodyPr/>
          <a:lstStyle/>
          <a:p>
            <a:r>
              <a:rPr lang="da-DK" altLang="zh-CN"/>
              <a:t>Peng Liu et al, Huawei</a:t>
            </a:r>
            <a:endParaRPr lang="zh-CN" altLang="en-US"/>
          </a:p>
        </p:txBody>
      </p:sp>
      <p:sp>
        <p:nvSpPr>
          <p:cNvPr id="9" name="灯片编号占位符 8"/>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3482755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a:t>单击此处编辑母版标题样式</a:t>
            </a:r>
          </a:p>
        </p:txBody>
      </p:sp>
      <p:sp>
        <p:nvSpPr>
          <p:cNvPr id="7" name="日期占位符 6"/>
          <p:cNvSpPr>
            <a:spLocks noGrp="1"/>
          </p:cNvSpPr>
          <p:nvPr>
            <p:ph type="dt" sz="half" idx="10"/>
          </p:nvPr>
        </p:nvSpPr>
        <p:spPr/>
        <p:txBody>
          <a:bodyPr/>
          <a:lstStyle/>
          <a:p>
            <a:r>
              <a:rPr lang="en-US" altLang="zh-CN"/>
              <a:t>September 2022</a:t>
            </a:r>
            <a:endParaRPr lang="en-US" altLang="en-US" dirty="0"/>
          </a:p>
        </p:txBody>
      </p:sp>
      <p:sp>
        <p:nvSpPr>
          <p:cNvPr id="8" name="页脚占位符 7"/>
          <p:cNvSpPr>
            <a:spLocks noGrp="1"/>
          </p:cNvSpPr>
          <p:nvPr>
            <p:ph type="ftr" sz="quarter" idx="11"/>
          </p:nvPr>
        </p:nvSpPr>
        <p:spPr/>
        <p:txBody>
          <a:bodyPr/>
          <a:lstStyle/>
          <a:p>
            <a:r>
              <a:rPr lang="en-US" altLang="en-US"/>
              <a:t>Peng Liu et al, Huawei</a:t>
            </a:r>
            <a:endParaRPr lang="en-US" altLang="en-US" dirty="0"/>
          </a:p>
        </p:txBody>
      </p:sp>
      <p:sp>
        <p:nvSpPr>
          <p:cNvPr id="9" name="灯片编号占位符 8"/>
          <p:cNvSpPr>
            <a:spLocks noGrp="1"/>
          </p:cNvSpPr>
          <p:nvPr>
            <p:ph type="sldNum" sz="quarter" idx="12"/>
          </p:nvPr>
        </p:nvSpPr>
        <p:spPr/>
        <p:txBody>
          <a:bodyPr/>
          <a:lstStyle/>
          <a:p>
            <a:r>
              <a:rPr lang="en-US" altLang="en-US"/>
              <a:t>Slide </a:t>
            </a:r>
            <a:fld id="{43A0C1D6-706E-4838-95A6-0943C43B1ADD}" type="slidenum">
              <a:rPr lang="en-US" altLang="en-US" smtClean="0"/>
              <a:pPr/>
              <a:t>‹#›</a:t>
            </a:fld>
            <a:endParaRPr lang="en-US" altLang="en-US"/>
          </a:p>
        </p:txBody>
      </p:sp>
    </p:spTree>
    <p:extLst>
      <p:ext uri="{BB962C8B-B14F-4D97-AF65-F5344CB8AC3E}">
        <p14:creationId xmlns:p14="http://schemas.microsoft.com/office/powerpoint/2010/main" val="2229804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r>
              <a:rPr lang="en-US" altLang="zh-CN"/>
              <a:t>September 2022</a:t>
            </a:r>
            <a:endParaRPr lang="zh-CN" altLang="en-US"/>
          </a:p>
        </p:txBody>
      </p:sp>
      <p:sp>
        <p:nvSpPr>
          <p:cNvPr id="4" name="页脚占位符 3"/>
          <p:cNvSpPr>
            <a:spLocks noGrp="1"/>
          </p:cNvSpPr>
          <p:nvPr>
            <p:ph type="ftr" sz="quarter" idx="11"/>
          </p:nvPr>
        </p:nvSpPr>
        <p:spPr/>
        <p:txBody>
          <a:bodyPr/>
          <a:lstStyle/>
          <a:p>
            <a:r>
              <a:rPr lang="da-DK" altLang="zh-CN"/>
              <a:t>Peng Liu et al, Huawei</a:t>
            </a:r>
            <a:endParaRPr lang="zh-CN" altLang="en-US"/>
          </a:p>
        </p:txBody>
      </p:sp>
      <p:sp>
        <p:nvSpPr>
          <p:cNvPr id="5" name="灯片编号占位符 4"/>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4190004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a:t>September 2022</a:t>
            </a:r>
            <a:endParaRPr lang="zh-CN" altLang="en-US"/>
          </a:p>
        </p:txBody>
      </p:sp>
      <p:sp>
        <p:nvSpPr>
          <p:cNvPr id="3" name="页脚占位符 2"/>
          <p:cNvSpPr>
            <a:spLocks noGrp="1"/>
          </p:cNvSpPr>
          <p:nvPr>
            <p:ph type="ftr" sz="quarter" idx="11"/>
          </p:nvPr>
        </p:nvSpPr>
        <p:spPr/>
        <p:txBody>
          <a:bodyPr/>
          <a:lstStyle/>
          <a:p>
            <a:r>
              <a:rPr lang="da-DK" altLang="zh-CN"/>
              <a:t>Peng Liu et al, Huawei</a:t>
            </a:r>
            <a:endParaRPr lang="zh-CN" altLang="en-US"/>
          </a:p>
        </p:txBody>
      </p:sp>
      <p:sp>
        <p:nvSpPr>
          <p:cNvPr id="4" name="灯片编号占位符 3"/>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367669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23071514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39090977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25261073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365125"/>
            <a:ext cx="57626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70970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a:t>September 2022</a:t>
            </a:r>
            <a:endParaRPr lang="en-US" altLang="en-US" dirty="0"/>
          </a:p>
        </p:txBody>
      </p:sp>
      <p:sp>
        <p:nvSpPr>
          <p:cNvPr id="3" name="Footer Placeholder 2"/>
          <p:cNvSpPr>
            <a:spLocks noGrp="1"/>
          </p:cNvSpPr>
          <p:nvPr>
            <p:ph type="ftr" sz="quarter" idx="11"/>
          </p:nvPr>
        </p:nvSpPr>
        <p:spPr/>
        <p:txBody>
          <a:bodyPr/>
          <a:lstStyle>
            <a:lvl1pPr>
              <a:defRPr/>
            </a:lvl1pPr>
          </a:lstStyle>
          <a:p>
            <a:r>
              <a:rPr lang="da-DK" altLang="en-US"/>
              <a:t>Peng Liu et al,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2450156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2071967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r>
              <a:rPr lang="en-US" altLang="zh-CN"/>
              <a:t>September 2022</a:t>
            </a:r>
            <a:endParaRPr lang="zh-CN" altLang="en-US"/>
          </a:p>
        </p:txBody>
      </p:sp>
      <p:sp>
        <p:nvSpPr>
          <p:cNvPr id="5" name="页脚占位符 4"/>
          <p:cNvSpPr>
            <a:spLocks noGrp="1"/>
          </p:cNvSpPr>
          <p:nvPr>
            <p:ph type="ftr" sz="quarter" idx="11"/>
          </p:nvPr>
        </p:nvSpPr>
        <p:spPr/>
        <p:txBody>
          <a:bodyPr/>
          <a:lstStyle/>
          <a:p>
            <a:r>
              <a:rPr lang="da-DK" altLang="zh-CN"/>
              <a:t>Peng Liu et al, Huawei</a:t>
            </a:r>
            <a:endParaRPr lang="zh-CN" altLang="en-US"/>
          </a:p>
        </p:txBody>
      </p:sp>
      <p:sp>
        <p:nvSpPr>
          <p:cNvPr id="6" name="灯片编号占位符 5"/>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3792827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825625"/>
            <a:ext cx="386715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825625"/>
            <a:ext cx="386715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r>
              <a:rPr lang="en-US" altLang="zh-CN"/>
              <a:t>September 2022</a:t>
            </a:r>
            <a:endParaRPr lang="zh-CN" altLang="en-US"/>
          </a:p>
        </p:txBody>
      </p:sp>
      <p:sp>
        <p:nvSpPr>
          <p:cNvPr id="6" name="页脚占位符 5"/>
          <p:cNvSpPr>
            <a:spLocks noGrp="1"/>
          </p:cNvSpPr>
          <p:nvPr>
            <p:ph type="ftr" sz="quarter" idx="11"/>
          </p:nvPr>
        </p:nvSpPr>
        <p:spPr/>
        <p:txBody>
          <a:bodyPr/>
          <a:lstStyle/>
          <a:p>
            <a:r>
              <a:rPr lang="da-DK" altLang="zh-CN"/>
              <a:t>Peng Liu et al, Huawei</a:t>
            </a:r>
            <a:endParaRPr lang="zh-CN" altLang="en-US"/>
          </a:p>
        </p:txBody>
      </p:sp>
      <p:sp>
        <p:nvSpPr>
          <p:cNvPr id="7" name="灯片编号占位符 6"/>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782767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r>
              <a:rPr lang="en-US" altLang="zh-CN"/>
              <a:t>September 2022</a:t>
            </a:r>
            <a:endParaRPr lang="zh-CN" altLang="en-US"/>
          </a:p>
        </p:txBody>
      </p:sp>
      <p:sp>
        <p:nvSpPr>
          <p:cNvPr id="8" name="页脚占位符 7"/>
          <p:cNvSpPr>
            <a:spLocks noGrp="1"/>
          </p:cNvSpPr>
          <p:nvPr>
            <p:ph type="ftr" sz="quarter" idx="11"/>
          </p:nvPr>
        </p:nvSpPr>
        <p:spPr/>
        <p:txBody>
          <a:bodyPr/>
          <a:lstStyle/>
          <a:p>
            <a:r>
              <a:rPr lang="da-DK" altLang="zh-CN"/>
              <a:t>Peng Liu et al, Huawei</a:t>
            </a:r>
            <a:endParaRPr lang="zh-CN" altLang="en-US"/>
          </a:p>
        </p:txBody>
      </p:sp>
      <p:sp>
        <p:nvSpPr>
          <p:cNvPr id="9" name="灯片编号占位符 8"/>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1950771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r>
              <a:rPr lang="en-US" altLang="zh-CN"/>
              <a:t>September 2022</a:t>
            </a:r>
            <a:endParaRPr lang="zh-CN" altLang="en-US"/>
          </a:p>
        </p:txBody>
      </p:sp>
      <p:sp>
        <p:nvSpPr>
          <p:cNvPr id="4" name="页脚占位符 3"/>
          <p:cNvSpPr>
            <a:spLocks noGrp="1"/>
          </p:cNvSpPr>
          <p:nvPr>
            <p:ph type="ftr" sz="quarter" idx="11"/>
          </p:nvPr>
        </p:nvSpPr>
        <p:spPr/>
        <p:txBody>
          <a:bodyPr/>
          <a:lstStyle/>
          <a:p>
            <a:r>
              <a:rPr lang="da-DK" altLang="zh-CN"/>
              <a:t>Peng Liu et al, Huawei</a:t>
            </a:r>
            <a:endParaRPr lang="zh-CN" altLang="en-US"/>
          </a:p>
        </p:txBody>
      </p:sp>
      <p:sp>
        <p:nvSpPr>
          <p:cNvPr id="5" name="灯片编号占位符 4"/>
          <p:cNvSpPr>
            <a:spLocks noGrp="1"/>
          </p:cNvSpPr>
          <p:nvPr>
            <p:ph type="sldNum" sz="quarter" idx="12"/>
          </p:nvPr>
        </p:nvSpPr>
        <p:spPr/>
        <p:txBody>
          <a:body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4331191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3.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a:t>September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Peng Liu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a:t>
            </a:r>
            <a:r>
              <a:rPr lang="en-US" altLang="en-US" sz="1400" b="1" baseline="0" dirty="0"/>
              <a:t> </a:t>
            </a:r>
            <a:r>
              <a:rPr lang="en-US" altLang="en-US" sz="1400" b="1" baseline="0"/>
              <a:t>IEEE 15-</a:t>
            </a:r>
            <a:r>
              <a:rPr lang="en-US" altLang="zh-CN" sz="1400" b="1" baseline="0"/>
              <a:t>22</a:t>
            </a:r>
            <a:r>
              <a:rPr lang="en-US" altLang="en-US" sz="1400" b="1" baseline="0"/>
              <a:t>-0659-</a:t>
            </a:r>
            <a:r>
              <a:rPr lang="en-US" altLang="zh-CN" sz="1400" b="1" baseline="0"/>
              <a:t>01</a:t>
            </a:r>
            <a:r>
              <a:rPr lang="en-US" altLang="en-US" sz="1400" b="1" baseline="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73" r:id="rId2"/>
    <p:sldLayoutId id="2147483655" r:id="rId3"/>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a:t>September 2022</a:t>
            </a:r>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ltLang="zh-CN"/>
              <a:t>Peng Liu et al, Huawei</a:t>
            </a:r>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11D1BD-580F-4A2A-AAC3-006090FAFC74}" type="slidenum">
              <a:rPr lang="zh-CN" altLang="en-US" smtClean="0"/>
              <a:t>‹#›</a:t>
            </a:fld>
            <a:endParaRPr lang="zh-CN" altLang="en-US"/>
          </a:p>
        </p:txBody>
      </p:sp>
    </p:spTree>
    <p:extLst>
      <p:ext uri="{BB962C8B-B14F-4D97-AF65-F5344CB8AC3E}">
        <p14:creationId xmlns:p14="http://schemas.microsoft.com/office/powerpoint/2010/main" val="66894188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a:t>September 2022</a:t>
            </a:r>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ltLang="zh-CN"/>
              <a:t>Peng Liu et al, Huawei</a:t>
            </a:r>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C56BEC-9B64-4305-8013-7254367BB2FB}" type="slidenum">
              <a:rPr lang="zh-CN" altLang="en-US" smtClean="0"/>
              <a:t>‹#›</a:t>
            </a:fld>
            <a:endParaRPr lang="zh-CN" altLang="en-US"/>
          </a:p>
        </p:txBody>
      </p:sp>
    </p:spTree>
    <p:extLst>
      <p:ext uri="{BB962C8B-B14F-4D97-AF65-F5344CB8AC3E}">
        <p14:creationId xmlns:p14="http://schemas.microsoft.com/office/powerpoint/2010/main" val="194297163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11B74706-8CE8-446F-ADD5-944A55CFBC25}"/>
              </a:ext>
            </a:extLst>
          </p:cNvPr>
          <p:cNvSpPr>
            <a:spLocks noChangeArrowheads="1"/>
          </p:cNvSpPr>
          <p:nvPr/>
        </p:nvSpPr>
        <p:spPr bwMode="auto">
          <a:xfrm>
            <a:off x="359532" y="593648"/>
            <a:ext cx="8424936" cy="597304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1400" b="1" dirty="0">
              <a:latin typeface="+mj-lt"/>
            </a:endParaRPr>
          </a:p>
          <a:p>
            <a:pPr algn="just" eaLnBrk="1" hangingPunct="1">
              <a:spcBef>
                <a:spcPct val="0"/>
              </a:spcBef>
              <a:buClrTx/>
              <a:buFontTx/>
              <a:buNone/>
              <a:defRPr/>
            </a:pPr>
            <a:r>
              <a:rPr lang="en-US" altLang="en-US" sz="1400" b="1" dirty="0">
                <a:latin typeface="+mj-lt"/>
              </a:rPr>
              <a:t>Submission Title: Further thoughts on the MAC of the NBA-MMS UWB</a:t>
            </a:r>
            <a:endParaRPr lang="en-US" altLang="en-US" sz="1400" dirty="0">
              <a:latin typeface="+mj-lt"/>
            </a:endParaRPr>
          </a:p>
          <a:p>
            <a:pPr algn="just" eaLnBrk="1" hangingPunct="1">
              <a:spcBef>
                <a:spcPct val="0"/>
              </a:spcBef>
              <a:buClrTx/>
              <a:buFontTx/>
              <a:buNone/>
              <a:defRPr/>
            </a:pPr>
            <a:r>
              <a:rPr lang="en-US" altLang="en-US" sz="1400" b="1" dirty="0">
                <a:latin typeface="+mj-lt"/>
              </a:rPr>
              <a:t>Source:</a:t>
            </a:r>
            <a:r>
              <a:rPr lang="en-US" altLang="en-US" sz="1400" dirty="0">
                <a:latin typeface="+mj-lt"/>
              </a:rPr>
              <a:t> 	</a:t>
            </a:r>
            <a:r>
              <a:rPr lang="en-US" altLang="en-US" sz="1400" dirty="0">
                <a:latin typeface="Times New Roman" panose="02020603050405020304" pitchFamily="18" charset="0"/>
                <a:cs typeface="Times New Roman" panose="02020603050405020304" pitchFamily="18" charset="0"/>
              </a:rPr>
              <a:t>Peng Liu, Ziyang Guo, Bin Qian, Rani Keren, </a:t>
            </a:r>
            <a:r>
              <a:rPr lang="en-US" altLang="en-US" sz="1400" dirty="0" err="1">
                <a:latin typeface="Times New Roman" panose="02020603050405020304" pitchFamily="18" charset="0"/>
                <a:cs typeface="Times New Roman" panose="02020603050405020304" pitchFamily="18" charset="0"/>
              </a:rPr>
              <a:t>Kuan</a:t>
            </a:r>
            <a:r>
              <a:rPr lang="en-US" altLang="en-US" sz="1400" dirty="0">
                <a:latin typeface="Times New Roman" panose="02020603050405020304" pitchFamily="18" charset="0"/>
                <a:cs typeface="Times New Roman" panose="02020603050405020304" pitchFamily="18" charset="0"/>
              </a:rPr>
              <a:t> Wu, Jiajia, Bin Qian, Shimi Shilo, David </a:t>
            </a:r>
            <a:r>
              <a:rPr lang="en-US" altLang="en-US" sz="1400" dirty="0" err="1">
                <a:latin typeface="Times New Roman" panose="02020603050405020304" pitchFamily="18" charset="0"/>
                <a:cs typeface="Times New Roman" panose="02020603050405020304" pitchFamily="18" charset="0"/>
              </a:rPr>
              <a:t>Xun</a:t>
            </a:r>
            <a:r>
              <a:rPr lang="en-US" altLang="en-US" sz="1400" dirty="0">
                <a:latin typeface="Times New Roman" panose="02020603050405020304" pitchFamily="18" charset="0"/>
                <a:cs typeface="Times New Roman" panose="02020603050405020304" pitchFamily="18" charset="0"/>
              </a:rPr>
              <a:t> Yang, </a:t>
            </a:r>
            <a:r>
              <a:rPr lang="en-US" altLang="zh-CN" sz="1400" dirty="0">
                <a:solidFill>
                  <a:schemeClr val="tx2"/>
                </a:solidFill>
                <a:latin typeface="Times New Roman" panose="02020603050405020304" pitchFamily="18" charset="0"/>
                <a:cs typeface="Times New Roman" panose="02020603050405020304" pitchFamily="18" charset="0"/>
              </a:rPr>
              <a:t>Li Sun</a:t>
            </a:r>
            <a:r>
              <a:rPr lang="en-US" altLang="en-US" sz="1400" dirty="0">
                <a:latin typeface="Times New Roman" panose="02020603050405020304" pitchFamily="18" charset="0"/>
                <a:cs typeface="Times New Roman" panose="02020603050405020304" pitchFamily="18" charset="0"/>
              </a:rPr>
              <a:t> </a:t>
            </a:r>
            <a:r>
              <a:rPr lang="en-US" altLang="en-US" sz="1400" dirty="0">
                <a:latin typeface="+mj-lt"/>
              </a:rPr>
              <a:t>(Huawei Technologies)</a:t>
            </a:r>
          </a:p>
          <a:p>
            <a:pPr algn="just" eaLnBrk="1" hangingPunct="1">
              <a:spcBef>
                <a:spcPct val="0"/>
              </a:spcBef>
              <a:buClrTx/>
              <a:buFontTx/>
              <a:buNone/>
              <a:defRPr/>
            </a:pPr>
            <a:r>
              <a:rPr lang="en-US" altLang="en-US" sz="1400" b="1" dirty="0">
                <a:latin typeface="+mj-lt"/>
              </a:rPr>
              <a:t>Address : </a:t>
            </a:r>
            <a:r>
              <a:rPr lang="en-US" altLang="en-US" sz="1400" dirty="0">
                <a:latin typeface="+mj-lt"/>
                <a:cs typeface="Times New Roman" panose="02020603050405020304" pitchFamily="18" charset="0"/>
              </a:rPr>
              <a:t>[</a:t>
            </a:r>
            <a:r>
              <a:rPr lang="en-US" altLang="en-US" sz="1400" dirty="0">
                <a:solidFill>
                  <a:schemeClr val="tx1"/>
                </a:solidFill>
                <a:latin typeface="+mj-lt"/>
                <a:cs typeface="Times New Roman" panose="02020603050405020304" pitchFamily="18" charset="0"/>
              </a:rPr>
              <a:t>Huawei </a:t>
            </a:r>
            <a:r>
              <a:rPr lang="en-US" altLang="en-US" sz="1400" dirty="0" err="1">
                <a:solidFill>
                  <a:schemeClr val="tx1"/>
                </a:solidFill>
                <a:latin typeface="+mj-lt"/>
                <a:cs typeface="Times New Roman" panose="02020603050405020304" pitchFamily="18" charset="0"/>
              </a:rPr>
              <a:t>Bantian</a:t>
            </a:r>
            <a:r>
              <a:rPr lang="en-US" altLang="en-US" sz="1400" dirty="0">
                <a:solidFill>
                  <a:schemeClr val="tx1"/>
                </a:solidFill>
                <a:latin typeface="+mj-lt"/>
                <a:cs typeface="Times New Roman" panose="02020603050405020304" pitchFamily="18" charset="0"/>
              </a:rPr>
              <a:t> Base, </a:t>
            </a:r>
            <a:r>
              <a:rPr lang="en-US" altLang="en-US" sz="1400" dirty="0" err="1">
                <a:solidFill>
                  <a:schemeClr val="tx1"/>
                </a:solidFill>
                <a:latin typeface="+mj-lt"/>
                <a:cs typeface="Times New Roman" panose="02020603050405020304" pitchFamily="18" charset="0"/>
              </a:rPr>
              <a:t>Longgang</a:t>
            </a:r>
            <a:r>
              <a:rPr lang="en-US" altLang="en-US" sz="14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400" b="1" dirty="0">
                <a:latin typeface="+mj-lt"/>
              </a:rPr>
              <a:t>E-Mail</a:t>
            </a:r>
            <a:r>
              <a:rPr lang="en-US" altLang="en-US" sz="1400" dirty="0">
                <a:latin typeface="+mj-lt"/>
              </a:rPr>
              <a:t>:    [</a:t>
            </a:r>
            <a:r>
              <a:rPr lang="en-US" altLang="zh-CN" sz="1400" dirty="0">
                <a:latin typeface="+mj-lt"/>
              </a:rPr>
              <a:t>Jeremy.liupeng</a:t>
            </a:r>
            <a:r>
              <a:rPr lang="en-US" altLang="en-US" sz="1400" dirty="0">
                <a:latin typeface="+mj-lt"/>
              </a:rPr>
              <a:t>@huawei.com]	</a:t>
            </a:r>
          </a:p>
          <a:p>
            <a:pPr algn="just" eaLnBrk="1" hangingPunct="1">
              <a:spcBef>
                <a:spcPct val="0"/>
              </a:spcBef>
              <a:buClrTx/>
              <a:buFontTx/>
              <a:buNone/>
              <a:defRPr/>
            </a:pPr>
            <a:r>
              <a:rPr lang="en-US" altLang="en-US" sz="1400" b="1" dirty="0">
                <a:latin typeface="+mj-lt"/>
              </a:rPr>
              <a:t>Re:</a:t>
            </a:r>
            <a:r>
              <a:rPr lang="en-US" altLang="en-US" sz="1400" dirty="0">
                <a:latin typeface="+mj-lt"/>
              </a:rPr>
              <a:t> 	</a:t>
            </a:r>
            <a:r>
              <a:rPr lang="en-US" altLang="en-US" sz="1400" b="1" dirty="0">
                <a:solidFill>
                  <a:srgbClr val="FF0000"/>
                </a:solidFill>
                <a:latin typeface="+mj-lt"/>
              </a:rPr>
              <a:t>Task Group 4ab: UWB Next Generation for 802.15.4</a:t>
            </a:r>
          </a:p>
          <a:p>
            <a:pPr algn="just" eaLnBrk="1" hangingPunct="1">
              <a:spcBef>
                <a:spcPct val="0"/>
              </a:spcBef>
              <a:buClrTx/>
              <a:defRPr/>
            </a:pPr>
            <a:r>
              <a:rPr lang="en-US" altLang="en-US" sz="1400" b="1" dirty="0">
                <a:latin typeface="+mj-lt"/>
              </a:rPr>
              <a:t>Abstract: </a:t>
            </a:r>
            <a:r>
              <a:rPr lang="en-US" altLang="en-US" sz="1400" dirty="0">
                <a:solidFill>
                  <a:srgbClr val="FF0000"/>
                </a:solidFill>
                <a:latin typeface="+mj-lt"/>
              </a:rPr>
              <a:t> </a:t>
            </a:r>
          </a:p>
          <a:p>
            <a:pPr marL="293687" indent="-285750" algn="just" eaLnBrk="1" hangingPunct="1">
              <a:spcBef>
                <a:spcPct val="0"/>
              </a:spcBef>
              <a:buClrTx/>
              <a:buFont typeface="Arial" panose="020B0604020202020204" pitchFamily="34" charset="0"/>
              <a:buChar char="•"/>
              <a:defRPr/>
            </a:pPr>
            <a:r>
              <a:rPr lang="en-US" altLang="en-US" sz="1400" dirty="0">
                <a:solidFill>
                  <a:schemeClr val="tx1"/>
                </a:solidFill>
                <a:latin typeface="+mj-lt"/>
                <a:cs typeface="Times New Roman" panose="02020603050405020304" pitchFamily="18" charset="0"/>
              </a:rPr>
              <a:t>AFH needs to adaptively update channel map to avoid the Wi-Fi interference. Since the number of NB channels is large, 50@UNII-3 and 250@</a:t>
            </a:r>
            <a:r>
              <a:rPr lang="en-US" altLang="zh-CN" sz="1400" dirty="0">
                <a:solidFill>
                  <a:schemeClr val="tx1"/>
                </a:solidFill>
                <a:latin typeface="+mj-lt"/>
                <a:cs typeface="Times New Roman" panose="02020603050405020304" pitchFamily="18" charset="0"/>
              </a:rPr>
              <a:t>UNII-5,</a:t>
            </a:r>
            <a:r>
              <a:rPr lang="en-US" altLang="en-US" sz="1400" dirty="0">
                <a:solidFill>
                  <a:schemeClr val="tx1"/>
                </a:solidFill>
                <a:latin typeface="+mj-lt"/>
                <a:cs typeface="Times New Roman" panose="02020603050405020304" pitchFamily="18" charset="0"/>
              </a:rPr>
              <a:t> it will cause much overhead to indicate each NB channel using 1 bit. To reduce the overhead, an AFH indication format is proposed. The whole NB channels are categorized as Wi-Fi non-occupied channels and Wi-Fi channels and they are indicated separately. Block NB channels in group as long as the corresponding Wi-Fi channel is blocked. Scaling factor is employed to be more flexible. </a:t>
            </a:r>
          </a:p>
          <a:p>
            <a:pPr marL="293687" indent="-285750" algn="just" eaLnBrk="1" hangingPunct="1">
              <a:spcBef>
                <a:spcPct val="0"/>
              </a:spcBef>
              <a:buClrTx/>
              <a:buFont typeface="Arial" panose="020B0604020202020204" pitchFamily="34" charset="0"/>
              <a:buChar char="•"/>
              <a:defRPr/>
            </a:pPr>
            <a:r>
              <a:rPr lang="en-US" altLang="en-US" sz="1400" dirty="0">
                <a:solidFill>
                  <a:schemeClr val="tx1"/>
                </a:solidFill>
                <a:latin typeface="+mj-lt"/>
                <a:cs typeface="Times New Roman" panose="02020603050405020304" pitchFamily="18" charset="0"/>
              </a:rPr>
              <a:t>Proposing approaches for updating the number of fragments selection in MMS-UWB</a:t>
            </a:r>
          </a:p>
          <a:p>
            <a:pPr marL="293687" indent="-285750" algn="just" eaLnBrk="1" hangingPunct="1">
              <a:spcBef>
                <a:spcPct val="0"/>
              </a:spcBef>
              <a:buClrTx/>
              <a:buFont typeface="Arial" panose="020B0604020202020204" pitchFamily="34" charset="0"/>
              <a:buChar char="•"/>
              <a:defRPr/>
            </a:pPr>
            <a:r>
              <a:rPr lang="en-US" altLang="en-US" sz="1400" dirty="0">
                <a:solidFill>
                  <a:schemeClr val="tx1"/>
                </a:solidFill>
                <a:latin typeface="+mj-lt"/>
                <a:cs typeface="Times New Roman" panose="02020603050405020304" pitchFamily="18" charset="0"/>
              </a:rPr>
              <a:t>Enable time hopping for fragmented UWB transmission in MMS-UWB systems to avoid consecutive multi-user interference</a:t>
            </a:r>
            <a:endParaRPr lang="en-US" altLang="en-US" sz="1400" dirty="0">
              <a:solidFill>
                <a:schemeClr val="tx2"/>
              </a:solidFill>
              <a:latin typeface="+mj-lt"/>
              <a:cs typeface="Times New Roman" panose="02020603050405020304" pitchFamily="18" charset="0"/>
            </a:endParaRPr>
          </a:p>
          <a:p>
            <a:pPr algn="just" eaLnBrk="1" hangingPunct="1">
              <a:spcBef>
                <a:spcPct val="0"/>
              </a:spcBef>
              <a:buClrTx/>
              <a:buFontTx/>
              <a:buNone/>
              <a:defRPr/>
            </a:pPr>
            <a:r>
              <a:rPr lang="en-US" altLang="en-US" sz="1400" b="1" dirty="0">
                <a:latin typeface="+mj-lt"/>
              </a:rPr>
              <a:t>Purpose: </a:t>
            </a:r>
            <a:r>
              <a:rPr lang="en-US" altLang="en-US" sz="1400" dirty="0">
                <a:latin typeface="+mj-lt"/>
              </a:rPr>
              <a:t>  AFH method to address coexistence issue on NB, AFH map indication format to reduce signaling overhead; MAC method for updating the number of fragments selection in MMS-UWB; MAC method for time hopping for fragmented UWB transmission in MMS-UWB systems</a:t>
            </a:r>
          </a:p>
          <a:p>
            <a:pPr algn="just" eaLnBrk="1" hangingPunct="1">
              <a:spcBef>
                <a:spcPct val="0"/>
              </a:spcBef>
              <a:buClrTx/>
              <a:buFontTx/>
              <a:buNone/>
              <a:defRPr/>
            </a:pPr>
            <a:r>
              <a:rPr lang="en-US" altLang="en-US" sz="1400" b="1" dirty="0">
                <a:latin typeface="+mj-lt"/>
              </a:rPr>
              <a:t>Notice:</a:t>
            </a:r>
            <a:r>
              <a:rPr lang="en-US" altLang="en-US" sz="14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400" b="1" dirty="0">
                <a:latin typeface="+mj-lt"/>
              </a:rPr>
              <a:t>Release:</a:t>
            </a:r>
            <a:r>
              <a:rPr lang="en-US" altLang="en-US" sz="1400" dirty="0">
                <a:latin typeface="+mj-lt"/>
              </a:rPr>
              <a:t>	The contributor acknowledges and accepts that this contribution becomes the property of IEEE and may be made publicly available by P802.15.	</a:t>
            </a:r>
          </a:p>
        </p:txBody>
      </p:sp>
      <p:sp>
        <p:nvSpPr>
          <p:cNvPr id="2" name="日期占位符 1"/>
          <p:cNvSpPr>
            <a:spLocks noGrp="1"/>
          </p:cNvSpPr>
          <p:nvPr>
            <p:ph type="dt" sz="half" idx="10"/>
          </p:nvPr>
        </p:nvSpPr>
        <p:spPr/>
        <p:txBody>
          <a:bodyPr/>
          <a:lstStyle/>
          <a:p>
            <a:r>
              <a:rPr lang="en-US" altLang="zh-CN"/>
              <a:t>September 2022</a:t>
            </a:r>
            <a:endParaRPr lang="en-US" altLang="en-US" dirty="0"/>
          </a:p>
        </p:txBody>
      </p:sp>
      <p:sp>
        <p:nvSpPr>
          <p:cNvPr id="4" name="页脚占位符 3"/>
          <p:cNvSpPr>
            <a:spLocks noGrp="1"/>
          </p:cNvSpPr>
          <p:nvPr>
            <p:ph type="ftr" sz="quarter" idx="11"/>
          </p:nvPr>
        </p:nvSpPr>
        <p:spPr/>
        <p:txBody>
          <a:bodyPr/>
          <a:lstStyle/>
          <a:p>
            <a:r>
              <a:rPr lang="da-DK" altLang="en-US" dirty="0"/>
              <a:t>Peng Liu et al, Huawei</a:t>
            </a:r>
            <a:endParaRPr lang="en-US" altLang="en-US" dirty="0"/>
          </a:p>
        </p:txBody>
      </p:sp>
      <p:sp>
        <p:nvSpPr>
          <p:cNvPr id="5" name="灯片编号占位符 4"/>
          <p:cNvSpPr>
            <a:spLocks noGrp="1"/>
          </p:cNvSpPr>
          <p:nvPr>
            <p:ph type="sldNum" sz="quarter" idx="12"/>
          </p:nvPr>
        </p:nvSpPr>
        <p:spPr/>
        <p:txBody>
          <a:bodyPr/>
          <a:lstStyle/>
          <a:p>
            <a:r>
              <a:rPr lang="en-US" altLang="en-US"/>
              <a:t>Slide </a:t>
            </a:r>
            <a:fld id="{77849D27-6DDF-4CEA-A842-3715DABEA1B1}" type="slidenum">
              <a:rPr lang="en-US" altLang="en-US" smtClean="0"/>
              <a:pPr/>
              <a:t>1</a:t>
            </a:fld>
            <a:endParaRPr lang="en-US" altLang="en-US"/>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565C12F6-A8F4-4277-8D79-B560C3CE5479}"/>
              </a:ext>
            </a:extLst>
          </p:cNvPr>
          <p:cNvPicPr>
            <a:picLocks noChangeAspect="1"/>
          </p:cNvPicPr>
          <p:nvPr/>
        </p:nvPicPr>
        <p:blipFill>
          <a:blip r:embed="rId2"/>
          <a:stretch>
            <a:fillRect/>
          </a:stretch>
        </p:blipFill>
        <p:spPr>
          <a:xfrm>
            <a:off x="569412" y="1216243"/>
            <a:ext cx="8081375" cy="2184936"/>
          </a:xfrm>
          <a:prstGeom prst="rect">
            <a:avLst/>
          </a:prstGeom>
        </p:spPr>
      </p:pic>
      <p:sp>
        <p:nvSpPr>
          <p:cNvPr id="3" name="日期占位符 2">
            <a:extLst>
              <a:ext uri="{FF2B5EF4-FFF2-40B4-BE49-F238E27FC236}">
                <a16:creationId xmlns:a16="http://schemas.microsoft.com/office/drawing/2014/main" id="{A27FFA32-4192-4210-8FC7-C11EF4C98B08}"/>
              </a:ext>
            </a:extLst>
          </p:cNvPr>
          <p:cNvSpPr>
            <a:spLocks noGrp="1"/>
          </p:cNvSpPr>
          <p:nvPr>
            <p:ph type="dt" sz="half" idx="10"/>
          </p:nvPr>
        </p:nvSpPr>
        <p:spPr/>
        <p:txBody>
          <a:bodyPr/>
          <a:lstStyle/>
          <a:p>
            <a:r>
              <a:rPr lang="en-US" altLang="zh-CN">
                <a:cs typeface="Times New Roman" panose="02020603050405020304" pitchFamily="18" charset="0"/>
              </a:rPr>
              <a:t>September 2022</a:t>
            </a:r>
            <a:endParaRPr lang="en-US" altLang="en-US" dirty="0">
              <a:cs typeface="Times New Roman" panose="02020603050405020304" pitchFamily="18" charset="0"/>
            </a:endParaRPr>
          </a:p>
        </p:txBody>
      </p:sp>
      <p:sp>
        <p:nvSpPr>
          <p:cNvPr id="4" name="页脚占位符 3">
            <a:extLst>
              <a:ext uri="{FF2B5EF4-FFF2-40B4-BE49-F238E27FC236}">
                <a16:creationId xmlns:a16="http://schemas.microsoft.com/office/drawing/2014/main" id="{BACD9D0B-4707-4CD4-8660-EBF33066B323}"/>
              </a:ext>
            </a:extLst>
          </p:cNvPr>
          <p:cNvSpPr>
            <a:spLocks noGrp="1"/>
          </p:cNvSpPr>
          <p:nvPr>
            <p:ph type="ftr" sz="quarter" idx="11"/>
          </p:nvPr>
        </p:nvSpPr>
        <p:spPr/>
        <p:txBody>
          <a:bodyPr/>
          <a:lstStyle/>
          <a:p>
            <a:r>
              <a:rPr lang="en-US" altLang="en-US">
                <a:cs typeface="Times New Roman" panose="02020603050405020304" pitchFamily="18" charset="0"/>
              </a:rPr>
              <a:t>Peng Liu et al, Huawei</a:t>
            </a:r>
            <a:endParaRPr lang="en-US" altLang="en-US" dirty="0">
              <a:cs typeface="Times New Roman" panose="02020603050405020304" pitchFamily="18" charset="0"/>
            </a:endParaRPr>
          </a:p>
        </p:txBody>
      </p:sp>
      <p:sp>
        <p:nvSpPr>
          <p:cNvPr id="5" name="灯片编号占位符 4">
            <a:extLst>
              <a:ext uri="{FF2B5EF4-FFF2-40B4-BE49-F238E27FC236}">
                <a16:creationId xmlns:a16="http://schemas.microsoft.com/office/drawing/2014/main" id="{E33B0D8F-1577-4988-92A9-B13D264D973C}"/>
              </a:ext>
            </a:extLst>
          </p:cNvPr>
          <p:cNvSpPr>
            <a:spLocks noGrp="1"/>
          </p:cNvSpPr>
          <p:nvPr>
            <p:ph type="sldNum" sz="quarter" idx="12"/>
          </p:nvPr>
        </p:nvSpPr>
        <p:spPr>
          <a:xfrm>
            <a:off x="4355223" y="6475413"/>
            <a:ext cx="509755" cy="184666"/>
          </a:xfrm>
        </p:spPr>
        <p:txBody>
          <a:bodyPr/>
          <a:lstStyle/>
          <a:p>
            <a:r>
              <a:rPr lang="en-US" altLang="en-US">
                <a:cs typeface="Times New Roman" panose="02020603050405020304" pitchFamily="18" charset="0"/>
              </a:rPr>
              <a:t>Slide </a:t>
            </a:r>
            <a:fld id="{43A0C1D6-706E-4838-95A6-0943C43B1ADD}" type="slidenum">
              <a:rPr lang="en-US" altLang="en-US" smtClean="0">
                <a:cs typeface="Times New Roman" panose="02020603050405020304" pitchFamily="18" charset="0"/>
              </a:rPr>
              <a:pPr/>
              <a:t>10</a:t>
            </a:fld>
            <a:endParaRPr lang="en-US" altLang="en-US">
              <a:cs typeface="Times New Roman" panose="02020603050405020304" pitchFamily="18" charset="0"/>
            </a:endParaRPr>
          </a:p>
        </p:txBody>
      </p:sp>
      <p:sp>
        <p:nvSpPr>
          <p:cNvPr id="6" name="内容占位符 2">
            <a:extLst>
              <a:ext uri="{FF2B5EF4-FFF2-40B4-BE49-F238E27FC236}">
                <a16:creationId xmlns:a16="http://schemas.microsoft.com/office/drawing/2014/main" id="{7382BFE7-2C93-4E3C-AC9C-57FAD0FD614A}"/>
              </a:ext>
            </a:extLst>
          </p:cNvPr>
          <p:cNvSpPr txBox="1">
            <a:spLocks/>
          </p:cNvSpPr>
          <p:nvPr/>
        </p:nvSpPr>
        <p:spPr bwMode="auto">
          <a:xfrm>
            <a:off x="102010" y="3353686"/>
            <a:ext cx="8939980" cy="3118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500" b="1" dirty="0">
                <a:latin typeface="Times New Roman" panose="02020603050405020304" pitchFamily="18" charset="0"/>
                <a:cs typeface="Times New Roman" panose="02020603050405020304" pitchFamily="18" charset="0"/>
              </a:rPr>
              <a:t>Recap of the background: </a:t>
            </a:r>
          </a:p>
          <a:p>
            <a:pPr lvl="1"/>
            <a:r>
              <a:rPr lang="en-US" altLang="zh-CN" sz="1500" dirty="0">
                <a:latin typeface="Times New Roman" panose="02020603050405020304" pitchFamily="18" charset="0"/>
                <a:cs typeface="Times New Roman" panose="02020603050405020304" pitchFamily="18" charset="0"/>
              </a:rPr>
              <a:t>Signal level between UWB and NB signals in an indoor multipath environment [3] shows that inferring the UWB signal level from a given NB signal level is expected to have low reliability due to the NB multipath fading effect. </a:t>
            </a:r>
          </a:p>
          <a:p>
            <a:pPr lvl="1"/>
            <a:r>
              <a:rPr lang="en-US" altLang="zh-CN" sz="1500" dirty="0">
                <a:latin typeface="Times New Roman" panose="02020603050405020304" pitchFamily="18" charset="0"/>
                <a:cs typeface="Times New Roman" panose="02020603050405020304" pitchFamily="18" charset="0"/>
              </a:rPr>
              <a:t>Therefore, direct UWB channel probing is required.</a:t>
            </a:r>
          </a:p>
          <a:p>
            <a:r>
              <a:rPr lang="en-US" altLang="zh-CN" sz="1500" b="1" dirty="0">
                <a:latin typeface="Times New Roman" panose="02020603050405020304" pitchFamily="18" charset="0"/>
                <a:cs typeface="Times New Roman" panose="02020603050405020304" pitchFamily="18" charset="0"/>
              </a:rPr>
              <a:t>Proposed solution [4]: </a:t>
            </a:r>
          </a:p>
          <a:p>
            <a:pPr lvl="1"/>
            <a:r>
              <a:rPr lang="en-US" altLang="zh-CN" sz="1500" dirty="0">
                <a:latin typeface="Times New Roman" panose="02020603050405020304" pitchFamily="18" charset="0"/>
                <a:cs typeface="Times New Roman" panose="02020603050405020304" pitchFamily="18" charset="0"/>
              </a:rPr>
              <a:t>At the measurement report phase of each MMS ranging round, the responder may request the controller to change the number of fragments in the </a:t>
            </a:r>
            <a:r>
              <a:rPr lang="zh-CN" altLang="zh-CN" sz="1500" dirty="0">
                <a:latin typeface="Times New Roman" panose="02020603050405020304" pitchFamily="18" charset="0"/>
                <a:cs typeface="Times New Roman" panose="02020603050405020304" pitchFamily="18" charset="0"/>
              </a:rPr>
              <a:t>following round</a:t>
            </a:r>
            <a:r>
              <a:rPr lang="en-US" altLang="zh-CN" sz="1500" dirty="0">
                <a:latin typeface="Times New Roman" panose="02020603050405020304" pitchFamily="18" charset="0"/>
                <a:cs typeface="Times New Roman" panose="02020603050405020304" pitchFamily="18" charset="0"/>
              </a:rPr>
              <a:t>(s). </a:t>
            </a:r>
          </a:p>
          <a:p>
            <a:pPr lvl="1"/>
            <a:r>
              <a:rPr lang="en-US" altLang="zh-CN" sz="1500" dirty="0">
                <a:latin typeface="Times New Roman" panose="02020603050405020304" pitchFamily="18" charset="0"/>
                <a:cs typeface="Times New Roman" panose="02020603050405020304" pitchFamily="18" charset="0"/>
              </a:rPr>
              <a:t>The request may be accompanied by a NB feedback message containing a link margin </a:t>
            </a:r>
            <a:r>
              <a:rPr lang="en-US" altLang="zh-CN" sz="1500">
                <a:latin typeface="Times New Roman" panose="02020603050405020304" pitchFamily="18" charset="0"/>
                <a:cs typeface="Times New Roman" panose="02020603050405020304" pitchFamily="18" charset="0"/>
              </a:rPr>
              <a:t>report to </a:t>
            </a:r>
            <a:r>
              <a:rPr lang="en-US" altLang="zh-CN" sz="1500" dirty="0">
                <a:latin typeface="Times New Roman" panose="02020603050405020304" pitchFamily="18" charset="0"/>
                <a:cs typeface="Times New Roman" panose="02020603050405020304" pitchFamily="18" charset="0"/>
              </a:rPr>
              <a:t>the controller. </a:t>
            </a:r>
          </a:p>
          <a:p>
            <a:pPr lvl="1"/>
            <a:r>
              <a:rPr lang="en-US" altLang="zh-CN" sz="1500" dirty="0">
                <a:latin typeface="Times New Roman" panose="02020603050405020304" pitchFamily="18" charset="0"/>
                <a:cs typeface="Times New Roman" panose="02020603050405020304" pitchFamily="18" charset="0"/>
              </a:rPr>
              <a:t>Based on the feedback message, the controller may determine an updated number of fragments to be used in the </a:t>
            </a:r>
            <a:r>
              <a:rPr lang="zh-CN" altLang="zh-CN" sz="1500" dirty="0">
                <a:latin typeface="Times New Roman" panose="02020603050405020304" pitchFamily="18" charset="0"/>
                <a:cs typeface="Times New Roman" panose="02020603050405020304" pitchFamily="18" charset="0"/>
              </a:rPr>
              <a:t>following round</a:t>
            </a:r>
            <a:r>
              <a:rPr lang="en-US" altLang="zh-CN" sz="1500" dirty="0">
                <a:latin typeface="Times New Roman" panose="02020603050405020304" pitchFamily="18" charset="0"/>
                <a:cs typeface="Times New Roman" panose="02020603050405020304" pitchFamily="18" charset="0"/>
              </a:rPr>
              <a:t>(s). </a:t>
            </a:r>
          </a:p>
        </p:txBody>
      </p:sp>
      <p:sp>
        <p:nvSpPr>
          <p:cNvPr id="9" name="标题 1">
            <a:extLst>
              <a:ext uri="{FF2B5EF4-FFF2-40B4-BE49-F238E27FC236}">
                <a16:creationId xmlns:a16="http://schemas.microsoft.com/office/drawing/2014/main" id="{8414222F-7C79-436D-8781-00AE72496A91}"/>
              </a:ext>
            </a:extLst>
          </p:cNvPr>
          <p:cNvSpPr>
            <a:spLocks noGrp="1"/>
          </p:cNvSpPr>
          <p:nvPr>
            <p:ph type="title"/>
          </p:nvPr>
        </p:nvSpPr>
        <p:spPr>
          <a:xfrm>
            <a:off x="685800" y="632150"/>
            <a:ext cx="7772400" cy="584093"/>
          </a:xfrm>
        </p:spPr>
        <p:txBody>
          <a:bodyPr/>
          <a:lstStyle/>
          <a:p>
            <a:r>
              <a:rPr lang="en-US" altLang="zh-CN" sz="3200" dirty="0">
                <a:latin typeface="Times New Roman" panose="02020603050405020304" pitchFamily="18" charset="0"/>
                <a:cs typeface="Times New Roman" panose="02020603050405020304" pitchFamily="18" charset="0"/>
              </a:rPr>
              <a:t>UWB channel probing – measurement phase </a:t>
            </a:r>
            <a:endParaRPr lang="zh-CN" alt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9732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a:extLst>
              <a:ext uri="{FF2B5EF4-FFF2-40B4-BE49-F238E27FC236}">
                <a16:creationId xmlns:a16="http://schemas.microsoft.com/office/drawing/2014/main" id="{8EAFB0C4-D911-4962-A07C-207D3FAA95F2}"/>
              </a:ext>
            </a:extLst>
          </p:cNvPr>
          <p:cNvSpPr>
            <a:spLocks noGrp="1"/>
          </p:cNvSpPr>
          <p:nvPr>
            <p:ph type="dt" sz="half" idx="10"/>
          </p:nvPr>
        </p:nvSpPr>
        <p:spPr/>
        <p:txBody>
          <a:bodyPr/>
          <a:lstStyle/>
          <a:p>
            <a:r>
              <a:rPr lang="en-US" altLang="zh-CN"/>
              <a:t>September 2022</a:t>
            </a:r>
            <a:endParaRPr lang="en-US" altLang="en-US" dirty="0"/>
          </a:p>
        </p:txBody>
      </p:sp>
      <p:sp>
        <p:nvSpPr>
          <p:cNvPr id="4" name="页脚占位符 3">
            <a:extLst>
              <a:ext uri="{FF2B5EF4-FFF2-40B4-BE49-F238E27FC236}">
                <a16:creationId xmlns:a16="http://schemas.microsoft.com/office/drawing/2014/main" id="{DEBA7FD6-B3FC-4EDF-865E-0F8A0C16B1A8}"/>
              </a:ext>
            </a:extLst>
          </p:cNvPr>
          <p:cNvSpPr>
            <a:spLocks noGrp="1"/>
          </p:cNvSpPr>
          <p:nvPr>
            <p:ph type="ftr" sz="quarter" idx="11"/>
          </p:nvPr>
        </p:nvSpPr>
        <p:spPr/>
        <p:txBody>
          <a:bodyPr/>
          <a:lstStyle/>
          <a:p>
            <a:r>
              <a:rPr lang="en-US" altLang="en-US"/>
              <a:t>Peng Liu et al, Huawei</a:t>
            </a:r>
            <a:endParaRPr lang="en-US" altLang="en-US" dirty="0"/>
          </a:p>
        </p:txBody>
      </p:sp>
      <p:sp>
        <p:nvSpPr>
          <p:cNvPr id="5" name="灯片编号占位符 4">
            <a:extLst>
              <a:ext uri="{FF2B5EF4-FFF2-40B4-BE49-F238E27FC236}">
                <a16:creationId xmlns:a16="http://schemas.microsoft.com/office/drawing/2014/main" id="{F502A23F-DAEE-4F12-8304-916A2D0F7FDE}"/>
              </a:ext>
            </a:extLst>
          </p:cNvPr>
          <p:cNvSpPr>
            <a:spLocks noGrp="1"/>
          </p:cNvSpPr>
          <p:nvPr>
            <p:ph type="sldNum" sz="quarter" idx="12"/>
          </p:nvPr>
        </p:nvSpPr>
        <p:spPr/>
        <p:txBody>
          <a:bodyPr/>
          <a:lstStyle/>
          <a:p>
            <a:r>
              <a:rPr lang="en-US" altLang="en-US"/>
              <a:t>Slide </a:t>
            </a:r>
            <a:fld id="{43A0C1D6-706E-4838-95A6-0943C43B1ADD}" type="slidenum">
              <a:rPr lang="en-US" altLang="en-US" smtClean="0"/>
              <a:pPr/>
              <a:t>11</a:t>
            </a:fld>
            <a:endParaRPr lang="en-US" altLang="en-US"/>
          </a:p>
        </p:txBody>
      </p:sp>
      <p:sp>
        <p:nvSpPr>
          <p:cNvPr id="6" name="Title 1">
            <a:extLst>
              <a:ext uri="{FF2B5EF4-FFF2-40B4-BE49-F238E27FC236}">
                <a16:creationId xmlns:a16="http://schemas.microsoft.com/office/drawing/2014/main" id="{9F111DA0-2915-4F09-BB17-93019364337D}"/>
              </a:ext>
            </a:extLst>
          </p:cNvPr>
          <p:cNvSpPr>
            <a:spLocks noGrp="1"/>
          </p:cNvSpPr>
          <p:nvPr>
            <p:ph type="title"/>
          </p:nvPr>
        </p:nvSpPr>
        <p:spPr>
          <a:xfrm>
            <a:off x="823398" y="2362200"/>
            <a:ext cx="7772400" cy="1066800"/>
          </a:xfrm>
        </p:spPr>
        <p:txBody>
          <a:bodyPr/>
          <a:lstStyle/>
          <a:p>
            <a:r>
              <a:rPr lang="en-US" altLang="zh-CN" dirty="0"/>
              <a:t>Topic 3: </a:t>
            </a:r>
            <a:r>
              <a:rPr lang="en-US" dirty="0">
                <a:latin typeface="Times New Roman" panose="02020603050405020304" pitchFamily="18" charset="0"/>
                <a:cs typeface="Times New Roman" panose="02020603050405020304" pitchFamily="18" charset="0"/>
              </a:rPr>
              <a:t>Time-hopping MMS UWB </a:t>
            </a:r>
          </a:p>
        </p:txBody>
      </p:sp>
    </p:spTree>
    <p:extLst>
      <p:ext uri="{BB962C8B-B14F-4D97-AF65-F5344CB8AC3E}">
        <p14:creationId xmlns:p14="http://schemas.microsoft.com/office/powerpoint/2010/main" val="1980277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a:extLst>
              <a:ext uri="{FF2B5EF4-FFF2-40B4-BE49-F238E27FC236}">
                <a16:creationId xmlns:a16="http://schemas.microsoft.com/office/drawing/2014/main" id="{74DE3C64-C73E-4AB1-9BFB-355EBD7CBA05}"/>
              </a:ext>
            </a:extLst>
          </p:cNvPr>
          <p:cNvPicPr/>
          <p:nvPr/>
        </p:nvPicPr>
        <p:blipFill>
          <a:blip r:embed="rId2"/>
          <a:stretch>
            <a:fillRect/>
          </a:stretch>
        </p:blipFill>
        <p:spPr>
          <a:xfrm>
            <a:off x="1115616" y="1088919"/>
            <a:ext cx="6707732" cy="2195647"/>
          </a:xfrm>
          <a:prstGeom prst="rect">
            <a:avLst/>
          </a:prstGeom>
        </p:spPr>
      </p:pic>
      <p:sp>
        <p:nvSpPr>
          <p:cNvPr id="3" name="日期占位符 2">
            <a:extLst>
              <a:ext uri="{FF2B5EF4-FFF2-40B4-BE49-F238E27FC236}">
                <a16:creationId xmlns:a16="http://schemas.microsoft.com/office/drawing/2014/main" id="{22055E62-2335-46E4-9B89-895115648094}"/>
              </a:ext>
            </a:extLst>
          </p:cNvPr>
          <p:cNvSpPr>
            <a:spLocks noGrp="1"/>
          </p:cNvSpPr>
          <p:nvPr>
            <p:ph type="dt" sz="half" idx="10"/>
          </p:nvPr>
        </p:nvSpPr>
        <p:spPr/>
        <p:txBody>
          <a:bodyPr/>
          <a:lstStyle/>
          <a:p>
            <a:r>
              <a:rPr lang="en-US" altLang="zh-CN">
                <a:cs typeface="Times New Roman" panose="02020603050405020304" pitchFamily="18" charset="0"/>
              </a:rPr>
              <a:t>September 2022</a:t>
            </a:r>
            <a:endParaRPr lang="en-US" altLang="en-US" dirty="0">
              <a:cs typeface="Times New Roman" panose="02020603050405020304" pitchFamily="18" charset="0"/>
            </a:endParaRPr>
          </a:p>
        </p:txBody>
      </p:sp>
      <p:sp>
        <p:nvSpPr>
          <p:cNvPr id="4" name="页脚占位符 3">
            <a:extLst>
              <a:ext uri="{FF2B5EF4-FFF2-40B4-BE49-F238E27FC236}">
                <a16:creationId xmlns:a16="http://schemas.microsoft.com/office/drawing/2014/main" id="{A912CE1E-709C-466D-80E0-CEEA7D645F50}"/>
              </a:ext>
            </a:extLst>
          </p:cNvPr>
          <p:cNvSpPr>
            <a:spLocks noGrp="1"/>
          </p:cNvSpPr>
          <p:nvPr>
            <p:ph type="ftr" sz="quarter" idx="11"/>
          </p:nvPr>
        </p:nvSpPr>
        <p:spPr/>
        <p:txBody>
          <a:bodyPr/>
          <a:lstStyle/>
          <a:p>
            <a:r>
              <a:rPr lang="en-US" altLang="en-US">
                <a:cs typeface="Times New Roman" panose="02020603050405020304" pitchFamily="18" charset="0"/>
              </a:rPr>
              <a:t>Peng Liu et al, Huawei</a:t>
            </a:r>
            <a:endParaRPr lang="en-US" altLang="en-US" dirty="0">
              <a:cs typeface="Times New Roman" panose="02020603050405020304" pitchFamily="18" charset="0"/>
            </a:endParaRPr>
          </a:p>
        </p:txBody>
      </p:sp>
      <p:sp>
        <p:nvSpPr>
          <p:cNvPr id="5" name="灯片编号占位符 4">
            <a:extLst>
              <a:ext uri="{FF2B5EF4-FFF2-40B4-BE49-F238E27FC236}">
                <a16:creationId xmlns:a16="http://schemas.microsoft.com/office/drawing/2014/main" id="{F7EF540E-9BB8-4B64-A64A-187B788260A5}"/>
              </a:ext>
            </a:extLst>
          </p:cNvPr>
          <p:cNvSpPr>
            <a:spLocks noGrp="1"/>
          </p:cNvSpPr>
          <p:nvPr>
            <p:ph type="sldNum" sz="quarter" idx="12"/>
          </p:nvPr>
        </p:nvSpPr>
        <p:spPr>
          <a:xfrm>
            <a:off x="4355223" y="6475413"/>
            <a:ext cx="509755" cy="184666"/>
          </a:xfrm>
        </p:spPr>
        <p:txBody>
          <a:bodyPr/>
          <a:lstStyle/>
          <a:p>
            <a:r>
              <a:rPr lang="en-US" altLang="en-US">
                <a:cs typeface="Times New Roman" panose="02020603050405020304" pitchFamily="18" charset="0"/>
              </a:rPr>
              <a:t>Slide </a:t>
            </a:r>
            <a:fld id="{43A0C1D6-706E-4838-95A6-0943C43B1ADD}" type="slidenum">
              <a:rPr lang="en-US" altLang="en-US" smtClean="0">
                <a:cs typeface="Times New Roman" panose="02020603050405020304" pitchFamily="18" charset="0"/>
              </a:rPr>
              <a:pPr/>
              <a:t>12</a:t>
            </a:fld>
            <a:endParaRPr lang="en-US" altLang="en-US">
              <a:cs typeface="Times New Roman" panose="02020603050405020304" pitchFamily="18" charset="0"/>
            </a:endParaRPr>
          </a:p>
        </p:txBody>
      </p:sp>
      <mc:AlternateContent xmlns:mc="http://schemas.openxmlformats.org/markup-compatibility/2006" xmlns:a14="http://schemas.microsoft.com/office/drawing/2010/main">
        <mc:Choice Requires="a14">
          <p:sp>
            <p:nvSpPr>
              <p:cNvPr id="6" name="矩形 5">
                <a:extLst>
                  <a:ext uri="{FF2B5EF4-FFF2-40B4-BE49-F238E27FC236}">
                    <a16:creationId xmlns:a16="http://schemas.microsoft.com/office/drawing/2014/main" id="{0B055017-59CE-4056-BEE6-96954535BC77}"/>
                  </a:ext>
                </a:extLst>
              </p:cNvPr>
              <p:cNvSpPr/>
              <p:nvPr/>
            </p:nvSpPr>
            <p:spPr>
              <a:xfrm>
                <a:off x="245830" y="3374070"/>
                <a:ext cx="8352928" cy="1577868"/>
              </a:xfrm>
              <a:prstGeom prst="rect">
                <a:avLst/>
              </a:prstGeom>
            </p:spPr>
            <p:txBody>
              <a:bodyPr wrap="square">
                <a:spAutoFit/>
              </a:bodyPr>
              <a:lstStyle/>
              <a:p>
                <a:pPr marL="171450" indent="-171450">
                  <a:buFont typeface="Arial" panose="020B0604020202020204" pitchFamily="34" charset="0"/>
                  <a:buChar char="•"/>
                </a:pPr>
                <a:r>
                  <a:rPr lang="en-US" altLang="zh-CN" dirty="0">
                    <a:cs typeface="Times New Roman" panose="02020603050405020304" pitchFamily="18" charset="0"/>
                  </a:rPr>
                  <a:t>In the case of MMS packets to mitigate non-coordinated multi-user interference, the following numerology is recommended [5]</a:t>
                </a:r>
              </a:p>
              <a:p>
                <a:pPr marL="742950" lvl="1" indent="-285750">
                  <a:buFont typeface="Times New Roman" panose="02020603050405020304" pitchFamily="18" charset="0"/>
                  <a:buChar char="─"/>
                </a:pPr>
                <a:r>
                  <a:rPr lang="en-US" altLang="zh-CN" dirty="0">
                    <a:cs typeface="Times New Roman" panose="02020603050405020304" pitchFamily="18" charset="0"/>
                  </a:rPr>
                  <a:t>	The number of ranging sequence fragment X and the number of ranging integrity fragment Y can be flexibly configured as follows</a:t>
                </a:r>
              </a:p>
              <a:p>
                <a:pPr marL="1200150" lvl="2" indent="-285750">
                  <a:buFont typeface="Times New Roman" panose="02020603050405020304" pitchFamily="18" charset="0"/>
                  <a:buChar char="─"/>
                </a:pPr>
                <a:r>
                  <a:rPr lang="en-US" altLang="zh-CN" dirty="0">
                    <a:cs typeface="Times New Roman" panose="02020603050405020304" pitchFamily="18" charset="0"/>
                  </a:rPr>
                  <a:t>With NB assistance: X∈{1, 2, 4, 8}, Y∈{1, 2, 4, 8}</a:t>
                </a:r>
              </a:p>
              <a:p>
                <a:pPr marL="1200150" lvl="2" indent="-285750">
                  <a:buFont typeface="Times New Roman" panose="02020603050405020304" pitchFamily="18" charset="0"/>
                  <a:buChar char="─"/>
                </a:pPr>
                <a:r>
                  <a:rPr lang="en-US" altLang="zh-CN" dirty="0">
                    <a:cs typeface="Times New Roman" panose="02020603050405020304" pitchFamily="18" charset="0"/>
                  </a:rPr>
                  <a:t>Without NB assistance: X∈{0, 1, 2, 4, 8}, Y∈{1, 2, 4, 8}</a:t>
                </a:r>
              </a:p>
              <a:p>
                <a:pPr marL="742950" lvl="1" indent="-285750">
                  <a:buFont typeface="Times New Roman" panose="02020603050405020304" pitchFamily="18" charset="0"/>
                  <a:buChar char="─"/>
                </a:pPr>
                <a:r>
                  <a:rPr lang="en-US" altLang="zh-CN" dirty="0">
                    <a:cs typeface="Times New Roman" panose="02020603050405020304" pitchFamily="18" charset="0"/>
                  </a:rPr>
                  <a:t>	The duration of the ranging slot is (1+T) </a:t>
                </a:r>
                <a:r>
                  <a:rPr lang="en-US" altLang="zh-CN" dirty="0" err="1">
                    <a:cs typeface="Times New Roman" panose="02020603050405020304" pitchFamily="18" charset="0"/>
                  </a:rPr>
                  <a:t>ms</a:t>
                </a:r>
                <a:r>
                  <a:rPr lang="en-US" altLang="zh-CN" dirty="0">
                    <a:cs typeface="Times New Roman" panose="02020603050405020304" pitchFamily="18" charset="0"/>
                  </a:rPr>
                  <a:t>, where T∈{0, 0.5, 1}. When T is nonzero, there are N equally distributed hopping positions within the first </a:t>
                </a:r>
                <a:r>
                  <a:rPr lang="en-US" altLang="zh-CN" dirty="0" err="1">
                    <a:cs typeface="Times New Roman" panose="02020603050405020304" pitchFamily="18" charset="0"/>
                  </a:rPr>
                  <a:t>Tms</a:t>
                </a:r>
                <a:r>
                  <a:rPr lang="en-US" altLang="zh-CN" dirty="0">
                    <a:cs typeface="Times New Roman" panose="02020603050405020304" pitchFamily="18" charset="0"/>
                  </a:rPr>
                  <a:t> duration, where N∈{2, 4, 8, 16}. The n-</a:t>
                </a:r>
                <a:r>
                  <a:rPr lang="en-US" altLang="zh-CN" dirty="0" err="1">
                    <a:cs typeface="Times New Roman" panose="02020603050405020304" pitchFamily="18" charset="0"/>
                  </a:rPr>
                  <a:t>th</a:t>
                </a:r>
                <a:r>
                  <a:rPr lang="en-US" altLang="zh-CN" dirty="0">
                    <a:cs typeface="Times New Roman" panose="02020603050405020304" pitchFamily="18" charset="0"/>
                  </a:rPr>
                  <a:t> hopping position of the x-</a:t>
                </a:r>
                <a:r>
                  <a:rPr lang="en-US" altLang="zh-CN" dirty="0" err="1">
                    <a:cs typeface="Times New Roman" panose="02020603050405020304" pitchFamily="18" charset="0"/>
                  </a:rPr>
                  <a:t>th</a:t>
                </a:r>
                <a:r>
                  <a:rPr lang="en-US" altLang="zh-CN" dirty="0">
                    <a:cs typeface="Times New Roman" panose="02020603050405020304" pitchFamily="18" charset="0"/>
                  </a:rPr>
                  <a:t> fragment is denoted as </a:t>
                </a:r>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𝐻</m:t>
                        </m:r>
                      </m:e>
                      <m:sub>
                        <m:r>
                          <a:rPr lang="en-US" altLang="zh-CN" i="1">
                            <a:latin typeface="Cambria Math" panose="02040503050406030204" pitchFamily="18" charset="0"/>
                          </a:rPr>
                          <m:t>𝑥</m:t>
                        </m:r>
                        <m:r>
                          <a:rPr lang="en-US" altLang="zh-CN" i="1">
                            <a:latin typeface="Cambria Math" panose="02040503050406030204" pitchFamily="18" charset="0"/>
                          </a:rPr>
                          <m:t>,</m:t>
                        </m:r>
                        <m:r>
                          <a:rPr lang="en-US" altLang="zh-CN" i="1">
                            <a:latin typeface="Cambria Math" panose="02040503050406030204" pitchFamily="18" charset="0"/>
                          </a:rPr>
                          <m:t>𝑛</m:t>
                        </m:r>
                      </m:sub>
                    </m:sSub>
                  </m:oMath>
                </a14:m>
                <a:endParaRPr lang="en-US" altLang="zh-CN" i="1" dirty="0">
                  <a:cs typeface="Times New Roman" panose="02020603050405020304" pitchFamily="18" charset="0"/>
                </a:endParaRPr>
              </a:p>
            </p:txBody>
          </p:sp>
        </mc:Choice>
        <mc:Fallback xmlns="">
          <p:sp>
            <p:nvSpPr>
              <p:cNvPr id="6" name="矩形 5">
                <a:extLst>
                  <a:ext uri="{FF2B5EF4-FFF2-40B4-BE49-F238E27FC236}">
                    <a16:creationId xmlns:a16="http://schemas.microsoft.com/office/drawing/2014/main" id="{0B055017-59CE-4056-BEE6-96954535BC77}"/>
                  </a:ext>
                </a:extLst>
              </p:cNvPr>
              <p:cNvSpPr>
                <a:spLocks noRot="1" noChangeAspect="1" noMove="1" noResize="1" noEditPoints="1" noAdjustHandles="1" noChangeArrowheads="1" noChangeShapeType="1" noTextEdit="1"/>
              </p:cNvSpPr>
              <p:nvPr/>
            </p:nvSpPr>
            <p:spPr>
              <a:xfrm>
                <a:off x="245830" y="3374070"/>
                <a:ext cx="8352928" cy="1577868"/>
              </a:xfrm>
              <a:prstGeom prst="rect">
                <a:avLst/>
              </a:prstGeom>
              <a:blipFill>
                <a:blip r:embed="rId3"/>
                <a:stretch>
                  <a:fillRect r="-219" b="-1544"/>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 name="矩形 6">
                <a:extLst>
                  <a:ext uri="{FF2B5EF4-FFF2-40B4-BE49-F238E27FC236}">
                    <a16:creationId xmlns:a16="http://schemas.microsoft.com/office/drawing/2014/main" id="{298B7404-6438-4733-85C1-9846F324BF58}"/>
                  </a:ext>
                </a:extLst>
              </p:cNvPr>
              <p:cNvSpPr/>
              <p:nvPr/>
            </p:nvSpPr>
            <p:spPr>
              <a:xfrm>
                <a:off x="3300872" y="5166796"/>
                <a:ext cx="2088232" cy="43685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zh-CN" altLang="en-US" i="1">
                              <a:latin typeface="Cambria Math" panose="02040503050406030204" pitchFamily="18" charset="0"/>
                            </a:rPr>
                          </m:ctrlPr>
                        </m:sSubPr>
                        <m:e>
                          <m:r>
                            <a:rPr lang="zh-CN" altLang="en-US" i="1">
                              <a:latin typeface="Cambria Math" panose="02040503050406030204" pitchFamily="18" charset="0"/>
                            </a:rPr>
                            <m:t>𝐻</m:t>
                          </m:r>
                        </m:e>
                        <m:sub>
                          <m:r>
                            <a:rPr lang="zh-CN" altLang="en-US" i="1">
                              <a:latin typeface="Cambria Math" panose="02040503050406030204" pitchFamily="18" charset="0"/>
                            </a:rPr>
                            <m:t>𝑥</m:t>
                          </m:r>
                          <m:r>
                            <a:rPr lang="zh-CN" altLang="en-US" i="0">
                              <a:latin typeface="Cambria Math" panose="02040503050406030204" pitchFamily="18" charset="0"/>
                            </a:rPr>
                            <m:t>,</m:t>
                          </m:r>
                          <m:r>
                            <a:rPr lang="zh-CN" altLang="en-US" i="1">
                              <a:latin typeface="Cambria Math" panose="02040503050406030204" pitchFamily="18" charset="0"/>
                            </a:rPr>
                            <m:t>𝑛</m:t>
                          </m:r>
                        </m:sub>
                      </m:sSub>
                      <m:r>
                        <a:rPr lang="zh-CN" altLang="en-US" i="0">
                          <a:latin typeface="Cambria Math" panose="02040503050406030204" pitchFamily="18" charset="0"/>
                        </a:rPr>
                        <m:t>=</m:t>
                      </m:r>
                      <m:sSub>
                        <m:sSubPr>
                          <m:ctrlPr>
                            <a:rPr lang="zh-CN" altLang="en-US" i="1">
                              <a:latin typeface="Cambria Math" panose="02040503050406030204" pitchFamily="18" charset="0"/>
                            </a:rPr>
                          </m:ctrlPr>
                        </m:sSubPr>
                        <m:e>
                          <m:r>
                            <a:rPr lang="zh-CN" altLang="en-US" i="1">
                              <a:latin typeface="Cambria Math" panose="02040503050406030204" pitchFamily="18" charset="0"/>
                            </a:rPr>
                            <m:t>𝑇</m:t>
                          </m:r>
                        </m:e>
                        <m:sub>
                          <m:r>
                            <a:rPr lang="zh-CN" altLang="en-US" i="1">
                              <a:latin typeface="Cambria Math" panose="02040503050406030204" pitchFamily="18" charset="0"/>
                            </a:rPr>
                            <m:t>𝑥</m:t>
                          </m:r>
                        </m:sub>
                      </m:sSub>
                      <m:r>
                        <a:rPr lang="zh-CN" altLang="en-US" i="0">
                          <a:latin typeface="Cambria Math" panose="02040503050406030204" pitchFamily="18" charset="0"/>
                        </a:rPr>
                        <m:t>+</m:t>
                      </m:r>
                      <m:r>
                        <a:rPr lang="zh-CN" altLang="en-US" i="1">
                          <a:latin typeface="Cambria Math" panose="02040503050406030204" pitchFamily="18" charset="0"/>
                        </a:rPr>
                        <m:t>𝑛</m:t>
                      </m:r>
                      <m:f>
                        <m:fPr>
                          <m:ctrlPr>
                            <a:rPr lang="zh-CN" altLang="en-US" i="1">
                              <a:latin typeface="Cambria Math" panose="02040503050406030204" pitchFamily="18" charset="0"/>
                            </a:rPr>
                          </m:ctrlPr>
                        </m:fPr>
                        <m:num>
                          <m:r>
                            <a:rPr lang="zh-CN" altLang="en-US" i="1">
                              <a:latin typeface="Cambria Math" panose="02040503050406030204" pitchFamily="18" charset="0"/>
                            </a:rPr>
                            <m:t>𝑇</m:t>
                          </m:r>
                        </m:num>
                        <m:den>
                          <m:r>
                            <a:rPr lang="zh-CN" altLang="en-US" i="1">
                              <a:latin typeface="Cambria Math" panose="02040503050406030204" pitchFamily="18" charset="0"/>
                            </a:rPr>
                            <m:t>𝑁</m:t>
                          </m:r>
                          <m:r>
                            <a:rPr lang="zh-CN" altLang="en-US" i="0">
                              <a:latin typeface="Cambria Math" panose="02040503050406030204" pitchFamily="18" charset="0"/>
                            </a:rPr>
                            <m:t>−1</m:t>
                          </m:r>
                        </m:den>
                      </m:f>
                    </m:oMath>
                  </m:oMathPara>
                </a14:m>
                <a:endParaRPr lang="zh-CN" altLang="en-US" dirty="0">
                  <a:cs typeface="Times New Roman" panose="02020603050405020304" pitchFamily="18" charset="0"/>
                </a:endParaRPr>
              </a:p>
            </p:txBody>
          </p:sp>
        </mc:Choice>
        <mc:Fallback xmlns="">
          <p:sp>
            <p:nvSpPr>
              <p:cNvPr id="7" name="矩形 6">
                <a:extLst>
                  <a:ext uri="{FF2B5EF4-FFF2-40B4-BE49-F238E27FC236}">
                    <a16:creationId xmlns:a16="http://schemas.microsoft.com/office/drawing/2014/main" id="{298B7404-6438-4733-85C1-9846F324BF58}"/>
                  </a:ext>
                </a:extLst>
              </p:cNvPr>
              <p:cNvSpPr>
                <a:spLocks noRot="1" noChangeAspect="1" noMove="1" noResize="1" noEditPoints="1" noAdjustHandles="1" noChangeArrowheads="1" noChangeShapeType="1" noTextEdit="1"/>
              </p:cNvSpPr>
              <p:nvPr/>
            </p:nvSpPr>
            <p:spPr>
              <a:xfrm>
                <a:off x="3300872" y="5166796"/>
                <a:ext cx="2088232" cy="436851"/>
              </a:xfrm>
              <a:prstGeom prst="rect">
                <a:avLst/>
              </a:prstGeom>
              <a:blipFill>
                <a:blip r:embed="rId4"/>
                <a:stretch>
                  <a:fillRect b="-140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8" name="矩形 7">
                <a:extLst>
                  <a:ext uri="{FF2B5EF4-FFF2-40B4-BE49-F238E27FC236}">
                    <a16:creationId xmlns:a16="http://schemas.microsoft.com/office/drawing/2014/main" id="{ED5535BF-2F7A-42F5-A4BC-461BD4B13198}"/>
                  </a:ext>
                </a:extLst>
              </p:cNvPr>
              <p:cNvSpPr/>
              <p:nvPr/>
            </p:nvSpPr>
            <p:spPr>
              <a:xfrm>
                <a:off x="245830" y="5637896"/>
                <a:ext cx="8820498" cy="254429"/>
              </a:xfrm>
              <a:prstGeom prst="rect">
                <a:avLst/>
              </a:prstGeom>
            </p:spPr>
            <p:txBody>
              <a:bodyPr wrap="square">
                <a:spAutoFit/>
              </a:bodyPr>
              <a:lstStyle/>
              <a:p>
                <a:pPr marL="457200" algn="just">
                  <a:lnSpc>
                    <a:spcPts val="1150"/>
                  </a:lnSpc>
                  <a:spcAft>
                    <a:spcPts val="900"/>
                  </a:spcAft>
                </a:pPr>
                <a:r>
                  <a:rPr lang="en-GB" altLang="zh-CN" dirty="0">
                    <a:solidFill>
                      <a:schemeClr val="tx1"/>
                    </a:solidFill>
                    <a:ea typeface="宋体" panose="02010600030101010101" pitchFamily="2" charset="-122"/>
                    <a:cs typeface="Times New Roman" panose="02020603050405020304" pitchFamily="18" charset="0"/>
                  </a:rPr>
                  <a:t>where </a:t>
                </a:r>
                <a14:m>
                  <m:oMath xmlns:m="http://schemas.openxmlformats.org/officeDocument/2006/math">
                    <m:sSub>
                      <m:sSubPr>
                        <m:ctrlPr>
                          <a:rPr lang="zh-CN" altLang="zh-CN"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sSubPr>
                      <m:e>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𝑇</m:t>
                        </m:r>
                      </m:e>
                      <m: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𝑥</m:t>
                        </m:r>
                      </m:sub>
                    </m:sSub>
                  </m:oMath>
                </a14:m>
                <a:r>
                  <a:rPr lang="en-GB" altLang="zh-CN" dirty="0">
                    <a:solidFill>
                      <a:schemeClr val="tx1"/>
                    </a:solidFill>
                    <a:ea typeface="宋体" panose="02010600030101010101" pitchFamily="2" charset="-122"/>
                    <a:cs typeface="Times New Roman" panose="02020603050405020304" pitchFamily="18" charset="0"/>
                  </a:rPr>
                  <a:t> is the start time of the x-</a:t>
                </a:r>
                <a:r>
                  <a:rPr lang="en-GB" altLang="zh-CN" dirty="0" err="1">
                    <a:solidFill>
                      <a:schemeClr val="tx1"/>
                    </a:solidFill>
                    <a:ea typeface="宋体" panose="02010600030101010101" pitchFamily="2" charset="-122"/>
                    <a:cs typeface="Times New Roman" panose="02020603050405020304" pitchFamily="18" charset="0"/>
                  </a:rPr>
                  <a:t>th</a:t>
                </a:r>
                <a:r>
                  <a:rPr lang="en-GB" altLang="zh-CN" dirty="0">
                    <a:solidFill>
                      <a:schemeClr val="tx1"/>
                    </a:solidFill>
                    <a:ea typeface="宋体" panose="02010600030101010101" pitchFamily="2" charset="-122"/>
                    <a:cs typeface="Times New Roman" panose="02020603050405020304" pitchFamily="18" charset="0"/>
                  </a:rPr>
                  <a:t> </a:t>
                </a:r>
                <a:r>
                  <a:rPr lang="en-GB" altLang="zh-CN" dirty="0">
                    <a:solidFill>
                      <a:schemeClr val="tx1"/>
                    </a:solidFill>
                    <a:ea typeface="Times New Roman" panose="02020603050405020304" pitchFamily="18" charset="0"/>
                    <a:cs typeface="Times New Roman" panose="02020603050405020304" pitchFamily="18" charset="0"/>
                  </a:rPr>
                  <a:t>ranging slot, </a:t>
                </a:r>
                <a14:m>
                  <m:oMath xmlns:m="http://schemas.openxmlformats.org/officeDocument/2006/math">
                    <m:sSub>
                      <m:sSubPr>
                        <m:ctrlPr>
                          <a:rPr lang="zh-CN" altLang="zh-CN"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sSubPr>
                      <m:e>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𝑇</m:t>
                        </m:r>
                      </m:e>
                      <m: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𝑥</m:t>
                        </m:r>
                      </m:sub>
                    </m:s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zh-CN" altLang="zh-CN" i="1">
                            <a:solidFill>
                              <a:schemeClr val="tx1"/>
                            </a:solidFill>
                            <a:latin typeface="Cambria Math" panose="02040503050406030204" pitchFamily="18" charset="0"/>
                            <a:ea typeface="Cambria Math" panose="02040503050406030204" pitchFamily="18" charset="0"/>
                            <a:cs typeface="Times New Roman" panose="02020603050405020304" pitchFamily="18" charset="0"/>
                          </a:rPr>
                        </m:ctrlPr>
                      </m:sSubPr>
                      <m:e>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𝑇</m:t>
                        </m:r>
                      </m:e>
                      <m: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0</m:t>
                        </m:r>
                      </m:sub>
                    </m:sSub>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𝑥</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−1)(1+</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𝑇</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GB" altLang="zh-CN" dirty="0">
                    <a:solidFill>
                      <a:schemeClr val="tx1"/>
                    </a:solidFill>
                    <a:ea typeface="宋体" panose="02010600030101010101" pitchFamily="2" charset="-122"/>
                    <a:cs typeface="Times New Roman" panose="02020603050405020304" pitchFamily="18" charset="0"/>
                  </a:rPr>
                  <a:t>, </a:t>
                </a:r>
                <a:r>
                  <a:rPr lang="en-GB" altLang="zh-CN" dirty="0">
                    <a:solidFill>
                      <a:schemeClr val="tx1"/>
                    </a:solidFill>
                    <a:ea typeface="Times New Roman" panose="02020603050405020304" pitchFamily="18" charset="0"/>
                    <a:cs typeface="Times New Roman" panose="02020603050405020304" pitchFamily="18" charset="0"/>
                  </a:rPr>
                  <a:t>and </a:t>
                </a:r>
                <a14:m>
                  <m:oMath xmlns:m="http://schemas.openxmlformats.org/officeDocument/2006/math">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𝑛</m:t>
                    </m:r>
                    <m:r>
                      <a:rPr lang="en-GB" altLang="zh-CN"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oMath>
                </a14:m>
                <a:r>
                  <a:rPr lang="en-GB" altLang="zh-CN" dirty="0">
                    <a:solidFill>
                      <a:schemeClr val="tx1"/>
                    </a:solidFill>
                    <a:ea typeface="宋体" panose="02010600030101010101" pitchFamily="2" charset="-122"/>
                    <a:cs typeface="Times New Roman" panose="02020603050405020304" pitchFamily="18" charset="0"/>
                  </a:rPr>
                  <a:t> </a:t>
                </a:r>
                <a:r>
                  <a:rPr lang="en-GB" altLang="zh-CN" dirty="0">
                    <a:solidFill>
                      <a:schemeClr val="tx1"/>
                    </a:solidFill>
                    <a:ea typeface="Times New Roman" panose="02020603050405020304" pitchFamily="18" charset="0"/>
                    <a:cs typeface="Times New Roman" panose="02020603050405020304" pitchFamily="18" charset="0"/>
                  </a:rPr>
                  <a:t>[0, N]</a:t>
                </a:r>
                <a:r>
                  <a:rPr lang="en-GB" altLang="zh-CN" dirty="0">
                    <a:solidFill>
                      <a:schemeClr val="tx1"/>
                    </a:solidFill>
                    <a:ea typeface="宋体" panose="02010600030101010101" pitchFamily="2" charset="-122"/>
                    <a:cs typeface="Times New Roman" panose="02020603050405020304" pitchFamily="18" charset="0"/>
                  </a:rPr>
                  <a:t>.</a:t>
                </a:r>
                <a:endParaRPr lang="zh-CN" altLang="zh-CN" dirty="0">
                  <a:solidFill>
                    <a:schemeClr val="tx1"/>
                  </a:solidFill>
                  <a:effectLst/>
                  <a:ea typeface="Times New Roman" panose="02020603050405020304" pitchFamily="18" charset="0"/>
                  <a:cs typeface="Times New Roman" panose="02020603050405020304" pitchFamily="18" charset="0"/>
                </a:endParaRPr>
              </a:p>
            </p:txBody>
          </p:sp>
        </mc:Choice>
        <mc:Fallback xmlns="">
          <p:sp>
            <p:nvSpPr>
              <p:cNvPr id="8" name="矩形 7">
                <a:extLst>
                  <a:ext uri="{FF2B5EF4-FFF2-40B4-BE49-F238E27FC236}">
                    <a16:creationId xmlns:a16="http://schemas.microsoft.com/office/drawing/2014/main" id="{ED5535BF-2F7A-42F5-A4BC-461BD4B13198}"/>
                  </a:ext>
                </a:extLst>
              </p:cNvPr>
              <p:cNvSpPr>
                <a:spLocks noRot="1" noChangeAspect="1" noMove="1" noResize="1" noEditPoints="1" noAdjustHandles="1" noChangeArrowheads="1" noChangeShapeType="1" noTextEdit="1"/>
              </p:cNvSpPr>
              <p:nvPr/>
            </p:nvSpPr>
            <p:spPr>
              <a:xfrm>
                <a:off x="245830" y="5637896"/>
                <a:ext cx="8820498" cy="254429"/>
              </a:xfrm>
              <a:prstGeom prst="rect">
                <a:avLst/>
              </a:prstGeom>
              <a:blipFill>
                <a:blip r:embed="rId5"/>
                <a:stretch>
                  <a:fillRect t="-14286" b="-14286"/>
                </a:stretch>
              </a:blipFill>
            </p:spPr>
            <p:txBody>
              <a:bodyPr/>
              <a:lstStyle/>
              <a:p>
                <a:r>
                  <a:rPr lang="zh-CN" altLang="en-US">
                    <a:noFill/>
                  </a:rPr>
                  <a:t> </a:t>
                </a:r>
              </a:p>
            </p:txBody>
          </p:sp>
        </mc:Fallback>
      </mc:AlternateContent>
      <p:sp>
        <p:nvSpPr>
          <p:cNvPr id="12" name="Title 1">
            <a:extLst>
              <a:ext uri="{FF2B5EF4-FFF2-40B4-BE49-F238E27FC236}">
                <a16:creationId xmlns:a16="http://schemas.microsoft.com/office/drawing/2014/main" id="{7B431AD2-D29B-4B69-8526-1445F51274D4}"/>
              </a:ext>
            </a:extLst>
          </p:cNvPr>
          <p:cNvSpPr>
            <a:spLocks noGrp="1"/>
          </p:cNvSpPr>
          <p:nvPr>
            <p:ph type="title"/>
          </p:nvPr>
        </p:nvSpPr>
        <p:spPr>
          <a:xfrm>
            <a:off x="989013" y="684094"/>
            <a:ext cx="7772400" cy="430295"/>
          </a:xfrm>
        </p:spPr>
        <p:txBody>
          <a:bodyPr/>
          <a:lstStyle/>
          <a:p>
            <a:r>
              <a:rPr lang="en-US" sz="3200" dirty="0">
                <a:latin typeface="Times New Roman" panose="02020603050405020304" pitchFamily="18" charset="0"/>
                <a:cs typeface="Times New Roman" panose="02020603050405020304" pitchFamily="18" charset="0"/>
              </a:rPr>
              <a:t>Time-hopping MMS UWB </a:t>
            </a:r>
          </a:p>
        </p:txBody>
      </p:sp>
      <p:sp>
        <p:nvSpPr>
          <p:cNvPr id="14" name="矩形 13">
            <a:extLst>
              <a:ext uri="{FF2B5EF4-FFF2-40B4-BE49-F238E27FC236}">
                <a16:creationId xmlns:a16="http://schemas.microsoft.com/office/drawing/2014/main" id="{914DD94E-728F-4997-B28F-89679A9F11E9}"/>
              </a:ext>
            </a:extLst>
          </p:cNvPr>
          <p:cNvSpPr/>
          <p:nvPr/>
        </p:nvSpPr>
        <p:spPr>
          <a:xfrm>
            <a:off x="653777" y="6009655"/>
            <a:ext cx="7912645" cy="400110"/>
          </a:xfrm>
          <a:prstGeom prst="rect">
            <a:avLst/>
          </a:prstGeom>
        </p:spPr>
        <p:txBody>
          <a:bodyPr wrap="square">
            <a:spAutoFit/>
          </a:bodyPr>
          <a:lstStyle/>
          <a:p>
            <a:pPr marL="342900" lvl="0" indent="-342900" algn="just">
              <a:lnSpc>
                <a:spcPts val="1150"/>
              </a:lnSpc>
              <a:spcAft>
                <a:spcPts val="900"/>
              </a:spcAft>
              <a:buFont typeface="Times New Roman" panose="02020603050405020304" pitchFamily="18" charset="0"/>
              <a:buChar char="─"/>
            </a:pPr>
            <a:r>
              <a:rPr lang="en-GB" altLang="zh-CN" dirty="0">
                <a:cs typeface="Times New Roman" panose="02020603050405020304" pitchFamily="18" charset="0"/>
              </a:rPr>
              <a:t>Ranging sequence fragment and/or ranging integrity fragment could randomly hop among N hopping positions within one time hopping based ranging slot.</a:t>
            </a:r>
            <a:endParaRPr lang="zh-CN" altLang="zh-CN" dirty="0">
              <a:cs typeface="Times New Roman" panose="02020603050405020304" pitchFamily="18" charset="0"/>
            </a:endParaRPr>
          </a:p>
        </p:txBody>
      </p:sp>
    </p:spTree>
    <p:extLst>
      <p:ext uri="{BB962C8B-B14F-4D97-AF65-F5344CB8AC3E}">
        <p14:creationId xmlns:p14="http://schemas.microsoft.com/office/powerpoint/2010/main" val="2008025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Summary</a:t>
            </a:r>
            <a:endParaRPr lang="zh-CN" altLang="en-US"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685800" y="1484784"/>
            <a:ext cx="7772400" cy="3240360"/>
          </a:xfrm>
        </p:spPr>
        <p:txBody>
          <a:bodyPr/>
          <a:lstStyle/>
          <a:p>
            <a:pPr marL="458788" lvl="1">
              <a:spcBef>
                <a:spcPts val="0"/>
              </a:spcBef>
              <a:spcAft>
                <a:spcPts val="600"/>
              </a:spcAft>
              <a:buFont typeface="Wingdings" panose="05000000000000000000" pitchFamily="2" charset="2"/>
              <a:buChar char="n"/>
            </a:pPr>
            <a:r>
              <a:rPr lang="en-US" altLang="zh-CN" sz="1600" dirty="0">
                <a:latin typeface="Times New Roman" panose="02020603050405020304" pitchFamily="18" charset="0"/>
                <a:cs typeface="Times New Roman" panose="02020603050405020304" pitchFamily="18" charset="0"/>
              </a:rPr>
              <a:t>Topic 1: Adaptive Frequency Hopping (AFH)</a:t>
            </a:r>
          </a:p>
          <a:p>
            <a:pPr marL="858838" lvl="2" indent="-285750">
              <a:spcBef>
                <a:spcPts val="0"/>
              </a:spcBef>
              <a:spcAft>
                <a:spcPts val="600"/>
              </a:spcAft>
              <a:buFont typeface="Wingdings" panose="05000000000000000000" pitchFamily="2" charset="2"/>
              <a:buChar char="Ø"/>
            </a:pPr>
            <a:r>
              <a:rPr lang="en-US" altLang="zh-CN" sz="1600" dirty="0">
                <a:latin typeface="Times New Roman" panose="02020603050405020304" pitchFamily="18" charset="0"/>
                <a:cs typeface="Times New Roman" panose="02020603050405020304" pitchFamily="18" charset="0"/>
              </a:rPr>
              <a:t>Apply AFH in NB to mitigate Wi-Fi interference, use Wi-Fi non-occupied spectrum in priority. </a:t>
            </a:r>
          </a:p>
          <a:p>
            <a:pPr marL="858838" lvl="2" indent="-285750">
              <a:spcBef>
                <a:spcPts val="0"/>
              </a:spcBef>
              <a:spcAft>
                <a:spcPts val="600"/>
              </a:spcAft>
              <a:buFont typeface="Wingdings" panose="05000000000000000000" pitchFamily="2" charset="2"/>
              <a:buChar char="Ø"/>
            </a:pPr>
            <a:r>
              <a:rPr lang="en-US" altLang="zh-CN" sz="1600" dirty="0">
                <a:latin typeface="Times New Roman" panose="02020603050405020304" pitchFamily="18" charset="0"/>
                <a:cs typeface="Times New Roman" panose="02020603050405020304" pitchFamily="18" charset="0"/>
              </a:rPr>
              <a:t>The new Information Element (IE) is proposed to indicate AFH map, which is efficient and flexible</a:t>
            </a:r>
          </a:p>
          <a:p>
            <a:pPr marL="573088" lvl="1" indent="-342900">
              <a:spcBef>
                <a:spcPts val="0"/>
              </a:spcBef>
              <a:spcAft>
                <a:spcPts val="600"/>
              </a:spcAft>
              <a:buFont typeface="Wingdings" panose="05000000000000000000" pitchFamily="2" charset="2"/>
              <a:buChar char="n"/>
            </a:pPr>
            <a:r>
              <a:rPr lang="en-US" altLang="zh-CN" sz="1600" dirty="0">
                <a:latin typeface="Times New Roman" panose="02020603050405020304" pitchFamily="18" charset="0"/>
                <a:cs typeface="Times New Roman" panose="02020603050405020304" pitchFamily="18" charset="0"/>
              </a:rPr>
              <a:t>Topic 2: On the selection of the number of MMS fragments</a:t>
            </a:r>
          </a:p>
          <a:p>
            <a:pPr marL="915988" lvl="2" indent="-342900">
              <a:spcBef>
                <a:spcPts val="0"/>
              </a:spcBef>
              <a:spcAft>
                <a:spcPts val="600"/>
              </a:spcAft>
              <a:buFont typeface="Wingdings" panose="05000000000000000000" pitchFamily="2" charset="2"/>
              <a:buChar char="Ø"/>
            </a:pPr>
            <a:r>
              <a:rPr lang="en-US" altLang="zh-CN" sz="1600" dirty="0">
                <a:latin typeface="Times New Roman" panose="02020603050405020304" pitchFamily="18" charset="0"/>
                <a:cs typeface="Times New Roman" panose="02020603050405020304" pitchFamily="18" charset="0"/>
              </a:rPr>
              <a:t>Bi-directional UWB channel probing is performed during measurement phase and a resulting update of number of fragments is applied in the following round</a:t>
            </a:r>
          </a:p>
          <a:p>
            <a:pPr marL="573088" lvl="1" indent="-342900">
              <a:spcBef>
                <a:spcPts val="0"/>
              </a:spcBef>
              <a:spcAft>
                <a:spcPts val="600"/>
              </a:spcAft>
              <a:buFont typeface="Wingdings" panose="05000000000000000000" pitchFamily="2" charset="2"/>
              <a:buChar char="n"/>
            </a:pPr>
            <a:r>
              <a:rPr lang="en-US" altLang="zh-CN" sz="1600" dirty="0">
                <a:latin typeface="Times New Roman" panose="02020603050405020304" pitchFamily="18" charset="0"/>
                <a:cs typeface="Times New Roman" panose="02020603050405020304" pitchFamily="18" charset="0"/>
              </a:rPr>
              <a:t>Topic 3: Time-hopping MMS UWB </a:t>
            </a:r>
          </a:p>
          <a:p>
            <a:pPr marL="915988" lvl="2" indent="-342900">
              <a:spcBef>
                <a:spcPts val="0"/>
              </a:spcBef>
              <a:spcAft>
                <a:spcPts val="600"/>
              </a:spcAft>
              <a:buFont typeface="Wingdings" panose="05000000000000000000" pitchFamily="2" charset="2"/>
              <a:buChar char="Ø"/>
            </a:pPr>
            <a:r>
              <a:rPr lang="en-US" altLang="zh-CN" sz="1600" dirty="0">
                <a:latin typeface="Times New Roman" panose="02020603050405020304" pitchFamily="18" charset="0"/>
                <a:cs typeface="Times New Roman" panose="02020603050405020304" pitchFamily="18" charset="0"/>
              </a:rPr>
              <a:t>Time hopping scheme is proposed to mitigate the consecutive interference for fragmented UWB transmission</a:t>
            </a:r>
          </a:p>
        </p:txBody>
      </p:sp>
      <p:sp>
        <p:nvSpPr>
          <p:cNvPr id="4" name="日期占位符 3"/>
          <p:cNvSpPr>
            <a:spLocks noGrp="1"/>
          </p:cNvSpPr>
          <p:nvPr>
            <p:ph type="dt" sz="half" idx="10"/>
          </p:nvPr>
        </p:nvSpPr>
        <p:spPr>
          <a:xfrm>
            <a:off x="685800" y="378281"/>
            <a:ext cx="1600200" cy="215444"/>
          </a:xfrm>
        </p:spPr>
        <p:txBody>
          <a:bodyPr/>
          <a:lstStyle/>
          <a:p>
            <a:r>
              <a:rPr lang="en-US" altLang="zh-CN"/>
              <a:t>September 2022</a:t>
            </a:r>
            <a:endParaRPr lang="en-US" altLang="en-US"/>
          </a:p>
        </p:txBody>
      </p:sp>
      <p:sp>
        <p:nvSpPr>
          <p:cNvPr id="5" name="页脚占位符 4"/>
          <p:cNvSpPr>
            <a:spLocks noGrp="1"/>
          </p:cNvSpPr>
          <p:nvPr>
            <p:ph type="ftr" sz="quarter" idx="11"/>
          </p:nvPr>
        </p:nvSpPr>
        <p:spPr>
          <a:xfrm>
            <a:off x="5486400" y="6475413"/>
            <a:ext cx="3124200" cy="184666"/>
          </a:xfrm>
        </p:spPr>
        <p:txBody>
          <a:bodyPr/>
          <a:lstStyle/>
          <a:p>
            <a:r>
              <a:rPr lang="da-DK" altLang="en-US"/>
              <a:t>Peng Liu et al, Huawei</a:t>
            </a:r>
            <a:endParaRPr lang="en-US" altLang="en-US"/>
          </a:p>
        </p:txBody>
      </p:sp>
      <p:sp>
        <p:nvSpPr>
          <p:cNvPr id="6" name="灯片编号占位符 5"/>
          <p:cNvSpPr>
            <a:spLocks noGrp="1"/>
          </p:cNvSpPr>
          <p:nvPr>
            <p:ph type="sldNum" sz="quarter" idx="12"/>
          </p:nvPr>
        </p:nvSpPr>
        <p:spPr>
          <a:xfrm>
            <a:off x="4344988" y="6475413"/>
            <a:ext cx="530225" cy="182562"/>
          </a:xfrm>
        </p:spPr>
        <p:txBody>
          <a:bodyPr/>
          <a:lstStyle/>
          <a:p>
            <a:r>
              <a:rPr lang="en-US" altLang="en-US"/>
              <a:t>Slide </a:t>
            </a:r>
            <a:fld id="{7FFA85FD-E192-4C2D-9860-28C59D48001D}" type="slidenum">
              <a:rPr lang="en-US" altLang="en-US" smtClean="0"/>
              <a:pPr/>
              <a:t>13</a:t>
            </a:fld>
            <a:endParaRPr lang="en-US" altLang="en-US" dirty="0"/>
          </a:p>
        </p:txBody>
      </p:sp>
    </p:spTree>
    <p:extLst>
      <p:ext uri="{BB962C8B-B14F-4D97-AF65-F5344CB8AC3E}">
        <p14:creationId xmlns:p14="http://schemas.microsoft.com/office/powerpoint/2010/main" val="4273817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959768"/>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a:solidFill>
                  <a:schemeClr val="tx1"/>
                </a:solidFill>
              </a:rPr>
              <a:t>References</a:t>
            </a:r>
          </a:p>
        </p:txBody>
      </p:sp>
      <p:sp>
        <p:nvSpPr>
          <p:cNvPr id="7" name="Rectangle 2"/>
          <p:cNvSpPr txBox="1">
            <a:spLocks noChangeArrowheads="1"/>
          </p:cNvSpPr>
          <p:nvPr/>
        </p:nvSpPr>
        <p:spPr bwMode="auto">
          <a:xfrm>
            <a:off x="323528" y="1484784"/>
            <a:ext cx="8640960" cy="331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lgn="just">
              <a:lnSpc>
                <a:spcPct val="130000"/>
              </a:lnSpc>
              <a:buNone/>
            </a:pPr>
            <a:r>
              <a:rPr lang="en-US" altLang="zh-CN" sz="1400" b="1" dirty="0">
                <a:latin typeface="+mj-lt"/>
                <a:ea typeface="+mj-ea"/>
                <a:cs typeface="Calibri" panose="020F0502020204030204" pitchFamily="34" charset="0"/>
              </a:rPr>
              <a:t>[1] 15-22-0261-04ab Coexistence discussion on narrowband assisted UWB </a:t>
            </a:r>
            <a:r>
              <a:rPr lang="fi-FI" altLang="zh-CN" sz="1400" b="1" dirty="0">
                <a:latin typeface="+mj-lt"/>
                <a:ea typeface="+mj-ea"/>
                <a:cs typeface="Calibri" panose="020F0502020204030204" pitchFamily="34" charset="0"/>
              </a:rPr>
              <a:t>(May 2022), Bin Tian, </a:t>
            </a:r>
            <a:r>
              <a:rPr lang="fi-FI" altLang="zh-CN" sz="1400" b="1" i="1" dirty="0">
                <a:latin typeface="+mj-lt"/>
                <a:ea typeface="+mj-ea"/>
                <a:cs typeface="Calibri" panose="020F0502020204030204" pitchFamily="34" charset="0"/>
              </a:rPr>
              <a:t>et al</a:t>
            </a:r>
            <a:endParaRPr lang="en-US" altLang="zh-CN" sz="1400" b="1" i="1" dirty="0">
              <a:latin typeface="+mj-lt"/>
              <a:ea typeface="+mj-ea"/>
              <a:cs typeface="Calibri" panose="020F0502020204030204" pitchFamily="34" charset="0"/>
            </a:endParaRPr>
          </a:p>
          <a:p>
            <a:pPr marL="0" indent="0" algn="just">
              <a:lnSpc>
                <a:spcPct val="130000"/>
              </a:lnSpc>
              <a:buNone/>
            </a:pPr>
            <a:r>
              <a:rPr lang="en-US" altLang="zh-CN" sz="1400" b="1" dirty="0">
                <a:latin typeface="+mj-lt"/>
                <a:ea typeface="+mj-ea"/>
                <a:cs typeface="Calibri" panose="020F0502020204030204" pitchFamily="34" charset="0"/>
              </a:rPr>
              <a:t>[2] Z. Guo, P. Liu, C. Zhang, J. Luo, Z. Long and X. Yang, "AI-Aided Channel Quality Assessment for Bluetooth Adaptive Frequency Hopping," 2021 IEEE 32nd Annual International Symposium on Personal, Indoor and Mobile Radio Communications (PIMRC), 2021, pp. 934-939, </a:t>
            </a:r>
            <a:r>
              <a:rPr lang="en-US" altLang="zh-CN" sz="1400" b="1" dirty="0" err="1">
                <a:latin typeface="+mj-lt"/>
                <a:ea typeface="+mj-ea"/>
                <a:cs typeface="Calibri" panose="020F0502020204030204" pitchFamily="34" charset="0"/>
              </a:rPr>
              <a:t>doi</a:t>
            </a:r>
            <a:r>
              <a:rPr lang="en-US" altLang="zh-CN" sz="1400" b="1" dirty="0">
                <a:latin typeface="+mj-lt"/>
                <a:ea typeface="+mj-ea"/>
                <a:cs typeface="Calibri" panose="020F0502020204030204" pitchFamily="34" charset="0"/>
              </a:rPr>
              <a:t>: 10.1109/PIMRC50174.2021.9569405.</a:t>
            </a:r>
          </a:p>
          <a:p>
            <a:pPr marL="0" indent="0" algn="just">
              <a:lnSpc>
                <a:spcPct val="130000"/>
              </a:lnSpc>
              <a:buNone/>
            </a:pPr>
            <a:r>
              <a:rPr lang="en-US" altLang="zh-CN" sz="1400" b="1" dirty="0">
                <a:latin typeface="+mj-lt"/>
                <a:ea typeface="+mj-ea"/>
                <a:cs typeface="Calibri" panose="020F0502020204030204" pitchFamily="34" charset="0"/>
              </a:rPr>
              <a:t>[3] RECOMMENDATION ITU-R SM.1755-0, Characteristics of ultra-wideband technology, 2006</a:t>
            </a:r>
          </a:p>
          <a:p>
            <a:pPr marL="0" indent="0" algn="just">
              <a:lnSpc>
                <a:spcPct val="130000"/>
              </a:lnSpc>
              <a:buNone/>
            </a:pPr>
            <a:r>
              <a:rPr lang="en-US" altLang="zh-CN" sz="1400" b="1" dirty="0">
                <a:latin typeface="+mj-lt"/>
                <a:ea typeface="+mj-ea"/>
                <a:cs typeface="Calibri" panose="020F0502020204030204" pitchFamily="34" charset="0"/>
              </a:rPr>
              <a:t>[4] 15-22-0378-00-04ab-on-the-selection-of-number-of-fragments-in-mms-uwb (July 2022), Rani Keren, </a:t>
            </a:r>
            <a:r>
              <a:rPr lang="en-US" altLang="zh-CN" sz="1400" b="1" dirty="0" err="1">
                <a:latin typeface="+mj-lt"/>
                <a:ea typeface="+mj-ea"/>
                <a:cs typeface="Calibri" panose="020F0502020204030204" pitchFamily="34" charset="0"/>
              </a:rPr>
              <a:t>Kuan</a:t>
            </a:r>
            <a:r>
              <a:rPr lang="en-US" altLang="zh-CN" sz="1400" b="1" dirty="0">
                <a:latin typeface="+mj-lt"/>
                <a:ea typeface="+mj-ea"/>
                <a:cs typeface="Calibri" panose="020F0502020204030204" pitchFamily="34" charset="0"/>
              </a:rPr>
              <a:t> Wu, </a:t>
            </a:r>
            <a:r>
              <a:rPr lang="en-US" altLang="zh-CN" sz="1400" b="1" i="1" dirty="0">
                <a:latin typeface="+mj-lt"/>
                <a:ea typeface="+mj-ea"/>
                <a:cs typeface="Calibri" panose="020F0502020204030204" pitchFamily="34" charset="0"/>
              </a:rPr>
              <a:t>et al</a:t>
            </a:r>
          </a:p>
          <a:p>
            <a:pPr marL="0" indent="0" algn="just">
              <a:lnSpc>
                <a:spcPct val="130000"/>
              </a:lnSpc>
              <a:buNone/>
            </a:pPr>
            <a:r>
              <a:rPr lang="en-US" altLang="zh-CN" sz="1400" b="1" dirty="0">
                <a:latin typeface="+mj-lt"/>
                <a:ea typeface="+mj-ea"/>
                <a:cs typeface="Calibri" panose="020F0502020204030204" pitchFamily="34" charset="0"/>
              </a:rPr>
              <a:t>[5] 15-22-0289-01-04ab-time-hopping-for-fragmented-uwb-transmission-in-mms-uwb-systems (May 2022), Ziyang Guo, </a:t>
            </a:r>
            <a:r>
              <a:rPr lang="en-US" altLang="zh-CN" sz="1400" b="1" i="1" dirty="0">
                <a:latin typeface="+mj-lt"/>
                <a:ea typeface="+mj-ea"/>
                <a:cs typeface="Calibri" panose="020F0502020204030204" pitchFamily="34" charset="0"/>
              </a:rPr>
              <a:t>et al</a:t>
            </a:r>
            <a:endParaRPr lang="en-US" altLang="zh-CN" sz="1200" b="1" dirty="0">
              <a:latin typeface="+mj-lt"/>
              <a:ea typeface="+mj-ea"/>
              <a:cs typeface="Calibri" panose="020F0502020204030204" pitchFamily="34" charset="0"/>
            </a:endParaRPr>
          </a:p>
          <a:p>
            <a:pPr marL="0" indent="0" algn="just">
              <a:lnSpc>
                <a:spcPct val="130000"/>
              </a:lnSpc>
              <a:buNone/>
            </a:pPr>
            <a:endParaRPr lang="en-US" altLang="zh-CN" sz="1800" b="1" dirty="0">
              <a:latin typeface="+mj-lt"/>
              <a:ea typeface="+mj-ea"/>
              <a:cs typeface="Calibri" panose="020F0502020204030204" pitchFamily="34" charset="0"/>
            </a:endParaRPr>
          </a:p>
          <a:p>
            <a:pPr marL="0" indent="0" algn="just">
              <a:lnSpc>
                <a:spcPct val="200000"/>
              </a:lnSpc>
              <a:buNone/>
            </a:pPr>
            <a:endParaRPr lang="en-US" altLang="zh-CN" sz="1800" b="1" dirty="0">
              <a:latin typeface="+mj-lt"/>
              <a:ea typeface="+mj-ea"/>
              <a:cs typeface="Calibri" panose="020F0502020204030204" pitchFamily="34" charset="0"/>
            </a:endParaRPr>
          </a:p>
        </p:txBody>
      </p:sp>
      <p:sp>
        <p:nvSpPr>
          <p:cNvPr id="2" name="日期占位符 1"/>
          <p:cNvSpPr>
            <a:spLocks noGrp="1"/>
          </p:cNvSpPr>
          <p:nvPr>
            <p:ph type="dt" sz="half" idx="10"/>
          </p:nvPr>
        </p:nvSpPr>
        <p:spPr>
          <a:xfrm>
            <a:off x="685800" y="378281"/>
            <a:ext cx="1600200" cy="215444"/>
          </a:xfrm>
        </p:spPr>
        <p:txBody>
          <a:bodyPr/>
          <a:lstStyle/>
          <a:p>
            <a:r>
              <a:rPr lang="en-US" altLang="zh-CN"/>
              <a:t>September 2022</a:t>
            </a:r>
            <a:endParaRPr lang="en-US" altLang="en-US" dirty="0"/>
          </a:p>
        </p:txBody>
      </p:sp>
      <p:sp>
        <p:nvSpPr>
          <p:cNvPr id="3" name="灯片编号占位符 2"/>
          <p:cNvSpPr>
            <a:spLocks noGrp="1"/>
          </p:cNvSpPr>
          <p:nvPr>
            <p:ph type="sldNum" sz="quarter" idx="12"/>
          </p:nvPr>
        </p:nvSpPr>
        <p:spPr>
          <a:xfrm>
            <a:off x="4344988" y="6475413"/>
            <a:ext cx="530225" cy="182562"/>
          </a:xfrm>
        </p:spPr>
        <p:txBody>
          <a:bodyPr/>
          <a:lstStyle/>
          <a:p>
            <a:r>
              <a:rPr lang="en-US" altLang="en-US"/>
              <a:t>Slide </a:t>
            </a:r>
            <a:fld id="{7FFA85FD-E192-4C2D-9860-28C59D48001D}" type="slidenum">
              <a:rPr lang="en-US" altLang="en-US" smtClean="0"/>
              <a:pPr/>
              <a:t>14</a:t>
            </a:fld>
            <a:endParaRPr lang="en-US" altLang="en-US" dirty="0"/>
          </a:p>
        </p:txBody>
      </p:sp>
      <p:sp>
        <p:nvSpPr>
          <p:cNvPr id="8" name="Footer Placeholder 2"/>
          <p:cNvSpPr>
            <a:spLocks noGrp="1"/>
          </p:cNvSpPr>
          <p:nvPr>
            <p:ph type="ftr" sz="quarter" idx="11"/>
          </p:nvPr>
        </p:nvSpPr>
        <p:spPr>
          <a:xfrm>
            <a:off x="5004048" y="6475413"/>
            <a:ext cx="3606552" cy="184666"/>
          </a:xfrm>
        </p:spPr>
        <p:txBody>
          <a:bodyPr/>
          <a:lstStyle/>
          <a:p>
            <a:r>
              <a:rPr lang="da-DK" altLang="en-US"/>
              <a:t>Peng Liu et al, Huawei</a:t>
            </a:r>
            <a:endParaRPr lang="en-US" altLang="en-US" dirty="0"/>
          </a:p>
        </p:txBody>
      </p:sp>
    </p:spTree>
    <p:extLst>
      <p:ext uri="{BB962C8B-B14F-4D97-AF65-F5344CB8AC3E}">
        <p14:creationId xmlns:p14="http://schemas.microsoft.com/office/powerpoint/2010/main" val="362342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2749089742"/>
              </p:ext>
            </p:extLst>
          </p:nvPr>
        </p:nvGraphicFramePr>
        <p:xfrm>
          <a:off x="469640" y="729727"/>
          <a:ext cx="8280920" cy="5709321"/>
        </p:xfrm>
        <a:graphic>
          <a:graphicData uri="http://schemas.openxmlformats.org/drawingml/2006/table">
            <a:tbl>
              <a:tblPr firstRow="1" bandRow="1">
                <a:tableStyleId>{5940675A-B579-460E-94D1-54222C63F5DA}</a:tableStyleId>
              </a:tblPr>
              <a:tblGrid>
                <a:gridCol w="4246376">
                  <a:extLst>
                    <a:ext uri="{9D8B030D-6E8A-4147-A177-3AD203B41FA5}">
                      <a16:colId xmlns:a16="http://schemas.microsoft.com/office/drawing/2014/main" val="1745747388"/>
                    </a:ext>
                  </a:extLst>
                </a:gridCol>
                <a:gridCol w="4034544">
                  <a:extLst>
                    <a:ext uri="{9D8B030D-6E8A-4147-A177-3AD203B41FA5}">
                      <a16:colId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16017004"/>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Lower duty-cycle maybe helpful</a:t>
                      </a:r>
                    </a:p>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33634715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Interference mitigation technique to support higher density of fragmented UWB ranging pairs</a:t>
                      </a:r>
                    </a:p>
                  </a:txBody>
                  <a:tcPr marL="62197" marR="62197" marT="0" marB="0" anchor="ctr"/>
                </a:tc>
                <a:extLst>
                  <a:ext uri="{0D108BD9-81ED-4DB2-BD59-A6C34878D82A}">
                    <a16:rowId xmlns:a16="http://schemas.microsoft.com/office/drawing/2014/main" val="3712880846"/>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550120941"/>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22927470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Discussion on MMS UWB ranging for extended range</a:t>
                      </a:r>
                    </a:p>
                  </a:txBody>
                  <a:tcPr marL="62197" marR="62197" marT="0" marB="0" anchor="ctr"/>
                </a:tc>
                <a:extLst>
                  <a:ext uri="{0D108BD9-81ED-4DB2-BD59-A6C34878D82A}">
                    <a16:rowId xmlns:a16="http://schemas.microsoft.com/office/drawing/2014/main" val="40271940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77014046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13926360"/>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006555623"/>
                  </a:ext>
                </a:extLst>
              </a:tr>
              <a:tr h="0">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marR="0" lvl="0" indent="0" algn="l" defTabSz="914400" rtl="0" eaLnBrk="1" fontAlgn="auto" latinLnBrk="0" hangingPunct="1">
                        <a:lnSpc>
                          <a:spcPts val="1000"/>
                        </a:lnSpc>
                        <a:spcBef>
                          <a:spcPts val="0"/>
                        </a:spcBef>
                        <a:spcAft>
                          <a:spcPts val="800"/>
                        </a:spcAft>
                        <a:buClrTx/>
                        <a:buSzTx/>
                        <a:buFont typeface="Arial" panose="020B0604020202020204" pitchFamily="34" charset="0"/>
                        <a:buNone/>
                        <a:tabLst/>
                        <a:defRPr/>
                      </a:pPr>
                      <a:endParaRPr lang="en-US" altLang="en-US" sz="1200" kern="1200" dirty="0">
                        <a:solidFill>
                          <a:schemeClr val="tx1"/>
                        </a:solidFill>
                        <a:latin typeface="Times New Roman" panose="02020603050405020304" pitchFamily="18" charset="0"/>
                        <a:ea typeface="+mn-ea"/>
                        <a:cs typeface="Times New Roman" panose="02020603050405020304" pitchFamily="18" charset="0"/>
                      </a:endParaRPr>
                    </a:p>
                    <a:p>
                      <a:pPr marL="171450" marR="0" lvl="0" indent="-171450" algn="l" defTabSz="914400" rtl="0" eaLnBrk="1" fontAlgn="auto" latinLnBrk="0" hangingPunct="1">
                        <a:lnSpc>
                          <a:spcPts val="800"/>
                        </a:lnSpc>
                        <a:spcBef>
                          <a:spcPts val="0"/>
                        </a:spcBef>
                        <a:spcAft>
                          <a:spcPts val="800"/>
                        </a:spcAft>
                        <a:buClrTx/>
                        <a:buSzTx/>
                        <a:buFont typeface="Arial" panose="020B0604020202020204" pitchFamily="34" charset="0"/>
                        <a:buChar char="•"/>
                        <a:tabLst/>
                        <a:defRPr/>
                      </a:pPr>
                      <a:r>
                        <a:rPr lang="en-US" altLang="en-US" sz="1200" kern="1200" dirty="0">
                          <a:solidFill>
                            <a:schemeClr val="tx1"/>
                          </a:solidFill>
                          <a:latin typeface="Times New Roman" panose="02020603050405020304" pitchFamily="18" charset="0"/>
                          <a:ea typeface="+mn-ea"/>
                          <a:cs typeface="Times New Roman" panose="02020603050405020304" pitchFamily="18" charset="0"/>
                        </a:rPr>
                        <a:t>AFH method to address coexistence issue on NB, AFH map indication format to reduce signaling overhead</a:t>
                      </a:r>
                    </a:p>
                    <a:p>
                      <a:pPr marL="171450" marR="0" lvl="0" indent="-171450" algn="l" defTabSz="914400" rtl="0" eaLnBrk="1" fontAlgn="auto" latinLnBrk="0" hangingPunct="1">
                        <a:lnSpc>
                          <a:spcPts val="800"/>
                        </a:lnSpc>
                        <a:spcBef>
                          <a:spcPts val="0"/>
                        </a:spcBef>
                        <a:spcAft>
                          <a:spcPts val="800"/>
                        </a:spcAft>
                        <a:buClrTx/>
                        <a:buSzTx/>
                        <a:buFont typeface="Arial" panose="020B0604020202020204" pitchFamily="34" charset="0"/>
                        <a:buChar char="•"/>
                        <a:tabLst/>
                        <a:defRPr/>
                      </a:pPr>
                      <a:r>
                        <a:rPr lang="en-US" altLang="en-US" sz="1200" kern="1200" dirty="0">
                          <a:solidFill>
                            <a:schemeClr val="tx1"/>
                          </a:solidFill>
                          <a:latin typeface="Times New Roman" panose="02020603050405020304" pitchFamily="18" charset="0"/>
                          <a:ea typeface="+mn-ea"/>
                          <a:cs typeface="Times New Roman" panose="02020603050405020304" pitchFamily="18" charset="0"/>
                        </a:rPr>
                        <a:t>Time-hopping for fragment transmission to avoid consecutive interferences</a:t>
                      </a:r>
                    </a:p>
                    <a:p>
                      <a:pPr marL="171450" marR="0" lvl="0" indent="-171450" algn="l" defTabSz="914400" rtl="0" eaLnBrk="1" fontAlgn="auto" latinLnBrk="0" hangingPunct="1">
                        <a:lnSpc>
                          <a:spcPts val="800"/>
                        </a:lnSpc>
                        <a:spcBef>
                          <a:spcPts val="0"/>
                        </a:spcBef>
                        <a:spcAft>
                          <a:spcPts val="800"/>
                        </a:spcAft>
                        <a:buClrTx/>
                        <a:buSzTx/>
                        <a:buFont typeface="Arial" panose="020B0604020202020204" pitchFamily="34" charset="0"/>
                        <a:buChar char="•"/>
                        <a:tabLst/>
                        <a:defRPr/>
                      </a:pPr>
                      <a:r>
                        <a:rPr lang="en-US" altLang="en-US" sz="1200" kern="1200" dirty="0">
                          <a:solidFill>
                            <a:schemeClr val="tx1"/>
                          </a:solidFill>
                          <a:latin typeface="Times New Roman" panose="02020603050405020304" pitchFamily="18" charset="0"/>
                          <a:ea typeface="+mn-ea"/>
                          <a:cs typeface="Times New Roman" panose="02020603050405020304" pitchFamily="18" charset="0"/>
                        </a:rPr>
                        <a:t>Discussion on NBA UWB ranging sequence messages</a:t>
                      </a:r>
                    </a:p>
                  </a:txBody>
                  <a:tcPr marL="62197" marR="62197" marT="0" marB="0" anchor="ctr"/>
                </a:tc>
                <a:extLst>
                  <a:ext uri="{0D108BD9-81ED-4DB2-BD59-A6C34878D82A}">
                    <a16:rowId xmlns:a16="http://schemas.microsoft.com/office/drawing/2014/main" val="140993491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165867"/>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8912419"/>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Low-power low-latency streaming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76344013"/>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86346622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9458668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1541787244"/>
                  </a:ext>
                </a:extLst>
              </a:tr>
            </a:tbl>
          </a:graphicData>
        </a:graphic>
      </p:graphicFrame>
      <p:sp>
        <p:nvSpPr>
          <p:cNvPr id="2" name="日期占位符 1"/>
          <p:cNvSpPr>
            <a:spLocks noGrp="1"/>
          </p:cNvSpPr>
          <p:nvPr>
            <p:ph type="dt" sz="half" idx="10"/>
          </p:nvPr>
        </p:nvSpPr>
        <p:spPr>
          <a:xfrm>
            <a:off x="467544" y="404664"/>
            <a:ext cx="1600200" cy="215444"/>
          </a:xfrm>
        </p:spPr>
        <p:txBody>
          <a:bodyPr/>
          <a:lstStyle/>
          <a:p>
            <a:r>
              <a:rPr lang="en-US" altLang="zh-CN"/>
              <a:t>September 2022</a:t>
            </a:r>
            <a:endParaRPr lang="en-US" altLang="en-US" dirty="0"/>
          </a:p>
        </p:txBody>
      </p:sp>
      <p:sp>
        <p:nvSpPr>
          <p:cNvPr id="3" name="页脚占位符 2"/>
          <p:cNvSpPr>
            <a:spLocks noGrp="1"/>
          </p:cNvSpPr>
          <p:nvPr>
            <p:ph type="ftr" sz="quarter" idx="11"/>
          </p:nvPr>
        </p:nvSpPr>
        <p:spPr>
          <a:xfrm>
            <a:off x="5486400" y="6475413"/>
            <a:ext cx="3124200" cy="184666"/>
          </a:xfrm>
        </p:spPr>
        <p:txBody>
          <a:bodyPr/>
          <a:lstStyle/>
          <a:p>
            <a:r>
              <a:rPr lang="en-US" altLang="en-US"/>
              <a:t>Peng Liu et al, Huawei</a:t>
            </a:r>
            <a:endParaRPr lang="en-US" altLang="en-US" dirty="0"/>
          </a:p>
        </p:txBody>
      </p:sp>
      <p:sp>
        <p:nvSpPr>
          <p:cNvPr id="5" name="灯片编号占位符 4"/>
          <p:cNvSpPr>
            <a:spLocks noGrp="1"/>
          </p:cNvSpPr>
          <p:nvPr>
            <p:ph type="sldNum" sz="quarter" idx="12"/>
          </p:nvPr>
        </p:nvSpPr>
        <p:spPr/>
        <p:txBody>
          <a:bodyPr/>
          <a:lstStyle/>
          <a:p>
            <a:r>
              <a:rPr lang="en-US" altLang="en-US"/>
              <a:t>Slide </a:t>
            </a:r>
            <a:fld id="{43A0C1D6-706E-4838-95A6-0943C43B1ADD}" type="slidenum">
              <a:rPr lang="en-US" altLang="en-US" smtClean="0"/>
              <a:pPr/>
              <a:t>2</a:t>
            </a:fld>
            <a:endParaRPr lang="en-US" altLang="en-US"/>
          </a:p>
        </p:txBody>
      </p:sp>
    </p:spTree>
    <p:extLst>
      <p:ext uri="{BB962C8B-B14F-4D97-AF65-F5344CB8AC3E}">
        <p14:creationId xmlns:p14="http://schemas.microsoft.com/office/powerpoint/2010/main" val="2992671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a:extLst>
              <a:ext uri="{FF2B5EF4-FFF2-40B4-BE49-F238E27FC236}">
                <a16:creationId xmlns:a16="http://schemas.microsoft.com/office/drawing/2014/main" id="{DA998823-D12C-4F84-ADF3-CE599149D08F}"/>
              </a:ext>
            </a:extLst>
          </p:cNvPr>
          <p:cNvSpPr>
            <a:spLocks noGrp="1"/>
          </p:cNvSpPr>
          <p:nvPr>
            <p:ph type="dt" sz="half" idx="10"/>
          </p:nvPr>
        </p:nvSpPr>
        <p:spPr/>
        <p:txBody>
          <a:bodyPr/>
          <a:lstStyle/>
          <a:p>
            <a:r>
              <a:rPr lang="en-US" altLang="zh-CN"/>
              <a:t>September 2022</a:t>
            </a:r>
            <a:endParaRPr lang="en-US" altLang="en-US" dirty="0"/>
          </a:p>
        </p:txBody>
      </p:sp>
      <p:sp>
        <p:nvSpPr>
          <p:cNvPr id="4" name="页脚占位符 3">
            <a:extLst>
              <a:ext uri="{FF2B5EF4-FFF2-40B4-BE49-F238E27FC236}">
                <a16:creationId xmlns:a16="http://schemas.microsoft.com/office/drawing/2014/main" id="{D711B80B-26E2-42FA-B30F-EABE4CE87782}"/>
              </a:ext>
            </a:extLst>
          </p:cNvPr>
          <p:cNvSpPr>
            <a:spLocks noGrp="1"/>
          </p:cNvSpPr>
          <p:nvPr>
            <p:ph type="ftr" sz="quarter" idx="11"/>
          </p:nvPr>
        </p:nvSpPr>
        <p:spPr>
          <a:xfrm>
            <a:off x="5486400" y="6475413"/>
            <a:ext cx="3124200" cy="184666"/>
          </a:xfrm>
        </p:spPr>
        <p:txBody>
          <a:bodyPr/>
          <a:lstStyle/>
          <a:p>
            <a:r>
              <a:rPr lang="en-US" altLang="en-US"/>
              <a:t>Peng Liu et al, Huawei</a:t>
            </a:r>
            <a:endParaRPr lang="en-US" altLang="en-US" dirty="0"/>
          </a:p>
        </p:txBody>
      </p:sp>
      <p:sp>
        <p:nvSpPr>
          <p:cNvPr id="5" name="灯片编号占位符 4">
            <a:extLst>
              <a:ext uri="{FF2B5EF4-FFF2-40B4-BE49-F238E27FC236}">
                <a16:creationId xmlns:a16="http://schemas.microsoft.com/office/drawing/2014/main" id="{9FA77A0C-9CDD-4AD2-B6BB-50B8D274C1CD}"/>
              </a:ext>
            </a:extLst>
          </p:cNvPr>
          <p:cNvSpPr>
            <a:spLocks noGrp="1"/>
          </p:cNvSpPr>
          <p:nvPr>
            <p:ph type="sldNum" sz="quarter" idx="12"/>
          </p:nvPr>
        </p:nvSpPr>
        <p:spPr>
          <a:xfrm>
            <a:off x="4344988" y="6475413"/>
            <a:ext cx="530225" cy="182562"/>
          </a:xfrm>
        </p:spPr>
        <p:txBody>
          <a:bodyPr/>
          <a:lstStyle/>
          <a:p>
            <a:r>
              <a:rPr lang="en-US" altLang="en-US"/>
              <a:t>Slide </a:t>
            </a:r>
            <a:fld id="{43A0C1D6-706E-4838-95A6-0943C43B1ADD}" type="slidenum">
              <a:rPr lang="en-US" altLang="en-US" smtClean="0"/>
              <a:pPr/>
              <a:t>3</a:t>
            </a:fld>
            <a:endParaRPr lang="en-US" altLang="en-US"/>
          </a:p>
        </p:txBody>
      </p:sp>
      <p:sp>
        <p:nvSpPr>
          <p:cNvPr id="6" name="标题 1">
            <a:extLst>
              <a:ext uri="{FF2B5EF4-FFF2-40B4-BE49-F238E27FC236}">
                <a16:creationId xmlns:a16="http://schemas.microsoft.com/office/drawing/2014/main" id="{80ABBE6F-84A0-48CA-A84F-529E72001C00}"/>
              </a:ext>
            </a:extLst>
          </p:cNvPr>
          <p:cNvSpPr>
            <a:spLocks noGrp="1"/>
          </p:cNvSpPr>
          <p:nvPr>
            <p:ph type="title"/>
          </p:nvPr>
        </p:nvSpPr>
        <p:spPr>
          <a:xfrm>
            <a:off x="706530" y="615478"/>
            <a:ext cx="7772400" cy="669712"/>
          </a:xfrm>
        </p:spPr>
        <p:txBody>
          <a:bodyPr/>
          <a:lstStyle/>
          <a:p>
            <a:r>
              <a:rPr lang="en-US" altLang="zh-CN" dirty="0"/>
              <a:t>Introduction</a:t>
            </a:r>
            <a:endParaRPr lang="zh-CN" altLang="en-US" dirty="0"/>
          </a:p>
        </p:txBody>
      </p:sp>
      <p:sp>
        <p:nvSpPr>
          <p:cNvPr id="7" name="矩形 6">
            <a:extLst>
              <a:ext uri="{FF2B5EF4-FFF2-40B4-BE49-F238E27FC236}">
                <a16:creationId xmlns:a16="http://schemas.microsoft.com/office/drawing/2014/main" id="{7611945B-0045-406C-AD78-38CBFEC68D21}"/>
              </a:ext>
            </a:extLst>
          </p:cNvPr>
          <p:cNvSpPr/>
          <p:nvPr/>
        </p:nvSpPr>
        <p:spPr>
          <a:xfrm>
            <a:off x="168471" y="1133865"/>
            <a:ext cx="7592901" cy="1077218"/>
          </a:xfrm>
          <a:prstGeom prst="rect">
            <a:avLst/>
          </a:prstGeom>
        </p:spPr>
        <p:txBody>
          <a:bodyPr wrap="square">
            <a:spAutoFit/>
          </a:bodyPr>
          <a:lstStyle/>
          <a:p>
            <a:pPr marL="171450" indent="-171450">
              <a:buFont typeface="Arial" panose="020B0604020202020204" pitchFamily="34" charset="0"/>
              <a:buChar char="•"/>
            </a:pPr>
            <a:r>
              <a:rPr lang="en-US" altLang="zh-CN" sz="1600" dirty="0"/>
              <a:t>This contribution discusses three MAC aspects of  NBA-MMS UWB.</a:t>
            </a:r>
          </a:p>
          <a:p>
            <a:pPr marL="800100" lvl="1" indent="-342900">
              <a:buFont typeface="+mj-lt"/>
              <a:buAutoNum type="arabicPeriod"/>
            </a:pPr>
            <a:r>
              <a:rPr lang="en-US" altLang="zh-CN" sz="1600" dirty="0"/>
              <a:t>Adaptive Frequency Hopping (AFH)</a:t>
            </a:r>
          </a:p>
          <a:p>
            <a:pPr marL="800100" lvl="1" indent="-342900">
              <a:buFont typeface="+mj-lt"/>
              <a:buAutoNum type="arabicPeriod"/>
            </a:pPr>
            <a:r>
              <a:rPr lang="en-US" altLang="zh-CN" sz="1600" dirty="0"/>
              <a:t>Updating the number of MMS fragments</a:t>
            </a:r>
          </a:p>
          <a:p>
            <a:pPr marL="800100" lvl="1" indent="-342900">
              <a:buFont typeface="+mj-lt"/>
              <a:buAutoNum type="arabicPeriod"/>
            </a:pPr>
            <a:r>
              <a:rPr lang="en-US" altLang="zh-CN" sz="1600" dirty="0"/>
              <a:t>Time-hopping MMS UWB </a:t>
            </a:r>
          </a:p>
        </p:txBody>
      </p:sp>
      <p:grpSp>
        <p:nvGrpSpPr>
          <p:cNvPr id="98" name="组合 97">
            <a:extLst>
              <a:ext uri="{FF2B5EF4-FFF2-40B4-BE49-F238E27FC236}">
                <a16:creationId xmlns:a16="http://schemas.microsoft.com/office/drawing/2014/main" id="{2D38C7A9-668D-4E16-8893-4B12F483BADC}"/>
              </a:ext>
            </a:extLst>
          </p:cNvPr>
          <p:cNvGrpSpPr/>
          <p:nvPr/>
        </p:nvGrpSpPr>
        <p:grpSpPr>
          <a:xfrm>
            <a:off x="1664322" y="3178670"/>
            <a:ext cx="276999" cy="506945"/>
            <a:chOff x="1602001" y="1901427"/>
            <a:chExt cx="276999" cy="506945"/>
          </a:xfrm>
        </p:grpSpPr>
        <p:sp>
          <p:nvSpPr>
            <p:cNvPr id="99" name="矩形 98">
              <a:extLst>
                <a:ext uri="{FF2B5EF4-FFF2-40B4-BE49-F238E27FC236}">
                  <a16:creationId xmlns:a16="http://schemas.microsoft.com/office/drawing/2014/main" id="{C0C718F1-2C47-4AD9-AC06-B7D9D70C99F9}"/>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0" name="文本框 99">
              <a:extLst>
                <a:ext uri="{FF2B5EF4-FFF2-40B4-BE49-F238E27FC236}">
                  <a16:creationId xmlns:a16="http://schemas.microsoft.com/office/drawing/2014/main" id="{E50D8685-BAA9-485F-8439-770F77D72A90}"/>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01" name="文本框 100">
            <a:extLst>
              <a:ext uri="{FF2B5EF4-FFF2-40B4-BE49-F238E27FC236}">
                <a16:creationId xmlns:a16="http://schemas.microsoft.com/office/drawing/2014/main" id="{0281512A-963E-480A-9596-E85FE84E9DAD}"/>
              </a:ext>
            </a:extLst>
          </p:cNvPr>
          <p:cNvSpPr txBox="1"/>
          <p:nvPr/>
        </p:nvSpPr>
        <p:spPr>
          <a:xfrm>
            <a:off x="1755193" y="2736158"/>
            <a:ext cx="1247457" cy="276999"/>
          </a:xfrm>
          <a:prstGeom prst="rect">
            <a:avLst/>
          </a:prstGeom>
          <a:noFill/>
        </p:spPr>
        <p:txBody>
          <a:bodyPr wrap="none" rtlCol="0">
            <a:spAutoFit/>
          </a:bodyPr>
          <a:lstStyle/>
          <a:p>
            <a:r>
              <a:rPr lang="en-US" altLang="zh-CN" sz="1200" dirty="0"/>
              <a:t>Ranging Round</a:t>
            </a:r>
            <a:endParaRPr lang="zh-CN" altLang="en-US" sz="1200" dirty="0"/>
          </a:p>
        </p:txBody>
      </p:sp>
      <p:cxnSp>
        <p:nvCxnSpPr>
          <p:cNvPr id="102" name="直接连接符 101">
            <a:extLst>
              <a:ext uri="{FF2B5EF4-FFF2-40B4-BE49-F238E27FC236}">
                <a16:creationId xmlns:a16="http://schemas.microsoft.com/office/drawing/2014/main" id="{B64A4AAA-3A9B-428D-A7BA-6E82B49C9A8C}"/>
              </a:ext>
            </a:extLst>
          </p:cNvPr>
          <p:cNvCxnSpPr/>
          <p:nvPr/>
        </p:nvCxnSpPr>
        <p:spPr>
          <a:xfrm flipV="1">
            <a:off x="1664322" y="2329979"/>
            <a:ext cx="0" cy="135563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779CBA0E-23B4-4428-B57E-B8E763EC0B0F}"/>
              </a:ext>
            </a:extLst>
          </p:cNvPr>
          <p:cNvCxnSpPr/>
          <p:nvPr/>
        </p:nvCxnSpPr>
        <p:spPr>
          <a:xfrm flipV="1">
            <a:off x="3054424" y="2774543"/>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接箭头连接符 103">
            <a:extLst>
              <a:ext uri="{FF2B5EF4-FFF2-40B4-BE49-F238E27FC236}">
                <a16:creationId xmlns:a16="http://schemas.microsoft.com/office/drawing/2014/main" id="{6C7D90A5-CB8C-4D46-B2EF-1EF29DF803B9}"/>
              </a:ext>
            </a:extLst>
          </p:cNvPr>
          <p:cNvCxnSpPr/>
          <p:nvPr/>
        </p:nvCxnSpPr>
        <p:spPr>
          <a:xfrm>
            <a:off x="1654833" y="2971137"/>
            <a:ext cx="139877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05" name="组合 104">
            <a:extLst>
              <a:ext uri="{FF2B5EF4-FFF2-40B4-BE49-F238E27FC236}">
                <a16:creationId xmlns:a16="http://schemas.microsoft.com/office/drawing/2014/main" id="{5F76F395-71A6-4F0D-85C9-2CB94E5A4646}"/>
              </a:ext>
            </a:extLst>
          </p:cNvPr>
          <p:cNvGrpSpPr/>
          <p:nvPr/>
        </p:nvGrpSpPr>
        <p:grpSpPr>
          <a:xfrm>
            <a:off x="1917907" y="3178669"/>
            <a:ext cx="276999" cy="506945"/>
            <a:chOff x="1602001" y="1901427"/>
            <a:chExt cx="276999" cy="506945"/>
          </a:xfrm>
        </p:grpSpPr>
        <p:sp>
          <p:nvSpPr>
            <p:cNvPr id="106" name="矩形 105">
              <a:extLst>
                <a:ext uri="{FF2B5EF4-FFF2-40B4-BE49-F238E27FC236}">
                  <a16:creationId xmlns:a16="http://schemas.microsoft.com/office/drawing/2014/main" id="{D8FF2FB7-5103-4A4E-8689-64505F26B6C7}"/>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07" name="文本框 106">
              <a:extLst>
                <a:ext uri="{FF2B5EF4-FFF2-40B4-BE49-F238E27FC236}">
                  <a16:creationId xmlns:a16="http://schemas.microsoft.com/office/drawing/2014/main" id="{554BAF22-82CC-488D-8424-70D7BB20ADBC}"/>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08" name="文本框 107">
            <a:extLst>
              <a:ext uri="{FF2B5EF4-FFF2-40B4-BE49-F238E27FC236}">
                <a16:creationId xmlns:a16="http://schemas.microsoft.com/office/drawing/2014/main" id="{3B35E8D3-6FB5-43FC-A407-625531243FB6}"/>
              </a:ext>
            </a:extLst>
          </p:cNvPr>
          <p:cNvSpPr txBox="1"/>
          <p:nvPr/>
        </p:nvSpPr>
        <p:spPr>
          <a:xfrm>
            <a:off x="2245474" y="3146463"/>
            <a:ext cx="441146" cy="400110"/>
          </a:xfrm>
          <a:prstGeom prst="rect">
            <a:avLst/>
          </a:prstGeom>
          <a:noFill/>
        </p:spPr>
        <p:txBody>
          <a:bodyPr wrap="none" rtlCol="0">
            <a:spAutoFit/>
          </a:bodyPr>
          <a:lstStyle/>
          <a:p>
            <a:r>
              <a:rPr lang="en-US" altLang="zh-CN" dirty="0"/>
              <a:t>…</a:t>
            </a:r>
            <a:endParaRPr lang="zh-CN" altLang="en-US" dirty="0"/>
          </a:p>
        </p:txBody>
      </p:sp>
      <p:grpSp>
        <p:nvGrpSpPr>
          <p:cNvPr id="109" name="组合 108">
            <a:extLst>
              <a:ext uri="{FF2B5EF4-FFF2-40B4-BE49-F238E27FC236}">
                <a16:creationId xmlns:a16="http://schemas.microsoft.com/office/drawing/2014/main" id="{97BC16CA-46C3-4BA4-9DAF-8D645316A906}"/>
              </a:ext>
            </a:extLst>
          </p:cNvPr>
          <p:cNvGrpSpPr/>
          <p:nvPr/>
        </p:nvGrpSpPr>
        <p:grpSpPr>
          <a:xfrm>
            <a:off x="2807606" y="3192678"/>
            <a:ext cx="276999" cy="506945"/>
            <a:chOff x="1602001" y="1901427"/>
            <a:chExt cx="276999" cy="506945"/>
          </a:xfrm>
        </p:grpSpPr>
        <p:sp>
          <p:nvSpPr>
            <p:cNvPr id="110" name="矩形 109">
              <a:extLst>
                <a:ext uri="{FF2B5EF4-FFF2-40B4-BE49-F238E27FC236}">
                  <a16:creationId xmlns:a16="http://schemas.microsoft.com/office/drawing/2014/main" id="{E1B97CC2-8256-41C8-9779-B91CC76B9B97}"/>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1" name="文本框 110">
              <a:extLst>
                <a:ext uri="{FF2B5EF4-FFF2-40B4-BE49-F238E27FC236}">
                  <a16:creationId xmlns:a16="http://schemas.microsoft.com/office/drawing/2014/main" id="{39A6983C-7223-4539-BE93-AFF7808656FE}"/>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grpSp>
        <p:nvGrpSpPr>
          <p:cNvPr id="112" name="组合 111">
            <a:extLst>
              <a:ext uri="{FF2B5EF4-FFF2-40B4-BE49-F238E27FC236}">
                <a16:creationId xmlns:a16="http://schemas.microsoft.com/office/drawing/2014/main" id="{E86C00D5-C8F2-4529-A84A-0C3BE4B0FE27}"/>
              </a:ext>
            </a:extLst>
          </p:cNvPr>
          <p:cNvGrpSpPr/>
          <p:nvPr/>
        </p:nvGrpSpPr>
        <p:grpSpPr>
          <a:xfrm>
            <a:off x="3057357" y="3187182"/>
            <a:ext cx="276999" cy="506945"/>
            <a:chOff x="1602001" y="1901427"/>
            <a:chExt cx="276999" cy="506945"/>
          </a:xfrm>
        </p:grpSpPr>
        <p:sp>
          <p:nvSpPr>
            <p:cNvPr id="113" name="矩形 112">
              <a:extLst>
                <a:ext uri="{FF2B5EF4-FFF2-40B4-BE49-F238E27FC236}">
                  <a16:creationId xmlns:a16="http://schemas.microsoft.com/office/drawing/2014/main" id="{081169E7-6CD1-481F-9EA0-E447E4D92223}"/>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4" name="文本框 113">
              <a:extLst>
                <a:ext uri="{FF2B5EF4-FFF2-40B4-BE49-F238E27FC236}">
                  <a16:creationId xmlns:a16="http://schemas.microsoft.com/office/drawing/2014/main" id="{4EE377EB-F1F1-4E3A-8CBE-C99F4E40A904}"/>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15" name="文本框 114">
            <a:extLst>
              <a:ext uri="{FF2B5EF4-FFF2-40B4-BE49-F238E27FC236}">
                <a16:creationId xmlns:a16="http://schemas.microsoft.com/office/drawing/2014/main" id="{E52633DA-31F1-4136-AC7E-D6552DEA0720}"/>
              </a:ext>
            </a:extLst>
          </p:cNvPr>
          <p:cNvSpPr txBox="1"/>
          <p:nvPr/>
        </p:nvSpPr>
        <p:spPr>
          <a:xfrm>
            <a:off x="3148228" y="2744670"/>
            <a:ext cx="1247457" cy="276999"/>
          </a:xfrm>
          <a:prstGeom prst="rect">
            <a:avLst/>
          </a:prstGeom>
          <a:noFill/>
        </p:spPr>
        <p:txBody>
          <a:bodyPr wrap="none" rtlCol="0">
            <a:spAutoFit/>
          </a:bodyPr>
          <a:lstStyle/>
          <a:p>
            <a:r>
              <a:rPr lang="en-US" altLang="zh-CN" sz="1200" dirty="0"/>
              <a:t>Ranging Round</a:t>
            </a:r>
            <a:endParaRPr lang="zh-CN" altLang="en-US" sz="1200" dirty="0"/>
          </a:p>
        </p:txBody>
      </p:sp>
      <p:cxnSp>
        <p:nvCxnSpPr>
          <p:cNvPr id="116" name="直接连接符 115">
            <a:extLst>
              <a:ext uri="{FF2B5EF4-FFF2-40B4-BE49-F238E27FC236}">
                <a16:creationId xmlns:a16="http://schemas.microsoft.com/office/drawing/2014/main" id="{79131AF6-462E-4D9A-AF62-5BF150A856B4}"/>
              </a:ext>
            </a:extLst>
          </p:cNvPr>
          <p:cNvCxnSpPr/>
          <p:nvPr/>
        </p:nvCxnSpPr>
        <p:spPr>
          <a:xfrm flipV="1">
            <a:off x="4447459" y="2783055"/>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直接箭头连接符 116">
            <a:extLst>
              <a:ext uri="{FF2B5EF4-FFF2-40B4-BE49-F238E27FC236}">
                <a16:creationId xmlns:a16="http://schemas.microsoft.com/office/drawing/2014/main" id="{09DB2D48-9AEB-427E-AFDB-237633646AC9}"/>
              </a:ext>
            </a:extLst>
          </p:cNvPr>
          <p:cNvCxnSpPr/>
          <p:nvPr/>
        </p:nvCxnSpPr>
        <p:spPr>
          <a:xfrm>
            <a:off x="3047868" y="2979649"/>
            <a:ext cx="139877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18" name="组合 117">
            <a:extLst>
              <a:ext uri="{FF2B5EF4-FFF2-40B4-BE49-F238E27FC236}">
                <a16:creationId xmlns:a16="http://schemas.microsoft.com/office/drawing/2014/main" id="{ACCD3EC2-6CDD-4834-8BDA-54464CB4A0A3}"/>
              </a:ext>
            </a:extLst>
          </p:cNvPr>
          <p:cNvGrpSpPr/>
          <p:nvPr/>
        </p:nvGrpSpPr>
        <p:grpSpPr>
          <a:xfrm>
            <a:off x="3310942" y="3187181"/>
            <a:ext cx="276999" cy="506945"/>
            <a:chOff x="1602001" y="1901427"/>
            <a:chExt cx="276999" cy="506945"/>
          </a:xfrm>
        </p:grpSpPr>
        <p:sp>
          <p:nvSpPr>
            <p:cNvPr id="119" name="矩形 118">
              <a:extLst>
                <a:ext uri="{FF2B5EF4-FFF2-40B4-BE49-F238E27FC236}">
                  <a16:creationId xmlns:a16="http://schemas.microsoft.com/office/drawing/2014/main" id="{9448AAA3-2738-4E65-AB97-5882BA3468E7}"/>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0" name="文本框 119">
              <a:extLst>
                <a:ext uri="{FF2B5EF4-FFF2-40B4-BE49-F238E27FC236}">
                  <a16:creationId xmlns:a16="http://schemas.microsoft.com/office/drawing/2014/main" id="{9BE4A770-4969-4879-9BC0-B008AA779A90}"/>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21" name="文本框 120">
            <a:extLst>
              <a:ext uri="{FF2B5EF4-FFF2-40B4-BE49-F238E27FC236}">
                <a16:creationId xmlns:a16="http://schemas.microsoft.com/office/drawing/2014/main" id="{DE84C4D7-A274-442E-8A70-2676746CD5C6}"/>
              </a:ext>
            </a:extLst>
          </p:cNvPr>
          <p:cNvSpPr txBox="1"/>
          <p:nvPr/>
        </p:nvSpPr>
        <p:spPr>
          <a:xfrm>
            <a:off x="3638509" y="3154975"/>
            <a:ext cx="441146" cy="400110"/>
          </a:xfrm>
          <a:prstGeom prst="rect">
            <a:avLst/>
          </a:prstGeom>
          <a:noFill/>
        </p:spPr>
        <p:txBody>
          <a:bodyPr wrap="none" rtlCol="0">
            <a:spAutoFit/>
          </a:bodyPr>
          <a:lstStyle/>
          <a:p>
            <a:r>
              <a:rPr lang="en-US" altLang="zh-CN" dirty="0"/>
              <a:t>…</a:t>
            </a:r>
            <a:endParaRPr lang="zh-CN" altLang="en-US" dirty="0"/>
          </a:p>
        </p:txBody>
      </p:sp>
      <p:grpSp>
        <p:nvGrpSpPr>
          <p:cNvPr id="122" name="组合 121">
            <a:extLst>
              <a:ext uri="{FF2B5EF4-FFF2-40B4-BE49-F238E27FC236}">
                <a16:creationId xmlns:a16="http://schemas.microsoft.com/office/drawing/2014/main" id="{E8425BFF-D7E6-48BB-830E-3763925E4B54}"/>
              </a:ext>
            </a:extLst>
          </p:cNvPr>
          <p:cNvGrpSpPr/>
          <p:nvPr/>
        </p:nvGrpSpPr>
        <p:grpSpPr>
          <a:xfrm>
            <a:off x="4200641" y="3201190"/>
            <a:ext cx="276999" cy="506945"/>
            <a:chOff x="1602001" y="1901427"/>
            <a:chExt cx="276999" cy="506945"/>
          </a:xfrm>
        </p:grpSpPr>
        <p:sp>
          <p:nvSpPr>
            <p:cNvPr id="123" name="矩形 122">
              <a:extLst>
                <a:ext uri="{FF2B5EF4-FFF2-40B4-BE49-F238E27FC236}">
                  <a16:creationId xmlns:a16="http://schemas.microsoft.com/office/drawing/2014/main" id="{8B0412B8-3A0D-4A1D-A4C7-D5013E57D7FA}"/>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24" name="文本框 123">
              <a:extLst>
                <a:ext uri="{FF2B5EF4-FFF2-40B4-BE49-F238E27FC236}">
                  <a16:creationId xmlns:a16="http://schemas.microsoft.com/office/drawing/2014/main" id="{58A0C7BD-13AE-4D7F-A197-E0AC7A3C1F0D}"/>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cxnSp>
        <p:nvCxnSpPr>
          <p:cNvPr id="125" name="直接连接符 124">
            <a:extLst>
              <a:ext uri="{FF2B5EF4-FFF2-40B4-BE49-F238E27FC236}">
                <a16:creationId xmlns:a16="http://schemas.microsoft.com/office/drawing/2014/main" id="{F5D2AC29-2E00-4C79-866F-4B1F54CFDEE1}"/>
              </a:ext>
            </a:extLst>
          </p:cNvPr>
          <p:cNvCxnSpPr/>
          <p:nvPr/>
        </p:nvCxnSpPr>
        <p:spPr>
          <a:xfrm>
            <a:off x="777331" y="3698131"/>
            <a:ext cx="817747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26" name="文本框 125">
            <a:extLst>
              <a:ext uri="{FF2B5EF4-FFF2-40B4-BE49-F238E27FC236}">
                <a16:creationId xmlns:a16="http://schemas.microsoft.com/office/drawing/2014/main" id="{7FB0DCC2-03A8-499C-9F19-7C243C62FCC1}"/>
              </a:ext>
            </a:extLst>
          </p:cNvPr>
          <p:cNvSpPr txBox="1"/>
          <p:nvPr/>
        </p:nvSpPr>
        <p:spPr>
          <a:xfrm>
            <a:off x="4605949" y="2942004"/>
            <a:ext cx="441146" cy="400110"/>
          </a:xfrm>
          <a:prstGeom prst="rect">
            <a:avLst/>
          </a:prstGeom>
          <a:noFill/>
        </p:spPr>
        <p:txBody>
          <a:bodyPr wrap="none" rtlCol="0">
            <a:spAutoFit/>
          </a:bodyPr>
          <a:lstStyle/>
          <a:p>
            <a:r>
              <a:rPr lang="en-US" altLang="zh-CN" dirty="0"/>
              <a:t>…</a:t>
            </a:r>
            <a:endParaRPr lang="zh-CN" altLang="en-US" dirty="0"/>
          </a:p>
        </p:txBody>
      </p:sp>
      <p:cxnSp>
        <p:nvCxnSpPr>
          <p:cNvPr id="127" name="直接连接符 126">
            <a:extLst>
              <a:ext uri="{FF2B5EF4-FFF2-40B4-BE49-F238E27FC236}">
                <a16:creationId xmlns:a16="http://schemas.microsoft.com/office/drawing/2014/main" id="{5D130EA3-8511-407D-ADE3-226D5499AFB0}"/>
              </a:ext>
            </a:extLst>
          </p:cNvPr>
          <p:cNvCxnSpPr/>
          <p:nvPr/>
        </p:nvCxnSpPr>
        <p:spPr>
          <a:xfrm flipV="1">
            <a:off x="5220569" y="2774543"/>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8" name="组合 127">
            <a:extLst>
              <a:ext uri="{FF2B5EF4-FFF2-40B4-BE49-F238E27FC236}">
                <a16:creationId xmlns:a16="http://schemas.microsoft.com/office/drawing/2014/main" id="{44A4D64E-2D1A-4D22-8A1A-69D211AF0F21}"/>
              </a:ext>
            </a:extLst>
          </p:cNvPr>
          <p:cNvGrpSpPr/>
          <p:nvPr/>
        </p:nvGrpSpPr>
        <p:grpSpPr>
          <a:xfrm>
            <a:off x="5223502" y="3187182"/>
            <a:ext cx="276999" cy="506945"/>
            <a:chOff x="1602001" y="1901427"/>
            <a:chExt cx="276999" cy="506945"/>
          </a:xfrm>
        </p:grpSpPr>
        <p:sp>
          <p:nvSpPr>
            <p:cNvPr id="129" name="矩形 128">
              <a:extLst>
                <a:ext uri="{FF2B5EF4-FFF2-40B4-BE49-F238E27FC236}">
                  <a16:creationId xmlns:a16="http://schemas.microsoft.com/office/drawing/2014/main" id="{0BFC3EF7-ACBE-451F-9987-03E0A0846A2E}"/>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0" name="文本框 129">
              <a:extLst>
                <a:ext uri="{FF2B5EF4-FFF2-40B4-BE49-F238E27FC236}">
                  <a16:creationId xmlns:a16="http://schemas.microsoft.com/office/drawing/2014/main" id="{1E74ADCD-30D1-4AF1-98C2-E84F4C6B2283}"/>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31" name="文本框 130">
            <a:extLst>
              <a:ext uri="{FF2B5EF4-FFF2-40B4-BE49-F238E27FC236}">
                <a16:creationId xmlns:a16="http://schemas.microsoft.com/office/drawing/2014/main" id="{6DC27E2D-C938-437A-AA66-81B97A2A2424}"/>
              </a:ext>
            </a:extLst>
          </p:cNvPr>
          <p:cNvSpPr txBox="1"/>
          <p:nvPr/>
        </p:nvSpPr>
        <p:spPr>
          <a:xfrm>
            <a:off x="5314373" y="2744670"/>
            <a:ext cx="1247457" cy="276999"/>
          </a:xfrm>
          <a:prstGeom prst="rect">
            <a:avLst/>
          </a:prstGeom>
          <a:noFill/>
        </p:spPr>
        <p:txBody>
          <a:bodyPr wrap="none" rtlCol="0">
            <a:spAutoFit/>
          </a:bodyPr>
          <a:lstStyle/>
          <a:p>
            <a:r>
              <a:rPr lang="en-US" altLang="zh-CN" sz="1200" dirty="0"/>
              <a:t>Ranging Round</a:t>
            </a:r>
            <a:endParaRPr lang="zh-CN" altLang="en-US" sz="1200" dirty="0"/>
          </a:p>
        </p:txBody>
      </p:sp>
      <p:cxnSp>
        <p:nvCxnSpPr>
          <p:cNvPr id="132" name="直接连接符 131">
            <a:extLst>
              <a:ext uri="{FF2B5EF4-FFF2-40B4-BE49-F238E27FC236}">
                <a16:creationId xmlns:a16="http://schemas.microsoft.com/office/drawing/2014/main" id="{222ED5F3-27F0-44F7-B801-EFB237914A48}"/>
              </a:ext>
            </a:extLst>
          </p:cNvPr>
          <p:cNvCxnSpPr/>
          <p:nvPr/>
        </p:nvCxnSpPr>
        <p:spPr>
          <a:xfrm flipV="1">
            <a:off x="6613604" y="2329979"/>
            <a:ext cx="0" cy="1376664"/>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接箭头连接符 132">
            <a:extLst>
              <a:ext uri="{FF2B5EF4-FFF2-40B4-BE49-F238E27FC236}">
                <a16:creationId xmlns:a16="http://schemas.microsoft.com/office/drawing/2014/main" id="{36721209-487D-43CB-A66D-D5D2F74E7E5F}"/>
              </a:ext>
            </a:extLst>
          </p:cNvPr>
          <p:cNvCxnSpPr/>
          <p:nvPr/>
        </p:nvCxnSpPr>
        <p:spPr>
          <a:xfrm>
            <a:off x="5214013" y="2979649"/>
            <a:ext cx="139877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134" name="组合 133">
            <a:extLst>
              <a:ext uri="{FF2B5EF4-FFF2-40B4-BE49-F238E27FC236}">
                <a16:creationId xmlns:a16="http://schemas.microsoft.com/office/drawing/2014/main" id="{18EC3BFD-A167-41DB-91C1-A6F98068C6A5}"/>
              </a:ext>
            </a:extLst>
          </p:cNvPr>
          <p:cNvGrpSpPr/>
          <p:nvPr/>
        </p:nvGrpSpPr>
        <p:grpSpPr>
          <a:xfrm>
            <a:off x="5477087" y="3187181"/>
            <a:ext cx="276999" cy="506945"/>
            <a:chOff x="1602001" y="1901427"/>
            <a:chExt cx="276999" cy="506945"/>
          </a:xfrm>
        </p:grpSpPr>
        <p:sp>
          <p:nvSpPr>
            <p:cNvPr id="135" name="矩形 134">
              <a:extLst>
                <a:ext uri="{FF2B5EF4-FFF2-40B4-BE49-F238E27FC236}">
                  <a16:creationId xmlns:a16="http://schemas.microsoft.com/office/drawing/2014/main" id="{C053D393-AF19-4672-82CF-B9FB9E5FF91A}"/>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36" name="文本框 135">
              <a:extLst>
                <a:ext uri="{FF2B5EF4-FFF2-40B4-BE49-F238E27FC236}">
                  <a16:creationId xmlns:a16="http://schemas.microsoft.com/office/drawing/2014/main" id="{BCB8AEFC-F650-412D-B7E4-BAB175218D70}"/>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sp>
        <p:nvSpPr>
          <p:cNvPr id="137" name="文本框 136">
            <a:extLst>
              <a:ext uri="{FF2B5EF4-FFF2-40B4-BE49-F238E27FC236}">
                <a16:creationId xmlns:a16="http://schemas.microsoft.com/office/drawing/2014/main" id="{E77F0A06-FB2A-46CC-A2A7-CFD2A5B46201}"/>
              </a:ext>
            </a:extLst>
          </p:cNvPr>
          <p:cNvSpPr txBox="1"/>
          <p:nvPr/>
        </p:nvSpPr>
        <p:spPr>
          <a:xfrm>
            <a:off x="5804654" y="3154975"/>
            <a:ext cx="441146" cy="400110"/>
          </a:xfrm>
          <a:prstGeom prst="rect">
            <a:avLst/>
          </a:prstGeom>
          <a:noFill/>
        </p:spPr>
        <p:txBody>
          <a:bodyPr wrap="none" rtlCol="0">
            <a:spAutoFit/>
          </a:bodyPr>
          <a:lstStyle/>
          <a:p>
            <a:r>
              <a:rPr lang="en-US" altLang="zh-CN" dirty="0"/>
              <a:t>…</a:t>
            </a:r>
            <a:endParaRPr lang="zh-CN" altLang="en-US" dirty="0"/>
          </a:p>
        </p:txBody>
      </p:sp>
      <p:grpSp>
        <p:nvGrpSpPr>
          <p:cNvPr id="138" name="组合 137">
            <a:extLst>
              <a:ext uri="{FF2B5EF4-FFF2-40B4-BE49-F238E27FC236}">
                <a16:creationId xmlns:a16="http://schemas.microsoft.com/office/drawing/2014/main" id="{A9F4D7D3-954D-4E39-800D-2CBA5EE44457}"/>
              </a:ext>
            </a:extLst>
          </p:cNvPr>
          <p:cNvGrpSpPr/>
          <p:nvPr/>
        </p:nvGrpSpPr>
        <p:grpSpPr>
          <a:xfrm>
            <a:off x="6366786" y="3201190"/>
            <a:ext cx="276999" cy="506945"/>
            <a:chOff x="1602001" y="1901427"/>
            <a:chExt cx="276999" cy="506945"/>
          </a:xfrm>
        </p:grpSpPr>
        <p:sp>
          <p:nvSpPr>
            <p:cNvPr id="139" name="矩形 138">
              <a:extLst>
                <a:ext uri="{FF2B5EF4-FFF2-40B4-BE49-F238E27FC236}">
                  <a16:creationId xmlns:a16="http://schemas.microsoft.com/office/drawing/2014/main" id="{4E7D84D3-71B8-4B6B-84B1-23478FD3F83F}"/>
                </a:ext>
              </a:extLst>
            </p:cNvPr>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40" name="文本框 139">
              <a:extLst>
                <a:ext uri="{FF2B5EF4-FFF2-40B4-BE49-F238E27FC236}">
                  <a16:creationId xmlns:a16="http://schemas.microsoft.com/office/drawing/2014/main" id="{69C23C49-95F0-44A6-B019-05F03FFAD23F}"/>
                </a:ext>
              </a:extLst>
            </p:cNvPr>
            <p:cNvSpPr txBox="1"/>
            <p:nvPr/>
          </p:nvSpPr>
          <p:spPr>
            <a:xfrm rot="5400000">
              <a:off x="1528744" y="2024386"/>
              <a:ext cx="423514" cy="276999"/>
            </a:xfrm>
            <a:prstGeom prst="rect">
              <a:avLst/>
            </a:prstGeom>
            <a:noFill/>
          </p:spPr>
          <p:txBody>
            <a:bodyPr wrap="none" rtlCol="0">
              <a:spAutoFit/>
            </a:bodyPr>
            <a:lstStyle/>
            <a:p>
              <a:r>
                <a:rPr lang="en-US" altLang="zh-CN" sz="1200" dirty="0"/>
                <a:t>slot</a:t>
              </a:r>
              <a:endParaRPr lang="zh-CN" altLang="en-US" sz="1200" dirty="0"/>
            </a:p>
          </p:txBody>
        </p:sp>
      </p:grpSp>
      <p:cxnSp>
        <p:nvCxnSpPr>
          <p:cNvPr id="141" name="直接箭头连接符 140">
            <a:extLst>
              <a:ext uri="{FF2B5EF4-FFF2-40B4-BE49-F238E27FC236}">
                <a16:creationId xmlns:a16="http://schemas.microsoft.com/office/drawing/2014/main" id="{4A406B58-0B7C-4585-9D9A-28339DCAF0D0}"/>
              </a:ext>
            </a:extLst>
          </p:cNvPr>
          <p:cNvCxnSpPr/>
          <p:nvPr/>
        </p:nvCxnSpPr>
        <p:spPr>
          <a:xfrm>
            <a:off x="1654833" y="2546003"/>
            <a:ext cx="4957958"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文本框 141">
            <a:extLst>
              <a:ext uri="{FF2B5EF4-FFF2-40B4-BE49-F238E27FC236}">
                <a16:creationId xmlns:a16="http://schemas.microsoft.com/office/drawing/2014/main" id="{5E821152-317D-4E9B-994D-F91B1FBFCA77}"/>
              </a:ext>
            </a:extLst>
          </p:cNvPr>
          <p:cNvSpPr txBox="1"/>
          <p:nvPr/>
        </p:nvSpPr>
        <p:spPr>
          <a:xfrm>
            <a:off x="3453326" y="2291429"/>
            <a:ext cx="1172116" cy="276999"/>
          </a:xfrm>
          <a:prstGeom prst="rect">
            <a:avLst/>
          </a:prstGeom>
          <a:noFill/>
        </p:spPr>
        <p:txBody>
          <a:bodyPr wrap="none" rtlCol="0">
            <a:spAutoFit/>
          </a:bodyPr>
          <a:lstStyle/>
          <a:p>
            <a:r>
              <a:rPr lang="en-US" altLang="zh-CN" sz="1200" dirty="0"/>
              <a:t>Ranging Block</a:t>
            </a:r>
            <a:endParaRPr lang="zh-CN" altLang="en-US" sz="1200" dirty="0"/>
          </a:p>
        </p:txBody>
      </p:sp>
      <p:sp>
        <p:nvSpPr>
          <p:cNvPr id="143" name="文本框 142">
            <a:extLst>
              <a:ext uri="{FF2B5EF4-FFF2-40B4-BE49-F238E27FC236}">
                <a16:creationId xmlns:a16="http://schemas.microsoft.com/office/drawing/2014/main" id="{86FA3471-BDA3-4C04-895E-127BD5DD4C3E}"/>
              </a:ext>
            </a:extLst>
          </p:cNvPr>
          <p:cNvSpPr txBox="1"/>
          <p:nvPr/>
        </p:nvSpPr>
        <p:spPr>
          <a:xfrm>
            <a:off x="168471" y="4421277"/>
            <a:ext cx="849913" cy="338554"/>
          </a:xfrm>
          <a:prstGeom prst="rect">
            <a:avLst/>
          </a:prstGeom>
          <a:noFill/>
        </p:spPr>
        <p:txBody>
          <a:bodyPr wrap="none" rtlCol="0">
            <a:spAutoFit/>
          </a:bodyPr>
          <a:lstStyle/>
          <a:p>
            <a:r>
              <a:rPr lang="en-US" altLang="zh-CN" sz="1600" dirty="0"/>
              <a:t>Initiator</a:t>
            </a:r>
            <a:endParaRPr lang="zh-CN" altLang="en-US" sz="1600" dirty="0"/>
          </a:p>
        </p:txBody>
      </p:sp>
      <p:sp>
        <p:nvSpPr>
          <p:cNvPr id="144" name="文本框 143">
            <a:extLst>
              <a:ext uri="{FF2B5EF4-FFF2-40B4-BE49-F238E27FC236}">
                <a16:creationId xmlns:a16="http://schemas.microsoft.com/office/drawing/2014/main" id="{CEE3DF85-8F04-41DD-AEAA-C7FB5B589CB8}"/>
              </a:ext>
            </a:extLst>
          </p:cNvPr>
          <p:cNvSpPr txBox="1"/>
          <p:nvPr/>
        </p:nvSpPr>
        <p:spPr>
          <a:xfrm>
            <a:off x="168471" y="5137060"/>
            <a:ext cx="1063112" cy="338554"/>
          </a:xfrm>
          <a:prstGeom prst="rect">
            <a:avLst/>
          </a:prstGeom>
          <a:noFill/>
        </p:spPr>
        <p:txBody>
          <a:bodyPr wrap="none" rtlCol="0">
            <a:spAutoFit/>
          </a:bodyPr>
          <a:lstStyle/>
          <a:p>
            <a:r>
              <a:rPr lang="en-US" altLang="zh-CN" sz="1600" dirty="0"/>
              <a:t>Responder</a:t>
            </a:r>
            <a:endParaRPr lang="zh-CN" altLang="en-US" sz="1600" dirty="0"/>
          </a:p>
        </p:txBody>
      </p:sp>
      <p:cxnSp>
        <p:nvCxnSpPr>
          <p:cNvPr id="145" name="直接连接符 144">
            <a:extLst>
              <a:ext uri="{FF2B5EF4-FFF2-40B4-BE49-F238E27FC236}">
                <a16:creationId xmlns:a16="http://schemas.microsoft.com/office/drawing/2014/main" id="{85496CA3-BB7C-4B71-9783-2B3740FC2719}"/>
              </a:ext>
            </a:extLst>
          </p:cNvPr>
          <p:cNvCxnSpPr/>
          <p:nvPr/>
        </p:nvCxnSpPr>
        <p:spPr>
          <a:xfrm>
            <a:off x="1654834" y="3674406"/>
            <a:ext cx="96783" cy="5037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接连接符 145">
            <a:extLst>
              <a:ext uri="{FF2B5EF4-FFF2-40B4-BE49-F238E27FC236}">
                <a16:creationId xmlns:a16="http://schemas.microsoft.com/office/drawing/2014/main" id="{A7961587-D8AA-47B9-927B-7528A802DEA9}"/>
              </a:ext>
            </a:extLst>
          </p:cNvPr>
          <p:cNvCxnSpPr/>
          <p:nvPr/>
        </p:nvCxnSpPr>
        <p:spPr>
          <a:xfrm>
            <a:off x="3054425" y="3709340"/>
            <a:ext cx="5900376" cy="456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7" name="组合 146">
            <a:extLst>
              <a:ext uri="{FF2B5EF4-FFF2-40B4-BE49-F238E27FC236}">
                <a16:creationId xmlns:a16="http://schemas.microsoft.com/office/drawing/2014/main" id="{86C034C0-37A3-4DC5-B291-8D1CEED6D1F8}"/>
              </a:ext>
            </a:extLst>
          </p:cNvPr>
          <p:cNvGrpSpPr/>
          <p:nvPr/>
        </p:nvGrpSpPr>
        <p:grpSpPr>
          <a:xfrm>
            <a:off x="1794499" y="4326895"/>
            <a:ext cx="362600" cy="371174"/>
            <a:chOff x="1290763" y="2927473"/>
            <a:chExt cx="362600" cy="371174"/>
          </a:xfrm>
        </p:grpSpPr>
        <p:sp>
          <p:nvSpPr>
            <p:cNvPr id="148" name="矩形 147">
              <a:extLst>
                <a:ext uri="{FF2B5EF4-FFF2-40B4-BE49-F238E27FC236}">
                  <a16:creationId xmlns:a16="http://schemas.microsoft.com/office/drawing/2014/main" id="{C15E91D0-ACF2-4E1C-9E90-98F3B9E20020}"/>
                </a:ext>
              </a:extLst>
            </p:cNvPr>
            <p:cNvSpPr/>
            <p:nvPr/>
          </p:nvSpPr>
          <p:spPr bwMode="auto">
            <a:xfrm>
              <a:off x="1376716" y="2927473"/>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149" name="文本框 148">
              <a:extLst>
                <a:ext uri="{FF2B5EF4-FFF2-40B4-BE49-F238E27FC236}">
                  <a16:creationId xmlns:a16="http://schemas.microsoft.com/office/drawing/2014/main" id="{61053466-BB4B-4B4B-A7E9-A34B19F3AA6C}"/>
                </a:ext>
              </a:extLst>
            </p:cNvPr>
            <p:cNvSpPr txBox="1"/>
            <p:nvPr/>
          </p:nvSpPr>
          <p:spPr>
            <a:xfrm>
              <a:off x="1290763" y="3020469"/>
              <a:ext cx="362600" cy="246221"/>
            </a:xfrm>
            <a:prstGeom prst="rect">
              <a:avLst/>
            </a:prstGeom>
            <a:noFill/>
          </p:spPr>
          <p:txBody>
            <a:bodyPr wrap="none" rtlCol="0">
              <a:spAutoFit/>
            </a:bodyPr>
            <a:lstStyle/>
            <a:p>
              <a:r>
                <a:rPr lang="en-US" altLang="zh-CN" sz="1000" dirty="0"/>
                <a:t>NB</a:t>
              </a:r>
              <a:endParaRPr lang="zh-CN" altLang="en-US" sz="1000" dirty="0"/>
            </a:p>
          </p:txBody>
        </p:sp>
      </p:grpSp>
      <p:grpSp>
        <p:nvGrpSpPr>
          <p:cNvPr id="150" name="组合 149">
            <a:extLst>
              <a:ext uri="{FF2B5EF4-FFF2-40B4-BE49-F238E27FC236}">
                <a16:creationId xmlns:a16="http://schemas.microsoft.com/office/drawing/2014/main" id="{C0A1102A-FEEB-4D01-8D42-73D85FAA15AC}"/>
              </a:ext>
            </a:extLst>
          </p:cNvPr>
          <p:cNvGrpSpPr/>
          <p:nvPr/>
        </p:nvGrpSpPr>
        <p:grpSpPr>
          <a:xfrm>
            <a:off x="2318391" y="5057868"/>
            <a:ext cx="362600" cy="371174"/>
            <a:chOff x="1593663" y="3608246"/>
            <a:chExt cx="362600" cy="371174"/>
          </a:xfrm>
        </p:grpSpPr>
        <p:sp>
          <p:nvSpPr>
            <p:cNvPr id="151" name="矩形 150">
              <a:extLst>
                <a:ext uri="{FF2B5EF4-FFF2-40B4-BE49-F238E27FC236}">
                  <a16:creationId xmlns:a16="http://schemas.microsoft.com/office/drawing/2014/main" id="{C0528F76-4F2D-4CB4-B350-94AB2B77B800}"/>
                </a:ext>
              </a:extLst>
            </p:cNvPr>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152" name="文本框 151">
              <a:extLst>
                <a:ext uri="{FF2B5EF4-FFF2-40B4-BE49-F238E27FC236}">
                  <a16:creationId xmlns:a16="http://schemas.microsoft.com/office/drawing/2014/main" id="{63EA6106-2242-456F-9156-AC85A7257ACA}"/>
                </a:ext>
              </a:extLst>
            </p:cNvPr>
            <p:cNvSpPr txBox="1"/>
            <p:nvPr/>
          </p:nvSpPr>
          <p:spPr>
            <a:xfrm>
              <a:off x="1593663" y="3685929"/>
              <a:ext cx="362600" cy="246221"/>
            </a:xfrm>
            <a:prstGeom prst="rect">
              <a:avLst/>
            </a:prstGeom>
            <a:noFill/>
          </p:spPr>
          <p:txBody>
            <a:bodyPr wrap="none" rtlCol="0">
              <a:spAutoFit/>
            </a:bodyPr>
            <a:lstStyle/>
            <a:p>
              <a:r>
                <a:rPr lang="en-US" altLang="zh-CN" sz="1000" dirty="0"/>
                <a:t>NB</a:t>
              </a:r>
              <a:endParaRPr lang="zh-CN" altLang="en-US" sz="1000" dirty="0"/>
            </a:p>
          </p:txBody>
        </p:sp>
      </p:grpSp>
      <p:cxnSp>
        <p:nvCxnSpPr>
          <p:cNvPr id="153" name="直接连接符 152">
            <a:extLst>
              <a:ext uri="{FF2B5EF4-FFF2-40B4-BE49-F238E27FC236}">
                <a16:creationId xmlns:a16="http://schemas.microsoft.com/office/drawing/2014/main" id="{CA512A32-3E16-4353-9E9B-028DEB40D529}"/>
              </a:ext>
            </a:extLst>
          </p:cNvPr>
          <p:cNvCxnSpPr/>
          <p:nvPr/>
        </p:nvCxnSpPr>
        <p:spPr>
          <a:xfrm>
            <a:off x="1609985" y="4706243"/>
            <a:ext cx="7488832"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直接连接符 153">
            <a:extLst>
              <a:ext uri="{FF2B5EF4-FFF2-40B4-BE49-F238E27FC236}">
                <a16:creationId xmlns:a16="http://schemas.microsoft.com/office/drawing/2014/main" id="{AB84C6BC-149F-4359-B19F-913B223BBB12}"/>
              </a:ext>
            </a:extLst>
          </p:cNvPr>
          <p:cNvCxnSpPr/>
          <p:nvPr/>
        </p:nvCxnSpPr>
        <p:spPr>
          <a:xfrm>
            <a:off x="1609985" y="5426323"/>
            <a:ext cx="7488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直接连接符 154">
            <a:extLst>
              <a:ext uri="{FF2B5EF4-FFF2-40B4-BE49-F238E27FC236}">
                <a16:creationId xmlns:a16="http://schemas.microsoft.com/office/drawing/2014/main" id="{8804AE83-5C86-4F4B-B268-1675EBC2C0E0}"/>
              </a:ext>
            </a:extLst>
          </p:cNvPr>
          <p:cNvCxnSpPr/>
          <p:nvPr/>
        </p:nvCxnSpPr>
        <p:spPr>
          <a:xfrm>
            <a:off x="3195857" y="4143498"/>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6" name="直接连接符 155">
            <a:extLst>
              <a:ext uri="{FF2B5EF4-FFF2-40B4-BE49-F238E27FC236}">
                <a16:creationId xmlns:a16="http://schemas.microsoft.com/office/drawing/2014/main" id="{44119FE1-D81E-4E1A-A3B3-F5DA6FCB766F}"/>
              </a:ext>
            </a:extLst>
          </p:cNvPr>
          <p:cNvCxnSpPr/>
          <p:nvPr/>
        </p:nvCxnSpPr>
        <p:spPr>
          <a:xfrm>
            <a:off x="4649944" y="4178117"/>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7" name="直接连接符 156">
            <a:extLst>
              <a:ext uri="{FF2B5EF4-FFF2-40B4-BE49-F238E27FC236}">
                <a16:creationId xmlns:a16="http://schemas.microsoft.com/office/drawing/2014/main" id="{8DADC961-23EE-490B-A82F-A77FD48E1316}"/>
              </a:ext>
            </a:extLst>
          </p:cNvPr>
          <p:cNvCxnSpPr/>
          <p:nvPr/>
        </p:nvCxnSpPr>
        <p:spPr>
          <a:xfrm>
            <a:off x="6074481" y="417811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8" name="直接连接符 157">
            <a:extLst>
              <a:ext uri="{FF2B5EF4-FFF2-40B4-BE49-F238E27FC236}">
                <a16:creationId xmlns:a16="http://schemas.microsoft.com/office/drawing/2014/main" id="{F20B976A-3C28-43FE-B4B2-44254303FA9B}"/>
              </a:ext>
            </a:extLst>
          </p:cNvPr>
          <p:cNvCxnSpPr/>
          <p:nvPr/>
        </p:nvCxnSpPr>
        <p:spPr>
          <a:xfrm>
            <a:off x="7514641" y="417811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159" name="组合 158">
            <a:extLst>
              <a:ext uri="{FF2B5EF4-FFF2-40B4-BE49-F238E27FC236}">
                <a16:creationId xmlns:a16="http://schemas.microsoft.com/office/drawing/2014/main" id="{506858E3-052B-4A35-A01E-7875C6780EB9}"/>
              </a:ext>
            </a:extLst>
          </p:cNvPr>
          <p:cNvGrpSpPr/>
          <p:nvPr/>
        </p:nvGrpSpPr>
        <p:grpSpPr>
          <a:xfrm>
            <a:off x="3231214" y="4369425"/>
            <a:ext cx="518451" cy="336005"/>
            <a:chOff x="3168893" y="3092182"/>
            <a:chExt cx="518451" cy="336005"/>
          </a:xfrm>
        </p:grpSpPr>
        <p:sp>
          <p:nvSpPr>
            <p:cNvPr id="160" name="矩形 159">
              <a:extLst>
                <a:ext uri="{FF2B5EF4-FFF2-40B4-BE49-F238E27FC236}">
                  <a16:creationId xmlns:a16="http://schemas.microsoft.com/office/drawing/2014/main" id="{98E79A9F-44DC-4CB9-9D9F-D4DF59294B34}"/>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61" name="文本框 160">
              <a:extLst>
                <a:ext uri="{FF2B5EF4-FFF2-40B4-BE49-F238E27FC236}">
                  <a16:creationId xmlns:a16="http://schemas.microsoft.com/office/drawing/2014/main" id="{1BA29E63-96BD-4F81-BCD3-2015A2581273}"/>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62" name="组合 161">
            <a:extLst>
              <a:ext uri="{FF2B5EF4-FFF2-40B4-BE49-F238E27FC236}">
                <a16:creationId xmlns:a16="http://schemas.microsoft.com/office/drawing/2014/main" id="{AB8E04B9-4818-42A9-9BE2-B40DE21BBE9C}"/>
              </a:ext>
            </a:extLst>
          </p:cNvPr>
          <p:cNvGrpSpPr/>
          <p:nvPr/>
        </p:nvGrpSpPr>
        <p:grpSpPr>
          <a:xfrm>
            <a:off x="3959190" y="5078866"/>
            <a:ext cx="518451" cy="336005"/>
            <a:chOff x="3168893" y="3092182"/>
            <a:chExt cx="518451" cy="336005"/>
          </a:xfrm>
        </p:grpSpPr>
        <p:sp>
          <p:nvSpPr>
            <p:cNvPr id="163" name="矩形 162">
              <a:extLst>
                <a:ext uri="{FF2B5EF4-FFF2-40B4-BE49-F238E27FC236}">
                  <a16:creationId xmlns:a16="http://schemas.microsoft.com/office/drawing/2014/main" id="{323298F5-09F6-41A9-9A7C-E5733A5D50C7}"/>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64" name="文本框 163">
              <a:extLst>
                <a:ext uri="{FF2B5EF4-FFF2-40B4-BE49-F238E27FC236}">
                  <a16:creationId xmlns:a16="http://schemas.microsoft.com/office/drawing/2014/main" id="{885ACAEE-8D90-45D3-BFEC-432B743DA99F}"/>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65" name="组合 164">
            <a:extLst>
              <a:ext uri="{FF2B5EF4-FFF2-40B4-BE49-F238E27FC236}">
                <a16:creationId xmlns:a16="http://schemas.microsoft.com/office/drawing/2014/main" id="{C30602BA-1279-4C93-9AF4-88A23412601E}"/>
              </a:ext>
            </a:extLst>
          </p:cNvPr>
          <p:cNvGrpSpPr/>
          <p:nvPr/>
        </p:nvGrpSpPr>
        <p:grpSpPr>
          <a:xfrm>
            <a:off x="4685768" y="4353549"/>
            <a:ext cx="518451" cy="336005"/>
            <a:chOff x="3168893" y="3092182"/>
            <a:chExt cx="518451" cy="336005"/>
          </a:xfrm>
        </p:grpSpPr>
        <p:sp>
          <p:nvSpPr>
            <p:cNvPr id="166" name="矩形 165">
              <a:extLst>
                <a:ext uri="{FF2B5EF4-FFF2-40B4-BE49-F238E27FC236}">
                  <a16:creationId xmlns:a16="http://schemas.microsoft.com/office/drawing/2014/main" id="{2125F55D-A387-4DE8-8F14-CF60D8A27156}"/>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67" name="文本框 166">
              <a:extLst>
                <a:ext uri="{FF2B5EF4-FFF2-40B4-BE49-F238E27FC236}">
                  <a16:creationId xmlns:a16="http://schemas.microsoft.com/office/drawing/2014/main" id="{224ECA40-B985-428A-85E0-632DCE7725E4}"/>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68" name="组合 167">
            <a:extLst>
              <a:ext uri="{FF2B5EF4-FFF2-40B4-BE49-F238E27FC236}">
                <a16:creationId xmlns:a16="http://schemas.microsoft.com/office/drawing/2014/main" id="{57494E78-9EAF-4FD7-8958-CD79F113442A}"/>
              </a:ext>
            </a:extLst>
          </p:cNvPr>
          <p:cNvGrpSpPr/>
          <p:nvPr/>
        </p:nvGrpSpPr>
        <p:grpSpPr>
          <a:xfrm>
            <a:off x="5520881" y="5060785"/>
            <a:ext cx="518451" cy="336005"/>
            <a:chOff x="3168893" y="3092182"/>
            <a:chExt cx="518451" cy="336005"/>
          </a:xfrm>
        </p:grpSpPr>
        <p:sp>
          <p:nvSpPr>
            <p:cNvPr id="169" name="矩形 168">
              <a:extLst>
                <a:ext uri="{FF2B5EF4-FFF2-40B4-BE49-F238E27FC236}">
                  <a16:creationId xmlns:a16="http://schemas.microsoft.com/office/drawing/2014/main" id="{F0D1B703-BCDC-40F9-A471-222908E693F1}"/>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70" name="文本框 169">
              <a:extLst>
                <a:ext uri="{FF2B5EF4-FFF2-40B4-BE49-F238E27FC236}">
                  <a16:creationId xmlns:a16="http://schemas.microsoft.com/office/drawing/2014/main" id="{292FE68A-D26F-4172-A764-FA6EED67A1C2}"/>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71" name="组合 170">
            <a:extLst>
              <a:ext uri="{FF2B5EF4-FFF2-40B4-BE49-F238E27FC236}">
                <a16:creationId xmlns:a16="http://schemas.microsoft.com/office/drawing/2014/main" id="{BDF105C4-F6EE-49C1-A4B7-E963E6972F1A}"/>
              </a:ext>
            </a:extLst>
          </p:cNvPr>
          <p:cNvGrpSpPr/>
          <p:nvPr/>
        </p:nvGrpSpPr>
        <p:grpSpPr>
          <a:xfrm>
            <a:off x="6230564" y="4352853"/>
            <a:ext cx="518451" cy="336005"/>
            <a:chOff x="3168893" y="3092182"/>
            <a:chExt cx="518451" cy="336005"/>
          </a:xfrm>
        </p:grpSpPr>
        <p:sp>
          <p:nvSpPr>
            <p:cNvPr id="172" name="矩形 171">
              <a:extLst>
                <a:ext uri="{FF2B5EF4-FFF2-40B4-BE49-F238E27FC236}">
                  <a16:creationId xmlns:a16="http://schemas.microsoft.com/office/drawing/2014/main" id="{4CD17C50-AE88-432B-8829-4E024A62FF5C}"/>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73" name="文本框 172">
              <a:extLst>
                <a:ext uri="{FF2B5EF4-FFF2-40B4-BE49-F238E27FC236}">
                  <a16:creationId xmlns:a16="http://schemas.microsoft.com/office/drawing/2014/main" id="{93D4F355-C9F9-4105-B6BA-0C28D2BE14A5}"/>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74" name="组合 173">
            <a:extLst>
              <a:ext uri="{FF2B5EF4-FFF2-40B4-BE49-F238E27FC236}">
                <a16:creationId xmlns:a16="http://schemas.microsoft.com/office/drawing/2014/main" id="{175384ED-D1B3-4E7A-844D-DAD51D639B9E}"/>
              </a:ext>
            </a:extLst>
          </p:cNvPr>
          <p:cNvGrpSpPr/>
          <p:nvPr/>
        </p:nvGrpSpPr>
        <p:grpSpPr>
          <a:xfrm>
            <a:off x="6925216" y="5084333"/>
            <a:ext cx="518451" cy="336005"/>
            <a:chOff x="3168893" y="3092182"/>
            <a:chExt cx="518451" cy="336005"/>
          </a:xfrm>
        </p:grpSpPr>
        <p:sp>
          <p:nvSpPr>
            <p:cNvPr id="175" name="矩形 174">
              <a:extLst>
                <a:ext uri="{FF2B5EF4-FFF2-40B4-BE49-F238E27FC236}">
                  <a16:creationId xmlns:a16="http://schemas.microsoft.com/office/drawing/2014/main" id="{4845CAA1-A44A-4158-89D7-54D01E0DF1DC}"/>
                </a:ext>
              </a:extLst>
            </p:cNvPr>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176" name="文本框 175">
              <a:extLst>
                <a:ext uri="{FF2B5EF4-FFF2-40B4-BE49-F238E27FC236}">
                  <a16:creationId xmlns:a16="http://schemas.microsoft.com/office/drawing/2014/main" id="{79F2490D-4DB8-4355-849D-8E90F7959DDB}"/>
                </a:ext>
              </a:extLst>
            </p:cNvPr>
            <p:cNvSpPr txBox="1"/>
            <p:nvPr/>
          </p:nvSpPr>
          <p:spPr>
            <a:xfrm>
              <a:off x="3168893" y="3148496"/>
              <a:ext cx="518451" cy="261610"/>
            </a:xfrm>
            <a:prstGeom prst="rect">
              <a:avLst/>
            </a:prstGeom>
            <a:noFill/>
          </p:spPr>
          <p:txBody>
            <a:bodyPr wrap="square" rtlCol="0">
              <a:spAutoFit/>
            </a:bodyPr>
            <a:lstStyle/>
            <a:p>
              <a:r>
                <a:rPr lang="en-US" altLang="zh-CN" sz="1100" dirty="0"/>
                <a:t>UWB</a:t>
              </a:r>
              <a:endParaRPr lang="zh-CN" altLang="en-US" sz="1100" dirty="0"/>
            </a:p>
          </p:txBody>
        </p:sp>
      </p:grpSp>
      <p:grpSp>
        <p:nvGrpSpPr>
          <p:cNvPr id="177" name="组合 176">
            <a:extLst>
              <a:ext uri="{FF2B5EF4-FFF2-40B4-BE49-F238E27FC236}">
                <a16:creationId xmlns:a16="http://schemas.microsoft.com/office/drawing/2014/main" id="{EB8FE69C-553C-4738-B70D-35A56EC61EDD}"/>
              </a:ext>
            </a:extLst>
          </p:cNvPr>
          <p:cNvGrpSpPr/>
          <p:nvPr/>
        </p:nvGrpSpPr>
        <p:grpSpPr>
          <a:xfrm>
            <a:off x="8097779" y="5035183"/>
            <a:ext cx="362600" cy="371174"/>
            <a:chOff x="1593663" y="3608246"/>
            <a:chExt cx="362600" cy="371174"/>
          </a:xfrm>
        </p:grpSpPr>
        <p:sp>
          <p:nvSpPr>
            <p:cNvPr id="178" name="矩形 177">
              <a:extLst>
                <a:ext uri="{FF2B5EF4-FFF2-40B4-BE49-F238E27FC236}">
                  <a16:creationId xmlns:a16="http://schemas.microsoft.com/office/drawing/2014/main" id="{4F5A55F3-AD13-4B89-B823-4946F9E05A2A}"/>
                </a:ext>
              </a:extLst>
            </p:cNvPr>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179" name="文本框 178">
              <a:extLst>
                <a:ext uri="{FF2B5EF4-FFF2-40B4-BE49-F238E27FC236}">
                  <a16:creationId xmlns:a16="http://schemas.microsoft.com/office/drawing/2014/main" id="{567AED27-1CA2-4420-80FC-4D5748AC882A}"/>
                </a:ext>
              </a:extLst>
            </p:cNvPr>
            <p:cNvSpPr txBox="1"/>
            <p:nvPr/>
          </p:nvSpPr>
          <p:spPr>
            <a:xfrm>
              <a:off x="1593663" y="3685929"/>
              <a:ext cx="362600" cy="246221"/>
            </a:xfrm>
            <a:prstGeom prst="rect">
              <a:avLst/>
            </a:prstGeom>
            <a:noFill/>
          </p:spPr>
          <p:txBody>
            <a:bodyPr wrap="none" rtlCol="0">
              <a:spAutoFit/>
            </a:bodyPr>
            <a:lstStyle/>
            <a:p>
              <a:r>
                <a:rPr lang="en-US" altLang="zh-CN" sz="1000" dirty="0"/>
                <a:t>NB</a:t>
              </a:r>
              <a:endParaRPr lang="zh-CN" altLang="en-US" sz="1000" dirty="0"/>
            </a:p>
          </p:txBody>
        </p:sp>
      </p:grpSp>
      <p:cxnSp>
        <p:nvCxnSpPr>
          <p:cNvPr id="180" name="直接连接符 179">
            <a:extLst>
              <a:ext uri="{FF2B5EF4-FFF2-40B4-BE49-F238E27FC236}">
                <a16:creationId xmlns:a16="http://schemas.microsoft.com/office/drawing/2014/main" id="{0B550D7E-FB6D-47F1-A402-5BA04BC0206A}"/>
              </a:ext>
            </a:extLst>
          </p:cNvPr>
          <p:cNvCxnSpPr/>
          <p:nvPr/>
        </p:nvCxnSpPr>
        <p:spPr>
          <a:xfrm>
            <a:off x="8954801" y="417811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1" name="直接连接符 180">
            <a:extLst>
              <a:ext uri="{FF2B5EF4-FFF2-40B4-BE49-F238E27FC236}">
                <a16:creationId xmlns:a16="http://schemas.microsoft.com/office/drawing/2014/main" id="{9156B83A-AA8D-446C-9AB0-E8C095D7222E}"/>
              </a:ext>
            </a:extLst>
          </p:cNvPr>
          <p:cNvCxnSpPr/>
          <p:nvPr/>
        </p:nvCxnSpPr>
        <p:spPr>
          <a:xfrm>
            <a:off x="1733907" y="417811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2" name="直接连接符 181">
            <a:extLst>
              <a:ext uri="{FF2B5EF4-FFF2-40B4-BE49-F238E27FC236}">
                <a16:creationId xmlns:a16="http://schemas.microsoft.com/office/drawing/2014/main" id="{1935AA56-202D-4764-8E4B-693FC8A13AFC}"/>
              </a:ext>
            </a:extLst>
          </p:cNvPr>
          <p:cNvCxnSpPr/>
          <p:nvPr/>
        </p:nvCxnSpPr>
        <p:spPr>
          <a:xfrm>
            <a:off x="1917907" y="3694126"/>
            <a:ext cx="1262454" cy="4493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3" name="矩形 182">
            <a:extLst>
              <a:ext uri="{FF2B5EF4-FFF2-40B4-BE49-F238E27FC236}">
                <a16:creationId xmlns:a16="http://schemas.microsoft.com/office/drawing/2014/main" id="{85D5F850-14A8-430D-937F-06BC5BFA19EE}"/>
              </a:ext>
            </a:extLst>
          </p:cNvPr>
          <p:cNvSpPr/>
          <p:nvPr/>
        </p:nvSpPr>
        <p:spPr>
          <a:xfrm>
            <a:off x="743290" y="5865077"/>
            <a:ext cx="7592901" cy="584775"/>
          </a:xfrm>
          <a:prstGeom prst="rect">
            <a:avLst/>
          </a:prstGeom>
        </p:spPr>
        <p:txBody>
          <a:bodyPr wrap="square">
            <a:spAutoFit/>
          </a:bodyPr>
          <a:lstStyle/>
          <a:p>
            <a:pPr marL="171450" indent="-171450">
              <a:buFont typeface="Arial" panose="020B0604020202020204" pitchFamily="34" charset="0"/>
              <a:buChar char="•"/>
            </a:pPr>
            <a:r>
              <a:rPr lang="en-US" altLang="zh-CN" sz="1600" dirty="0"/>
              <a:t>NB operates at UNII-3/UNII-5.</a:t>
            </a:r>
          </a:p>
          <a:p>
            <a:pPr marL="171450" indent="-171450">
              <a:buFont typeface="Arial" panose="020B0604020202020204" pitchFamily="34" charset="0"/>
              <a:buChar char="•"/>
            </a:pPr>
            <a:r>
              <a:rPr lang="en-US" altLang="zh-CN" sz="1600" dirty="0"/>
              <a:t>Coexistence challenges/issues of NB with Wi-Fi have been discussed in [1]</a:t>
            </a:r>
          </a:p>
        </p:txBody>
      </p:sp>
      <p:grpSp>
        <p:nvGrpSpPr>
          <p:cNvPr id="184" name="组合 183">
            <a:extLst>
              <a:ext uri="{FF2B5EF4-FFF2-40B4-BE49-F238E27FC236}">
                <a16:creationId xmlns:a16="http://schemas.microsoft.com/office/drawing/2014/main" id="{431F4A6C-E66F-4E5E-806A-30AA1D644E24}"/>
              </a:ext>
            </a:extLst>
          </p:cNvPr>
          <p:cNvGrpSpPr/>
          <p:nvPr/>
        </p:nvGrpSpPr>
        <p:grpSpPr>
          <a:xfrm>
            <a:off x="7612395" y="4333621"/>
            <a:ext cx="362600" cy="371174"/>
            <a:chOff x="1593663" y="3608246"/>
            <a:chExt cx="362600" cy="371174"/>
          </a:xfrm>
        </p:grpSpPr>
        <p:sp>
          <p:nvSpPr>
            <p:cNvPr id="185" name="矩形 184">
              <a:extLst>
                <a:ext uri="{FF2B5EF4-FFF2-40B4-BE49-F238E27FC236}">
                  <a16:creationId xmlns:a16="http://schemas.microsoft.com/office/drawing/2014/main" id="{6E1BFF3F-E42E-4B7C-8194-61F1A6D55328}"/>
                </a:ext>
              </a:extLst>
            </p:cNvPr>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latin typeface="Times New Roman" pitchFamily="18" charset="0"/>
              </a:endParaRPr>
            </a:p>
          </p:txBody>
        </p:sp>
        <p:sp>
          <p:nvSpPr>
            <p:cNvPr id="186" name="文本框 185">
              <a:extLst>
                <a:ext uri="{FF2B5EF4-FFF2-40B4-BE49-F238E27FC236}">
                  <a16:creationId xmlns:a16="http://schemas.microsoft.com/office/drawing/2014/main" id="{B606C887-54F8-45A2-83C6-F16471D711B0}"/>
                </a:ext>
              </a:extLst>
            </p:cNvPr>
            <p:cNvSpPr txBox="1"/>
            <p:nvPr/>
          </p:nvSpPr>
          <p:spPr>
            <a:xfrm>
              <a:off x="1593663" y="3685929"/>
              <a:ext cx="362600" cy="246221"/>
            </a:xfrm>
            <a:prstGeom prst="rect">
              <a:avLst/>
            </a:prstGeom>
            <a:noFill/>
          </p:spPr>
          <p:txBody>
            <a:bodyPr wrap="none" rtlCol="0">
              <a:spAutoFit/>
            </a:bodyPr>
            <a:lstStyle/>
            <a:p>
              <a:r>
                <a:rPr lang="en-US" altLang="zh-CN" sz="1000" dirty="0"/>
                <a:t>NB</a:t>
              </a:r>
              <a:endParaRPr lang="zh-CN" altLang="en-US" sz="1000" dirty="0"/>
            </a:p>
          </p:txBody>
        </p:sp>
      </p:grpSp>
    </p:spTree>
    <p:extLst>
      <p:ext uri="{BB962C8B-B14F-4D97-AF65-F5344CB8AC3E}">
        <p14:creationId xmlns:p14="http://schemas.microsoft.com/office/powerpoint/2010/main" val="2884651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439110-D8AA-4A13-8C66-E6E5B780949A}"/>
              </a:ext>
            </a:extLst>
          </p:cNvPr>
          <p:cNvSpPr>
            <a:spLocks noGrp="1"/>
          </p:cNvSpPr>
          <p:nvPr>
            <p:ph type="title"/>
          </p:nvPr>
        </p:nvSpPr>
        <p:spPr>
          <a:xfrm>
            <a:off x="345790" y="2132856"/>
            <a:ext cx="8528620" cy="1512168"/>
          </a:xfrm>
        </p:spPr>
        <p:txBody>
          <a:bodyPr/>
          <a:lstStyle/>
          <a:p>
            <a:r>
              <a:rPr lang="en-US" altLang="zh-CN" dirty="0"/>
              <a:t>Topic 1: Adaptive Frequency Hopping (AFH)</a:t>
            </a:r>
            <a:br>
              <a:rPr lang="en-US" altLang="zh-CN" dirty="0"/>
            </a:br>
            <a:endParaRPr lang="zh-CN" altLang="en-US" dirty="0"/>
          </a:p>
        </p:txBody>
      </p:sp>
      <p:sp>
        <p:nvSpPr>
          <p:cNvPr id="3" name="日期占位符 2">
            <a:extLst>
              <a:ext uri="{FF2B5EF4-FFF2-40B4-BE49-F238E27FC236}">
                <a16:creationId xmlns:a16="http://schemas.microsoft.com/office/drawing/2014/main" id="{5A7DE65D-24DC-48E0-BE4F-DBCA56544AC2}"/>
              </a:ext>
            </a:extLst>
          </p:cNvPr>
          <p:cNvSpPr>
            <a:spLocks noGrp="1"/>
          </p:cNvSpPr>
          <p:nvPr>
            <p:ph type="dt" sz="half" idx="10"/>
          </p:nvPr>
        </p:nvSpPr>
        <p:spPr/>
        <p:txBody>
          <a:bodyPr/>
          <a:lstStyle/>
          <a:p>
            <a:r>
              <a:rPr lang="en-US" altLang="zh-CN"/>
              <a:t>September 2022</a:t>
            </a:r>
            <a:endParaRPr lang="en-US" altLang="en-US" dirty="0"/>
          </a:p>
        </p:txBody>
      </p:sp>
      <p:sp>
        <p:nvSpPr>
          <p:cNvPr id="4" name="页脚占位符 3">
            <a:extLst>
              <a:ext uri="{FF2B5EF4-FFF2-40B4-BE49-F238E27FC236}">
                <a16:creationId xmlns:a16="http://schemas.microsoft.com/office/drawing/2014/main" id="{11F87EBB-A3AB-481B-B4B0-8A9BABA32971}"/>
              </a:ext>
            </a:extLst>
          </p:cNvPr>
          <p:cNvSpPr>
            <a:spLocks noGrp="1"/>
          </p:cNvSpPr>
          <p:nvPr>
            <p:ph type="ftr" sz="quarter" idx="11"/>
          </p:nvPr>
        </p:nvSpPr>
        <p:spPr/>
        <p:txBody>
          <a:bodyPr/>
          <a:lstStyle/>
          <a:p>
            <a:r>
              <a:rPr lang="en-US" altLang="en-US"/>
              <a:t>Peng Liu et al, Huawei</a:t>
            </a:r>
            <a:endParaRPr lang="en-US" altLang="en-US" dirty="0"/>
          </a:p>
        </p:txBody>
      </p:sp>
      <p:sp>
        <p:nvSpPr>
          <p:cNvPr id="5" name="灯片编号占位符 4">
            <a:extLst>
              <a:ext uri="{FF2B5EF4-FFF2-40B4-BE49-F238E27FC236}">
                <a16:creationId xmlns:a16="http://schemas.microsoft.com/office/drawing/2014/main" id="{A3510D92-DBDC-4C47-9604-E404E0399962}"/>
              </a:ext>
            </a:extLst>
          </p:cNvPr>
          <p:cNvSpPr>
            <a:spLocks noGrp="1"/>
          </p:cNvSpPr>
          <p:nvPr>
            <p:ph type="sldNum" sz="quarter" idx="12"/>
          </p:nvPr>
        </p:nvSpPr>
        <p:spPr/>
        <p:txBody>
          <a:bodyPr/>
          <a:lstStyle/>
          <a:p>
            <a:r>
              <a:rPr lang="en-US" altLang="en-US"/>
              <a:t>Slide </a:t>
            </a:r>
            <a:fld id="{43A0C1D6-706E-4838-95A6-0943C43B1ADD}" type="slidenum">
              <a:rPr lang="en-US" altLang="en-US" smtClean="0"/>
              <a:pPr/>
              <a:t>4</a:t>
            </a:fld>
            <a:endParaRPr lang="en-US" altLang="en-US"/>
          </a:p>
        </p:txBody>
      </p:sp>
    </p:spTree>
    <p:extLst>
      <p:ext uri="{BB962C8B-B14F-4D97-AF65-F5344CB8AC3E}">
        <p14:creationId xmlns:p14="http://schemas.microsoft.com/office/powerpoint/2010/main" val="1358930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5187" y="494861"/>
            <a:ext cx="7772400" cy="1066800"/>
          </a:xfrm>
        </p:spPr>
        <p:txBody>
          <a:bodyPr/>
          <a:lstStyle/>
          <a:p>
            <a:r>
              <a:rPr lang="en-US" altLang="zh-CN" dirty="0"/>
              <a:t>AFH</a:t>
            </a:r>
            <a:endParaRPr lang="zh-CN" altLang="en-US" dirty="0"/>
          </a:p>
        </p:txBody>
      </p:sp>
      <p:sp>
        <p:nvSpPr>
          <p:cNvPr id="3" name="内容占位符 2"/>
          <p:cNvSpPr>
            <a:spLocks noGrp="1"/>
          </p:cNvSpPr>
          <p:nvPr>
            <p:ph idx="1"/>
          </p:nvPr>
        </p:nvSpPr>
        <p:spPr>
          <a:xfrm>
            <a:off x="467544" y="1606726"/>
            <a:ext cx="8143056" cy="2266041"/>
          </a:xfrm>
        </p:spPr>
        <p:txBody>
          <a:bodyPr/>
          <a:lstStyle/>
          <a:p>
            <a:r>
              <a:rPr lang="en-US" altLang="zh-CN" sz="1400" dirty="0">
                <a:latin typeface="Times New Roman" panose="02020603050405020304" pitchFamily="18" charset="0"/>
                <a:cs typeface="Times New Roman" panose="02020603050405020304" pitchFamily="18" charset="0"/>
              </a:rPr>
              <a:t>Agile/Adaptive Frequency Hopping (AFH) is an efficient technique to avoid/mitigate Wi-Fi interference [1-2]. Especially for in-device interference, e.g., for NBA-MMS-UWB and Wi-Fi working within the same device, NBA-MMS-UWB can block the operating Wi-Fi channels and hop within other channels.</a:t>
            </a:r>
          </a:p>
          <a:p>
            <a:r>
              <a:rPr lang="en-US" altLang="zh-CN" sz="1400" dirty="0">
                <a:latin typeface="Times New Roman" panose="02020603050405020304" pitchFamily="18" charset="0"/>
                <a:cs typeface="Times New Roman" panose="02020603050405020304" pitchFamily="18" charset="0"/>
              </a:rPr>
              <a:t>AFH adopts a channel map (AFH Map) to indicate </a:t>
            </a:r>
            <a:r>
              <a:rPr lang="en-US" altLang="zh-CN" sz="1400" b="1" i="1" dirty="0" err="1">
                <a:latin typeface="Times New Roman" panose="02020603050405020304" pitchFamily="18" charset="0"/>
                <a:cs typeface="Times New Roman" panose="02020603050405020304" pitchFamily="18" charset="0"/>
              </a:rPr>
              <a:t>AllowList</a:t>
            </a:r>
            <a:r>
              <a:rPr lang="en-US" altLang="zh-CN" sz="1400" b="1" i="1" dirty="0">
                <a:latin typeface="Times New Roman" panose="02020603050405020304" pitchFamily="18" charset="0"/>
                <a:cs typeface="Times New Roman" panose="02020603050405020304" pitchFamily="18" charset="0"/>
              </a:rPr>
              <a:t>/</a:t>
            </a:r>
            <a:r>
              <a:rPr lang="en-US" altLang="zh-CN" sz="1400" b="1" i="1" dirty="0" err="1">
                <a:latin typeface="Times New Roman" panose="02020603050405020304" pitchFamily="18" charset="0"/>
                <a:cs typeface="Times New Roman" panose="02020603050405020304" pitchFamily="18" charset="0"/>
              </a:rPr>
              <a:t>BlockList</a:t>
            </a:r>
            <a:r>
              <a:rPr lang="en-US" altLang="zh-CN" sz="1400" dirty="0">
                <a:latin typeface="Times New Roman" panose="02020603050405020304" pitchFamily="18" charset="0"/>
                <a:cs typeface="Times New Roman" panose="02020603050405020304" pitchFamily="18" charset="0"/>
              </a:rPr>
              <a:t>. When the Wi-Fi interference changes, the AFH Map needs to be updated adaptively. </a:t>
            </a:r>
          </a:p>
          <a:p>
            <a:r>
              <a:rPr lang="en-US" altLang="zh-CN" sz="1400" dirty="0">
                <a:latin typeface="Times New Roman" panose="02020603050405020304" pitchFamily="18" charset="0"/>
                <a:cs typeface="Times New Roman" panose="02020603050405020304" pitchFamily="18" charset="0"/>
              </a:rPr>
              <a:t>Hence, new Information Element (IE), i.e., AFH CMD needs to be designed to sync AFH MAP. AFH CMD may contain AFH MAP and its effective time instant.</a:t>
            </a:r>
            <a:endParaRPr lang="en-US" altLang="zh-CN" sz="1400" b="1" i="1" dirty="0">
              <a:latin typeface="Times New Roman" panose="02020603050405020304" pitchFamily="18" charset="0"/>
              <a:cs typeface="Times New Roman" panose="02020603050405020304" pitchFamily="18" charset="0"/>
            </a:endParaRPr>
          </a:p>
        </p:txBody>
      </p:sp>
      <p:sp>
        <p:nvSpPr>
          <p:cNvPr id="4" name="日期占位符 3"/>
          <p:cNvSpPr>
            <a:spLocks noGrp="1"/>
          </p:cNvSpPr>
          <p:nvPr>
            <p:ph type="dt" sz="half" idx="10"/>
          </p:nvPr>
        </p:nvSpPr>
        <p:spPr>
          <a:xfrm>
            <a:off x="685800" y="378281"/>
            <a:ext cx="1600200" cy="215444"/>
          </a:xfrm>
        </p:spPr>
        <p:txBody>
          <a:bodyPr/>
          <a:lstStyle/>
          <a:p>
            <a:r>
              <a:rPr lang="en-US" altLang="zh-CN"/>
              <a:t>September 2022</a:t>
            </a:r>
            <a:endParaRPr lang="en-US" altLang="en-US"/>
          </a:p>
        </p:txBody>
      </p:sp>
      <p:sp>
        <p:nvSpPr>
          <p:cNvPr id="5" name="页脚占位符 4"/>
          <p:cNvSpPr>
            <a:spLocks noGrp="1"/>
          </p:cNvSpPr>
          <p:nvPr>
            <p:ph type="ftr" sz="quarter" idx="11"/>
          </p:nvPr>
        </p:nvSpPr>
        <p:spPr>
          <a:xfrm>
            <a:off x="5486400" y="6475413"/>
            <a:ext cx="3124200" cy="184666"/>
          </a:xfrm>
        </p:spPr>
        <p:txBody>
          <a:bodyPr/>
          <a:lstStyle/>
          <a:p>
            <a:r>
              <a:rPr lang="da-DK" altLang="en-US"/>
              <a:t>Peng Liu et al, Huawei</a:t>
            </a:r>
            <a:endParaRPr lang="en-US" altLang="en-US"/>
          </a:p>
        </p:txBody>
      </p:sp>
      <p:sp>
        <p:nvSpPr>
          <p:cNvPr id="6" name="灯片编号占位符 5"/>
          <p:cNvSpPr>
            <a:spLocks noGrp="1"/>
          </p:cNvSpPr>
          <p:nvPr>
            <p:ph type="sldNum" sz="quarter" idx="12"/>
          </p:nvPr>
        </p:nvSpPr>
        <p:spPr>
          <a:xfrm>
            <a:off x="4344988" y="6475413"/>
            <a:ext cx="530225" cy="182562"/>
          </a:xfrm>
        </p:spPr>
        <p:txBody>
          <a:bodyPr/>
          <a:lstStyle/>
          <a:p>
            <a:r>
              <a:rPr lang="en-US" altLang="en-US"/>
              <a:t>Slide </a:t>
            </a:r>
            <a:fld id="{7FFA85FD-E192-4C2D-9860-28C59D48001D}" type="slidenum">
              <a:rPr lang="en-US" altLang="en-US" smtClean="0"/>
              <a:pPr/>
              <a:t>5</a:t>
            </a:fld>
            <a:endParaRPr lang="en-US" altLang="en-US" dirty="0"/>
          </a:p>
        </p:txBody>
      </p:sp>
      <p:sp>
        <p:nvSpPr>
          <p:cNvPr id="76" name="矩形 75"/>
          <p:cNvSpPr/>
          <p:nvPr/>
        </p:nvSpPr>
        <p:spPr bwMode="auto">
          <a:xfrm>
            <a:off x="1187624" y="4314104"/>
            <a:ext cx="2771286" cy="1656349"/>
          </a:xfrm>
          <a:prstGeom prst="rect">
            <a:avLst/>
          </a:prstGeom>
          <a:solidFill>
            <a:srgbClr val="FFFFFF">
              <a:lumMod val="75000"/>
            </a:srgbClr>
          </a:solidFill>
          <a:ln>
            <a:noFill/>
          </a:ln>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solidFill>
                <a:srgbClr val="000000"/>
              </a:solidFill>
              <a:latin typeface="Arial" charset="0"/>
            </a:endParaRPr>
          </a:p>
        </p:txBody>
      </p:sp>
      <p:sp>
        <p:nvSpPr>
          <p:cNvPr id="77" name="矩形 76"/>
          <p:cNvSpPr/>
          <p:nvPr/>
        </p:nvSpPr>
        <p:spPr bwMode="auto">
          <a:xfrm>
            <a:off x="1256906"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78" name="矩形 77"/>
          <p:cNvSpPr/>
          <p:nvPr/>
        </p:nvSpPr>
        <p:spPr bwMode="auto">
          <a:xfrm>
            <a:off x="1395470"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79" name="矩形 78"/>
          <p:cNvSpPr/>
          <p:nvPr/>
        </p:nvSpPr>
        <p:spPr bwMode="auto">
          <a:xfrm>
            <a:off x="1534035"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0" name="矩形 79"/>
          <p:cNvSpPr/>
          <p:nvPr/>
        </p:nvSpPr>
        <p:spPr bwMode="auto">
          <a:xfrm>
            <a:off x="1686952"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1" name="矩形 80"/>
          <p:cNvSpPr/>
          <p:nvPr/>
        </p:nvSpPr>
        <p:spPr bwMode="auto">
          <a:xfrm>
            <a:off x="1825515"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2" name="矩形 81"/>
          <p:cNvSpPr/>
          <p:nvPr/>
        </p:nvSpPr>
        <p:spPr bwMode="auto">
          <a:xfrm>
            <a:off x="1949727"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3" name="矩形 82"/>
          <p:cNvSpPr/>
          <p:nvPr/>
        </p:nvSpPr>
        <p:spPr bwMode="auto">
          <a:xfrm>
            <a:off x="2102644"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4" name="矩形 83"/>
          <p:cNvSpPr/>
          <p:nvPr/>
        </p:nvSpPr>
        <p:spPr bwMode="auto">
          <a:xfrm>
            <a:off x="2241209"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5" name="矩形 84"/>
          <p:cNvSpPr/>
          <p:nvPr/>
        </p:nvSpPr>
        <p:spPr bwMode="auto">
          <a:xfrm>
            <a:off x="2379772" y="5109151"/>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6" name="矩形 85"/>
          <p:cNvSpPr/>
          <p:nvPr/>
        </p:nvSpPr>
        <p:spPr bwMode="auto">
          <a:xfrm>
            <a:off x="2503984"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7" name="矩形 86"/>
          <p:cNvSpPr/>
          <p:nvPr/>
        </p:nvSpPr>
        <p:spPr bwMode="auto">
          <a:xfrm>
            <a:off x="2642549"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8" name="矩形 87"/>
          <p:cNvSpPr/>
          <p:nvPr/>
        </p:nvSpPr>
        <p:spPr bwMode="auto">
          <a:xfrm>
            <a:off x="2795466"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89" name="矩形 88"/>
          <p:cNvSpPr/>
          <p:nvPr/>
        </p:nvSpPr>
        <p:spPr bwMode="auto">
          <a:xfrm>
            <a:off x="3003313"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0" name="矩形 89"/>
          <p:cNvSpPr/>
          <p:nvPr/>
        </p:nvSpPr>
        <p:spPr bwMode="auto">
          <a:xfrm>
            <a:off x="3196806"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1" name="矩形 90"/>
          <p:cNvSpPr/>
          <p:nvPr/>
        </p:nvSpPr>
        <p:spPr bwMode="auto">
          <a:xfrm>
            <a:off x="3349723"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2" name="矩形 91"/>
          <p:cNvSpPr/>
          <p:nvPr/>
        </p:nvSpPr>
        <p:spPr bwMode="auto">
          <a:xfrm>
            <a:off x="3488288"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3" name="矩形 92"/>
          <p:cNvSpPr/>
          <p:nvPr/>
        </p:nvSpPr>
        <p:spPr bwMode="auto">
          <a:xfrm>
            <a:off x="3626851" y="4380357"/>
            <a:ext cx="54930" cy="795047"/>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94" name="矩形 93"/>
          <p:cNvSpPr/>
          <p:nvPr/>
        </p:nvSpPr>
        <p:spPr bwMode="auto">
          <a:xfrm>
            <a:off x="1256906" y="4380357"/>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5" name="矩形 94"/>
          <p:cNvSpPr/>
          <p:nvPr/>
        </p:nvSpPr>
        <p:spPr bwMode="auto">
          <a:xfrm>
            <a:off x="1360830" y="4455195"/>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6" name="矩形 95"/>
          <p:cNvSpPr/>
          <p:nvPr/>
        </p:nvSpPr>
        <p:spPr bwMode="auto">
          <a:xfrm>
            <a:off x="1457527" y="4579119"/>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7" name="矩形 96"/>
          <p:cNvSpPr/>
          <p:nvPr/>
        </p:nvSpPr>
        <p:spPr bwMode="auto">
          <a:xfrm>
            <a:off x="1519682" y="4402430"/>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8" name="矩形 97"/>
          <p:cNvSpPr/>
          <p:nvPr/>
        </p:nvSpPr>
        <p:spPr bwMode="auto">
          <a:xfrm>
            <a:off x="1643096" y="4690595"/>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99" name="矩形 98"/>
          <p:cNvSpPr/>
          <p:nvPr/>
        </p:nvSpPr>
        <p:spPr bwMode="auto">
          <a:xfrm>
            <a:off x="1754196" y="4558086"/>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0" name="矩形 99"/>
          <p:cNvSpPr/>
          <p:nvPr/>
        </p:nvSpPr>
        <p:spPr bwMode="auto">
          <a:xfrm>
            <a:off x="1880446" y="4910389"/>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1" name="矩形 100"/>
          <p:cNvSpPr/>
          <p:nvPr/>
        </p:nvSpPr>
        <p:spPr bwMode="auto">
          <a:xfrm>
            <a:off x="2024099" y="4643794"/>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2" name="矩形 101"/>
          <p:cNvSpPr/>
          <p:nvPr/>
        </p:nvSpPr>
        <p:spPr bwMode="auto">
          <a:xfrm>
            <a:off x="2174471" y="4476229"/>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3" name="矩形 102"/>
          <p:cNvSpPr/>
          <p:nvPr/>
        </p:nvSpPr>
        <p:spPr bwMode="auto">
          <a:xfrm>
            <a:off x="2372597" y="5000832"/>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4" name="矩形 103"/>
          <p:cNvSpPr/>
          <p:nvPr/>
        </p:nvSpPr>
        <p:spPr bwMode="auto">
          <a:xfrm>
            <a:off x="2487211" y="4558086"/>
            <a:ext cx="69282" cy="42066"/>
          </a:xfrm>
          <a:prstGeom prst="rect">
            <a:avLst/>
          </a:prstGeom>
          <a:solidFill>
            <a:srgbClr val="FF0000"/>
          </a:solidFill>
          <a:ln>
            <a:solidFill>
              <a:srgbClr val="FF000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5" name="矩形 104"/>
          <p:cNvSpPr/>
          <p:nvPr/>
        </p:nvSpPr>
        <p:spPr bwMode="auto">
          <a:xfrm>
            <a:off x="2656901" y="5275858"/>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6" name="矩形 105"/>
          <p:cNvSpPr/>
          <p:nvPr/>
        </p:nvSpPr>
        <p:spPr bwMode="auto">
          <a:xfrm>
            <a:off x="2795973" y="5739637"/>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7" name="矩形 106"/>
          <p:cNvSpPr/>
          <p:nvPr/>
        </p:nvSpPr>
        <p:spPr bwMode="auto">
          <a:xfrm>
            <a:off x="2917133" y="5540875"/>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8" name="矩形 107"/>
          <p:cNvSpPr/>
          <p:nvPr/>
        </p:nvSpPr>
        <p:spPr bwMode="auto">
          <a:xfrm>
            <a:off x="3058243" y="5408367"/>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09" name="矩形 108"/>
          <p:cNvSpPr/>
          <p:nvPr/>
        </p:nvSpPr>
        <p:spPr bwMode="auto">
          <a:xfrm>
            <a:off x="3307905" y="5307913"/>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0" name="矩形 109"/>
          <p:cNvSpPr/>
          <p:nvPr/>
        </p:nvSpPr>
        <p:spPr bwMode="auto">
          <a:xfrm>
            <a:off x="3453647" y="5440421"/>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1" name="矩形 110"/>
          <p:cNvSpPr/>
          <p:nvPr/>
        </p:nvSpPr>
        <p:spPr bwMode="auto">
          <a:xfrm>
            <a:off x="3585035" y="5639183"/>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2" name="矩形 111"/>
          <p:cNvSpPr/>
          <p:nvPr/>
        </p:nvSpPr>
        <p:spPr bwMode="auto">
          <a:xfrm>
            <a:off x="3688957" y="5328945"/>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3" name="矩形 112"/>
          <p:cNvSpPr/>
          <p:nvPr/>
        </p:nvSpPr>
        <p:spPr bwMode="auto">
          <a:xfrm>
            <a:off x="3820346" y="5771690"/>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5" name="文本框 114"/>
          <p:cNvSpPr txBox="1"/>
          <p:nvPr/>
        </p:nvSpPr>
        <p:spPr>
          <a:xfrm rot="16200000">
            <a:off x="540510" y="4990741"/>
            <a:ext cx="1052694" cy="303074"/>
          </a:xfrm>
          <a:prstGeom prst="rect">
            <a:avLst/>
          </a:prstGeom>
          <a:noFill/>
        </p:spPr>
        <p:txBody>
          <a:bodyPr wrap="none" rtlCol="0">
            <a:spAutoFit/>
          </a:bodyPr>
          <a:lstStyle/>
          <a:p>
            <a:pPr eaLnBrk="1" hangingPunct="1">
              <a:defRPr/>
            </a:pPr>
            <a:r>
              <a:rPr lang="en-US" altLang="zh-CN" sz="1200" kern="0" dirty="0">
                <a:solidFill>
                  <a:srgbClr val="000000"/>
                </a:solidFill>
              </a:rPr>
              <a:t>Frequency</a:t>
            </a:r>
            <a:endParaRPr lang="zh-CN" altLang="en-US" sz="1200" kern="0" dirty="0">
              <a:solidFill>
                <a:srgbClr val="000000"/>
              </a:solidFill>
            </a:endParaRPr>
          </a:p>
        </p:txBody>
      </p:sp>
      <p:sp>
        <p:nvSpPr>
          <p:cNvPr id="117" name="文本框 116"/>
          <p:cNvSpPr txBox="1"/>
          <p:nvPr/>
        </p:nvSpPr>
        <p:spPr>
          <a:xfrm>
            <a:off x="1911868" y="6100110"/>
            <a:ext cx="1322798" cy="276999"/>
          </a:xfrm>
          <a:prstGeom prst="rect">
            <a:avLst/>
          </a:prstGeom>
          <a:noFill/>
          <a:effectLst/>
        </p:spPr>
        <p:txBody>
          <a:bodyPr wrap="none" rtlCol="0">
            <a:spAutoFit/>
          </a:bodyPr>
          <a:lstStyle/>
          <a:p>
            <a:pPr fontAlgn="base">
              <a:spcBef>
                <a:spcPct val="0"/>
              </a:spcBef>
              <a:spcAft>
                <a:spcPct val="0"/>
              </a:spcAft>
            </a:pPr>
            <a:r>
              <a:rPr lang="en-US" altLang="zh-CN" sz="1200" dirty="0">
                <a:solidFill>
                  <a:srgbClr val="000000"/>
                </a:solidFill>
                <a:latin typeface="微软雅黑" panose="020B0503020204020204" pitchFamily="34" charset="-122"/>
                <a:ea typeface="微软雅黑" panose="020B0503020204020204" pitchFamily="34" charset="-122"/>
              </a:rPr>
              <a:t>AFH illustration</a:t>
            </a:r>
            <a:endParaRPr lang="zh-CN" altLang="en-US" sz="1200" dirty="0">
              <a:solidFill>
                <a:srgbClr val="000000"/>
              </a:solidFill>
              <a:latin typeface="微软雅黑" panose="020B0503020204020204" pitchFamily="34" charset="-122"/>
              <a:ea typeface="微软雅黑" panose="020B0503020204020204" pitchFamily="34" charset="-122"/>
            </a:endParaRPr>
          </a:p>
        </p:txBody>
      </p:sp>
      <p:sp>
        <p:nvSpPr>
          <p:cNvPr id="118" name="矩形 117"/>
          <p:cNvSpPr/>
          <p:nvPr/>
        </p:nvSpPr>
        <p:spPr bwMode="auto">
          <a:xfrm>
            <a:off x="4097475" y="4507272"/>
            <a:ext cx="69282" cy="42066"/>
          </a:xfrm>
          <a:prstGeom prst="rect">
            <a:avLst/>
          </a:prstGeom>
          <a:solidFill>
            <a:srgbClr val="00B0F0"/>
          </a:solidFill>
          <a:ln>
            <a:solidFill>
              <a:srgbClr val="0070C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19" name="矩形 118"/>
          <p:cNvSpPr/>
          <p:nvPr/>
        </p:nvSpPr>
        <p:spPr bwMode="auto">
          <a:xfrm flipH="1">
            <a:off x="4097475" y="5096026"/>
            <a:ext cx="390131" cy="54653"/>
          </a:xfrm>
          <a:prstGeom prst="rect">
            <a:avLst/>
          </a:prstGeom>
          <a:solidFill>
            <a:srgbClr val="FFCC66">
              <a:lumMod val="75000"/>
            </a:srgbClr>
          </a:solidFill>
          <a:ln>
            <a:no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eaLnBrk="1" hangingPunct="1">
              <a:buClr>
                <a:srgbClr val="CC9900"/>
              </a:buClr>
              <a:buFont typeface="Wingdings" pitchFamily="2" charset="2"/>
              <a:buChar char="n"/>
              <a:defRPr/>
            </a:pPr>
            <a:endParaRPr lang="zh-CN" altLang="en-US" b="0" kern="0">
              <a:ln w="0"/>
              <a:solidFill>
                <a:srgbClr val="FFCC66"/>
              </a:solidFill>
              <a:effectLst>
                <a:outerShdw blurRad="38100" dist="25400" dir="5400000" algn="ctr" rotWithShape="0">
                  <a:srgbClr val="6E747A">
                    <a:alpha val="43000"/>
                  </a:srgbClr>
                </a:outerShdw>
              </a:effectLst>
              <a:latin typeface="Arial" charset="0"/>
            </a:endParaRPr>
          </a:p>
        </p:txBody>
      </p:sp>
      <p:sp>
        <p:nvSpPr>
          <p:cNvPr id="120" name="矩形 119"/>
          <p:cNvSpPr/>
          <p:nvPr/>
        </p:nvSpPr>
        <p:spPr bwMode="auto">
          <a:xfrm>
            <a:off x="4106590" y="4627656"/>
            <a:ext cx="69282" cy="42066"/>
          </a:xfrm>
          <a:prstGeom prst="rect">
            <a:avLst/>
          </a:prstGeom>
          <a:solidFill>
            <a:srgbClr val="FF0000"/>
          </a:solidFill>
          <a:ln>
            <a:solidFill>
              <a:srgbClr val="FF0000"/>
            </a:solidFill>
          </a:ln>
          <a:effectLst>
            <a:outerShdw blurRad="50800" dist="38100" dir="5400000" algn="t"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fontAlgn="base">
              <a:spcBef>
                <a:spcPct val="0"/>
              </a:spcBef>
              <a:spcAft>
                <a:spcPct val="0"/>
              </a:spcAft>
              <a:buClr>
                <a:srgbClr val="CC9900"/>
              </a:buClr>
              <a:buFont typeface="Wingdings" pitchFamily="2" charset="2"/>
              <a:buChar char="n"/>
            </a:pPr>
            <a:endParaRPr lang="zh-CN" altLang="en-US">
              <a:solidFill>
                <a:srgbClr val="000000"/>
              </a:solidFill>
              <a:latin typeface="Arial" charset="0"/>
            </a:endParaRPr>
          </a:p>
        </p:txBody>
      </p:sp>
      <p:sp>
        <p:nvSpPr>
          <p:cNvPr id="121" name="文本框 120"/>
          <p:cNvSpPr txBox="1"/>
          <p:nvPr/>
        </p:nvSpPr>
        <p:spPr>
          <a:xfrm>
            <a:off x="4042543" y="4242316"/>
            <a:ext cx="405880" cy="276999"/>
          </a:xfrm>
          <a:prstGeom prst="rect">
            <a:avLst/>
          </a:prstGeom>
          <a:noFill/>
        </p:spPr>
        <p:txBody>
          <a:bodyPr wrap="none" rtlCol="0">
            <a:spAutoFit/>
          </a:bodyPr>
          <a:lstStyle/>
          <a:p>
            <a:pPr eaLnBrk="1" hangingPunct="1">
              <a:defRPr/>
            </a:pPr>
            <a:r>
              <a:rPr lang="en-US" altLang="zh-CN" sz="1200" kern="0" dirty="0">
                <a:solidFill>
                  <a:srgbClr val="000000"/>
                </a:solidFill>
                <a:latin typeface="微软雅黑" panose="020B0503020204020204" pitchFamily="34" charset="-122"/>
                <a:ea typeface="微软雅黑" panose="020B0503020204020204" pitchFamily="34" charset="-122"/>
              </a:rPr>
              <a:t>NB</a:t>
            </a:r>
            <a:endParaRPr lang="zh-CN" altLang="en-US" sz="1200" kern="0" dirty="0">
              <a:solidFill>
                <a:srgbClr val="000000"/>
              </a:solidFill>
              <a:latin typeface="微软雅黑" panose="020B0503020204020204" pitchFamily="34" charset="-122"/>
              <a:ea typeface="微软雅黑" panose="020B0503020204020204" pitchFamily="34" charset="-122"/>
            </a:endParaRPr>
          </a:p>
        </p:txBody>
      </p:sp>
      <p:sp>
        <p:nvSpPr>
          <p:cNvPr id="122" name="文本框 121"/>
          <p:cNvSpPr txBox="1"/>
          <p:nvPr/>
        </p:nvSpPr>
        <p:spPr>
          <a:xfrm>
            <a:off x="3998401" y="4805273"/>
            <a:ext cx="574196" cy="276999"/>
          </a:xfrm>
          <a:prstGeom prst="rect">
            <a:avLst/>
          </a:prstGeom>
          <a:noFill/>
        </p:spPr>
        <p:txBody>
          <a:bodyPr wrap="none" rtlCol="0">
            <a:spAutoFit/>
          </a:bodyPr>
          <a:lstStyle/>
          <a:p>
            <a:pPr eaLnBrk="1" hangingPunct="1">
              <a:defRPr/>
            </a:pPr>
            <a:r>
              <a:rPr lang="en-US" altLang="zh-CN" sz="1200" kern="0" dirty="0">
                <a:solidFill>
                  <a:srgbClr val="000000"/>
                </a:solidFill>
                <a:latin typeface="微软雅黑" panose="020B0503020204020204" pitchFamily="34" charset="-122"/>
                <a:ea typeface="微软雅黑" panose="020B0503020204020204" pitchFamily="34" charset="-122"/>
              </a:rPr>
              <a:t>Wi-Fi</a:t>
            </a:r>
            <a:endParaRPr lang="zh-CN" altLang="en-US" sz="1200" kern="0" dirty="0">
              <a:solidFill>
                <a:srgbClr val="000000"/>
              </a:solidFill>
              <a:latin typeface="微软雅黑" panose="020B0503020204020204" pitchFamily="34" charset="-122"/>
              <a:ea typeface="微软雅黑" panose="020B0503020204020204" pitchFamily="34" charset="-122"/>
            </a:endParaRPr>
          </a:p>
        </p:txBody>
      </p:sp>
      <p:cxnSp>
        <p:nvCxnSpPr>
          <p:cNvPr id="8" name="直接连接符 7"/>
          <p:cNvCxnSpPr/>
          <p:nvPr/>
        </p:nvCxnSpPr>
        <p:spPr bwMode="auto">
          <a:xfrm>
            <a:off x="6012160" y="4221088"/>
            <a:ext cx="0" cy="19442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接连接符 54"/>
          <p:cNvCxnSpPr/>
          <p:nvPr/>
        </p:nvCxnSpPr>
        <p:spPr bwMode="auto">
          <a:xfrm>
            <a:off x="7452320" y="4221088"/>
            <a:ext cx="0" cy="19442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矩形 8"/>
          <p:cNvSpPr/>
          <p:nvPr/>
        </p:nvSpPr>
        <p:spPr>
          <a:xfrm>
            <a:off x="5674567" y="3891530"/>
            <a:ext cx="675185" cy="276999"/>
          </a:xfrm>
          <a:prstGeom prst="rect">
            <a:avLst/>
          </a:prstGeom>
        </p:spPr>
        <p:txBody>
          <a:bodyPr wrap="none">
            <a:spAutoFit/>
          </a:bodyPr>
          <a:lstStyle/>
          <a:p>
            <a:r>
              <a:rPr lang="en-US" altLang="zh-CN" dirty="0"/>
              <a:t>initiator</a:t>
            </a:r>
            <a:endParaRPr lang="zh-CN" altLang="en-US" dirty="0"/>
          </a:p>
        </p:txBody>
      </p:sp>
      <p:sp>
        <p:nvSpPr>
          <p:cNvPr id="57" name="矩形 56"/>
          <p:cNvSpPr/>
          <p:nvPr/>
        </p:nvSpPr>
        <p:spPr>
          <a:xfrm>
            <a:off x="7114727" y="3901480"/>
            <a:ext cx="792205" cy="276999"/>
          </a:xfrm>
          <a:prstGeom prst="rect">
            <a:avLst/>
          </a:prstGeom>
        </p:spPr>
        <p:txBody>
          <a:bodyPr wrap="none">
            <a:spAutoFit/>
          </a:bodyPr>
          <a:lstStyle/>
          <a:p>
            <a:r>
              <a:rPr lang="en-US" altLang="zh-CN" dirty="0"/>
              <a:t>responder</a:t>
            </a:r>
            <a:endParaRPr lang="zh-CN" altLang="en-US" dirty="0"/>
          </a:p>
        </p:txBody>
      </p:sp>
      <p:cxnSp>
        <p:nvCxnSpPr>
          <p:cNvPr id="11" name="直接箭头连接符 10"/>
          <p:cNvCxnSpPr/>
          <p:nvPr/>
        </p:nvCxnSpPr>
        <p:spPr bwMode="auto">
          <a:xfrm>
            <a:off x="6012160" y="4757868"/>
            <a:ext cx="1440160"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直接箭头连接符 59"/>
          <p:cNvCxnSpPr/>
          <p:nvPr/>
        </p:nvCxnSpPr>
        <p:spPr bwMode="auto">
          <a:xfrm>
            <a:off x="6012160" y="5612883"/>
            <a:ext cx="1440160"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文本框 11"/>
          <p:cNvSpPr txBox="1"/>
          <p:nvPr/>
        </p:nvSpPr>
        <p:spPr>
          <a:xfrm>
            <a:off x="6620671" y="4783636"/>
            <a:ext cx="223138" cy="646331"/>
          </a:xfrm>
          <a:prstGeom prst="rect">
            <a:avLst/>
          </a:prstGeom>
          <a:noFill/>
        </p:spPr>
        <p:txBody>
          <a:bodyPr wrap="none" rtlCol="0">
            <a:spAutoFit/>
          </a:bodyPr>
          <a:lstStyle/>
          <a:p>
            <a:r>
              <a:rPr lang="en-US" altLang="zh-CN" dirty="0"/>
              <a:t>.</a:t>
            </a:r>
          </a:p>
          <a:p>
            <a:r>
              <a:rPr lang="en-US" altLang="zh-CN" dirty="0"/>
              <a:t>.</a:t>
            </a:r>
          </a:p>
          <a:p>
            <a:r>
              <a:rPr lang="en-US" altLang="zh-CN" dirty="0"/>
              <a:t>.</a:t>
            </a:r>
            <a:endParaRPr lang="zh-CN" altLang="en-US" dirty="0"/>
          </a:p>
        </p:txBody>
      </p:sp>
      <p:sp>
        <p:nvSpPr>
          <p:cNvPr id="13" name="文本框 12"/>
          <p:cNvSpPr txBox="1"/>
          <p:nvPr/>
        </p:nvSpPr>
        <p:spPr>
          <a:xfrm>
            <a:off x="6284711" y="4497320"/>
            <a:ext cx="878767" cy="276999"/>
          </a:xfrm>
          <a:prstGeom prst="rect">
            <a:avLst/>
          </a:prstGeom>
          <a:noFill/>
        </p:spPr>
        <p:txBody>
          <a:bodyPr wrap="none" rtlCol="0">
            <a:spAutoFit/>
          </a:bodyPr>
          <a:lstStyle/>
          <a:p>
            <a:r>
              <a:rPr lang="en-US" altLang="zh-CN" dirty="0"/>
              <a:t>AFH CMD</a:t>
            </a:r>
            <a:endParaRPr lang="zh-CN" altLang="en-US" dirty="0"/>
          </a:p>
        </p:txBody>
      </p:sp>
      <p:sp>
        <p:nvSpPr>
          <p:cNvPr id="63" name="文本框 62"/>
          <p:cNvSpPr txBox="1"/>
          <p:nvPr/>
        </p:nvSpPr>
        <p:spPr>
          <a:xfrm>
            <a:off x="6278539" y="5382926"/>
            <a:ext cx="878767" cy="276999"/>
          </a:xfrm>
          <a:prstGeom prst="rect">
            <a:avLst/>
          </a:prstGeom>
          <a:noFill/>
        </p:spPr>
        <p:txBody>
          <a:bodyPr wrap="none" rtlCol="0">
            <a:spAutoFit/>
          </a:bodyPr>
          <a:lstStyle/>
          <a:p>
            <a:r>
              <a:rPr lang="en-US" altLang="zh-CN" dirty="0"/>
              <a:t>AFH CMD</a:t>
            </a:r>
            <a:endParaRPr lang="zh-CN" altLang="en-US" dirty="0"/>
          </a:p>
        </p:txBody>
      </p:sp>
    </p:spTree>
    <p:extLst>
      <p:ext uri="{BB962C8B-B14F-4D97-AF65-F5344CB8AC3E}">
        <p14:creationId xmlns:p14="http://schemas.microsoft.com/office/powerpoint/2010/main" val="3927557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5187" y="494861"/>
            <a:ext cx="7772400" cy="1066800"/>
          </a:xfrm>
        </p:spPr>
        <p:txBody>
          <a:bodyPr/>
          <a:lstStyle/>
          <a:p>
            <a:r>
              <a:rPr lang="en-US" altLang="zh-CN" dirty="0">
                <a:latin typeface="Times New Roman" panose="02020603050405020304" pitchFamily="18" charset="0"/>
                <a:cs typeface="Times New Roman" panose="02020603050405020304" pitchFamily="18" charset="0"/>
              </a:rPr>
              <a:t>AFH Map Format (1)</a:t>
            </a:r>
            <a:endParaRPr lang="zh-CN" altLang="en-US" dirty="0">
              <a:latin typeface="Times New Roman" panose="02020603050405020304" pitchFamily="18" charset="0"/>
              <a:cs typeface="Times New Roman" panose="02020603050405020304" pitchFamily="18" charset="0"/>
            </a:endParaRPr>
          </a:p>
        </p:txBody>
      </p:sp>
      <p:sp>
        <p:nvSpPr>
          <p:cNvPr id="3" name="内容占位符 2"/>
          <p:cNvSpPr>
            <a:spLocks noGrp="1"/>
          </p:cNvSpPr>
          <p:nvPr>
            <p:ph idx="1"/>
          </p:nvPr>
        </p:nvSpPr>
        <p:spPr>
          <a:xfrm>
            <a:off x="467544" y="1606725"/>
            <a:ext cx="8143056" cy="1286255"/>
          </a:xfrm>
        </p:spPr>
        <p:txBody>
          <a:bodyPr/>
          <a:lstStyle/>
          <a:p>
            <a:r>
              <a:rPr lang="en-US" altLang="zh-CN" sz="1200" dirty="0">
                <a:latin typeface="Times New Roman" panose="02020603050405020304" pitchFamily="18" charset="0"/>
                <a:cs typeface="Times New Roman" panose="02020603050405020304" pitchFamily="18" charset="0"/>
              </a:rPr>
              <a:t>Based on the observation in [1], in UNII-3 and UNII-5, several frequency bands are not occupied by Wi-Fi, we suggest to use them in priority. For example, distinguishing them with other spectrum in channel mapping updating indication.</a:t>
            </a: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p:txBody>
      </p:sp>
      <p:sp>
        <p:nvSpPr>
          <p:cNvPr id="4" name="日期占位符 3"/>
          <p:cNvSpPr>
            <a:spLocks noGrp="1"/>
          </p:cNvSpPr>
          <p:nvPr>
            <p:ph type="dt" sz="half" idx="10"/>
          </p:nvPr>
        </p:nvSpPr>
        <p:spPr>
          <a:xfrm>
            <a:off x="685800" y="378281"/>
            <a:ext cx="1600200" cy="215444"/>
          </a:xfrm>
        </p:spPr>
        <p:txBody>
          <a:bodyPr/>
          <a:lstStyle/>
          <a:p>
            <a:r>
              <a:rPr lang="en-US" altLang="zh-CN">
                <a:cs typeface="Times New Roman" panose="02020603050405020304" pitchFamily="18" charset="0"/>
              </a:rPr>
              <a:t>September 2022</a:t>
            </a:r>
            <a:endParaRPr lang="en-US" altLang="en-US">
              <a:cs typeface="Times New Roman" panose="02020603050405020304" pitchFamily="18" charset="0"/>
            </a:endParaRPr>
          </a:p>
        </p:txBody>
      </p:sp>
      <p:sp>
        <p:nvSpPr>
          <p:cNvPr id="5" name="页脚占位符 4"/>
          <p:cNvSpPr>
            <a:spLocks noGrp="1"/>
          </p:cNvSpPr>
          <p:nvPr>
            <p:ph type="ftr" sz="quarter" idx="11"/>
          </p:nvPr>
        </p:nvSpPr>
        <p:spPr>
          <a:xfrm>
            <a:off x="5486400" y="6475413"/>
            <a:ext cx="3124200" cy="184666"/>
          </a:xfrm>
        </p:spPr>
        <p:txBody>
          <a:bodyPr/>
          <a:lstStyle/>
          <a:p>
            <a:r>
              <a:rPr lang="da-DK" altLang="en-US">
                <a:cs typeface="Times New Roman" panose="02020603050405020304" pitchFamily="18" charset="0"/>
              </a:rPr>
              <a:t>Peng Liu et al, Huawei</a:t>
            </a:r>
            <a:endParaRPr lang="en-US" altLang="en-US">
              <a:cs typeface="Times New Roman" panose="02020603050405020304" pitchFamily="18" charset="0"/>
            </a:endParaRPr>
          </a:p>
        </p:txBody>
      </p:sp>
      <p:sp>
        <p:nvSpPr>
          <p:cNvPr id="6" name="灯片编号占位符 5"/>
          <p:cNvSpPr>
            <a:spLocks noGrp="1"/>
          </p:cNvSpPr>
          <p:nvPr>
            <p:ph type="sldNum" sz="quarter" idx="12"/>
          </p:nvPr>
        </p:nvSpPr>
        <p:spPr>
          <a:xfrm>
            <a:off x="4393695" y="6475413"/>
            <a:ext cx="432811" cy="184666"/>
          </a:xfrm>
        </p:spPr>
        <p:txBody>
          <a:bodyPr/>
          <a:lstStyle/>
          <a:p>
            <a:r>
              <a:rPr lang="en-US" altLang="en-US">
                <a:cs typeface="Times New Roman" panose="02020603050405020304" pitchFamily="18" charset="0"/>
              </a:rPr>
              <a:t>Slide </a:t>
            </a:r>
            <a:fld id="{7FFA85FD-E192-4C2D-9860-28C59D48001D}" type="slidenum">
              <a:rPr lang="en-US" altLang="en-US" smtClean="0">
                <a:cs typeface="Times New Roman" panose="02020603050405020304" pitchFamily="18" charset="0"/>
              </a:rPr>
              <a:pPr/>
              <a:t>6</a:t>
            </a:fld>
            <a:endParaRPr lang="en-US" altLang="en-US" dirty="0">
              <a:cs typeface="Times New Roman" panose="02020603050405020304" pitchFamily="18" charset="0"/>
            </a:endParaRPr>
          </a:p>
        </p:txBody>
      </p:sp>
      <p:graphicFrame>
        <p:nvGraphicFramePr>
          <p:cNvPr id="57" name="表格 56"/>
          <p:cNvGraphicFramePr>
            <a:graphicFrameLocks noGrp="1"/>
          </p:cNvGraphicFramePr>
          <p:nvPr>
            <p:extLst>
              <p:ext uri="{D42A27DB-BD31-4B8C-83A1-F6EECF244321}">
                <p14:modId xmlns:p14="http://schemas.microsoft.com/office/powerpoint/2010/main" val="549030561"/>
              </p:ext>
            </p:extLst>
          </p:nvPr>
        </p:nvGraphicFramePr>
        <p:xfrm>
          <a:off x="847421" y="4532663"/>
          <a:ext cx="7560840" cy="370840"/>
        </p:xfrm>
        <a:graphic>
          <a:graphicData uri="http://schemas.openxmlformats.org/drawingml/2006/table">
            <a:tbl>
              <a:tblPr firstRow="1" bandRow="1">
                <a:tableStyleId>{5940675A-B579-460E-94D1-54222C63F5DA}</a:tableStyleId>
              </a:tblPr>
              <a:tblGrid>
                <a:gridCol w="252028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370840">
                <a:tc>
                  <a:txBody>
                    <a:bodyPr/>
                    <a:lstStyle/>
                    <a:p>
                      <a:r>
                        <a:rPr lang="en-US" altLang="zh-CN" sz="1200" dirty="0"/>
                        <a:t>Wi-Fi non-occupied</a:t>
                      </a:r>
                      <a:r>
                        <a:rPr lang="en-US" altLang="zh-CN" sz="1200" baseline="0" dirty="0"/>
                        <a:t> channels</a:t>
                      </a:r>
                      <a:endParaRPr lang="zh-CN" altLang="en-US" sz="1200" dirty="0"/>
                    </a:p>
                  </a:txBody>
                  <a:tcPr/>
                </a:tc>
                <a:tc>
                  <a:txBody>
                    <a:bodyPr/>
                    <a:lstStyle/>
                    <a:p>
                      <a:r>
                        <a:rPr lang="en-US" altLang="zh-CN" sz="1200" dirty="0"/>
                        <a:t>Wi-Fi</a:t>
                      </a:r>
                      <a:r>
                        <a:rPr lang="en-US" altLang="zh-CN" sz="1200" baseline="0" dirty="0"/>
                        <a:t> channels (20MHz)</a:t>
                      </a:r>
                      <a:endParaRPr lang="zh-CN" altLang="en-US" sz="1200" dirty="0"/>
                    </a:p>
                  </a:txBody>
                  <a:tcPr/>
                </a:tc>
                <a:tc>
                  <a:txBody>
                    <a:bodyPr/>
                    <a:lstStyle/>
                    <a:p>
                      <a:r>
                        <a:rPr lang="en-US" altLang="zh-CN" sz="1200" dirty="0"/>
                        <a:t>Scaling</a:t>
                      </a:r>
                      <a:r>
                        <a:rPr lang="en-US" altLang="zh-CN" sz="1200" baseline="0" dirty="0"/>
                        <a:t> Factor (SF)</a:t>
                      </a:r>
                      <a:endParaRPr lang="zh-CN" altLang="en-US" sz="1200" dirty="0"/>
                    </a:p>
                  </a:txBody>
                  <a:tcPr/>
                </a:tc>
                <a:extLst>
                  <a:ext uri="{0D108BD9-81ED-4DB2-BD59-A6C34878D82A}">
                    <a16:rowId xmlns:a16="http://schemas.microsoft.com/office/drawing/2014/main" val="10000"/>
                  </a:ext>
                </a:extLst>
              </a:tr>
            </a:tbl>
          </a:graphicData>
        </a:graphic>
      </p:graphicFrame>
      <p:sp>
        <p:nvSpPr>
          <p:cNvPr id="58" name="内容占位符 2"/>
          <p:cNvSpPr txBox="1">
            <a:spLocks/>
          </p:cNvSpPr>
          <p:nvPr/>
        </p:nvSpPr>
        <p:spPr bwMode="auto">
          <a:xfrm>
            <a:off x="538572" y="3717032"/>
            <a:ext cx="8143056"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400" kern="0" dirty="0">
                <a:latin typeface="Times New Roman" panose="02020603050405020304" pitchFamily="18" charset="0"/>
                <a:cs typeface="Times New Roman" panose="02020603050405020304" pitchFamily="18" charset="0"/>
              </a:rPr>
              <a:t>To reduce the signaling overhead (</a:t>
            </a:r>
            <a:r>
              <a:rPr lang="en-US" altLang="zh-CN" sz="1400" kern="0" dirty="0">
                <a:solidFill>
                  <a:srgbClr val="C00000"/>
                </a:solidFill>
                <a:latin typeface="Times New Roman" panose="02020603050405020304" pitchFamily="18" charset="0"/>
                <a:cs typeface="Times New Roman" panose="02020603050405020304" pitchFamily="18" charset="0"/>
              </a:rPr>
              <a:t>50bits -&gt;12bits</a:t>
            </a:r>
            <a:r>
              <a:rPr lang="en-US" altLang="zh-CN" sz="1400" kern="0" dirty="0">
                <a:latin typeface="Times New Roman" panose="02020603050405020304" pitchFamily="18" charset="0"/>
                <a:cs typeface="Times New Roman" panose="02020603050405020304" pitchFamily="18" charset="0"/>
              </a:rPr>
              <a:t>) of updating </a:t>
            </a:r>
            <a:r>
              <a:rPr lang="en-US" altLang="zh-CN" sz="1400" i="1" kern="0" dirty="0">
                <a:latin typeface="Times New Roman" panose="02020603050405020304" pitchFamily="18" charset="0"/>
                <a:cs typeface="Times New Roman" panose="02020603050405020304" pitchFamily="18" charset="0"/>
              </a:rPr>
              <a:t>AFH Map</a:t>
            </a:r>
            <a:r>
              <a:rPr lang="en-US" altLang="zh-CN" sz="1400" kern="0" dirty="0">
                <a:latin typeface="Times New Roman" panose="02020603050405020304" pitchFamily="18" charset="0"/>
                <a:cs typeface="Times New Roman" panose="02020603050405020304" pitchFamily="18" charset="0"/>
              </a:rPr>
              <a:t> between initiator and responder, we propose the following IE.</a:t>
            </a:r>
          </a:p>
        </p:txBody>
      </p:sp>
      <p:sp>
        <p:nvSpPr>
          <p:cNvPr id="11" name="文本框 10"/>
          <p:cNvSpPr txBox="1"/>
          <p:nvPr/>
        </p:nvSpPr>
        <p:spPr>
          <a:xfrm>
            <a:off x="631887" y="4264066"/>
            <a:ext cx="431068" cy="276999"/>
          </a:xfrm>
          <a:prstGeom prst="rect">
            <a:avLst/>
          </a:prstGeom>
          <a:noFill/>
        </p:spPr>
        <p:txBody>
          <a:bodyPr wrap="square" rtlCol="0">
            <a:spAutoFit/>
          </a:bodyPr>
          <a:lstStyle/>
          <a:p>
            <a:r>
              <a:rPr lang="en-US" altLang="zh-CN" dirty="0">
                <a:cs typeface="Times New Roman" panose="02020603050405020304" pitchFamily="18" charset="0"/>
              </a:rPr>
              <a:t>B0</a:t>
            </a:r>
            <a:endParaRPr lang="zh-CN" altLang="en-US" dirty="0">
              <a:cs typeface="Times New Roman" panose="02020603050405020304" pitchFamily="18" charset="0"/>
            </a:endParaRPr>
          </a:p>
        </p:txBody>
      </p:sp>
      <p:sp>
        <p:nvSpPr>
          <p:cNvPr id="60" name="矩形 59"/>
          <p:cNvSpPr/>
          <p:nvPr/>
        </p:nvSpPr>
        <p:spPr>
          <a:xfrm>
            <a:off x="940274" y="2287881"/>
            <a:ext cx="7900616" cy="2160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latin typeface="Times New Roman" panose="02020603050405020304" pitchFamily="18" charset="0"/>
                <a:cs typeface="Times New Roman" panose="02020603050405020304" pitchFamily="18" charset="0"/>
              </a:rPr>
              <a:t>UNII-3(5725-5850)</a:t>
            </a:r>
            <a:endParaRPr lang="zh-CN" altLang="en-US" sz="1100" dirty="0">
              <a:solidFill>
                <a:schemeClr val="tx1"/>
              </a:solidFill>
              <a:latin typeface="Times New Roman" panose="02020603050405020304" pitchFamily="18" charset="0"/>
              <a:cs typeface="Times New Roman" panose="02020603050405020304" pitchFamily="18" charset="0"/>
            </a:endParaRPr>
          </a:p>
        </p:txBody>
      </p:sp>
      <p:graphicFrame>
        <p:nvGraphicFramePr>
          <p:cNvPr id="61" name="内容占位符 51"/>
          <p:cNvGraphicFramePr>
            <a:graphicFrameLocks/>
          </p:cNvGraphicFramePr>
          <p:nvPr>
            <p:extLst>
              <p:ext uri="{D42A27DB-BD31-4B8C-83A1-F6EECF244321}">
                <p14:modId xmlns:p14="http://schemas.microsoft.com/office/powerpoint/2010/main" val="1567139811"/>
              </p:ext>
            </p:extLst>
          </p:nvPr>
        </p:nvGraphicFramePr>
        <p:xfrm>
          <a:off x="933031" y="3182673"/>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62" name="矩形 61"/>
          <p:cNvSpPr/>
          <p:nvPr/>
        </p:nvSpPr>
        <p:spPr>
          <a:xfrm>
            <a:off x="875283" y="2855583"/>
            <a:ext cx="777828"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144</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63" name="直接连接符 62"/>
          <p:cNvCxnSpPr/>
          <p:nvPr/>
        </p:nvCxnSpPr>
        <p:spPr>
          <a:xfrm>
            <a:off x="94016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1653111" y="2349089"/>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5" name="文本框 64"/>
          <p:cNvSpPr txBox="1"/>
          <p:nvPr/>
        </p:nvSpPr>
        <p:spPr>
          <a:xfrm>
            <a:off x="751714" y="2610953"/>
            <a:ext cx="441146" cy="246221"/>
          </a:xfrm>
          <a:prstGeom prst="rect">
            <a:avLst/>
          </a:prstGeom>
          <a:noFill/>
        </p:spPr>
        <p:txBody>
          <a:bodyPr wrap="none" rtlCol="0">
            <a:spAutoFit/>
          </a:bodyPr>
          <a:lstStyle/>
          <a:p>
            <a:r>
              <a:rPr lang="en-US" altLang="zh-CN" sz="1000" dirty="0">
                <a:cs typeface="Times New Roman" panose="02020603050405020304" pitchFamily="18" charset="0"/>
              </a:rPr>
              <a:t>5725</a:t>
            </a:r>
            <a:endParaRPr lang="zh-CN" altLang="en-US" sz="1000" dirty="0">
              <a:cs typeface="Times New Roman" panose="02020603050405020304" pitchFamily="18" charset="0"/>
            </a:endParaRPr>
          </a:p>
        </p:txBody>
      </p:sp>
      <p:sp>
        <p:nvSpPr>
          <p:cNvPr id="66" name="文本框 65"/>
          <p:cNvSpPr txBox="1"/>
          <p:nvPr/>
        </p:nvSpPr>
        <p:spPr>
          <a:xfrm>
            <a:off x="1419714" y="2610158"/>
            <a:ext cx="441146" cy="246221"/>
          </a:xfrm>
          <a:prstGeom prst="rect">
            <a:avLst/>
          </a:prstGeom>
          <a:noFill/>
        </p:spPr>
        <p:txBody>
          <a:bodyPr wrap="none" rtlCol="0">
            <a:spAutoFit/>
          </a:bodyPr>
          <a:lstStyle/>
          <a:p>
            <a:r>
              <a:rPr lang="en-US" altLang="zh-CN" sz="1000" dirty="0">
                <a:cs typeface="Times New Roman" panose="02020603050405020304" pitchFamily="18" charset="0"/>
              </a:rPr>
              <a:t>5730</a:t>
            </a:r>
            <a:endParaRPr lang="zh-CN" altLang="en-US" sz="1000" dirty="0">
              <a:cs typeface="Times New Roman" panose="02020603050405020304" pitchFamily="18" charset="0"/>
            </a:endParaRPr>
          </a:p>
        </p:txBody>
      </p:sp>
      <p:sp>
        <p:nvSpPr>
          <p:cNvPr id="67" name="矩形 66"/>
          <p:cNvSpPr/>
          <p:nvPr/>
        </p:nvSpPr>
        <p:spPr>
          <a:xfrm>
            <a:off x="2382495" y="2859577"/>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149</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68" name="直接连接符 67"/>
          <p:cNvCxnSpPr/>
          <p:nvPr/>
        </p:nvCxnSpPr>
        <p:spPr>
          <a:xfrm>
            <a:off x="238032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10040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82048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454056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2" name="文本框 71"/>
          <p:cNvSpPr txBox="1"/>
          <p:nvPr/>
        </p:nvSpPr>
        <p:spPr>
          <a:xfrm>
            <a:off x="2163993" y="2618159"/>
            <a:ext cx="441146" cy="246221"/>
          </a:xfrm>
          <a:prstGeom prst="rect">
            <a:avLst/>
          </a:prstGeom>
          <a:noFill/>
        </p:spPr>
        <p:txBody>
          <a:bodyPr wrap="none" rtlCol="0">
            <a:spAutoFit/>
          </a:bodyPr>
          <a:lstStyle/>
          <a:p>
            <a:r>
              <a:rPr lang="en-US" altLang="zh-CN" sz="1000" dirty="0">
                <a:cs typeface="Times New Roman" panose="02020603050405020304" pitchFamily="18" charset="0"/>
              </a:rPr>
              <a:t>5735</a:t>
            </a:r>
            <a:endParaRPr lang="zh-CN" altLang="en-US" sz="1000" dirty="0">
              <a:cs typeface="Times New Roman" panose="02020603050405020304" pitchFamily="18" charset="0"/>
            </a:endParaRPr>
          </a:p>
        </p:txBody>
      </p:sp>
      <p:sp>
        <p:nvSpPr>
          <p:cNvPr id="73" name="文本框 72"/>
          <p:cNvSpPr txBox="1"/>
          <p:nvPr/>
        </p:nvSpPr>
        <p:spPr>
          <a:xfrm>
            <a:off x="2867048" y="2618159"/>
            <a:ext cx="441146" cy="246221"/>
          </a:xfrm>
          <a:prstGeom prst="rect">
            <a:avLst/>
          </a:prstGeom>
          <a:noFill/>
        </p:spPr>
        <p:txBody>
          <a:bodyPr wrap="none" rtlCol="0">
            <a:spAutoFit/>
          </a:bodyPr>
          <a:lstStyle/>
          <a:p>
            <a:r>
              <a:rPr lang="en-US" altLang="zh-CN" sz="1000" dirty="0">
                <a:cs typeface="Times New Roman" panose="02020603050405020304" pitchFamily="18" charset="0"/>
              </a:rPr>
              <a:t>5740</a:t>
            </a:r>
            <a:endParaRPr lang="zh-CN" altLang="en-US" sz="1000" dirty="0">
              <a:cs typeface="Times New Roman" panose="02020603050405020304" pitchFamily="18" charset="0"/>
            </a:endParaRPr>
          </a:p>
        </p:txBody>
      </p:sp>
      <p:sp>
        <p:nvSpPr>
          <p:cNvPr id="74" name="文本框 73"/>
          <p:cNvSpPr txBox="1"/>
          <p:nvPr/>
        </p:nvSpPr>
        <p:spPr>
          <a:xfrm>
            <a:off x="3597024" y="2618159"/>
            <a:ext cx="441146" cy="246221"/>
          </a:xfrm>
          <a:prstGeom prst="rect">
            <a:avLst/>
          </a:prstGeom>
          <a:noFill/>
        </p:spPr>
        <p:txBody>
          <a:bodyPr wrap="none" rtlCol="0">
            <a:spAutoFit/>
          </a:bodyPr>
          <a:lstStyle/>
          <a:p>
            <a:r>
              <a:rPr lang="en-US" altLang="zh-CN" sz="1000" dirty="0">
                <a:cs typeface="Times New Roman" panose="02020603050405020304" pitchFamily="18" charset="0"/>
              </a:rPr>
              <a:t>5745</a:t>
            </a:r>
            <a:endParaRPr lang="zh-CN" altLang="en-US" sz="1000" dirty="0">
              <a:cs typeface="Times New Roman" panose="02020603050405020304" pitchFamily="18" charset="0"/>
            </a:endParaRPr>
          </a:p>
        </p:txBody>
      </p:sp>
      <p:sp>
        <p:nvSpPr>
          <p:cNvPr id="75" name="文本框 74"/>
          <p:cNvSpPr txBox="1"/>
          <p:nvPr/>
        </p:nvSpPr>
        <p:spPr>
          <a:xfrm>
            <a:off x="4307336" y="2630555"/>
            <a:ext cx="441146" cy="246221"/>
          </a:xfrm>
          <a:prstGeom prst="rect">
            <a:avLst/>
          </a:prstGeom>
          <a:noFill/>
        </p:spPr>
        <p:txBody>
          <a:bodyPr wrap="none" rtlCol="0">
            <a:spAutoFit/>
          </a:bodyPr>
          <a:lstStyle/>
          <a:p>
            <a:r>
              <a:rPr lang="en-US" altLang="zh-CN" sz="1000" dirty="0">
                <a:cs typeface="Times New Roman" panose="02020603050405020304" pitchFamily="18" charset="0"/>
              </a:rPr>
              <a:t>5750</a:t>
            </a:r>
            <a:endParaRPr lang="zh-CN" altLang="en-US" sz="1000" dirty="0">
              <a:cs typeface="Times New Roman" panose="02020603050405020304" pitchFamily="18" charset="0"/>
            </a:endParaRPr>
          </a:p>
        </p:txBody>
      </p:sp>
      <p:cxnSp>
        <p:nvCxnSpPr>
          <p:cNvPr id="116" name="直接连接符 115"/>
          <p:cNvCxnSpPr/>
          <p:nvPr/>
        </p:nvCxnSpPr>
        <p:spPr>
          <a:xfrm>
            <a:off x="1300201" y="2355521"/>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矩形 122"/>
          <p:cNvSpPr/>
          <p:nvPr/>
        </p:nvSpPr>
        <p:spPr>
          <a:xfrm>
            <a:off x="5227805" y="2857643"/>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153</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graphicFrame>
        <p:nvGraphicFramePr>
          <p:cNvPr id="124" name="内容占位符 51"/>
          <p:cNvGraphicFramePr>
            <a:graphicFrameLocks/>
          </p:cNvGraphicFramePr>
          <p:nvPr>
            <p:extLst>
              <p:ext uri="{D42A27DB-BD31-4B8C-83A1-F6EECF244321}">
                <p14:modId xmlns:p14="http://schemas.microsoft.com/office/powerpoint/2010/main" val="3506094433"/>
              </p:ext>
            </p:extLst>
          </p:nvPr>
        </p:nvGraphicFramePr>
        <p:xfrm>
          <a:off x="4540561" y="3182673"/>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125" name="文本框 124"/>
          <p:cNvSpPr txBox="1"/>
          <p:nvPr/>
        </p:nvSpPr>
        <p:spPr>
          <a:xfrm>
            <a:off x="8192818" y="2676721"/>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sp>
        <p:nvSpPr>
          <p:cNvPr id="126" name="文本框 125"/>
          <p:cNvSpPr txBox="1"/>
          <p:nvPr/>
        </p:nvSpPr>
        <p:spPr>
          <a:xfrm>
            <a:off x="8418994" y="3032811"/>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sp>
        <p:nvSpPr>
          <p:cNvPr id="127" name="文本框 126"/>
          <p:cNvSpPr txBox="1"/>
          <p:nvPr/>
        </p:nvSpPr>
        <p:spPr>
          <a:xfrm>
            <a:off x="37570" y="2814760"/>
            <a:ext cx="833702" cy="246221"/>
          </a:xfrm>
          <a:prstGeom prst="rect">
            <a:avLst/>
          </a:prstGeom>
          <a:noFill/>
        </p:spPr>
        <p:txBody>
          <a:bodyPr wrap="square" rtlCol="0">
            <a:spAutoFit/>
          </a:bodyPr>
          <a:lstStyle/>
          <a:p>
            <a:r>
              <a:rPr lang="en-US" altLang="zh-CN" sz="1000" dirty="0">
                <a:cs typeface="Times New Roman" panose="02020603050405020304" pitchFamily="18" charset="0"/>
              </a:rPr>
              <a:t>Wi-Fi </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sp>
        <p:nvSpPr>
          <p:cNvPr id="128" name="文本框 127"/>
          <p:cNvSpPr txBox="1"/>
          <p:nvPr/>
        </p:nvSpPr>
        <p:spPr>
          <a:xfrm>
            <a:off x="36413" y="3202521"/>
            <a:ext cx="833702" cy="246221"/>
          </a:xfrm>
          <a:prstGeom prst="rect">
            <a:avLst/>
          </a:prstGeom>
          <a:noFill/>
        </p:spPr>
        <p:txBody>
          <a:bodyPr wrap="square" rtlCol="0">
            <a:spAutoFit/>
          </a:bodyPr>
          <a:lstStyle/>
          <a:p>
            <a:r>
              <a:rPr lang="en-US" altLang="zh-CN" sz="1000" dirty="0">
                <a:cs typeface="Times New Roman" panose="02020603050405020304" pitchFamily="18" charset="0"/>
              </a:rPr>
              <a:t>NB</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graphicFrame>
        <p:nvGraphicFramePr>
          <p:cNvPr id="129" name="内容占位符 51"/>
          <p:cNvGraphicFramePr>
            <a:graphicFrameLocks/>
          </p:cNvGraphicFramePr>
          <p:nvPr>
            <p:extLst>
              <p:ext uri="{D42A27DB-BD31-4B8C-83A1-F6EECF244321}">
                <p14:modId xmlns:p14="http://schemas.microsoft.com/office/powerpoint/2010/main" val="2981112864"/>
              </p:ext>
            </p:extLst>
          </p:nvPr>
        </p:nvGraphicFramePr>
        <p:xfrm>
          <a:off x="971600" y="3458208"/>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30" name="内容占位符 51"/>
          <p:cNvGraphicFramePr>
            <a:graphicFrameLocks/>
          </p:cNvGraphicFramePr>
          <p:nvPr>
            <p:extLst>
              <p:ext uri="{D42A27DB-BD31-4B8C-83A1-F6EECF244321}">
                <p14:modId xmlns:p14="http://schemas.microsoft.com/office/powerpoint/2010/main" val="3544752422"/>
              </p:ext>
            </p:extLst>
          </p:nvPr>
        </p:nvGraphicFramePr>
        <p:xfrm>
          <a:off x="4572000" y="3458208"/>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31" name="文本框 130"/>
          <p:cNvSpPr txBox="1"/>
          <p:nvPr/>
        </p:nvSpPr>
        <p:spPr>
          <a:xfrm>
            <a:off x="3188370" y="4265186"/>
            <a:ext cx="431068" cy="276999"/>
          </a:xfrm>
          <a:prstGeom prst="rect">
            <a:avLst/>
          </a:prstGeom>
          <a:noFill/>
        </p:spPr>
        <p:txBody>
          <a:bodyPr wrap="square" rtlCol="0">
            <a:spAutoFit/>
          </a:bodyPr>
          <a:lstStyle/>
          <a:p>
            <a:r>
              <a:rPr lang="en-US" altLang="zh-CN" dirty="0">
                <a:cs typeface="Times New Roman" panose="02020603050405020304" pitchFamily="18" charset="0"/>
              </a:rPr>
              <a:t>B3</a:t>
            </a:r>
            <a:endParaRPr lang="zh-CN" altLang="en-US" dirty="0">
              <a:cs typeface="Times New Roman" panose="02020603050405020304" pitchFamily="18" charset="0"/>
            </a:endParaRPr>
          </a:p>
        </p:txBody>
      </p:sp>
      <p:sp>
        <p:nvSpPr>
          <p:cNvPr id="132" name="文本框 131"/>
          <p:cNvSpPr txBox="1"/>
          <p:nvPr/>
        </p:nvSpPr>
        <p:spPr>
          <a:xfrm>
            <a:off x="5744853" y="4239536"/>
            <a:ext cx="431068" cy="276999"/>
          </a:xfrm>
          <a:prstGeom prst="rect">
            <a:avLst/>
          </a:prstGeom>
          <a:noFill/>
        </p:spPr>
        <p:txBody>
          <a:bodyPr wrap="square" rtlCol="0">
            <a:spAutoFit/>
          </a:bodyPr>
          <a:lstStyle/>
          <a:p>
            <a:r>
              <a:rPr lang="en-US" altLang="zh-CN" dirty="0">
                <a:cs typeface="Times New Roman" panose="02020603050405020304" pitchFamily="18" charset="0"/>
              </a:rPr>
              <a:t>B9</a:t>
            </a:r>
            <a:endParaRPr lang="zh-CN" altLang="en-US" dirty="0">
              <a:cs typeface="Times New Roman" panose="02020603050405020304" pitchFamily="18" charset="0"/>
            </a:endParaRPr>
          </a:p>
        </p:txBody>
      </p:sp>
      <p:sp>
        <p:nvSpPr>
          <p:cNvPr id="133" name="文本框 132"/>
          <p:cNvSpPr txBox="1"/>
          <p:nvPr/>
        </p:nvSpPr>
        <p:spPr>
          <a:xfrm>
            <a:off x="8148090" y="4221088"/>
            <a:ext cx="533537" cy="276999"/>
          </a:xfrm>
          <a:prstGeom prst="rect">
            <a:avLst/>
          </a:prstGeom>
          <a:noFill/>
        </p:spPr>
        <p:txBody>
          <a:bodyPr wrap="square" rtlCol="0">
            <a:spAutoFit/>
          </a:bodyPr>
          <a:lstStyle/>
          <a:p>
            <a:r>
              <a:rPr lang="en-US" altLang="zh-CN" dirty="0">
                <a:cs typeface="Times New Roman" panose="02020603050405020304" pitchFamily="18" charset="0"/>
              </a:rPr>
              <a:t>B11</a:t>
            </a:r>
            <a:endParaRPr lang="zh-CN" altLang="en-US" dirty="0">
              <a:cs typeface="Times New Roman" panose="02020603050405020304" pitchFamily="18" charset="0"/>
            </a:endParaRPr>
          </a:p>
        </p:txBody>
      </p:sp>
      <p:sp>
        <p:nvSpPr>
          <p:cNvPr id="134" name="内容占位符 2"/>
          <p:cNvSpPr txBox="1">
            <a:spLocks/>
          </p:cNvSpPr>
          <p:nvPr/>
        </p:nvSpPr>
        <p:spPr bwMode="auto">
          <a:xfrm>
            <a:off x="538571" y="5066891"/>
            <a:ext cx="8143056" cy="1170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buNone/>
            </a:pPr>
            <a:r>
              <a:rPr lang="en-US" altLang="zh-CN" sz="1200" kern="0" dirty="0">
                <a:solidFill>
                  <a:srgbClr val="C00000"/>
                </a:solidFill>
                <a:latin typeface="Times New Roman" panose="02020603050405020304" pitchFamily="18" charset="0"/>
                <a:cs typeface="Times New Roman" panose="02020603050405020304" pitchFamily="18" charset="0"/>
              </a:rPr>
              <a:t>UNII-3 channels as example</a:t>
            </a:r>
          </a:p>
          <a:p>
            <a:r>
              <a:rPr lang="en-US" altLang="zh-CN" sz="1200" kern="0" dirty="0">
                <a:latin typeface="Times New Roman" panose="02020603050405020304" pitchFamily="18" charset="0"/>
                <a:cs typeface="Times New Roman" panose="02020603050405020304" pitchFamily="18" charset="0"/>
              </a:rPr>
              <a:t>B0-B3: indicate Wi-Fi non-occupied channels, for UNII-3, they are NB </a:t>
            </a:r>
            <a:r>
              <a:rPr lang="en-US" altLang="zh-CN" sz="1200" kern="0" dirty="0" err="1">
                <a:latin typeface="Times New Roman" panose="02020603050405020304" pitchFamily="18" charset="0"/>
                <a:cs typeface="Times New Roman" panose="02020603050405020304" pitchFamily="18" charset="0"/>
              </a:rPr>
              <a:t>ch</a:t>
            </a:r>
            <a:r>
              <a:rPr lang="en-US" altLang="zh-CN" sz="1200" kern="0" dirty="0">
                <a:latin typeface="Times New Roman" panose="02020603050405020304" pitchFamily="18" charset="0"/>
                <a:cs typeface="Times New Roman" panose="02020603050405020304" pitchFamily="18" charset="0"/>
              </a:rPr>
              <a:t> 1~4</a:t>
            </a:r>
          </a:p>
          <a:p>
            <a:r>
              <a:rPr lang="en-US" altLang="zh-CN" sz="1200" kern="0" dirty="0">
                <a:latin typeface="Times New Roman" panose="02020603050405020304" pitchFamily="18" charset="0"/>
                <a:cs typeface="Times New Roman" panose="02020603050405020304" pitchFamily="18" charset="0"/>
              </a:rPr>
              <a:t>B4-B9: indicate Wi-Fi channels (20MHz), (B4,149), (B5,153), …</a:t>
            </a:r>
            <a:r>
              <a:rPr lang="en-US" altLang="zh-CN" sz="1200" dirty="0">
                <a:latin typeface="Times New Roman" panose="02020603050405020304" pitchFamily="18" charset="0"/>
                <a:cs typeface="Times New Roman" panose="02020603050405020304" pitchFamily="18" charset="0"/>
              </a:rPr>
              <a:t> ,(B9,169); It is used to block NB channels in group, which is more efficient and able to reduce overhead.</a:t>
            </a:r>
          </a:p>
          <a:p>
            <a:r>
              <a:rPr lang="en-US" altLang="zh-CN" sz="1200" dirty="0">
                <a:latin typeface="Times New Roman" panose="02020603050405020304" pitchFamily="18" charset="0"/>
                <a:cs typeface="Times New Roman" panose="02020603050405020304" pitchFamily="18" charset="0"/>
              </a:rPr>
              <a:t>B10B11-&gt;SF: for example, 00-&gt;0; 01-&gt;</a:t>
            </a:r>
            <a:r>
              <a:rPr lang="en-US" altLang="zh-CN" sz="1200" dirty="0">
                <a:solidFill>
                  <a:srgbClr val="C00000"/>
                </a:solidFill>
                <a:latin typeface="Times New Roman" panose="02020603050405020304" pitchFamily="18" charset="0"/>
                <a:cs typeface="Times New Roman" panose="02020603050405020304" pitchFamily="18" charset="0"/>
              </a:rPr>
              <a:t>3/4; </a:t>
            </a:r>
            <a:r>
              <a:rPr lang="en-US" altLang="zh-CN" sz="1200" dirty="0">
                <a:latin typeface="Times New Roman" panose="02020603050405020304" pitchFamily="18" charset="0"/>
                <a:cs typeface="Times New Roman" panose="02020603050405020304" pitchFamily="18" charset="0"/>
              </a:rPr>
              <a:t>10-&gt;1;11-&gt;</a:t>
            </a:r>
            <a:r>
              <a:rPr lang="en-US" altLang="zh-CN" sz="1200" dirty="0">
                <a:solidFill>
                  <a:srgbClr val="C00000"/>
                </a:solidFill>
                <a:latin typeface="Times New Roman" panose="02020603050405020304" pitchFamily="18" charset="0"/>
                <a:cs typeface="Times New Roman" panose="02020603050405020304" pitchFamily="18" charset="0"/>
              </a:rPr>
              <a:t>5/4</a:t>
            </a:r>
            <a:r>
              <a:rPr lang="en-US" altLang="zh-CN" sz="1200" dirty="0">
                <a:latin typeface="Times New Roman" panose="02020603050405020304" pitchFamily="18" charset="0"/>
                <a:cs typeface="Times New Roman" panose="02020603050405020304" pitchFamily="18" charset="0"/>
              </a:rPr>
              <a:t>.  SF is flexible to indicate the ratio of total unused NB bandwidth to the Wi-Fi channel bandwidth (20MHz). See next page for details</a:t>
            </a:r>
          </a:p>
          <a:p>
            <a:endParaRPr lang="en-US" altLang="zh-CN" sz="1200" dirty="0">
              <a:latin typeface="Times New Roman" panose="02020603050405020304" pitchFamily="18" charset="0"/>
              <a:cs typeface="Times New Roman" panose="02020603050405020304" pitchFamily="18" charset="0"/>
            </a:endParaRPr>
          </a:p>
          <a:p>
            <a:endParaRPr lang="en-US" altLang="zh-CN" sz="12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9612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65187" y="494861"/>
            <a:ext cx="7772400" cy="1066800"/>
          </a:xfrm>
        </p:spPr>
        <p:txBody>
          <a:bodyPr/>
          <a:lstStyle/>
          <a:p>
            <a:r>
              <a:rPr lang="en-US" altLang="zh-CN" dirty="0">
                <a:latin typeface="Times New Roman" panose="02020603050405020304" pitchFamily="18" charset="0"/>
                <a:cs typeface="Times New Roman" panose="02020603050405020304" pitchFamily="18" charset="0"/>
              </a:rPr>
              <a:t>AFH Map Format (2)</a:t>
            </a:r>
            <a:endParaRPr lang="zh-CN" altLang="en-US" dirty="0">
              <a:latin typeface="Times New Roman" panose="02020603050405020304" pitchFamily="18" charset="0"/>
              <a:cs typeface="Times New Roman" panose="02020603050405020304" pitchFamily="18" charset="0"/>
            </a:endParaRPr>
          </a:p>
        </p:txBody>
      </p:sp>
      <p:sp>
        <p:nvSpPr>
          <p:cNvPr id="4" name="日期占位符 3"/>
          <p:cNvSpPr>
            <a:spLocks noGrp="1"/>
          </p:cNvSpPr>
          <p:nvPr>
            <p:ph type="dt" sz="half" idx="10"/>
          </p:nvPr>
        </p:nvSpPr>
        <p:spPr>
          <a:xfrm>
            <a:off x="685800" y="378281"/>
            <a:ext cx="1600200" cy="215444"/>
          </a:xfrm>
        </p:spPr>
        <p:txBody>
          <a:bodyPr/>
          <a:lstStyle/>
          <a:p>
            <a:r>
              <a:rPr lang="en-US" altLang="zh-CN">
                <a:cs typeface="Times New Roman" panose="02020603050405020304" pitchFamily="18" charset="0"/>
              </a:rPr>
              <a:t>September 2022</a:t>
            </a:r>
            <a:endParaRPr lang="en-US" altLang="en-US">
              <a:cs typeface="Times New Roman" panose="02020603050405020304" pitchFamily="18" charset="0"/>
            </a:endParaRPr>
          </a:p>
        </p:txBody>
      </p:sp>
      <p:sp>
        <p:nvSpPr>
          <p:cNvPr id="5" name="页脚占位符 4"/>
          <p:cNvSpPr>
            <a:spLocks noGrp="1"/>
          </p:cNvSpPr>
          <p:nvPr>
            <p:ph type="ftr" sz="quarter" idx="11"/>
          </p:nvPr>
        </p:nvSpPr>
        <p:spPr>
          <a:xfrm>
            <a:off x="5486400" y="6475413"/>
            <a:ext cx="3124200" cy="184666"/>
          </a:xfrm>
        </p:spPr>
        <p:txBody>
          <a:bodyPr/>
          <a:lstStyle/>
          <a:p>
            <a:r>
              <a:rPr lang="da-DK" altLang="en-US">
                <a:cs typeface="Times New Roman" panose="02020603050405020304" pitchFamily="18" charset="0"/>
              </a:rPr>
              <a:t>Peng Liu et al, Huawei</a:t>
            </a:r>
            <a:endParaRPr lang="en-US" altLang="en-US">
              <a:cs typeface="Times New Roman" panose="02020603050405020304" pitchFamily="18" charset="0"/>
            </a:endParaRPr>
          </a:p>
        </p:txBody>
      </p:sp>
      <p:sp>
        <p:nvSpPr>
          <p:cNvPr id="6" name="灯片编号占位符 5"/>
          <p:cNvSpPr>
            <a:spLocks noGrp="1"/>
          </p:cNvSpPr>
          <p:nvPr>
            <p:ph type="sldNum" sz="quarter" idx="12"/>
          </p:nvPr>
        </p:nvSpPr>
        <p:spPr>
          <a:xfrm>
            <a:off x="4393695" y="6475413"/>
            <a:ext cx="432811" cy="184666"/>
          </a:xfrm>
        </p:spPr>
        <p:txBody>
          <a:bodyPr/>
          <a:lstStyle/>
          <a:p>
            <a:r>
              <a:rPr lang="en-US" altLang="en-US">
                <a:cs typeface="Times New Roman" panose="02020603050405020304" pitchFamily="18" charset="0"/>
              </a:rPr>
              <a:t>Slide </a:t>
            </a:r>
            <a:fld id="{7FFA85FD-E192-4C2D-9860-28C59D48001D}" type="slidenum">
              <a:rPr lang="en-US" altLang="en-US" smtClean="0">
                <a:cs typeface="Times New Roman" panose="02020603050405020304" pitchFamily="18" charset="0"/>
              </a:rPr>
              <a:pPr/>
              <a:t>7</a:t>
            </a:fld>
            <a:endParaRPr lang="en-US" altLang="en-US" dirty="0">
              <a:cs typeface="Times New Roman" panose="02020603050405020304" pitchFamily="18" charset="0"/>
            </a:endParaRPr>
          </a:p>
        </p:txBody>
      </p:sp>
      <p:graphicFrame>
        <p:nvGraphicFramePr>
          <p:cNvPr id="57" name="表格 56"/>
          <p:cNvGraphicFramePr>
            <a:graphicFrameLocks noGrp="1"/>
          </p:cNvGraphicFramePr>
          <p:nvPr>
            <p:extLst>
              <p:ext uri="{D42A27DB-BD31-4B8C-83A1-F6EECF244321}">
                <p14:modId xmlns:p14="http://schemas.microsoft.com/office/powerpoint/2010/main" val="1065852224"/>
              </p:ext>
            </p:extLst>
          </p:nvPr>
        </p:nvGraphicFramePr>
        <p:xfrm>
          <a:off x="847421" y="3596559"/>
          <a:ext cx="7560840" cy="370840"/>
        </p:xfrm>
        <a:graphic>
          <a:graphicData uri="http://schemas.openxmlformats.org/drawingml/2006/table">
            <a:tbl>
              <a:tblPr firstRow="1" bandRow="1">
                <a:tableStyleId>{5940675A-B579-460E-94D1-54222C63F5DA}</a:tableStyleId>
              </a:tblPr>
              <a:tblGrid>
                <a:gridCol w="252028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2520280">
                  <a:extLst>
                    <a:ext uri="{9D8B030D-6E8A-4147-A177-3AD203B41FA5}">
                      <a16:colId xmlns:a16="http://schemas.microsoft.com/office/drawing/2014/main" val="20002"/>
                    </a:ext>
                  </a:extLst>
                </a:gridCol>
              </a:tblGrid>
              <a:tr h="370840">
                <a:tc>
                  <a:txBody>
                    <a:bodyPr/>
                    <a:lstStyle/>
                    <a:p>
                      <a:r>
                        <a:rPr lang="en-US" altLang="zh-CN" sz="1200" dirty="0"/>
                        <a:t>Wi-Fi non-occupied</a:t>
                      </a:r>
                      <a:r>
                        <a:rPr lang="en-US" altLang="zh-CN" sz="1200" baseline="0" dirty="0"/>
                        <a:t> channels</a:t>
                      </a:r>
                      <a:endParaRPr lang="zh-CN" altLang="en-US" sz="1200" dirty="0"/>
                    </a:p>
                  </a:txBody>
                  <a:tcPr/>
                </a:tc>
                <a:tc>
                  <a:txBody>
                    <a:bodyPr/>
                    <a:lstStyle/>
                    <a:p>
                      <a:r>
                        <a:rPr lang="en-US" altLang="zh-CN" sz="1200" dirty="0"/>
                        <a:t>Wi-Fi</a:t>
                      </a:r>
                      <a:r>
                        <a:rPr lang="en-US" altLang="zh-CN" sz="1200" baseline="0" dirty="0"/>
                        <a:t> channels (20MHz)</a:t>
                      </a:r>
                      <a:endParaRPr lang="zh-CN" altLang="en-US" sz="1200" dirty="0"/>
                    </a:p>
                  </a:txBody>
                  <a:tcPr/>
                </a:tc>
                <a:tc>
                  <a:txBody>
                    <a:bodyPr/>
                    <a:lstStyle/>
                    <a:p>
                      <a:r>
                        <a:rPr lang="en-US" altLang="zh-CN" sz="1200" dirty="0"/>
                        <a:t>Scaling</a:t>
                      </a:r>
                      <a:r>
                        <a:rPr lang="en-US" altLang="zh-CN" sz="1200" baseline="0" dirty="0"/>
                        <a:t> Factor (SF)</a:t>
                      </a:r>
                      <a:endParaRPr lang="zh-CN" altLang="en-US" sz="1200" dirty="0"/>
                    </a:p>
                  </a:txBody>
                  <a:tcPr/>
                </a:tc>
                <a:extLst>
                  <a:ext uri="{0D108BD9-81ED-4DB2-BD59-A6C34878D82A}">
                    <a16:rowId xmlns:a16="http://schemas.microsoft.com/office/drawing/2014/main" val="10000"/>
                  </a:ext>
                </a:extLst>
              </a:tr>
            </a:tbl>
          </a:graphicData>
        </a:graphic>
      </p:graphicFrame>
      <p:sp>
        <p:nvSpPr>
          <p:cNvPr id="11" name="文本框 10"/>
          <p:cNvSpPr txBox="1"/>
          <p:nvPr/>
        </p:nvSpPr>
        <p:spPr>
          <a:xfrm>
            <a:off x="631887" y="3327962"/>
            <a:ext cx="431068" cy="276999"/>
          </a:xfrm>
          <a:prstGeom prst="rect">
            <a:avLst/>
          </a:prstGeom>
          <a:noFill/>
        </p:spPr>
        <p:txBody>
          <a:bodyPr wrap="square" rtlCol="0">
            <a:spAutoFit/>
          </a:bodyPr>
          <a:lstStyle/>
          <a:p>
            <a:r>
              <a:rPr lang="en-US" altLang="zh-CN" dirty="0">
                <a:cs typeface="Times New Roman" panose="02020603050405020304" pitchFamily="18" charset="0"/>
              </a:rPr>
              <a:t>B0</a:t>
            </a:r>
            <a:endParaRPr lang="zh-CN" altLang="en-US" dirty="0">
              <a:cs typeface="Times New Roman" panose="02020603050405020304" pitchFamily="18" charset="0"/>
            </a:endParaRPr>
          </a:p>
        </p:txBody>
      </p:sp>
      <p:sp>
        <p:nvSpPr>
          <p:cNvPr id="60" name="矩形 59"/>
          <p:cNvSpPr/>
          <p:nvPr/>
        </p:nvSpPr>
        <p:spPr>
          <a:xfrm>
            <a:off x="940274" y="1556792"/>
            <a:ext cx="7900616" cy="21602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100" dirty="0">
                <a:solidFill>
                  <a:schemeClr val="tx1"/>
                </a:solidFill>
                <a:latin typeface="Times New Roman" panose="02020603050405020304" pitchFamily="18" charset="0"/>
                <a:cs typeface="Times New Roman" panose="02020603050405020304" pitchFamily="18" charset="0"/>
              </a:rPr>
              <a:t>UNII-3(5725-5850)</a:t>
            </a:r>
            <a:endParaRPr lang="zh-CN" altLang="en-US" sz="1100" dirty="0">
              <a:solidFill>
                <a:schemeClr val="tx1"/>
              </a:solidFill>
              <a:latin typeface="Times New Roman" panose="02020603050405020304" pitchFamily="18" charset="0"/>
              <a:cs typeface="Times New Roman" panose="02020603050405020304" pitchFamily="18" charset="0"/>
            </a:endParaRPr>
          </a:p>
        </p:txBody>
      </p:sp>
      <p:graphicFrame>
        <p:nvGraphicFramePr>
          <p:cNvPr id="61" name="内容占位符 51"/>
          <p:cNvGraphicFramePr>
            <a:graphicFrameLocks/>
          </p:cNvGraphicFramePr>
          <p:nvPr>
            <p:extLst>
              <p:ext uri="{D42A27DB-BD31-4B8C-83A1-F6EECF244321}">
                <p14:modId xmlns:p14="http://schemas.microsoft.com/office/powerpoint/2010/main" val="1458511942"/>
              </p:ext>
            </p:extLst>
          </p:nvPr>
        </p:nvGraphicFramePr>
        <p:xfrm>
          <a:off x="933031" y="2714766"/>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62" name="矩形 61"/>
          <p:cNvSpPr/>
          <p:nvPr/>
        </p:nvSpPr>
        <p:spPr>
          <a:xfrm>
            <a:off x="875283" y="2124494"/>
            <a:ext cx="777828"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144</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63" name="直接连接符 62"/>
          <p:cNvCxnSpPr/>
          <p:nvPr/>
        </p:nvCxnSpPr>
        <p:spPr>
          <a:xfrm>
            <a:off x="94016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4" name="直接连接符 63"/>
          <p:cNvCxnSpPr/>
          <p:nvPr/>
        </p:nvCxnSpPr>
        <p:spPr>
          <a:xfrm>
            <a:off x="1653111" y="1618000"/>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5" name="文本框 64"/>
          <p:cNvSpPr txBox="1"/>
          <p:nvPr/>
        </p:nvSpPr>
        <p:spPr>
          <a:xfrm>
            <a:off x="751714" y="1879864"/>
            <a:ext cx="441146" cy="246221"/>
          </a:xfrm>
          <a:prstGeom prst="rect">
            <a:avLst/>
          </a:prstGeom>
          <a:noFill/>
        </p:spPr>
        <p:txBody>
          <a:bodyPr wrap="none" rtlCol="0">
            <a:spAutoFit/>
          </a:bodyPr>
          <a:lstStyle/>
          <a:p>
            <a:r>
              <a:rPr lang="en-US" altLang="zh-CN" sz="1000" dirty="0">
                <a:cs typeface="Times New Roman" panose="02020603050405020304" pitchFamily="18" charset="0"/>
              </a:rPr>
              <a:t>5725</a:t>
            </a:r>
            <a:endParaRPr lang="zh-CN" altLang="en-US" sz="1000" dirty="0">
              <a:cs typeface="Times New Roman" panose="02020603050405020304" pitchFamily="18" charset="0"/>
            </a:endParaRPr>
          </a:p>
        </p:txBody>
      </p:sp>
      <p:sp>
        <p:nvSpPr>
          <p:cNvPr id="66" name="文本框 65"/>
          <p:cNvSpPr txBox="1"/>
          <p:nvPr/>
        </p:nvSpPr>
        <p:spPr>
          <a:xfrm>
            <a:off x="1419714" y="1879069"/>
            <a:ext cx="441146" cy="246221"/>
          </a:xfrm>
          <a:prstGeom prst="rect">
            <a:avLst/>
          </a:prstGeom>
          <a:noFill/>
        </p:spPr>
        <p:txBody>
          <a:bodyPr wrap="none" rtlCol="0">
            <a:spAutoFit/>
          </a:bodyPr>
          <a:lstStyle/>
          <a:p>
            <a:r>
              <a:rPr lang="en-US" altLang="zh-CN" sz="1000" dirty="0">
                <a:cs typeface="Times New Roman" panose="02020603050405020304" pitchFamily="18" charset="0"/>
              </a:rPr>
              <a:t>5730</a:t>
            </a:r>
            <a:endParaRPr lang="zh-CN" altLang="en-US" sz="1000" dirty="0">
              <a:cs typeface="Times New Roman" panose="02020603050405020304" pitchFamily="18" charset="0"/>
            </a:endParaRPr>
          </a:p>
        </p:txBody>
      </p:sp>
      <p:sp>
        <p:nvSpPr>
          <p:cNvPr id="67" name="矩形 66"/>
          <p:cNvSpPr/>
          <p:nvPr/>
        </p:nvSpPr>
        <p:spPr>
          <a:xfrm>
            <a:off x="2382495" y="2128488"/>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149</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cxnSp>
        <p:nvCxnSpPr>
          <p:cNvPr id="68" name="直接连接符 67"/>
          <p:cNvCxnSpPr/>
          <p:nvPr/>
        </p:nvCxnSpPr>
        <p:spPr>
          <a:xfrm>
            <a:off x="238032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9" name="直接连接符 68"/>
          <p:cNvCxnSpPr/>
          <p:nvPr/>
        </p:nvCxnSpPr>
        <p:spPr>
          <a:xfrm>
            <a:off x="310040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0" name="直接连接符 69"/>
          <p:cNvCxnSpPr/>
          <p:nvPr/>
        </p:nvCxnSpPr>
        <p:spPr>
          <a:xfrm>
            <a:off x="382048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a:off x="454056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2" name="文本框 71"/>
          <p:cNvSpPr txBox="1"/>
          <p:nvPr/>
        </p:nvSpPr>
        <p:spPr>
          <a:xfrm>
            <a:off x="2163993" y="1887070"/>
            <a:ext cx="441146" cy="246221"/>
          </a:xfrm>
          <a:prstGeom prst="rect">
            <a:avLst/>
          </a:prstGeom>
          <a:noFill/>
        </p:spPr>
        <p:txBody>
          <a:bodyPr wrap="none" rtlCol="0">
            <a:spAutoFit/>
          </a:bodyPr>
          <a:lstStyle/>
          <a:p>
            <a:r>
              <a:rPr lang="en-US" altLang="zh-CN" sz="1000" dirty="0">
                <a:cs typeface="Times New Roman" panose="02020603050405020304" pitchFamily="18" charset="0"/>
              </a:rPr>
              <a:t>5735</a:t>
            </a:r>
            <a:endParaRPr lang="zh-CN" altLang="en-US" sz="1000" dirty="0">
              <a:cs typeface="Times New Roman" panose="02020603050405020304" pitchFamily="18" charset="0"/>
            </a:endParaRPr>
          </a:p>
        </p:txBody>
      </p:sp>
      <p:sp>
        <p:nvSpPr>
          <p:cNvPr id="73" name="文本框 72"/>
          <p:cNvSpPr txBox="1"/>
          <p:nvPr/>
        </p:nvSpPr>
        <p:spPr>
          <a:xfrm>
            <a:off x="2867048" y="1887070"/>
            <a:ext cx="441146" cy="246221"/>
          </a:xfrm>
          <a:prstGeom prst="rect">
            <a:avLst/>
          </a:prstGeom>
          <a:noFill/>
        </p:spPr>
        <p:txBody>
          <a:bodyPr wrap="none" rtlCol="0">
            <a:spAutoFit/>
          </a:bodyPr>
          <a:lstStyle/>
          <a:p>
            <a:r>
              <a:rPr lang="en-US" altLang="zh-CN" sz="1000" dirty="0">
                <a:cs typeface="Times New Roman" panose="02020603050405020304" pitchFamily="18" charset="0"/>
              </a:rPr>
              <a:t>5740</a:t>
            </a:r>
            <a:endParaRPr lang="zh-CN" altLang="en-US" sz="1000" dirty="0">
              <a:cs typeface="Times New Roman" panose="02020603050405020304" pitchFamily="18" charset="0"/>
            </a:endParaRPr>
          </a:p>
        </p:txBody>
      </p:sp>
      <p:sp>
        <p:nvSpPr>
          <p:cNvPr id="74" name="文本框 73"/>
          <p:cNvSpPr txBox="1"/>
          <p:nvPr/>
        </p:nvSpPr>
        <p:spPr>
          <a:xfrm>
            <a:off x="3597024" y="1887070"/>
            <a:ext cx="441146" cy="246221"/>
          </a:xfrm>
          <a:prstGeom prst="rect">
            <a:avLst/>
          </a:prstGeom>
          <a:noFill/>
        </p:spPr>
        <p:txBody>
          <a:bodyPr wrap="none" rtlCol="0">
            <a:spAutoFit/>
          </a:bodyPr>
          <a:lstStyle/>
          <a:p>
            <a:r>
              <a:rPr lang="en-US" altLang="zh-CN" sz="1000" dirty="0">
                <a:cs typeface="Times New Roman" panose="02020603050405020304" pitchFamily="18" charset="0"/>
              </a:rPr>
              <a:t>5745</a:t>
            </a:r>
            <a:endParaRPr lang="zh-CN" altLang="en-US" sz="1000" dirty="0">
              <a:cs typeface="Times New Roman" panose="02020603050405020304" pitchFamily="18" charset="0"/>
            </a:endParaRPr>
          </a:p>
        </p:txBody>
      </p:sp>
      <p:sp>
        <p:nvSpPr>
          <p:cNvPr id="75" name="文本框 74"/>
          <p:cNvSpPr txBox="1"/>
          <p:nvPr/>
        </p:nvSpPr>
        <p:spPr>
          <a:xfrm>
            <a:off x="4307336" y="1899466"/>
            <a:ext cx="441146" cy="246221"/>
          </a:xfrm>
          <a:prstGeom prst="rect">
            <a:avLst/>
          </a:prstGeom>
          <a:noFill/>
        </p:spPr>
        <p:txBody>
          <a:bodyPr wrap="none" rtlCol="0">
            <a:spAutoFit/>
          </a:bodyPr>
          <a:lstStyle/>
          <a:p>
            <a:r>
              <a:rPr lang="en-US" altLang="zh-CN" sz="1000" dirty="0">
                <a:cs typeface="Times New Roman" panose="02020603050405020304" pitchFamily="18" charset="0"/>
              </a:rPr>
              <a:t>5750</a:t>
            </a:r>
            <a:endParaRPr lang="zh-CN" altLang="en-US" sz="1000" dirty="0">
              <a:cs typeface="Times New Roman" panose="02020603050405020304" pitchFamily="18" charset="0"/>
            </a:endParaRPr>
          </a:p>
        </p:txBody>
      </p:sp>
      <p:cxnSp>
        <p:nvCxnSpPr>
          <p:cNvPr id="116" name="直接连接符 115"/>
          <p:cNvCxnSpPr/>
          <p:nvPr/>
        </p:nvCxnSpPr>
        <p:spPr>
          <a:xfrm>
            <a:off x="1300201" y="1624432"/>
            <a:ext cx="0" cy="122413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矩形 122"/>
          <p:cNvSpPr/>
          <p:nvPr/>
        </p:nvSpPr>
        <p:spPr>
          <a:xfrm>
            <a:off x="5227805" y="2126554"/>
            <a:ext cx="2845310" cy="21602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00" dirty="0">
                <a:solidFill>
                  <a:schemeClr val="tx1"/>
                </a:solidFill>
                <a:latin typeface="Times New Roman" panose="02020603050405020304" pitchFamily="18" charset="0"/>
                <a:cs typeface="Times New Roman" panose="02020603050405020304" pitchFamily="18" charset="0"/>
              </a:rPr>
              <a:t>153</a:t>
            </a:r>
            <a:endParaRPr lang="zh-CN" altLang="en-US" sz="1000" dirty="0">
              <a:solidFill>
                <a:schemeClr val="tx1"/>
              </a:solidFill>
              <a:latin typeface="Times New Roman" panose="02020603050405020304" pitchFamily="18" charset="0"/>
              <a:cs typeface="Times New Roman" panose="02020603050405020304" pitchFamily="18" charset="0"/>
            </a:endParaRPr>
          </a:p>
        </p:txBody>
      </p:sp>
      <p:graphicFrame>
        <p:nvGraphicFramePr>
          <p:cNvPr id="124" name="内容占位符 51"/>
          <p:cNvGraphicFramePr>
            <a:graphicFrameLocks/>
          </p:cNvGraphicFramePr>
          <p:nvPr>
            <p:extLst>
              <p:ext uri="{D42A27DB-BD31-4B8C-83A1-F6EECF244321}">
                <p14:modId xmlns:p14="http://schemas.microsoft.com/office/powerpoint/2010/main" val="1585442561"/>
              </p:ext>
            </p:extLst>
          </p:nvPr>
        </p:nvGraphicFramePr>
        <p:xfrm>
          <a:off x="4540561" y="2714766"/>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tc>
                  <a:txBody>
                    <a:bodyPr/>
                    <a:lstStyle/>
                    <a:p>
                      <a:endParaRPr lang="zh-CN" altLang="en-US" sz="100" dirty="0"/>
                    </a:p>
                  </a:txBody>
                  <a:tcPr/>
                </a:tc>
                <a:extLst>
                  <a:ext uri="{0D108BD9-81ED-4DB2-BD59-A6C34878D82A}">
                    <a16:rowId xmlns:a16="http://schemas.microsoft.com/office/drawing/2014/main" val="10000"/>
                  </a:ext>
                </a:extLst>
              </a:tr>
            </a:tbl>
          </a:graphicData>
        </a:graphic>
      </p:graphicFrame>
      <p:sp>
        <p:nvSpPr>
          <p:cNvPr id="125" name="文本框 124"/>
          <p:cNvSpPr txBox="1"/>
          <p:nvPr/>
        </p:nvSpPr>
        <p:spPr>
          <a:xfrm>
            <a:off x="8192818" y="1945632"/>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sp>
        <p:nvSpPr>
          <p:cNvPr id="126" name="文本框 125"/>
          <p:cNvSpPr txBox="1"/>
          <p:nvPr/>
        </p:nvSpPr>
        <p:spPr>
          <a:xfrm>
            <a:off x="8418994" y="2564904"/>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sp>
        <p:nvSpPr>
          <p:cNvPr id="127" name="文本框 126"/>
          <p:cNvSpPr txBox="1"/>
          <p:nvPr/>
        </p:nvSpPr>
        <p:spPr>
          <a:xfrm>
            <a:off x="37570" y="2083671"/>
            <a:ext cx="833702" cy="246221"/>
          </a:xfrm>
          <a:prstGeom prst="rect">
            <a:avLst/>
          </a:prstGeom>
          <a:noFill/>
        </p:spPr>
        <p:txBody>
          <a:bodyPr wrap="square" rtlCol="0">
            <a:spAutoFit/>
          </a:bodyPr>
          <a:lstStyle/>
          <a:p>
            <a:r>
              <a:rPr lang="en-US" altLang="zh-CN" sz="1000" dirty="0">
                <a:cs typeface="Times New Roman" panose="02020603050405020304" pitchFamily="18" charset="0"/>
              </a:rPr>
              <a:t>Wi-Fi </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sp>
        <p:nvSpPr>
          <p:cNvPr id="128" name="文本框 127"/>
          <p:cNvSpPr txBox="1"/>
          <p:nvPr/>
        </p:nvSpPr>
        <p:spPr>
          <a:xfrm>
            <a:off x="36413" y="2734614"/>
            <a:ext cx="833702" cy="246221"/>
          </a:xfrm>
          <a:prstGeom prst="rect">
            <a:avLst/>
          </a:prstGeom>
          <a:noFill/>
        </p:spPr>
        <p:txBody>
          <a:bodyPr wrap="square" rtlCol="0">
            <a:spAutoFit/>
          </a:bodyPr>
          <a:lstStyle/>
          <a:p>
            <a:r>
              <a:rPr lang="en-US" altLang="zh-CN" sz="1000" dirty="0">
                <a:cs typeface="Times New Roman" panose="02020603050405020304" pitchFamily="18" charset="0"/>
              </a:rPr>
              <a:t>NB</a:t>
            </a:r>
            <a:r>
              <a:rPr lang="zh-CN" altLang="en-US" sz="1000" dirty="0">
                <a:cs typeface="Times New Roman" panose="02020603050405020304" pitchFamily="18" charset="0"/>
              </a:rPr>
              <a:t> </a:t>
            </a:r>
            <a:r>
              <a:rPr lang="en-US" altLang="zh-CN" sz="1000" dirty="0" err="1">
                <a:cs typeface="Times New Roman" panose="02020603050405020304" pitchFamily="18" charset="0"/>
              </a:rPr>
              <a:t>ch</a:t>
            </a:r>
            <a:endParaRPr lang="en-US" altLang="zh-CN" sz="1000" dirty="0">
              <a:cs typeface="Times New Roman" panose="02020603050405020304" pitchFamily="18" charset="0"/>
            </a:endParaRPr>
          </a:p>
        </p:txBody>
      </p:sp>
      <p:graphicFrame>
        <p:nvGraphicFramePr>
          <p:cNvPr id="129" name="内容占位符 51"/>
          <p:cNvGraphicFramePr>
            <a:graphicFrameLocks/>
          </p:cNvGraphicFramePr>
          <p:nvPr>
            <p:extLst>
              <p:ext uri="{D42A27DB-BD31-4B8C-83A1-F6EECF244321}">
                <p14:modId xmlns:p14="http://schemas.microsoft.com/office/powerpoint/2010/main" val="4125636626"/>
              </p:ext>
            </p:extLst>
          </p:nvPr>
        </p:nvGraphicFramePr>
        <p:xfrm>
          <a:off x="971600" y="2990301"/>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graphicFrame>
        <p:nvGraphicFramePr>
          <p:cNvPr id="130" name="内容占位符 51"/>
          <p:cNvGraphicFramePr>
            <a:graphicFrameLocks/>
          </p:cNvGraphicFramePr>
          <p:nvPr>
            <p:extLst>
              <p:ext uri="{D42A27DB-BD31-4B8C-83A1-F6EECF244321}">
                <p14:modId xmlns:p14="http://schemas.microsoft.com/office/powerpoint/2010/main" val="3016666549"/>
              </p:ext>
            </p:extLst>
          </p:nvPr>
        </p:nvGraphicFramePr>
        <p:xfrm>
          <a:off x="4572000" y="2990301"/>
          <a:ext cx="3607530" cy="258824"/>
        </p:xfrm>
        <a:graphic>
          <a:graphicData uri="http://schemas.openxmlformats.org/drawingml/2006/table">
            <a:tbl>
              <a:tblPr firstRow="1" bandRow="1">
                <a:tableStyleId>{5940675A-B579-460E-94D1-54222C63F5DA}</a:tableStyleId>
              </a:tblPr>
              <a:tblGrid>
                <a:gridCol w="360753">
                  <a:extLst>
                    <a:ext uri="{9D8B030D-6E8A-4147-A177-3AD203B41FA5}">
                      <a16:colId xmlns:a16="http://schemas.microsoft.com/office/drawing/2014/main" val="20000"/>
                    </a:ext>
                  </a:extLst>
                </a:gridCol>
                <a:gridCol w="360753">
                  <a:extLst>
                    <a:ext uri="{9D8B030D-6E8A-4147-A177-3AD203B41FA5}">
                      <a16:colId xmlns:a16="http://schemas.microsoft.com/office/drawing/2014/main" val="20001"/>
                    </a:ext>
                  </a:extLst>
                </a:gridCol>
                <a:gridCol w="360753">
                  <a:extLst>
                    <a:ext uri="{9D8B030D-6E8A-4147-A177-3AD203B41FA5}">
                      <a16:colId xmlns:a16="http://schemas.microsoft.com/office/drawing/2014/main" val="20002"/>
                    </a:ext>
                  </a:extLst>
                </a:gridCol>
                <a:gridCol w="360753">
                  <a:extLst>
                    <a:ext uri="{9D8B030D-6E8A-4147-A177-3AD203B41FA5}">
                      <a16:colId xmlns:a16="http://schemas.microsoft.com/office/drawing/2014/main" val="20003"/>
                    </a:ext>
                  </a:extLst>
                </a:gridCol>
                <a:gridCol w="360753">
                  <a:extLst>
                    <a:ext uri="{9D8B030D-6E8A-4147-A177-3AD203B41FA5}">
                      <a16:colId xmlns:a16="http://schemas.microsoft.com/office/drawing/2014/main" val="20004"/>
                    </a:ext>
                  </a:extLst>
                </a:gridCol>
                <a:gridCol w="360753">
                  <a:extLst>
                    <a:ext uri="{9D8B030D-6E8A-4147-A177-3AD203B41FA5}">
                      <a16:colId xmlns:a16="http://schemas.microsoft.com/office/drawing/2014/main" val="20005"/>
                    </a:ext>
                  </a:extLst>
                </a:gridCol>
                <a:gridCol w="360753">
                  <a:extLst>
                    <a:ext uri="{9D8B030D-6E8A-4147-A177-3AD203B41FA5}">
                      <a16:colId xmlns:a16="http://schemas.microsoft.com/office/drawing/2014/main" val="20006"/>
                    </a:ext>
                  </a:extLst>
                </a:gridCol>
                <a:gridCol w="360753">
                  <a:extLst>
                    <a:ext uri="{9D8B030D-6E8A-4147-A177-3AD203B41FA5}">
                      <a16:colId xmlns:a16="http://schemas.microsoft.com/office/drawing/2014/main" val="20007"/>
                    </a:ext>
                  </a:extLst>
                </a:gridCol>
                <a:gridCol w="360753">
                  <a:extLst>
                    <a:ext uri="{9D8B030D-6E8A-4147-A177-3AD203B41FA5}">
                      <a16:colId xmlns:a16="http://schemas.microsoft.com/office/drawing/2014/main" val="20008"/>
                    </a:ext>
                  </a:extLst>
                </a:gridCol>
                <a:gridCol w="360753">
                  <a:extLst>
                    <a:ext uri="{9D8B030D-6E8A-4147-A177-3AD203B41FA5}">
                      <a16:colId xmlns:a16="http://schemas.microsoft.com/office/drawing/2014/main" val="20009"/>
                    </a:ext>
                  </a:extLst>
                </a:gridCol>
              </a:tblGrid>
              <a:tr h="258824">
                <a:tc>
                  <a:txBody>
                    <a:bodyPr/>
                    <a:lstStyle/>
                    <a:p>
                      <a:r>
                        <a:rPr lang="en-US" altLang="zh-CN" sz="800" dirty="0"/>
                        <a:t>11</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12</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13</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14</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15</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16</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17</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18</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19</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altLang="zh-CN" sz="800" dirty="0"/>
                        <a:t>20</a:t>
                      </a:r>
                      <a:endParaRPr lang="zh-CN" altLang="en-US" sz="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31" name="文本框 130"/>
          <p:cNvSpPr txBox="1"/>
          <p:nvPr/>
        </p:nvSpPr>
        <p:spPr>
          <a:xfrm>
            <a:off x="3188370" y="3329082"/>
            <a:ext cx="431068" cy="276999"/>
          </a:xfrm>
          <a:prstGeom prst="rect">
            <a:avLst/>
          </a:prstGeom>
          <a:noFill/>
        </p:spPr>
        <p:txBody>
          <a:bodyPr wrap="square" rtlCol="0">
            <a:spAutoFit/>
          </a:bodyPr>
          <a:lstStyle/>
          <a:p>
            <a:r>
              <a:rPr lang="en-US" altLang="zh-CN" dirty="0">
                <a:cs typeface="Times New Roman" panose="02020603050405020304" pitchFamily="18" charset="0"/>
              </a:rPr>
              <a:t>B3</a:t>
            </a:r>
            <a:endParaRPr lang="zh-CN" altLang="en-US" dirty="0">
              <a:cs typeface="Times New Roman" panose="02020603050405020304" pitchFamily="18" charset="0"/>
            </a:endParaRPr>
          </a:p>
        </p:txBody>
      </p:sp>
      <p:sp>
        <p:nvSpPr>
          <p:cNvPr id="132" name="文本框 131"/>
          <p:cNvSpPr txBox="1"/>
          <p:nvPr/>
        </p:nvSpPr>
        <p:spPr>
          <a:xfrm>
            <a:off x="5744853" y="3303432"/>
            <a:ext cx="431068" cy="276999"/>
          </a:xfrm>
          <a:prstGeom prst="rect">
            <a:avLst/>
          </a:prstGeom>
          <a:noFill/>
        </p:spPr>
        <p:txBody>
          <a:bodyPr wrap="square" rtlCol="0">
            <a:spAutoFit/>
          </a:bodyPr>
          <a:lstStyle/>
          <a:p>
            <a:r>
              <a:rPr lang="en-US" altLang="zh-CN" dirty="0">
                <a:cs typeface="Times New Roman" panose="02020603050405020304" pitchFamily="18" charset="0"/>
              </a:rPr>
              <a:t>B9</a:t>
            </a:r>
            <a:endParaRPr lang="zh-CN" altLang="en-US" dirty="0">
              <a:cs typeface="Times New Roman" panose="02020603050405020304" pitchFamily="18" charset="0"/>
            </a:endParaRPr>
          </a:p>
        </p:txBody>
      </p:sp>
      <p:sp>
        <p:nvSpPr>
          <p:cNvPr id="133" name="文本框 132"/>
          <p:cNvSpPr txBox="1"/>
          <p:nvPr/>
        </p:nvSpPr>
        <p:spPr>
          <a:xfrm>
            <a:off x="8148090" y="3284984"/>
            <a:ext cx="533537" cy="276999"/>
          </a:xfrm>
          <a:prstGeom prst="rect">
            <a:avLst/>
          </a:prstGeom>
          <a:noFill/>
        </p:spPr>
        <p:txBody>
          <a:bodyPr wrap="square" rtlCol="0">
            <a:spAutoFit/>
          </a:bodyPr>
          <a:lstStyle/>
          <a:p>
            <a:r>
              <a:rPr lang="en-US" altLang="zh-CN" dirty="0">
                <a:cs typeface="Times New Roman" panose="02020603050405020304" pitchFamily="18" charset="0"/>
              </a:rPr>
              <a:t>B11</a:t>
            </a:r>
            <a:endParaRPr lang="zh-CN" altLang="en-US" dirty="0">
              <a:cs typeface="Times New Roman" panose="02020603050405020304" pitchFamily="18" charset="0"/>
            </a:endParaRPr>
          </a:p>
        </p:txBody>
      </p:sp>
      <p:sp>
        <p:nvSpPr>
          <p:cNvPr id="134" name="内容占位符 2"/>
          <p:cNvSpPr txBox="1">
            <a:spLocks/>
          </p:cNvSpPr>
          <p:nvPr/>
        </p:nvSpPr>
        <p:spPr bwMode="auto">
          <a:xfrm>
            <a:off x="567359" y="4933297"/>
            <a:ext cx="8143056" cy="1333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400" dirty="0">
                <a:latin typeface="Times New Roman" panose="02020603050405020304" pitchFamily="18" charset="0"/>
                <a:cs typeface="Times New Roman" panose="02020603050405020304" pitchFamily="18" charset="0"/>
              </a:rPr>
              <a:t>B4 = 0, indicating there exists Wi-Fi interference on Wi-Fi channel 149</a:t>
            </a:r>
          </a:p>
          <a:p>
            <a:r>
              <a:rPr lang="en-US" altLang="zh-CN" sz="1400" dirty="0">
                <a:latin typeface="Times New Roman" panose="02020603050405020304" pitchFamily="18" charset="0"/>
                <a:cs typeface="Times New Roman" panose="02020603050405020304" pitchFamily="18" charset="0"/>
              </a:rPr>
              <a:t>B10B11 = 01, indicating the SF = 3/4 </a:t>
            </a:r>
          </a:p>
          <a:p>
            <a:r>
              <a:rPr lang="en-US" altLang="zh-CN" sz="1400" dirty="0">
                <a:latin typeface="Times New Roman" panose="02020603050405020304" pitchFamily="18" charset="0"/>
                <a:cs typeface="Times New Roman" panose="02020603050405020304" pitchFamily="18" charset="0"/>
              </a:rPr>
              <a:t>Combining the interfered channel and SF, there is 20*3/4=15MHz of Wi-Fi channel 149 being blocked, which corresponds to NB channel 6-11, i.e., the unused NB channels are 6-11.</a:t>
            </a:r>
          </a:p>
          <a:p>
            <a:r>
              <a:rPr lang="en-US" altLang="zh-CN" sz="1400" dirty="0">
                <a:latin typeface="Times New Roman" panose="02020603050405020304" pitchFamily="18" charset="0"/>
                <a:cs typeface="Times New Roman" panose="02020603050405020304" pitchFamily="18" charset="0"/>
              </a:rPr>
              <a:t>If B10B11 = 10, SF = 1, the used NB channels are 5-12.</a:t>
            </a:r>
          </a:p>
          <a:p>
            <a:endParaRPr lang="en-US" altLang="zh-CN" sz="12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p:txBody>
      </p:sp>
      <p:sp>
        <p:nvSpPr>
          <p:cNvPr id="7" name="矩形 6"/>
          <p:cNvSpPr/>
          <p:nvPr/>
        </p:nvSpPr>
        <p:spPr bwMode="auto">
          <a:xfrm>
            <a:off x="2733231" y="2684070"/>
            <a:ext cx="2174500" cy="501618"/>
          </a:xfrm>
          <a:prstGeom prst="rect">
            <a:avLst/>
          </a:prstGeom>
          <a:pattFill prst="wdUpDiag">
            <a:fgClr>
              <a:srgbClr val="FF0000"/>
            </a:fgClr>
            <a:bgClr>
              <a:schemeClr val="bg1"/>
            </a:bgClr>
          </a:patt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10" name="直接连接符 9"/>
          <p:cNvCxnSpPr>
            <a:endCxn id="61" idx="0"/>
          </p:cNvCxnSpPr>
          <p:nvPr/>
        </p:nvCxnSpPr>
        <p:spPr bwMode="auto">
          <a:xfrm>
            <a:off x="2386756" y="2374709"/>
            <a:ext cx="350040" cy="3400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接连接符 43"/>
          <p:cNvCxnSpPr/>
          <p:nvPr/>
        </p:nvCxnSpPr>
        <p:spPr bwMode="auto">
          <a:xfrm flipH="1">
            <a:off x="4907731" y="2354291"/>
            <a:ext cx="320075" cy="32291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文本框 14"/>
          <p:cNvSpPr txBox="1"/>
          <p:nvPr/>
        </p:nvSpPr>
        <p:spPr>
          <a:xfrm>
            <a:off x="3276797" y="2348880"/>
            <a:ext cx="1228262" cy="369332"/>
          </a:xfrm>
          <a:prstGeom prst="rect">
            <a:avLst/>
          </a:prstGeom>
          <a:noFill/>
        </p:spPr>
        <p:txBody>
          <a:bodyPr wrap="square" rtlCol="0">
            <a:spAutoFit/>
          </a:bodyPr>
          <a:lstStyle/>
          <a:p>
            <a:r>
              <a:rPr lang="en-US" altLang="zh-CN" sz="1800" dirty="0">
                <a:cs typeface="Times New Roman" panose="02020603050405020304" pitchFamily="18" charset="0"/>
              </a:rPr>
              <a:t>SF = 3/4</a:t>
            </a:r>
            <a:endParaRPr lang="zh-CN" altLang="en-US" sz="1800" dirty="0">
              <a:cs typeface="Times New Roman" panose="02020603050405020304" pitchFamily="18" charset="0"/>
            </a:endParaRPr>
          </a:p>
        </p:txBody>
      </p:sp>
      <p:sp>
        <p:nvSpPr>
          <p:cNvPr id="16" name="矩形 15"/>
          <p:cNvSpPr/>
          <p:nvPr/>
        </p:nvSpPr>
        <p:spPr>
          <a:xfrm>
            <a:off x="2867048" y="4074493"/>
            <a:ext cx="2834815" cy="646331"/>
          </a:xfrm>
          <a:prstGeom prst="rect">
            <a:avLst/>
          </a:prstGeom>
        </p:spPr>
        <p:txBody>
          <a:bodyPr wrap="none">
            <a:spAutoFit/>
          </a:bodyPr>
          <a:lstStyle/>
          <a:p>
            <a:r>
              <a:rPr lang="en-US" altLang="zh-CN" sz="3600" dirty="0">
                <a:cs typeface="Times New Roman" panose="02020603050405020304" pitchFamily="18" charset="0"/>
              </a:rPr>
              <a:t>1111</a:t>
            </a:r>
            <a:r>
              <a:rPr lang="en-US" altLang="zh-CN" sz="3600" dirty="0">
                <a:solidFill>
                  <a:srgbClr val="FF0000"/>
                </a:solidFill>
                <a:cs typeface="Times New Roman" panose="02020603050405020304" pitchFamily="18" charset="0"/>
              </a:rPr>
              <a:t>0</a:t>
            </a:r>
            <a:r>
              <a:rPr lang="en-US" altLang="zh-CN" sz="3600" dirty="0">
                <a:cs typeface="Times New Roman" panose="02020603050405020304" pitchFamily="18" charset="0"/>
              </a:rPr>
              <a:t>11111</a:t>
            </a:r>
            <a:r>
              <a:rPr lang="en-US" altLang="zh-CN" sz="3600" dirty="0">
                <a:solidFill>
                  <a:srgbClr val="FF0000"/>
                </a:solidFill>
                <a:cs typeface="Times New Roman" panose="02020603050405020304" pitchFamily="18" charset="0"/>
              </a:rPr>
              <a:t>01</a:t>
            </a:r>
          </a:p>
        </p:txBody>
      </p:sp>
      <p:sp>
        <p:nvSpPr>
          <p:cNvPr id="17" name="矩形 16"/>
          <p:cNvSpPr/>
          <p:nvPr/>
        </p:nvSpPr>
        <p:spPr bwMode="auto">
          <a:xfrm>
            <a:off x="2843808" y="4183423"/>
            <a:ext cx="953433" cy="432048"/>
          </a:xfrm>
          <a:prstGeom prst="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19" name="直接箭头连接符 18"/>
          <p:cNvCxnSpPr/>
          <p:nvPr/>
        </p:nvCxnSpPr>
        <p:spPr bwMode="auto">
          <a:xfrm flipH="1" flipV="1">
            <a:off x="1979712" y="3967399"/>
            <a:ext cx="1340812" cy="21602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矩形 51"/>
          <p:cNvSpPr/>
          <p:nvPr/>
        </p:nvSpPr>
        <p:spPr bwMode="auto">
          <a:xfrm>
            <a:off x="3820481" y="4181634"/>
            <a:ext cx="1255575" cy="432048"/>
          </a:xfrm>
          <a:prstGeom prst="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21" name="直接箭头连接符 20"/>
          <p:cNvCxnSpPr>
            <a:endCxn id="57" idx="2"/>
          </p:cNvCxnSpPr>
          <p:nvPr/>
        </p:nvCxnSpPr>
        <p:spPr bwMode="auto">
          <a:xfrm flipV="1">
            <a:off x="4484272" y="3967399"/>
            <a:ext cx="143569" cy="20806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矩形 54"/>
          <p:cNvSpPr/>
          <p:nvPr/>
        </p:nvSpPr>
        <p:spPr bwMode="auto">
          <a:xfrm>
            <a:off x="5120190" y="4175834"/>
            <a:ext cx="581673" cy="432048"/>
          </a:xfrm>
          <a:prstGeom prst="rect">
            <a:avLst/>
          </a:prstGeom>
          <a:noFill/>
          <a:ln w="12700" cap="flat" cmpd="sng" algn="ctr">
            <a:solidFill>
              <a:schemeClr val="accent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cxnSp>
        <p:nvCxnSpPr>
          <p:cNvPr id="23" name="直接箭头连接符 22"/>
          <p:cNvCxnSpPr>
            <a:stCxn id="55" idx="0"/>
          </p:cNvCxnSpPr>
          <p:nvPr/>
        </p:nvCxnSpPr>
        <p:spPr bwMode="auto">
          <a:xfrm flipV="1">
            <a:off x="5411027" y="3967399"/>
            <a:ext cx="1321213" cy="20843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矩形 23"/>
          <p:cNvSpPr/>
          <p:nvPr/>
        </p:nvSpPr>
        <p:spPr>
          <a:xfrm>
            <a:off x="873910" y="4191075"/>
            <a:ext cx="1539204" cy="400110"/>
          </a:xfrm>
          <a:prstGeom prst="rect">
            <a:avLst/>
          </a:prstGeom>
        </p:spPr>
        <p:txBody>
          <a:bodyPr wrap="none">
            <a:spAutoFit/>
          </a:bodyPr>
          <a:lstStyle/>
          <a:p>
            <a:r>
              <a:rPr lang="en-US" altLang="zh-CN" sz="2000" dirty="0">
                <a:cs typeface="Times New Roman" panose="02020603050405020304" pitchFamily="18" charset="0"/>
              </a:rPr>
              <a:t>AFH Map IE</a:t>
            </a:r>
          </a:p>
        </p:txBody>
      </p:sp>
    </p:spTree>
    <p:extLst>
      <p:ext uri="{BB962C8B-B14F-4D97-AF65-F5344CB8AC3E}">
        <p14:creationId xmlns:p14="http://schemas.microsoft.com/office/powerpoint/2010/main" val="637289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latin typeface="Times New Roman" panose="02020603050405020304" pitchFamily="18" charset="0"/>
                <a:cs typeface="Times New Roman" panose="02020603050405020304" pitchFamily="18" charset="0"/>
              </a:rPr>
              <a:t>Time Sequence Example</a:t>
            </a:r>
            <a:endParaRPr lang="zh-CN" altLang="en-US" dirty="0">
              <a:latin typeface="Times New Roman" panose="02020603050405020304" pitchFamily="18" charset="0"/>
              <a:cs typeface="Times New Roman" panose="02020603050405020304" pitchFamily="18" charset="0"/>
            </a:endParaRPr>
          </a:p>
        </p:txBody>
      </p:sp>
      <p:sp>
        <p:nvSpPr>
          <p:cNvPr id="3" name="日期占位符 2"/>
          <p:cNvSpPr>
            <a:spLocks noGrp="1"/>
          </p:cNvSpPr>
          <p:nvPr>
            <p:ph type="dt" sz="half" idx="10"/>
          </p:nvPr>
        </p:nvSpPr>
        <p:spPr/>
        <p:txBody>
          <a:bodyPr/>
          <a:lstStyle/>
          <a:p>
            <a:r>
              <a:rPr lang="en-US" altLang="zh-CN">
                <a:cs typeface="Times New Roman" panose="02020603050405020304" pitchFamily="18" charset="0"/>
              </a:rPr>
              <a:t>September 2022</a:t>
            </a:r>
            <a:endParaRPr lang="en-US" altLang="en-US" dirty="0">
              <a:cs typeface="Times New Roman" panose="02020603050405020304" pitchFamily="18" charset="0"/>
            </a:endParaRPr>
          </a:p>
        </p:txBody>
      </p:sp>
      <p:sp>
        <p:nvSpPr>
          <p:cNvPr id="4" name="页脚占位符 3"/>
          <p:cNvSpPr>
            <a:spLocks noGrp="1"/>
          </p:cNvSpPr>
          <p:nvPr>
            <p:ph type="ftr" sz="quarter" idx="11"/>
          </p:nvPr>
        </p:nvSpPr>
        <p:spPr/>
        <p:txBody>
          <a:bodyPr/>
          <a:lstStyle/>
          <a:p>
            <a:r>
              <a:rPr lang="en-US" altLang="en-US">
                <a:cs typeface="Times New Roman" panose="02020603050405020304" pitchFamily="18" charset="0"/>
              </a:rPr>
              <a:t>Peng Liu et al, Huawei</a:t>
            </a:r>
            <a:endParaRPr lang="en-US" altLang="en-US" dirty="0">
              <a:cs typeface="Times New Roman" panose="02020603050405020304" pitchFamily="18" charset="0"/>
            </a:endParaRPr>
          </a:p>
        </p:txBody>
      </p:sp>
      <p:sp>
        <p:nvSpPr>
          <p:cNvPr id="5" name="灯片编号占位符 4"/>
          <p:cNvSpPr>
            <a:spLocks noGrp="1"/>
          </p:cNvSpPr>
          <p:nvPr>
            <p:ph type="sldNum" sz="quarter" idx="12"/>
          </p:nvPr>
        </p:nvSpPr>
        <p:spPr>
          <a:xfrm>
            <a:off x="4393695" y="6475413"/>
            <a:ext cx="432811" cy="184666"/>
          </a:xfrm>
        </p:spPr>
        <p:txBody>
          <a:bodyPr/>
          <a:lstStyle/>
          <a:p>
            <a:r>
              <a:rPr lang="en-US" altLang="en-US">
                <a:cs typeface="Times New Roman" panose="02020603050405020304" pitchFamily="18" charset="0"/>
              </a:rPr>
              <a:t>Slide </a:t>
            </a:r>
            <a:fld id="{43A0C1D6-706E-4838-95A6-0943C43B1ADD}" type="slidenum">
              <a:rPr lang="en-US" altLang="en-US" smtClean="0">
                <a:cs typeface="Times New Roman" panose="02020603050405020304" pitchFamily="18" charset="0"/>
              </a:rPr>
              <a:pPr/>
              <a:t>8</a:t>
            </a:fld>
            <a:endParaRPr lang="en-US" altLang="en-US">
              <a:cs typeface="Times New Roman" panose="02020603050405020304" pitchFamily="18" charset="0"/>
            </a:endParaRPr>
          </a:p>
        </p:txBody>
      </p:sp>
      <p:sp>
        <p:nvSpPr>
          <p:cNvPr id="43" name="文本框 42"/>
          <p:cNvSpPr txBox="1"/>
          <p:nvPr/>
        </p:nvSpPr>
        <p:spPr>
          <a:xfrm>
            <a:off x="1286324" y="1807221"/>
            <a:ext cx="1250214" cy="461665"/>
          </a:xfrm>
          <a:prstGeom prst="rect">
            <a:avLst/>
          </a:prstGeom>
          <a:noFill/>
        </p:spPr>
        <p:txBody>
          <a:bodyPr wrap="none" rtlCol="0">
            <a:spAutoFit/>
          </a:bodyPr>
          <a:lstStyle/>
          <a:p>
            <a:r>
              <a:rPr lang="en-US" altLang="zh-CN" dirty="0">
                <a:cs typeface="Times New Roman" panose="02020603050405020304" pitchFamily="18" charset="0"/>
              </a:rPr>
              <a:t>AFH CMD </a:t>
            </a:r>
          </a:p>
          <a:p>
            <a:r>
              <a:rPr lang="en-US" altLang="zh-CN" dirty="0">
                <a:cs typeface="Times New Roman" panose="02020603050405020304" pitchFamily="18" charset="0"/>
              </a:rPr>
              <a:t>(</a:t>
            </a:r>
            <a:r>
              <a:rPr lang="en-US" altLang="zh-CN" dirty="0">
                <a:solidFill>
                  <a:srgbClr val="C00000"/>
                </a:solidFill>
                <a:cs typeface="Times New Roman" panose="02020603050405020304" pitchFamily="18" charset="0"/>
              </a:rPr>
              <a:t>new</a:t>
            </a:r>
            <a:r>
              <a:rPr lang="en-US" altLang="zh-CN" dirty="0">
                <a:cs typeface="Times New Roman" panose="02020603050405020304" pitchFamily="18" charset="0"/>
              </a:rPr>
              <a:t> AFH MAP)</a:t>
            </a:r>
            <a:endParaRPr lang="zh-CN" altLang="en-US" dirty="0">
              <a:cs typeface="Times New Roman" panose="02020603050405020304" pitchFamily="18" charset="0"/>
            </a:endParaRPr>
          </a:p>
        </p:txBody>
      </p:sp>
      <p:grpSp>
        <p:nvGrpSpPr>
          <p:cNvPr id="86" name="组合 85"/>
          <p:cNvGrpSpPr/>
          <p:nvPr/>
        </p:nvGrpSpPr>
        <p:grpSpPr>
          <a:xfrm>
            <a:off x="1664375" y="2806430"/>
            <a:ext cx="276999" cy="506945"/>
            <a:chOff x="1602001" y="1901427"/>
            <a:chExt cx="276999" cy="506945"/>
          </a:xfrm>
        </p:grpSpPr>
        <p:sp>
          <p:nvSpPr>
            <p:cNvPr id="87" name="矩形 86"/>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88" name="文本框 87"/>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cxnSp>
        <p:nvCxnSpPr>
          <p:cNvPr id="90" name="直接连接符 89"/>
          <p:cNvCxnSpPr/>
          <p:nvPr/>
        </p:nvCxnSpPr>
        <p:spPr>
          <a:xfrm flipV="1">
            <a:off x="1664375" y="2410815"/>
            <a:ext cx="0" cy="90256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直接连接符 90"/>
          <p:cNvCxnSpPr/>
          <p:nvPr/>
        </p:nvCxnSpPr>
        <p:spPr>
          <a:xfrm flipV="1">
            <a:off x="3054477" y="2402303"/>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3" name="组合 92"/>
          <p:cNvGrpSpPr/>
          <p:nvPr/>
        </p:nvGrpSpPr>
        <p:grpSpPr>
          <a:xfrm>
            <a:off x="1917960" y="2806429"/>
            <a:ext cx="276999" cy="506945"/>
            <a:chOff x="1602001" y="1901427"/>
            <a:chExt cx="276999" cy="506945"/>
          </a:xfrm>
        </p:grpSpPr>
        <p:sp>
          <p:nvSpPr>
            <p:cNvPr id="94" name="矩形 93"/>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95" name="文本框 94"/>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sp>
        <p:nvSpPr>
          <p:cNvPr id="96" name="文本框 95"/>
          <p:cNvSpPr txBox="1"/>
          <p:nvPr/>
        </p:nvSpPr>
        <p:spPr>
          <a:xfrm>
            <a:off x="2245527" y="2774223"/>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grpSp>
        <p:nvGrpSpPr>
          <p:cNvPr id="97" name="组合 96"/>
          <p:cNvGrpSpPr/>
          <p:nvPr/>
        </p:nvGrpSpPr>
        <p:grpSpPr>
          <a:xfrm>
            <a:off x="2807659" y="2820438"/>
            <a:ext cx="276999" cy="506945"/>
            <a:chOff x="1602001" y="1901427"/>
            <a:chExt cx="276999" cy="506945"/>
          </a:xfrm>
        </p:grpSpPr>
        <p:sp>
          <p:nvSpPr>
            <p:cNvPr id="98" name="矩形 97"/>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99" name="文本框 98"/>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grpSp>
        <p:nvGrpSpPr>
          <p:cNvPr id="100" name="组合 99"/>
          <p:cNvGrpSpPr/>
          <p:nvPr/>
        </p:nvGrpSpPr>
        <p:grpSpPr>
          <a:xfrm>
            <a:off x="3057410" y="2814942"/>
            <a:ext cx="276999" cy="506945"/>
            <a:chOff x="1602001" y="1901427"/>
            <a:chExt cx="276999" cy="506945"/>
          </a:xfrm>
        </p:grpSpPr>
        <p:sp>
          <p:nvSpPr>
            <p:cNvPr id="101" name="矩形 100"/>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02" name="文本框 101"/>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cxnSp>
        <p:nvCxnSpPr>
          <p:cNvPr id="104" name="直接连接符 103"/>
          <p:cNvCxnSpPr/>
          <p:nvPr/>
        </p:nvCxnSpPr>
        <p:spPr>
          <a:xfrm flipV="1">
            <a:off x="4447512" y="2410815"/>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6" name="组合 105"/>
          <p:cNvGrpSpPr/>
          <p:nvPr/>
        </p:nvGrpSpPr>
        <p:grpSpPr>
          <a:xfrm>
            <a:off x="3310995" y="2814941"/>
            <a:ext cx="276999" cy="506945"/>
            <a:chOff x="1602001" y="1901427"/>
            <a:chExt cx="276999" cy="506945"/>
          </a:xfrm>
        </p:grpSpPr>
        <p:sp>
          <p:nvSpPr>
            <p:cNvPr id="107" name="矩形 106"/>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08" name="文本框 107"/>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sp>
        <p:nvSpPr>
          <p:cNvPr id="109" name="文本框 108"/>
          <p:cNvSpPr txBox="1"/>
          <p:nvPr/>
        </p:nvSpPr>
        <p:spPr>
          <a:xfrm>
            <a:off x="3638562" y="2782735"/>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grpSp>
        <p:nvGrpSpPr>
          <p:cNvPr id="110" name="组合 109"/>
          <p:cNvGrpSpPr/>
          <p:nvPr/>
        </p:nvGrpSpPr>
        <p:grpSpPr>
          <a:xfrm>
            <a:off x="4200694" y="2828950"/>
            <a:ext cx="276999" cy="506945"/>
            <a:chOff x="1602001" y="1901427"/>
            <a:chExt cx="276999" cy="506945"/>
          </a:xfrm>
        </p:grpSpPr>
        <p:sp>
          <p:nvSpPr>
            <p:cNvPr id="111" name="矩形 110"/>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12" name="文本框 111"/>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cxnSp>
        <p:nvCxnSpPr>
          <p:cNvPr id="113" name="直接连接符 112"/>
          <p:cNvCxnSpPr/>
          <p:nvPr/>
        </p:nvCxnSpPr>
        <p:spPr>
          <a:xfrm>
            <a:off x="777384" y="3325891"/>
            <a:ext cx="817747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文本框 113"/>
          <p:cNvSpPr txBox="1"/>
          <p:nvPr/>
        </p:nvSpPr>
        <p:spPr>
          <a:xfrm>
            <a:off x="4606002" y="2569764"/>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cxnSp>
        <p:nvCxnSpPr>
          <p:cNvPr id="115" name="直接连接符 114"/>
          <p:cNvCxnSpPr/>
          <p:nvPr/>
        </p:nvCxnSpPr>
        <p:spPr>
          <a:xfrm flipV="1">
            <a:off x="5220622" y="2402303"/>
            <a:ext cx="0"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6" name="组合 115"/>
          <p:cNvGrpSpPr/>
          <p:nvPr/>
        </p:nvGrpSpPr>
        <p:grpSpPr>
          <a:xfrm>
            <a:off x="5223555" y="2814942"/>
            <a:ext cx="276999" cy="506945"/>
            <a:chOff x="1602001" y="1901427"/>
            <a:chExt cx="276999" cy="506945"/>
          </a:xfrm>
        </p:grpSpPr>
        <p:sp>
          <p:nvSpPr>
            <p:cNvPr id="117" name="矩形 116"/>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18" name="文本框 117"/>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cxnSp>
        <p:nvCxnSpPr>
          <p:cNvPr id="120" name="直接连接符 119"/>
          <p:cNvCxnSpPr/>
          <p:nvPr/>
        </p:nvCxnSpPr>
        <p:spPr>
          <a:xfrm flipH="1" flipV="1">
            <a:off x="6612844" y="2410815"/>
            <a:ext cx="813" cy="9235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2" name="组合 121"/>
          <p:cNvGrpSpPr/>
          <p:nvPr/>
        </p:nvGrpSpPr>
        <p:grpSpPr>
          <a:xfrm>
            <a:off x="5477140" y="2814941"/>
            <a:ext cx="276999" cy="506945"/>
            <a:chOff x="1602001" y="1901427"/>
            <a:chExt cx="276999" cy="506945"/>
          </a:xfrm>
        </p:grpSpPr>
        <p:sp>
          <p:nvSpPr>
            <p:cNvPr id="123" name="矩形 122"/>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24" name="文本框 123"/>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sp>
        <p:nvSpPr>
          <p:cNvPr id="125" name="文本框 124"/>
          <p:cNvSpPr txBox="1"/>
          <p:nvPr/>
        </p:nvSpPr>
        <p:spPr>
          <a:xfrm>
            <a:off x="5804707" y="2782735"/>
            <a:ext cx="338554" cy="276999"/>
          </a:xfrm>
          <a:prstGeom prst="rect">
            <a:avLst/>
          </a:prstGeom>
          <a:noFill/>
        </p:spPr>
        <p:txBody>
          <a:bodyPr wrap="none" rtlCol="0">
            <a:spAutoFit/>
          </a:bodyPr>
          <a:lstStyle/>
          <a:p>
            <a:r>
              <a:rPr lang="en-US" altLang="zh-CN" dirty="0">
                <a:cs typeface="Times New Roman" panose="02020603050405020304" pitchFamily="18" charset="0"/>
              </a:rPr>
              <a:t>…</a:t>
            </a:r>
            <a:endParaRPr lang="zh-CN" altLang="en-US" dirty="0">
              <a:cs typeface="Times New Roman" panose="02020603050405020304" pitchFamily="18" charset="0"/>
            </a:endParaRPr>
          </a:p>
        </p:txBody>
      </p:sp>
      <p:grpSp>
        <p:nvGrpSpPr>
          <p:cNvPr id="126" name="组合 125"/>
          <p:cNvGrpSpPr/>
          <p:nvPr/>
        </p:nvGrpSpPr>
        <p:grpSpPr>
          <a:xfrm>
            <a:off x="6366839" y="2828950"/>
            <a:ext cx="276999" cy="506945"/>
            <a:chOff x="1602001" y="1901427"/>
            <a:chExt cx="276999" cy="506945"/>
          </a:xfrm>
        </p:grpSpPr>
        <p:sp>
          <p:nvSpPr>
            <p:cNvPr id="127" name="矩形 126"/>
            <p:cNvSpPr/>
            <p:nvPr/>
          </p:nvSpPr>
          <p:spPr>
            <a:xfrm>
              <a:off x="1602004" y="1901427"/>
              <a:ext cx="246002" cy="506945"/>
            </a:xfrm>
            <a:prstGeom prst="rect">
              <a:avLst/>
            </a:prstGeom>
            <a:noFill/>
            <a:ln w="127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Times New Roman" panose="02020603050405020304" pitchFamily="18" charset="0"/>
                <a:cs typeface="Times New Roman" panose="02020603050405020304" pitchFamily="18" charset="0"/>
              </a:endParaRPr>
            </a:p>
          </p:txBody>
        </p:sp>
        <p:sp>
          <p:nvSpPr>
            <p:cNvPr id="128" name="文本框 127"/>
            <p:cNvSpPr txBox="1"/>
            <p:nvPr/>
          </p:nvSpPr>
          <p:spPr>
            <a:xfrm rot="5400000">
              <a:off x="1528744" y="2024386"/>
              <a:ext cx="423514" cy="276999"/>
            </a:xfrm>
            <a:prstGeom prst="rect">
              <a:avLst/>
            </a:prstGeom>
            <a:noFill/>
          </p:spPr>
          <p:txBody>
            <a:bodyPr wrap="none" rtlCol="0">
              <a:spAutoFit/>
            </a:bodyPr>
            <a:lstStyle/>
            <a:p>
              <a:r>
                <a:rPr lang="en-US" altLang="zh-CN" sz="1200" dirty="0">
                  <a:cs typeface="Times New Roman" panose="02020603050405020304" pitchFamily="18" charset="0"/>
                </a:rPr>
                <a:t>slot</a:t>
              </a:r>
              <a:endParaRPr lang="zh-CN" altLang="en-US" sz="1200" dirty="0">
                <a:cs typeface="Times New Roman" panose="02020603050405020304" pitchFamily="18" charset="0"/>
              </a:endParaRPr>
            </a:p>
          </p:txBody>
        </p:sp>
      </p:grpSp>
      <p:sp>
        <p:nvSpPr>
          <p:cNvPr id="131" name="文本框 130"/>
          <p:cNvSpPr txBox="1"/>
          <p:nvPr/>
        </p:nvSpPr>
        <p:spPr>
          <a:xfrm>
            <a:off x="168524" y="4049037"/>
            <a:ext cx="849913" cy="338554"/>
          </a:xfrm>
          <a:prstGeom prst="rect">
            <a:avLst/>
          </a:prstGeom>
          <a:noFill/>
        </p:spPr>
        <p:txBody>
          <a:bodyPr wrap="none" rtlCol="0">
            <a:spAutoFit/>
          </a:bodyPr>
          <a:lstStyle/>
          <a:p>
            <a:r>
              <a:rPr lang="en-US" altLang="zh-CN" sz="1600" dirty="0">
                <a:cs typeface="Times New Roman" panose="02020603050405020304" pitchFamily="18" charset="0"/>
              </a:rPr>
              <a:t>Initiator</a:t>
            </a:r>
            <a:endParaRPr lang="zh-CN" altLang="en-US" sz="1600" dirty="0">
              <a:cs typeface="Times New Roman" panose="02020603050405020304" pitchFamily="18" charset="0"/>
            </a:endParaRPr>
          </a:p>
        </p:txBody>
      </p:sp>
      <p:sp>
        <p:nvSpPr>
          <p:cNvPr id="132" name="文本框 131"/>
          <p:cNvSpPr txBox="1"/>
          <p:nvPr/>
        </p:nvSpPr>
        <p:spPr>
          <a:xfrm>
            <a:off x="168524" y="4764820"/>
            <a:ext cx="1081963" cy="338554"/>
          </a:xfrm>
          <a:prstGeom prst="rect">
            <a:avLst/>
          </a:prstGeom>
          <a:noFill/>
        </p:spPr>
        <p:txBody>
          <a:bodyPr wrap="none" rtlCol="0">
            <a:spAutoFit/>
          </a:bodyPr>
          <a:lstStyle/>
          <a:p>
            <a:r>
              <a:rPr lang="en-US" altLang="zh-CN" sz="1600" dirty="0">
                <a:cs typeface="Times New Roman" panose="02020603050405020304" pitchFamily="18" charset="0"/>
              </a:rPr>
              <a:t>Responder</a:t>
            </a:r>
            <a:endParaRPr lang="zh-CN" altLang="en-US" sz="1600" dirty="0">
              <a:cs typeface="Times New Roman" panose="02020603050405020304" pitchFamily="18" charset="0"/>
            </a:endParaRPr>
          </a:p>
        </p:txBody>
      </p:sp>
      <p:cxnSp>
        <p:nvCxnSpPr>
          <p:cNvPr id="133" name="直接连接符 132"/>
          <p:cNvCxnSpPr/>
          <p:nvPr/>
        </p:nvCxnSpPr>
        <p:spPr>
          <a:xfrm>
            <a:off x="1654887" y="3302166"/>
            <a:ext cx="96783" cy="5037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直接连接符 133"/>
          <p:cNvCxnSpPr/>
          <p:nvPr/>
        </p:nvCxnSpPr>
        <p:spPr>
          <a:xfrm>
            <a:off x="3054478" y="3337100"/>
            <a:ext cx="5900376" cy="4568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5" name="组合 134"/>
          <p:cNvGrpSpPr/>
          <p:nvPr/>
        </p:nvGrpSpPr>
        <p:grpSpPr>
          <a:xfrm>
            <a:off x="1794552" y="3954655"/>
            <a:ext cx="362600" cy="371174"/>
            <a:chOff x="1290763" y="2927473"/>
            <a:chExt cx="362600" cy="371174"/>
          </a:xfrm>
        </p:grpSpPr>
        <p:sp>
          <p:nvSpPr>
            <p:cNvPr id="136" name="矩形 135"/>
            <p:cNvSpPr/>
            <p:nvPr/>
          </p:nvSpPr>
          <p:spPr bwMode="auto">
            <a:xfrm>
              <a:off x="1376716" y="2927473"/>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cs typeface="Times New Roman" panose="02020603050405020304" pitchFamily="18" charset="0"/>
              </a:endParaRPr>
            </a:p>
          </p:txBody>
        </p:sp>
        <p:sp>
          <p:nvSpPr>
            <p:cNvPr id="137" name="文本框 136"/>
            <p:cNvSpPr txBox="1"/>
            <p:nvPr/>
          </p:nvSpPr>
          <p:spPr>
            <a:xfrm>
              <a:off x="1290763" y="3020469"/>
              <a:ext cx="362600" cy="246221"/>
            </a:xfrm>
            <a:prstGeom prst="rect">
              <a:avLst/>
            </a:prstGeom>
            <a:noFill/>
          </p:spPr>
          <p:txBody>
            <a:bodyPr wrap="none" rtlCol="0">
              <a:spAutoFit/>
            </a:bodyPr>
            <a:lstStyle/>
            <a:p>
              <a:r>
                <a:rPr lang="en-US" altLang="zh-CN" sz="1000" dirty="0">
                  <a:cs typeface="Times New Roman" panose="02020603050405020304" pitchFamily="18" charset="0"/>
                </a:rPr>
                <a:t>NB</a:t>
              </a:r>
              <a:endParaRPr lang="zh-CN" altLang="en-US" sz="1000" dirty="0">
                <a:cs typeface="Times New Roman" panose="02020603050405020304" pitchFamily="18" charset="0"/>
              </a:endParaRPr>
            </a:p>
          </p:txBody>
        </p:sp>
      </p:grpSp>
      <p:grpSp>
        <p:nvGrpSpPr>
          <p:cNvPr id="138" name="组合 137"/>
          <p:cNvGrpSpPr/>
          <p:nvPr/>
        </p:nvGrpSpPr>
        <p:grpSpPr>
          <a:xfrm>
            <a:off x="2318444" y="4685628"/>
            <a:ext cx="362600" cy="371174"/>
            <a:chOff x="1593663" y="3608246"/>
            <a:chExt cx="362600" cy="371174"/>
          </a:xfrm>
        </p:grpSpPr>
        <p:sp>
          <p:nvSpPr>
            <p:cNvPr id="139" name="矩形 138"/>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cs typeface="Times New Roman" panose="02020603050405020304" pitchFamily="18" charset="0"/>
              </a:endParaRPr>
            </a:p>
          </p:txBody>
        </p:sp>
        <p:sp>
          <p:nvSpPr>
            <p:cNvPr id="140" name="文本框 139"/>
            <p:cNvSpPr txBox="1"/>
            <p:nvPr/>
          </p:nvSpPr>
          <p:spPr>
            <a:xfrm>
              <a:off x="1593663" y="3685929"/>
              <a:ext cx="362600" cy="246221"/>
            </a:xfrm>
            <a:prstGeom prst="rect">
              <a:avLst/>
            </a:prstGeom>
            <a:noFill/>
          </p:spPr>
          <p:txBody>
            <a:bodyPr wrap="none" rtlCol="0">
              <a:spAutoFit/>
            </a:bodyPr>
            <a:lstStyle/>
            <a:p>
              <a:r>
                <a:rPr lang="en-US" altLang="zh-CN" sz="1000" dirty="0">
                  <a:cs typeface="Times New Roman" panose="02020603050405020304" pitchFamily="18" charset="0"/>
                </a:rPr>
                <a:t>NB</a:t>
              </a:r>
              <a:endParaRPr lang="zh-CN" altLang="en-US" sz="1000" dirty="0">
                <a:cs typeface="Times New Roman" panose="02020603050405020304" pitchFamily="18" charset="0"/>
              </a:endParaRPr>
            </a:p>
          </p:txBody>
        </p:sp>
      </p:grpSp>
      <p:cxnSp>
        <p:nvCxnSpPr>
          <p:cNvPr id="141" name="直接连接符 140"/>
          <p:cNvCxnSpPr/>
          <p:nvPr/>
        </p:nvCxnSpPr>
        <p:spPr>
          <a:xfrm>
            <a:off x="1610038" y="4334003"/>
            <a:ext cx="7488832"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直接连接符 141"/>
          <p:cNvCxnSpPr/>
          <p:nvPr/>
        </p:nvCxnSpPr>
        <p:spPr>
          <a:xfrm>
            <a:off x="1610038" y="5054083"/>
            <a:ext cx="74888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直接连接符 142"/>
          <p:cNvCxnSpPr/>
          <p:nvPr/>
        </p:nvCxnSpPr>
        <p:spPr>
          <a:xfrm>
            <a:off x="3195910" y="3771258"/>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4" name="直接连接符 143"/>
          <p:cNvCxnSpPr/>
          <p:nvPr/>
        </p:nvCxnSpPr>
        <p:spPr>
          <a:xfrm>
            <a:off x="4649997" y="3805877"/>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5" name="直接连接符 144"/>
          <p:cNvCxnSpPr/>
          <p:nvPr/>
        </p:nvCxnSpPr>
        <p:spPr>
          <a:xfrm>
            <a:off x="6074534" y="380587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6" name="直接连接符 145"/>
          <p:cNvCxnSpPr/>
          <p:nvPr/>
        </p:nvCxnSpPr>
        <p:spPr>
          <a:xfrm>
            <a:off x="7514694" y="380587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147" name="组合 146"/>
          <p:cNvGrpSpPr/>
          <p:nvPr/>
        </p:nvGrpSpPr>
        <p:grpSpPr>
          <a:xfrm>
            <a:off x="3231267" y="3997185"/>
            <a:ext cx="518451" cy="336005"/>
            <a:chOff x="3168893" y="3092182"/>
            <a:chExt cx="518451" cy="336005"/>
          </a:xfrm>
        </p:grpSpPr>
        <p:sp>
          <p:nvSpPr>
            <p:cNvPr id="148" name="矩形 147"/>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49" name="文本框 148"/>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50" name="组合 149"/>
          <p:cNvGrpSpPr/>
          <p:nvPr/>
        </p:nvGrpSpPr>
        <p:grpSpPr>
          <a:xfrm>
            <a:off x="3959243" y="4706626"/>
            <a:ext cx="518451" cy="336005"/>
            <a:chOff x="3168893" y="3092182"/>
            <a:chExt cx="518451" cy="336005"/>
          </a:xfrm>
        </p:grpSpPr>
        <p:sp>
          <p:nvSpPr>
            <p:cNvPr id="151" name="矩形 150"/>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52" name="文本框 151"/>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53" name="组合 152"/>
          <p:cNvGrpSpPr/>
          <p:nvPr/>
        </p:nvGrpSpPr>
        <p:grpSpPr>
          <a:xfrm>
            <a:off x="4685821" y="3981309"/>
            <a:ext cx="518451" cy="336005"/>
            <a:chOff x="3168893" y="3092182"/>
            <a:chExt cx="518451" cy="336005"/>
          </a:xfrm>
        </p:grpSpPr>
        <p:sp>
          <p:nvSpPr>
            <p:cNvPr id="154" name="矩形 153"/>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55" name="文本框 154"/>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56" name="组合 155"/>
          <p:cNvGrpSpPr/>
          <p:nvPr/>
        </p:nvGrpSpPr>
        <p:grpSpPr>
          <a:xfrm>
            <a:off x="5520934" y="4688545"/>
            <a:ext cx="518451" cy="336005"/>
            <a:chOff x="3168893" y="3092182"/>
            <a:chExt cx="518451" cy="336005"/>
          </a:xfrm>
        </p:grpSpPr>
        <p:sp>
          <p:nvSpPr>
            <p:cNvPr id="157" name="矩形 156"/>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58" name="文本框 157"/>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59" name="组合 158"/>
          <p:cNvGrpSpPr/>
          <p:nvPr/>
        </p:nvGrpSpPr>
        <p:grpSpPr>
          <a:xfrm>
            <a:off x="6230617" y="3980613"/>
            <a:ext cx="518451" cy="336005"/>
            <a:chOff x="3168893" y="3092182"/>
            <a:chExt cx="518451" cy="336005"/>
          </a:xfrm>
        </p:grpSpPr>
        <p:sp>
          <p:nvSpPr>
            <p:cNvPr id="160" name="矩形 159"/>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61" name="文本框 160"/>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62" name="组合 161"/>
          <p:cNvGrpSpPr/>
          <p:nvPr/>
        </p:nvGrpSpPr>
        <p:grpSpPr>
          <a:xfrm>
            <a:off x="6925269" y="4712093"/>
            <a:ext cx="518451" cy="336005"/>
            <a:chOff x="3168893" y="3092182"/>
            <a:chExt cx="518451" cy="336005"/>
          </a:xfrm>
        </p:grpSpPr>
        <p:sp>
          <p:nvSpPr>
            <p:cNvPr id="163" name="矩形 162"/>
            <p:cNvSpPr/>
            <p:nvPr/>
          </p:nvSpPr>
          <p:spPr bwMode="auto">
            <a:xfrm>
              <a:off x="3193111" y="3092182"/>
              <a:ext cx="458409" cy="336005"/>
            </a:xfrm>
            <a:prstGeom prst="rect">
              <a:avLst/>
            </a:prstGeom>
            <a:solidFill>
              <a:schemeClr val="accent1"/>
            </a:solidFill>
            <a:ln w="12700" cap="flat" cmpd="sng" algn="ctr">
              <a:no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cs typeface="Times New Roman" panose="02020603050405020304" pitchFamily="18" charset="0"/>
              </a:endParaRPr>
            </a:p>
          </p:txBody>
        </p:sp>
        <p:sp>
          <p:nvSpPr>
            <p:cNvPr id="164" name="文本框 163"/>
            <p:cNvSpPr txBox="1"/>
            <p:nvPr/>
          </p:nvSpPr>
          <p:spPr>
            <a:xfrm>
              <a:off x="3168893" y="3148496"/>
              <a:ext cx="518451" cy="261610"/>
            </a:xfrm>
            <a:prstGeom prst="rect">
              <a:avLst/>
            </a:prstGeom>
            <a:noFill/>
          </p:spPr>
          <p:txBody>
            <a:bodyPr wrap="square" rtlCol="0">
              <a:spAutoFit/>
            </a:bodyPr>
            <a:lstStyle/>
            <a:p>
              <a:r>
                <a:rPr lang="en-US" altLang="zh-CN" sz="1100" dirty="0">
                  <a:cs typeface="Times New Roman" panose="02020603050405020304" pitchFamily="18" charset="0"/>
                </a:rPr>
                <a:t>UWB</a:t>
              </a:r>
              <a:endParaRPr lang="zh-CN" altLang="en-US" sz="1100" dirty="0">
                <a:cs typeface="Times New Roman" panose="02020603050405020304" pitchFamily="18" charset="0"/>
              </a:endParaRPr>
            </a:p>
          </p:txBody>
        </p:sp>
      </p:grpSp>
      <p:grpSp>
        <p:nvGrpSpPr>
          <p:cNvPr id="165" name="组合 164"/>
          <p:cNvGrpSpPr/>
          <p:nvPr/>
        </p:nvGrpSpPr>
        <p:grpSpPr>
          <a:xfrm>
            <a:off x="8084482" y="4671457"/>
            <a:ext cx="362600" cy="371174"/>
            <a:chOff x="1593663" y="3608246"/>
            <a:chExt cx="362600" cy="371174"/>
          </a:xfrm>
        </p:grpSpPr>
        <p:sp>
          <p:nvSpPr>
            <p:cNvPr id="166" name="矩形 165"/>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cs typeface="Times New Roman" panose="02020603050405020304" pitchFamily="18" charset="0"/>
              </a:endParaRPr>
            </a:p>
          </p:txBody>
        </p:sp>
        <p:sp>
          <p:nvSpPr>
            <p:cNvPr id="167" name="文本框 166"/>
            <p:cNvSpPr txBox="1"/>
            <p:nvPr/>
          </p:nvSpPr>
          <p:spPr>
            <a:xfrm>
              <a:off x="1593663" y="3685929"/>
              <a:ext cx="362600" cy="246221"/>
            </a:xfrm>
            <a:prstGeom prst="rect">
              <a:avLst/>
            </a:prstGeom>
            <a:noFill/>
          </p:spPr>
          <p:txBody>
            <a:bodyPr wrap="none" rtlCol="0">
              <a:spAutoFit/>
            </a:bodyPr>
            <a:lstStyle/>
            <a:p>
              <a:r>
                <a:rPr lang="en-US" altLang="zh-CN" sz="1000" dirty="0">
                  <a:cs typeface="Times New Roman" panose="02020603050405020304" pitchFamily="18" charset="0"/>
                </a:rPr>
                <a:t>NB</a:t>
              </a:r>
              <a:endParaRPr lang="zh-CN" altLang="en-US" sz="1000" dirty="0">
                <a:cs typeface="Times New Roman" panose="02020603050405020304" pitchFamily="18" charset="0"/>
              </a:endParaRPr>
            </a:p>
          </p:txBody>
        </p:sp>
      </p:grpSp>
      <p:cxnSp>
        <p:nvCxnSpPr>
          <p:cNvPr id="168" name="直接连接符 167"/>
          <p:cNvCxnSpPr/>
          <p:nvPr/>
        </p:nvCxnSpPr>
        <p:spPr>
          <a:xfrm>
            <a:off x="8954854" y="380587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9" name="直接连接符 168"/>
          <p:cNvCxnSpPr/>
          <p:nvPr/>
        </p:nvCxnSpPr>
        <p:spPr>
          <a:xfrm>
            <a:off x="1733960" y="3805876"/>
            <a:ext cx="0" cy="1639347"/>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0" name="直接连接符 169"/>
          <p:cNvCxnSpPr/>
          <p:nvPr/>
        </p:nvCxnSpPr>
        <p:spPr>
          <a:xfrm>
            <a:off x="1917960" y="3321886"/>
            <a:ext cx="1262454" cy="4493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3" name="直接箭头连接符 172"/>
          <p:cNvCxnSpPr/>
          <p:nvPr/>
        </p:nvCxnSpPr>
        <p:spPr bwMode="auto">
          <a:xfrm>
            <a:off x="1786757" y="2268886"/>
            <a:ext cx="0" cy="468009"/>
          </a:xfrm>
          <a:prstGeom prst="straightConnector1">
            <a:avLst/>
          </a:prstGeom>
          <a:solidFill>
            <a:schemeClr val="accent1"/>
          </a:solidFill>
          <a:ln w="38100" cap="flat" cmpd="sng" algn="ctr">
            <a:solidFill>
              <a:schemeClr val="accent6"/>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8" name="矩形 177"/>
          <p:cNvSpPr/>
          <p:nvPr/>
        </p:nvSpPr>
        <p:spPr>
          <a:xfrm>
            <a:off x="1777665" y="3701307"/>
            <a:ext cx="917239" cy="276999"/>
          </a:xfrm>
          <a:prstGeom prst="rect">
            <a:avLst/>
          </a:prstGeom>
        </p:spPr>
        <p:txBody>
          <a:bodyPr wrap="none">
            <a:spAutoFit/>
          </a:bodyPr>
          <a:lstStyle/>
          <a:p>
            <a:r>
              <a:rPr lang="en-US" altLang="zh-CN" dirty="0">
                <a:cs typeface="Times New Roman" panose="02020603050405020304" pitchFamily="18" charset="0"/>
              </a:rPr>
              <a:t>AFH CMD </a:t>
            </a:r>
          </a:p>
        </p:txBody>
      </p:sp>
      <p:sp>
        <p:nvSpPr>
          <p:cNvPr id="179" name="矩形 178"/>
          <p:cNvSpPr/>
          <p:nvPr/>
        </p:nvSpPr>
        <p:spPr>
          <a:xfrm>
            <a:off x="2333993" y="4449000"/>
            <a:ext cx="508473" cy="276999"/>
          </a:xfrm>
          <a:prstGeom prst="rect">
            <a:avLst/>
          </a:prstGeom>
        </p:spPr>
        <p:txBody>
          <a:bodyPr wrap="none">
            <a:spAutoFit/>
          </a:bodyPr>
          <a:lstStyle/>
          <a:p>
            <a:r>
              <a:rPr lang="en-US" altLang="zh-CN" dirty="0">
                <a:cs typeface="Times New Roman" panose="02020603050405020304" pitchFamily="18" charset="0"/>
              </a:rPr>
              <a:t>ACK</a:t>
            </a:r>
          </a:p>
        </p:txBody>
      </p:sp>
      <p:cxnSp>
        <p:nvCxnSpPr>
          <p:cNvPr id="180" name="直接箭头连接符 179"/>
          <p:cNvCxnSpPr/>
          <p:nvPr/>
        </p:nvCxnSpPr>
        <p:spPr bwMode="auto">
          <a:xfrm>
            <a:off x="5354454" y="2268886"/>
            <a:ext cx="0" cy="468009"/>
          </a:xfrm>
          <a:prstGeom prst="straightConnector1">
            <a:avLst/>
          </a:prstGeom>
          <a:solidFill>
            <a:schemeClr val="accent1"/>
          </a:solidFill>
          <a:ln w="38100" cap="flat" cmpd="sng" algn="ctr">
            <a:solidFill>
              <a:schemeClr val="accent6"/>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1" name="内容占位符 2"/>
          <p:cNvSpPr txBox="1">
            <a:spLocks/>
          </p:cNvSpPr>
          <p:nvPr/>
        </p:nvSpPr>
        <p:spPr bwMode="auto">
          <a:xfrm>
            <a:off x="593480" y="5464914"/>
            <a:ext cx="8143056" cy="1333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1200" dirty="0">
                <a:latin typeface="Times New Roman" panose="02020603050405020304" pitchFamily="18" charset="0"/>
                <a:cs typeface="Times New Roman" panose="02020603050405020304" pitchFamily="18" charset="0"/>
              </a:rPr>
              <a:t>AFH CMD contains (new) AFH MAP</a:t>
            </a:r>
          </a:p>
          <a:p>
            <a:r>
              <a:rPr lang="en-US" altLang="zh-CN" sz="1200" dirty="0">
                <a:latin typeface="Times New Roman" panose="02020603050405020304" pitchFamily="18" charset="0"/>
                <a:cs typeface="Times New Roman" panose="02020603050405020304" pitchFamily="18" charset="0"/>
              </a:rPr>
              <a:t>AFH CMD is sent by initiator at slot </a:t>
            </a:r>
            <a:r>
              <a:rPr lang="en-US" altLang="zh-CN" sz="1200" dirty="0">
                <a:solidFill>
                  <a:srgbClr val="C00000"/>
                </a:solidFill>
                <a:latin typeface="Times New Roman" panose="02020603050405020304" pitchFamily="18" charset="0"/>
                <a:cs typeface="Times New Roman" panose="02020603050405020304" pitchFamily="18" charset="0"/>
              </a:rPr>
              <a:t>0 </a:t>
            </a:r>
            <a:r>
              <a:rPr lang="en-US" altLang="zh-CN" sz="1200" dirty="0">
                <a:latin typeface="Times New Roman" panose="02020603050405020304" pitchFamily="18" charset="0"/>
                <a:cs typeface="Times New Roman" panose="02020603050405020304" pitchFamily="18" charset="0"/>
              </a:rPr>
              <a:t>of a ranging round </a:t>
            </a:r>
          </a:p>
          <a:p>
            <a:r>
              <a:rPr lang="en-US" altLang="zh-CN" sz="1200" dirty="0">
                <a:latin typeface="Times New Roman" panose="02020603050405020304" pitchFamily="18" charset="0"/>
                <a:cs typeface="Times New Roman" panose="02020603050405020304" pitchFamily="18" charset="0"/>
              </a:rPr>
              <a:t>Responder replies ACK if it received AFH CMD from Initiator</a:t>
            </a:r>
          </a:p>
          <a:p>
            <a:r>
              <a:rPr lang="en-US" altLang="zh-CN" sz="1200" dirty="0">
                <a:latin typeface="Times New Roman" panose="02020603050405020304" pitchFamily="18" charset="0"/>
                <a:cs typeface="Times New Roman" panose="02020603050405020304" pitchFamily="18" charset="0"/>
              </a:rPr>
              <a:t>(new) AFH MAP will be effective at the next X ranging round, X could be 1 by default or indicated in AFH CMD</a:t>
            </a:r>
          </a:p>
          <a:p>
            <a:endParaRPr lang="en-US" altLang="zh-CN" sz="1200" dirty="0">
              <a:latin typeface="Times New Roman" panose="02020603050405020304" pitchFamily="18" charset="0"/>
              <a:cs typeface="Times New Roman" panose="02020603050405020304" pitchFamily="18" charset="0"/>
            </a:endParaRPr>
          </a:p>
          <a:p>
            <a:endParaRPr lang="en-US" altLang="zh-CN" sz="1400" dirty="0">
              <a:latin typeface="Times New Roman" panose="02020603050405020304" pitchFamily="18" charset="0"/>
              <a:cs typeface="Times New Roman" panose="02020603050405020304" pitchFamily="18" charset="0"/>
            </a:endParaRPr>
          </a:p>
        </p:txBody>
      </p:sp>
      <p:sp>
        <p:nvSpPr>
          <p:cNvPr id="182" name="文本框 181"/>
          <p:cNvSpPr txBox="1"/>
          <p:nvPr/>
        </p:nvSpPr>
        <p:spPr>
          <a:xfrm>
            <a:off x="1708320" y="1528376"/>
            <a:ext cx="1286378" cy="276999"/>
          </a:xfrm>
          <a:prstGeom prst="rect">
            <a:avLst/>
          </a:prstGeom>
          <a:noFill/>
        </p:spPr>
        <p:txBody>
          <a:bodyPr wrap="none" rtlCol="0">
            <a:spAutoFit/>
          </a:bodyPr>
          <a:lstStyle/>
          <a:p>
            <a:r>
              <a:rPr lang="en-US" altLang="zh-CN" dirty="0">
                <a:cs typeface="Times New Roman" panose="02020603050405020304" pitchFamily="18" charset="0"/>
              </a:rPr>
              <a:t>Ranging Round T</a:t>
            </a:r>
            <a:endParaRPr lang="zh-CN" altLang="en-US" dirty="0">
              <a:cs typeface="Times New Roman" panose="02020603050405020304" pitchFamily="18" charset="0"/>
            </a:endParaRPr>
          </a:p>
        </p:txBody>
      </p:sp>
      <p:sp>
        <p:nvSpPr>
          <p:cNvPr id="183" name="文本框 182"/>
          <p:cNvSpPr txBox="1"/>
          <p:nvPr/>
        </p:nvSpPr>
        <p:spPr>
          <a:xfrm>
            <a:off x="5220622" y="1567305"/>
            <a:ext cx="1483548" cy="276999"/>
          </a:xfrm>
          <a:prstGeom prst="rect">
            <a:avLst/>
          </a:prstGeom>
          <a:noFill/>
        </p:spPr>
        <p:txBody>
          <a:bodyPr wrap="none" rtlCol="0">
            <a:spAutoFit/>
          </a:bodyPr>
          <a:lstStyle/>
          <a:p>
            <a:r>
              <a:rPr lang="en-US" altLang="zh-CN" dirty="0">
                <a:cs typeface="Times New Roman" panose="02020603050405020304" pitchFamily="18" charset="0"/>
              </a:rPr>
              <a:t>Ranging Round T+</a:t>
            </a:r>
            <a:r>
              <a:rPr lang="en-US" altLang="zh-CN" dirty="0">
                <a:solidFill>
                  <a:srgbClr val="C00000"/>
                </a:solidFill>
                <a:cs typeface="Times New Roman" panose="02020603050405020304" pitchFamily="18" charset="0"/>
              </a:rPr>
              <a:t>X</a:t>
            </a:r>
            <a:endParaRPr lang="zh-CN" altLang="en-US" dirty="0">
              <a:solidFill>
                <a:srgbClr val="C00000"/>
              </a:solidFill>
              <a:cs typeface="Times New Roman" panose="02020603050405020304" pitchFamily="18" charset="0"/>
            </a:endParaRPr>
          </a:p>
        </p:txBody>
      </p:sp>
      <p:sp>
        <p:nvSpPr>
          <p:cNvPr id="184" name="矩形 183"/>
          <p:cNvSpPr/>
          <p:nvPr/>
        </p:nvSpPr>
        <p:spPr>
          <a:xfrm>
            <a:off x="5211960" y="1871931"/>
            <a:ext cx="2447658" cy="276999"/>
          </a:xfrm>
          <a:prstGeom prst="rect">
            <a:avLst/>
          </a:prstGeom>
        </p:spPr>
        <p:txBody>
          <a:bodyPr wrap="none">
            <a:spAutoFit/>
          </a:bodyPr>
          <a:lstStyle/>
          <a:p>
            <a:r>
              <a:rPr lang="en-US" altLang="zh-CN" i="1" dirty="0">
                <a:cs typeface="Times New Roman" panose="02020603050405020304" pitchFamily="18" charset="0"/>
              </a:rPr>
              <a:t>current AFH MAP </a:t>
            </a:r>
            <a:r>
              <a:rPr lang="en-US" altLang="zh-CN" dirty="0">
                <a:solidFill>
                  <a:srgbClr val="C00000"/>
                </a:solidFill>
                <a:cs typeface="Times New Roman" panose="02020603050405020304" pitchFamily="18" charset="0"/>
              </a:rPr>
              <a:t>= new</a:t>
            </a:r>
            <a:r>
              <a:rPr lang="en-US" altLang="zh-CN" dirty="0">
                <a:cs typeface="Times New Roman" panose="02020603050405020304" pitchFamily="18" charset="0"/>
              </a:rPr>
              <a:t> AFH MAP</a:t>
            </a:r>
            <a:endParaRPr lang="zh-CN" altLang="en-US" dirty="0">
              <a:cs typeface="Times New Roman" panose="02020603050405020304" pitchFamily="18" charset="0"/>
            </a:endParaRPr>
          </a:p>
        </p:txBody>
      </p:sp>
      <p:grpSp>
        <p:nvGrpSpPr>
          <p:cNvPr id="92" name="组合 91"/>
          <p:cNvGrpSpPr/>
          <p:nvPr/>
        </p:nvGrpSpPr>
        <p:grpSpPr>
          <a:xfrm>
            <a:off x="7596965" y="3954110"/>
            <a:ext cx="362600" cy="371174"/>
            <a:chOff x="1593663" y="3608246"/>
            <a:chExt cx="362600" cy="371174"/>
          </a:xfrm>
        </p:grpSpPr>
        <p:sp>
          <p:nvSpPr>
            <p:cNvPr id="103" name="矩形 102"/>
            <p:cNvSpPr/>
            <p:nvPr/>
          </p:nvSpPr>
          <p:spPr bwMode="auto">
            <a:xfrm>
              <a:off x="1674243" y="3608246"/>
              <a:ext cx="190694" cy="371174"/>
            </a:xfrm>
            <a:prstGeom prst="rect">
              <a:avLst/>
            </a:prstGeom>
            <a:solidFill>
              <a:srgbClr val="FFC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a:ln>
                  <a:noFill/>
                </a:ln>
                <a:solidFill>
                  <a:schemeClr val="tx1"/>
                </a:solidFill>
                <a:effectLst/>
                <a:cs typeface="Times New Roman" panose="02020603050405020304" pitchFamily="18" charset="0"/>
              </a:endParaRPr>
            </a:p>
          </p:txBody>
        </p:sp>
        <p:sp>
          <p:nvSpPr>
            <p:cNvPr id="105" name="文本框 104"/>
            <p:cNvSpPr txBox="1"/>
            <p:nvPr/>
          </p:nvSpPr>
          <p:spPr>
            <a:xfrm>
              <a:off x="1593663" y="3685929"/>
              <a:ext cx="362600" cy="246221"/>
            </a:xfrm>
            <a:prstGeom prst="rect">
              <a:avLst/>
            </a:prstGeom>
            <a:noFill/>
          </p:spPr>
          <p:txBody>
            <a:bodyPr wrap="none" rtlCol="0">
              <a:spAutoFit/>
            </a:bodyPr>
            <a:lstStyle/>
            <a:p>
              <a:r>
                <a:rPr lang="en-US" altLang="zh-CN" sz="1000" dirty="0">
                  <a:cs typeface="Times New Roman" panose="02020603050405020304" pitchFamily="18" charset="0"/>
                </a:rPr>
                <a:t>NB</a:t>
              </a:r>
              <a:endParaRPr lang="zh-CN" altLang="en-US" sz="1000" dirty="0">
                <a:cs typeface="Times New Roman" panose="02020603050405020304" pitchFamily="18" charset="0"/>
              </a:endParaRPr>
            </a:p>
          </p:txBody>
        </p:sp>
      </p:grpSp>
    </p:spTree>
    <p:extLst>
      <p:ext uri="{BB962C8B-B14F-4D97-AF65-F5344CB8AC3E}">
        <p14:creationId xmlns:p14="http://schemas.microsoft.com/office/powerpoint/2010/main" val="2923287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439110-D8AA-4A13-8C66-E6E5B780949A}"/>
              </a:ext>
            </a:extLst>
          </p:cNvPr>
          <p:cNvSpPr>
            <a:spLocks noGrp="1"/>
          </p:cNvSpPr>
          <p:nvPr>
            <p:ph type="title"/>
          </p:nvPr>
        </p:nvSpPr>
        <p:spPr>
          <a:xfrm>
            <a:off x="345790" y="2132856"/>
            <a:ext cx="8528620" cy="1512168"/>
          </a:xfrm>
        </p:spPr>
        <p:txBody>
          <a:bodyPr/>
          <a:lstStyle/>
          <a:p>
            <a:r>
              <a:rPr lang="en-US" altLang="zh-CN" dirty="0"/>
              <a:t>Topic 2: </a:t>
            </a:r>
            <a:r>
              <a:rPr lang="en-US" altLang="zh-CN" dirty="0">
                <a:latin typeface="Times New Roman" panose="02020603050405020304" pitchFamily="18" charset="0"/>
                <a:cs typeface="Times New Roman" panose="02020603050405020304" pitchFamily="18" charset="0"/>
              </a:rPr>
              <a:t>On the selection of the number of MMS fragments</a:t>
            </a:r>
            <a:endParaRPr lang="zh-CN" altLang="en-US" dirty="0"/>
          </a:p>
        </p:txBody>
      </p:sp>
      <p:sp>
        <p:nvSpPr>
          <p:cNvPr id="3" name="日期占位符 2">
            <a:extLst>
              <a:ext uri="{FF2B5EF4-FFF2-40B4-BE49-F238E27FC236}">
                <a16:creationId xmlns:a16="http://schemas.microsoft.com/office/drawing/2014/main" id="{5A7DE65D-24DC-48E0-BE4F-DBCA56544AC2}"/>
              </a:ext>
            </a:extLst>
          </p:cNvPr>
          <p:cNvSpPr>
            <a:spLocks noGrp="1"/>
          </p:cNvSpPr>
          <p:nvPr>
            <p:ph type="dt" sz="half" idx="10"/>
          </p:nvPr>
        </p:nvSpPr>
        <p:spPr/>
        <p:txBody>
          <a:bodyPr/>
          <a:lstStyle/>
          <a:p>
            <a:r>
              <a:rPr lang="en-US" altLang="zh-CN"/>
              <a:t>September 2022</a:t>
            </a:r>
            <a:endParaRPr lang="en-US" altLang="en-US" dirty="0"/>
          </a:p>
        </p:txBody>
      </p:sp>
      <p:sp>
        <p:nvSpPr>
          <p:cNvPr id="4" name="页脚占位符 3">
            <a:extLst>
              <a:ext uri="{FF2B5EF4-FFF2-40B4-BE49-F238E27FC236}">
                <a16:creationId xmlns:a16="http://schemas.microsoft.com/office/drawing/2014/main" id="{11F87EBB-A3AB-481B-B4B0-8A9BABA32971}"/>
              </a:ext>
            </a:extLst>
          </p:cNvPr>
          <p:cNvSpPr>
            <a:spLocks noGrp="1"/>
          </p:cNvSpPr>
          <p:nvPr>
            <p:ph type="ftr" sz="quarter" idx="11"/>
          </p:nvPr>
        </p:nvSpPr>
        <p:spPr/>
        <p:txBody>
          <a:bodyPr/>
          <a:lstStyle/>
          <a:p>
            <a:r>
              <a:rPr lang="en-US" altLang="en-US"/>
              <a:t>Peng Liu et al, Huawei</a:t>
            </a:r>
            <a:endParaRPr lang="en-US" altLang="en-US" dirty="0"/>
          </a:p>
        </p:txBody>
      </p:sp>
      <p:sp>
        <p:nvSpPr>
          <p:cNvPr id="5" name="灯片编号占位符 4">
            <a:extLst>
              <a:ext uri="{FF2B5EF4-FFF2-40B4-BE49-F238E27FC236}">
                <a16:creationId xmlns:a16="http://schemas.microsoft.com/office/drawing/2014/main" id="{A3510D92-DBDC-4C47-9604-E404E0399962}"/>
              </a:ext>
            </a:extLst>
          </p:cNvPr>
          <p:cNvSpPr>
            <a:spLocks noGrp="1"/>
          </p:cNvSpPr>
          <p:nvPr>
            <p:ph type="sldNum" sz="quarter" idx="12"/>
          </p:nvPr>
        </p:nvSpPr>
        <p:spPr/>
        <p:txBody>
          <a:bodyPr/>
          <a:lstStyle/>
          <a:p>
            <a:r>
              <a:rPr lang="en-US" altLang="en-US"/>
              <a:t>Slide </a:t>
            </a:r>
            <a:fld id="{43A0C1D6-706E-4838-95A6-0943C43B1ADD}" type="slidenum">
              <a:rPr lang="en-US" altLang="en-US" smtClean="0"/>
              <a:pPr/>
              <a:t>9</a:t>
            </a:fld>
            <a:endParaRPr lang="en-US" altLang="en-US"/>
          </a:p>
        </p:txBody>
      </p:sp>
    </p:spTree>
    <p:extLst>
      <p:ext uri="{BB962C8B-B14F-4D97-AF65-F5344CB8AC3E}">
        <p14:creationId xmlns:p14="http://schemas.microsoft.com/office/powerpoint/2010/main" val="204208422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2042</Words>
  <Application>Microsoft Office PowerPoint</Application>
  <PresentationFormat>全屏显示(4:3)</PresentationFormat>
  <Paragraphs>323</Paragraphs>
  <Slides>14</Slides>
  <Notes>1</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14</vt:i4>
      </vt:variant>
    </vt:vector>
  </HeadingPairs>
  <TitlesOfParts>
    <vt:vector size="27" baseType="lpstr">
      <vt:lpstr>Arial Unicode MS</vt:lpstr>
      <vt:lpstr>MS PGothic</vt:lpstr>
      <vt:lpstr>宋体</vt:lpstr>
      <vt:lpstr>微软雅黑</vt:lpstr>
      <vt:lpstr>Arial</vt:lpstr>
      <vt:lpstr>Calibri</vt:lpstr>
      <vt:lpstr>Calibri Light</vt:lpstr>
      <vt:lpstr>Cambria Math</vt:lpstr>
      <vt:lpstr>Times New Roman</vt:lpstr>
      <vt:lpstr>Wingdings</vt:lpstr>
      <vt:lpstr>IEEE-P802_15</vt:lpstr>
      <vt:lpstr>1_自定义设计方案</vt:lpstr>
      <vt:lpstr>自定义设计方案</vt:lpstr>
      <vt:lpstr>PowerPoint 演示文稿</vt:lpstr>
      <vt:lpstr>PowerPoint 演示文稿</vt:lpstr>
      <vt:lpstr>Introduction</vt:lpstr>
      <vt:lpstr>Topic 1: Adaptive Frequency Hopping (AFH) </vt:lpstr>
      <vt:lpstr>AFH</vt:lpstr>
      <vt:lpstr>AFH Map Format (1)</vt:lpstr>
      <vt:lpstr>AFH Map Format (2)</vt:lpstr>
      <vt:lpstr>Time Sequence Example</vt:lpstr>
      <vt:lpstr>Topic 2: On the selection of the number of MMS fragments</vt:lpstr>
      <vt:lpstr>UWB channel probing – measurement phase </vt:lpstr>
      <vt:lpstr>Topic 3: Time-hopping MMS UWB </vt:lpstr>
      <vt:lpstr>Time-hopping MMS UWB </vt:lpstr>
      <vt:lpstr>Summary</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2022-11-17T03:47:25Z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(3)bfGnFEKJbe/HZQ4VWdGy1ZeYl//IGmOby8U4HPGeOISHOf2/LhpqjgFIlt7LIoKZw1cEN1gx
TWEyb48Y/DqSkHtCiXHD8wr35eVQG0ACxgWn1R6+Z5OMLkPkhEs74AAyPOBBJvA5qccTKwz+
CYLH6z7PXo3ZQEraOBfu4J7U6aid02oIn9ZqLHwv3draTaHgKPZQvJcr3Ur97wMnv+U8KP5x
k/llhQQ0OMR1cCecW9</vt:lpwstr>
  </property>
  <property fmtid="{D5CDD505-2E9C-101B-9397-08002B2CF9AE}" pid="3" name="_2015_ms_pID_7253431">
    <vt:lpwstr>buFfs2hmVpzmwktfdNODQg6ThnD5eheoU4vMU64CadVRsvHpd/mAN4
AdoLmb0RiJi0SUQa8Kb+rUwOxEaw+5IyYwLFw3gBJ/g/EpYhrzAxt4E0KNjaNJ1yn4q2FNQz
AZPFnm5JeVJOiG4wwsgmXMRNjH1iAXxjoOkhS3zG4GGyX9DznnpyVdJT3R2OeoHMsU/Xre36
w4/YxRecV8KfXWBpGGleXbtPdLBZCGdJOPB3</vt:lpwstr>
  </property>
  <property fmtid="{D5CDD505-2E9C-101B-9397-08002B2CF9AE}" pid="4" name="_2015_ms_pID_7253432">
    <vt:lpwstr>Ag==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1667782299</vt:lpwstr>
  </property>
</Properties>
</file>