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45"/>
  </p:notesMasterIdLst>
  <p:handoutMasterIdLst>
    <p:handoutMasterId r:id="rId46"/>
  </p:handoutMasterIdLst>
  <p:sldIdLst>
    <p:sldId id="264" r:id="rId2"/>
    <p:sldId id="256" r:id="rId3"/>
    <p:sldId id="396" r:id="rId4"/>
    <p:sldId id="266" r:id="rId5"/>
    <p:sldId id="275" r:id="rId6"/>
    <p:sldId id="375" r:id="rId7"/>
    <p:sldId id="407" r:id="rId8"/>
    <p:sldId id="397" r:id="rId9"/>
    <p:sldId id="381" r:id="rId10"/>
    <p:sldId id="401" r:id="rId11"/>
    <p:sldId id="403" r:id="rId12"/>
    <p:sldId id="402" r:id="rId13"/>
    <p:sldId id="404" r:id="rId14"/>
    <p:sldId id="405" r:id="rId15"/>
    <p:sldId id="258" r:id="rId16"/>
    <p:sldId id="382" r:id="rId17"/>
    <p:sldId id="378" r:id="rId18"/>
    <p:sldId id="379" r:id="rId19"/>
    <p:sldId id="370" r:id="rId20"/>
    <p:sldId id="263" r:id="rId21"/>
    <p:sldId id="371" r:id="rId22"/>
    <p:sldId id="323" r:id="rId23"/>
    <p:sldId id="344" r:id="rId24"/>
    <p:sldId id="350" r:id="rId25"/>
    <p:sldId id="409" r:id="rId26"/>
    <p:sldId id="331" r:id="rId27"/>
    <p:sldId id="354" r:id="rId28"/>
    <p:sldId id="356" r:id="rId29"/>
    <p:sldId id="357" r:id="rId30"/>
    <p:sldId id="359" r:id="rId31"/>
    <p:sldId id="376" r:id="rId32"/>
    <p:sldId id="410" r:id="rId33"/>
    <p:sldId id="406" r:id="rId34"/>
    <p:sldId id="380" r:id="rId35"/>
    <p:sldId id="384" r:id="rId36"/>
    <p:sldId id="387" r:id="rId37"/>
    <p:sldId id="399" r:id="rId38"/>
    <p:sldId id="398" r:id="rId39"/>
    <p:sldId id="386" r:id="rId40"/>
    <p:sldId id="388" r:id="rId41"/>
    <p:sldId id="383" r:id="rId42"/>
    <p:sldId id="377" r:id="rId43"/>
    <p:sldId id="368" r:id="rId44"/>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BB0F53-27DE-F116-2912-4BB47BF42DE4}" name="Marco Hernandez" initials="MH" userId="Marco Hernandez"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5" clrIdx="0">
    <p:extLst>
      <p:ext uri="{19B8F6BF-5375-455C-9EA6-DF929625EA0E}">
        <p15:presenceInfo xmlns:p15="http://schemas.microsoft.com/office/powerpoint/2012/main" userId="6ec8770888b2809e" providerId="Windows Live"/>
      </p:ext>
    </p:extLst>
  </p:cmAuthor>
  <p:cmAuthor id="2" name="Marco Hernandez" initials="MH" lastIdx="11" clrIdx="1">
    <p:extLst>
      <p:ext uri="{19B8F6BF-5375-455C-9EA6-DF929625EA0E}">
        <p15:presenceInfo xmlns:p15="http://schemas.microsoft.com/office/powerpoint/2012/main" userId="Marco Hernand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DDDDD"/>
    <a:srgbClr val="F2F2F2"/>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718" autoAdjust="0"/>
  </p:normalViewPr>
  <p:slideViewPr>
    <p:cSldViewPr snapToGrid="0">
      <p:cViewPr varScale="1">
        <p:scale>
          <a:sx n="106" d="100"/>
          <a:sy n="106" d="100"/>
        </p:scale>
        <p:origin x="1770"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notesViewPr>
    <p:cSldViewPr snapToGrid="0">
      <p:cViewPr varScale="1">
        <p:scale>
          <a:sx n="61" d="100"/>
          <a:sy n="61" d="100"/>
        </p:scale>
        <p:origin x="248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39D52AB-D2AA-E2B6-F400-8CE37B45D6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0227618-31A5-97CA-CD88-605105C38E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E26986-E41E-4D5E-A0B9-133DEB6089C3}" type="datetimeFigureOut">
              <a:rPr kumimoji="1" lang="ja-JP" altLang="en-US" smtClean="0"/>
              <a:t>2022/11/17</a:t>
            </a:fld>
            <a:endParaRPr kumimoji="1" lang="ja-JP" altLang="en-US"/>
          </a:p>
        </p:txBody>
      </p:sp>
      <p:sp>
        <p:nvSpPr>
          <p:cNvPr id="4" name="フッター プレースホルダー 3">
            <a:extLst>
              <a:ext uri="{FF2B5EF4-FFF2-40B4-BE49-F238E27FC236}">
                <a16:creationId xmlns:a16="http://schemas.microsoft.com/office/drawing/2014/main" id="{DBB6DF77-A0A6-7483-B9BE-20450647D2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24FEF9C-5A80-353E-9AA7-65D94D851B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F783F-A54E-416F-B53B-3CEF27BB7E6F}" type="slidenum">
              <a:rPr kumimoji="1" lang="ja-JP" altLang="en-US" smtClean="0"/>
              <a:t>‹#›</a:t>
            </a:fld>
            <a:endParaRPr kumimoji="1" lang="ja-JP" altLang="en-US"/>
          </a:p>
        </p:txBody>
      </p:sp>
    </p:spTree>
    <p:extLst>
      <p:ext uri="{BB962C8B-B14F-4D97-AF65-F5344CB8AC3E}">
        <p14:creationId xmlns:p14="http://schemas.microsoft.com/office/powerpoint/2010/main" val="3231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2022/11/17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68419F9-3BB3-47DF-B069-6489BD728F98}" type="slidenum">
              <a:rPr kumimoji="1" lang="ja-JP" altLang="en-US" smtClean="0"/>
              <a:t>39</a:t>
            </a:fld>
            <a:endParaRPr kumimoji="1" lang="ja-JP" altLang="en-US"/>
          </a:p>
        </p:txBody>
      </p:sp>
    </p:spTree>
    <p:extLst>
      <p:ext uri="{BB962C8B-B14F-4D97-AF65-F5344CB8AC3E}">
        <p14:creationId xmlns:p14="http://schemas.microsoft.com/office/powerpoint/2010/main" val="33735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24" name="Google Shape;24;p2"/>
          <p:cNvSpPr txBox="1">
            <a:spLocks noGrp="1"/>
          </p:cNvSpPr>
          <p:nvPr>
            <p:ph type="ftr" idx="11"/>
          </p:nvPr>
        </p:nvSpPr>
        <p:spPr>
          <a:xfrm>
            <a:off x="4746567" y="6475413"/>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marL="171450" indent="-171450">
              <a:spcBef>
                <a:spcPts val="1200"/>
              </a:spcBef>
              <a:buFont typeface="Wingdings" panose="05000000000000000000" pitchFamily="2" charset="2"/>
              <a:buChar char="u"/>
              <a:defRPr/>
            </a:lvl1pPr>
            <a:lvl2pPr marL="514350" indent="-171450">
              <a:spcBef>
                <a:spcPts val="1200"/>
              </a:spcBef>
              <a:buFont typeface="Wingdings" panose="05000000000000000000" pitchFamily="2" charset="2"/>
              <a:buChar char="Ø"/>
              <a:defRPr/>
            </a:lvl2pPr>
            <a:lvl3pPr marL="857250" indent="-171450">
              <a:spcBef>
                <a:spcPts val="1200"/>
              </a:spcBef>
              <a:buFont typeface="Wingdings" panose="05000000000000000000" pitchFamily="2" charset="2"/>
              <a:buChar char="ü"/>
              <a:defRPr/>
            </a:lvl3pPr>
            <a:lvl4pPr>
              <a:spcBef>
                <a:spcPts val="1200"/>
              </a:spcBef>
              <a:defRPr/>
            </a:lvl4pPr>
            <a:lvl5pPr>
              <a:spcBef>
                <a:spcPts val="1200"/>
              </a:spcBef>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8" name="タイトル 17"/>
          <p:cNvSpPr>
            <a:spLocks noGrp="1"/>
          </p:cNvSpPr>
          <p:nvPr>
            <p:ph type="title"/>
          </p:nvPr>
        </p:nvSpPr>
        <p:spPr/>
        <p:txBody>
          <a:bodyPr/>
          <a:lstStyle>
            <a:lvl1pPr>
              <a:defRPr b="1"/>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November 2022</a:t>
            </a:r>
            <a:endParaRPr lang="ja-JP" altLang="en-US" dirty="0"/>
          </a:p>
        </p:txBody>
      </p:sp>
      <p:sp>
        <p:nvSpPr>
          <p:cNvPr id="4" name="フッター プレースホルダー 3"/>
          <p:cNvSpPr>
            <a:spLocks noGrp="1"/>
          </p:cNvSpPr>
          <p:nvPr>
            <p:ph type="ftr" sz="quarter" idx="11"/>
          </p:nvPr>
        </p:nvSpPr>
        <p:spPr>
          <a:xfrm>
            <a:off x="2818015" y="6579845"/>
            <a:ext cx="3507970" cy="278154"/>
          </a:xfrm>
        </p:spPr>
        <p:txBody>
          <a:bodyPr/>
          <a:lstStyle>
            <a:lvl1pPr>
              <a:defRPr/>
            </a:lvl1pPr>
          </a:lstStyle>
          <a:p>
            <a:r>
              <a:rPr lang="en-US" altLang="ja-JP">
                <a:solidFill>
                  <a:srgbClr val="FF0000"/>
                </a:solidFill>
              </a:rPr>
              <a:t>T.Kobayashi, M.Kim, M. Hernandez, R.Kohno (YNU/YRP-IAI)</a:t>
            </a:r>
            <a:endParaRPr lang="ja-JP" altLang="en-US" dirty="0"/>
          </a:p>
        </p:txBody>
      </p:sp>
      <p:sp>
        <p:nvSpPr>
          <p:cNvPr id="5" name="スライド番号プレースホルダー 4"/>
          <p:cNvSpPr>
            <a:spLocks noGrp="1"/>
          </p:cNvSpPr>
          <p:nvPr>
            <p:ph type="sldNum" sz="quarter" idx="12"/>
          </p:nvPr>
        </p:nvSpPr>
        <p:spPr>
          <a:xfrm>
            <a:off x="6949180" y="6553200"/>
            <a:ext cx="2057400" cy="304799"/>
          </a:xfrm>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820673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タイトルのみ">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lvl1pPr>
              <a:defRPr b="1">
                <a:latin typeface="HGSｺﾞｼｯｸE" panose="020B0900000000000000" pitchFamily="50" charset="-128"/>
                <a:ea typeface="HGSｺﾞｼｯｸE" panose="020B0900000000000000" pitchFamily="50" charset="-128"/>
              </a:defRPr>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November 2022</a:t>
            </a:r>
            <a:endParaRPr lang="ja-JP" altLang="en-US" dirty="0"/>
          </a:p>
        </p:txBody>
      </p:sp>
      <p:sp>
        <p:nvSpPr>
          <p:cNvPr id="7" name="フッター プレースホルダー 6"/>
          <p:cNvSpPr>
            <a:spLocks noGrp="1"/>
          </p:cNvSpPr>
          <p:nvPr>
            <p:ph type="ftr" sz="quarter" idx="11"/>
          </p:nvPr>
        </p:nvSpPr>
        <p:spPr/>
        <p:txBody>
          <a:bodyPr/>
          <a:lstStyle>
            <a:lvl1pPr>
              <a:defRPr/>
            </a:lvl1pPr>
          </a:lstStyle>
          <a:p>
            <a:r>
              <a:rPr lang="en-US" altLang="ja-JP">
                <a:solidFill>
                  <a:srgbClr val="FF0000"/>
                </a:solidFill>
              </a:rPr>
              <a:t>T.Kobayashi, M.Kim, M. Hernandez, R.Kohno (YNU/YRP-IAI)</a:t>
            </a:r>
            <a:endParaRPr lang="ja-JP" altLang="en-US" dirty="0"/>
          </a:p>
        </p:txBody>
      </p:sp>
      <p:sp>
        <p:nvSpPr>
          <p:cNvPr id="8" name="スライド番号プレースホルダー 7"/>
          <p:cNvSpPr>
            <a:spLocks noGrp="1"/>
          </p:cNvSpPr>
          <p:nvPr>
            <p:ph type="sldNum" sz="quarter" idx="12"/>
          </p:nvPr>
        </p:nvSpPr>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00293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24" name="Google Shape;24;p2"/>
          <p:cNvSpPr txBox="1">
            <a:spLocks noGrp="1"/>
          </p:cNvSpPr>
          <p:nvPr>
            <p:ph type="ftr" idx="11"/>
          </p:nvPr>
        </p:nvSpPr>
        <p:spPr>
          <a:xfrm>
            <a:off x="4878387" y="6475413"/>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90535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lang="en-US" dirty="0"/>
          </a:p>
        </p:txBody>
      </p:sp>
      <p:sp>
        <p:nvSpPr>
          <p:cNvPr id="16" name="Google Shape;16;p1"/>
          <p:cNvSpPr txBox="1">
            <a:spLocks noGrp="1"/>
          </p:cNvSpPr>
          <p:nvPr>
            <p:ph type="ftr" idx="11"/>
          </p:nvPr>
        </p:nvSpPr>
        <p:spPr>
          <a:xfrm>
            <a:off x="4771505" y="6436069"/>
            <a:ext cx="4372495" cy="26283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15-22-658-00-006ma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703" r:id="rId3"/>
    <p:sldLayoutId id="2147483697" r:id="rId4"/>
    <p:sldLayoutId id="2147483698" r:id="rId5"/>
    <p:sldLayoutId id="2147483699" r:id="rId6"/>
    <p:sldLayoutId id="2147483700" r:id="rId7"/>
    <p:sldLayoutId id="2147483701" r:id="rId8"/>
    <p:sldLayoutId id="2147483702" r:id="rId9"/>
    <p:sldLayoutId id="2147483704" r:id="rId10"/>
    <p:sldLayoutId id="2147483705"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52400" y="295275"/>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Summary of Channel Model Documents for TG6ma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November</a:t>
            </a:r>
            <a:r>
              <a:rPr kumimoji="0" lang="en-US" altLang="ja-JP" sz="1600" b="0" kern="0" dirty="0">
                <a:latin typeface="Times New Roman"/>
                <a:ea typeface="Times New Roman"/>
                <a:cs typeface="Times New Roman"/>
                <a:sym typeface="Times New Roman"/>
              </a:rPr>
              <a:t> 17</a:t>
            </a:r>
            <a:r>
              <a:rPr kumimoji="0" lang="en-US" altLang="ja-JP" sz="1600" b="0" kern="0" baseline="30000" dirty="0">
                <a:latin typeface="Times New Roman"/>
                <a:ea typeface="Times New Roman"/>
                <a:cs typeface="Times New Roman"/>
                <a:sym typeface="Times New Roman"/>
              </a:rPr>
              <a:t>th</a:t>
            </a:r>
            <a:r>
              <a:rPr kumimoji="0" lang="en-US" altLang="ja-JP" sz="1600" b="0" kern="0" dirty="0">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2</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Minsoo</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Kim, Marco Hernandez, Ryuji Kohno </a:t>
            </a:r>
            <a:r>
              <a:rPr kumimoji="0" lang="en-US"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(1)Yokohama National University  (2)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 YRP1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Voice:[+81-90-5408-0611] E-Mail:[minsoo@minsookim.com, kobayashi-takumi-ch@ynu.ac.jp, marco.hernandez@ieee.org,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kohno@ynu.ac.jp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kern="0" dirty="0">
                <a:solidFill>
                  <a:srgbClr val="000000"/>
                </a:solidFill>
                <a:latin typeface="Times New Roman"/>
                <a:ea typeface="Times New Roman"/>
                <a:cs typeface="Times New Roman"/>
                <a:sym typeface="Times New Roman"/>
              </a:rPr>
              <a:t>This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provides draft of channel and environmental model and its classification for vehicle body area network(VBAN) </a:t>
            </a:r>
            <a:r>
              <a:rPr kumimoji="0" lang="en-US" sz="1600" b="0" kern="0" dirty="0">
                <a:solidFill>
                  <a:srgbClr val="000000"/>
                </a:solidFill>
                <a:latin typeface="Times New Roman"/>
                <a:ea typeface="Times New Roman"/>
                <a:cs typeface="Times New Roman"/>
                <a:sym typeface="Times New Roman"/>
              </a:rPr>
              <a:t>of</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amendment of IEEE802.15.6-2012 for wireless body area network(BAN) with enhanced dependability.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 corresponding to comments in EC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November 2022</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t>T.Kobayashi, M.Kim, M. Hernandez, R.Kohno (YNU/YRP-IAI)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November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S2.2 implant(head) to on-body</a:t>
            </a:r>
            <a:endParaRPr lang="ja-JP" altLang="en-US" dirty="0"/>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extLst>
              <p:ext uri="{D42A27DB-BD31-4B8C-83A1-F6EECF244321}">
                <p14:modId xmlns:p14="http://schemas.microsoft.com/office/powerpoint/2010/main" val="2432390281"/>
              </p:ext>
            </p:extLst>
          </p:nvPr>
        </p:nvGraphicFramePr>
        <p:xfrm>
          <a:off x="5008610" y="2036305"/>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1" strike="noStrike" dirty="0">
                          <a:solidFill>
                            <a:srgbClr val="0000FF"/>
                          </a:solidFill>
                        </a:rPr>
                        <a:t>Implant(head) to on-body for BCI</a:t>
                      </a:r>
                      <a:endParaRPr kumimoji="1" lang="ja-JP" altLang="en-US" sz="1100" b="1" strike="noStrike" dirty="0">
                        <a:solidFill>
                          <a:srgbClr val="0000FF"/>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tx1"/>
                          </a:solidFill>
                        </a:rPr>
                        <a:t>Body surface to body surface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tx1"/>
                          </a:solidFill>
                        </a:rPr>
                        <a:t>Body Surface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pic>
        <p:nvPicPr>
          <p:cNvPr id="11" name="図 10">
            <a:extLst>
              <a:ext uri="{FF2B5EF4-FFF2-40B4-BE49-F238E27FC236}">
                <a16:creationId xmlns:a16="http://schemas.microsoft.com/office/drawing/2014/main" id="{30B20030-0539-0D1E-E77B-1B6B8DEA0171}"/>
              </a:ext>
            </a:extLst>
          </p:cNvPr>
          <p:cNvPicPr>
            <a:picLocks noChangeAspect="1"/>
          </p:cNvPicPr>
          <p:nvPr/>
        </p:nvPicPr>
        <p:blipFill rotWithShape="1">
          <a:blip r:embed="rId2"/>
          <a:srcRect r="68019"/>
          <a:stretch/>
        </p:blipFill>
        <p:spPr>
          <a:xfrm>
            <a:off x="111538" y="1644798"/>
            <a:ext cx="2497905" cy="2714625"/>
          </a:xfrm>
          <a:prstGeom prst="rect">
            <a:avLst/>
          </a:prstGeom>
        </p:spPr>
      </p:pic>
      <p:pic>
        <p:nvPicPr>
          <p:cNvPr id="22" name="図 21">
            <a:extLst>
              <a:ext uri="{FF2B5EF4-FFF2-40B4-BE49-F238E27FC236}">
                <a16:creationId xmlns:a16="http://schemas.microsoft.com/office/drawing/2014/main" id="{F73F0CD6-714B-49B7-9602-BF0451AD9731}"/>
              </a:ext>
            </a:extLst>
          </p:cNvPr>
          <p:cNvPicPr>
            <a:picLocks noChangeAspect="1"/>
          </p:cNvPicPr>
          <p:nvPr/>
        </p:nvPicPr>
        <p:blipFill>
          <a:blip r:embed="rId3"/>
          <a:stretch>
            <a:fillRect/>
          </a:stretch>
        </p:blipFill>
        <p:spPr>
          <a:xfrm>
            <a:off x="2150198" y="4256422"/>
            <a:ext cx="5824425" cy="2422960"/>
          </a:xfrm>
          <a:prstGeom prst="rect">
            <a:avLst/>
          </a:prstGeom>
        </p:spPr>
      </p:pic>
      <p:pic>
        <p:nvPicPr>
          <p:cNvPr id="24" name="Picture 57">
            <a:extLst>
              <a:ext uri="{FF2B5EF4-FFF2-40B4-BE49-F238E27FC236}">
                <a16:creationId xmlns:a16="http://schemas.microsoft.com/office/drawing/2014/main" id="{2C005F16-8E21-E26E-7098-D3EEDD16E6AB}"/>
              </a:ext>
            </a:extLst>
          </p:cNvPr>
          <p:cNvPicPr>
            <a:picLocks noChangeAspect="1"/>
          </p:cNvPicPr>
          <p:nvPr/>
        </p:nvPicPr>
        <p:blipFill>
          <a:blip r:embed="rId4"/>
          <a:stretch>
            <a:fillRect/>
          </a:stretch>
        </p:blipFill>
        <p:spPr>
          <a:xfrm>
            <a:off x="2966028" y="1799001"/>
            <a:ext cx="1470170" cy="2318961"/>
          </a:xfrm>
          <a:prstGeom prst="rect">
            <a:avLst/>
          </a:prstGeom>
        </p:spPr>
      </p:pic>
    </p:spTree>
    <p:extLst>
      <p:ext uri="{BB962C8B-B14F-4D97-AF65-F5344CB8AC3E}">
        <p14:creationId xmlns:p14="http://schemas.microsoft.com/office/powerpoint/2010/main" val="3516812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November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S2.3 implant(head) to external</a:t>
            </a:r>
            <a:endParaRPr lang="ja-JP" altLang="en-US" dirty="0"/>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extLst>
              <p:ext uri="{D42A27DB-BD31-4B8C-83A1-F6EECF244321}">
                <p14:modId xmlns:p14="http://schemas.microsoft.com/office/powerpoint/2010/main" val="3054908003"/>
              </p:ext>
            </p:extLst>
          </p:nvPr>
        </p:nvGraphicFramePr>
        <p:xfrm>
          <a:off x="5008610" y="2036305"/>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chemeClr val="tx1"/>
                          </a:solidFill>
                        </a:rPr>
                        <a:t>Implant(head) to on-body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1" strike="noStrike" dirty="0">
                          <a:solidFill>
                            <a:schemeClr val="accent2"/>
                          </a:solidFill>
                        </a:rPr>
                        <a:t>Implant to External for BCI</a:t>
                      </a:r>
                      <a:endParaRPr kumimoji="1" lang="ja-JP" altLang="en-US" sz="1100" b="1" strike="noStrike" dirty="0">
                        <a:solidFill>
                          <a:schemeClr val="accent2"/>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tx1"/>
                          </a:solidFill>
                        </a:rPr>
                        <a:t>Body surface to body surface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tx1"/>
                          </a:solidFill>
                        </a:rPr>
                        <a:t>Body Surface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pic>
        <p:nvPicPr>
          <p:cNvPr id="22" name="図 21">
            <a:extLst>
              <a:ext uri="{FF2B5EF4-FFF2-40B4-BE49-F238E27FC236}">
                <a16:creationId xmlns:a16="http://schemas.microsoft.com/office/drawing/2014/main" id="{F73F0CD6-714B-49B7-9602-BF0451AD9731}"/>
              </a:ext>
            </a:extLst>
          </p:cNvPr>
          <p:cNvPicPr>
            <a:picLocks noChangeAspect="1"/>
          </p:cNvPicPr>
          <p:nvPr/>
        </p:nvPicPr>
        <p:blipFill rotWithShape="1">
          <a:blip r:embed="rId2"/>
          <a:srcRect t="22648"/>
          <a:stretch/>
        </p:blipFill>
        <p:spPr>
          <a:xfrm>
            <a:off x="1282105" y="4630192"/>
            <a:ext cx="5734331" cy="1845221"/>
          </a:xfrm>
          <a:prstGeom prst="rect">
            <a:avLst/>
          </a:prstGeom>
        </p:spPr>
      </p:pic>
      <p:pic>
        <p:nvPicPr>
          <p:cNvPr id="3" name="図 2">
            <a:extLst>
              <a:ext uri="{FF2B5EF4-FFF2-40B4-BE49-F238E27FC236}">
                <a16:creationId xmlns:a16="http://schemas.microsoft.com/office/drawing/2014/main" id="{891DB470-DFD2-A2F4-2B38-A2EB8A1911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2105" y="1778719"/>
            <a:ext cx="2466030" cy="2739814"/>
          </a:xfrm>
          <a:prstGeom prst="rect">
            <a:avLst/>
          </a:prstGeom>
          <a:noFill/>
          <a:ln>
            <a:noFill/>
          </a:ln>
        </p:spPr>
      </p:pic>
    </p:spTree>
    <p:extLst>
      <p:ext uri="{BB962C8B-B14F-4D97-AF65-F5344CB8AC3E}">
        <p14:creationId xmlns:p14="http://schemas.microsoft.com/office/powerpoint/2010/main" val="3905306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November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S6.1 ― on-body(head) to external</a:t>
            </a:r>
            <a:endParaRPr lang="ja-JP" altLang="en-US" dirty="0"/>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extLst>
              <p:ext uri="{D42A27DB-BD31-4B8C-83A1-F6EECF244321}">
                <p14:modId xmlns:p14="http://schemas.microsoft.com/office/powerpoint/2010/main" val="1503846575"/>
              </p:ext>
            </p:extLst>
          </p:nvPr>
        </p:nvGraphicFramePr>
        <p:xfrm>
          <a:off x="4915080" y="1906006"/>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chemeClr val="tx1"/>
                          </a:solidFill>
                        </a:rPr>
                        <a:t>Implant(head) to on-body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bg2"/>
                          </a:solidFill>
                        </a:rPr>
                        <a:t>Body surface to body surface for BCI</a:t>
                      </a:r>
                      <a:endParaRPr kumimoji="1" lang="ja-JP" altLang="en-US" sz="1100" b="0" strike="noStrike" dirty="0">
                        <a:solidFill>
                          <a:schemeClr val="bg2"/>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1" strike="noStrike" dirty="0">
                          <a:solidFill>
                            <a:srgbClr val="0000FF"/>
                          </a:solidFill>
                        </a:rPr>
                        <a:t>Body Surface to External for BCI</a:t>
                      </a:r>
                      <a:endParaRPr kumimoji="1" lang="ja-JP" altLang="en-US" sz="1100" b="1" strike="noStrike" dirty="0">
                        <a:solidFill>
                          <a:srgbClr val="0000FF"/>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grpSp>
        <p:nvGrpSpPr>
          <p:cNvPr id="36" name="グループ化 35">
            <a:extLst>
              <a:ext uri="{FF2B5EF4-FFF2-40B4-BE49-F238E27FC236}">
                <a16:creationId xmlns:a16="http://schemas.microsoft.com/office/drawing/2014/main" id="{3278B7A0-D8C4-21E9-7516-232C9847F9E7}"/>
              </a:ext>
            </a:extLst>
          </p:cNvPr>
          <p:cNvGrpSpPr/>
          <p:nvPr/>
        </p:nvGrpSpPr>
        <p:grpSpPr>
          <a:xfrm>
            <a:off x="-68400" y="1954533"/>
            <a:ext cx="4854556" cy="4422196"/>
            <a:chOff x="2040232" y="1857705"/>
            <a:chExt cx="4854556" cy="4422196"/>
          </a:xfrm>
        </p:grpSpPr>
        <p:sp>
          <p:nvSpPr>
            <p:cNvPr id="8" name="楕円 7">
              <a:extLst>
                <a:ext uri="{FF2B5EF4-FFF2-40B4-BE49-F238E27FC236}">
                  <a16:creationId xmlns:a16="http://schemas.microsoft.com/office/drawing/2014/main" id="{31D4079C-9292-35A1-B116-5482CB2F2A6B}"/>
                </a:ext>
              </a:extLst>
            </p:cNvPr>
            <p:cNvSpPr/>
            <p:nvPr/>
          </p:nvSpPr>
          <p:spPr>
            <a:xfrm>
              <a:off x="5000513" y="2568886"/>
              <a:ext cx="695704" cy="717001"/>
            </a:xfrm>
            <a:prstGeom prst="ellipse">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1" name="四角形: 角を丸くする 10">
              <a:extLst>
                <a:ext uri="{FF2B5EF4-FFF2-40B4-BE49-F238E27FC236}">
                  <a16:creationId xmlns:a16="http://schemas.microsoft.com/office/drawing/2014/main" id="{A2EC4C70-D377-E08E-9017-D97D99147D43}"/>
                </a:ext>
              </a:extLst>
            </p:cNvPr>
            <p:cNvSpPr/>
            <p:nvPr/>
          </p:nvSpPr>
          <p:spPr>
            <a:xfrm>
              <a:off x="4936621" y="3285887"/>
              <a:ext cx="879097"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4" name="四角形: 角を丸くする 13">
              <a:extLst>
                <a:ext uri="{FF2B5EF4-FFF2-40B4-BE49-F238E27FC236}">
                  <a16:creationId xmlns:a16="http://schemas.microsoft.com/office/drawing/2014/main" id="{5A44DF3E-F693-708A-AE36-540B8A3C2FDA}"/>
                </a:ext>
              </a:extLst>
            </p:cNvPr>
            <p:cNvSpPr/>
            <p:nvPr/>
          </p:nvSpPr>
          <p:spPr>
            <a:xfrm>
              <a:off x="4929522" y="4761893"/>
              <a:ext cx="41884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5" name="四角形: 角を丸くする 24">
              <a:extLst>
                <a:ext uri="{FF2B5EF4-FFF2-40B4-BE49-F238E27FC236}">
                  <a16:creationId xmlns:a16="http://schemas.microsoft.com/office/drawing/2014/main" id="{368CCE7B-50A5-AFC7-08C9-9FB35A7F1017}"/>
                </a:ext>
              </a:extLst>
            </p:cNvPr>
            <p:cNvSpPr/>
            <p:nvPr/>
          </p:nvSpPr>
          <p:spPr>
            <a:xfrm>
              <a:off x="5403975" y="4761892"/>
              <a:ext cx="41884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6" name="四角形: 角を丸くする 25">
              <a:extLst>
                <a:ext uri="{FF2B5EF4-FFF2-40B4-BE49-F238E27FC236}">
                  <a16:creationId xmlns:a16="http://schemas.microsoft.com/office/drawing/2014/main" id="{34F9315F-CC75-B03C-9DA8-B10F0BC0C665}"/>
                </a:ext>
              </a:extLst>
            </p:cNvPr>
            <p:cNvSpPr/>
            <p:nvPr/>
          </p:nvSpPr>
          <p:spPr>
            <a:xfrm rot="1329632">
              <a:off x="4613426" y="3308661"/>
              <a:ext cx="24839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7" name="四角形: 角を丸くする 26">
              <a:extLst>
                <a:ext uri="{FF2B5EF4-FFF2-40B4-BE49-F238E27FC236}">
                  <a16:creationId xmlns:a16="http://schemas.microsoft.com/office/drawing/2014/main" id="{78CB61C7-21BC-661A-979E-9527A2F801A0}"/>
                </a:ext>
              </a:extLst>
            </p:cNvPr>
            <p:cNvSpPr/>
            <p:nvPr/>
          </p:nvSpPr>
          <p:spPr>
            <a:xfrm rot="19800000">
              <a:off x="5956553" y="3285887"/>
              <a:ext cx="24839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8" name="フリーフォーム: 図形 27">
              <a:extLst>
                <a:ext uri="{FF2B5EF4-FFF2-40B4-BE49-F238E27FC236}">
                  <a16:creationId xmlns:a16="http://schemas.microsoft.com/office/drawing/2014/main" id="{EA0A5606-B371-6EDD-7C32-B78C39269475}"/>
                </a:ext>
              </a:extLst>
            </p:cNvPr>
            <p:cNvSpPr/>
            <p:nvPr/>
          </p:nvSpPr>
          <p:spPr>
            <a:xfrm>
              <a:off x="5049615" y="2629060"/>
              <a:ext cx="551174" cy="279396"/>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9" name="楕円 28">
              <a:extLst>
                <a:ext uri="{FF2B5EF4-FFF2-40B4-BE49-F238E27FC236}">
                  <a16:creationId xmlns:a16="http://schemas.microsoft.com/office/drawing/2014/main" id="{436B94D7-BC30-CB61-0937-C081C1795FFA}"/>
                </a:ext>
              </a:extLst>
            </p:cNvPr>
            <p:cNvSpPr/>
            <p:nvPr/>
          </p:nvSpPr>
          <p:spPr>
            <a:xfrm>
              <a:off x="5209031" y="2492806"/>
              <a:ext cx="278667" cy="760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30" name="楕円 29">
              <a:extLst>
                <a:ext uri="{FF2B5EF4-FFF2-40B4-BE49-F238E27FC236}">
                  <a16:creationId xmlns:a16="http://schemas.microsoft.com/office/drawing/2014/main" id="{AAD3F2BE-6CC0-A713-278F-121E6088067B}"/>
                </a:ext>
              </a:extLst>
            </p:cNvPr>
            <p:cNvSpPr/>
            <p:nvPr/>
          </p:nvSpPr>
          <p:spPr>
            <a:xfrm>
              <a:off x="2922708" y="3346953"/>
              <a:ext cx="286540" cy="27204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31" name="テキスト ボックス 30">
              <a:extLst>
                <a:ext uri="{FF2B5EF4-FFF2-40B4-BE49-F238E27FC236}">
                  <a16:creationId xmlns:a16="http://schemas.microsoft.com/office/drawing/2014/main" id="{45C096DC-0435-EC3B-83A8-B29C22E92E84}"/>
                </a:ext>
              </a:extLst>
            </p:cNvPr>
            <p:cNvSpPr txBox="1"/>
            <p:nvPr/>
          </p:nvSpPr>
          <p:spPr>
            <a:xfrm>
              <a:off x="2040232" y="3278474"/>
              <a:ext cx="962888" cy="461665"/>
            </a:xfrm>
            <a:prstGeom prst="rect">
              <a:avLst/>
            </a:prstGeom>
            <a:noFill/>
          </p:spPr>
          <p:txBody>
            <a:bodyPr wrap="square">
              <a:spAutoFit/>
            </a:bodyPr>
            <a:lstStyle/>
            <a:p>
              <a:pPr algn="ctr"/>
              <a:r>
                <a:rPr kumimoji="1" lang="en-US" altLang="ja-JP" sz="1200" dirty="0"/>
                <a:t>Receiver</a:t>
              </a:r>
            </a:p>
            <a:p>
              <a:pPr algn="ctr"/>
              <a:r>
                <a:rPr kumimoji="1" lang="en-US" altLang="ja-JP" sz="1200" dirty="0"/>
                <a:t>Device</a:t>
              </a:r>
              <a:endParaRPr kumimoji="1" lang="ja-JP" altLang="en-US" sz="1200" dirty="0"/>
            </a:p>
          </p:txBody>
        </p:sp>
        <p:cxnSp>
          <p:nvCxnSpPr>
            <p:cNvPr id="32" name="直線コネクタ 31">
              <a:extLst>
                <a:ext uri="{FF2B5EF4-FFF2-40B4-BE49-F238E27FC236}">
                  <a16:creationId xmlns:a16="http://schemas.microsoft.com/office/drawing/2014/main" id="{9ED314EC-A953-4A49-7FBC-4AB29B5F1CAB}"/>
                </a:ext>
              </a:extLst>
            </p:cNvPr>
            <p:cNvCxnSpPr>
              <a:cxnSpLocks/>
            </p:cNvCxnSpPr>
            <p:nvPr/>
          </p:nvCxnSpPr>
          <p:spPr>
            <a:xfrm flipV="1">
              <a:off x="5658146" y="2321828"/>
              <a:ext cx="370965" cy="148389"/>
            </a:xfrm>
            <a:prstGeom prst="line">
              <a:avLst/>
            </a:prstGeom>
            <a:noFill/>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3" name="正方形/長方形 32">
              <a:extLst>
                <a:ext uri="{FF2B5EF4-FFF2-40B4-BE49-F238E27FC236}">
                  <a16:creationId xmlns:a16="http://schemas.microsoft.com/office/drawing/2014/main" id="{FA64B9AC-EA00-ECB1-6E7B-EFD02128C553}"/>
                </a:ext>
              </a:extLst>
            </p:cNvPr>
            <p:cNvSpPr/>
            <p:nvPr/>
          </p:nvSpPr>
          <p:spPr>
            <a:xfrm>
              <a:off x="5103014" y="2421360"/>
              <a:ext cx="546310" cy="267830"/>
            </a:xfrm>
            <a:prstGeom prst="rect">
              <a:avLst/>
            </a:prstGeom>
            <a:noFill/>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34" name="テキスト ボックス 33">
              <a:extLst>
                <a:ext uri="{FF2B5EF4-FFF2-40B4-BE49-F238E27FC236}">
                  <a16:creationId xmlns:a16="http://schemas.microsoft.com/office/drawing/2014/main" id="{CA8043D3-29E8-993D-73FA-46BEADE4AA53}"/>
                </a:ext>
              </a:extLst>
            </p:cNvPr>
            <p:cNvSpPr txBox="1"/>
            <p:nvPr/>
          </p:nvSpPr>
          <p:spPr>
            <a:xfrm>
              <a:off x="5376169" y="1857705"/>
              <a:ext cx="1518619" cy="461665"/>
            </a:xfrm>
            <a:prstGeom prst="rect">
              <a:avLst/>
            </a:prstGeom>
            <a:noFill/>
          </p:spPr>
          <p:txBody>
            <a:bodyPr wrap="square">
              <a:spAutoFit/>
            </a:bodyPr>
            <a:lstStyle/>
            <a:p>
              <a:pPr algn="ctr"/>
              <a:r>
                <a:rPr kumimoji="1" lang="en-US" altLang="ja-JP" sz="1200" dirty="0"/>
                <a:t>On-body (head) transmitter device</a:t>
              </a:r>
              <a:endParaRPr kumimoji="1" lang="ja-JP" altLang="en-US" sz="1200" dirty="0"/>
            </a:p>
          </p:txBody>
        </p:sp>
        <p:cxnSp>
          <p:nvCxnSpPr>
            <p:cNvPr id="35" name="直線矢印コネクタ 34">
              <a:extLst>
                <a:ext uri="{FF2B5EF4-FFF2-40B4-BE49-F238E27FC236}">
                  <a16:creationId xmlns:a16="http://schemas.microsoft.com/office/drawing/2014/main" id="{EDAB2C40-D168-3083-EB73-B40E0A2B7125}"/>
                </a:ext>
              </a:extLst>
            </p:cNvPr>
            <p:cNvCxnSpPr>
              <a:cxnSpLocks/>
              <a:stCxn id="29" idx="2"/>
              <a:endCxn id="30" idx="7"/>
            </p:cNvCxnSpPr>
            <p:nvPr/>
          </p:nvCxnSpPr>
          <p:spPr>
            <a:xfrm flipH="1">
              <a:off x="3167285" y="2530846"/>
              <a:ext cx="2041746" cy="85594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52560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November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S6.2 ― HBAN to HBAN</a:t>
            </a:r>
            <a:endParaRPr lang="ja-JP" altLang="en-US" dirty="0"/>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3" name="Picture 23">
            <a:extLst>
              <a:ext uri="{FF2B5EF4-FFF2-40B4-BE49-F238E27FC236}">
                <a16:creationId xmlns:a16="http://schemas.microsoft.com/office/drawing/2014/main" id="{80C84BFD-F220-D9B9-8074-96719966676D}"/>
              </a:ext>
            </a:extLst>
          </p:cNvPr>
          <p:cNvPicPr>
            <a:picLocks noChangeAspect="1"/>
          </p:cNvPicPr>
          <p:nvPr/>
        </p:nvPicPr>
        <p:blipFill>
          <a:blip r:embed="rId2"/>
          <a:stretch>
            <a:fillRect/>
          </a:stretch>
        </p:blipFill>
        <p:spPr>
          <a:xfrm>
            <a:off x="2286000" y="1933954"/>
            <a:ext cx="4485992" cy="3474105"/>
          </a:xfrm>
          <a:prstGeom prst="rect">
            <a:avLst/>
          </a:prstGeom>
        </p:spPr>
      </p:pic>
      <p:sp>
        <p:nvSpPr>
          <p:cNvPr id="12" name="テキスト ボックス 11">
            <a:extLst>
              <a:ext uri="{FF2B5EF4-FFF2-40B4-BE49-F238E27FC236}">
                <a16:creationId xmlns:a16="http://schemas.microsoft.com/office/drawing/2014/main" id="{855CC931-EF2D-684A-2440-E71ACEA3E0B8}"/>
              </a:ext>
            </a:extLst>
          </p:cNvPr>
          <p:cNvSpPr txBox="1"/>
          <p:nvPr/>
        </p:nvSpPr>
        <p:spPr>
          <a:xfrm>
            <a:off x="1199585" y="5845300"/>
            <a:ext cx="8198150" cy="369332"/>
          </a:xfrm>
          <a:prstGeom prst="rect">
            <a:avLst/>
          </a:prstGeom>
          <a:noFill/>
        </p:spPr>
        <p:txBody>
          <a:bodyPr wrap="square">
            <a:spAutoFit/>
          </a:bodyPr>
          <a:lstStyle/>
          <a:p>
            <a:r>
              <a:rPr lang="en-US" altLang="ja-JP" sz="1800" dirty="0">
                <a:effectLst/>
                <a:latin typeface="Times New Roman" panose="02020603050405020304" pitchFamily="18" charset="0"/>
                <a:ea typeface="游明朝" panose="02020400000000000000" pitchFamily="18" charset="-128"/>
              </a:rPr>
              <a:t>NOTE: CM4 supports the scenario HBAN coordinator to VBAN coordinator</a:t>
            </a:r>
            <a:endParaRPr lang="ja-JP" altLang="en-US" dirty="0"/>
          </a:p>
        </p:txBody>
      </p:sp>
    </p:spTree>
    <p:extLst>
      <p:ext uri="{BB962C8B-B14F-4D97-AF65-F5344CB8AC3E}">
        <p14:creationId xmlns:p14="http://schemas.microsoft.com/office/powerpoint/2010/main" val="3558398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BE1E5C9F-A5EA-E04E-23D7-DAD960F61E75}"/>
              </a:ext>
            </a:extLst>
          </p:cNvPr>
          <p:cNvSpPr>
            <a:spLocks noGrp="1"/>
          </p:cNvSpPr>
          <p:nvPr>
            <p:ph type="ctrTitle"/>
          </p:nvPr>
        </p:nvSpPr>
        <p:spPr/>
        <p:txBody>
          <a:bodyPr/>
          <a:lstStyle/>
          <a:p>
            <a:r>
              <a:rPr lang="en-US" altLang="ja-JP" dirty="0" err="1"/>
              <a:t>Vehicler</a:t>
            </a:r>
            <a:r>
              <a:rPr lang="en-US" altLang="ja-JP" dirty="0"/>
              <a:t> BAN: VBAN models</a:t>
            </a:r>
            <a:endParaRPr lang="ja-JP" altLang="en-US" dirty="0"/>
          </a:p>
        </p:txBody>
      </p:sp>
      <p:sp>
        <p:nvSpPr>
          <p:cNvPr id="7" name="字幕 6">
            <a:extLst>
              <a:ext uri="{FF2B5EF4-FFF2-40B4-BE49-F238E27FC236}">
                <a16:creationId xmlns:a16="http://schemas.microsoft.com/office/drawing/2014/main" id="{B63EFD3E-6828-2649-486E-BA687A101BEC}"/>
              </a:ext>
            </a:extLst>
          </p:cNvPr>
          <p:cNvSpPr>
            <a:spLocks noGrp="1"/>
          </p:cNvSpPr>
          <p:nvPr>
            <p:ph type="subTitle" idx="1"/>
          </p:nvPr>
        </p:nvSpPr>
        <p:spPr/>
        <p:txBody>
          <a:bodyPr/>
          <a:lstStyle/>
          <a:p>
            <a:endParaRPr lang="ja-JP" altLang="en-US"/>
          </a:p>
        </p:txBody>
      </p:sp>
      <p:sp>
        <p:nvSpPr>
          <p:cNvPr id="2" name="日付プレースホルダー 1">
            <a:extLst>
              <a:ext uri="{FF2B5EF4-FFF2-40B4-BE49-F238E27FC236}">
                <a16:creationId xmlns:a16="http://schemas.microsoft.com/office/drawing/2014/main" id="{57F4E265-2AB7-432E-2EA0-3128F974323F}"/>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1D53EFCA-223F-7438-CF41-F43B35D3F758}"/>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3B6630AD-1A39-FA32-A754-884E0EE0DE0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Tree>
    <p:extLst>
      <p:ext uri="{BB962C8B-B14F-4D97-AF65-F5344CB8AC3E}">
        <p14:creationId xmlns:p14="http://schemas.microsoft.com/office/powerpoint/2010/main" val="3590046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November 2022</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15</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C92E830-BC4B-21B6-8546-846EB0724099}"/>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57159D7D-D89B-6BC8-EA35-F841E86BD032}"/>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FDB395F-B332-8930-DEF9-4E5580ADDC2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5" name="タイトル 4">
            <a:extLst>
              <a:ext uri="{FF2B5EF4-FFF2-40B4-BE49-F238E27FC236}">
                <a16:creationId xmlns:a16="http://schemas.microsoft.com/office/drawing/2014/main" id="{737F3F71-BA78-F540-A220-8BF4ED6FE5B8}"/>
              </a:ext>
            </a:extLst>
          </p:cNvPr>
          <p:cNvSpPr>
            <a:spLocks noGrp="1"/>
          </p:cNvSpPr>
          <p:nvPr>
            <p:ph type="title"/>
          </p:nvPr>
        </p:nvSpPr>
        <p:spPr>
          <a:xfrm>
            <a:off x="685800" y="685799"/>
            <a:ext cx="7772400" cy="678730"/>
          </a:xfrm>
        </p:spPr>
        <p:txBody>
          <a:bodyPr/>
          <a:lstStyle/>
          <a:p>
            <a:r>
              <a:rPr lang="en-US" altLang="ja-JP" dirty="0"/>
              <a:t>Channel models and scenarios in IEEE802.15.6ma</a:t>
            </a:r>
            <a:endParaRPr kumimoji="1" lang="ja-JP" altLang="en-US" dirty="0"/>
          </a:p>
        </p:txBody>
      </p:sp>
      <p:pic>
        <p:nvPicPr>
          <p:cNvPr id="57" name="図 56">
            <a:extLst>
              <a:ext uri="{FF2B5EF4-FFF2-40B4-BE49-F238E27FC236}">
                <a16:creationId xmlns:a16="http://schemas.microsoft.com/office/drawing/2014/main" id="{AFE7744B-BD7C-D73D-DE9A-8F4911244ED8}"/>
              </a:ext>
            </a:extLst>
          </p:cNvPr>
          <p:cNvPicPr>
            <a:picLocks noChangeAspect="1"/>
          </p:cNvPicPr>
          <p:nvPr/>
        </p:nvPicPr>
        <p:blipFill>
          <a:blip r:embed="rId2"/>
          <a:stretch>
            <a:fillRect/>
          </a:stretch>
        </p:blipFill>
        <p:spPr>
          <a:xfrm>
            <a:off x="1738070" y="3553921"/>
            <a:ext cx="5268796" cy="2854139"/>
          </a:xfrm>
          <a:prstGeom prst="rect">
            <a:avLst/>
          </a:prstGeom>
        </p:spPr>
      </p:pic>
      <p:grpSp>
        <p:nvGrpSpPr>
          <p:cNvPr id="106" name="グループ化 105">
            <a:extLst>
              <a:ext uri="{FF2B5EF4-FFF2-40B4-BE49-F238E27FC236}">
                <a16:creationId xmlns:a16="http://schemas.microsoft.com/office/drawing/2014/main" id="{8F95C38F-8FE5-6A61-7C95-A02FE4DAE7B0}"/>
              </a:ext>
            </a:extLst>
          </p:cNvPr>
          <p:cNvGrpSpPr/>
          <p:nvPr/>
        </p:nvGrpSpPr>
        <p:grpSpPr>
          <a:xfrm>
            <a:off x="1100055" y="1431882"/>
            <a:ext cx="6483516" cy="2286025"/>
            <a:chOff x="61460" y="1901293"/>
            <a:chExt cx="8974756" cy="3164413"/>
          </a:xfrm>
        </p:grpSpPr>
        <p:grpSp>
          <p:nvGrpSpPr>
            <p:cNvPr id="58" name="グループ化 57">
              <a:extLst>
                <a:ext uri="{FF2B5EF4-FFF2-40B4-BE49-F238E27FC236}">
                  <a16:creationId xmlns:a16="http://schemas.microsoft.com/office/drawing/2014/main" id="{3137DC93-FF98-50AE-357E-BBA5B7DB95CC}"/>
                </a:ext>
              </a:extLst>
            </p:cNvPr>
            <p:cNvGrpSpPr/>
            <p:nvPr/>
          </p:nvGrpSpPr>
          <p:grpSpPr>
            <a:xfrm>
              <a:off x="2583422" y="2857417"/>
              <a:ext cx="5380855" cy="2042941"/>
              <a:chOff x="914400" y="1593575"/>
              <a:chExt cx="7599285" cy="2885209"/>
            </a:xfrm>
          </p:grpSpPr>
          <p:cxnSp>
            <p:nvCxnSpPr>
              <p:cNvPr id="59" name="直線コネクタ 58">
                <a:extLst>
                  <a:ext uri="{FF2B5EF4-FFF2-40B4-BE49-F238E27FC236}">
                    <a16:creationId xmlns:a16="http://schemas.microsoft.com/office/drawing/2014/main" id="{49F4B09C-EA69-ACEA-1B8F-C724C256D2E2}"/>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048BC48-5F9A-E79E-1458-E066BBF8456B}"/>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552442D-A829-1D07-6282-666AF41F078D}"/>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2EDF46CB-0FD5-7B82-E5D1-A672514ECA37}"/>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AD066C1A-00F4-C773-5C1E-49A12F93EFD7}"/>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0DDBEC74-A5E4-8B28-C5BF-B10648A15653}"/>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7E33C061-7A1F-2E5C-0324-E958E8EFF95C}"/>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48DAC169-2076-DC25-7700-DE7452633D59}"/>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67" name="楕円 66">
                <a:extLst>
                  <a:ext uri="{FF2B5EF4-FFF2-40B4-BE49-F238E27FC236}">
                    <a16:creationId xmlns:a16="http://schemas.microsoft.com/office/drawing/2014/main" id="{D7DEF688-0CB3-D811-370B-F507C0D12AC1}"/>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68" name="楕円 67">
                <a:extLst>
                  <a:ext uri="{FF2B5EF4-FFF2-40B4-BE49-F238E27FC236}">
                    <a16:creationId xmlns:a16="http://schemas.microsoft.com/office/drawing/2014/main" id="{5C1E6925-F96F-C27C-BFFF-A6752E1E1A57}"/>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sp>
          <p:nvSpPr>
            <p:cNvPr id="69" name="楕円 68">
              <a:extLst>
                <a:ext uri="{FF2B5EF4-FFF2-40B4-BE49-F238E27FC236}">
                  <a16:creationId xmlns:a16="http://schemas.microsoft.com/office/drawing/2014/main" id="{B52FE615-1CBE-1520-C1A3-3F1B61D55A37}"/>
                </a:ext>
              </a:extLst>
            </p:cNvPr>
            <p:cNvSpPr/>
            <p:nvPr/>
          </p:nvSpPr>
          <p:spPr>
            <a:xfrm>
              <a:off x="6105364" y="267141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0" name="楕円 69">
              <a:extLst>
                <a:ext uri="{FF2B5EF4-FFF2-40B4-BE49-F238E27FC236}">
                  <a16:creationId xmlns:a16="http://schemas.microsoft.com/office/drawing/2014/main" id="{F87354A1-6262-1256-2723-A706A0CCF646}"/>
                </a:ext>
              </a:extLst>
            </p:cNvPr>
            <p:cNvSpPr/>
            <p:nvPr/>
          </p:nvSpPr>
          <p:spPr>
            <a:xfrm>
              <a:off x="4431173" y="26904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1" name="楕円 70">
              <a:extLst>
                <a:ext uri="{FF2B5EF4-FFF2-40B4-BE49-F238E27FC236}">
                  <a16:creationId xmlns:a16="http://schemas.microsoft.com/office/drawing/2014/main" id="{8ABAFA9B-E9D2-9CFA-B47C-3FDB9D87AE50}"/>
                </a:ext>
              </a:extLst>
            </p:cNvPr>
            <p:cNvSpPr/>
            <p:nvPr/>
          </p:nvSpPr>
          <p:spPr>
            <a:xfrm>
              <a:off x="4078583" y="33376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grpSp>
          <p:nvGrpSpPr>
            <p:cNvPr id="72" name="グループ化 71">
              <a:extLst>
                <a:ext uri="{FF2B5EF4-FFF2-40B4-BE49-F238E27FC236}">
                  <a16:creationId xmlns:a16="http://schemas.microsoft.com/office/drawing/2014/main" id="{E82A26C2-42D1-79A1-0CBF-8E01A613A00B}"/>
                </a:ext>
              </a:extLst>
            </p:cNvPr>
            <p:cNvGrpSpPr/>
            <p:nvPr/>
          </p:nvGrpSpPr>
          <p:grpSpPr>
            <a:xfrm>
              <a:off x="4374144" y="2958452"/>
              <a:ext cx="791286" cy="1260246"/>
              <a:chOff x="3233366" y="3967563"/>
              <a:chExt cx="791286" cy="1260246"/>
            </a:xfrm>
          </p:grpSpPr>
          <p:sp>
            <p:nvSpPr>
              <p:cNvPr id="73" name="楕円 72">
                <a:extLst>
                  <a:ext uri="{FF2B5EF4-FFF2-40B4-BE49-F238E27FC236}">
                    <a16:creationId xmlns:a16="http://schemas.microsoft.com/office/drawing/2014/main" id="{52B86717-44A6-CC30-1B18-7AE0329161ED}"/>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74" name="四角形: 角を丸くする 73">
                <a:extLst>
                  <a:ext uri="{FF2B5EF4-FFF2-40B4-BE49-F238E27FC236}">
                    <a16:creationId xmlns:a16="http://schemas.microsoft.com/office/drawing/2014/main" id="{C8392520-7683-DE20-2596-2FD7AEBE539E}"/>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sp>
            <p:nvSpPr>
              <p:cNvPr id="75" name="四角形: 角を丸くする 74">
                <a:extLst>
                  <a:ext uri="{FF2B5EF4-FFF2-40B4-BE49-F238E27FC236}">
                    <a16:creationId xmlns:a16="http://schemas.microsoft.com/office/drawing/2014/main" id="{11BC0B07-590E-CF9D-0C8A-1ADA46EDD05B}"/>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sp>
            <p:nvSpPr>
              <p:cNvPr id="76" name="四角形: 角を丸くする 75">
                <a:extLst>
                  <a:ext uri="{FF2B5EF4-FFF2-40B4-BE49-F238E27FC236}">
                    <a16:creationId xmlns:a16="http://schemas.microsoft.com/office/drawing/2014/main" id="{B2DFC8A6-4485-671B-1388-41D61DEFE080}"/>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grpSp>
        <p:sp>
          <p:nvSpPr>
            <p:cNvPr id="77" name="楕円 76">
              <a:extLst>
                <a:ext uri="{FF2B5EF4-FFF2-40B4-BE49-F238E27FC236}">
                  <a16:creationId xmlns:a16="http://schemas.microsoft.com/office/drawing/2014/main" id="{E3F0EB90-598B-BF0B-7599-BC9444620C7A}"/>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8" name="楕円 77">
              <a:extLst>
                <a:ext uri="{FF2B5EF4-FFF2-40B4-BE49-F238E27FC236}">
                  <a16:creationId xmlns:a16="http://schemas.microsoft.com/office/drawing/2014/main" id="{825652C0-B355-7C12-5989-B5A0861F8709}"/>
                </a:ext>
              </a:extLst>
            </p:cNvPr>
            <p:cNvSpPr/>
            <p:nvPr/>
          </p:nvSpPr>
          <p:spPr>
            <a:xfrm>
              <a:off x="2465367" y="375813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pic>
          <p:nvPicPr>
            <p:cNvPr id="79" name="図 78" descr="アイコン&#10;&#10;自動的に生成された説明">
              <a:extLst>
                <a:ext uri="{FF2B5EF4-FFF2-40B4-BE49-F238E27FC236}">
                  <a16:creationId xmlns:a16="http://schemas.microsoft.com/office/drawing/2014/main" id="{3CD8B6BE-44D9-4D32-0A95-C30501111DD5}"/>
                </a:ext>
              </a:extLst>
            </p:cNvPr>
            <p:cNvPicPr>
              <a:picLocks noChangeAspect="1"/>
            </p:cNvPicPr>
            <p:nvPr/>
          </p:nvPicPr>
          <p:blipFill rotWithShape="1">
            <a:blip r:embed="rId3">
              <a:extLst>
                <a:ext uri="{28A0092B-C50C-407E-A947-70E740481C1C}">
                  <a14:useLocalDpi xmlns:a14="http://schemas.microsoft.com/office/drawing/2010/main" val="0"/>
                </a:ext>
              </a:extLst>
            </a:blip>
            <a:srcRect l="6059" t="7408" r="78641" b="52104"/>
            <a:stretch/>
          </p:blipFill>
          <p:spPr>
            <a:xfrm>
              <a:off x="114634" y="2289028"/>
              <a:ext cx="1399025" cy="2776678"/>
            </a:xfrm>
            <a:prstGeom prst="rect">
              <a:avLst/>
            </a:prstGeom>
          </p:spPr>
        </p:pic>
        <p:sp>
          <p:nvSpPr>
            <p:cNvPr id="80" name="楕円 79">
              <a:extLst>
                <a:ext uri="{FF2B5EF4-FFF2-40B4-BE49-F238E27FC236}">
                  <a16:creationId xmlns:a16="http://schemas.microsoft.com/office/drawing/2014/main" id="{34BA084C-0AA8-5C97-B23C-7B7F31C68B0F}"/>
                </a:ext>
              </a:extLst>
            </p:cNvPr>
            <p:cNvSpPr/>
            <p:nvPr/>
          </p:nvSpPr>
          <p:spPr>
            <a:xfrm>
              <a:off x="1375634" y="35548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81" name="直線矢印コネクタ 80">
              <a:extLst>
                <a:ext uri="{FF2B5EF4-FFF2-40B4-BE49-F238E27FC236}">
                  <a16:creationId xmlns:a16="http://schemas.microsoft.com/office/drawing/2014/main" id="{192A9602-9B8F-4298-DC36-B6C8A193C638}"/>
                </a:ext>
              </a:extLst>
            </p:cNvPr>
            <p:cNvCxnSpPr>
              <a:cxnSpLocks/>
              <a:endCxn id="69" idx="2"/>
            </p:cNvCxnSpPr>
            <p:nvPr/>
          </p:nvCxnSpPr>
          <p:spPr>
            <a:xfrm flipV="1">
              <a:off x="4629969" y="275378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82" name="テキスト ボックス 81">
              <a:extLst>
                <a:ext uri="{FF2B5EF4-FFF2-40B4-BE49-F238E27FC236}">
                  <a16:creationId xmlns:a16="http://schemas.microsoft.com/office/drawing/2014/main" id="{B9D0D101-1219-1928-3A30-B9E5D1EA2D30}"/>
                </a:ext>
              </a:extLst>
            </p:cNvPr>
            <p:cNvSpPr txBox="1"/>
            <p:nvPr/>
          </p:nvSpPr>
          <p:spPr>
            <a:xfrm>
              <a:off x="4383326" y="1901293"/>
              <a:ext cx="2987320"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S11:</a:t>
              </a:r>
              <a:r>
                <a:rPr lang="ja-JP" altLang="en-US" sz="1050" dirty="0">
                  <a:solidFill>
                    <a:srgbClr val="000000"/>
                  </a:solidFill>
                </a:rPr>
                <a:t> </a:t>
              </a:r>
              <a:r>
                <a:rPr lang="en-US" altLang="ja-JP" sz="1050" dirty="0">
                  <a:solidFill>
                    <a:srgbClr val="000000"/>
                  </a:solidFill>
                </a:rPr>
                <a:t>On-vehicle to on-vehicle (LOS)</a:t>
              </a:r>
              <a:endParaRPr lang="ja-JP" altLang="ja-JP" sz="1050" dirty="0">
                <a:effectLst/>
              </a:endParaRPr>
            </a:p>
          </p:txBody>
        </p:sp>
        <p:sp>
          <p:nvSpPr>
            <p:cNvPr id="83" name="テキスト ボックス 82">
              <a:extLst>
                <a:ext uri="{FF2B5EF4-FFF2-40B4-BE49-F238E27FC236}">
                  <a16:creationId xmlns:a16="http://schemas.microsoft.com/office/drawing/2014/main" id="{17DC5B18-231E-3AC1-D462-6DE06A607DB1}"/>
                </a:ext>
              </a:extLst>
            </p:cNvPr>
            <p:cNvSpPr txBox="1"/>
            <p:nvPr/>
          </p:nvSpPr>
          <p:spPr>
            <a:xfrm>
              <a:off x="3194220" y="3797363"/>
              <a:ext cx="1638201" cy="798820"/>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S8: In-vehicle to In-vehicle (sedan)</a:t>
              </a:r>
              <a:endParaRPr lang="ja-JP" altLang="ja-JP" sz="1050" dirty="0">
                <a:effectLst/>
              </a:endParaRPr>
            </a:p>
          </p:txBody>
        </p:sp>
        <p:sp>
          <p:nvSpPr>
            <p:cNvPr id="84" name="テキスト ボックス 83">
              <a:extLst>
                <a:ext uri="{FF2B5EF4-FFF2-40B4-BE49-F238E27FC236}">
                  <a16:creationId xmlns:a16="http://schemas.microsoft.com/office/drawing/2014/main" id="{1A21894B-C25B-D703-F388-7F9FC409CADF}"/>
                </a:ext>
              </a:extLst>
            </p:cNvPr>
            <p:cNvSpPr txBox="1"/>
            <p:nvPr/>
          </p:nvSpPr>
          <p:spPr>
            <a:xfrm>
              <a:off x="1164870" y="2127021"/>
              <a:ext cx="2233650"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S13:</a:t>
              </a:r>
              <a:r>
                <a:rPr lang="ja-JP" altLang="en-US" sz="1050" dirty="0">
                  <a:solidFill>
                    <a:srgbClr val="000000"/>
                  </a:solidFill>
                </a:rPr>
                <a:t> </a:t>
              </a:r>
              <a:r>
                <a:rPr lang="en-US" altLang="ja-JP" sz="1050" dirty="0">
                  <a:solidFill>
                    <a:srgbClr val="000000"/>
                  </a:solidFill>
                </a:rPr>
                <a:t>On-vehicle to external (LOS)</a:t>
              </a:r>
              <a:endParaRPr lang="ja-JP" altLang="ja-JP" sz="1050" dirty="0">
                <a:effectLst/>
              </a:endParaRPr>
            </a:p>
          </p:txBody>
        </p:sp>
        <p:cxnSp>
          <p:nvCxnSpPr>
            <p:cNvPr id="85" name="直線矢印コネクタ 84">
              <a:extLst>
                <a:ext uri="{FF2B5EF4-FFF2-40B4-BE49-F238E27FC236}">
                  <a16:creationId xmlns:a16="http://schemas.microsoft.com/office/drawing/2014/main" id="{D4EA10A2-80B6-D0BE-3A3B-A83BE9FFC302}"/>
                </a:ext>
              </a:extLst>
            </p:cNvPr>
            <p:cNvCxnSpPr>
              <a:cxnSpLocks/>
              <a:endCxn id="77" idx="2"/>
            </p:cNvCxnSpPr>
            <p:nvPr/>
          </p:nvCxnSpPr>
          <p:spPr>
            <a:xfrm>
              <a:off x="4291158" y="3408777"/>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86" name="直線コネクタ 85">
              <a:extLst>
                <a:ext uri="{FF2B5EF4-FFF2-40B4-BE49-F238E27FC236}">
                  <a16:creationId xmlns:a16="http://schemas.microsoft.com/office/drawing/2014/main" id="{5978E74E-DA21-ECBB-4113-C02DB0A57F39}"/>
                </a:ext>
              </a:extLst>
            </p:cNvPr>
            <p:cNvCxnSpPr>
              <a:stCxn id="83" idx="0"/>
            </p:cNvCxnSpPr>
            <p:nvPr/>
          </p:nvCxnSpPr>
          <p:spPr>
            <a:xfrm flipV="1">
              <a:off x="4013320" y="3496435"/>
              <a:ext cx="417851" cy="30092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直線コネクタ 86">
              <a:extLst>
                <a:ext uri="{FF2B5EF4-FFF2-40B4-BE49-F238E27FC236}">
                  <a16:creationId xmlns:a16="http://schemas.microsoft.com/office/drawing/2014/main" id="{E6333D96-D7DF-F9EA-2D5A-C273B12A04C2}"/>
                </a:ext>
              </a:extLst>
            </p:cNvPr>
            <p:cNvCxnSpPr>
              <a:cxnSpLocks/>
              <a:endCxn id="82" idx="2"/>
            </p:cNvCxnSpPr>
            <p:nvPr/>
          </p:nvCxnSpPr>
          <p:spPr>
            <a:xfrm flipV="1">
              <a:off x="5367666" y="2497745"/>
              <a:ext cx="509321" cy="242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直線コネクタ 87">
              <a:extLst>
                <a:ext uri="{FF2B5EF4-FFF2-40B4-BE49-F238E27FC236}">
                  <a16:creationId xmlns:a16="http://schemas.microsoft.com/office/drawing/2014/main" id="{CE69DAA6-88AE-C19B-2584-9CC97C37DF53}"/>
                </a:ext>
              </a:extLst>
            </p:cNvPr>
            <p:cNvCxnSpPr>
              <a:cxnSpLocks/>
              <a:endCxn id="84" idx="2"/>
            </p:cNvCxnSpPr>
            <p:nvPr/>
          </p:nvCxnSpPr>
          <p:spPr>
            <a:xfrm flipV="1">
              <a:off x="1771967" y="2723474"/>
              <a:ext cx="509729" cy="99611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直線矢印コネクタ 88">
              <a:extLst>
                <a:ext uri="{FF2B5EF4-FFF2-40B4-BE49-F238E27FC236}">
                  <a16:creationId xmlns:a16="http://schemas.microsoft.com/office/drawing/2014/main" id="{F4B2DA91-C108-CEB8-871B-6F2737BA57FE}"/>
                </a:ext>
              </a:extLst>
            </p:cNvPr>
            <p:cNvCxnSpPr>
              <a:cxnSpLocks/>
              <a:stCxn id="80" idx="5"/>
              <a:endCxn id="78" idx="2"/>
            </p:cNvCxnSpPr>
            <p:nvPr/>
          </p:nvCxnSpPr>
          <p:spPr>
            <a:xfrm>
              <a:off x="1545318" y="3695462"/>
              <a:ext cx="920049" cy="1450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0" name="直線矢印コネクタ 89">
              <a:extLst>
                <a:ext uri="{FF2B5EF4-FFF2-40B4-BE49-F238E27FC236}">
                  <a16:creationId xmlns:a16="http://schemas.microsoft.com/office/drawing/2014/main" id="{6DE3F022-DB97-5B3D-DC19-95AAC76EB3D3}"/>
                </a:ext>
              </a:extLst>
            </p:cNvPr>
            <p:cNvCxnSpPr>
              <a:cxnSpLocks/>
              <a:stCxn id="78" idx="6"/>
              <a:endCxn id="71" idx="3"/>
            </p:cNvCxnSpPr>
            <p:nvPr/>
          </p:nvCxnSpPr>
          <p:spPr>
            <a:xfrm flipV="1">
              <a:off x="2664164" y="3478262"/>
              <a:ext cx="1443532" cy="3622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91" name="テキスト ボックス 90">
              <a:extLst>
                <a:ext uri="{FF2B5EF4-FFF2-40B4-BE49-F238E27FC236}">
                  <a16:creationId xmlns:a16="http://schemas.microsoft.com/office/drawing/2014/main" id="{F32499D7-93B9-AB5F-A3B7-F9D92F7C3475}"/>
                </a:ext>
              </a:extLst>
            </p:cNvPr>
            <p:cNvSpPr txBox="1"/>
            <p:nvPr/>
          </p:nvSpPr>
          <p:spPr>
            <a:xfrm>
              <a:off x="2347335" y="2835448"/>
              <a:ext cx="1572494"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S9: In-vehicle to On-vehicle</a:t>
              </a:r>
              <a:endParaRPr lang="ja-JP" altLang="ja-JP" sz="1050" dirty="0">
                <a:effectLst/>
              </a:endParaRPr>
            </a:p>
          </p:txBody>
        </p:sp>
        <p:cxnSp>
          <p:nvCxnSpPr>
            <p:cNvPr id="92" name="直線コネクタ 91">
              <a:extLst>
                <a:ext uri="{FF2B5EF4-FFF2-40B4-BE49-F238E27FC236}">
                  <a16:creationId xmlns:a16="http://schemas.microsoft.com/office/drawing/2014/main" id="{BD1A2C56-B437-5E1C-2FC3-B59BE29E4FCF}"/>
                </a:ext>
              </a:extLst>
            </p:cNvPr>
            <p:cNvCxnSpPr>
              <a:cxnSpLocks/>
              <a:endCxn id="91" idx="2"/>
            </p:cNvCxnSpPr>
            <p:nvPr/>
          </p:nvCxnSpPr>
          <p:spPr>
            <a:xfrm flipV="1">
              <a:off x="3048816" y="3431900"/>
              <a:ext cx="84765" cy="26961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3" name="楕円 92">
              <a:extLst>
                <a:ext uri="{FF2B5EF4-FFF2-40B4-BE49-F238E27FC236}">
                  <a16:creationId xmlns:a16="http://schemas.microsoft.com/office/drawing/2014/main" id="{B34075AE-7F2B-D81C-3365-ACA5540C2D08}"/>
                </a:ext>
              </a:extLst>
            </p:cNvPr>
            <p:cNvSpPr/>
            <p:nvPr/>
          </p:nvSpPr>
          <p:spPr>
            <a:xfrm>
              <a:off x="61460" y="349145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94" name="直線矢印コネクタ 93">
              <a:extLst>
                <a:ext uri="{FF2B5EF4-FFF2-40B4-BE49-F238E27FC236}">
                  <a16:creationId xmlns:a16="http://schemas.microsoft.com/office/drawing/2014/main" id="{7B4CDF93-36DC-E739-42CB-7C9101D0284E}"/>
                </a:ext>
              </a:extLst>
            </p:cNvPr>
            <p:cNvCxnSpPr>
              <a:cxnSpLocks/>
              <a:endCxn id="78" idx="3"/>
            </p:cNvCxnSpPr>
            <p:nvPr/>
          </p:nvCxnSpPr>
          <p:spPr>
            <a:xfrm>
              <a:off x="199568" y="3643989"/>
              <a:ext cx="2294912" cy="25476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5" name="直線コネクタ 94">
              <a:extLst>
                <a:ext uri="{FF2B5EF4-FFF2-40B4-BE49-F238E27FC236}">
                  <a16:creationId xmlns:a16="http://schemas.microsoft.com/office/drawing/2014/main" id="{6F1DD79A-0E13-A0C3-AD98-67A73F6EEB0D}"/>
                </a:ext>
              </a:extLst>
            </p:cNvPr>
            <p:cNvCxnSpPr>
              <a:cxnSpLocks/>
              <a:stCxn id="96" idx="0"/>
            </p:cNvCxnSpPr>
            <p:nvPr/>
          </p:nvCxnSpPr>
          <p:spPr>
            <a:xfrm flipH="1" flipV="1">
              <a:off x="1553033" y="3808729"/>
              <a:ext cx="87837" cy="4606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6" name="テキスト ボックス 95">
              <a:extLst>
                <a:ext uri="{FF2B5EF4-FFF2-40B4-BE49-F238E27FC236}">
                  <a16:creationId xmlns:a16="http://schemas.microsoft.com/office/drawing/2014/main" id="{4808D1D4-05EC-4C8E-6311-6595391DB42D}"/>
                </a:ext>
              </a:extLst>
            </p:cNvPr>
            <p:cNvSpPr txBox="1"/>
            <p:nvPr/>
          </p:nvSpPr>
          <p:spPr>
            <a:xfrm>
              <a:off x="576026" y="4269351"/>
              <a:ext cx="2129688"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S14:</a:t>
              </a:r>
              <a:r>
                <a:rPr lang="ja-JP" altLang="en-US" sz="1050" dirty="0">
                  <a:solidFill>
                    <a:srgbClr val="000000"/>
                  </a:solidFill>
                </a:rPr>
                <a:t> </a:t>
              </a:r>
              <a:r>
                <a:rPr lang="en-US" altLang="ja-JP" sz="1050" dirty="0">
                  <a:solidFill>
                    <a:srgbClr val="000000"/>
                  </a:solidFill>
                </a:rPr>
                <a:t>On-vehicle to external (NLOS)</a:t>
              </a:r>
              <a:endParaRPr lang="ja-JP" altLang="ja-JP" sz="1050" dirty="0">
                <a:effectLst/>
              </a:endParaRPr>
            </a:p>
          </p:txBody>
        </p:sp>
        <p:sp>
          <p:nvSpPr>
            <p:cNvPr id="97" name="楕円 96">
              <a:extLst>
                <a:ext uri="{FF2B5EF4-FFF2-40B4-BE49-F238E27FC236}">
                  <a16:creationId xmlns:a16="http://schemas.microsoft.com/office/drawing/2014/main" id="{C7BA9F5C-9B2B-B79E-325A-DF9E82F4579D}"/>
                </a:ext>
              </a:extLst>
            </p:cNvPr>
            <p:cNvSpPr/>
            <p:nvPr/>
          </p:nvSpPr>
          <p:spPr>
            <a:xfrm>
              <a:off x="5668068" y="42652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98" name="直線矢印コネクタ 97">
              <a:extLst>
                <a:ext uri="{FF2B5EF4-FFF2-40B4-BE49-F238E27FC236}">
                  <a16:creationId xmlns:a16="http://schemas.microsoft.com/office/drawing/2014/main" id="{88A7AE8C-2A1A-7A5B-DEB1-149F5F788787}"/>
                </a:ext>
              </a:extLst>
            </p:cNvPr>
            <p:cNvCxnSpPr>
              <a:cxnSpLocks/>
              <a:stCxn id="97" idx="0"/>
              <a:endCxn id="69" idx="4"/>
            </p:cNvCxnSpPr>
            <p:nvPr/>
          </p:nvCxnSpPr>
          <p:spPr>
            <a:xfrm flipV="1">
              <a:off x="5767467" y="2836158"/>
              <a:ext cx="437296" cy="14291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AEC5835A-47E9-C81C-3C32-EA5FE5A7F86C}"/>
                </a:ext>
              </a:extLst>
            </p:cNvPr>
            <p:cNvCxnSpPr>
              <a:cxnSpLocks/>
            </p:cNvCxnSpPr>
            <p:nvPr/>
          </p:nvCxnSpPr>
          <p:spPr>
            <a:xfrm flipV="1">
              <a:off x="6056993" y="2890157"/>
              <a:ext cx="698238" cy="4456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0" name="テキスト ボックス 99">
              <a:extLst>
                <a:ext uri="{FF2B5EF4-FFF2-40B4-BE49-F238E27FC236}">
                  <a16:creationId xmlns:a16="http://schemas.microsoft.com/office/drawing/2014/main" id="{F7E2D8DE-8681-F899-E366-D75382B02C15}"/>
                </a:ext>
              </a:extLst>
            </p:cNvPr>
            <p:cNvSpPr txBox="1"/>
            <p:nvPr/>
          </p:nvSpPr>
          <p:spPr>
            <a:xfrm>
              <a:off x="6543484" y="2428251"/>
              <a:ext cx="1954353"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S12:</a:t>
              </a:r>
              <a:r>
                <a:rPr lang="ja-JP" altLang="en-US" sz="1050" dirty="0">
                  <a:solidFill>
                    <a:srgbClr val="000000"/>
                  </a:solidFill>
                </a:rPr>
                <a:t> </a:t>
              </a:r>
              <a:r>
                <a:rPr lang="en-US" altLang="ja-JP" sz="1050" dirty="0">
                  <a:solidFill>
                    <a:srgbClr val="000000"/>
                  </a:solidFill>
                </a:rPr>
                <a:t>On-vehicle to on-vehicle (NLOS)</a:t>
              </a:r>
              <a:endParaRPr lang="ja-JP" altLang="ja-JP" sz="1050" dirty="0">
                <a:effectLst/>
              </a:endParaRPr>
            </a:p>
          </p:txBody>
        </p:sp>
        <p:sp>
          <p:nvSpPr>
            <p:cNvPr id="101" name="楕円 100">
              <a:extLst>
                <a:ext uri="{FF2B5EF4-FFF2-40B4-BE49-F238E27FC236}">
                  <a16:creationId xmlns:a16="http://schemas.microsoft.com/office/drawing/2014/main" id="{784F22DA-F1F2-B31A-CA0A-5156D396812A}"/>
                </a:ext>
              </a:extLst>
            </p:cNvPr>
            <p:cNvSpPr/>
            <p:nvPr/>
          </p:nvSpPr>
          <p:spPr>
            <a:xfrm>
              <a:off x="7171849" y="36954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102" name="楕円 101">
              <a:extLst>
                <a:ext uri="{FF2B5EF4-FFF2-40B4-BE49-F238E27FC236}">
                  <a16:creationId xmlns:a16="http://schemas.microsoft.com/office/drawing/2014/main" id="{559D19ED-8CF2-4D4B-2156-64486E9939C6}"/>
                </a:ext>
              </a:extLst>
            </p:cNvPr>
            <p:cNvSpPr/>
            <p:nvPr/>
          </p:nvSpPr>
          <p:spPr>
            <a:xfrm>
              <a:off x="8789398" y="35354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103" name="直線矢印コネクタ 102">
              <a:extLst>
                <a:ext uri="{FF2B5EF4-FFF2-40B4-BE49-F238E27FC236}">
                  <a16:creationId xmlns:a16="http://schemas.microsoft.com/office/drawing/2014/main" id="{AAA5FAAA-EC06-B042-22BA-58F2E2109663}"/>
                </a:ext>
              </a:extLst>
            </p:cNvPr>
            <p:cNvCxnSpPr>
              <a:cxnSpLocks/>
              <a:stCxn id="101" idx="6"/>
              <a:endCxn id="102" idx="2"/>
            </p:cNvCxnSpPr>
            <p:nvPr/>
          </p:nvCxnSpPr>
          <p:spPr>
            <a:xfrm flipV="1">
              <a:off x="7370646" y="3617802"/>
              <a:ext cx="1418752" cy="1600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9B244FA4-B367-DFDF-1366-753AAA569518}"/>
                </a:ext>
              </a:extLst>
            </p:cNvPr>
            <p:cNvCxnSpPr>
              <a:cxnSpLocks/>
            </p:cNvCxnSpPr>
            <p:nvPr/>
          </p:nvCxnSpPr>
          <p:spPr>
            <a:xfrm flipH="1">
              <a:off x="8267681" y="3440482"/>
              <a:ext cx="90240" cy="2463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テキスト ボックス 104">
              <a:extLst>
                <a:ext uri="{FF2B5EF4-FFF2-40B4-BE49-F238E27FC236}">
                  <a16:creationId xmlns:a16="http://schemas.microsoft.com/office/drawing/2014/main" id="{52EAE887-F413-86FA-F6F2-0BDD7BC155BA}"/>
                </a:ext>
              </a:extLst>
            </p:cNvPr>
            <p:cNvSpPr txBox="1"/>
            <p:nvPr/>
          </p:nvSpPr>
          <p:spPr>
            <a:xfrm>
              <a:off x="7281194" y="3024332"/>
              <a:ext cx="1755022"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S10:</a:t>
              </a:r>
              <a:r>
                <a:rPr lang="ja-JP" altLang="en-US" sz="1050" dirty="0">
                  <a:solidFill>
                    <a:srgbClr val="000000"/>
                  </a:solidFill>
                </a:rPr>
                <a:t> </a:t>
              </a:r>
              <a:r>
                <a:rPr lang="en-US" altLang="ja-JP" sz="1050" dirty="0">
                  <a:solidFill>
                    <a:srgbClr val="000000"/>
                  </a:solidFill>
                </a:rPr>
                <a:t>In vehicle to External</a:t>
              </a:r>
              <a:endParaRPr lang="ja-JP" altLang="ja-JP" sz="1050" dirty="0">
                <a:effectLst/>
              </a:endParaRPr>
            </a:p>
          </p:txBody>
        </p:sp>
      </p:grpSp>
    </p:spTree>
    <p:extLst>
      <p:ext uri="{BB962C8B-B14F-4D97-AF65-F5344CB8AC3E}">
        <p14:creationId xmlns:p14="http://schemas.microsoft.com/office/powerpoint/2010/main" val="190140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November 2022</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p:txBody>
          <a:bodyPr/>
          <a:lstStyle/>
          <a:p>
            <a:r>
              <a:rPr kumimoji="1" lang="en-US" altLang="ja-JP" sz="2800" dirty="0"/>
              <a:t>Channel and Environmental models between VBAN and HBAN</a:t>
            </a:r>
            <a:endParaRPr kumimoji="1" lang="ja-JP" altLang="en-US" sz="2800" dirty="0"/>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M.Kim, M. Hernandez, R.Kohno (YNU/YRP-IAI)</a:t>
            </a:r>
            <a:endParaRPr lang="en-US" dirty="0"/>
          </a:p>
        </p:txBody>
      </p:sp>
      <p:grpSp>
        <p:nvGrpSpPr>
          <p:cNvPr id="3" name="グループ化 2">
            <a:extLst>
              <a:ext uri="{FF2B5EF4-FFF2-40B4-BE49-F238E27FC236}">
                <a16:creationId xmlns:a16="http://schemas.microsoft.com/office/drawing/2014/main" id="{58D77A4E-0AEA-0E98-A09D-3D6BAFE94674}"/>
              </a:ext>
            </a:extLst>
          </p:cNvPr>
          <p:cNvGrpSpPr/>
          <p:nvPr/>
        </p:nvGrpSpPr>
        <p:grpSpPr>
          <a:xfrm>
            <a:off x="361268" y="2165213"/>
            <a:ext cx="8854503" cy="3122012"/>
            <a:chOff x="61460" y="1901293"/>
            <a:chExt cx="8974756" cy="3164413"/>
          </a:xfrm>
        </p:grpSpPr>
        <p:grpSp>
          <p:nvGrpSpPr>
            <p:cNvPr id="21" name="グループ化 20">
              <a:extLst>
                <a:ext uri="{FF2B5EF4-FFF2-40B4-BE49-F238E27FC236}">
                  <a16:creationId xmlns:a16="http://schemas.microsoft.com/office/drawing/2014/main" id="{74BDD9DB-0E0D-44D5-0C18-CC1B992CF101}"/>
                </a:ext>
              </a:extLst>
            </p:cNvPr>
            <p:cNvGrpSpPr/>
            <p:nvPr/>
          </p:nvGrpSpPr>
          <p:grpSpPr>
            <a:xfrm>
              <a:off x="2583422" y="2857417"/>
              <a:ext cx="5380855" cy="2042941"/>
              <a:chOff x="914400" y="1593575"/>
              <a:chExt cx="7599285" cy="2885209"/>
            </a:xfrm>
          </p:grpSpPr>
          <p:cxnSp>
            <p:nvCxnSpPr>
              <p:cNvPr id="67" name="直線コネクタ 66">
                <a:extLst>
                  <a:ext uri="{FF2B5EF4-FFF2-40B4-BE49-F238E27FC236}">
                    <a16:creationId xmlns:a16="http://schemas.microsoft.com/office/drawing/2014/main" id="{76057467-F521-344F-D5F7-F381457C4308}"/>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512C77D9-BF07-6CAE-21C6-422954B17909}"/>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D86F9662-D534-1216-826F-C33E512E9166}"/>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BED4743C-0E38-4202-412D-306CB9E72B14}"/>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7B02B07E-7485-4D98-6001-709203C543A3}"/>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313025F7-94BE-C7EC-95E1-C62601B76F6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A334D85C-5C97-73BA-253D-C5F6BACE8A29}"/>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C6380649-8558-ED07-A862-41D438245BF5}"/>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5" name="楕円 74">
                <a:extLst>
                  <a:ext uri="{FF2B5EF4-FFF2-40B4-BE49-F238E27FC236}">
                    <a16:creationId xmlns:a16="http://schemas.microsoft.com/office/drawing/2014/main" id="{0CE09BFF-7A5E-96A3-7734-1D48A346E8E1}"/>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76" name="楕円 75">
                <a:extLst>
                  <a:ext uri="{FF2B5EF4-FFF2-40B4-BE49-F238E27FC236}">
                    <a16:creationId xmlns:a16="http://schemas.microsoft.com/office/drawing/2014/main" id="{20B37E38-65F2-D563-675A-8681DB29B581}"/>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sp>
          <p:nvSpPr>
            <p:cNvPr id="24" name="楕円 23">
              <a:extLst>
                <a:ext uri="{FF2B5EF4-FFF2-40B4-BE49-F238E27FC236}">
                  <a16:creationId xmlns:a16="http://schemas.microsoft.com/office/drawing/2014/main" id="{A0B2727D-2A73-AD2A-EB51-D383E92C271D}"/>
                </a:ext>
              </a:extLst>
            </p:cNvPr>
            <p:cNvSpPr/>
            <p:nvPr/>
          </p:nvSpPr>
          <p:spPr>
            <a:xfrm>
              <a:off x="6105364" y="267141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26" name="楕円 25">
              <a:extLst>
                <a:ext uri="{FF2B5EF4-FFF2-40B4-BE49-F238E27FC236}">
                  <a16:creationId xmlns:a16="http://schemas.microsoft.com/office/drawing/2014/main" id="{2EC918D0-3FDB-5450-041D-8303EBBF39B8}"/>
                </a:ext>
              </a:extLst>
            </p:cNvPr>
            <p:cNvSpPr/>
            <p:nvPr/>
          </p:nvSpPr>
          <p:spPr>
            <a:xfrm>
              <a:off x="4431173" y="26904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28" name="楕円 27">
              <a:extLst>
                <a:ext uri="{FF2B5EF4-FFF2-40B4-BE49-F238E27FC236}">
                  <a16:creationId xmlns:a16="http://schemas.microsoft.com/office/drawing/2014/main" id="{5A74E574-BA43-F866-B522-E5EBD200E628}"/>
                </a:ext>
              </a:extLst>
            </p:cNvPr>
            <p:cNvSpPr/>
            <p:nvPr/>
          </p:nvSpPr>
          <p:spPr>
            <a:xfrm>
              <a:off x="4078583" y="33376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grpSp>
          <p:nvGrpSpPr>
            <p:cNvPr id="33" name="グループ化 32">
              <a:extLst>
                <a:ext uri="{FF2B5EF4-FFF2-40B4-BE49-F238E27FC236}">
                  <a16:creationId xmlns:a16="http://schemas.microsoft.com/office/drawing/2014/main" id="{CD533375-D14B-298E-53AA-4B69CB33C4CC}"/>
                </a:ext>
              </a:extLst>
            </p:cNvPr>
            <p:cNvGrpSpPr/>
            <p:nvPr/>
          </p:nvGrpSpPr>
          <p:grpSpPr>
            <a:xfrm>
              <a:off x="4374144" y="2958452"/>
              <a:ext cx="791286" cy="1260246"/>
              <a:chOff x="3233366" y="3967563"/>
              <a:chExt cx="791286" cy="1260246"/>
            </a:xfrm>
          </p:grpSpPr>
          <p:sp>
            <p:nvSpPr>
              <p:cNvPr id="63" name="楕円 62">
                <a:extLst>
                  <a:ext uri="{FF2B5EF4-FFF2-40B4-BE49-F238E27FC236}">
                    <a16:creationId xmlns:a16="http://schemas.microsoft.com/office/drawing/2014/main" id="{515059C1-D316-AE43-599C-0A2F6E23459E}"/>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64" name="四角形: 角を丸くする 63">
                <a:extLst>
                  <a:ext uri="{FF2B5EF4-FFF2-40B4-BE49-F238E27FC236}">
                    <a16:creationId xmlns:a16="http://schemas.microsoft.com/office/drawing/2014/main" id="{15C12C43-9EF7-CAA1-0D8C-8E07C40E9300}"/>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sp>
            <p:nvSpPr>
              <p:cNvPr id="65" name="四角形: 角を丸くする 64">
                <a:extLst>
                  <a:ext uri="{FF2B5EF4-FFF2-40B4-BE49-F238E27FC236}">
                    <a16:creationId xmlns:a16="http://schemas.microsoft.com/office/drawing/2014/main" id="{B4B772CB-D7F3-9C2C-8D33-DE48556430E4}"/>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sp>
            <p:nvSpPr>
              <p:cNvPr id="66" name="四角形: 角を丸くする 65">
                <a:extLst>
                  <a:ext uri="{FF2B5EF4-FFF2-40B4-BE49-F238E27FC236}">
                    <a16:creationId xmlns:a16="http://schemas.microsoft.com/office/drawing/2014/main" id="{95C5DB4C-4CDD-E677-2B28-0D020FE6FEBC}"/>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grpSp>
        <p:sp>
          <p:nvSpPr>
            <p:cNvPr id="34" name="楕円 33">
              <a:extLst>
                <a:ext uri="{FF2B5EF4-FFF2-40B4-BE49-F238E27FC236}">
                  <a16:creationId xmlns:a16="http://schemas.microsoft.com/office/drawing/2014/main" id="{1085438D-F196-3C30-942D-9FAAB97C5107}"/>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35" name="楕円 34">
              <a:extLst>
                <a:ext uri="{FF2B5EF4-FFF2-40B4-BE49-F238E27FC236}">
                  <a16:creationId xmlns:a16="http://schemas.microsoft.com/office/drawing/2014/main" id="{6AA37352-F2B7-C478-9640-A68FB26F100D}"/>
                </a:ext>
              </a:extLst>
            </p:cNvPr>
            <p:cNvSpPr/>
            <p:nvPr/>
          </p:nvSpPr>
          <p:spPr>
            <a:xfrm>
              <a:off x="2465367" y="375813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pic>
          <p:nvPicPr>
            <p:cNvPr id="36" name="図 35" descr="アイコン&#10;&#10;自動的に生成された説明">
              <a:extLst>
                <a:ext uri="{FF2B5EF4-FFF2-40B4-BE49-F238E27FC236}">
                  <a16:creationId xmlns:a16="http://schemas.microsoft.com/office/drawing/2014/main" id="{4979A5A8-CABD-B383-0E5B-C37B0AC88C88}"/>
                </a:ext>
              </a:extLst>
            </p:cNvPr>
            <p:cNvPicPr>
              <a:picLocks noChangeAspect="1"/>
            </p:cNvPicPr>
            <p:nvPr/>
          </p:nvPicPr>
          <p:blipFill rotWithShape="1">
            <a:blip r:embed="rId2">
              <a:extLst>
                <a:ext uri="{28A0092B-C50C-407E-A947-70E740481C1C}">
                  <a14:useLocalDpi xmlns:a14="http://schemas.microsoft.com/office/drawing/2010/main" val="0"/>
                </a:ext>
              </a:extLst>
            </a:blip>
            <a:srcRect l="6059" t="7408" r="78641" b="52104"/>
            <a:stretch/>
          </p:blipFill>
          <p:spPr>
            <a:xfrm>
              <a:off x="114634" y="2289028"/>
              <a:ext cx="1399025" cy="2776678"/>
            </a:xfrm>
            <a:prstGeom prst="rect">
              <a:avLst/>
            </a:prstGeom>
          </p:spPr>
        </p:pic>
        <p:sp>
          <p:nvSpPr>
            <p:cNvPr id="37" name="楕円 36">
              <a:extLst>
                <a:ext uri="{FF2B5EF4-FFF2-40B4-BE49-F238E27FC236}">
                  <a16:creationId xmlns:a16="http://schemas.microsoft.com/office/drawing/2014/main" id="{F7443834-B59D-6CD1-B371-A7EFD449521D}"/>
                </a:ext>
              </a:extLst>
            </p:cNvPr>
            <p:cNvSpPr/>
            <p:nvPr/>
          </p:nvSpPr>
          <p:spPr>
            <a:xfrm>
              <a:off x="1375634" y="35548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38" name="直線矢印コネクタ 37">
              <a:extLst>
                <a:ext uri="{FF2B5EF4-FFF2-40B4-BE49-F238E27FC236}">
                  <a16:creationId xmlns:a16="http://schemas.microsoft.com/office/drawing/2014/main" id="{ED847AA4-1FE0-6D1A-221C-E971AADC04B3}"/>
                </a:ext>
              </a:extLst>
            </p:cNvPr>
            <p:cNvCxnSpPr>
              <a:cxnSpLocks/>
              <a:endCxn id="24" idx="2"/>
            </p:cNvCxnSpPr>
            <p:nvPr/>
          </p:nvCxnSpPr>
          <p:spPr>
            <a:xfrm flipV="1">
              <a:off x="4629969" y="275378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39" name="テキスト ボックス 38">
              <a:extLst>
                <a:ext uri="{FF2B5EF4-FFF2-40B4-BE49-F238E27FC236}">
                  <a16:creationId xmlns:a16="http://schemas.microsoft.com/office/drawing/2014/main" id="{12F2A584-0C5D-DFDD-CEE3-E9787563A189}"/>
                </a:ext>
              </a:extLst>
            </p:cNvPr>
            <p:cNvSpPr txBox="1"/>
            <p:nvPr/>
          </p:nvSpPr>
          <p:spPr>
            <a:xfrm>
              <a:off x="4383326" y="1901293"/>
              <a:ext cx="2987320"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S11:</a:t>
              </a:r>
              <a:r>
                <a:rPr lang="ja-JP" altLang="en-US" sz="1050" dirty="0">
                  <a:solidFill>
                    <a:srgbClr val="000000"/>
                  </a:solidFill>
                </a:rPr>
                <a:t> </a:t>
              </a:r>
              <a:r>
                <a:rPr lang="en-US" altLang="ja-JP" sz="1050" dirty="0">
                  <a:solidFill>
                    <a:srgbClr val="000000"/>
                  </a:solidFill>
                </a:rPr>
                <a:t>On-vehicle to on-vehicle (LOS)</a:t>
              </a:r>
              <a:endParaRPr lang="ja-JP" altLang="ja-JP" sz="1050" dirty="0">
                <a:effectLst/>
              </a:endParaRPr>
            </a:p>
          </p:txBody>
        </p:sp>
        <p:sp>
          <p:nvSpPr>
            <p:cNvPr id="40" name="テキスト ボックス 39">
              <a:extLst>
                <a:ext uri="{FF2B5EF4-FFF2-40B4-BE49-F238E27FC236}">
                  <a16:creationId xmlns:a16="http://schemas.microsoft.com/office/drawing/2014/main" id="{68029CFF-7AD3-85C8-D095-94B543DB1649}"/>
                </a:ext>
              </a:extLst>
            </p:cNvPr>
            <p:cNvSpPr txBox="1"/>
            <p:nvPr/>
          </p:nvSpPr>
          <p:spPr>
            <a:xfrm>
              <a:off x="3194220" y="3797363"/>
              <a:ext cx="1638201" cy="798820"/>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S8: In-vehicle to In-vehicle (sedan)</a:t>
              </a:r>
              <a:endParaRPr lang="ja-JP" altLang="ja-JP" sz="1050" dirty="0">
                <a:effectLst/>
              </a:endParaRPr>
            </a:p>
          </p:txBody>
        </p:sp>
        <p:sp>
          <p:nvSpPr>
            <p:cNvPr id="41" name="テキスト ボックス 40">
              <a:extLst>
                <a:ext uri="{FF2B5EF4-FFF2-40B4-BE49-F238E27FC236}">
                  <a16:creationId xmlns:a16="http://schemas.microsoft.com/office/drawing/2014/main" id="{53A1AEBD-7848-91E7-151D-E5138D42BD31}"/>
                </a:ext>
              </a:extLst>
            </p:cNvPr>
            <p:cNvSpPr txBox="1"/>
            <p:nvPr/>
          </p:nvSpPr>
          <p:spPr>
            <a:xfrm>
              <a:off x="1164870" y="2127021"/>
              <a:ext cx="2233650"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S13:</a:t>
              </a:r>
              <a:r>
                <a:rPr lang="ja-JP" altLang="en-US" sz="1050" dirty="0">
                  <a:solidFill>
                    <a:srgbClr val="000000"/>
                  </a:solidFill>
                </a:rPr>
                <a:t> </a:t>
              </a:r>
              <a:r>
                <a:rPr lang="en-US" altLang="ja-JP" sz="1050" dirty="0">
                  <a:solidFill>
                    <a:srgbClr val="000000"/>
                  </a:solidFill>
                </a:rPr>
                <a:t>On-vehicle to external (LOS)</a:t>
              </a:r>
              <a:endParaRPr lang="ja-JP" altLang="ja-JP" sz="1050" dirty="0">
                <a:effectLst/>
              </a:endParaRPr>
            </a:p>
          </p:txBody>
        </p:sp>
        <p:cxnSp>
          <p:nvCxnSpPr>
            <p:cNvPr id="42" name="直線矢印コネクタ 41">
              <a:extLst>
                <a:ext uri="{FF2B5EF4-FFF2-40B4-BE49-F238E27FC236}">
                  <a16:creationId xmlns:a16="http://schemas.microsoft.com/office/drawing/2014/main" id="{861FE3C6-53E5-3061-D05F-D5447CFC5665}"/>
                </a:ext>
              </a:extLst>
            </p:cNvPr>
            <p:cNvCxnSpPr>
              <a:cxnSpLocks/>
              <a:endCxn id="34" idx="2"/>
            </p:cNvCxnSpPr>
            <p:nvPr/>
          </p:nvCxnSpPr>
          <p:spPr>
            <a:xfrm>
              <a:off x="4291158" y="3408777"/>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35A7DFA0-97DC-0F04-908C-54786AF58105}"/>
                </a:ext>
              </a:extLst>
            </p:cNvPr>
            <p:cNvCxnSpPr>
              <a:stCxn id="40" idx="0"/>
            </p:cNvCxnSpPr>
            <p:nvPr/>
          </p:nvCxnSpPr>
          <p:spPr>
            <a:xfrm flipV="1">
              <a:off x="4013320" y="3496435"/>
              <a:ext cx="417851" cy="30092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C721B180-0C47-5879-D685-E51F808A92B7}"/>
                </a:ext>
              </a:extLst>
            </p:cNvPr>
            <p:cNvCxnSpPr>
              <a:cxnSpLocks/>
              <a:endCxn id="39" idx="2"/>
            </p:cNvCxnSpPr>
            <p:nvPr/>
          </p:nvCxnSpPr>
          <p:spPr>
            <a:xfrm flipV="1">
              <a:off x="5367666" y="2497745"/>
              <a:ext cx="509321" cy="242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B5DE4DF2-60FF-6333-22C6-BD0D043A0A51}"/>
                </a:ext>
              </a:extLst>
            </p:cNvPr>
            <p:cNvCxnSpPr>
              <a:cxnSpLocks/>
              <a:endCxn id="41" idx="2"/>
            </p:cNvCxnSpPr>
            <p:nvPr/>
          </p:nvCxnSpPr>
          <p:spPr>
            <a:xfrm flipV="1">
              <a:off x="1771967" y="2723474"/>
              <a:ext cx="509729" cy="99611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 name="直線矢印コネクタ 45">
              <a:extLst>
                <a:ext uri="{FF2B5EF4-FFF2-40B4-BE49-F238E27FC236}">
                  <a16:creationId xmlns:a16="http://schemas.microsoft.com/office/drawing/2014/main" id="{191B992D-5446-968C-48D6-78D0EFEF745A}"/>
                </a:ext>
              </a:extLst>
            </p:cNvPr>
            <p:cNvCxnSpPr>
              <a:cxnSpLocks/>
              <a:stCxn id="37" idx="5"/>
              <a:endCxn id="35" idx="2"/>
            </p:cNvCxnSpPr>
            <p:nvPr/>
          </p:nvCxnSpPr>
          <p:spPr>
            <a:xfrm>
              <a:off x="1545318" y="3695462"/>
              <a:ext cx="920049" cy="1450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47" name="直線矢印コネクタ 46">
              <a:extLst>
                <a:ext uri="{FF2B5EF4-FFF2-40B4-BE49-F238E27FC236}">
                  <a16:creationId xmlns:a16="http://schemas.microsoft.com/office/drawing/2014/main" id="{F2EA7F0C-A620-6E0D-4D84-4F3B6C4BE3F1}"/>
                </a:ext>
              </a:extLst>
            </p:cNvPr>
            <p:cNvCxnSpPr>
              <a:cxnSpLocks/>
              <a:stCxn id="35" idx="6"/>
              <a:endCxn id="28" idx="3"/>
            </p:cNvCxnSpPr>
            <p:nvPr/>
          </p:nvCxnSpPr>
          <p:spPr>
            <a:xfrm flipV="1">
              <a:off x="2664164" y="3478262"/>
              <a:ext cx="1443532" cy="3622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91D16AE2-15D4-E698-AB34-BD5F495C4C59}"/>
                </a:ext>
              </a:extLst>
            </p:cNvPr>
            <p:cNvSpPr txBox="1"/>
            <p:nvPr/>
          </p:nvSpPr>
          <p:spPr>
            <a:xfrm>
              <a:off x="2347335" y="2835448"/>
              <a:ext cx="1572494"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S9: In-vehicle to On-vehicle</a:t>
              </a:r>
              <a:endParaRPr lang="ja-JP" altLang="ja-JP" sz="1050" dirty="0">
                <a:effectLst/>
              </a:endParaRPr>
            </a:p>
          </p:txBody>
        </p:sp>
        <p:cxnSp>
          <p:nvCxnSpPr>
            <p:cNvPr id="49" name="直線コネクタ 48">
              <a:extLst>
                <a:ext uri="{FF2B5EF4-FFF2-40B4-BE49-F238E27FC236}">
                  <a16:creationId xmlns:a16="http://schemas.microsoft.com/office/drawing/2014/main" id="{F1A3AB93-7F84-4008-AA8C-82870E771962}"/>
                </a:ext>
              </a:extLst>
            </p:cNvPr>
            <p:cNvCxnSpPr>
              <a:cxnSpLocks/>
              <a:endCxn id="48" idx="2"/>
            </p:cNvCxnSpPr>
            <p:nvPr/>
          </p:nvCxnSpPr>
          <p:spPr>
            <a:xfrm flipV="1">
              <a:off x="3048816" y="3431900"/>
              <a:ext cx="84765" cy="26961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0" name="楕円 49">
              <a:extLst>
                <a:ext uri="{FF2B5EF4-FFF2-40B4-BE49-F238E27FC236}">
                  <a16:creationId xmlns:a16="http://schemas.microsoft.com/office/drawing/2014/main" id="{8C81903B-7C98-9548-223E-EB5748EEE342}"/>
                </a:ext>
              </a:extLst>
            </p:cNvPr>
            <p:cNvSpPr/>
            <p:nvPr/>
          </p:nvSpPr>
          <p:spPr>
            <a:xfrm>
              <a:off x="61460" y="349145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51" name="直線矢印コネクタ 50">
              <a:extLst>
                <a:ext uri="{FF2B5EF4-FFF2-40B4-BE49-F238E27FC236}">
                  <a16:creationId xmlns:a16="http://schemas.microsoft.com/office/drawing/2014/main" id="{714CBF7E-F22C-47C1-6E3C-AD0700349F57}"/>
                </a:ext>
              </a:extLst>
            </p:cNvPr>
            <p:cNvCxnSpPr>
              <a:cxnSpLocks/>
              <a:endCxn id="35" idx="3"/>
            </p:cNvCxnSpPr>
            <p:nvPr/>
          </p:nvCxnSpPr>
          <p:spPr>
            <a:xfrm>
              <a:off x="199568" y="3643989"/>
              <a:ext cx="2294912" cy="25476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2191A794-559C-9301-FC9D-DFAFD4981A4C}"/>
                </a:ext>
              </a:extLst>
            </p:cNvPr>
            <p:cNvCxnSpPr>
              <a:cxnSpLocks/>
              <a:stCxn id="53" idx="0"/>
            </p:cNvCxnSpPr>
            <p:nvPr/>
          </p:nvCxnSpPr>
          <p:spPr>
            <a:xfrm flipH="1" flipV="1">
              <a:off x="1553033" y="3808729"/>
              <a:ext cx="87837" cy="4606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3" name="テキスト ボックス 52">
              <a:extLst>
                <a:ext uri="{FF2B5EF4-FFF2-40B4-BE49-F238E27FC236}">
                  <a16:creationId xmlns:a16="http://schemas.microsoft.com/office/drawing/2014/main" id="{3D58B1F7-0330-2E48-FD0C-082A7D538C01}"/>
                </a:ext>
              </a:extLst>
            </p:cNvPr>
            <p:cNvSpPr txBox="1"/>
            <p:nvPr/>
          </p:nvSpPr>
          <p:spPr>
            <a:xfrm>
              <a:off x="576026" y="4269351"/>
              <a:ext cx="2129688"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S14:</a:t>
              </a:r>
              <a:r>
                <a:rPr lang="ja-JP" altLang="en-US" sz="1050" dirty="0">
                  <a:solidFill>
                    <a:srgbClr val="000000"/>
                  </a:solidFill>
                </a:rPr>
                <a:t> </a:t>
              </a:r>
              <a:r>
                <a:rPr lang="en-US" altLang="ja-JP" sz="1050" dirty="0">
                  <a:solidFill>
                    <a:srgbClr val="000000"/>
                  </a:solidFill>
                </a:rPr>
                <a:t>On-vehicle to external (NLOS)</a:t>
              </a:r>
              <a:endParaRPr lang="ja-JP" altLang="ja-JP" sz="1050" dirty="0">
                <a:effectLst/>
              </a:endParaRPr>
            </a:p>
          </p:txBody>
        </p:sp>
        <p:sp>
          <p:nvSpPr>
            <p:cNvPr id="54" name="楕円 53">
              <a:extLst>
                <a:ext uri="{FF2B5EF4-FFF2-40B4-BE49-F238E27FC236}">
                  <a16:creationId xmlns:a16="http://schemas.microsoft.com/office/drawing/2014/main" id="{400F3654-E823-35F3-108E-C9D8A1F13159}"/>
                </a:ext>
              </a:extLst>
            </p:cNvPr>
            <p:cNvSpPr/>
            <p:nvPr/>
          </p:nvSpPr>
          <p:spPr>
            <a:xfrm>
              <a:off x="5668068" y="42652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55" name="直線矢印コネクタ 54">
              <a:extLst>
                <a:ext uri="{FF2B5EF4-FFF2-40B4-BE49-F238E27FC236}">
                  <a16:creationId xmlns:a16="http://schemas.microsoft.com/office/drawing/2014/main" id="{FC945D7A-563B-9CD8-FBC2-6C679030C5C2}"/>
                </a:ext>
              </a:extLst>
            </p:cNvPr>
            <p:cNvCxnSpPr>
              <a:cxnSpLocks/>
              <a:stCxn id="54" idx="0"/>
              <a:endCxn id="24" idx="4"/>
            </p:cNvCxnSpPr>
            <p:nvPr/>
          </p:nvCxnSpPr>
          <p:spPr>
            <a:xfrm flipV="1">
              <a:off x="5767467" y="2836158"/>
              <a:ext cx="437296" cy="14291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3CDC952F-4106-054A-97A1-C548BFBC124D}"/>
                </a:ext>
              </a:extLst>
            </p:cNvPr>
            <p:cNvCxnSpPr>
              <a:cxnSpLocks/>
            </p:cNvCxnSpPr>
            <p:nvPr/>
          </p:nvCxnSpPr>
          <p:spPr>
            <a:xfrm flipV="1">
              <a:off x="6056993" y="2890157"/>
              <a:ext cx="698238" cy="4456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7" name="テキスト ボックス 56">
              <a:extLst>
                <a:ext uri="{FF2B5EF4-FFF2-40B4-BE49-F238E27FC236}">
                  <a16:creationId xmlns:a16="http://schemas.microsoft.com/office/drawing/2014/main" id="{71FB4C2C-1D73-627E-69E1-550B4E321801}"/>
                </a:ext>
              </a:extLst>
            </p:cNvPr>
            <p:cNvSpPr txBox="1"/>
            <p:nvPr/>
          </p:nvSpPr>
          <p:spPr>
            <a:xfrm>
              <a:off x="6543484" y="2428251"/>
              <a:ext cx="1954353"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S12:</a:t>
              </a:r>
              <a:r>
                <a:rPr lang="ja-JP" altLang="en-US" sz="1050" dirty="0">
                  <a:solidFill>
                    <a:srgbClr val="000000"/>
                  </a:solidFill>
                </a:rPr>
                <a:t> </a:t>
              </a:r>
              <a:r>
                <a:rPr lang="en-US" altLang="ja-JP" sz="1050" dirty="0">
                  <a:solidFill>
                    <a:srgbClr val="000000"/>
                  </a:solidFill>
                </a:rPr>
                <a:t>On-vehicle to on-vehicle (NLOS)</a:t>
              </a:r>
              <a:endParaRPr lang="ja-JP" altLang="ja-JP" sz="1050" dirty="0">
                <a:effectLst/>
              </a:endParaRPr>
            </a:p>
          </p:txBody>
        </p:sp>
        <p:sp>
          <p:nvSpPr>
            <p:cNvPr id="58" name="楕円 57">
              <a:extLst>
                <a:ext uri="{FF2B5EF4-FFF2-40B4-BE49-F238E27FC236}">
                  <a16:creationId xmlns:a16="http://schemas.microsoft.com/office/drawing/2014/main" id="{D020C9B9-506F-E9F6-C6B9-D34992BF41A6}"/>
                </a:ext>
              </a:extLst>
            </p:cNvPr>
            <p:cNvSpPr/>
            <p:nvPr/>
          </p:nvSpPr>
          <p:spPr>
            <a:xfrm>
              <a:off x="7171849" y="36954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59" name="楕円 58">
              <a:extLst>
                <a:ext uri="{FF2B5EF4-FFF2-40B4-BE49-F238E27FC236}">
                  <a16:creationId xmlns:a16="http://schemas.microsoft.com/office/drawing/2014/main" id="{3EAA0DFC-D8C5-788B-4AAD-A4E1EF95C5A6}"/>
                </a:ext>
              </a:extLst>
            </p:cNvPr>
            <p:cNvSpPr/>
            <p:nvPr/>
          </p:nvSpPr>
          <p:spPr>
            <a:xfrm>
              <a:off x="8789398" y="35354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60" name="直線矢印コネクタ 59">
              <a:extLst>
                <a:ext uri="{FF2B5EF4-FFF2-40B4-BE49-F238E27FC236}">
                  <a16:creationId xmlns:a16="http://schemas.microsoft.com/office/drawing/2014/main" id="{8551B486-FE9E-1673-01F5-F34857EEDFCB}"/>
                </a:ext>
              </a:extLst>
            </p:cNvPr>
            <p:cNvCxnSpPr>
              <a:cxnSpLocks/>
              <a:stCxn id="58" idx="6"/>
              <a:endCxn id="59" idx="2"/>
            </p:cNvCxnSpPr>
            <p:nvPr/>
          </p:nvCxnSpPr>
          <p:spPr>
            <a:xfrm flipV="1">
              <a:off x="7370646" y="3617802"/>
              <a:ext cx="1418752" cy="1600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481FF750-599D-01FD-60B8-F1F524A8C761}"/>
                </a:ext>
              </a:extLst>
            </p:cNvPr>
            <p:cNvCxnSpPr>
              <a:cxnSpLocks/>
            </p:cNvCxnSpPr>
            <p:nvPr/>
          </p:nvCxnSpPr>
          <p:spPr>
            <a:xfrm flipH="1">
              <a:off x="8267681" y="3440482"/>
              <a:ext cx="90240" cy="2463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BA51BC6A-9DF6-8AE9-560B-57D7F2E35C26}"/>
                </a:ext>
              </a:extLst>
            </p:cNvPr>
            <p:cNvSpPr txBox="1"/>
            <p:nvPr/>
          </p:nvSpPr>
          <p:spPr>
            <a:xfrm>
              <a:off x="7281194" y="3024332"/>
              <a:ext cx="1755022"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S10:</a:t>
              </a:r>
              <a:r>
                <a:rPr lang="ja-JP" altLang="en-US" sz="1050" dirty="0">
                  <a:solidFill>
                    <a:srgbClr val="000000"/>
                  </a:solidFill>
                </a:rPr>
                <a:t> </a:t>
              </a:r>
              <a:r>
                <a:rPr lang="en-US" altLang="ja-JP" sz="1050" dirty="0">
                  <a:solidFill>
                    <a:srgbClr val="000000"/>
                  </a:solidFill>
                </a:rPr>
                <a:t>In vehicle to External</a:t>
              </a:r>
              <a:endParaRPr lang="ja-JP" altLang="ja-JP" sz="1050" dirty="0">
                <a:effectLst/>
              </a:endParaRPr>
            </a:p>
          </p:txBody>
        </p:sp>
      </p:grpSp>
    </p:spTree>
    <p:extLst>
      <p:ext uri="{BB962C8B-B14F-4D97-AF65-F5344CB8AC3E}">
        <p14:creationId xmlns:p14="http://schemas.microsoft.com/office/powerpoint/2010/main" val="3718581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52CBA5E-63D0-4ADF-A463-2E49CA7478A9}"/>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6882CB29-5FE3-41EE-941B-A1F3738426EF}"/>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E82A8FF5-5435-4EFD-B730-B3EDA1E87B4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grpSp>
        <p:nvGrpSpPr>
          <p:cNvPr id="6" name="グループ化 5">
            <a:extLst>
              <a:ext uri="{FF2B5EF4-FFF2-40B4-BE49-F238E27FC236}">
                <a16:creationId xmlns:a16="http://schemas.microsoft.com/office/drawing/2014/main" id="{19DD8C9D-A908-48B7-920A-93E8306771FA}"/>
              </a:ext>
            </a:extLst>
          </p:cNvPr>
          <p:cNvGrpSpPr/>
          <p:nvPr/>
        </p:nvGrpSpPr>
        <p:grpSpPr>
          <a:xfrm>
            <a:off x="1518002" y="816101"/>
            <a:ext cx="1186793" cy="2412171"/>
            <a:chOff x="876191" y="1890944"/>
            <a:chExt cx="1186793" cy="2412171"/>
          </a:xfrm>
        </p:grpSpPr>
        <p:sp>
          <p:nvSpPr>
            <p:cNvPr id="7" name="楕円 6">
              <a:extLst>
                <a:ext uri="{FF2B5EF4-FFF2-40B4-BE49-F238E27FC236}">
                  <a16:creationId xmlns:a16="http://schemas.microsoft.com/office/drawing/2014/main" id="{5D2A9D4D-4CF4-4113-B7AA-864FE6724233}"/>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 name="楕円 7">
              <a:extLst>
                <a:ext uri="{FF2B5EF4-FFF2-40B4-BE49-F238E27FC236}">
                  <a16:creationId xmlns:a16="http://schemas.microsoft.com/office/drawing/2014/main" id="{AFDA26E8-EE06-4714-8FE4-3B4FB7EFE675}"/>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CAFAAD19-B513-461F-BA39-7467096E5A02}"/>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C3AADC7C-D6B6-4DCF-8FBE-873D638A58B9}"/>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9448EE1C-8D11-470B-B586-46EA49A8C496}"/>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F1AFF9D6-691F-4890-82D2-B47A53BC6670}"/>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3" name="楕円 12">
            <a:extLst>
              <a:ext uri="{FF2B5EF4-FFF2-40B4-BE49-F238E27FC236}">
                <a16:creationId xmlns:a16="http://schemas.microsoft.com/office/drawing/2014/main" id="{4A9EA977-175D-4917-B0D0-961FAC169FF7}"/>
              </a:ext>
            </a:extLst>
          </p:cNvPr>
          <p:cNvSpPr/>
          <p:nvPr/>
        </p:nvSpPr>
        <p:spPr>
          <a:xfrm>
            <a:off x="2518879" y="1417812"/>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 name="直線矢印コネクタ 14">
            <a:extLst>
              <a:ext uri="{FF2B5EF4-FFF2-40B4-BE49-F238E27FC236}">
                <a16:creationId xmlns:a16="http://schemas.microsoft.com/office/drawing/2014/main" id="{B52E6ED3-AC1B-48D1-A367-3E84EFADBC8D}"/>
              </a:ext>
            </a:extLst>
          </p:cNvPr>
          <p:cNvCxnSpPr>
            <a:cxnSpLocks/>
            <a:stCxn id="23" idx="6"/>
          </p:cNvCxnSpPr>
          <p:nvPr/>
        </p:nvCxnSpPr>
        <p:spPr>
          <a:xfrm flipH="1">
            <a:off x="2732309" y="1509887"/>
            <a:ext cx="3299992" cy="0"/>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grpSp>
        <p:nvGrpSpPr>
          <p:cNvPr id="16" name="グループ化 15">
            <a:extLst>
              <a:ext uri="{FF2B5EF4-FFF2-40B4-BE49-F238E27FC236}">
                <a16:creationId xmlns:a16="http://schemas.microsoft.com/office/drawing/2014/main" id="{6CDA6BC7-8867-44A4-A78D-A3EE95F1F400}"/>
              </a:ext>
            </a:extLst>
          </p:cNvPr>
          <p:cNvGrpSpPr/>
          <p:nvPr/>
        </p:nvGrpSpPr>
        <p:grpSpPr>
          <a:xfrm flipH="1">
            <a:off x="6070830" y="816101"/>
            <a:ext cx="1269239" cy="2412171"/>
            <a:chOff x="876191" y="1890944"/>
            <a:chExt cx="1186793" cy="2412171"/>
          </a:xfrm>
        </p:grpSpPr>
        <p:sp>
          <p:nvSpPr>
            <p:cNvPr id="17" name="楕円 16">
              <a:extLst>
                <a:ext uri="{FF2B5EF4-FFF2-40B4-BE49-F238E27FC236}">
                  <a16:creationId xmlns:a16="http://schemas.microsoft.com/office/drawing/2014/main" id="{4D0194B6-8546-41A9-9582-478601E45F40}"/>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2DAE2E64-2DA6-4B2E-A30B-DC8E3E9E401B}"/>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86CD6252-1183-46DC-AE11-99BA65DC93B3}"/>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6DDA46FA-4FE7-425E-8961-A5C4BC14D97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41B44027-8001-423E-8413-8D0628DD3060}"/>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233188E1-7412-47C5-B2EF-A903A58AA66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3" name="楕円 22">
            <a:extLst>
              <a:ext uri="{FF2B5EF4-FFF2-40B4-BE49-F238E27FC236}">
                <a16:creationId xmlns:a16="http://schemas.microsoft.com/office/drawing/2014/main" id="{3D62E566-4A23-4EE2-81B2-A4276EF889D4}"/>
              </a:ext>
            </a:extLst>
          </p:cNvPr>
          <p:cNvSpPr/>
          <p:nvPr/>
        </p:nvSpPr>
        <p:spPr>
          <a:xfrm flipH="1">
            <a:off x="6032301" y="1417812"/>
            <a:ext cx="237360"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408FFD20-26F9-41F1-8E70-0A297680634B}"/>
              </a:ext>
            </a:extLst>
          </p:cNvPr>
          <p:cNvSpPr txBox="1"/>
          <p:nvPr/>
        </p:nvSpPr>
        <p:spPr>
          <a:xfrm>
            <a:off x="2935656" y="847369"/>
            <a:ext cx="2570379" cy="646331"/>
          </a:xfrm>
          <a:prstGeom prst="rect">
            <a:avLst/>
          </a:prstGeom>
          <a:noFill/>
        </p:spPr>
        <p:txBody>
          <a:bodyPr wrap="square" rtlCol="0">
            <a:spAutoFit/>
          </a:bodyPr>
          <a:lstStyle/>
          <a:p>
            <a:r>
              <a:rPr kumimoji="1" lang="en-US" altLang="ja-JP" dirty="0">
                <a:solidFill>
                  <a:srgbClr val="0000FF"/>
                </a:solidFill>
              </a:rPr>
              <a:t>HBAN coordinator to HBAN coordinator</a:t>
            </a:r>
            <a:endParaRPr kumimoji="1" lang="ja-JP" altLang="en-US" dirty="0">
              <a:solidFill>
                <a:srgbClr val="0000FF"/>
              </a:solidFill>
            </a:endParaRPr>
          </a:p>
        </p:txBody>
      </p:sp>
      <p:grpSp>
        <p:nvGrpSpPr>
          <p:cNvPr id="31" name="グループ化 30">
            <a:extLst>
              <a:ext uri="{FF2B5EF4-FFF2-40B4-BE49-F238E27FC236}">
                <a16:creationId xmlns:a16="http://schemas.microsoft.com/office/drawing/2014/main" id="{B5D98122-4E32-4E94-9EB1-516475C3F085}"/>
              </a:ext>
            </a:extLst>
          </p:cNvPr>
          <p:cNvGrpSpPr/>
          <p:nvPr/>
        </p:nvGrpSpPr>
        <p:grpSpPr>
          <a:xfrm>
            <a:off x="3691595" y="4128431"/>
            <a:ext cx="1186793" cy="2412171"/>
            <a:chOff x="876191" y="1890944"/>
            <a:chExt cx="1186793" cy="2412171"/>
          </a:xfrm>
        </p:grpSpPr>
        <p:sp>
          <p:nvSpPr>
            <p:cNvPr id="32" name="楕円 31">
              <a:extLst>
                <a:ext uri="{FF2B5EF4-FFF2-40B4-BE49-F238E27FC236}">
                  <a16:creationId xmlns:a16="http://schemas.microsoft.com/office/drawing/2014/main" id="{42559E53-7702-4A68-8852-9B2DAF7F2C17}"/>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4F680203-57BD-455D-8C75-8DA9AF373E3F}"/>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楕円 33">
              <a:extLst>
                <a:ext uri="{FF2B5EF4-FFF2-40B4-BE49-F238E27FC236}">
                  <a16:creationId xmlns:a16="http://schemas.microsoft.com/office/drawing/2014/main" id="{63229182-BC1B-41D7-86D9-122F78A314D5}"/>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EE076ACD-A855-4586-BD1E-43A43C53FE15}"/>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200C4A9-DB87-4DED-AF12-AEBC7FFC2515}"/>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77F6036-D194-46F7-998B-065E431F2A27}"/>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38" name="楕円 37">
            <a:extLst>
              <a:ext uri="{FF2B5EF4-FFF2-40B4-BE49-F238E27FC236}">
                <a16:creationId xmlns:a16="http://schemas.microsoft.com/office/drawing/2014/main" id="{3FEA8621-3C7A-4AE4-A7EB-8A7CFDE1A5A0}"/>
              </a:ext>
            </a:extLst>
          </p:cNvPr>
          <p:cNvSpPr/>
          <p:nvPr/>
        </p:nvSpPr>
        <p:spPr>
          <a:xfrm>
            <a:off x="4601551" y="4684104"/>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F477DC18-9D72-4214-940E-C9D848F9036B}"/>
              </a:ext>
            </a:extLst>
          </p:cNvPr>
          <p:cNvSpPr txBox="1"/>
          <p:nvPr/>
        </p:nvSpPr>
        <p:spPr>
          <a:xfrm>
            <a:off x="2579588" y="3848917"/>
            <a:ext cx="3783435" cy="369332"/>
          </a:xfrm>
          <a:prstGeom prst="rect">
            <a:avLst/>
          </a:prstGeom>
          <a:noFill/>
        </p:spPr>
        <p:txBody>
          <a:bodyPr wrap="square" rtlCol="0">
            <a:spAutoFit/>
          </a:bodyPr>
          <a:lstStyle/>
          <a:p>
            <a:r>
              <a:rPr kumimoji="1" lang="en-US" altLang="ja-JP" dirty="0">
                <a:solidFill>
                  <a:srgbClr val="0000FF"/>
                </a:solidFill>
              </a:rPr>
              <a:t>Body surface to body surface</a:t>
            </a:r>
            <a:endParaRPr kumimoji="1" lang="ja-JP" altLang="en-US" dirty="0">
              <a:solidFill>
                <a:srgbClr val="0000FF"/>
              </a:solidFill>
            </a:endParaRPr>
          </a:p>
        </p:txBody>
      </p:sp>
      <p:sp>
        <p:nvSpPr>
          <p:cNvPr id="50" name="楕円 49">
            <a:extLst>
              <a:ext uri="{FF2B5EF4-FFF2-40B4-BE49-F238E27FC236}">
                <a16:creationId xmlns:a16="http://schemas.microsoft.com/office/drawing/2014/main" id="{07944EE0-3C1E-486E-834F-DA9C8650B54D}"/>
              </a:ext>
            </a:extLst>
          </p:cNvPr>
          <p:cNvSpPr/>
          <p:nvPr/>
        </p:nvSpPr>
        <p:spPr>
          <a:xfrm>
            <a:off x="3771416" y="4684104"/>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2" name="直線矢印コネクタ 51">
            <a:extLst>
              <a:ext uri="{FF2B5EF4-FFF2-40B4-BE49-F238E27FC236}">
                <a16:creationId xmlns:a16="http://schemas.microsoft.com/office/drawing/2014/main" id="{83B42384-8254-402E-985A-DD16EAB5E192}"/>
              </a:ext>
            </a:extLst>
          </p:cNvPr>
          <p:cNvCxnSpPr>
            <a:cxnSpLocks/>
            <a:stCxn id="38" idx="2"/>
            <a:endCxn id="50" idx="6"/>
          </p:cNvCxnSpPr>
          <p:nvPr/>
        </p:nvCxnSpPr>
        <p:spPr>
          <a:xfrm flipH="1">
            <a:off x="3993358" y="4776179"/>
            <a:ext cx="608193" cy="0"/>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5" name="矢印: 左右 4">
            <a:extLst>
              <a:ext uri="{FF2B5EF4-FFF2-40B4-BE49-F238E27FC236}">
                <a16:creationId xmlns:a16="http://schemas.microsoft.com/office/drawing/2014/main" id="{B779441E-2230-4F3A-BA46-57AAD3A2D071}"/>
              </a:ext>
            </a:extLst>
          </p:cNvPr>
          <p:cNvSpPr/>
          <p:nvPr/>
        </p:nvSpPr>
        <p:spPr>
          <a:xfrm rot="16200000">
            <a:off x="3004949" y="2172447"/>
            <a:ext cx="2408365" cy="1115619"/>
          </a:xfrm>
          <a:prstGeom prst="lef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3E597855-17D3-45A7-8219-52061A5F8506}"/>
              </a:ext>
            </a:extLst>
          </p:cNvPr>
          <p:cNvSpPr txBox="1"/>
          <p:nvPr/>
        </p:nvSpPr>
        <p:spPr>
          <a:xfrm>
            <a:off x="3002510" y="2448232"/>
            <a:ext cx="2570379" cy="614555"/>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defPPr>
              <a:defRPr lang="ja-JP"/>
            </a:defPPr>
            <a:lvl1pPr algn="ctr">
              <a:defRPr>
                <a:latin typeface="+mn-lt"/>
                <a:ea typeface="+mn-ea"/>
              </a:defRPr>
            </a:lvl1pPr>
            <a:lvl2pPr>
              <a:defRPr>
                <a:latin typeface="+mn-lt"/>
                <a:ea typeface="+mn-ea"/>
              </a:defRPr>
            </a:lvl2pPr>
            <a:lvl3pPr>
              <a:defRPr>
                <a:latin typeface="+mn-lt"/>
                <a:ea typeface="+mn-ea"/>
              </a:defRPr>
            </a:lvl3pPr>
            <a:lvl4pPr>
              <a:defRPr>
                <a:latin typeface="+mn-lt"/>
                <a:ea typeface="+mn-ea"/>
              </a:defRPr>
            </a:lvl4pPr>
            <a:lvl5pPr>
              <a:defRPr>
                <a:latin typeface="+mn-lt"/>
                <a:ea typeface="+mn-ea"/>
              </a:defRPr>
            </a:lvl5pPr>
            <a:lvl6pPr>
              <a:defRPr>
                <a:latin typeface="+mn-lt"/>
                <a:ea typeface="+mn-ea"/>
              </a:defRPr>
            </a:lvl6pPr>
            <a:lvl7pPr>
              <a:defRPr>
                <a:latin typeface="+mn-lt"/>
                <a:ea typeface="+mn-ea"/>
              </a:defRPr>
            </a:lvl7pPr>
            <a:lvl8pPr>
              <a:defRPr>
                <a:latin typeface="+mn-lt"/>
                <a:ea typeface="+mn-ea"/>
              </a:defRPr>
            </a:lvl8pPr>
            <a:lvl9pPr>
              <a:defRPr>
                <a:latin typeface="+mn-lt"/>
                <a:ea typeface="+mn-ea"/>
              </a:defRPr>
            </a:lvl9pPr>
          </a:lstStyle>
          <a:p>
            <a:r>
              <a:rPr lang="en-US" altLang="ja-JP" dirty="0">
                <a:solidFill>
                  <a:srgbClr val="FF0000"/>
                </a:solidFill>
              </a:rPr>
              <a:t>Cannot</a:t>
            </a:r>
            <a:r>
              <a:rPr lang="en-US" altLang="ja-JP" dirty="0"/>
              <a:t> be considered similar</a:t>
            </a:r>
            <a:endParaRPr lang="ja-JP" altLang="en-US" dirty="0"/>
          </a:p>
        </p:txBody>
      </p:sp>
      <p:sp>
        <p:nvSpPr>
          <p:cNvPr id="40" name="テキスト ボックス 39">
            <a:extLst>
              <a:ext uri="{FF2B5EF4-FFF2-40B4-BE49-F238E27FC236}">
                <a16:creationId xmlns:a16="http://schemas.microsoft.com/office/drawing/2014/main" id="{75AB1742-AC99-1753-001C-AE0EECBDAA6C}"/>
              </a:ext>
            </a:extLst>
          </p:cNvPr>
          <p:cNvSpPr txBox="1"/>
          <p:nvPr/>
        </p:nvSpPr>
        <p:spPr>
          <a:xfrm>
            <a:off x="71846" y="4639663"/>
            <a:ext cx="1650276" cy="923330"/>
          </a:xfrm>
          <a:prstGeom prst="rect">
            <a:avLst/>
          </a:prstGeom>
          <a:noFill/>
        </p:spPr>
        <p:txBody>
          <a:bodyPr wrap="square" rtlCol="0">
            <a:spAutoFit/>
          </a:bodyPr>
          <a:lstStyle/>
          <a:p>
            <a:r>
              <a:rPr kumimoji="1" lang="en-US" altLang="ja-JP" dirty="0"/>
              <a:t>Body surface to body surface</a:t>
            </a:r>
            <a:endParaRPr kumimoji="1" lang="ja-JP" altLang="en-US" dirty="0"/>
          </a:p>
        </p:txBody>
      </p:sp>
      <p:sp>
        <p:nvSpPr>
          <p:cNvPr id="41" name="テキスト ボックス 40">
            <a:extLst>
              <a:ext uri="{FF2B5EF4-FFF2-40B4-BE49-F238E27FC236}">
                <a16:creationId xmlns:a16="http://schemas.microsoft.com/office/drawing/2014/main" id="{EBCD4070-08F3-4419-2BE5-BDD5269E5563}"/>
              </a:ext>
            </a:extLst>
          </p:cNvPr>
          <p:cNvSpPr txBox="1"/>
          <p:nvPr/>
        </p:nvSpPr>
        <p:spPr>
          <a:xfrm>
            <a:off x="71846" y="2026271"/>
            <a:ext cx="1650276" cy="923330"/>
          </a:xfrm>
          <a:prstGeom prst="rect">
            <a:avLst/>
          </a:prstGeom>
          <a:noFill/>
        </p:spPr>
        <p:txBody>
          <a:bodyPr wrap="square" rtlCol="0">
            <a:spAutoFit/>
          </a:bodyPr>
          <a:lstStyle/>
          <a:p>
            <a:r>
              <a:rPr kumimoji="1" lang="en-US" altLang="ja-JP" dirty="0"/>
              <a:t>Body surface to </a:t>
            </a:r>
            <a:r>
              <a:rPr kumimoji="1" lang="en-US" altLang="ja-JP" dirty="0">
                <a:solidFill>
                  <a:srgbClr val="FF0000"/>
                </a:solidFill>
              </a:rPr>
              <a:t>ANOTHER body </a:t>
            </a:r>
            <a:r>
              <a:rPr kumimoji="1" lang="en-US" altLang="ja-JP" dirty="0"/>
              <a:t>surface</a:t>
            </a:r>
            <a:endParaRPr kumimoji="1" lang="ja-JP" altLang="en-US" dirty="0"/>
          </a:p>
        </p:txBody>
      </p:sp>
      <p:sp>
        <p:nvSpPr>
          <p:cNvPr id="42" name="テキスト ボックス 41">
            <a:extLst>
              <a:ext uri="{FF2B5EF4-FFF2-40B4-BE49-F238E27FC236}">
                <a16:creationId xmlns:a16="http://schemas.microsoft.com/office/drawing/2014/main" id="{2A60FAF6-58F7-4F5E-FA3B-22FE8793C74B}"/>
              </a:ext>
            </a:extLst>
          </p:cNvPr>
          <p:cNvSpPr txBox="1"/>
          <p:nvPr/>
        </p:nvSpPr>
        <p:spPr>
          <a:xfrm>
            <a:off x="7320688" y="3117457"/>
            <a:ext cx="1650276" cy="923330"/>
          </a:xfrm>
          <a:prstGeom prst="rect">
            <a:avLst/>
          </a:prstGeom>
          <a:noFill/>
        </p:spPr>
        <p:txBody>
          <a:bodyPr wrap="square" rtlCol="0">
            <a:spAutoFit/>
          </a:bodyPr>
          <a:lstStyle/>
          <a:p>
            <a:r>
              <a:rPr lang="en-US" altLang="ja-JP" dirty="0"/>
              <a:t>Need to consider SAR issues</a:t>
            </a:r>
            <a:endParaRPr kumimoji="1" lang="ja-JP" altLang="en-US" dirty="0"/>
          </a:p>
        </p:txBody>
      </p:sp>
    </p:spTree>
    <p:extLst>
      <p:ext uri="{BB962C8B-B14F-4D97-AF65-F5344CB8AC3E}">
        <p14:creationId xmlns:p14="http://schemas.microsoft.com/office/powerpoint/2010/main" val="102924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November 2022</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19</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Summary of Channel Model Documents for TG6ma</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990181"/>
            <a:ext cx="6400800" cy="1752600"/>
          </a:xfrm>
        </p:spPr>
        <p:txBody>
          <a:bodyPr/>
          <a:lstStyle/>
          <a:p>
            <a:r>
              <a:rPr kumimoji="1" lang="en-US" altLang="ja-JP" sz="2400" dirty="0"/>
              <a:t>Takumi Kobayashi</a:t>
            </a:r>
            <a:r>
              <a:rPr kumimoji="1" lang="en-US" altLang="ja-JP" sz="2400" baseline="30000" dirty="0"/>
              <a:t> (1,2)</a:t>
            </a:r>
            <a:r>
              <a:rPr kumimoji="1" lang="en-US" altLang="ja-JP" sz="2400" dirty="0">
                <a:sym typeface="Times New Roman"/>
              </a:rPr>
              <a:t>, Marco Hernandez</a:t>
            </a:r>
            <a:r>
              <a:rPr kumimoji="1" lang="en-US" altLang="ja-JP" sz="2400" baseline="30000" dirty="0"/>
              <a:t> (2)</a:t>
            </a:r>
            <a:r>
              <a:rPr kumimoji="1" lang="en-US" altLang="ja-JP" sz="2400" dirty="0">
                <a:sym typeface="Times New Roman"/>
              </a:rPr>
              <a:t>, </a:t>
            </a:r>
            <a:r>
              <a:rPr kumimoji="1" lang="en-US" altLang="ja-JP" sz="2400" dirty="0" err="1">
                <a:sym typeface="Times New Roman"/>
              </a:rPr>
              <a:t>Minsoo</a:t>
            </a:r>
            <a:r>
              <a:rPr kumimoji="1" lang="en-US" altLang="ja-JP" sz="2400" dirty="0">
                <a:sym typeface="Times New Roman"/>
              </a:rPr>
              <a:t> Kim</a:t>
            </a:r>
            <a:r>
              <a:rPr kumimoji="1" lang="en-US" altLang="ja-JP" sz="2400" baseline="30000" dirty="0"/>
              <a:t> (2)</a:t>
            </a:r>
            <a:r>
              <a:rPr kumimoji="1" lang="en-US" altLang="ja-JP" sz="2400" dirty="0">
                <a:sym typeface="Times New Roman"/>
              </a:rPr>
              <a:t>, Ryuji Kohno</a:t>
            </a:r>
            <a:r>
              <a:rPr kumimoji="1" lang="en-US" altLang="ja-JP" sz="2400" baseline="30000" dirty="0"/>
              <a:t>(1,2)</a:t>
            </a:r>
          </a:p>
          <a:p>
            <a:endParaRPr kumimoji="1" lang="en-US" altLang="ja-JP" sz="2400" dirty="0"/>
          </a:p>
          <a:p>
            <a:r>
              <a:rPr kumimoji="1" lang="en-US" altLang="ja-JP" sz="2000" baseline="30000" dirty="0"/>
              <a:t>(1)</a:t>
            </a:r>
            <a:r>
              <a:rPr kumimoji="1" lang="en-US" altLang="ja-JP" sz="2000" dirty="0"/>
              <a:t>Yokohama National University, </a:t>
            </a:r>
            <a:br>
              <a:rPr kumimoji="1" lang="en-US" altLang="ja-JP" sz="2000" dirty="0"/>
            </a:br>
            <a:r>
              <a:rPr kumimoji="1" lang="en-US" altLang="ja-JP" sz="2000" baseline="30000" dirty="0"/>
              <a:t>(2)</a:t>
            </a:r>
            <a:r>
              <a:rPr kumimoji="1" lang="en-US" altLang="ja-JP" sz="2000" dirty="0"/>
              <a:t>YRP-International </a:t>
            </a:r>
            <a:r>
              <a:rPr kumimoji="1" lang="en-US" altLang="ja-JP" sz="2000" dirty="0" err="1"/>
              <a:t>Ariance</a:t>
            </a:r>
            <a:r>
              <a:rPr kumimoji="1" lang="en-US" altLang="ja-JP" sz="2000" dirty="0"/>
              <a:t> Institute</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November 2022</a:t>
            </a:r>
            <a:endParaRPr kumimoji="1" lang="ja-JP" altLang="en-US"/>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日付プレースホルダー 14">
            <a:extLst>
              <a:ext uri="{FF2B5EF4-FFF2-40B4-BE49-F238E27FC236}">
                <a16:creationId xmlns:a16="http://schemas.microsoft.com/office/drawing/2014/main" id="{6C98EE0B-1540-4685-BA56-A8EBFB239881}"/>
              </a:ext>
            </a:extLst>
          </p:cNvPr>
          <p:cNvSpPr>
            <a:spLocks noGrp="1"/>
          </p:cNvSpPr>
          <p:nvPr>
            <p:ph type="dt" idx="10"/>
          </p:nvPr>
        </p:nvSpPr>
        <p:spPr/>
        <p:txBody>
          <a:bodyPr/>
          <a:lstStyle/>
          <a:p>
            <a:r>
              <a:rPr kumimoji="1" lang="en-US" altLang="ja-JP"/>
              <a:t>November 2022</a:t>
            </a:r>
            <a:endParaRPr kumimoji="1" lang="ja-JP" altLang="en-US"/>
          </a:p>
        </p:txBody>
      </p:sp>
      <p:sp>
        <p:nvSpPr>
          <p:cNvPr id="23" name="フッター プレースホルダー 22">
            <a:extLst>
              <a:ext uri="{FF2B5EF4-FFF2-40B4-BE49-F238E27FC236}">
                <a16:creationId xmlns:a16="http://schemas.microsoft.com/office/drawing/2014/main" id="{DAFC81DF-C7B0-43D7-AC70-2D493926D6E5}"/>
              </a:ext>
            </a:extLst>
          </p:cNvPr>
          <p:cNvSpPr>
            <a:spLocks noGrp="1"/>
          </p:cNvSpPr>
          <p:nvPr>
            <p:ph type="ftr" idx="11"/>
          </p:nvPr>
        </p:nvSpPr>
        <p:spPr>
          <a:xfrm>
            <a:off x="4627813" y="6475413"/>
            <a:ext cx="4297112" cy="305924"/>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4" name="スライド番号プレースホルダー 23">
            <a:extLst>
              <a:ext uri="{FF2B5EF4-FFF2-40B4-BE49-F238E27FC236}">
                <a16:creationId xmlns:a16="http://schemas.microsoft.com/office/drawing/2014/main" id="{D300E173-984E-4C15-BA28-7089030485A2}"/>
              </a:ext>
            </a:extLst>
          </p:cNvPr>
          <p:cNvSpPr>
            <a:spLocks noGrp="1"/>
          </p:cNvSpPr>
          <p:nvPr>
            <p:ph type="sldNum" idx="12"/>
          </p:nvPr>
        </p:nvSpPr>
        <p:spPr/>
        <p:txBody>
          <a:bodyPr/>
          <a:lstStyle/>
          <a:p>
            <a:fld id="{248EE29C-DCB8-4C23-BE14-115B5B2E505D}" type="slidenum">
              <a:rPr kumimoji="1" lang="ja-JP" altLang="en-US" smtClean="0"/>
              <a:t>20</a:t>
            </a:fld>
            <a:endParaRPr kumimoji="1" lang="ja-JP" altLang="en-US"/>
          </a:p>
        </p:txBody>
      </p:sp>
      <p:sp>
        <p:nvSpPr>
          <p:cNvPr id="2" name="タイトル 1">
            <a:extLst>
              <a:ext uri="{FF2B5EF4-FFF2-40B4-BE49-F238E27FC236}">
                <a16:creationId xmlns:a16="http://schemas.microsoft.com/office/drawing/2014/main" id="{91639C30-1FF0-4851-AE84-0D2322A7D1FE}"/>
              </a:ext>
            </a:extLst>
          </p:cNvPr>
          <p:cNvSpPr>
            <a:spLocks noGrp="1"/>
          </p:cNvSpPr>
          <p:nvPr>
            <p:ph type="title"/>
          </p:nvPr>
        </p:nvSpPr>
        <p:spPr>
          <a:xfrm>
            <a:off x="329953" y="731243"/>
            <a:ext cx="8280647" cy="923330"/>
          </a:xfrm>
        </p:spPr>
        <p:txBody>
          <a:bodyPr/>
          <a:lstStyle/>
          <a:p>
            <a:r>
              <a:rPr kumimoji="1" lang="en-US" altLang="ja-JP" dirty="0"/>
              <a:t>Environment models that can be applicable against different type of vehicles</a:t>
            </a:r>
            <a:endParaRPr kumimoji="1" lang="ja-JP" altLang="en-US" dirty="0"/>
          </a:p>
        </p:txBody>
      </p:sp>
      <p:pic>
        <p:nvPicPr>
          <p:cNvPr id="3" name="Picture 4" descr="車・セダンのイラスト02 | 無料のフリー素材 イラストエイト">
            <a:extLst>
              <a:ext uri="{FF2B5EF4-FFF2-40B4-BE49-F238E27FC236}">
                <a16:creationId xmlns:a16="http://schemas.microsoft.com/office/drawing/2014/main" id="{765CDC0E-4039-4CA5-8243-40B928FAF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64" y="2603781"/>
            <a:ext cx="1962077" cy="120032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72E50FD7-7D79-45B3-AB55-1AB5A6703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a:off x="3558838" y="2064847"/>
            <a:ext cx="5585162" cy="216615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CFB7B189-CB83-45A4-A54B-7520906A8527}"/>
              </a:ext>
            </a:extLst>
          </p:cNvPr>
          <p:cNvSpPr txBox="1"/>
          <p:nvPr/>
        </p:nvSpPr>
        <p:spPr>
          <a:xfrm>
            <a:off x="0" y="3619444"/>
            <a:ext cx="963226" cy="369332"/>
          </a:xfrm>
          <a:prstGeom prst="rect">
            <a:avLst/>
          </a:prstGeom>
          <a:noFill/>
        </p:spPr>
        <p:txBody>
          <a:bodyPr wrap="square">
            <a:spAutoFit/>
          </a:bodyPr>
          <a:lstStyle/>
          <a:p>
            <a:r>
              <a:rPr kumimoji="1" lang="en-US" altLang="ja-JP" dirty="0"/>
              <a:t>Engine</a:t>
            </a:r>
            <a:endParaRPr lang="ja-JP" altLang="en-US" dirty="0"/>
          </a:p>
        </p:txBody>
      </p:sp>
      <p:sp>
        <p:nvSpPr>
          <p:cNvPr id="9" name="テキスト ボックス 8">
            <a:extLst>
              <a:ext uri="{FF2B5EF4-FFF2-40B4-BE49-F238E27FC236}">
                <a16:creationId xmlns:a16="http://schemas.microsoft.com/office/drawing/2014/main" id="{461C7567-1A78-4B0A-95DD-E3F286E308A0}"/>
              </a:ext>
            </a:extLst>
          </p:cNvPr>
          <p:cNvSpPr txBox="1"/>
          <p:nvPr/>
        </p:nvSpPr>
        <p:spPr>
          <a:xfrm>
            <a:off x="1092692" y="3642489"/>
            <a:ext cx="963226" cy="369332"/>
          </a:xfrm>
          <a:prstGeom prst="rect">
            <a:avLst/>
          </a:prstGeom>
          <a:noFill/>
        </p:spPr>
        <p:txBody>
          <a:bodyPr wrap="square">
            <a:spAutoFit/>
          </a:bodyPr>
          <a:lstStyle/>
          <a:p>
            <a:r>
              <a:rPr kumimoji="1" lang="en-US" altLang="ja-JP" dirty="0"/>
              <a:t>Cabin</a:t>
            </a:r>
            <a:endParaRPr lang="ja-JP" altLang="en-US" dirty="0"/>
          </a:p>
        </p:txBody>
      </p:sp>
      <p:sp>
        <p:nvSpPr>
          <p:cNvPr id="10" name="テキスト ボックス 9">
            <a:extLst>
              <a:ext uri="{FF2B5EF4-FFF2-40B4-BE49-F238E27FC236}">
                <a16:creationId xmlns:a16="http://schemas.microsoft.com/office/drawing/2014/main" id="{B17EC944-0893-4238-B1C3-A555C7B77299}"/>
              </a:ext>
            </a:extLst>
          </p:cNvPr>
          <p:cNvSpPr txBox="1"/>
          <p:nvPr/>
        </p:nvSpPr>
        <p:spPr>
          <a:xfrm rot="16200000">
            <a:off x="2878024" y="3725087"/>
            <a:ext cx="963226" cy="369332"/>
          </a:xfrm>
          <a:prstGeom prst="rect">
            <a:avLst/>
          </a:prstGeom>
          <a:noFill/>
        </p:spPr>
        <p:txBody>
          <a:bodyPr wrap="square">
            <a:spAutoFit/>
          </a:bodyPr>
          <a:lstStyle/>
          <a:p>
            <a:r>
              <a:rPr kumimoji="1" lang="en-US" altLang="ja-JP" dirty="0"/>
              <a:t>Engine</a:t>
            </a:r>
            <a:endParaRPr lang="ja-JP" altLang="en-US" dirty="0"/>
          </a:p>
        </p:txBody>
      </p:sp>
      <p:sp>
        <p:nvSpPr>
          <p:cNvPr id="11" name="テキスト ボックス 10">
            <a:extLst>
              <a:ext uri="{FF2B5EF4-FFF2-40B4-BE49-F238E27FC236}">
                <a16:creationId xmlns:a16="http://schemas.microsoft.com/office/drawing/2014/main" id="{E55CBE2A-548D-469C-BB6E-0A3A91A0A4BF}"/>
              </a:ext>
            </a:extLst>
          </p:cNvPr>
          <p:cNvSpPr txBox="1"/>
          <p:nvPr/>
        </p:nvSpPr>
        <p:spPr>
          <a:xfrm rot="16200000">
            <a:off x="2876915" y="2624343"/>
            <a:ext cx="963226" cy="369332"/>
          </a:xfrm>
          <a:prstGeom prst="rect">
            <a:avLst/>
          </a:prstGeom>
          <a:noFill/>
        </p:spPr>
        <p:txBody>
          <a:bodyPr wrap="square">
            <a:spAutoFit/>
          </a:bodyPr>
          <a:lstStyle/>
          <a:p>
            <a:r>
              <a:rPr lang="en-US" altLang="ja-JP" dirty="0"/>
              <a:t>Cabin</a:t>
            </a:r>
            <a:endParaRPr lang="ja-JP" altLang="en-US" dirty="0"/>
          </a:p>
        </p:txBody>
      </p:sp>
      <p:sp>
        <p:nvSpPr>
          <p:cNvPr id="6" name="右中かっこ 5">
            <a:extLst>
              <a:ext uri="{FF2B5EF4-FFF2-40B4-BE49-F238E27FC236}">
                <a16:creationId xmlns:a16="http://schemas.microsoft.com/office/drawing/2014/main" id="{50E0F77A-B8F4-4AF7-A7FF-21E5360FBBDE}"/>
              </a:ext>
            </a:extLst>
          </p:cNvPr>
          <p:cNvSpPr/>
          <p:nvPr/>
        </p:nvSpPr>
        <p:spPr>
          <a:xfrm rot="5400000">
            <a:off x="430569" y="3295918"/>
            <a:ext cx="169025" cy="47802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中かっこ 13">
            <a:extLst>
              <a:ext uri="{FF2B5EF4-FFF2-40B4-BE49-F238E27FC236}">
                <a16:creationId xmlns:a16="http://schemas.microsoft.com/office/drawing/2014/main" id="{2931C48A-2573-4C0F-B23E-790E2BAEA585}"/>
              </a:ext>
            </a:extLst>
          </p:cNvPr>
          <p:cNvSpPr/>
          <p:nvPr/>
        </p:nvSpPr>
        <p:spPr>
          <a:xfrm rot="5400000">
            <a:off x="1296271" y="3021651"/>
            <a:ext cx="169024" cy="1041369"/>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中かっこ 15">
            <a:extLst>
              <a:ext uri="{FF2B5EF4-FFF2-40B4-BE49-F238E27FC236}">
                <a16:creationId xmlns:a16="http://schemas.microsoft.com/office/drawing/2014/main" id="{DFB9D4D4-C68A-4679-ADB9-0F5431405A55}"/>
              </a:ext>
            </a:extLst>
          </p:cNvPr>
          <p:cNvSpPr/>
          <p:nvPr/>
        </p:nvSpPr>
        <p:spPr>
          <a:xfrm rot="10800000">
            <a:off x="3470399" y="2657844"/>
            <a:ext cx="251905" cy="887217"/>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中かっこ 16">
            <a:extLst>
              <a:ext uri="{FF2B5EF4-FFF2-40B4-BE49-F238E27FC236}">
                <a16:creationId xmlns:a16="http://schemas.microsoft.com/office/drawing/2014/main" id="{640E3739-BD7C-4126-BAAF-F7B14E27A6E4}"/>
              </a:ext>
            </a:extLst>
          </p:cNvPr>
          <p:cNvSpPr/>
          <p:nvPr/>
        </p:nvSpPr>
        <p:spPr>
          <a:xfrm rot="10800000">
            <a:off x="3470398" y="3603474"/>
            <a:ext cx="251905" cy="32920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C92AFDA-E4C6-407A-9544-762378638465}"/>
              </a:ext>
            </a:extLst>
          </p:cNvPr>
          <p:cNvSpPr txBox="1"/>
          <p:nvPr/>
        </p:nvSpPr>
        <p:spPr>
          <a:xfrm>
            <a:off x="419144" y="5006980"/>
            <a:ext cx="4097045" cy="1477328"/>
          </a:xfrm>
          <a:prstGeom prst="rect">
            <a:avLst/>
          </a:prstGeom>
          <a:noFill/>
        </p:spPr>
        <p:txBody>
          <a:bodyPr wrap="square">
            <a:spAutoFit/>
          </a:bodyPr>
          <a:lstStyle/>
          <a:p>
            <a:r>
              <a:rPr lang="en-US" altLang="ja-JP" dirty="0"/>
              <a:t>Policy:</a:t>
            </a:r>
          </a:p>
          <a:p>
            <a:r>
              <a:rPr kumimoji="1" lang="en-US" altLang="ja-JP" b="0" dirty="0"/>
              <a:t>IEEE 802.15.6ma defines several common environment models against </a:t>
            </a:r>
            <a:r>
              <a:rPr kumimoji="1" lang="en-US" altLang="ja-JP" dirty="0"/>
              <a:t>most dominant </a:t>
            </a:r>
            <a:r>
              <a:rPr kumimoji="1" lang="en-US" altLang="ja-JP" b="0" dirty="0"/>
              <a:t>use cases as </a:t>
            </a:r>
            <a:r>
              <a:rPr kumimoji="1" lang="en-US" altLang="ja-JP" dirty="0"/>
              <a:t>mandatory models</a:t>
            </a:r>
            <a:r>
              <a:rPr kumimoji="1" lang="en-US" altLang="ja-JP" b="0" dirty="0"/>
              <a:t>.</a:t>
            </a:r>
          </a:p>
        </p:txBody>
      </p:sp>
      <p:sp>
        <p:nvSpPr>
          <p:cNvPr id="19" name="テキスト ボックス 18">
            <a:extLst>
              <a:ext uri="{FF2B5EF4-FFF2-40B4-BE49-F238E27FC236}">
                <a16:creationId xmlns:a16="http://schemas.microsoft.com/office/drawing/2014/main" id="{19FFEAA1-58CD-4F79-836A-5FB81D83041A}"/>
              </a:ext>
            </a:extLst>
          </p:cNvPr>
          <p:cNvSpPr txBox="1"/>
          <p:nvPr/>
        </p:nvSpPr>
        <p:spPr>
          <a:xfrm>
            <a:off x="4600483" y="4806925"/>
            <a:ext cx="4097045" cy="1600438"/>
          </a:xfrm>
          <a:prstGeom prst="rect">
            <a:avLst/>
          </a:prstGeom>
          <a:noFill/>
        </p:spPr>
        <p:txBody>
          <a:bodyPr wrap="square">
            <a:spAutoFit/>
          </a:bodyPr>
          <a:lstStyle/>
          <a:p>
            <a:r>
              <a:rPr lang="en-US" altLang="ja-JP" dirty="0"/>
              <a:t>Categories:</a:t>
            </a:r>
          </a:p>
          <a:p>
            <a:r>
              <a:rPr kumimoji="1" lang="en-US" altLang="ja-JP" sz="1600" b="0" dirty="0"/>
              <a:t>Categorize several type of vehicle like “for passengers”, “bus”, “small cargo”, “middle cargo”, “Large cargo” and “special purpose vehicles” such as a construction machines and build models for various categories.</a:t>
            </a:r>
          </a:p>
        </p:txBody>
      </p:sp>
      <p:sp>
        <p:nvSpPr>
          <p:cNvPr id="4" name="矢印: 左右 3">
            <a:extLst>
              <a:ext uri="{FF2B5EF4-FFF2-40B4-BE49-F238E27FC236}">
                <a16:creationId xmlns:a16="http://schemas.microsoft.com/office/drawing/2014/main" id="{87469726-62CA-4610-9F22-430336236D4E}"/>
              </a:ext>
            </a:extLst>
          </p:cNvPr>
          <p:cNvSpPr/>
          <p:nvPr/>
        </p:nvSpPr>
        <p:spPr>
          <a:xfrm>
            <a:off x="2185384" y="2603781"/>
            <a:ext cx="963226" cy="1384995"/>
          </a:xfrm>
          <a:prstGeom prst="leftRightArrow">
            <a:avLst>
              <a:gd name="adj1" fmla="val 57692"/>
              <a:gd name="adj2" fmla="val 36175"/>
            </a:avLst>
          </a:prstGeom>
          <a:solidFill>
            <a:srgbClr val="FF99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テキスト ボックス 19">
            <a:extLst>
              <a:ext uri="{FF2B5EF4-FFF2-40B4-BE49-F238E27FC236}">
                <a16:creationId xmlns:a16="http://schemas.microsoft.com/office/drawing/2014/main" id="{AEF52FC5-2433-460A-A0F6-837A13692DF5}"/>
              </a:ext>
            </a:extLst>
          </p:cNvPr>
          <p:cNvSpPr txBox="1"/>
          <p:nvPr/>
        </p:nvSpPr>
        <p:spPr>
          <a:xfrm>
            <a:off x="151537" y="3961427"/>
            <a:ext cx="4722920" cy="923330"/>
          </a:xfrm>
          <a:prstGeom prst="rect">
            <a:avLst/>
          </a:prstGeom>
          <a:noFill/>
        </p:spPr>
        <p:txBody>
          <a:bodyPr wrap="square">
            <a:spAutoFit/>
          </a:bodyPr>
          <a:lstStyle/>
          <a:p>
            <a:pPr algn="ctr"/>
            <a:r>
              <a:rPr kumimoji="1" lang="en-US" altLang="ja-JP" b="0" dirty="0">
                <a:solidFill>
                  <a:schemeClr val="tx1"/>
                </a:solidFill>
              </a:rPr>
              <a:t>Different</a:t>
            </a:r>
          </a:p>
          <a:p>
            <a:pPr algn="ctr"/>
            <a:r>
              <a:rPr lang="en-US" altLang="ja-JP" b="0" dirty="0"/>
              <a:t>Size;</a:t>
            </a:r>
          </a:p>
          <a:p>
            <a:pPr algn="ctr"/>
            <a:r>
              <a:rPr lang="en-US" altLang="ja-JP" b="0" dirty="0"/>
              <a:t>Structure;...etc.</a:t>
            </a:r>
          </a:p>
        </p:txBody>
      </p:sp>
      <p:sp>
        <p:nvSpPr>
          <p:cNvPr id="22" name="テキスト ボックス 21">
            <a:extLst>
              <a:ext uri="{FF2B5EF4-FFF2-40B4-BE49-F238E27FC236}">
                <a16:creationId xmlns:a16="http://schemas.microsoft.com/office/drawing/2014/main" id="{573AD068-71BF-46E7-958D-C6B532AB415E}"/>
              </a:ext>
            </a:extLst>
          </p:cNvPr>
          <p:cNvSpPr txBox="1"/>
          <p:nvPr/>
        </p:nvSpPr>
        <p:spPr>
          <a:xfrm>
            <a:off x="3590477" y="4380740"/>
            <a:ext cx="4722920" cy="400110"/>
          </a:xfrm>
          <a:prstGeom prst="rect">
            <a:avLst/>
          </a:prstGeom>
          <a:noFill/>
        </p:spPr>
        <p:txBody>
          <a:bodyPr wrap="square">
            <a:spAutoFit/>
          </a:bodyPr>
          <a:lstStyle/>
          <a:p>
            <a:r>
              <a:rPr lang="ja-JP" altLang="en-US" sz="1000" b="0" dirty="0"/>
              <a:t>https://nohat.cc/f/heavy-truck-illustration-isolated-on-a-white-background/comvecteezy328938-201908251309.html</a:t>
            </a:r>
          </a:p>
        </p:txBody>
      </p:sp>
    </p:spTree>
    <p:extLst>
      <p:ext uri="{BB962C8B-B14F-4D97-AF65-F5344CB8AC3E}">
        <p14:creationId xmlns:p14="http://schemas.microsoft.com/office/powerpoint/2010/main" val="2883404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1CE4576-2286-426D-B836-1D3CB8DE07B8}"/>
              </a:ext>
            </a:extLst>
          </p:cNvPr>
          <p:cNvSpPr>
            <a:spLocks noGrp="1"/>
          </p:cNvSpPr>
          <p:nvPr>
            <p:ph type="dt" idx="10"/>
          </p:nvPr>
        </p:nvSpPr>
        <p:spPr/>
        <p:txBody>
          <a:bodyPr/>
          <a:lstStyle/>
          <a:p>
            <a:r>
              <a:rPr lang="en-US" altLang="ja-JP"/>
              <a:t>November 2022</a:t>
            </a:r>
            <a:endParaRPr lang="en-US" dirty="0"/>
          </a:p>
        </p:txBody>
      </p:sp>
      <p:sp>
        <p:nvSpPr>
          <p:cNvPr id="5" name="フッター プレースホルダー 4">
            <a:extLst>
              <a:ext uri="{FF2B5EF4-FFF2-40B4-BE49-F238E27FC236}">
                <a16:creationId xmlns:a16="http://schemas.microsoft.com/office/drawing/2014/main" id="{1D4733FF-B0D9-4F26-8229-C803C0EDB63B}"/>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DBDFF184-DFF0-42FC-B758-DBCAFD1802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21</a:t>
            </a:fld>
            <a:endParaRPr dirty="0"/>
          </a:p>
        </p:txBody>
      </p:sp>
      <p:sp>
        <p:nvSpPr>
          <p:cNvPr id="7" name="タイトル 1">
            <a:extLst>
              <a:ext uri="{FF2B5EF4-FFF2-40B4-BE49-F238E27FC236}">
                <a16:creationId xmlns:a16="http://schemas.microsoft.com/office/drawing/2014/main" id="{407E0F4C-AD33-4EE1-A2E1-E83D971E3C4C}"/>
              </a:ext>
            </a:extLst>
          </p:cNvPr>
          <p:cNvSpPr txBox="1">
            <a:spLocks/>
          </p:cNvSpPr>
          <p:nvPr/>
        </p:nvSpPr>
        <p:spPr>
          <a:xfrm>
            <a:off x="499874" y="687163"/>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Symmetric</a:t>
            </a:r>
            <a:r>
              <a:rPr kumimoji="0" lang="ja-JP" altLang="en-US" kern="0" dirty="0"/>
              <a:t> </a:t>
            </a:r>
            <a:r>
              <a:rPr kumimoji="0" lang="en-US" altLang="ja-JP" kern="0" dirty="0"/>
              <a:t>scenario</a:t>
            </a:r>
            <a:endParaRPr kumimoji="1" lang="ja-JP" altLang="en-US" kern="0" dirty="0"/>
          </a:p>
        </p:txBody>
      </p:sp>
      <p:sp>
        <p:nvSpPr>
          <p:cNvPr id="9" name="楕円 8">
            <a:extLst>
              <a:ext uri="{FF2B5EF4-FFF2-40B4-BE49-F238E27FC236}">
                <a16:creationId xmlns:a16="http://schemas.microsoft.com/office/drawing/2014/main" id="{7034A75A-150A-41CF-A795-8147ADDA91B9}"/>
              </a:ext>
            </a:extLst>
          </p:cNvPr>
          <p:cNvSpPr/>
          <p:nvPr/>
        </p:nvSpPr>
        <p:spPr>
          <a:xfrm>
            <a:off x="4700046"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楕円 9">
            <a:extLst>
              <a:ext uri="{FF2B5EF4-FFF2-40B4-BE49-F238E27FC236}">
                <a16:creationId xmlns:a16="http://schemas.microsoft.com/office/drawing/2014/main" id="{9924EC3B-1428-4501-A664-BC926A060FF2}"/>
              </a:ext>
            </a:extLst>
          </p:cNvPr>
          <p:cNvSpPr/>
          <p:nvPr/>
        </p:nvSpPr>
        <p:spPr>
          <a:xfrm>
            <a:off x="7147588"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楕円 10">
            <a:extLst>
              <a:ext uri="{FF2B5EF4-FFF2-40B4-BE49-F238E27FC236}">
                <a16:creationId xmlns:a16="http://schemas.microsoft.com/office/drawing/2014/main" id="{2A138810-AF32-428B-A159-179BD9C69372}"/>
              </a:ext>
            </a:extLst>
          </p:cNvPr>
          <p:cNvSpPr/>
          <p:nvPr/>
        </p:nvSpPr>
        <p:spPr>
          <a:xfrm>
            <a:off x="5594949" y="3565223"/>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17" name="テキスト ボックス 16">
            <a:extLst>
              <a:ext uri="{FF2B5EF4-FFF2-40B4-BE49-F238E27FC236}">
                <a16:creationId xmlns:a16="http://schemas.microsoft.com/office/drawing/2014/main" id="{824ABB56-90D2-484F-91F9-CA9CDE0BEA11}"/>
              </a:ext>
            </a:extLst>
          </p:cNvPr>
          <p:cNvSpPr txBox="1"/>
          <p:nvPr/>
        </p:nvSpPr>
        <p:spPr>
          <a:xfrm>
            <a:off x="4053079" y="1237185"/>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18" name="テキスト ボックス 17">
            <a:extLst>
              <a:ext uri="{FF2B5EF4-FFF2-40B4-BE49-F238E27FC236}">
                <a16:creationId xmlns:a16="http://schemas.microsoft.com/office/drawing/2014/main" id="{A4B7E5F1-9AC9-4549-9B9D-1526BD714961}"/>
              </a:ext>
            </a:extLst>
          </p:cNvPr>
          <p:cNvSpPr txBox="1"/>
          <p:nvPr/>
        </p:nvSpPr>
        <p:spPr>
          <a:xfrm>
            <a:off x="6930198" y="1237185"/>
            <a:ext cx="832374" cy="369332"/>
          </a:xfrm>
          <a:prstGeom prst="rect">
            <a:avLst/>
          </a:prstGeom>
          <a:noFill/>
        </p:spPr>
        <p:txBody>
          <a:bodyPr wrap="square">
            <a:spAutoFit/>
          </a:bodyPr>
          <a:lstStyle/>
          <a:p>
            <a:r>
              <a:rPr lang="en-US" altLang="ja-JP" dirty="0"/>
              <a:t>Node</a:t>
            </a:r>
            <a:endParaRPr lang="ja-JP" altLang="en-US" dirty="0"/>
          </a:p>
        </p:txBody>
      </p:sp>
      <p:sp>
        <p:nvSpPr>
          <p:cNvPr id="20" name="テキスト ボックス 19">
            <a:extLst>
              <a:ext uri="{FF2B5EF4-FFF2-40B4-BE49-F238E27FC236}">
                <a16:creationId xmlns:a16="http://schemas.microsoft.com/office/drawing/2014/main" id="{593029AE-BF57-4C0E-8504-0217A9B55DA2}"/>
              </a:ext>
            </a:extLst>
          </p:cNvPr>
          <p:cNvSpPr txBox="1"/>
          <p:nvPr/>
        </p:nvSpPr>
        <p:spPr>
          <a:xfrm>
            <a:off x="499874" y="1222948"/>
            <a:ext cx="3493337" cy="1754326"/>
          </a:xfrm>
          <a:prstGeom prst="rect">
            <a:avLst/>
          </a:prstGeom>
          <a:noFill/>
        </p:spPr>
        <p:txBody>
          <a:bodyPr wrap="square">
            <a:spAutoFit/>
          </a:bodyPr>
          <a:lstStyle/>
          <a:p>
            <a:r>
              <a:rPr lang="en-US" altLang="ja-JP" b="0" dirty="0"/>
              <a:t>In channel model (without EMC/EMI and Interference issues), two direction of propagation should be considered as equal:</a:t>
            </a:r>
          </a:p>
          <a:p>
            <a:r>
              <a:rPr lang="en-US" altLang="ja-JP" b="0" dirty="0"/>
              <a:t>Channel reciprocity.</a:t>
            </a:r>
            <a:endParaRPr lang="ja-JP" altLang="en-US" b="0" dirty="0"/>
          </a:p>
        </p:txBody>
      </p:sp>
      <p:sp>
        <p:nvSpPr>
          <p:cNvPr id="21" name="テキスト ボックス 20">
            <a:extLst>
              <a:ext uri="{FF2B5EF4-FFF2-40B4-BE49-F238E27FC236}">
                <a16:creationId xmlns:a16="http://schemas.microsoft.com/office/drawing/2014/main" id="{CC526D50-296A-4387-8EE7-5CB48597D0EF}"/>
              </a:ext>
            </a:extLst>
          </p:cNvPr>
          <p:cNvSpPr txBox="1"/>
          <p:nvPr/>
        </p:nvSpPr>
        <p:spPr>
          <a:xfrm>
            <a:off x="3656303" y="2308210"/>
            <a:ext cx="4838330" cy="923330"/>
          </a:xfrm>
          <a:prstGeom prst="rect">
            <a:avLst/>
          </a:prstGeom>
          <a:noFill/>
        </p:spPr>
        <p:txBody>
          <a:bodyPr wrap="square">
            <a:spAutoFit/>
          </a:bodyPr>
          <a:lstStyle/>
          <a:p>
            <a:r>
              <a:rPr lang="en-US" altLang="ja-JP" b="0" dirty="0"/>
              <a:t>Channel models of “Coordinator to node” and “Node to coordinator” without noise source should be the same.</a:t>
            </a:r>
            <a:endParaRPr lang="ja-JP" altLang="en-US" b="0" dirty="0"/>
          </a:p>
        </p:txBody>
      </p:sp>
      <p:sp>
        <p:nvSpPr>
          <p:cNvPr id="22" name="楕円 21">
            <a:extLst>
              <a:ext uri="{FF2B5EF4-FFF2-40B4-BE49-F238E27FC236}">
                <a16:creationId xmlns:a16="http://schemas.microsoft.com/office/drawing/2014/main" id="{177D48BD-55F5-48CB-B573-B10FBB8F4D31}"/>
              </a:ext>
            </a:extLst>
          </p:cNvPr>
          <p:cNvSpPr/>
          <p:nvPr/>
        </p:nvSpPr>
        <p:spPr>
          <a:xfrm>
            <a:off x="4700046"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楕円 22">
            <a:extLst>
              <a:ext uri="{FF2B5EF4-FFF2-40B4-BE49-F238E27FC236}">
                <a16:creationId xmlns:a16="http://schemas.microsoft.com/office/drawing/2014/main" id="{C6C2E7EB-EB77-4B4C-8F97-23ECFBF1E503}"/>
              </a:ext>
            </a:extLst>
          </p:cNvPr>
          <p:cNvSpPr/>
          <p:nvPr/>
        </p:nvSpPr>
        <p:spPr>
          <a:xfrm>
            <a:off x="7147588"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テキスト ボックス 23">
            <a:extLst>
              <a:ext uri="{FF2B5EF4-FFF2-40B4-BE49-F238E27FC236}">
                <a16:creationId xmlns:a16="http://schemas.microsoft.com/office/drawing/2014/main" id="{350149C0-EFE1-4768-8171-571A9985F709}"/>
              </a:ext>
            </a:extLst>
          </p:cNvPr>
          <p:cNvSpPr txBox="1"/>
          <p:nvPr/>
        </p:nvSpPr>
        <p:spPr>
          <a:xfrm>
            <a:off x="4053079" y="1895281"/>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25" name="テキスト ボックス 24">
            <a:extLst>
              <a:ext uri="{FF2B5EF4-FFF2-40B4-BE49-F238E27FC236}">
                <a16:creationId xmlns:a16="http://schemas.microsoft.com/office/drawing/2014/main" id="{960A2814-68FC-40B7-B65F-24CF8E664B20}"/>
              </a:ext>
            </a:extLst>
          </p:cNvPr>
          <p:cNvSpPr txBox="1"/>
          <p:nvPr/>
        </p:nvSpPr>
        <p:spPr>
          <a:xfrm>
            <a:off x="6930198" y="1895281"/>
            <a:ext cx="832374" cy="369332"/>
          </a:xfrm>
          <a:prstGeom prst="rect">
            <a:avLst/>
          </a:prstGeom>
          <a:noFill/>
        </p:spPr>
        <p:txBody>
          <a:bodyPr wrap="square">
            <a:spAutoFit/>
          </a:bodyPr>
          <a:lstStyle/>
          <a:p>
            <a:r>
              <a:rPr lang="en-US" altLang="ja-JP" dirty="0"/>
              <a:t>Node</a:t>
            </a:r>
            <a:endParaRPr lang="ja-JP" altLang="en-US" dirty="0"/>
          </a:p>
        </p:txBody>
      </p:sp>
      <p:sp>
        <p:nvSpPr>
          <p:cNvPr id="27" name="矢印: 右 26">
            <a:extLst>
              <a:ext uri="{FF2B5EF4-FFF2-40B4-BE49-F238E27FC236}">
                <a16:creationId xmlns:a16="http://schemas.microsoft.com/office/drawing/2014/main" id="{83DC193C-ED0F-4A34-BDD4-F5FC4593CFFA}"/>
              </a:ext>
            </a:extLst>
          </p:cNvPr>
          <p:cNvSpPr/>
          <p:nvPr/>
        </p:nvSpPr>
        <p:spPr>
          <a:xfrm>
            <a:off x="4968438" y="931681"/>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矢印: 右 27">
            <a:extLst>
              <a:ext uri="{FF2B5EF4-FFF2-40B4-BE49-F238E27FC236}">
                <a16:creationId xmlns:a16="http://schemas.microsoft.com/office/drawing/2014/main" id="{D1E55D31-9854-4BF0-B06E-F17913F65103}"/>
              </a:ext>
            </a:extLst>
          </p:cNvPr>
          <p:cNvSpPr/>
          <p:nvPr/>
        </p:nvSpPr>
        <p:spPr>
          <a:xfrm rot="10800000">
            <a:off x="4968437" y="1622482"/>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タイトル 1">
            <a:extLst>
              <a:ext uri="{FF2B5EF4-FFF2-40B4-BE49-F238E27FC236}">
                <a16:creationId xmlns:a16="http://schemas.microsoft.com/office/drawing/2014/main" id="{E0D9CE28-65CD-48B1-947E-C353689A277E}"/>
              </a:ext>
            </a:extLst>
          </p:cNvPr>
          <p:cNvSpPr txBox="1">
            <a:spLocks/>
          </p:cNvSpPr>
          <p:nvPr/>
        </p:nvSpPr>
        <p:spPr>
          <a:xfrm>
            <a:off x="499874" y="3154721"/>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Asymmetric</a:t>
            </a:r>
            <a:r>
              <a:rPr kumimoji="0" lang="ja-JP" altLang="en-US" kern="0" dirty="0"/>
              <a:t> </a:t>
            </a:r>
            <a:r>
              <a:rPr kumimoji="0" lang="en-US" altLang="ja-JP" kern="0" dirty="0"/>
              <a:t>scenario</a:t>
            </a:r>
            <a:endParaRPr kumimoji="1" lang="ja-JP" altLang="en-US" kern="0" dirty="0"/>
          </a:p>
        </p:txBody>
      </p:sp>
      <p:sp>
        <p:nvSpPr>
          <p:cNvPr id="30" name="楕円 29">
            <a:extLst>
              <a:ext uri="{FF2B5EF4-FFF2-40B4-BE49-F238E27FC236}">
                <a16:creationId xmlns:a16="http://schemas.microsoft.com/office/drawing/2014/main" id="{0552D11E-57BB-4E84-8D4D-D3B31E79F576}"/>
              </a:ext>
            </a:extLst>
          </p:cNvPr>
          <p:cNvSpPr/>
          <p:nvPr/>
        </p:nvSpPr>
        <p:spPr>
          <a:xfrm>
            <a:off x="5615404"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楕円 30">
            <a:extLst>
              <a:ext uri="{FF2B5EF4-FFF2-40B4-BE49-F238E27FC236}">
                <a16:creationId xmlns:a16="http://schemas.microsoft.com/office/drawing/2014/main" id="{A89FFA10-1F64-4DE3-8270-6345805D7F56}"/>
              </a:ext>
            </a:extLst>
          </p:cNvPr>
          <p:cNvSpPr/>
          <p:nvPr/>
        </p:nvSpPr>
        <p:spPr>
          <a:xfrm>
            <a:off x="8062946"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テキスト ボックス 31">
            <a:extLst>
              <a:ext uri="{FF2B5EF4-FFF2-40B4-BE49-F238E27FC236}">
                <a16:creationId xmlns:a16="http://schemas.microsoft.com/office/drawing/2014/main" id="{170B8A5C-170B-44C3-90E5-28B5C0CAF1F4}"/>
              </a:ext>
            </a:extLst>
          </p:cNvPr>
          <p:cNvSpPr txBox="1"/>
          <p:nvPr/>
        </p:nvSpPr>
        <p:spPr>
          <a:xfrm>
            <a:off x="4968437" y="4191301"/>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sz="1600" dirty="0"/>
          </a:p>
        </p:txBody>
      </p:sp>
      <p:sp>
        <p:nvSpPr>
          <p:cNvPr id="33" name="テキスト ボックス 32">
            <a:extLst>
              <a:ext uri="{FF2B5EF4-FFF2-40B4-BE49-F238E27FC236}">
                <a16:creationId xmlns:a16="http://schemas.microsoft.com/office/drawing/2014/main" id="{92E55DD1-2599-4F7F-8C71-B5AC5B4A3F56}"/>
              </a:ext>
            </a:extLst>
          </p:cNvPr>
          <p:cNvSpPr txBox="1"/>
          <p:nvPr/>
        </p:nvSpPr>
        <p:spPr>
          <a:xfrm>
            <a:off x="7845556" y="4218150"/>
            <a:ext cx="832374" cy="338554"/>
          </a:xfrm>
          <a:prstGeom prst="rect">
            <a:avLst/>
          </a:prstGeom>
          <a:noFill/>
        </p:spPr>
        <p:txBody>
          <a:bodyPr wrap="square">
            <a:spAutoFit/>
          </a:bodyPr>
          <a:lstStyle/>
          <a:p>
            <a:r>
              <a:rPr lang="en-US" altLang="ja-JP" sz="1600" dirty="0"/>
              <a:t>Node</a:t>
            </a:r>
            <a:endParaRPr lang="ja-JP" altLang="en-US" sz="1600" dirty="0"/>
          </a:p>
        </p:txBody>
      </p:sp>
      <p:sp>
        <p:nvSpPr>
          <p:cNvPr id="34" name="楕円 33">
            <a:extLst>
              <a:ext uri="{FF2B5EF4-FFF2-40B4-BE49-F238E27FC236}">
                <a16:creationId xmlns:a16="http://schemas.microsoft.com/office/drawing/2014/main" id="{2B6781E8-7575-4A02-AD7C-69825425D435}"/>
              </a:ext>
            </a:extLst>
          </p:cNvPr>
          <p:cNvSpPr/>
          <p:nvPr/>
        </p:nvSpPr>
        <p:spPr>
          <a:xfrm>
            <a:off x="5615404"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楕円 34">
            <a:extLst>
              <a:ext uri="{FF2B5EF4-FFF2-40B4-BE49-F238E27FC236}">
                <a16:creationId xmlns:a16="http://schemas.microsoft.com/office/drawing/2014/main" id="{8D53B548-5B77-416F-9630-0E195EEF88E3}"/>
              </a:ext>
            </a:extLst>
          </p:cNvPr>
          <p:cNvSpPr/>
          <p:nvPr/>
        </p:nvSpPr>
        <p:spPr>
          <a:xfrm>
            <a:off x="8062946"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テキスト ボックス 35">
            <a:extLst>
              <a:ext uri="{FF2B5EF4-FFF2-40B4-BE49-F238E27FC236}">
                <a16:creationId xmlns:a16="http://schemas.microsoft.com/office/drawing/2014/main" id="{89C36110-0C67-4016-9BF3-9B7359DCCD6C}"/>
              </a:ext>
            </a:extLst>
          </p:cNvPr>
          <p:cNvSpPr txBox="1"/>
          <p:nvPr/>
        </p:nvSpPr>
        <p:spPr>
          <a:xfrm>
            <a:off x="4968437" y="5576242"/>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dirty="0"/>
          </a:p>
        </p:txBody>
      </p:sp>
      <p:sp>
        <p:nvSpPr>
          <p:cNvPr id="37" name="テキスト ボックス 36">
            <a:extLst>
              <a:ext uri="{FF2B5EF4-FFF2-40B4-BE49-F238E27FC236}">
                <a16:creationId xmlns:a16="http://schemas.microsoft.com/office/drawing/2014/main" id="{545A7F57-D63B-4DBE-A4F6-B89319369AC7}"/>
              </a:ext>
            </a:extLst>
          </p:cNvPr>
          <p:cNvSpPr txBox="1"/>
          <p:nvPr/>
        </p:nvSpPr>
        <p:spPr>
          <a:xfrm>
            <a:off x="7845556" y="5576242"/>
            <a:ext cx="832374" cy="338554"/>
          </a:xfrm>
          <a:prstGeom prst="rect">
            <a:avLst/>
          </a:prstGeom>
          <a:noFill/>
        </p:spPr>
        <p:txBody>
          <a:bodyPr wrap="square">
            <a:spAutoFit/>
          </a:bodyPr>
          <a:lstStyle/>
          <a:p>
            <a:r>
              <a:rPr lang="en-US" altLang="ja-JP" sz="1600" dirty="0"/>
              <a:t>Node</a:t>
            </a:r>
            <a:endParaRPr lang="ja-JP" altLang="en-US" dirty="0"/>
          </a:p>
        </p:txBody>
      </p:sp>
      <p:sp>
        <p:nvSpPr>
          <p:cNvPr id="38" name="矢印: 右 37">
            <a:extLst>
              <a:ext uri="{FF2B5EF4-FFF2-40B4-BE49-F238E27FC236}">
                <a16:creationId xmlns:a16="http://schemas.microsoft.com/office/drawing/2014/main" id="{B710C6C2-F0A8-405F-BF31-5EE5F6BCB9C2}"/>
              </a:ext>
            </a:extLst>
          </p:cNvPr>
          <p:cNvSpPr/>
          <p:nvPr/>
        </p:nvSpPr>
        <p:spPr>
          <a:xfrm>
            <a:off x="5883796" y="3947965"/>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矢印: 右 38">
            <a:extLst>
              <a:ext uri="{FF2B5EF4-FFF2-40B4-BE49-F238E27FC236}">
                <a16:creationId xmlns:a16="http://schemas.microsoft.com/office/drawing/2014/main" id="{200CF396-634B-419A-9591-1B25B6390F59}"/>
              </a:ext>
            </a:extLst>
          </p:cNvPr>
          <p:cNvSpPr/>
          <p:nvPr/>
        </p:nvSpPr>
        <p:spPr>
          <a:xfrm rot="10800000">
            <a:off x="5883795" y="5303443"/>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4EC9D93D-AC3F-4AFD-93A5-D0B656B6DCF3}"/>
              </a:ext>
            </a:extLst>
          </p:cNvPr>
          <p:cNvSpPr txBox="1"/>
          <p:nvPr/>
        </p:nvSpPr>
        <p:spPr>
          <a:xfrm>
            <a:off x="3602080" y="3655405"/>
            <a:ext cx="1900395" cy="923330"/>
          </a:xfrm>
          <a:prstGeom prst="rect">
            <a:avLst/>
          </a:prstGeom>
          <a:noFill/>
        </p:spPr>
        <p:txBody>
          <a:bodyPr wrap="square">
            <a:spAutoFit/>
          </a:bodyPr>
          <a:lstStyle/>
          <a:p>
            <a:r>
              <a:rPr kumimoji="1" lang="en-US" altLang="ja-JP" dirty="0">
                <a:solidFill>
                  <a:schemeClr val="tx1"/>
                </a:solidFill>
              </a:rPr>
              <a:t>Noise and/or interference source</a:t>
            </a:r>
            <a:endParaRPr lang="ja-JP" altLang="en-US" dirty="0"/>
          </a:p>
        </p:txBody>
      </p:sp>
      <p:sp>
        <p:nvSpPr>
          <p:cNvPr id="41" name="矢印: 下 40">
            <a:extLst>
              <a:ext uri="{FF2B5EF4-FFF2-40B4-BE49-F238E27FC236}">
                <a16:creationId xmlns:a16="http://schemas.microsoft.com/office/drawing/2014/main" id="{D48AF915-9A53-4651-8BFE-0933288D269C}"/>
              </a:ext>
            </a:extLst>
          </p:cNvPr>
          <p:cNvSpPr/>
          <p:nvPr/>
        </p:nvSpPr>
        <p:spPr>
          <a:xfrm rot="16763234">
            <a:off x="6794569" y="2752957"/>
            <a:ext cx="285835" cy="2107152"/>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2811511B-8D9E-4EF0-ACE3-923437AF87A3}"/>
              </a:ext>
            </a:extLst>
          </p:cNvPr>
          <p:cNvCxnSpPr/>
          <p:nvPr/>
        </p:nvCxnSpPr>
        <p:spPr>
          <a:xfrm flipV="1">
            <a:off x="5042517" y="3655405"/>
            <a:ext cx="510206" cy="9322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48FBA911-7341-4F5C-9787-98E07AD9E0C1}"/>
              </a:ext>
            </a:extLst>
          </p:cNvPr>
          <p:cNvSpPr/>
          <p:nvPr/>
        </p:nvSpPr>
        <p:spPr>
          <a:xfrm>
            <a:off x="5594949" y="4870556"/>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矢印: 下 44">
            <a:extLst>
              <a:ext uri="{FF2B5EF4-FFF2-40B4-BE49-F238E27FC236}">
                <a16:creationId xmlns:a16="http://schemas.microsoft.com/office/drawing/2014/main" id="{88E4A098-E52A-408D-B0D0-3C8D9639E56A}"/>
              </a:ext>
            </a:extLst>
          </p:cNvPr>
          <p:cNvSpPr/>
          <p:nvPr/>
        </p:nvSpPr>
        <p:spPr>
          <a:xfrm>
            <a:off x="5551429" y="5094446"/>
            <a:ext cx="285835" cy="234133"/>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6" name="直線矢印コネクタ 45">
            <a:extLst>
              <a:ext uri="{FF2B5EF4-FFF2-40B4-BE49-F238E27FC236}">
                <a16:creationId xmlns:a16="http://schemas.microsoft.com/office/drawing/2014/main" id="{C1C46DFA-A419-47BB-8CEC-4AB92C0A653B}"/>
              </a:ext>
            </a:extLst>
          </p:cNvPr>
          <p:cNvCxnSpPr>
            <a:cxnSpLocks/>
          </p:cNvCxnSpPr>
          <p:nvPr/>
        </p:nvCxnSpPr>
        <p:spPr>
          <a:xfrm>
            <a:off x="4532311" y="4438136"/>
            <a:ext cx="1019118" cy="43791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66F94568-AB14-475A-8014-53695F2FF9E9}"/>
              </a:ext>
            </a:extLst>
          </p:cNvPr>
          <p:cNvSpPr txBox="1"/>
          <p:nvPr/>
        </p:nvSpPr>
        <p:spPr>
          <a:xfrm>
            <a:off x="240926" y="3806533"/>
            <a:ext cx="3493337" cy="1477328"/>
          </a:xfrm>
          <a:prstGeom prst="rect">
            <a:avLst/>
          </a:prstGeom>
          <a:noFill/>
        </p:spPr>
        <p:txBody>
          <a:bodyPr wrap="square">
            <a:spAutoFit/>
          </a:bodyPr>
          <a:lstStyle/>
          <a:p>
            <a:r>
              <a:rPr lang="en-US" altLang="ja-JP" b="0" dirty="0"/>
              <a:t>In case of environmental model including EMC/EMI . colored noise and interference issues, two direction between source and sink is not same meaning.</a:t>
            </a:r>
            <a:endParaRPr lang="ja-JP" altLang="en-US" b="0" dirty="0"/>
          </a:p>
        </p:txBody>
      </p:sp>
      <p:sp>
        <p:nvSpPr>
          <p:cNvPr id="49" name="テキスト ボックス 48">
            <a:extLst>
              <a:ext uri="{FF2B5EF4-FFF2-40B4-BE49-F238E27FC236}">
                <a16:creationId xmlns:a16="http://schemas.microsoft.com/office/drawing/2014/main" id="{0ABE095F-7E46-4265-8706-904B298C4FAC}"/>
              </a:ext>
            </a:extLst>
          </p:cNvPr>
          <p:cNvSpPr txBox="1"/>
          <p:nvPr/>
        </p:nvSpPr>
        <p:spPr>
          <a:xfrm>
            <a:off x="240926" y="5399920"/>
            <a:ext cx="3493337" cy="923330"/>
          </a:xfrm>
          <a:prstGeom prst="rect">
            <a:avLst/>
          </a:prstGeom>
          <a:noFill/>
        </p:spPr>
        <p:txBody>
          <a:bodyPr wrap="square">
            <a:spAutoFit/>
          </a:bodyPr>
          <a:lstStyle/>
          <a:p>
            <a:r>
              <a:rPr lang="en-US" altLang="ja-JP" b="0" dirty="0"/>
              <a:t>Environmental model of two different direction should be defined separately.</a:t>
            </a:r>
            <a:endParaRPr lang="ja-JP" altLang="en-US" b="0" dirty="0"/>
          </a:p>
        </p:txBody>
      </p:sp>
      <p:sp>
        <p:nvSpPr>
          <p:cNvPr id="50" name="テキスト ボックス 49">
            <a:extLst>
              <a:ext uri="{FF2B5EF4-FFF2-40B4-BE49-F238E27FC236}">
                <a16:creationId xmlns:a16="http://schemas.microsoft.com/office/drawing/2014/main" id="{7E3B7F54-9268-4699-8F2E-C7D8D24D060D}"/>
              </a:ext>
            </a:extLst>
          </p:cNvPr>
          <p:cNvSpPr txBox="1"/>
          <p:nvPr/>
        </p:nvSpPr>
        <p:spPr>
          <a:xfrm>
            <a:off x="3734262" y="5895591"/>
            <a:ext cx="5409737" cy="646331"/>
          </a:xfrm>
          <a:prstGeom prst="rect">
            <a:avLst/>
          </a:prstGeom>
          <a:noFill/>
        </p:spPr>
        <p:txBody>
          <a:bodyPr wrap="square">
            <a:spAutoFit/>
          </a:bodyPr>
          <a:lstStyle/>
          <a:p>
            <a:r>
              <a:rPr lang="en-US" altLang="ja-JP" b="0" dirty="0"/>
              <a:t>Environmental models of “Coordinator to node” and “Node to coordinator” should be different.</a:t>
            </a:r>
            <a:endParaRPr lang="ja-JP" altLang="en-US" b="0" dirty="0"/>
          </a:p>
        </p:txBody>
      </p:sp>
    </p:spTree>
    <p:extLst>
      <p:ext uri="{BB962C8B-B14F-4D97-AF65-F5344CB8AC3E}">
        <p14:creationId xmlns:p14="http://schemas.microsoft.com/office/powerpoint/2010/main" val="1123398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9AC6CBD0-ED50-402D-A98F-340D4FBF5520}"/>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8992DB9B-576E-4EE4-9447-7B005CF8B90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sp>
        <p:nvSpPr>
          <p:cNvPr id="7" name="タイトル 6">
            <a:extLst>
              <a:ext uri="{FF2B5EF4-FFF2-40B4-BE49-F238E27FC236}">
                <a16:creationId xmlns:a16="http://schemas.microsoft.com/office/drawing/2014/main" id="{CCA0BD2E-4AE1-4A58-A045-27B018D3723F}"/>
              </a:ext>
            </a:extLst>
          </p:cNvPr>
          <p:cNvSpPr>
            <a:spLocks noGrp="1"/>
          </p:cNvSpPr>
          <p:nvPr>
            <p:ph type="title"/>
          </p:nvPr>
        </p:nvSpPr>
        <p:spPr/>
        <p:txBody>
          <a:bodyPr/>
          <a:lstStyle/>
          <a:p>
            <a:r>
              <a:rPr lang="en-US" altLang="ja-JP" dirty="0"/>
              <a:t>Use cases</a:t>
            </a:r>
            <a:endParaRPr lang="ja-JP" altLang="en-US" dirty="0"/>
          </a:p>
        </p:txBody>
      </p:sp>
      <p:sp>
        <p:nvSpPr>
          <p:cNvPr id="4" name="日付プレースホルダー 3">
            <a:extLst>
              <a:ext uri="{FF2B5EF4-FFF2-40B4-BE49-F238E27FC236}">
                <a16:creationId xmlns:a16="http://schemas.microsoft.com/office/drawing/2014/main" id="{1BA4BA4D-9A02-41CC-A464-C0221AF4EB11}"/>
              </a:ext>
            </a:extLst>
          </p:cNvPr>
          <p:cNvSpPr>
            <a:spLocks noGrp="1"/>
          </p:cNvSpPr>
          <p:nvPr>
            <p:ph type="dt" idx="10"/>
          </p:nvPr>
        </p:nvSpPr>
        <p:spPr/>
        <p:txBody>
          <a:bodyPr/>
          <a:lstStyle/>
          <a:p>
            <a:r>
              <a:rPr lang="en-US" altLang="ja-JP"/>
              <a:t>November 2022</a:t>
            </a:r>
            <a:endParaRPr lang="en-US" dirty="0"/>
          </a:p>
        </p:txBody>
      </p:sp>
      <p:sp>
        <p:nvSpPr>
          <p:cNvPr id="8" name="テキスト ボックス 7">
            <a:extLst>
              <a:ext uri="{FF2B5EF4-FFF2-40B4-BE49-F238E27FC236}">
                <a16:creationId xmlns:a16="http://schemas.microsoft.com/office/drawing/2014/main" id="{018E1206-A21D-4196-80E1-8B2EFF8767C8}"/>
              </a:ext>
            </a:extLst>
          </p:cNvPr>
          <p:cNvSpPr txBox="1"/>
          <p:nvPr/>
        </p:nvSpPr>
        <p:spPr>
          <a:xfrm>
            <a:off x="539580" y="1197032"/>
            <a:ext cx="8064839" cy="5094231"/>
          </a:xfrm>
          <a:prstGeom prst="rect">
            <a:avLst/>
          </a:prstGeom>
          <a:noFill/>
        </p:spPr>
        <p:txBody>
          <a:bodyPr wrap="square" rtlCol="0">
            <a:normAutofit fontScale="85000" lnSpcReduction="10000"/>
          </a:bodyPr>
          <a:lstStyle/>
          <a:p>
            <a:pPr marL="342900" indent="-342900">
              <a:buFont typeface="+mj-lt"/>
              <a:buAutoNum type="arabicPeriod"/>
            </a:pPr>
            <a:r>
              <a:rPr lang="en-US" altLang="ja-JP" dirty="0"/>
              <a:t>Failure and/or deterioration detection of vehicle components.</a:t>
            </a:r>
          </a:p>
          <a:p>
            <a:pPr lvl="1"/>
            <a:r>
              <a:rPr lang="en-US" altLang="ja-JP" b="0" dirty="0"/>
              <a:t>- N</a:t>
            </a:r>
            <a:r>
              <a:rPr kumimoji="1" lang="en-US" altLang="ja-JP" b="0" dirty="0"/>
              <a:t>odes are in engin</a:t>
            </a:r>
            <a:r>
              <a:rPr lang="en-US" altLang="ja-JP" b="0" dirty="0"/>
              <a:t>e compartment / coordinator is in engine compartment</a:t>
            </a:r>
            <a:br>
              <a:rPr lang="en-US" altLang="ja-JP" b="0" dirty="0"/>
            </a:br>
            <a:endParaRPr lang="en-US" altLang="ja-JP" b="0" dirty="0"/>
          </a:p>
          <a:p>
            <a:pPr marL="342900" indent="-342900">
              <a:buFont typeface="+mj-lt"/>
              <a:buAutoNum type="arabicPeriod"/>
            </a:pPr>
            <a:r>
              <a:rPr lang="en-US" altLang="ja-JP" dirty="0"/>
              <a:t>Sensing for safety driving support / Collision avoidance</a:t>
            </a:r>
          </a:p>
          <a:p>
            <a:pPr lvl="1"/>
            <a:r>
              <a:rPr lang="en-US" altLang="ja-JP" b="0" dirty="0"/>
              <a:t>- Nodes are on outside surface of vehicle / coordinator is in engine compartment</a:t>
            </a:r>
            <a:br>
              <a:rPr lang="en-US" altLang="ja-JP" dirty="0"/>
            </a:br>
            <a:endParaRPr lang="en-US" altLang="ja-JP" dirty="0"/>
          </a:p>
          <a:p>
            <a:pPr marL="342900" indent="-342900">
              <a:buFont typeface="+mj-lt"/>
              <a:buAutoNum type="arabicPeriod"/>
            </a:pPr>
            <a:r>
              <a:rPr lang="en-US" altLang="ja-JP" dirty="0"/>
              <a:t>Entertainment for passengers</a:t>
            </a:r>
          </a:p>
          <a:p>
            <a:pPr lvl="1"/>
            <a:r>
              <a:rPr lang="en-US" altLang="ja-JP" b="0" dirty="0"/>
              <a:t>- Nodes are in cabin / coordinator is in cabin.</a:t>
            </a:r>
            <a:b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br>
            <a:endParaRPr lang="en-US" altLang="ja-JP" dirty="0"/>
          </a:p>
          <a:p>
            <a:pPr marL="342900" indent="-342900">
              <a:buFont typeface="+mj-lt"/>
              <a:buAutoNum type="arabicPeriod"/>
            </a:pPr>
            <a:r>
              <a:rPr kumimoji="1" lang="en-US" altLang="ja-JP" dirty="0"/>
              <a:t>Key-less entry system</a:t>
            </a:r>
            <a:br>
              <a:rPr kumimoji="1" lang="en-US" altLang="ja-JP" dirty="0"/>
            </a:br>
            <a:r>
              <a:rPr kumimoji="1" lang="en-US" altLang="ja-JP" dirty="0"/>
              <a:t>- </a:t>
            </a:r>
            <a:r>
              <a:rPr lang="en-US" altLang="ja-JP" b="0" dirty="0"/>
              <a:t>Node is around user outside of vehicle / coordinator is in engine compartment</a:t>
            </a:r>
            <a:br>
              <a:rPr lang="en-US" altLang="ja-JP" b="0" dirty="0"/>
            </a:br>
            <a:endParaRPr lang="en-US" altLang="ja-JP" b="0" dirty="0"/>
          </a:p>
          <a:p>
            <a:pPr marL="342900" indent="-342900">
              <a:buFont typeface="+mj-lt"/>
              <a:buAutoNum type="arabicPeriod"/>
            </a:pPr>
            <a:r>
              <a:rPr lang="en-US" altLang="ja-JP" dirty="0"/>
              <a:t>Communication between user on pedestrian and vehicle</a:t>
            </a:r>
          </a:p>
          <a:p>
            <a:pPr lvl="1"/>
            <a:r>
              <a:rPr lang="en-US" altLang="ja-JP" b="0" dirty="0"/>
              <a:t>- Node is around user outside of vehicle / coordinator is on outside surface of vehicle (vehicle moves at walking speed (&lt;5km/h))</a:t>
            </a:r>
            <a:br>
              <a:rPr lang="en-US" altLang="ja-JP" b="0" dirty="0"/>
            </a:br>
            <a:endParaRPr lang="en-US" altLang="ja-JP" b="0" dirty="0"/>
          </a:p>
          <a:p>
            <a:pPr marL="342900" indent="-342900">
              <a:buFont typeface="+mj-lt"/>
              <a:buAutoNum type="arabicPeriod"/>
            </a:pPr>
            <a:r>
              <a:rPr kumimoji="1" lang="en-US" altLang="ja-JP" dirty="0"/>
              <a:t>Vehicle </a:t>
            </a:r>
            <a:r>
              <a:rPr lang="en-US" altLang="ja-JP" dirty="0"/>
              <a:t>controlling / </a:t>
            </a:r>
            <a:r>
              <a:rPr kumimoji="1" lang="en-US" altLang="ja-JP" dirty="0"/>
              <a:t>Wireless herness</a:t>
            </a:r>
          </a:p>
          <a:p>
            <a:pPr lvl="1"/>
            <a:r>
              <a:rPr lang="en-US" altLang="ja-JP" b="0" kern="1200" dirty="0">
                <a:solidFill>
                  <a:srgbClr val="000000"/>
                </a:solidFill>
                <a:effectLst/>
                <a:latin typeface="Arial" panose="020B0604020202020204" pitchFamily="34" charset="0"/>
                <a:ea typeface="ＭＳ Ｐゴシック" panose="020B0600070205080204" pitchFamily="50" charset="-128"/>
                <a:cs typeface="+mn-cs"/>
              </a:rPr>
              <a:t>- Coordinator and nodes are in b</a:t>
            </a:r>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etween cabin and chassis of vehicle</a:t>
            </a:r>
            <a:r>
              <a:rPr lang="en-US" altLang="ja-JP" b="0" dirty="0"/>
              <a:t>.</a:t>
            </a:r>
            <a:br>
              <a:rPr lang="en-US" altLang="ja-JP" b="0" dirty="0"/>
            </a:br>
            <a:endParaRPr kumimoji="1" lang="en-US" altLang="ja-JP" dirty="0"/>
          </a:p>
          <a:p>
            <a:pPr marL="342900" indent="-342900">
              <a:buFont typeface="+mj-lt"/>
              <a:buAutoNum type="arabicPeriod"/>
            </a:pPr>
            <a:r>
              <a:rPr kumimoji="1" lang="en-US" altLang="ja-JP" b="1" dirty="0"/>
              <a:t>Driver’s health problem detection</a:t>
            </a:r>
          </a:p>
          <a:p>
            <a:pPr lvl="1"/>
            <a:r>
              <a:rPr lang="en-US" altLang="ja-JP" b="0" dirty="0"/>
              <a:t>- Coordinator in engine compartment / nodes are on human (driver) body.</a:t>
            </a:r>
          </a:p>
          <a:p>
            <a:pPr lvl="1"/>
            <a:endParaRPr kumimoji="1" lang="en-US" altLang="ja-JP" b="0" dirty="0"/>
          </a:p>
          <a:p>
            <a:pPr marL="342900" indent="-342900">
              <a:buFont typeface="+mj-lt"/>
              <a:buAutoNum type="arabicPeriod"/>
            </a:pPr>
            <a:r>
              <a:rPr kumimoji="1" lang="en-US" altLang="ja-JP" dirty="0"/>
              <a:t>Driver’s and passenger’s healthcare application</a:t>
            </a:r>
          </a:p>
          <a:p>
            <a:pPr lvl="1"/>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 Nodes and c</a:t>
            </a:r>
            <a:r>
              <a:rPr lang="en-US" altLang="ja-JP" b="0" dirty="0"/>
              <a:t>oordinator are on human body.</a:t>
            </a:r>
            <a:endParaRPr kumimoji="1" lang="en-US" altLang="ja-JP" dirty="0"/>
          </a:p>
        </p:txBody>
      </p:sp>
    </p:spTree>
    <p:extLst>
      <p:ext uri="{BB962C8B-B14F-4D97-AF65-F5344CB8AC3E}">
        <p14:creationId xmlns:p14="http://schemas.microsoft.com/office/powerpoint/2010/main" val="1606318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73797E1-C724-4DE2-A1FC-F44E3F5C9C5F}"/>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0987F0F2-05C5-444C-91A7-ACBD9A71669D}"/>
              </a:ext>
            </a:extLst>
          </p:cNvPr>
          <p:cNvSpPr>
            <a:spLocks noGrp="1"/>
          </p:cNvSpPr>
          <p:nvPr>
            <p:ph type="ftr" idx="11"/>
          </p:nvPr>
        </p:nvSpPr>
        <p:spPr>
          <a:xfrm>
            <a:off x="4878387" y="5802642"/>
            <a:ext cx="4157547" cy="282834"/>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12F6950-4A62-4EFA-A2F4-32F23091B240}"/>
              </a:ext>
            </a:extLst>
          </p:cNvPr>
          <p:cNvSpPr>
            <a:spLocks noGrp="1"/>
          </p:cNvSpPr>
          <p:nvPr>
            <p:ph type="sldNum" idx="12"/>
          </p:nvPr>
        </p:nvSpPr>
        <p:spPr>
          <a:xfrm>
            <a:off x="4341813" y="5802642"/>
            <a:ext cx="536575" cy="184150"/>
          </a:xfrm>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6" name="タイトル 5">
            <a:extLst>
              <a:ext uri="{FF2B5EF4-FFF2-40B4-BE49-F238E27FC236}">
                <a16:creationId xmlns:a16="http://schemas.microsoft.com/office/drawing/2014/main" id="{D4A3E875-8CA0-4907-8C7C-C97AF6F87B99}"/>
              </a:ext>
            </a:extLst>
          </p:cNvPr>
          <p:cNvSpPr>
            <a:spLocks noGrp="1"/>
          </p:cNvSpPr>
          <p:nvPr>
            <p:ph type="title"/>
          </p:nvPr>
        </p:nvSpPr>
        <p:spPr>
          <a:xfrm>
            <a:off x="728897" y="802269"/>
            <a:ext cx="7772400" cy="511233"/>
          </a:xfrm>
        </p:spPr>
        <p:txBody>
          <a:bodyPr/>
          <a:lstStyle/>
          <a:p>
            <a:r>
              <a:rPr lang="en-US" altLang="ja-JP" dirty="0"/>
              <a:t>Use cases</a:t>
            </a:r>
            <a:endParaRPr lang="ja-JP" altLang="en-US" dirty="0"/>
          </a:p>
        </p:txBody>
      </p:sp>
      <p:graphicFrame>
        <p:nvGraphicFramePr>
          <p:cNvPr id="8" name="表 8">
            <a:extLst>
              <a:ext uri="{FF2B5EF4-FFF2-40B4-BE49-F238E27FC236}">
                <a16:creationId xmlns:a16="http://schemas.microsoft.com/office/drawing/2014/main" id="{BC4AB867-C625-482D-891B-F8CF02AE940E}"/>
              </a:ext>
            </a:extLst>
          </p:cNvPr>
          <p:cNvGraphicFramePr>
            <a:graphicFrameLocks noGrp="1"/>
          </p:cNvGraphicFramePr>
          <p:nvPr/>
        </p:nvGraphicFramePr>
        <p:xfrm>
          <a:off x="154585" y="891401"/>
          <a:ext cx="8834830" cy="5547360"/>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combustion internal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EV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684567">
                <a:tc>
                  <a:txBody>
                    <a:bodyPr/>
                    <a:lstStyle/>
                    <a:p>
                      <a:r>
                        <a:rPr kumimoji="1" lang="en-US" altLang="ja-JP" b="1" dirty="0"/>
                        <a:t>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ja-JP" b="1" dirty="0"/>
                        <a:t>Failure and/or deterioration detection of vehicle components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1.1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1.3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dirty="0"/>
                        <a:t>Case 1.5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7801372"/>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Sensing for safety driving support / Collision avoidance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2.1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2.5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74186932"/>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2.1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algn="ctr"/>
                      <a:r>
                        <a:rPr kumimoji="1" lang="en-US" altLang="ja-JP" dirty="0"/>
                        <a:t>Case 2.5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58055249"/>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285236">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tc>
                <a:tc gridSpan="2">
                  <a:txBody>
                    <a:bodyPr/>
                    <a:lstStyle/>
                    <a:p>
                      <a:pPr algn="ctr"/>
                      <a:r>
                        <a:rPr kumimoji="1" lang="en-US" altLang="ja-JP" dirty="0"/>
                        <a:t>Case 5.3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Vehicle </a:t>
                      </a:r>
                      <a:r>
                        <a:rPr lang="en-US" altLang="ja-JP" b="1" dirty="0"/>
                        <a:t>controlling / </a:t>
                      </a:r>
                      <a:r>
                        <a:rPr kumimoji="1" lang="en-US" altLang="ja-JP" b="1" dirty="0"/>
                        <a:t>Wireless herness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6.1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6.3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6.5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4521264"/>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6.1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tc>
                <a:tc gridSpan="2">
                  <a:txBody>
                    <a:bodyPr/>
                    <a:lstStyle/>
                    <a:p>
                      <a:pPr algn="ctr"/>
                      <a:r>
                        <a:rPr kumimoji="1" lang="en-US" altLang="ja-JP" dirty="0"/>
                        <a:t>Case 6.3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6.5</a:t>
                      </a:r>
                      <a:r>
                        <a:rPr kumimoji="1" lang="ja-JP" altLang="en-US" dirty="0"/>
                        <a:t> </a:t>
                      </a:r>
                      <a:r>
                        <a:rPr kumimoji="1" lang="en-US" altLang="ja-JP" dirty="0"/>
                        <a:t>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62913772"/>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7.1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ctr"/>
                      <a:r>
                        <a:rPr kumimoji="1" lang="en-US" altLang="ja-JP" dirty="0"/>
                        <a:t>Case 7.5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9165351"/>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7.1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86577415"/>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and passenger’s healthcare application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5">
                  <a:txBody>
                    <a:bodyPr/>
                    <a:lstStyle/>
                    <a:p>
                      <a:pPr algn="ctr"/>
                      <a:r>
                        <a:rPr kumimoji="1" lang="en-US" altLang="ja-JP" dirty="0"/>
                        <a:t>IEEE 802.15.6 – 2012 Channel models can be applied</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445988"/>
                  </a:ext>
                </a:extLst>
              </a:tr>
            </a:tbl>
          </a:graphicData>
        </a:graphic>
      </p:graphicFrame>
      <p:pic>
        <p:nvPicPr>
          <p:cNvPr id="16" name="Picture 4" descr="車・セダンのイラスト02 | 無料のフリー素材 イラストエイト">
            <a:extLst>
              <a:ext uri="{FF2B5EF4-FFF2-40B4-BE49-F238E27FC236}">
                <a16:creationId xmlns:a16="http://schemas.microsoft.com/office/drawing/2014/main" id="{0351A347-EA66-467B-8316-52139243C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03576" y="648827"/>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D6FAC43-F9E6-4F26-AA9A-801D7206F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6963093" y="670218"/>
            <a:ext cx="856336" cy="332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303C16E3-B0D4-4AEF-B04D-306313168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1278" y="593725"/>
            <a:ext cx="735436" cy="5953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613C432B-C201-47D1-A43B-3057FC908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67774" y="689550"/>
            <a:ext cx="938659" cy="3683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4WD・SUVのイラスト">
            <a:extLst>
              <a:ext uri="{FF2B5EF4-FFF2-40B4-BE49-F238E27FC236}">
                <a16:creationId xmlns:a16="http://schemas.microsoft.com/office/drawing/2014/main" id="{F9D00542-1B9D-4DCD-BF80-7C32DB8F0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793489" y="642329"/>
            <a:ext cx="542198" cy="3891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車・セダンのイラスト02 | 無料のフリー素材 イラストエイト">
            <a:extLst>
              <a:ext uri="{FF2B5EF4-FFF2-40B4-BE49-F238E27FC236}">
                <a16:creationId xmlns:a16="http://schemas.microsoft.com/office/drawing/2014/main" id="{57877E9E-85DA-46C3-9C6E-9894DC499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27063" y="637761"/>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4WD・SUVのイラスト">
            <a:extLst>
              <a:ext uri="{FF2B5EF4-FFF2-40B4-BE49-F238E27FC236}">
                <a16:creationId xmlns:a16="http://schemas.microsoft.com/office/drawing/2014/main" id="{618768BE-563E-4984-93CA-5016932D4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236505" y="648827"/>
            <a:ext cx="542198" cy="38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7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C55A68B-6102-4F00-AAFF-E3BDE84F8AAD}"/>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04AF8C41-481E-4B5E-BDD5-3FA66837C16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54C5FBE-3627-4743-9BC1-89C41986EA3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
        <p:nvSpPr>
          <p:cNvPr id="5" name="タイトル 4">
            <a:extLst>
              <a:ext uri="{FF2B5EF4-FFF2-40B4-BE49-F238E27FC236}">
                <a16:creationId xmlns:a16="http://schemas.microsoft.com/office/drawing/2014/main" id="{0BAEE6BC-4694-405A-9AC0-E7D389F13D58}"/>
              </a:ext>
            </a:extLst>
          </p:cNvPr>
          <p:cNvSpPr>
            <a:spLocks noGrp="1"/>
          </p:cNvSpPr>
          <p:nvPr>
            <p:ph type="title"/>
          </p:nvPr>
        </p:nvSpPr>
        <p:spPr/>
        <p:txBody>
          <a:bodyPr/>
          <a:lstStyle/>
          <a:p>
            <a:r>
              <a:rPr kumimoji="1" lang="en-US" altLang="ja-JP" dirty="0"/>
              <a:t>Models between VBAN and HBAN</a:t>
            </a:r>
            <a:endParaRPr kumimoji="1" lang="ja-JP" altLang="en-US" dirty="0"/>
          </a:p>
        </p:txBody>
      </p:sp>
      <p:sp>
        <p:nvSpPr>
          <p:cNvPr id="6" name="楕円 5">
            <a:extLst>
              <a:ext uri="{FF2B5EF4-FFF2-40B4-BE49-F238E27FC236}">
                <a16:creationId xmlns:a16="http://schemas.microsoft.com/office/drawing/2014/main" id="{B9DE1A0C-C064-4553-9E1C-F8518052BDE4}"/>
              </a:ext>
            </a:extLst>
          </p:cNvPr>
          <p:cNvSpPr/>
          <p:nvPr/>
        </p:nvSpPr>
        <p:spPr>
          <a:xfrm>
            <a:off x="2406778" y="2211993"/>
            <a:ext cx="2059620" cy="727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1"/>
                </a:solidFill>
              </a:rPr>
              <a:t>VBAN</a:t>
            </a:r>
          </a:p>
          <a:p>
            <a:pPr algn="ctr"/>
            <a:r>
              <a:rPr lang="en-US" altLang="ja-JP" dirty="0">
                <a:solidFill>
                  <a:schemeClr val="bg1"/>
                </a:solidFill>
              </a:rPr>
              <a:t>coordinator</a:t>
            </a:r>
            <a:endParaRPr kumimoji="1" lang="ja-JP" altLang="en-US" dirty="0">
              <a:solidFill>
                <a:schemeClr val="bg1"/>
              </a:solidFill>
            </a:endParaRPr>
          </a:p>
        </p:txBody>
      </p:sp>
      <p:sp>
        <p:nvSpPr>
          <p:cNvPr id="7" name="楕円 6">
            <a:extLst>
              <a:ext uri="{FF2B5EF4-FFF2-40B4-BE49-F238E27FC236}">
                <a16:creationId xmlns:a16="http://schemas.microsoft.com/office/drawing/2014/main" id="{9E6672CC-751C-43EC-B1FE-841CC76F743B}"/>
              </a:ext>
            </a:extLst>
          </p:cNvPr>
          <p:cNvSpPr/>
          <p:nvPr/>
        </p:nvSpPr>
        <p:spPr>
          <a:xfrm>
            <a:off x="574670" y="3359752"/>
            <a:ext cx="1189609" cy="72796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lang="en-US" altLang="ja-JP" dirty="0"/>
              <a:t>node</a:t>
            </a:r>
            <a:endParaRPr kumimoji="1" lang="ja-JP" altLang="en-US" dirty="0"/>
          </a:p>
        </p:txBody>
      </p:sp>
      <p:sp>
        <p:nvSpPr>
          <p:cNvPr id="8" name="楕円 7">
            <a:extLst>
              <a:ext uri="{FF2B5EF4-FFF2-40B4-BE49-F238E27FC236}">
                <a16:creationId xmlns:a16="http://schemas.microsoft.com/office/drawing/2014/main" id="{3A3E2D45-984A-44B1-999E-2D4E2A72C374}"/>
              </a:ext>
            </a:extLst>
          </p:cNvPr>
          <p:cNvSpPr/>
          <p:nvPr/>
        </p:nvSpPr>
        <p:spPr>
          <a:xfrm>
            <a:off x="371623" y="1862870"/>
            <a:ext cx="1189609" cy="72796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lang="en-US" altLang="ja-JP" dirty="0"/>
              <a:t>node</a:t>
            </a:r>
            <a:endParaRPr kumimoji="1" lang="ja-JP" altLang="en-US" dirty="0"/>
          </a:p>
        </p:txBody>
      </p:sp>
      <p:sp>
        <p:nvSpPr>
          <p:cNvPr id="10" name="楕円 9">
            <a:extLst>
              <a:ext uri="{FF2B5EF4-FFF2-40B4-BE49-F238E27FC236}">
                <a16:creationId xmlns:a16="http://schemas.microsoft.com/office/drawing/2014/main" id="{23A2E22E-29C6-4538-B0C2-9353180BB6A0}"/>
              </a:ext>
            </a:extLst>
          </p:cNvPr>
          <p:cNvSpPr/>
          <p:nvPr/>
        </p:nvSpPr>
        <p:spPr>
          <a:xfrm>
            <a:off x="1528247" y="3885776"/>
            <a:ext cx="2059620" cy="727969"/>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solidFill>
                  <a:schemeClr val="bg1"/>
                </a:solidFill>
              </a:rPr>
              <a:t>H</a:t>
            </a:r>
            <a:r>
              <a:rPr kumimoji="1" lang="en-US" altLang="ja-JP" dirty="0">
                <a:solidFill>
                  <a:schemeClr val="bg1"/>
                </a:solidFill>
              </a:rPr>
              <a:t>BAN</a:t>
            </a:r>
          </a:p>
          <a:p>
            <a:pPr algn="ctr"/>
            <a:r>
              <a:rPr lang="en-US" altLang="ja-JP" dirty="0">
                <a:solidFill>
                  <a:schemeClr val="bg1"/>
                </a:solidFill>
              </a:rPr>
              <a:t>coordinator</a:t>
            </a:r>
            <a:endParaRPr kumimoji="1" lang="ja-JP" altLang="en-US" dirty="0">
              <a:solidFill>
                <a:schemeClr val="bg1"/>
              </a:solidFill>
            </a:endParaRPr>
          </a:p>
        </p:txBody>
      </p:sp>
      <p:sp>
        <p:nvSpPr>
          <p:cNvPr id="11" name="楕円 10">
            <a:extLst>
              <a:ext uri="{FF2B5EF4-FFF2-40B4-BE49-F238E27FC236}">
                <a16:creationId xmlns:a16="http://schemas.microsoft.com/office/drawing/2014/main" id="{B9AD4B58-22FC-445C-959F-E3AB822C8A24}"/>
              </a:ext>
            </a:extLst>
          </p:cNvPr>
          <p:cNvSpPr/>
          <p:nvPr/>
        </p:nvSpPr>
        <p:spPr>
          <a:xfrm>
            <a:off x="4054447" y="3899435"/>
            <a:ext cx="2059620" cy="727969"/>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solidFill>
                  <a:schemeClr val="bg1"/>
                </a:solidFill>
              </a:rPr>
              <a:t>H</a:t>
            </a:r>
            <a:r>
              <a:rPr kumimoji="1" lang="en-US" altLang="ja-JP" dirty="0">
                <a:solidFill>
                  <a:schemeClr val="bg1"/>
                </a:solidFill>
              </a:rPr>
              <a:t>BAN</a:t>
            </a:r>
          </a:p>
          <a:p>
            <a:pPr algn="ctr"/>
            <a:r>
              <a:rPr lang="en-US" altLang="ja-JP" dirty="0">
                <a:solidFill>
                  <a:schemeClr val="bg1"/>
                </a:solidFill>
              </a:rPr>
              <a:t>coordinator</a:t>
            </a:r>
            <a:endParaRPr kumimoji="1" lang="ja-JP" altLang="en-US" dirty="0">
              <a:solidFill>
                <a:schemeClr val="bg1"/>
              </a:solidFill>
            </a:endParaRPr>
          </a:p>
        </p:txBody>
      </p:sp>
      <p:sp>
        <p:nvSpPr>
          <p:cNvPr id="12" name="楕円 11">
            <a:extLst>
              <a:ext uri="{FF2B5EF4-FFF2-40B4-BE49-F238E27FC236}">
                <a16:creationId xmlns:a16="http://schemas.microsoft.com/office/drawing/2014/main" id="{1293B44A-5B8F-455A-8900-64932F418CC0}"/>
              </a:ext>
            </a:extLst>
          </p:cNvPr>
          <p:cNvSpPr/>
          <p:nvPr/>
        </p:nvSpPr>
        <p:spPr>
          <a:xfrm>
            <a:off x="715308" y="5625546"/>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sp>
        <p:nvSpPr>
          <p:cNvPr id="13" name="楕円 12">
            <a:extLst>
              <a:ext uri="{FF2B5EF4-FFF2-40B4-BE49-F238E27FC236}">
                <a16:creationId xmlns:a16="http://schemas.microsoft.com/office/drawing/2014/main" id="{9A54F864-82D7-4DB1-8CC9-EB2F4E232BD8}"/>
              </a:ext>
            </a:extLst>
          </p:cNvPr>
          <p:cNvSpPr/>
          <p:nvPr/>
        </p:nvSpPr>
        <p:spPr>
          <a:xfrm>
            <a:off x="2360349" y="5649877"/>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a:t>
            </a:r>
          </a:p>
          <a:p>
            <a:pPr algn="ctr"/>
            <a:r>
              <a:rPr lang="en-US" altLang="ja-JP" dirty="0"/>
              <a:t>node</a:t>
            </a:r>
            <a:endParaRPr lang="ja-JP" altLang="en-US" dirty="0"/>
          </a:p>
        </p:txBody>
      </p:sp>
      <p:sp>
        <p:nvSpPr>
          <p:cNvPr id="14" name="楕円 13">
            <a:extLst>
              <a:ext uri="{FF2B5EF4-FFF2-40B4-BE49-F238E27FC236}">
                <a16:creationId xmlns:a16="http://schemas.microsoft.com/office/drawing/2014/main" id="{AED50E11-BE99-491C-B522-38BDCDD1D517}"/>
              </a:ext>
            </a:extLst>
          </p:cNvPr>
          <p:cNvSpPr/>
          <p:nvPr/>
        </p:nvSpPr>
        <p:spPr>
          <a:xfrm>
            <a:off x="4334093" y="5649878"/>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sp>
        <p:nvSpPr>
          <p:cNvPr id="15" name="楕円 14">
            <a:extLst>
              <a:ext uri="{FF2B5EF4-FFF2-40B4-BE49-F238E27FC236}">
                <a16:creationId xmlns:a16="http://schemas.microsoft.com/office/drawing/2014/main" id="{245AE7E8-7735-4427-99F0-E6A5379CF6BD}"/>
              </a:ext>
            </a:extLst>
          </p:cNvPr>
          <p:cNvSpPr/>
          <p:nvPr/>
        </p:nvSpPr>
        <p:spPr>
          <a:xfrm>
            <a:off x="5647356" y="5090495"/>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cxnSp>
        <p:nvCxnSpPr>
          <p:cNvPr id="17" name="直線コネクタ 16">
            <a:extLst>
              <a:ext uri="{FF2B5EF4-FFF2-40B4-BE49-F238E27FC236}">
                <a16:creationId xmlns:a16="http://schemas.microsoft.com/office/drawing/2014/main" id="{69F64446-9EA0-4988-9E28-E8AADD969317}"/>
              </a:ext>
            </a:extLst>
          </p:cNvPr>
          <p:cNvCxnSpPr>
            <a:stCxn id="6" idx="2"/>
            <a:endCxn id="8" idx="6"/>
          </p:cNvCxnSpPr>
          <p:nvPr/>
        </p:nvCxnSpPr>
        <p:spPr>
          <a:xfrm flipH="1" flipV="1">
            <a:off x="1561232" y="2226855"/>
            <a:ext cx="845546" cy="34912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D4A6DD6E-CB60-4E14-A673-6C8B1214F476}"/>
              </a:ext>
            </a:extLst>
          </p:cNvPr>
          <p:cNvCxnSpPr>
            <a:stCxn id="7" idx="7"/>
            <a:endCxn id="6" idx="3"/>
          </p:cNvCxnSpPr>
          <p:nvPr/>
        </p:nvCxnSpPr>
        <p:spPr>
          <a:xfrm flipV="1">
            <a:off x="1590065" y="2833353"/>
            <a:ext cx="1118337" cy="63300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192C6F71-81BF-4B0C-AB41-F78EEEAACEC4}"/>
              </a:ext>
            </a:extLst>
          </p:cNvPr>
          <p:cNvCxnSpPr>
            <a:stCxn id="6" idx="4"/>
            <a:endCxn id="10" idx="0"/>
          </p:cNvCxnSpPr>
          <p:nvPr/>
        </p:nvCxnSpPr>
        <p:spPr>
          <a:xfrm flipH="1">
            <a:off x="2558057" y="2939962"/>
            <a:ext cx="878531" cy="945814"/>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05353B12-A0CD-4A49-84D7-DFBDB82691D8}"/>
              </a:ext>
            </a:extLst>
          </p:cNvPr>
          <p:cNvCxnSpPr>
            <a:cxnSpLocks/>
            <a:stCxn id="6" idx="5"/>
            <a:endCxn id="11" idx="1"/>
          </p:cNvCxnSpPr>
          <p:nvPr/>
        </p:nvCxnSpPr>
        <p:spPr>
          <a:xfrm>
            <a:off x="4164774" y="2833353"/>
            <a:ext cx="191297" cy="1172691"/>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463A91DA-29B0-4046-B207-6E1FD6A1E725}"/>
              </a:ext>
            </a:extLst>
          </p:cNvPr>
          <p:cNvCxnSpPr>
            <a:cxnSpLocks/>
            <a:stCxn id="10" idx="3"/>
            <a:endCxn id="12" idx="0"/>
          </p:cNvCxnSpPr>
          <p:nvPr/>
        </p:nvCxnSpPr>
        <p:spPr>
          <a:xfrm flipH="1">
            <a:off x="1352281" y="4507136"/>
            <a:ext cx="477590" cy="111841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CD19BD37-53E0-4C3B-8445-4B0E71516D72}"/>
              </a:ext>
            </a:extLst>
          </p:cNvPr>
          <p:cNvCxnSpPr>
            <a:cxnSpLocks/>
            <a:stCxn id="10" idx="4"/>
            <a:endCxn id="13" idx="0"/>
          </p:cNvCxnSpPr>
          <p:nvPr/>
        </p:nvCxnSpPr>
        <p:spPr>
          <a:xfrm>
            <a:off x="2558057" y="4613745"/>
            <a:ext cx="439265" cy="103613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FD92009B-F128-4689-8FCF-F5EB6C9BDBE1}"/>
              </a:ext>
            </a:extLst>
          </p:cNvPr>
          <p:cNvCxnSpPr>
            <a:stCxn id="11" idx="4"/>
            <a:endCxn id="14" idx="0"/>
          </p:cNvCxnSpPr>
          <p:nvPr/>
        </p:nvCxnSpPr>
        <p:spPr>
          <a:xfrm flipH="1">
            <a:off x="4971066" y="4627404"/>
            <a:ext cx="113191" cy="102247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F6E542F7-98A0-425B-8956-D863E3E6322B}"/>
              </a:ext>
            </a:extLst>
          </p:cNvPr>
          <p:cNvCxnSpPr>
            <a:cxnSpLocks/>
            <a:stCxn id="65" idx="4"/>
            <a:endCxn id="76" idx="0"/>
          </p:cNvCxnSpPr>
          <p:nvPr/>
        </p:nvCxnSpPr>
        <p:spPr>
          <a:xfrm>
            <a:off x="7414420" y="4436702"/>
            <a:ext cx="262373" cy="41297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7" name="テキスト ボックス 36">
            <a:extLst>
              <a:ext uri="{FF2B5EF4-FFF2-40B4-BE49-F238E27FC236}">
                <a16:creationId xmlns:a16="http://schemas.microsoft.com/office/drawing/2014/main" id="{33705CF1-9C24-46E2-9619-10D3ABACE479}"/>
              </a:ext>
            </a:extLst>
          </p:cNvPr>
          <p:cNvSpPr txBox="1"/>
          <p:nvPr/>
        </p:nvSpPr>
        <p:spPr>
          <a:xfrm>
            <a:off x="0" y="2630952"/>
            <a:ext cx="1926973" cy="738664"/>
          </a:xfrm>
          <a:prstGeom prst="rect">
            <a:avLst/>
          </a:prstGeom>
          <a:noFill/>
        </p:spPr>
        <p:txBody>
          <a:bodyPr wrap="square" rtlCol="0">
            <a:spAutoFit/>
          </a:bodyPr>
          <a:lstStyle/>
          <a:p>
            <a:r>
              <a:rPr lang="en-US" altLang="ja-JP" sz="1400" b="0" dirty="0"/>
              <a:t>Channel and Environmental models for VBAN.</a:t>
            </a:r>
            <a:endParaRPr kumimoji="1" lang="ja-JP" altLang="en-US" sz="1400" b="0" dirty="0"/>
          </a:p>
        </p:txBody>
      </p:sp>
      <p:sp>
        <p:nvSpPr>
          <p:cNvPr id="39" name="楕円 38">
            <a:extLst>
              <a:ext uri="{FF2B5EF4-FFF2-40B4-BE49-F238E27FC236}">
                <a16:creationId xmlns:a16="http://schemas.microsoft.com/office/drawing/2014/main" id="{63C42108-7B59-4913-A03B-80AC3CE533B2}"/>
              </a:ext>
            </a:extLst>
          </p:cNvPr>
          <p:cNvSpPr/>
          <p:nvPr/>
        </p:nvSpPr>
        <p:spPr>
          <a:xfrm>
            <a:off x="1704781" y="1876125"/>
            <a:ext cx="599114" cy="1771898"/>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1" name="直線矢印コネクタ 40">
            <a:extLst>
              <a:ext uri="{FF2B5EF4-FFF2-40B4-BE49-F238E27FC236}">
                <a16:creationId xmlns:a16="http://schemas.microsoft.com/office/drawing/2014/main" id="{CBC3BDBB-8937-40B7-B031-38107B090377}"/>
              </a:ext>
            </a:extLst>
          </p:cNvPr>
          <p:cNvCxnSpPr>
            <a:cxnSpLocks/>
            <a:endCxn id="39" idx="2"/>
          </p:cNvCxnSpPr>
          <p:nvPr/>
        </p:nvCxnSpPr>
        <p:spPr>
          <a:xfrm flipV="1">
            <a:off x="1301851" y="2762074"/>
            <a:ext cx="402930" cy="18519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2" name="楕円 41">
            <a:extLst>
              <a:ext uri="{FF2B5EF4-FFF2-40B4-BE49-F238E27FC236}">
                <a16:creationId xmlns:a16="http://schemas.microsoft.com/office/drawing/2014/main" id="{557C40E3-3231-4BE6-8212-F12D20A6FF57}"/>
              </a:ext>
            </a:extLst>
          </p:cNvPr>
          <p:cNvSpPr/>
          <p:nvPr/>
        </p:nvSpPr>
        <p:spPr>
          <a:xfrm>
            <a:off x="2598712" y="3135465"/>
            <a:ext cx="2094531"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D8C8C953-029E-4A86-8C33-0977E6DF1528}"/>
              </a:ext>
            </a:extLst>
          </p:cNvPr>
          <p:cNvCxnSpPr>
            <a:cxnSpLocks/>
          </p:cNvCxnSpPr>
          <p:nvPr/>
        </p:nvCxnSpPr>
        <p:spPr>
          <a:xfrm flipH="1">
            <a:off x="4474867" y="3174142"/>
            <a:ext cx="169466" cy="5322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5" name="楕円 44">
            <a:extLst>
              <a:ext uri="{FF2B5EF4-FFF2-40B4-BE49-F238E27FC236}">
                <a16:creationId xmlns:a16="http://schemas.microsoft.com/office/drawing/2014/main" id="{AEBA07A2-6901-4C20-9833-6171572D4C42}"/>
              </a:ext>
            </a:extLst>
          </p:cNvPr>
          <p:cNvSpPr/>
          <p:nvPr/>
        </p:nvSpPr>
        <p:spPr>
          <a:xfrm>
            <a:off x="1001068" y="5090495"/>
            <a:ext cx="2280684"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5305C1B9-9C62-4F85-AD00-6B9D3B9AD3F0}"/>
              </a:ext>
            </a:extLst>
          </p:cNvPr>
          <p:cNvSpPr txBox="1"/>
          <p:nvPr/>
        </p:nvSpPr>
        <p:spPr>
          <a:xfrm>
            <a:off x="3134656" y="4528720"/>
            <a:ext cx="1926973" cy="738664"/>
          </a:xfrm>
          <a:prstGeom prst="rect">
            <a:avLst/>
          </a:prstGeom>
          <a:noFill/>
        </p:spPr>
        <p:txBody>
          <a:bodyPr wrap="square" rtlCol="0">
            <a:spAutoFit/>
          </a:bodyPr>
          <a:lstStyle/>
          <a:p>
            <a:r>
              <a:rPr lang="en-US" altLang="ja-JP" sz="1400" b="0" dirty="0"/>
              <a:t>Channel and Environmental models for HBAN.</a:t>
            </a:r>
            <a:endParaRPr kumimoji="1" lang="ja-JP" altLang="en-US" sz="1400" b="0" dirty="0"/>
          </a:p>
        </p:txBody>
      </p:sp>
      <p:cxnSp>
        <p:nvCxnSpPr>
          <p:cNvPr id="47" name="直線矢印コネクタ 46">
            <a:extLst>
              <a:ext uri="{FF2B5EF4-FFF2-40B4-BE49-F238E27FC236}">
                <a16:creationId xmlns:a16="http://schemas.microsoft.com/office/drawing/2014/main" id="{C44C9CD9-DB86-40E2-9944-82617B6B7191}"/>
              </a:ext>
            </a:extLst>
          </p:cNvPr>
          <p:cNvCxnSpPr>
            <a:cxnSpLocks/>
          </p:cNvCxnSpPr>
          <p:nvPr/>
        </p:nvCxnSpPr>
        <p:spPr>
          <a:xfrm>
            <a:off x="4242880" y="5254670"/>
            <a:ext cx="289606" cy="3632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1AF3904B-DEB7-47A3-8225-89200323E197}"/>
              </a:ext>
            </a:extLst>
          </p:cNvPr>
          <p:cNvSpPr/>
          <p:nvPr/>
        </p:nvSpPr>
        <p:spPr>
          <a:xfrm rot="20262186">
            <a:off x="4448825" y="4690970"/>
            <a:ext cx="2280684"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矢印コネクタ 49">
            <a:extLst>
              <a:ext uri="{FF2B5EF4-FFF2-40B4-BE49-F238E27FC236}">
                <a16:creationId xmlns:a16="http://schemas.microsoft.com/office/drawing/2014/main" id="{79B51A10-AA20-4C1C-A111-988C3735DC71}"/>
              </a:ext>
            </a:extLst>
          </p:cNvPr>
          <p:cNvCxnSpPr>
            <a:cxnSpLocks/>
            <a:endCxn id="45" idx="6"/>
          </p:cNvCxnSpPr>
          <p:nvPr/>
        </p:nvCxnSpPr>
        <p:spPr>
          <a:xfrm flipH="1">
            <a:off x="3281752" y="5263297"/>
            <a:ext cx="300502" cy="3815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57" name="楕円 56">
            <a:extLst>
              <a:ext uri="{FF2B5EF4-FFF2-40B4-BE49-F238E27FC236}">
                <a16:creationId xmlns:a16="http://schemas.microsoft.com/office/drawing/2014/main" id="{0D221D2C-8360-4C94-8C97-B763901CDF8A}"/>
              </a:ext>
            </a:extLst>
          </p:cNvPr>
          <p:cNvSpPr/>
          <p:nvPr/>
        </p:nvSpPr>
        <p:spPr>
          <a:xfrm>
            <a:off x="6667702" y="2199689"/>
            <a:ext cx="2059620" cy="727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1"/>
                </a:solidFill>
              </a:rPr>
              <a:t>VBAN</a:t>
            </a:r>
          </a:p>
          <a:p>
            <a:pPr algn="ctr"/>
            <a:r>
              <a:rPr lang="en-US" altLang="ja-JP" dirty="0">
                <a:solidFill>
                  <a:schemeClr val="bg1"/>
                </a:solidFill>
              </a:rPr>
              <a:t>coordinator</a:t>
            </a:r>
            <a:endParaRPr kumimoji="1" lang="ja-JP" altLang="en-US" dirty="0">
              <a:solidFill>
                <a:schemeClr val="bg1"/>
              </a:solidFill>
            </a:endParaRPr>
          </a:p>
        </p:txBody>
      </p:sp>
      <p:cxnSp>
        <p:nvCxnSpPr>
          <p:cNvPr id="58" name="直線コネクタ 57">
            <a:extLst>
              <a:ext uri="{FF2B5EF4-FFF2-40B4-BE49-F238E27FC236}">
                <a16:creationId xmlns:a16="http://schemas.microsoft.com/office/drawing/2014/main" id="{F0361760-A720-4B99-B916-E462F997511D}"/>
              </a:ext>
            </a:extLst>
          </p:cNvPr>
          <p:cNvCxnSpPr>
            <a:cxnSpLocks/>
            <a:stCxn id="57" idx="4"/>
            <a:endCxn id="65" idx="0"/>
          </p:cNvCxnSpPr>
          <p:nvPr/>
        </p:nvCxnSpPr>
        <p:spPr>
          <a:xfrm flipH="1">
            <a:off x="7414420" y="2927658"/>
            <a:ext cx="283092" cy="862409"/>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5" name="楕円 64">
            <a:extLst>
              <a:ext uri="{FF2B5EF4-FFF2-40B4-BE49-F238E27FC236}">
                <a16:creationId xmlns:a16="http://schemas.microsoft.com/office/drawing/2014/main" id="{D1A631A4-DFD2-49FA-A2E4-5FEF420645BF}"/>
              </a:ext>
            </a:extLst>
          </p:cNvPr>
          <p:cNvSpPr/>
          <p:nvPr/>
        </p:nvSpPr>
        <p:spPr>
          <a:xfrm>
            <a:off x="6932257" y="3790067"/>
            <a:ext cx="964325" cy="646635"/>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200" dirty="0">
                <a:solidFill>
                  <a:schemeClr val="bg1"/>
                </a:solidFill>
              </a:rPr>
              <a:t>H</a:t>
            </a:r>
            <a:r>
              <a:rPr kumimoji="1" lang="en-US" altLang="ja-JP" sz="1200" dirty="0">
                <a:solidFill>
                  <a:schemeClr val="bg1"/>
                </a:solidFill>
              </a:rPr>
              <a:t>BAN</a:t>
            </a:r>
          </a:p>
          <a:p>
            <a:pPr algn="ctr"/>
            <a:r>
              <a:rPr lang="en-US" altLang="ja-JP" sz="1200" dirty="0">
                <a:solidFill>
                  <a:schemeClr val="bg1"/>
                </a:solidFill>
              </a:rPr>
              <a:t>coordinator</a:t>
            </a:r>
            <a:endParaRPr kumimoji="1" lang="ja-JP" altLang="en-US" sz="1200" dirty="0">
              <a:solidFill>
                <a:schemeClr val="bg1"/>
              </a:solidFill>
            </a:endParaRPr>
          </a:p>
        </p:txBody>
      </p:sp>
      <p:cxnSp>
        <p:nvCxnSpPr>
          <p:cNvPr id="67" name="直線コネクタ 66">
            <a:extLst>
              <a:ext uri="{FF2B5EF4-FFF2-40B4-BE49-F238E27FC236}">
                <a16:creationId xmlns:a16="http://schemas.microsoft.com/office/drawing/2014/main" id="{4A0A8048-4A10-4937-B0CB-6324A52E5834}"/>
              </a:ext>
            </a:extLst>
          </p:cNvPr>
          <p:cNvCxnSpPr>
            <a:cxnSpLocks/>
            <a:endCxn id="69" idx="0"/>
          </p:cNvCxnSpPr>
          <p:nvPr/>
        </p:nvCxnSpPr>
        <p:spPr>
          <a:xfrm>
            <a:off x="8114190" y="2913002"/>
            <a:ext cx="324918" cy="906377"/>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9" name="楕円 68">
            <a:extLst>
              <a:ext uri="{FF2B5EF4-FFF2-40B4-BE49-F238E27FC236}">
                <a16:creationId xmlns:a16="http://schemas.microsoft.com/office/drawing/2014/main" id="{7430603B-B7E6-4636-AC17-153E136607B1}"/>
              </a:ext>
            </a:extLst>
          </p:cNvPr>
          <p:cNvSpPr/>
          <p:nvPr/>
        </p:nvSpPr>
        <p:spPr>
          <a:xfrm>
            <a:off x="7956945" y="3819379"/>
            <a:ext cx="964325" cy="646635"/>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200" dirty="0">
                <a:solidFill>
                  <a:schemeClr val="bg1"/>
                </a:solidFill>
              </a:rPr>
              <a:t>H</a:t>
            </a:r>
            <a:r>
              <a:rPr kumimoji="1" lang="en-US" altLang="ja-JP" sz="1200" dirty="0">
                <a:solidFill>
                  <a:schemeClr val="bg1"/>
                </a:solidFill>
              </a:rPr>
              <a:t>BAN</a:t>
            </a:r>
          </a:p>
          <a:p>
            <a:pPr algn="ctr"/>
            <a:r>
              <a:rPr lang="en-US" altLang="ja-JP" sz="1200" dirty="0">
                <a:solidFill>
                  <a:schemeClr val="bg1"/>
                </a:solidFill>
              </a:rPr>
              <a:t>coordinator</a:t>
            </a:r>
            <a:endParaRPr kumimoji="1" lang="ja-JP" altLang="en-US" sz="1200" dirty="0">
              <a:solidFill>
                <a:schemeClr val="bg1"/>
              </a:solidFill>
            </a:endParaRPr>
          </a:p>
        </p:txBody>
      </p:sp>
      <p:sp>
        <p:nvSpPr>
          <p:cNvPr id="71" name="楕円 70">
            <a:extLst>
              <a:ext uri="{FF2B5EF4-FFF2-40B4-BE49-F238E27FC236}">
                <a16:creationId xmlns:a16="http://schemas.microsoft.com/office/drawing/2014/main" id="{7CA2625B-ECB4-442A-B169-1C1F108EBFFB}"/>
              </a:ext>
            </a:extLst>
          </p:cNvPr>
          <p:cNvSpPr/>
          <p:nvPr/>
        </p:nvSpPr>
        <p:spPr>
          <a:xfrm>
            <a:off x="7106332" y="3009420"/>
            <a:ext cx="1749877" cy="275772"/>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2" name="直線矢印コネクタ 71">
            <a:extLst>
              <a:ext uri="{FF2B5EF4-FFF2-40B4-BE49-F238E27FC236}">
                <a16:creationId xmlns:a16="http://schemas.microsoft.com/office/drawing/2014/main" id="{74F2BB9B-79BC-4DD3-9DAA-0C207F16EA1F}"/>
              </a:ext>
            </a:extLst>
          </p:cNvPr>
          <p:cNvCxnSpPr>
            <a:cxnSpLocks/>
            <a:endCxn id="71" idx="2"/>
          </p:cNvCxnSpPr>
          <p:nvPr/>
        </p:nvCxnSpPr>
        <p:spPr>
          <a:xfrm flipV="1">
            <a:off x="6908208" y="3147306"/>
            <a:ext cx="198124" cy="10606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76" name="楕円 75">
            <a:extLst>
              <a:ext uri="{FF2B5EF4-FFF2-40B4-BE49-F238E27FC236}">
                <a16:creationId xmlns:a16="http://schemas.microsoft.com/office/drawing/2014/main" id="{F6E6E601-EDE9-4BC8-8B68-DF53C2DBB5E3}"/>
              </a:ext>
            </a:extLst>
          </p:cNvPr>
          <p:cNvSpPr/>
          <p:nvPr/>
        </p:nvSpPr>
        <p:spPr>
          <a:xfrm>
            <a:off x="7210653" y="4849672"/>
            <a:ext cx="932279" cy="341808"/>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050"/>
              <a:t>H</a:t>
            </a:r>
            <a:r>
              <a:rPr lang="en-US" altLang="ja-JP" sz="1050" dirty="0"/>
              <a:t>BAN</a:t>
            </a:r>
          </a:p>
          <a:p>
            <a:pPr algn="ctr"/>
            <a:r>
              <a:rPr lang="en-US" altLang="ja-JP" sz="1050"/>
              <a:t>nod</a:t>
            </a:r>
            <a:r>
              <a:rPr lang="en-US" altLang="ja-JP" sz="1050" dirty="0"/>
              <a:t>e</a:t>
            </a:r>
            <a:endParaRPr lang="ja-JP" altLang="en-US" sz="1050" dirty="0"/>
          </a:p>
        </p:txBody>
      </p:sp>
      <p:cxnSp>
        <p:nvCxnSpPr>
          <p:cNvPr id="79" name="直線コネクタ 78">
            <a:extLst>
              <a:ext uri="{FF2B5EF4-FFF2-40B4-BE49-F238E27FC236}">
                <a16:creationId xmlns:a16="http://schemas.microsoft.com/office/drawing/2014/main" id="{33BCF50D-E3F2-4D95-B616-B3B9C69E76D7}"/>
              </a:ext>
            </a:extLst>
          </p:cNvPr>
          <p:cNvCxnSpPr>
            <a:cxnSpLocks/>
            <a:stCxn id="6" idx="6"/>
            <a:endCxn id="57" idx="2"/>
          </p:cNvCxnSpPr>
          <p:nvPr/>
        </p:nvCxnSpPr>
        <p:spPr>
          <a:xfrm flipV="1">
            <a:off x="4466398" y="2563674"/>
            <a:ext cx="2201304" cy="12304"/>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直線コネクタ 83">
            <a:extLst>
              <a:ext uri="{FF2B5EF4-FFF2-40B4-BE49-F238E27FC236}">
                <a16:creationId xmlns:a16="http://schemas.microsoft.com/office/drawing/2014/main" id="{3FFE30DD-5460-4185-82C8-A9CB35B59E39}"/>
              </a:ext>
            </a:extLst>
          </p:cNvPr>
          <p:cNvCxnSpPr>
            <a:cxnSpLocks/>
            <a:stCxn id="11" idx="5"/>
            <a:endCxn id="15" idx="0"/>
          </p:cNvCxnSpPr>
          <p:nvPr/>
        </p:nvCxnSpPr>
        <p:spPr>
          <a:xfrm>
            <a:off x="5812443" y="4520795"/>
            <a:ext cx="471886" cy="5697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直線コネクタ 105">
            <a:extLst>
              <a:ext uri="{FF2B5EF4-FFF2-40B4-BE49-F238E27FC236}">
                <a16:creationId xmlns:a16="http://schemas.microsoft.com/office/drawing/2014/main" id="{FD57194A-F107-4639-93C1-3FBA6283B7CC}"/>
              </a:ext>
            </a:extLst>
          </p:cNvPr>
          <p:cNvCxnSpPr>
            <a:cxnSpLocks/>
            <a:stCxn id="57" idx="5"/>
          </p:cNvCxnSpPr>
          <p:nvPr/>
        </p:nvCxnSpPr>
        <p:spPr>
          <a:xfrm>
            <a:off x="8425698" y="2821049"/>
            <a:ext cx="495572" cy="607951"/>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0" name="楕円 109">
            <a:extLst>
              <a:ext uri="{FF2B5EF4-FFF2-40B4-BE49-F238E27FC236}">
                <a16:creationId xmlns:a16="http://schemas.microsoft.com/office/drawing/2014/main" id="{5685C478-F7CC-4A45-BD91-3B3BBC7055E6}"/>
              </a:ext>
            </a:extLst>
          </p:cNvPr>
          <p:cNvSpPr/>
          <p:nvPr/>
        </p:nvSpPr>
        <p:spPr>
          <a:xfrm>
            <a:off x="8758811" y="3327855"/>
            <a:ext cx="324918" cy="277012"/>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0D519091-5D07-4166-9499-546888975DA1}"/>
              </a:ext>
            </a:extLst>
          </p:cNvPr>
          <p:cNvSpPr txBox="1"/>
          <p:nvPr/>
        </p:nvSpPr>
        <p:spPr>
          <a:xfrm>
            <a:off x="4597728" y="3035938"/>
            <a:ext cx="2980964" cy="738664"/>
          </a:xfrm>
          <a:prstGeom prst="rect">
            <a:avLst/>
          </a:prstGeom>
          <a:noFill/>
        </p:spPr>
        <p:txBody>
          <a:bodyPr wrap="square" rtlCol="0">
            <a:spAutoFit/>
          </a:bodyPr>
          <a:lstStyle/>
          <a:p>
            <a:r>
              <a:rPr lang="en-US" altLang="ja-JP" sz="1400" b="0" dirty="0"/>
              <a:t>Channel and Environmental models between VBAN coordinator and HBAN coordinators.</a:t>
            </a:r>
            <a:endParaRPr kumimoji="1" lang="ja-JP" altLang="en-US" sz="1400" b="0" dirty="0"/>
          </a:p>
        </p:txBody>
      </p:sp>
      <p:sp>
        <p:nvSpPr>
          <p:cNvPr id="117" name="楕円 116">
            <a:extLst>
              <a:ext uri="{FF2B5EF4-FFF2-40B4-BE49-F238E27FC236}">
                <a16:creationId xmlns:a16="http://schemas.microsoft.com/office/drawing/2014/main" id="{7376D1D0-8D62-43AD-A942-8361CF222A3D}"/>
              </a:ext>
            </a:extLst>
          </p:cNvPr>
          <p:cNvSpPr/>
          <p:nvPr/>
        </p:nvSpPr>
        <p:spPr>
          <a:xfrm>
            <a:off x="5267493" y="1970848"/>
            <a:ext cx="340546" cy="927114"/>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95C994B6-1287-4D96-B3DE-5D1117371C3A}"/>
              </a:ext>
            </a:extLst>
          </p:cNvPr>
          <p:cNvSpPr txBox="1"/>
          <p:nvPr/>
        </p:nvSpPr>
        <p:spPr>
          <a:xfrm>
            <a:off x="4532486" y="1328247"/>
            <a:ext cx="2980964" cy="738664"/>
          </a:xfrm>
          <a:prstGeom prst="rect">
            <a:avLst/>
          </a:prstGeom>
          <a:noFill/>
        </p:spPr>
        <p:txBody>
          <a:bodyPr wrap="square" rtlCol="0">
            <a:spAutoFit/>
          </a:bodyPr>
          <a:lstStyle/>
          <a:p>
            <a:r>
              <a:rPr lang="en-US" altLang="ja-JP" sz="1400" b="0" dirty="0"/>
              <a:t>Channel and Environmental models between VBAN coordinator and VBAN coordinators.</a:t>
            </a:r>
            <a:endParaRPr kumimoji="1" lang="ja-JP" altLang="en-US" sz="1400" b="0" dirty="0"/>
          </a:p>
        </p:txBody>
      </p:sp>
    </p:spTree>
    <p:extLst>
      <p:ext uri="{BB962C8B-B14F-4D97-AF65-F5344CB8AC3E}">
        <p14:creationId xmlns:p14="http://schemas.microsoft.com/office/powerpoint/2010/main" val="1361020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November 2022</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p:txBody>
          <a:bodyPr/>
          <a:lstStyle/>
          <a:p>
            <a:r>
              <a:rPr kumimoji="1" lang="en-US" altLang="ja-JP" sz="2800" dirty="0"/>
              <a:t>Channel and Environmental models of VBAN</a:t>
            </a:r>
            <a:endParaRPr kumimoji="1" lang="ja-JP" altLang="en-US" sz="2800" dirty="0"/>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M.Kim, M. Hernandez, R.Kohno (YNU/YRP-IAI)</a:t>
            </a:r>
            <a:endParaRPr lang="en-US" dirty="0"/>
          </a:p>
        </p:txBody>
      </p:sp>
      <p:grpSp>
        <p:nvGrpSpPr>
          <p:cNvPr id="103" name="グループ化 102">
            <a:extLst>
              <a:ext uri="{FF2B5EF4-FFF2-40B4-BE49-F238E27FC236}">
                <a16:creationId xmlns:a16="http://schemas.microsoft.com/office/drawing/2014/main" id="{A3B4F211-13F6-F522-F98F-CBF06AC0AC46}"/>
              </a:ext>
            </a:extLst>
          </p:cNvPr>
          <p:cNvGrpSpPr/>
          <p:nvPr/>
        </p:nvGrpSpPr>
        <p:grpSpPr>
          <a:xfrm>
            <a:off x="2583422" y="2857417"/>
            <a:ext cx="5380855" cy="2042941"/>
            <a:chOff x="914400" y="1593575"/>
            <a:chExt cx="7599285" cy="2885209"/>
          </a:xfrm>
        </p:grpSpPr>
        <p:cxnSp>
          <p:nvCxnSpPr>
            <p:cNvPr id="104" name="直線コネクタ 103">
              <a:extLst>
                <a:ext uri="{FF2B5EF4-FFF2-40B4-BE49-F238E27FC236}">
                  <a16:creationId xmlns:a16="http://schemas.microsoft.com/office/drawing/2014/main" id="{7309A7B7-461F-11B4-2611-59D9D373C13E}"/>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18C42B2A-B551-BC20-2C6A-EB88FD1203E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D6FF229A-05F7-1413-E6C6-9CE559E671B3}"/>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2EDAF530-7DCA-18C0-CFEC-AC1F48F7FB82}"/>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C713B085-E9D1-8E78-0E6C-D539A0530F90}"/>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CE8DC9C0-2E3F-8823-1D54-451A01CA4B18}"/>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61BB91DB-0F90-9AFC-5CA3-E795B1381F18}"/>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08FA23F9-9029-97A3-DE12-ED36472F5D7C}"/>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12" name="楕円 111">
              <a:extLst>
                <a:ext uri="{FF2B5EF4-FFF2-40B4-BE49-F238E27FC236}">
                  <a16:creationId xmlns:a16="http://schemas.microsoft.com/office/drawing/2014/main" id="{D074DF66-0C6E-6AD5-45D9-70C2FF1B6A41}"/>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 name="楕円 112">
              <a:extLst>
                <a:ext uri="{FF2B5EF4-FFF2-40B4-BE49-F238E27FC236}">
                  <a16:creationId xmlns:a16="http://schemas.microsoft.com/office/drawing/2014/main" id="{2B38C4CE-855A-A09E-EC53-2BC5CF3B8BC0}"/>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14" name="楕円 113">
            <a:extLst>
              <a:ext uri="{FF2B5EF4-FFF2-40B4-BE49-F238E27FC236}">
                <a16:creationId xmlns:a16="http://schemas.microsoft.com/office/drawing/2014/main" id="{CCA68CF6-55A5-B43C-E46E-B6BB223356FD}"/>
              </a:ext>
            </a:extLst>
          </p:cNvPr>
          <p:cNvSpPr/>
          <p:nvPr/>
        </p:nvSpPr>
        <p:spPr>
          <a:xfrm>
            <a:off x="6105364" y="267141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15" name="楕円 114">
            <a:extLst>
              <a:ext uri="{FF2B5EF4-FFF2-40B4-BE49-F238E27FC236}">
                <a16:creationId xmlns:a16="http://schemas.microsoft.com/office/drawing/2014/main" id="{36150F33-8734-379D-BBAE-D4BC9E3F27BA}"/>
              </a:ext>
            </a:extLst>
          </p:cNvPr>
          <p:cNvSpPr/>
          <p:nvPr/>
        </p:nvSpPr>
        <p:spPr>
          <a:xfrm>
            <a:off x="4431173" y="26904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16" name="楕円 115">
            <a:extLst>
              <a:ext uri="{FF2B5EF4-FFF2-40B4-BE49-F238E27FC236}">
                <a16:creationId xmlns:a16="http://schemas.microsoft.com/office/drawing/2014/main" id="{E80A5582-B1F8-F512-2F8B-A951249887C3}"/>
              </a:ext>
            </a:extLst>
          </p:cNvPr>
          <p:cNvSpPr/>
          <p:nvPr/>
        </p:nvSpPr>
        <p:spPr>
          <a:xfrm>
            <a:off x="4078583" y="33376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nvGrpSpPr>
          <p:cNvPr id="117" name="グループ化 116">
            <a:extLst>
              <a:ext uri="{FF2B5EF4-FFF2-40B4-BE49-F238E27FC236}">
                <a16:creationId xmlns:a16="http://schemas.microsoft.com/office/drawing/2014/main" id="{94CA2B42-123C-91B8-D373-EE88490A0930}"/>
              </a:ext>
            </a:extLst>
          </p:cNvPr>
          <p:cNvGrpSpPr/>
          <p:nvPr/>
        </p:nvGrpSpPr>
        <p:grpSpPr>
          <a:xfrm>
            <a:off x="4374144" y="2958452"/>
            <a:ext cx="791286" cy="1260246"/>
            <a:chOff x="3233366" y="3967563"/>
            <a:chExt cx="791286" cy="1260246"/>
          </a:xfrm>
        </p:grpSpPr>
        <p:sp>
          <p:nvSpPr>
            <p:cNvPr id="118" name="楕円 117">
              <a:extLst>
                <a:ext uri="{FF2B5EF4-FFF2-40B4-BE49-F238E27FC236}">
                  <a16:creationId xmlns:a16="http://schemas.microsoft.com/office/drawing/2014/main" id="{F04FEFFE-50AA-DC63-21DA-847709996871}"/>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119" name="四角形: 角を丸くする 118">
              <a:extLst>
                <a:ext uri="{FF2B5EF4-FFF2-40B4-BE49-F238E27FC236}">
                  <a16:creationId xmlns:a16="http://schemas.microsoft.com/office/drawing/2014/main" id="{FE0F92CD-102C-01AA-48CD-15F8AD756308}"/>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120" name="四角形: 角を丸くする 119">
              <a:extLst>
                <a:ext uri="{FF2B5EF4-FFF2-40B4-BE49-F238E27FC236}">
                  <a16:creationId xmlns:a16="http://schemas.microsoft.com/office/drawing/2014/main" id="{FF48B8EA-F107-EC95-F084-21A6807C72C7}"/>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121" name="四角形: 角を丸くする 120">
              <a:extLst>
                <a:ext uri="{FF2B5EF4-FFF2-40B4-BE49-F238E27FC236}">
                  <a16:creationId xmlns:a16="http://schemas.microsoft.com/office/drawing/2014/main" id="{1C33D505-8C39-9FD2-6AB2-5D652DB81153}"/>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grpSp>
      <p:sp>
        <p:nvSpPr>
          <p:cNvPr id="122" name="楕円 121">
            <a:extLst>
              <a:ext uri="{FF2B5EF4-FFF2-40B4-BE49-F238E27FC236}">
                <a16:creationId xmlns:a16="http://schemas.microsoft.com/office/drawing/2014/main" id="{1A6A6708-892D-5B33-51DD-F45796A03EDD}"/>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23" name="楕円 122">
            <a:extLst>
              <a:ext uri="{FF2B5EF4-FFF2-40B4-BE49-F238E27FC236}">
                <a16:creationId xmlns:a16="http://schemas.microsoft.com/office/drawing/2014/main" id="{D6080655-DBFD-3F16-7760-20C0515E8C9E}"/>
              </a:ext>
            </a:extLst>
          </p:cNvPr>
          <p:cNvSpPr/>
          <p:nvPr/>
        </p:nvSpPr>
        <p:spPr>
          <a:xfrm>
            <a:off x="2465367" y="375813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pic>
        <p:nvPicPr>
          <p:cNvPr id="124" name="図 123" descr="アイコン&#10;&#10;自動的に生成された説明">
            <a:extLst>
              <a:ext uri="{FF2B5EF4-FFF2-40B4-BE49-F238E27FC236}">
                <a16:creationId xmlns:a16="http://schemas.microsoft.com/office/drawing/2014/main" id="{567C5C7D-417D-0306-7C14-CBF7D6C2A763}"/>
              </a:ext>
            </a:extLst>
          </p:cNvPr>
          <p:cNvPicPr>
            <a:picLocks noChangeAspect="1"/>
          </p:cNvPicPr>
          <p:nvPr/>
        </p:nvPicPr>
        <p:blipFill rotWithShape="1">
          <a:blip r:embed="rId2">
            <a:extLst>
              <a:ext uri="{28A0092B-C50C-407E-A947-70E740481C1C}">
                <a14:useLocalDpi xmlns:a14="http://schemas.microsoft.com/office/drawing/2010/main" val="0"/>
              </a:ext>
            </a:extLst>
          </a:blip>
          <a:srcRect l="6059" t="7408" r="78641" b="52104"/>
          <a:stretch/>
        </p:blipFill>
        <p:spPr>
          <a:xfrm>
            <a:off x="114634" y="2289028"/>
            <a:ext cx="1399025" cy="2776678"/>
          </a:xfrm>
          <a:prstGeom prst="rect">
            <a:avLst/>
          </a:prstGeom>
        </p:spPr>
      </p:pic>
      <p:sp>
        <p:nvSpPr>
          <p:cNvPr id="125" name="楕円 124">
            <a:extLst>
              <a:ext uri="{FF2B5EF4-FFF2-40B4-BE49-F238E27FC236}">
                <a16:creationId xmlns:a16="http://schemas.microsoft.com/office/drawing/2014/main" id="{B0BCBD74-4EB7-7B40-04A8-336333BFEB31}"/>
              </a:ext>
            </a:extLst>
          </p:cNvPr>
          <p:cNvSpPr/>
          <p:nvPr/>
        </p:nvSpPr>
        <p:spPr>
          <a:xfrm>
            <a:off x="1375634" y="35548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26" name="直線矢印コネクタ 125">
            <a:extLst>
              <a:ext uri="{FF2B5EF4-FFF2-40B4-BE49-F238E27FC236}">
                <a16:creationId xmlns:a16="http://schemas.microsoft.com/office/drawing/2014/main" id="{8238EA69-2D7F-AE8A-7636-F85670C6CB60}"/>
              </a:ext>
            </a:extLst>
          </p:cNvPr>
          <p:cNvCxnSpPr>
            <a:cxnSpLocks/>
            <a:endCxn id="114" idx="2"/>
          </p:cNvCxnSpPr>
          <p:nvPr/>
        </p:nvCxnSpPr>
        <p:spPr>
          <a:xfrm flipV="1">
            <a:off x="4629969" y="275378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27" name="テキスト ボックス 126">
            <a:extLst>
              <a:ext uri="{FF2B5EF4-FFF2-40B4-BE49-F238E27FC236}">
                <a16:creationId xmlns:a16="http://schemas.microsoft.com/office/drawing/2014/main" id="{FDB7F9FD-C270-C787-F796-8CD780EF898E}"/>
              </a:ext>
            </a:extLst>
          </p:cNvPr>
          <p:cNvSpPr txBox="1"/>
          <p:nvPr/>
        </p:nvSpPr>
        <p:spPr>
          <a:xfrm>
            <a:off x="4383326" y="1901293"/>
            <a:ext cx="2987320" cy="276999"/>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S11:</a:t>
            </a:r>
            <a:r>
              <a:rPr lang="ja-JP" altLang="en-US" sz="1200" dirty="0">
                <a:solidFill>
                  <a:srgbClr val="000000"/>
                </a:solidFill>
              </a:rPr>
              <a:t> </a:t>
            </a:r>
            <a:r>
              <a:rPr lang="en-US" altLang="ja-JP" sz="1200" dirty="0">
                <a:solidFill>
                  <a:srgbClr val="000000"/>
                </a:solidFill>
              </a:rPr>
              <a:t>On-vehicle to on-vehicle (LOS)</a:t>
            </a:r>
            <a:endParaRPr lang="ja-JP" altLang="ja-JP" sz="1200" dirty="0">
              <a:effectLst/>
            </a:endParaRPr>
          </a:p>
        </p:txBody>
      </p:sp>
      <p:sp>
        <p:nvSpPr>
          <p:cNvPr id="128" name="テキスト ボックス 127">
            <a:extLst>
              <a:ext uri="{FF2B5EF4-FFF2-40B4-BE49-F238E27FC236}">
                <a16:creationId xmlns:a16="http://schemas.microsoft.com/office/drawing/2014/main" id="{9576E034-C65B-9608-FE17-FA6524C7CE89}"/>
              </a:ext>
            </a:extLst>
          </p:cNvPr>
          <p:cNvSpPr txBox="1"/>
          <p:nvPr/>
        </p:nvSpPr>
        <p:spPr>
          <a:xfrm>
            <a:off x="3194220" y="3797364"/>
            <a:ext cx="1638201"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sp>
        <p:nvSpPr>
          <p:cNvPr id="129" name="テキスト ボックス 128">
            <a:extLst>
              <a:ext uri="{FF2B5EF4-FFF2-40B4-BE49-F238E27FC236}">
                <a16:creationId xmlns:a16="http://schemas.microsoft.com/office/drawing/2014/main" id="{8433AB66-1653-FD65-47F5-66181EFE6EEF}"/>
              </a:ext>
            </a:extLst>
          </p:cNvPr>
          <p:cNvSpPr txBox="1"/>
          <p:nvPr/>
        </p:nvSpPr>
        <p:spPr>
          <a:xfrm>
            <a:off x="1164870" y="2127022"/>
            <a:ext cx="2233650"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S13:</a:t>
            </a:r>
            <a:r>
              <a:rPr lang="ja-JP" altLang="en-US" sz="1200" dirty="0">
                <a:solidFill>
                  <a:srgbClr val="000000"/>
                </a:solidFill>
              </a:rPr>
              <a:t> </a:t>
            </a:r>
            <a:r>
              <a:rPr lang="en-US" altLang="ja-JP" sz="1200" dirty="0">
                <a:solidFill>
                  <a:srgbClr val="000000"/>
                </a:solidFill>
              </a:rPr>
              <a:t>On-vehicle to external (LOS)</a:t>
            </a:r>
            <a:endParaRPr lang="ja-JP" altLang="ja-JP" sz="1200" dirty="0">
              <a:effectLst/>
            </a:endParaRPr>
          </a:p>
        </p:txBody>
      </p:sp>
      <p:cxnSp>
        <p:nvCxnSpPr>
          <p:cNvPr id="130" name="直線矢印コネクタ 129">
            <a:extLst>
              <a:ext uri="{FF2B5EF4-FFF2-40B4-BE49-F238E27FC236}">
                <a16:creationId xmlns:a16="http://schemas.microsoft.com/office/drawing/2014/main" id="{080F38A1-1F55-0E4A-235C-94A84472F9F3}"/>
              </a:ext>
            </a:extLst>
          </p:cNvPr>
          <p:cNvCxnSpPr>
            <a:cxnSpLocks/>
            <a:endCxn id="122" idx="2"/>
          </p:cNvCxnSpPr>
          <p:nvPr/>
        </p:nvCxnSpPr>
        <p:spPr>
          <a:xfrm>
            <a:off x="4291158" y="3408777"/>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31" name="直線コネクタ 130">
            <a:extLst>
              <a:ext uri="{FF2B5EF4-FFF2-40B4-BE49-F238E27FC236}">
                <a16:creationId xmlns:a16="http://schemas.microsoft.com/office/drawing/2014/main" id="{CFE5279A-C7DF-D52F-D422-F71F9A09AF41}"/>
              </a:ext>
            </a:extLst>
          </p:cNvPr>
          <p:cNvCxnSpPr>
            <a:stCxn id="128" idx="0"/>
          </p:cNvCxnSpPr>
          <p:nvPr/>
        </p:nvCxnSpPr>
        <p:spPr>
          <a:xfrm flipV="1">
            <a:off x="4013321" y="3496435"/>
            <a:ext cx="417852" cy="30092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2" name="直線コネクタ 131">
            <a:extLst>
              <a:ext uri="{FF2B5EF4-FFF2-40B4-BE49-F238E27FC236}">
                <a16:creationId xmlns:a16="http://schemas.microsoft.com/office/drawing/2014/main" id="{6B48ACB8-054D-2C8B-9CCF-3F7CFAB40291}"/>
              </a:ext>
            </a:extLst>
          </p:cNvPr>
          <p:cNvCxnSpPr>
            <a:cxnSpLocks/>
            <a:endCxn id="127" idx="2"/>
          </p:cNvCxnSpPr>
          <p:nvPr/>
        </p:nvCxnSpPr>
        <p:spPr>
          <a:xfrm flipV="1">
            <a:off x="5367666" y="2178292"/>
            <a:ext cx="509320" cy="56145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09442BD2-88E0-7673-4626-609B34BE0371}"/>
              </a:ext>
            </a:extLst>
          </p:cNvPr>
          <p:cNvCxnSpPr>
            <a:cxnSpLocks/>
            <a:endCxn id="129" idx="2"/>
          </p:cNvCxnSpPr>
          <p:nvPr/>
        </p:nvCxnSpPr>
        <p:spPr>
          <a:xfrm flipV="1">
            <a:off x="1771967" y="2588687"/>
            <a:ext cx="509728" cy="113090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4" name="直線矢印コネクタ 133">
            <a:extLst>
              <a:ext uri="{FF2B5EF4-FFF2-40B4-BE49-F238E27FC236}">
                <a16:creationId xmlns:a16="http://schemas.microsoft.com/office/drawing/2014/main" id="{F4BF4071-3D19-489F-C185-8F36BEEC0E96}"/>
              </a:ext>
            </a:extLst>
          </p:cNvPr>
          <p:cNvCxnSpPr>
            <a:cxnSpLocks/>
            <a:stCxn id="125" idx="5"/>
            <a:endCxn id="123" idx="2"/>
          </p:cNvCxnSpPr>
          <p:nvPr/>
        </p:nvCxnSpPr>
        <p:spPr>
          <a:xfrm>
            <a:off x="1545318" y="3695462"/>
            <a:ext cx="920049" cy="1450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35" name="直線矢印コネクタ 134">
            <a:extLst>
              <a:ext uri="{FF2B5EF4-FFF2-40B4-BE49-F238E27FC236}">
                <a16:creationId xmlns:a16="http://schemas.microsoft.com/office/drawing/2014/main" id="{8BF122DC-1BF8-1506-26E9-6A57EF5B632D}"/>
              </a:ext>
            </a:extLst>
          </p:cNvPr>
          <p:cNvCxnSpPr>
            <a:cxnSpLocks/>
            <a:stCxn id="123" idx="6"/>
            <a:endCxn id="116" idx="3"/>
          </p:cNvCxnSpPr>
          <p:nvPr/>
        </p:nvCxnSpPr>
        <p:spPr>
          <a:xfrm flipV="1">
            <a:off x="2664164" y="3478262"/>
            <a:ext cx="1443532" cy="3622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36" name="テキスト ボックス 135">
            <a:extLst>
              <a:ext uri="{FF2B5EF4-FFF2-40B4-BE49-F238E27FC236}">
                <a16:creationId xmlns:a16="http://schemas.microsoft.com/office/drawing/2014/main" id="{2DF28BDF-E210-9E76-4FF7-65A958F8C739}"/>
              </a:ext>
            </a:extLst>
          </p:cNvPr>
          <p:cNvSpPr txBox="1"/>
          <p:nvPr/>
        </p:nvSpPr>
        <p:spPr>
          <a:xfrm>
            <a:off x="2347335" y="2835448"/>
            <a:ext cx="1572493"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S9: In-vehicle to On-vehicle</a:t>
            </a:r>
            <a:endParaRPr lang="ja-JP" altLang="ja-JP" sz="1200" dirty="0">
              <a:effectLst/>
            </a:endParaRPr>
          </a:p>
        </p:txBody>
      </p:sp>
      <p:cxnSp>
        <p:nvCxnSpPr>
          <p:cNvPr id="137" name="直線コネクタ 136">
            <a:extLst>
              <a:ext uri="{FF2B5EF4-FFF2-40B4-BE49-F238E27FC236}">
                <a16:creationId xmlns:a16="http://schemas.microsoft.com/office/drawing/2014/main" id="{9C55AD86-4B67-C5BA-3FCF-407DAE4956A2}"/>
              </a:ext>
            </a:extLst>
          </p:cNvPr>
          <p:cNvCxnSpPr>
            <a:cxnSpLocks/>
            <a:endCxn id="136" idx="2"/>
          </p:cNvCxnSpPr>
          <p:nvPr/>
        </p:nvCxnSpPr>
        <p:spPr>
          <a:xfrm flipV="1">
            <a:off x="3048816" y="3297113"/>
            <a:ext cx="84766" cy="4044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8" name="楕円 137">
            <a:extLst>
              <a:ext uri="{FF2B5EF4-FFF2-40B4-BE49-F238E27FC236}">
                <a16:creationId xmlns:a16="http://schemas.microsoft.com/office/drawing/2014/main" id="{381BB1B0-E740-E29C-1948-33600A76DD2C}"/>
              </a:ext>
            </a:extLst>
          </p:cNvPr>
          <p:cNvSpPr/>
          <p:nvPr/>
        </p:nvSpPr>
        <p:spPr>
          <a:xfrm>
            <a:off x="61460" y="349145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39" name="直線矢印コネクタ 138">
            <a:extLst>
              <a:ext uri="{FF2B5EF4-FFF2-40B4-BE49-F238E27FC236}">
                <a16:creationId xmlns:a16="http://schemas.microsoft.com/office/drawing/2014/main" id="{D008C603-DFCC-6D11-614D-5DEF66E1B82E}"/>
              </a:ext>
            </a:extLst>
          </p:cNvPr>
          <p:cNvCxnSpPr>
            <a:cxnSpLocks/>
            <a:endCxn id="123" idx="3"/>
          </p:cNvCxnSpPr>
          <p:nvPr/>
        </p:nvCxnSpPr>
        <p:spPr>
          <a:xfrm>
            <a:off x="199568" y="3643989"/>
            <a:ext cx="2294912" cy="25476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40" name="直線コネクタ 139">
            <a:extLst>
              <a:ext uri="{FF2B5EF4-FFF2-40B4-BE49-F238E27FC236}">
                <a16:creationId xmlns:a16="http://schemas.microsoft.com/office/drawing/2014/main" id="{939C789B-905D-FA82-1506-B283C5E8BEFD}"/>
              </a:ext>
            </a:extLst>
          </p:cNvPr>
          <p:cNvCxnSpPr>
            <a:cxnSpLocks/>
            <a:stCxn id="141" idx="0"/>
          </p:cNvCxnSpPr>
          <p:nvPr/>
        </p:nvCxnSpPr>
        <p:spPr>
          <a:xfrm flipH="1" flipV="1">
            <a:off x="1553034" y="3808729"/>
            <a:ext cx="87837" cy="4606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1" name="テキスト ボックス 140">
            <a:extLst>
              <a:ext uri="{FF2B5EF4-FFF2-40B4-BE49-F238E27FC236}">
                <a16:creationId xmlns:a16="http://schemas.microsoft.com/office/drawing/2014/main" id="{8E4A5A15-88A0-1242-70AE-EBD6205CDB92}"/>
              </a:ext>
            </a:extLst>
          </p:cNvPr>
          <p:cNvSpPr txBox="1"/>
          <p:nvPr/>
        </p:nvSpPr>
        <p:spPr>
          <a:xfrm>
            <a:off x="576026" y="4269351"/>
            <a:ext cx="2129689"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S14:</a:t>
            </a:r>
            <a:r>
              <a:rPr lang="ja-JP" altLang="en-US" sz="1200" dirty="0">
                <a:solidFill>
                  <a:srgbClr val="000000"/>
                </a:solidFill>
              </a:rPr>
              <a:t> </a:t>
            </a:r>
            <a:r>
              <a:rPr lang="en-US" altLang="ja-JP" sz="1200" dirty="0">
                <a:solidFill>
                  <a:srgbClr val="000000"/>
                </a:solidFill>
              </a:rPr>
              <a:t>On-vehicle to external (NLOS)</a:t>
            </a:r>
            <a:endParaRPr lang="ja-JP" altLang="ja-JP" sz="1200" dirty="0">
              <a:effectLst/>
            </a:endParaRPr>
          </a:p>
        </p:txBody>
      </p:sp>
      <p:sp>
        <p:nvSpPr>
          <p:cNvPr id="142" name="楕円 141">
            <a:extLst>
              <a:ext uri="{FF2B5EF4-FFF2-40B4-BE49-F238E27FC236}">
                <a16:creationId xmlns:a16="http://schemas.microsoft.com/office/drawing/2014/main" id="{B2D3FFD7-01BB-6878-1DAA-B3214BDEB98A}"/>
              </a:ext>
            </a:extLst>
          </p:cNvPr>
          <p:cNvSpPr/>
          <p:nvPr/>
        </p:nvSpPr>
        <p:spPr>
          <a:xfrm>
            <a:off x="5668068" y="42652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43" name="直線矢印コネクタ 142">
            <a:extLst>
              <a:ext uri="{FF2B5EF4-FFF2-40B4-BE49-F238E27FC236}">
                <a16:creationId xmlns:a16="http://schemas.microsoft.com/office/drawing/2014/main" id="{9E27BA76-768A-0AC2-7EBA-660A6F773FB5}"/>
              </a:ext>
            </a:extLst>
          </p:cNvPr>
          <p:cNvCxnSpPr>
            <a:cxnSpLocks/>
            <a:stCxn id="142" idx="0"/>
            <a:endCxn id="114" idx="4"/>
          </p:cNvCxnSpPr>
          <p:nvPr/>
        </p:nvCxnSpPr>
        <p:spPr>
          <a:xfrm flipV="1">
            <a:off x="5767467" y="2836158"/>
            <a:ext cx="437296" cy="14291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44" name="直線コネクタ 143">
            <a:extLst>
              <a:ext uri="{FF2B5EF4-FFF2-40B4-BE49-F238E27FC236}">
                <a16:creationId xmlns:a16="http://schemas.microsoft.com/office/drawing/2014/main" id="{C7395AC0-D48B-0938-9A2A-394A418C8AA1}"/>
              </a:ext>
            </a:extLst>
          </p:cNvPr>
          <p:cNvCxnSpPr>
            <a:cxnSpLocks/>
          </p:cNvCxnSpPr>
          <p:nvPr/>
        </p:nvCxnSpPr>
        <p:spPr>
          <a:xfrm flipV="1">
            <a:off x="6056993" y="2890157"/>
            <a:ext cx="698238" cy="4456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5" name="テキスト ボックス 144">
            <a:extLst>
              <a:ext uri="{FF2B5EF4-FFF2-40B4-BE49-F238E27FC236}">
                <a16:creationId xmlns:a16="http://schemas.microsoft.com/office/drawing/2014/main" id="{0DA3FBA9-0863-8D33-EF0C-E173A66DAD8C}"/>
              </a:ext>
            </a:extLst>
          </p:cNvPr>
          <p:cNvSpPr txBox="1"/>
          <p:nvPr/>
        </p:nvSpPr>
        <p:spPr>
          <a:xfrm>
            <a:off x="6543484" y="2428250"/>
            <a:ext cx="1954353"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S12:</a:t>
            </a:r>
            <a:r>
              <a:rPr lang="ja-JP" altLang="en-US" sz="1200" dirty="0">
                <a:solidFill>
                  <a:srgbClr val="000000"/>
                </a:solidFill>
              </a:rPr>
              <a:t> </a:t>
            </a:r>
            <a:r>
              <a:rPr lang="en-US" altLang="ja-JP" sz="1200" dirty="0">
                <a:solidFill>
                  <a:srgbClr val="000000"/>
                </a:solidFill>
              </a:rPr>
              <a:t>On-vehicle to on-vehicle (NLOS)</a:t>
            </a:r>
            <a:endParaRPr lang="ja-JP" altLang="ja-JP" sz="1200" dirty="0">
              <a:effectLst/>
            </a:endParaRPr>
          </a:p>
        </p:txBody>
      </p:sp>
      <p:sp>
        <p:nvSpPr>
          <p:cNvPr id="146" name="楕円 145">
            <a:extLst>
              <a:ext uri="{FF2B5EF4-FFF2-40B4-BE49-F238E27FC236}">
                <a16:creationId xmlns:a16="http://schemas.microsoft.com/office/drawing/2014/main" id="{3D94C221-58CF-DE4C-5146-3D6B50715532}"/>
              </a:ext>
            </a:extLst>
          </p:cNvPr>
          <p:cNvSpPr/>
          <p:nvPr/>
        </p:nvSpPr>
        <p:spPr>
          <a:xfrm>
            <a:off x="7171849" y="36954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47" name="楕円 146">
            <a:extLst>
              <a:ext uri="{FF2B5EF4-FFF2-40B4-BE49-F238E27FC236}">
                <a16:creationId xmlns:a16="http://schemas.microsoft.com/office/drawing/2014/main" id="{27AD24D5-D541-21EA-6B44-7D03ED810794}"/>
              </a:ext>
            </a:extLst>
          </p:cNvPr>
          <p:cNvSpPr/>
          <p:nvPr/>
        </p:nvSpPr>
        <p:spPr>
          <a:xfrm>
            <a:off x="8789398" y="35354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48" name="直線矢印コネクタ 147">
            <a:extLst>
              <a:ext uri="{FF2B5EF4-FFF2-40B4-BE49-F238E27FC236}">
                <a16:creationId xmlns:a16="http://schemas.microsoft.com/office/drawing/2014/main" id="{DD43E522-3C61-6080-8EA5-D59154367FA5}"/>
              </a:ext>
            </a:extLst>
          </p:cNvPr>
          <p:cNvCxnSpPr>
            <a:cxnSpLocks/>
            <a:stCxn id="146" idx="6"/>
            <a:endCxn id="147" idx="2"/>
          </p:cNvCxnSpPr>
          <p:nvPr/>
        </p:nvCxnSpPr>
        <p:spPr>
          <a:xfrm flipV="1">
            <a:off x="7370646" y="3617802"/>
            <a:ext cx="1418752" cy="1600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49" name="直線コネクタ 148">
            <a:extLst>
              <a:ext uri="{FF2B5EF4-FFF2-40B4-BE49-F238E27FC236}">
                <a16:creationId xmlns:a16="http://schemas.microsoft.com/office/drawing/2014/main" id="{31F2BA36-32B7-79A6-EA83-A3D0F2D9C0FA}"/>
              </a:ext>
            </a:extLst>
          </p:cNvPr>
          <p:cNvCxnSpPr>
            <a:cxnSpLocks/>
          </p:cNvCxnSpPr>
          <p:nvPr/>
        </p:nvCxnSpPr>
        <p:spPr>
          <a:xfrm flipH="1">
            <a:off x="8267681" y="3440482"/>
            <a:ext cx="90240" cy="2463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テキスト ボックス 149">
            <a:extLst>
              <a:ext uri="{FF2B5EF4-FFF2-40B4-BE49-F238E27FC236}">
                <a16:creationId xmlns:a16="http://schemas.microsoft.com/office/drawing/2014/main" id="{2B03F667-C807-B647-236F-BB86C4140B91}"/>
              </a:ext>
            </a:extLst>
          </p:cNvPr>
          <p:cNvSpPr txBox="1"/>
          <p:nvPr/>
        </p:nvSpPr>
        <p:spPr>
          <a:xfrm>
            <a:off x="7281194" y="3024332"/>
            <a:ext cx="1755022"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S10:</a:t>
            </a:r>
            <a:r>
              <a:rPr lang="ja-JP" altLang="en-US" sz="1200" dirty="0">
                <a:solidFill>
                  <a:srgbClr val="000000"/>
                </a:solidFill>
              </a:rPr>
              <a:t> </a:t>
            </a:r>
            <a:r>
              <a:rPr lang="en-US" altLang="ja-JP" sz="1200" dirty="0">
                <a:solidFill>
                  <a:srgbClr val="000000"/>
                </a:solidFill>
              </a:rPr>
              <a:t>In vehicle to External</a:t>
            </a:r>
            <a:endParaRPr lang="ja-JP" altLang="ja-JP" sz="1200" dirty="0">
              <a:effectLst/>
            </a:endParaRPr>
          </a:p>
        </p:txBody>
      </p:sp>
    </p:spTree>
    <p:extLst>
      <p:ext uri="{BB962C8B-B14F-4D97-AF65-F5344CB8AC3E}">
        <p14:creationId xmlns:p14="http://schemas.microsoft.com/office/powerpoint/2010/main" val="3064251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26</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8</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131300" y="1022507"/>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04957" y="4004100"/>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p>
          <a:p>
            <a:pPr marL="742950" lvl="1" indent="-285750">
              <a:buFontTx/>
              <a:buChar char="-"/>
            </a:pPr>
            <a:r>
              <a:rPr lang="en-US" altLang="ja-JP" b="0" dirty="0"/>
              <a:t>Symmetric environmental model</a:t>
            </a:r>
          </a:p>
          <a:p>
            <a:pPr marL="742950" lvl="1" indent="-285750">
              <a:buFontTx/>
              <a:buChar char="-"/>
            </a:pPr>
            <a:r>
              <a:rPr lang="en-US" altLang="ja-JP" b="0" dirty="0"/>
              <a:t>EMI from </a:t>
            </a:r>
            <a:r>
              <a:rPr lang="en-US" altLang="ja-JP" b="0" dirty="0">
                <a:effectLst/>
              </a:rPr>
              <a:t>engine and electric system are negligible. =&gt; channel model</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4" y="3748492"/>
            <a:ext cx="3510435" cy="369332"/>
          </a:xfrm>
          <a:prstGeom prst="rect">
            <a:avLst/>
          </a:prstGeom>
          <a:noFill/>
        </p:spPr>
        <p:txBody>
          <a:bodyPr wrap="square">
            <a:spAutoFit/>
          </a:bodyPr>
          <a:lstStyle/>
          <a:p>
            <a:r>
              <a:rPr lang="en-US" altLang="ja-JP" u="sng" dirty="0"/>
              <a:t>Use case</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aphicFrame>
        <p:nvGraphicFramePr>
          <p:cNvPr id="84" name="表 8">
            <a:extLst>
              <a:ext uri="{FF2B5EF4-FFF2-40B4-BE49-F238E27FC236}">
                <a16:creationId xmlns:a16="http://schemas.microsoft.com/office/drawing/2014/main" id="{EC5DC741-A522-4D88-A584-F8FA71F62569}"/>
              </a:ext>
            </a:extLst>
          </p:cNvPr>
          <p:cNvGraphicFramePr>
            <a:graphicFrameLocks noGrp="1"/>
          </p:cNvGraphicFramePr>
          <p:nvPr/>
        </p:nvGraphicFramePr>
        <p:xfrm>
          <a:off x="234355" y="5212174"/>
          <a:ext cx="8834830" cy="105833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8</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8.1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8.1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bl>
          </a:graphicData>
        </a:graphic>
      </p:graphicFrame>
      <p:grpSp>
        <p:nvGrpSpPr>
          <p:cNvPr id="4" name="グループ化 3">
            <a:extLst>
              <a:ext uri="{FF2B5EF4-FFF2-40B4-BE49-F238E27FC236}">
                <a16:creationId xmlns:a16="http://schemas.microsoft.com/office/drawing/2014/main" id="{D707FEF1-90D8-94BD-DD74-BB2CC674391C}"/>
              </a:ext>
            </a:extLst>
          </p:cNvPr>
          <p:cNvGrpSpPr/>
          <p:nvPr/>
        </p:nvGrpSpPr>
        <p:grpSpPr>
          <a:xfrm>
            <a:off x="1764272" y="1663358"/>
            <a:ext cx="5380855" cy="2042941"/>
            <a:chOff x="914400" y="1593575"/>
            <a:chExt cx="7599285" cy="2885209"/>
          </a:xfrm>
        </p:grpSpPr>
        <p:cxnSp>
          <p:nvCxnSpPr>
            <p:cNvPr id="7" name="直線コネクタ 6">
              <a:extLst>
                <a:ext uri="{FF2B5EF4-FFF2-40B4-BE49-F238E27FC236}">
                  <a16:creationId xmlns:a16="http://schemas.microsoft.com/office/drawing/2014/main" id="{D793BA7E-2A46-7628-390D-DCA0DB80797C}"/>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6A3182A3-4076-A16B-F85A-28A4F4152C9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7930A8B7-7127-1165-254F-F8B90E7079B9}"/>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B675E57-C936-1280-C0F8-13DCC8DFD8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04CCFF2-C934-4A71-4C57-41608CA193CC}"/>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0E2BE4C-54D0-E0BB-E01D-18B4FE0464EA}"/>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5CE765B-88ED-B4D2-602B-CEEF4D688AC1}"/>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00EA321-1ECF-148E-5DEB-D78B8BA39682}"/>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D40F63AE-7A3B-90DA-1655-DBEEAC74D189}"/>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楕円 15">
              <a:extLst>
                <a:ext uri="{FF2B5EF4-FFF2-40B4-BE49-F238E27FC236}">
                  <a16:creationId xmlns:a16="http://schemas.microsoft.com/office/drawing/2014/main" id="{BC2FFCA4-918A-B2D6-3462-DDFB00E97308}"/>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7" name="楕円 16">
            <a:extLst>
              <a:ext uri="{FF2B5EF4-FFF2-40B4-BE49-F238E27FC236}">
                <a16:creationId xmlns:a16="http://schemas.microsoft.com/office/drawing/2014/main" id="{94538922-A9EE-1EB5-C6AB-1E31147B1015}"/>
              </a:ext>
            </a:extLst>
          </p:cNvPr>
          <p:cNvSpPr/>
          <p:nvPr/>
        </p:nvSpPr>
        <p:spPr>
          <a:xfrm>
            <a:off x="3259433" y="214358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nvGrpSpPr>
          <p:cNvPr id="18" name="グループ化 17">
            <a:extLst>
              <a:ext uri="{FF2B5EF4-FFF2-40B4-BE49-F238E27FC236}">
                <a16:creationId xmlns:a16="http://schemas.microsoft.com/office/drawing/2014/main" id="{B2D0594D-F97C-366C-D251-9F9832F136F0}"/>
              </a:ext>
            </a:extLst>
          </p:cNvPr>
          <p:cNvGrpSpPr/>
          <p:nvPr/>
        </p:nvGrpSpPr>
        <p:grpSpPr>
          <a:xfrm>
            <a:off x="3554994" y="1764393"/>
            <a:ext cx="791286" cy="1260246"/>
            <a:chOff x="3233366" y="3967563"/>
            <a:chExt cx="791286" cy="1260246"/>
          </a:xfrm>
        </p:grpSpPr>
        <p:sp>
          <p:nvSpPr>
            <p:cNvPr id="19" name="楕円 18">
              <a:extLst>
                <a:ext uri="{FF2B5EF4-FFF2-40B4-BE49-F238E27FC236}">
                  <a16:creationId xmlns:a16="http://schemas.microsoft.com/office/drawing/2014/main" id="{CF07B1EB-C4EC-636C-CDEF-9043BB3A1526}"/>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20" name="四角形: 角を丸くする 19">
              <a:extLst>
                <a:ext uri="{FF2B5EF4-FFF2-40B4-BE49-F238E27FC236}">
                  <a16:creationId xmlns:a16="http://schemas.microsoft.com/office/drawing/2014/main" id="{202B44CC-3F72-C749-4EAF-96BA11F81303}"/>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21" name="四角形: 角を丸くする 20">
              <a:extLst>
                <a:ext uri="{FF2B5EF4-FFF2-40B4-BE49-F238E27FC236}">
                  <a16:creationId xmlns:a16="http://schemas.microsoft.com/office/drawing/2014/main" id="{B5FC5AF8-BE53-7FAB-8297-844174A37BB6}"/>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22" name="四角形: 角を丸くする 21">
              <a:extLst>
                <a:ext uri="{FF2B5EF4-FFF2-40B4-BE49-F238E27FC236}">
                  <a16:creationId xmlns:a16="http://schemas.microsoft.com/office/drawing/2014/main" id="{13D6FFAD-8CDA-4B6D-A463-D210BF9B760D}"/>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grpSp>
      <p:sp>
        <p:nvSpPr>
          <p:cNvPr id="23" name="楕円 22">
            <a:extLst>
              <a:ext uri="{FF2B5EF4-FFF2-40B4-BE49-F238E27FC236}">
                <a16:creationId xmlns:a16="http://schemas.microsoft.com/office/drawing/2014/main" id="{8FDD333A-9C0F-06EC-FCEC-AD2B4CC1965E}"/>
              </a:ext>
            </a:extLst>
          </p:cNvPr>
          <p:cNvSpPr/>
          <p:nvPr/>
        </p:nvSpPr>
        <p:spPr>
          <a:xfrm>
            <a:off x="3782557" y="222000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24" name="楕円 23">
            <a:extLst>
              <a:ext uri="{FF2B5EF4-FFF2-40B4-BE49-F238E27FC236}">
                <a16:creationId xmlns:a16="http://schemas.microsoft.com/office/drawing/2014/main" id="{29BBA281-7DA8-83EB-5B5C-BC4D487A6853}"/>
              </a:ext>
            </a:extLst>
          </p:cNvPr>
          <p:cNvSpPr/>
          <p:nvPr/>
        </p:nvSpPr>
        <p:spPr>
          <a:xfrm>
            <a:off x="2320384" y="250279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25" name="テキスト ボックス 24">
            <a:extLst>
              <a:ext uri="{FF2B5EF4-FFF2-40B4-BE49-F238E27FC236}">
                <a16:creationId xmlns:a16="http://schemas.microsoft.com/office/drawing/2014/main" id="{DECEF4F8-E246-023B-59F0-AE0DD2FFD3FC}"/>
              </a:ext>
            </a:extLst>
          </p:cNvPr>
          <p:cNvSpPr txBox="1"/>
          <p:nvPr/>
        </p:nvSpPr>
        <p:spPr>
          <a:xfrm>
            <a:off x="2400105" y="2735644"/>
            <a:ext cx="1638201"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cxnSp>
        <p:nvCxnSpPr>
          <p:cNvPr id="26" name="直線矢印コネクタ 25">
            <a:extLst>
              <a:ext uri="{FF2B5EF4-FFF2-40B4-BE49-F238E27FC236}">
                <a16:creationId xmlns:a16="http://schemas.microsoft.com/office/drawing/2014/main" id="{C051F259-03F6-1D09-CC17-14636C682299}"/>
              </a:ext>
            </a:extLst>
          </p:cNvPr>
          <p:cNvCxnSpPr>
            <a:cxnSpLocks/>
            <a:endCxn id="23" idx="2"/>
          </p:cNvCxnSpPr>
          <p:nvPr/>
        </p:nvCxnSpPr>
        <p:spPr>
          <a:xfrm>
            <a:off x="3472008" y="2214718"/>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A55C20C6-48EF-7028-88B1-F4721090EB37}"/>
              </a:ext>
            </a:extLst>
          </p:cNvPr>
          <p:cNvCxnSpPr>
            <a:cxnSpLocks/>
            <a:stCxn id="25" idx="0"/>
          </p:cNvCxnSpPr>
          <p:nvPr/>
        </p:nvCxnSpPr>
        <p:spPr>
          <a:xfrm flipV="1">
            <a:off x="3219206" y="2384189"/>
            <a:ext cx="318150" cy="35145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004193B3-DC32-2E5A-ED01-507AB88C56DE}"/>
              </a:ext>
            </a:extLst>
          </p:cNvPr>
          <p:cNvCxnSpPr>
            <a:cxnSpLocks/>
            <a:endCxn id="17" idx="3"/>
          </p:cNvCxnSpPr>
          <p:nvPr/>
        </p:nvCxnSpPr>
        <p:spPr>
          <a:xfrm flipV="1">
            <a:off x="2515065" y="2284203"/>
            <a:ext cx="773481" cy="27987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1122F543-075D-D529-0C07-7F1812C6FFFA}"/>
              </a:ext>
            </a:extLst>
          </p:cNvPr>
          <p:cNvCxnSpPr>
            <a:cxnSpLocks/>
            <a:stCxn id="25" idx="0"/>
          </p:cNvCxnSpPr>
          <p:nvPr/>
        </p:nvCxnSpPr>
        <p:spPr>
          <a:xfrm flipH="1" flipV="1">
            <a:off x="2863781" y="2442990"/>
            <a:ext cx="355425" cy="29265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楕円 29">
            <a:extLst>
              <a:ext uri="{FF2B5EF4-FFF2-40B4-BE49-F238E27FC236}">
                <a16:creationId xmlns:a16="http://schemas.microsoft.com/office/drawing/2014/main" id="{DEF712F6-5F5D-6BF1-3EDE-DF14E545388E}"/>
              </a:ext>
            </a:extLst>
          </p:cNvPr>
          <p:cNvSpPr/>
          <p:nvPr/>
        </p:nvSpPr>
        <p:spPr>
          <a:xfrm>
            <a:off x="820580" y="185949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31" name="テキスト ボックス 30">
            <a:extLst>
              <a:ext uri="{FF2B5EF4-FFF2-40B4-BE49-F238E27FC236}">
                <a16:creationId xmlns:a16="http://schemas.microsoft.com/office/drawing/2014/main" id="{3DEBA763-0D06-62DC-3B39-ECE0C56A216F}"/>
              </a:ext>
            </a:extLst>
          </p:cNvPr>
          <p:cNvSpPr txBox="1"/>
          <p:nvPr/>
        </p:nvSpPr>
        <p:spPr>
          <a:xfrm>
            <a:off x="1007826" y="1803252"/>
            <a:ext cx="4572000" cy="276999"/>
          </a:xfrm>
          <a:prstGeom prst="rect">
            <a:avLst/>
          </a:prstGeom>
          <a:noFill/>
        </p:spPr>
        <p:txBody>
          <a:bodyPr wrap="square">
            <a:spAutoFit/>
          </a:bodyPr>
          <a:lstStyle/>
          <a:p>
            <a:r>
              <a:rPr lang="en-US" altLang="ja-JP" sz="1200" b="0" dirty="0"/>
              <a:t>Coordinator or node</a:t>
            </a:r>
            <a:endParaRPr lang="ja-JP" altLang="en-US" sz="1200" b="0" dirty="0"/>
          </a:p>
        </p:txBody>
      </p:sp>
      <p:sp>
        <p:nvSpPr>
          <p:cNvPr id="33" name="テキスト ボックス 32">
            <a:extLst>
              <a:ext uri="{FF2B5EF4-FFF2-40B4-BE49-F238E27FC236}">
                <a16:creationId xmlns:a16="http://schemas.microsoft.com/office/drawing/2014/main" id="{216EC3E9-53CB-2A6B-F3AB-C009F55E4F32}"/>
              </a:ext>
            </a:extLst>
          </p:cNvPr>
          <p:cNvSpPr txBox="1"/>
          <p:nvPr/>
        </p:nvSpPr>
        <p:spPr>
          <a:xfrm>
            <a:off x="3881955" y="1280697"/>
            <a:ext cx="5996144" cy="369332"/>
          </a:xfrm>
          <a:prstGeom prst="rect">
            <a:avLst/>
          </a:prstGeom>
          <a:noFill/>
        </p:spPr>
        <p:txBody>
          <a:bodyPr wrap="square">
            <a:spAutoFit/>
          </a:bodyPr>
          <a:lstStyle/>
          <a:p>
            <a:r>
              <a:rPr lang="en-US" altLang="ja-JP" b="0" dirty="0"/>
              <a:t>Common channel model to IEEE 802.15.4a</a:t>
            </a:r>
            <a:endParaRPr lang="ja-JP" altLang="en-US" b="0" dirty="0"/>
          </a:p>
        </p:txBody>
      </p:sp>
      <p:sp>
        <p:nvSpPr>
          <p:cNvPr id="34" name="矢印: 右 33">
            <a:extLst>
              <a:ext uri="{FF2B5EF4-FFF2-40B4-BE49-F238E27FC236}">
                <a16:creationId xmlns:a16="http://schemas.microsoft.com/office/drawing/2014/main" id="{C37F7169-EF46-F099-B7A1-3EEA217E3F0B}"/>
              </a:ext>
            </a:extLst>
          </p:cNvPr>
          <p:cNvSpPr/>
          <p:nvPr/>
        </p:nvSpPr>
        <p:spPr>
          <a:xfrm>
            <a:off x="3606014" y="1393909"/>
            <a:ext cx="311028" cy="178000"/>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2727769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図形 が含まれている画像&#10;&#10;自動的に生成された説明">
            <a:extLst>
              <a:ext uri="{FF2B5EF4-FFF2-40B4-BE49-F238E27FC236}">
                <a16:creationId xmlns:a16="http://schemas.microsoft.com/office/drawing/2014/main" id="{9366FC79-458D-4DC6-A9E2-4771F4907B76}"/>
              </a:ext>
            </a:extLst>
          </p:cNvPr>
          <p:cNvPicPr>
            <a:picLocks noChangeAspect="1"/>
          </p:cNvPicPr>
          <p:nvPr/>
        </p:nvPicPr>
        <p:blipFill rotWithShape="1">
          <a:blip r:embed="rId2">
            <a:extLst>
              <a:ext uri="{28A0092B-C50C-407E-A947-70E740481C1C}">
                <a14:useLocalDpi xmlns:a14="http://schemas.microsoft.com/office/drawing/2010/main" val="0"/>
              </a:ext>
            </a:extLst>
          </a:blip>
          <a:srcRect l="-910" t="-1499" r="38428" b="68441"/>
          <a:stretch/>
        </p:blipFill>
        <p:spPr>
          <a:xfrm>
            <a:off x="2617065" y="1868624"/>
            <a:ext cx="6022340" cy="2202049"/>
          </a:xfrm>
          <a:prstGeom prst="rect">
            <a:avLst/>
          </a:prstGeom>
        </p:spPr>
      </p:pic>
      <p:pic>
        <p:nvPicPr>
          <p:cNvPr id="35" name="図 34" descr="図形&#10;&#10;中程度の精度で自動的に生成された説明">
            <a:extLst>
              <a:ext uri="{FF2B5EF4-FFF2-40B4-BE49-F238E27FC236}">
                <a16:creationId xmlns:a16="http://schemas.microsoft.com/office/drawing/2014/main" id="{49259186-34C6-4DA2-B9A2-42C3EE4E96DB}"/>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3795011" y="1988177"/>
            <a:ext cx="548111" cy="1397177"/>
          </a:xfrm>
          <a:prstGeom prst="rect">
            <a:avLst/>
          </a:prstGeom>
        </p:spPr>
      </p:pic>
      <p:pic>
        <p:nvPicPr>
          <p:cNvPr id="36" name="図 35" descr="図形&#10;&#10;中程度の精度で自動的に生成された説明">
            <a:extLst>
              <a:ext uri="{FF2B5EF4-FFF2-40B4-BE49-F238E27FC236}">
                <a16:creationId xmlns:a16="http://schemas.microsoft.com/office/drawing/2014/main" id="{16249745-1456-4F4A-9BD2-51A1A6B0C0E7}"/>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416251" y="1988177"/>
            <a:ext cx="548111" cy="1397177"/>
          </a:xfrm>
          <a:prstGeom prst="rect">
            <a:avLst/>
          </a:prstGeom>
        </p:spPr>
      </p:pic>
      <p:pic>
        <p:nvPicPr>
          <p:cNvPr id="37" name="図 36" descr="図形&#10;&#10;中程度の精度で自動的に生成された説明">
            <a:extLst>
              <a:ext uri="{FF2B5EF4-FFF2-40B4-BE49-F238E27FC236}">
                <a16:creationId xmlns:a16="http://schemas.microsoft.com/office/drawing/2014/main" id="{C50BAFE9-F49E-4D34-A665-EC67DCABA81D}"/>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100267" y="1995048"/>
            <a:ext cx="548111" cy="1397177"/>
          </a:xfrm>
          <a:prstGeom prst="rect">
            <a:avLst/>
          </a:prstGeom>
        </p:spPr>
      </p:pic>
      <p:pic>
        <p:nvPicPr>
          <p:cNvPr id="38" name="図 37" descr="図形&#10;&#10;中程度の精度で自動的に生成された説明">
            <a:extLst>
              <a:ext uri="{FF2B5EF4-FFF2-40B4-BE49-F238E27FC236}">
                <a16:creationId xmlns:a16="http://schemas.microsoft.com/office/drawing/2014/main" id="{7B1BE0E5-208D-4E99-BC25-3A5568D48B9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836157" y="1995048"/>
            <a:ext cx="548111" cy="1397177"/>
          </a:xfrm>
          <a:prstGeom prst="rect">
            <a:avLst/>
          </a:prstGeom>
        </p:spPr>
      </p:pic>
      <p:pic>
        <p:nvPicPr>
          <p:cNvPr id="39" name="図 38" descr="図形&#10;&#10;中程度の精度で自動的に生成された説明">
            <a:extLst>
              <a:ext uri="{FF2B5EF4-FFF2-40B4-BE49-F238E27FC236}">
                <a16:creationId xmlns:a16="http://schemas.microsoft.com/office/drawing/2014/main" id="{D49112CC-32CD-457D-AE6B-B7C9F7B98A3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552268" y="1995048"/>
            <a:ext cx="548111" cy="1397177"/>
          </a:xfrm>
          <a:prstGeom prst="rect">
            <a:avLst/>
          </a:prstGeom>
        </p:spPr>
      </p:pic>
      <p:pic>
        <p:nvPicPr>
          <p:cNvPr id="41" name="図 40" descr="図形&#10;&#10;中程度の精度で自動的に生成された説明">
            <a:extLst>
              <a:ext uri="{FF2B5EF4-FFF2-40B4-BE49-F238E27FC236}">
                <a16:creationId xmlns:a16="http://schemas.microsoft.com/office/drawing/2014/main" id="{8AA17CBB-508A-4618-989C-CB2131168B41}"/>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288008" y="1995048"/>
            <a:ext cx="548111" cy="1397177"/>
          </a:xfrm>
          <a:prstGeom prst="rect">
            <a:avLst/>
          </a:prstGeom>
        </p:spPr>
      </p:pic>
      <p:pic>
        <p:nvPicPr>
          <p:cNvPr id="42" name="図 41" descr="図形&#10;&#10;中程度の精度で自動的に生成された説明">
            <a:extLst>
              <a:ext uri="{FF2B5EF4-FFF2-40B4-BE49-F238E27FC236}">
                <a16:creationId xmlns:a16="http://schemas.microsoft.com/office/drawing/2014/main" id="{56C517EA-62C1-4C0B-9E43-6B97C1AD221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921832" y="1995048"/>
            <a:ext cx="548111" cy="1397177"/>
          </a:xfrm>
          <a:prstGeom prst="rect">
            <a:avLst/>
          </a:prstGeom>
        </p:spPr>
      </p:pic>
      <p:pic>
        <p:nvPicPr>
          <p:cNvPr id="106" name="図 105" descr="アイコン&#10;&#10;自動的に生成された説明">
            <a:extLst>
              <a:ext uri="{FF2B5EF4-FFF2-40B4-BE49-F238E27FC236}">
                <a16:creationId xmlns:a16="http://schemas.microsoft.com/office/drawing/2014/main" id="{72A1A470-1A05-404D-90E3-89C1A8D2671F}"/>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10645" r="44617" b="28057"/>
          <a:stretch/>
        </p:blipFill>
        <p:spPr>
          <a:xfrm>
            <a:off x="2928058" y="2471908"/>
            <a:ext cx="669708" cy="759870"/>
          </a:xfrm>
          <a:prstGeom prst="rect">
            <a:avLst/>
          </a:prstGeom>
        </p:spPr>
      </p:pic>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27</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299" y="651368"/>
            <a:ext cx="4284952" cy="373559"/>
          </a:xfrm>
        </p:spPr>
        <p:txBody>
          <a:bodyPr/>
          <a:lstStyle/>
          <a:p>
            <a:r>
              <a:rPr lang="en-US" altLang="ja-JP" dirty="0"/>
              <a:t>Scenario 8.1 for BUS</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4075240"/>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07643" y="1015009"/>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4487502" y="807603"/>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63" name="楕円 62">
            <a:extLst>
              <a:ext uri="{FF2B5EF4-FFF2-40B4-BE49-F238E27FC236}">
                <a16:creationId xmlns:a16="http://schemas.microsoft.com/office/drawing/2014/main" id="{7178CF9E-759C-4349-AC28-E429158B4DDD}"/>
              </a:ext>
            </a:extLst>
          </p:cNvPr>
          <p:cNvSpPr/>
          <p:nvPr/>
        </p:nvSpPr>
        <p:spPr>
          <a:xfrm>
            <a:off x="5421669" y="207788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3648778" y="21041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 name="楕円 113">
            <a:extLst>
              <a:ext uri="{FF2B5EF4-FFF2-40B4-BE49-F238E27FC236}">
                <a16:creationId xmlns:a16="http://schemas.microsoft.com/office/drawing/2014/main" id="{A6662987-6A0E-4154-9FBB-6BF6FA14988F}"/>
              </a:ext>
            </a:extLst>
          </p:cNvPr>
          <p:cNvSpPr/>
          <p:nvPr/>
        </p:nvSpPr>
        <p:spPr>
          <a:xfrm>
            <a:off x="6974457" y="207989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16" name="直線コネクタ 115">
            <a:extLst>
              <a:ext uri="{FF2B5EF4-FFF2-40B4-BE49-F238E27FC236}">
                <a16:creationId xmlns:a16="http://schemas.microsoft.com/office/drawing/2014/main" id="{98E03BA4-6412-4F11-BD0B-C803F05C11C6}"/>
              </a:ext>
            </a:extLst>
          </p:cNvPr>
          <p:cNvCxnSpPr/>
          <p:nvPr/>
        </p:nvCxnSpPr>
        <p:spPr>
          <a:xfrm>
            <a:off x="404958" y="4075240"/>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20" name="楕円 119">
            <a:extLst>
              <a:ext uri="{FF2B5EF4-FFF2-40B4-BE49-F238E27FC236}">
                <a16:creationId xmlns:a16="http://schemas.microsoft.com/office/drawing/2014/main" id="{7D9D56F7-820A-4B15-ACF7-9187425758FA}"/>
              </a:ext>
            </a:extLst>
          </p:cNvPr>
          <p:cNvSpPr/>
          <p:nvPr/>
        </p:nvSpPr>
        <p:spPr>
          <a:xfrm>
            <a:off x="2778496" y="2998995"/>
            <a:ext cx="272947" cy="23665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 name="テキスト ボックス 120">
            <a:extLst>
              <a:ext uri="{FF2B5EF4-FFF2-40B4-BE49-F238E27FC236}">
                <a16:creationId xmlns:a16="http://schemas.microsoft.com/office/drawing/2014/main" id="{2DC0993A-378B-415B-8926-6C7FBD3E7EA4}"/>
              </a:ext>
            </a:extLst>
          </p:cNvPr>
          <p:cNvSpPr txBox="1"/>
          <p:nvPr/>
        </p:nvSpPr>
        <p:spPr>
          <a:xfrm>
            <a:off x="1157112" y="3370657"/>
            <a:ext cx="1426226" cy="369332"/>
          </a:xfrm>
          <a:prstGeom prst="rect">
            <a:avLst/>
          </a:prstGeom>
          <a:noFill/>
        </p:spPr>
        <p:txBody>
          <a:bodyPr wrap="square">
            <a:spAutoFit/>
          </a:bodyPr>
          <a:lstStyle/>
          <a:p>
            <a:r>
              <a:rPr lang="en-US" altLang="ja-JP" b="0" dirty="0"/>
              <a:t>coordinator</a:t>
            </a:r>
            <a:endParaRPr lang="ja-JP" altLang="en-US" dirty="0"/>
          </a:p>
        </p:txBody>
      </p:sp>
      <p:cxnSp>
        <p:nvCxnSpPr>
          <p:cNvPr id="8" name="直線矢印コネクタ 7">
            <a:extLst>
              <a:ext uri="{FF2B5EF4-FFF2-40B4-BE49-F238E27FC236}">
                <a16:creationId xmlns:a16="http://schemas.microsoft.com/office/drawing/2014/main" id="{65E99A52-A49A-440E-A950-B24B6559130E}"/>
              </a:ext>
            </a:extLst>
          </p:cNvPr>
          <p:cNvCxnSpPr/>
          <p:nvPr/>
        </p:nvCxnSpPr>
        <p:spPr>
          <a:xfrm flipV="1">
            <a:off x="2286000" y="3157109"/>
            <a:ext cx="434378" cy="27073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nvGrpSpPr>
          <p:cNvPr id="4" name="グループ化 3">
            <a:extLst>
              <a:ext uri="{FF2B5EF4-FFF2-40B4-BE49-F238E27FC236}">
                <a16:creationId xmlns:a16="http://schemas.microsoft.com/office/drawing/2014/main" id="{31494075-8939-424D-9418-6D6B883C879A}"/>
              </a:ext>
            </a:extLst>
          </p:cNvPr>
          <p:cNvGrpSpPr/>
          <p:nvPr/>
        </p:nvGrpSpPr>
        <p:grpSpPr>
          <a:xfrm>
            <a:off x="412763" y="2011380"/>
            <a:ext cx="2283343" cy="939276"/>
            <a:chOff x="474503" y="1759572"/>
            <a:chExt cx="2283343" cy="939276"/>
          </a:xfrm>
        </p:grpSpPr>
        <p:sp>
          <p:nvSpPr>
            <p:cNvPr id="76" name="楕円 75">
              <a:extLst>
                <a:ext uri="{FF2B5EF4-FFF2-40B4-BE49-F238E27FC236}">
                  <a16:creationId xmlns:a16="http://schemas.microsoft.com/office/drawing/2014/main" id="{4D6A4A04-EA38-45A8-AE6A-2BC1E9EF5123}"/>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44" name="楕円 43">
              <a:extLst>
                <a:ext uri="{FF2B5EF4-FFF2-40B4-BE49-F238E27FC236}">
                  <a16:creationId xmlns:a16="http://schemas.microsoft.com/office/drawing/2014/main" id="{E552C8F5-FBE2-494A-8728-6E6C4D7D5AD4}"/>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テキスト ボックス 44">
              <a:extLst>
                <a:ext uri="{FF2B5EF4-FFF2-40B4-BE49-F238E27FC236}">
                  <a16:creationId xmlns:a16="http://schemas.microsoft.com/office/drawing/2014/main" id="{B66355F9-A463-4CDB-B492-0216EAAE0B3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46" name="楕円 45">
            <a:extLst>
              <a:ext uri="{FF2B5EF4-FFF2-40B4-BE49-F238E27FC236}">
                <a16:creationId xmlns:a16="http://schemas.microsoft.com/office/drawing/2014/main" id="{7F03B057-62EF-457E-BFF4-964715827ED1}"/>
              </a:ext>
            </a:extLst>
          </p:cNvPr>
          <p:cNvSpPr/>
          <p:nvPr/>
        </p:nvSpPr>
        <p:spPr>
          <a:xfrm>
            <a:off x="3952523"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7" name="楕円 46">
            <a:extLst>
              <a:ext uri="{FF2B5EF4-FFF2-40B4-BE49-F238E27FC236}">
                <a16:creationId xmlns:a16="http://schemas.microsoft.com/office/drawing/2014/main" id="{3C67CF8F-9548-4FA0-A8EE-8F42FE8FD7DF}"/>
              </a:ext>
            </a:extLst>
          </p:cNvPr>
          <p:cNvSpPr/>
          <p:nvPr/>
        </p:nvSpPr>
        <p:spPr>
          <a:xfrm>
            <a:off x="4560791"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8" name="楕円 47">
            <a:extLst>
              <a:ext uri="{FF2B5EF4-FFF2-40B4-BE49-F238E27FC236}">
                <a16:creationId xmlns:a16="http://schemas.microsoft.com/office/drawing/2014/main" id="{1262E44A-5FBF-4A34-95DA-09471A84DDFA}"/>
              </a:ext>
            </a:extLst>
          </p:cNvPr>
          <p:cNvSpPr/>
          <p:nvPr/>
        </p:nvSpPr>
        <p:spPr>
          <a:xfrm>
            <a:off x="5236490"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9" name="楕円 48">
            <a:extLst>
              <a:ext uri="{FF2B5EF4-FFF2-40B4-BE49-F238E27FC236}">
                <a16:creationId xmlns:a16="http://schemas.microsoft.com/office/drawing/2014/main" id="{C14A1FCB-A646-4581-BF4F-ADB89A8CC159}"/>
              </a:ext>
            </a:extLst>
          </p:cNvPr>
          <p:cNvSpPr/>
          <p:nvPr/>
        </p:nvSpPr>
        <p:spPr>
          <a:xfrm>
            <a:off x="5972505"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0" name="楕円 49">
            <a:extLst>
              <a:ext uri="{FF2B5EF4-FFF2-40B4-BE49-F238E27FC236}">
                <a16:creationId xmlns:a16="http://schemas.microsoft.com/office/drawing/2014/main" id="{3069C149-AEF4-4683-A8FF-16D8404DE810}"/>
              </a:ext>
            </a:extLst>
          </p:cNvPr>
          <p:cNvSpPr/>
          <p:nvPr/>
        </p:nvSpPr>
        <p:spPr>
          <a:xfrm>
            <a:off x="6685473"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1" name="楕円 50">
            <a:extLst>
              <a:ext uri="{FF2B5EF4-FFF2-40B4-BE49-F238E27FC236}">
                <a16:creationId xmlns:a16="http://schemas.microsoft.com/office/drawing/2014/main" id="{C0E17CB4-C533-43F2-B282-202FE082B9DB}"/>
              </a:ext>
            </a:extLst>
          </p:cNvPr>
          <p:cNvSpPr/>
          <p:nvPr/>
        </p:nvSpPr>
        <p:spPr>
          <a:xfrm>
            <a:off x="7431444"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cxnSp>
        <p:nvCxnSpPr>
          <p:cNvPr id="9" name="直線コネクタ 8">
            <a:extLst>
              <a:ext uri="{FF2B5EF4-FFF2-40B4-BE49-F238E27FC236}">
                <a16:creationId xmlns:a16="http://schemas.microsoft.com/office/drawing/2014/main" id="{83F17398-AFB2-4C85-ACAB-DF4BE18A8254}"/>
              </a:ext>
            </a:extLst>
          </p:cNvPr>
          <p:cNvCxnSpPr>
            <a:stCxn id="68" idx="5"/>
            <a:endCxn id="46" idx="1"/>
          </p:cNvCxnSpPr>
          <p:nvPr/>
        </p:nvCxnSpPr>
        <p:spPr>
          <a:xfrm>
            <a:off x="3818462" y="2244802"/>
            <a:ext cx="163174" cy="301349"/>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B9638122-7B14-4145-B722-BB3DD99C50F5}"/>
              </a:ext>
            </a:extLst>
          </p:cNvPr>
          <p:cNvCxnSpPr>
            <a:cxnSpLocks/>
          </p:cNvCxnSpPr>
          <p:nvPr/>
        </p:nvCxnSpPr>
        <p:spPr>
          <a:xfrm>
            <a:off x="3889606" y="2242623"/>
            <a:ext cx="807065" cy="327588"/>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7EA07032-9D02-4D76-9E13-460CB583C2BA}"/>
              </a:ext>
            </a:extLst>
          </p:cNvPr>
          <p:cNvCxnSpPr>
            <a:cxnSpLocks/>
            <a:endCxn id="49" idx="1"/>
          </p:cNvCxnSpPr>
          <p:nvPr/>
        </p:nvCxnSpPr>
        <p:spPr>
          <a:xfrm>
            <a:off x="5555329" y="2226354"/>
            <a:ext cx="446289" cy="31979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C13BF501-5F91-4902-BC5B-6D791CD01C48}"/>
              </a:ext>
            </a:extLst>
          </p:cNvPr>
          <p:cNvCxnSpPr>
            <a:cxnSpLocks/>
            <a:stCxn id="63" idx="4"/>
          </p:cNvCxnSpPr>
          <p:nvPr/>
        </p:nvCxnSpPr>
        <p:spPr>
          <a:xfrm flipH="1">
            <a:off x="5347726" y="2242623"/>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8B6E4AD3-1781-42B6-ABB8-C2453AD89AE0}"/>
              </a:ext>
            </a:extLst>
          </p:cNvPr>
          <p:cNvCxnSpPr>
            <a:cxnSpLocks/>
          </p:cNvCxnSpPr>
          <p:nvPr/>
        </p:nvCxnSpPr>
        <p:spPr>
          <a:xfrm flipH="1">
            <a:off x="6844133" y="2242623"/>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BB3FB605-BE14-4870-93DD-08A630BCFBC4}"/>
              </a:ext>
            </a:extLst>
          </p:cNvPr>
          <p:cNvCxnSpPr>
            <a:cxnSpLocks/>
            <a:stCxn id="114" idx="5"/>
            <a:endCxn id="51" idx="0"/>
          </p:cNvCxnSpPr>
          <p:nvPr/>
        </p:nvCxnSpPr>
        <p:spPr>
          <a:xfrm>
            <a:off x="7144141" y="2220512"/>
            <a:ext cx="386702" cy="301513"/>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7E69C0C8-D118-4913-A429-A3D4591CA8E4}"/>
              </a:ext>
            </a:extLst>
          </p:cNvPr>
          <p:cNvCxnSpPr>
            <a:cxnSpLocks/>
            <a:endCxn id="68" idx="3"/>
          </p:cNvCxnSpPr>
          <p:nvPr/>
        </p:nvCxnSpPr>
        <p:spPr>
          <a:xfrm flipV="1">
            <a:off x="3006601" y="2244802"/>
            <a:ext cx="671290" cy="746448"/>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4D75A5D9-7CEB-4DA3-918D-9C995A36D1B3}"/>
              </a:ext>
            </a:extLst>
          </p:cNvPr>
          <p:cNvCxnSpPr>
            <a:cxnSpLocks/>
            <a:stCxn id="68" idx="6"/>
            <a:endCxn id="63" idx="2"/>
          </p:cNvCxnSpPr>
          <p:nvPr/>
        </p:nvCxnSpPr>
        <p:spPr>
          <a:xfrm flipV="1">
            <a:off x="3847575" y="2160253"/>
            <a:ext cx="1574094" cy="26305"/>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BB8294FB-9534-4F83-923D-8D7B7A3C545F}"/>
              </a:ext>
            </a:extLst>
          </p:cNvPr>
          <p:cNvCxnSpPr>
            <a:cxnSpLocks/>
            <a:endCxn id="114" idx="2"/>
          </p:cNvCxnSpPr>
          <p:nvPr/>
        </p:nvCxnSpPr>
        <p:spPr>
          <a:xfrm flipV="1">
            <a:off x="5644326" y="2162268"/>
            <a:ext cx="1330131" cy="16546"/>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4B8D72BF-9413-424F-9D6D-47D0D516BE66}"/>
              </a:ext>
            </a:extLst>
          </p:cNvPr>
          <p:cNvSpPr txBox="1"/>
          <p:nvPr/>
        </p:nvSpPr>
        <p:spPr>
          <a:xfrm>
            <a:off x="404957" y="4295234"/>
            <a:ext cx="8553603" cy="646331"/>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endParaRPr lang="en-US" altLang="ja-JP" b="0" dirty="0">
              <a:effectLst/>
            </a:endParaRPr>
          </a:p>
        </p:txBody>
      </p:sp>
      <p:sp>
        <p:nvSpPr>
          <p:cNvPr id="67" name="テキスト ボックス 66">
            <a:extLst>
              <a:ext uri="{FF2B5EF4-FFF2-40B4-BE49-F238E27FC236}">
                <a16:creationId xmlns:a16="http://schemas.microsoft.com/office/drawing/2014/main" id="{820A7E68-492D-4097-843B-76D42C3FDD8D}"/>
              </a:ext>
            </a:extLst>
          </p:cNvPr>
          <p:cNvSpPr txBox="1"/>
          <p:nvPr/>
        </p:nvSpPr>
        <p:spPr>
          <a:xfrm>
            <a:off x="274714" y="4039626"/>
            <a:ext cx="3510435" cy="369332"/>
          </a:xfrm>
          <a:prstGeom prst="rect">
            <a:avLst/>
          </a:prstGeom>
          <a:noFill/>
        </p:spPr>
        <p:txBody>
          <a:bodyPr wrap="square">
            <a:spAutoFit/>
          </a:bodyPr>
          <a:lstStyle/>
          <a:p>
            <a:r>
              <a:rPr lang="en-US" altLang="ja-JP" u="sng" dirty="0"/>
              <a:t>Use case</a:t>
            </a:r>
            <a:endParaRPr lang="ja-JP" altLang="en-US" u="sng" dirty="0"/>
          </a:p>
        </p:txBody>
      </p:sp>
      <p:graphicFrame>
        <p:nvGraphicFramePr>
          <p:cNvPr id="72" name="表 8">
            <a:extLst>
              <a:ext uri="{FF2B5EF4-FFF2-40B4-BE49-F238E27FC236}">
                <a16:creationId xmlns:a16="http://schemas.microsoft.com/office/drawing/2014/main" id="{078E2E87-1969-490B-BA24-38805556520E}"/>
              </a:ext>
            </a:extLst>
          </p:cNvPr>
          <p:cNvGraphicFramePr>
            <a:graphicFrameLocks noGrp="1"/>
          </p:cNvGraphicFramePr>
          <p:nvPr/>
        </p:nvGraphicFramePr>
        <p:xfrm>
          <a:off x="131299" y="4916113"/>
          <a:ext cx="8834830" cy="1576493"/>
        </p:xfrm>
        <a:graphic>
          <a:graphicData uri="http://schemas.openxmlformats.org/drawingml/2006/table">
            <a:tbl>
              <a:tblPr firstRow="1" bandRow="1">
                <a:tableStyleId>{5C22544A-7EE6-4342-B048-85BDC9FD1C3A}</a:tableStyleId>
              </a:tblPr>
              <a:tblGrid>
                <a:gridCol w="623081">
                  <a:extLst>
                    <a:ext uri="{9D8B030D-6E8A-4147-A177-3AD203B41FA5}">
                      <a16:colId xmlns:a16="http://schemas.microsoft.com/office/drawing/2014/main" val="3229361360"/>
                    </a:ext>
                  </a:extLst>
                </a:gridCol>
                <a:gridCol w="2174934">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r>
                        <a:rPr kumimoji="1" lang="en-US" altLang="ja-JP" b="1" dirty="0"/>
                        <a:t>scenario</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8.1vv</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VBAN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3.1a</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8.1vh</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HBAN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3.1b</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6350091"/>
                  </a:ext>
                </a:extLst>
              </a:tr>
            </a:tbl>
          </a:graphicData>
        </a:graphic>
      </p:graphicFrame>
      <p:sp>
        <p:nvSpPr>
          <p:cNvPr id="58" name="楕円 55">
            <a:extLst>
              <a:ext uri="{FF2B5EF4-FFF2-40B4-BE49-F238E27FC236}">
                <a16:creationId xmlns:a16="http://schemas.microsoft.com/office/drawing/2014/main" id="{89F29297-76DF-47DA-91D9-FA96306CFAE8}"/>
              </a:ext>
            </a:extLst>
          </p:cNvPr>
          <p:cNvSpPr/>
          <p:nvPr/>
        </p:nvSpPr>
        <p:spPr>
          <a:xfrm>
            <a:off x="2866848" y="328017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9" name="楕円 55">
            <a:extLst>
              <a:ext uri="{FF2B5EF4-FFF2-40B4-BE49-F238E27FC236}">
                <a16:creationId xmlns:a16="http://schemas.microsoft.com/office/drawing/2014/main" id="{66BDE3C9-A642-4FC0-8939-D998FF9AA5B1}"/>
              </a:ext>
            </a:extLst>
          </p:cNvPr>
          <p:cNvSpPr/>
          <p:nvPr/>
        </p:nvSpPr>
        <p:spPr>
          <a:xfrm>
            <a:off x="8252488" y="3067038"/>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1" name="テキスト ボックス 10">
            <a:extLst>
              <a:ext uri="{FF2B5EF4-FFF2-40B4-BE49-F238E27FC236}">
                <a16:creationId xmlns:a16="http://schemas.microsoft.com/office/drawing/2014/main" id="{5959A76D-5D1E-E12F-C72B-2055EC37171F}"/>
              </a:ext>
            </a:extLst>
          </p:cNvPr>
          <p:cNvSpPr txBox="1"/>
          <p:nvPr/>
        </p:nvSpPr>
        <p:spPr>
          <a:xfrm>
            <a:off x="3554196" y="1280697"/>
            <a:ext cx="5996144" cy="646331"/>
          </a:xfrm>
          <a:prstGeom prst="rect">
            <a:avLst/>
          </a:prstGeom>
          <a:noFill/>
        </p:spPr>
        <p:txBody>
          <a:bodyPr wrap="square">
            <a:spAutoFit/>
          </a:bodyPr>
          <a:lstStyle/>
          <a:p>
            <a:r>
              <a:rPr lang="en-US" altLang="ja-JP" b="0" dirty="0"/>
              <a:t>Original channel models, common channel model to IEEE 802.15.4a and IEEE802.15.6-2012</a:t>
            </a:r>
            <a:endParaRPr lang="ja-JP" altLang="en-US" b="0" dirty="0"/>
          </a:p>
        </p:txBody>
      </p:sp>
      <p:sp>
        <p:nvSpPr>
          <p:cNvPr id="13" name="矢印: 右 12">
            <a:extLst>
              <a:ext uri="{FF2B5EF4-FFF2-40B4-BE49-F238E27FC236}">
                <a16:creationId xmlns:a16="http://schemas.microsoft.com/office/drawing/2014/main" id="{D7EDB3FE-B7DD-DE51-8B81-8E2CA7894353}"/>
              </a:ext>
            </a:extLst>
          </p:cNvPr>
          <p:cNvSpPr/>
          <p:nvPr/>
        </p:nvSpPr>
        <p:spPr>
          <a:xfrm>
            <a:off x="3262912" y="1393909"/>
            <a:ext cx="311028" cy="178000"/>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442453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28</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10</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4092602"/>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108042" y="4396957"/>
            <a:ext cx="8822894" cy="923330"/>
          </a:xfrm>
          <a:prstGeom prst="rect">
            <a:avLst/>
          </a:prstGeom>
          <a:noFill/>
        </p:spPr>
        <p:txBody>
          <a:bodyPr wrap="square">
            <a:spAutoFit/>
          </a:bodyPr>
          <a:lstStyle/>
          <a:p>
            <a:pPr marL="285750" indent="-285750">
              <a:buFont typeface="Wingdings" panose="05000000000000000000" pitchFamily="2" charset="2"/>
              <a:buChar char="l"/>
            </a:pPr>
            <a:r>
              <a:rPr kumimoji="1" lang="en-US" altLang="ja-JP" dirty="0"/>
              <a:t>Key-less entry system</a:t>
            </a:r>
          </a:p>
          <a:p>
            <a:pPr marL="742950" lvl="1" indent="-285750">
              <a:buFontTx/>
              <a:buChar char="-"/>
            </a:pPr>
            <a:r>
              <a:rPr lang="en-US" altLang="ja-JP" b="0" dirty="0"/>
              <a:t>Node is around user outside of vehicle / coordinator is in Engine compartment</a:t>
            </a:r>
          </a:p>
          <a:p>
            <a:pPr marL="742950" lvl="1" indent="-285750">
              <a:buFontTx/>
              <a:buChar char="-"/>
            </a:pPr>
            <a:r>
              <a:rPr lang="en-US" altLang="ja-JP" dirty="0"/>
              <a:t>Asymmetric</a:t>
            </a:r>
            <a:r>
              <a:rPr lang="en-US" altLang="ja-JP" b="0" dirty="0"/>
              <a:t> environment. Two direction model should be defined separatory.</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5" y="4107763"/>
            <a:ext cx="3510435" cy="369332"/>
          </a:xfrm>
          <a:prstGeom prst="rect">
            <a:avLst/>
          </a:prstGeom>
          <a:noFill/>
        </p:spPr>
        <p:txBody>
          <a:bodyPr wrap="square">
            <a:spAutoFit/>
          </a:bodyPr>
          <a:lstStyle/>
          <a:p>
            <a:r>
              <a:rPr lang="en-US" altLang="ja-JP" u="sng" dirty="0"/>
              <a:t>Use case</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32" name="テキスト ボックス 31">
            <a:extLst>
              <a:ext uri="{FF2B5EF4-FFF2-40B4-BE49-F238E27FC236}">
                <a16:creationId xmlns:a16="http://schemas.microsoft.com/office/drawing/2014/main" id="{07A39774-D4E9-4745-94FB-30B46BD5348F}"/>
              </a:ext>
            </a:extLst>
          </p:cNvPr>
          <p:cNvSpPr txBox="1"/>
          <p:nvPr/>
        </p:nvSpPr>
        <p:spPr>
          <a:xfrm>
            <a:off x="444270" y="1055116"/>
            <a:ext cx="6391535" cy="369332"/>
          </a:xfrm>
          <a:prstGeom prst="rect">
            <a:avLst/>
          </a:prstGeom>
          <a:noFill/>
        </p:spPr>
        <p:txBody>
          <a:bodyPr wrap="square">
            <a:spAutoFit/>
          </a:bodyPr>
          <a:lstStyle/>
          <a:p>
            <a:r>
              <a:rPr lang="en-US" altLang="ja-JP" u="sng" dirty="0"/>
              <a:t>In-body / External</a:t>
            </a:r>
            <a:endParaRPr lang="ja-JP" altLang="en-US" u="sng" dirty="0"/>
          </a:p>
        </p:txBody>
      </p:sp>
      <p:grpSp>
        <p:nvGrpSpPr>
          <p:cNvPr id="33" name="グループ化 32">
            <a:extLst>
              <a:ext uri="{FF2B5EF4-FFF2-40B4-BE49-F238E27FC236}">
                <a16:creationId xmlns:a16="http://schemas.microsoft.com/office/drawing/2014/main" id="{DE21B63B-0E2E-4DA6-AE2B-82455D6F9F3C}"/>
              </a:ext>
            </a:extLst>
          </p:cNvPr>
          <p:cNvGrpSpPr/>
          <p:nvPr/>
        </p:nvGrpSpPr>
        <p:grpSpPr>
          <a:xfrm>
            <a:off x="3413527" y="2187089"/>
            <a:ext cx="5380855" cy="2042941"/>
            <a:chOff x="914400" y="1593575"/>
            <a:chExt cx="7599285" cy="2885209"/>
          </a:xfrm>
        </p:grpSpPr>
        <p:cxnSp>
          <p:nvCxnSpPr>
            <p:cNvPr id="34" name="直線コネクタ 33">
              <a:extLst>
                <a:ext uri="{FF2B5EF4-FFF2-40B4-BE49-F238E27FC236}">
                  <a16:creationId xmlns:a16="http://schemas.microsoft.com/office/drawing/2014/main" id="{53DF1A44-E721-4625-8BBD-D898368652D3}"/>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B47483A-9F92-46B4-B546-BF6F00C0361A}"/>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7555CF5-E42E-46A7-8513-FA41271DFA22}"/>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E56251C-7C31-4137-BD9A-AACB85A80D9B}"/>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84FEAA3-A879-4880-9307-99AEBBB3EF82}"/>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562E339-96D6-4721-870B-95309D47A1B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672381A2-8210-4C57-A7F2-5975E35C2F02}"/>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C00657AD-A2CC-445A-983A-6E9B6DEE1B30}"/>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4C972328-6A05-4DBA-B109-BDF65CD3CDC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82E9808B-4B11-4CF2-9246-C1C877BF850C}"/>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DA725021-ECEE-4960-B452-0FFD25442D0A}"/>
              </a:ext>
            </a:extLst>
          </p:cNvPr>
          <p:cNvSpPr/>
          <p:nvPr/>
        </p:nvSpPr>
        <p:spPr>
          <a:xfrm>
            <a:off x="5069345" y="23582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3B702E7D-D28B-49A0-BF81-546B7978E93A}"/>
              </a:ext>
            </a:extLst>
          </p:cNvPr>
          <p:cNvSpPr/>
          <p:nvPr/>
        </p:nvSpPr>
        <p:spPr>
          <a:xfrm>
            <a:off x="1911487" y="2733358"/>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ABD7B075-B60E-48C9-87C8-B80C41242F47}"/>
              </a:ext>
            </a:extLst>
          </p:cNvPr>
          <p:cNvSpPr/>
          <p:nvPr/>
        </p:nvSpPr>
        <p:spPr>
          <a:xfrm>
            <a:off x="1343441" y="2055627"/>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B81D0181-6494-47C9-AA42-B98A98E14795}"/>
              </a:ext>
            </a:extLst>
          </p:cNvPr>
          <p:cNvSpPr/>
          <p:nvPr/>
        </p:nvSpPr>
        <p:spPr>
          <a:xfrm>
            <a:off x="1352111" y="2483845"/>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5DE45A6-0A66-4DF2-A03E-119E72D67838}"/>
              </a:ext>
            </a:extLst>
          </p:cNvPr>
          <p:cNvSpPr/>
          <p:nvPr/>
        </p:nvSpPr>
        <p:spPr>
          <a:xfrm>
            <a:off x="1352319" y="3268980"/>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DBC59873-E2D6-4AD0-AD6F-6DBE7F6957A5}"/>
              </a:ext>
            </a:extLst>
          </p:cNvPr>
          <p:cNvSpPr/>
          <p:nvPr/>
        </p:nvSpPr>
        <p:spPr>
          <a:xfrm>
            <a:off x="1602285" y="3268980"/>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760507DF-E3CB-4D17-81CA-B65350B563EB}"/>
              </a:ext>
            </a:extLst>
          </p:cNvPr>
          <p:cNvSpPr/>
          <p:nvPr/>
        </p:nvSpPr>
        <p:spPr>
          <a:xfrm rot="1521759">
            <a:off x="1202168" y="2475331"/>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74B85D61-FBAD-4D78-B004-5EB34CDF004E}"/>
              </a:ext>
            </a:extLst>
          </p:cNvPr>
          <p:cNvSpPr/>
          <p:nvPr/>
        </p:nvSpPr>
        <p:spPr>
          <a:xfrm rot="20039791">
            <a:off x="1716947" y="2481340"/>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11E7FD23-07EC-4D61-ADDD-459FF6597DCB}"/>
              </a:ext>
            </a:extLst>
          </p:cNvPr>
          <p:cNvSpPr/>
          <p:nvPr/>
        </p:nvSpPr>
        <p:spPr>
          <a:xfrm>
            <a:off x="3536910" y="3367116"/>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aphicFrame>
        <p:nvGraphicFramePr>
          <p:cNvPr id="70" name="表 8">
            <a:extLst>
              <a:ext uri="{FF2B5EF4-FFF2-40B4-BE49-F238E27FC236}">
                <a16:creationId xmlns:a16="http://schemas.microsoft.com/office/drawing/2014/main" id="{167FFC83-E1D6-4BA4-A2E0-A87BC461C723}"/>
              </a:ext>
            </a:extLst>
          </p:cNvPr>
          <p:cNvGraphicFramePr>
            <a:graphicFrameLocks noGrp="1"/>
          </p:cNvGraphicFramePr>
          <p:nvPr/>
        </p:nvGraphicFramePr>
        <p:xfrm>
          <a:off x="192685" y="5248072"/>
          <a:ext cx="8834830" cy="1149773"/>
        </p:xfrm>
        <a:graphic>
          <a:graphicData uri="http://schemas.openxmlformats.org/drawingml/2006/table">
            <a:tbl>
              <a:tblPr firstRow="1" bandRow="1">
                <a:tableStyleId>{5C22544A-7EE6-4342-B048-85BDC9FD1C3A}</a:tableStyleId>
              </a:tblPr>
              <a:tblGrid>
                <a:gridCol w="522539">
                  <a:extLst>
                    <a:ext uri="{9D8B030D-6E8A-4147-A177-3AD203B41FA5}">
                      <a16:colId xmlns:a16="http://schemas.microsoft.com/office/drawing/2014/main" val="3229361360"/>
                    </a:ext>
                  </a:extLst>
                </a:gridCol>
                <a:gridCol w="2275476">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scenario</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r>
                        <a:rPr kumimoji="1" lang="en-US" altLang="ja-JP" b="1" dirty="0"/>
                        <a:t>10</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bl>
          </a:graphicData>
        </a:graphic>
      </p:graphicFrame>
      <p:grpSp>
        <p:nvGrpSpPr>
          <p:cNvPr id="37" name="グループ化 36">
            <a:extLst>
              <a:ext uri="{FF2B5EF4-FFF2-40B4-BE49-F238E27FC236}">
                <a16:creationId xmlns:a16="http://schemas.microsoft.com/office/drawing/2014/main" id="{58BE728B-7050-49F7-818E-C9B1E99D62F5}"/>
              </a:ext>
            </a:extLst>
          </p:cNvPr>
          <p:cNvGrpSpPr/>
          <p:nvPr/>
        </p:nvGrpSpPr>
        <p:grpSpPr>
          <a:xfrm>
            <a:off x="2395238" y="1862250"/>
            <a:ext cx="2283343" cy="939276"/>
            <a:chOff x="474503" y="1759572"/>
            <a:chExt cx="2283343" cy="939276"/>
          </a:xfrm>
        </p:grpSpPr>
        <p:sp>
          <p:nvSpPr>
            <p:cNvPr id="38" name="楕円 37">
              <a:extLst>
                <a:ext uri="{FF2B5EF4-FFF2-40B4-BE49-F238E27FC236}">
                  <a16:creationId xmlns:a16="http://schemas.microsoft.com/office/drawing/2014/main" id="{AFD02B3E-A160-443B-817B-07B22D13662A}"/>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 name="楕円 59">
              <a:extLst>
                <a:ext uri="{FF2B5EF4-FFF2-40B4-BE49-F238E27FC236}">
                  <a16:creationId xmlns:a16="http://schemas.microsoft.com/office/drawing/2014/main" id="{D0F12A5E-9B1D-4533-968E-841F3701168A}"/>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2" name="テキスト ボックス 61">
              <a:extLst>
                <a:ext uri="{FF2B5EF4-FFF2-40B4-BE49-F238E27FC236}">
                  <a16:creationId xmlns:a16="http://schemas.microsoft.com/office/drawing/2014/main" id="{89212D43-B199-4CAF-844F-7AD3FC86F397}"/>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4" name="テキスト ボックス 63">
              <a:extLst>
                <a:ext uri="{FF2B5EF4-FFF2-40B4-BE49-F238E27FC236}">
                  <a16:creationId xmlns:a16="http://schemas.microsoft.com/office/drawing/2014/main" id="{713B7E76-D805-447F-B466-42516422166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5" name="楕円 64">
              <a:extLst>
                <a:ext uri="{FF2B5EF4-FFF2-40B4-BE49-F238E27FC236}">
                  <a16:creationId xmlns:a16="http://schemas.microsoft.com/office/drawing/2014/main" id="{1FC12EE1-1886-4C00-946D-8A697A97B39A}"/>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67" name="テキスト ボックス 66">
              <a:extLst>
                <a:ext uri="{FF2B5EF4-FFF2-40B4-BE49-F238E27FC236}">
                  <a16:creationId xmlns:a16="http://schemas.microsoft.com/office/drawing/2014/main" id="{F3101896-7F29-44FC-AD4D-686DBEDCEDB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7" name="テキスト ボックス 6">
            <a:extLst>
              <a:ext uri="{FF2B5EF4-FFF2-40B4-BE49-F238E27FC236}">
                <a16:creationId xmlns:a16="http://schemas.microsoft.com/office/drawing/2014/main" id="{2962706F-250D-FCCF-046B-A2DE5D444B4D}"/>
              </a:ext>
            </a:extLst>
          </p:cNvPr>
          <p:cNvSpPr txBox="1"/>
          <p:nvPr/>
        </p:nvSpPr>
        <p:spPr>
          <a:xfrm>
            <a:off x="3554196" y="1124771"/>
            <a:ext cx="5996144" cy="369332"/>
          </a:xfrm>
          <a:prstGeom prst="rect">
            <a:avLst/>
          </a:prstGeom>
          <a:noFill/>
        </p:spPr>
        <p:txBody>
          <a:bodyPr wrap="square">
            <a:spAutoFit/>
          </a:bodyPr>
          <a:lstStyle/>
          <a:p>
            <a:r>
              <a:rPr lang="en-US" altLang="ja-JP" b="0" dirty="0"/>
              <a:t>Common channel model to IEEE 802.15.4a</a:t>
            </a:r>
            <a:endParaRPr lang="ja-JP" altLang="en-US" b="0" dirty="0"/>
          </a:p>
        </p:txBody>
      </p:sp>
      <p:sp>
        <p:nvSpPr>
          <p:cNvPr id="9" name="矢印: 右 8">
            <a:extLst>
              <a:ext uri="{FF2B5EF4-FFF2-40B4-BE49-F238E27FC236}">
                <a16:creationId xmlns:a16="http://schemas.microsoft.com/office/drawing/2014/main" id="{38A4C581-1013-D231-A20D-718377177722}"/>
              </a:ext>
            </a:extLst>
          </p:cNvPr>
          <p:cNvSpPr/>
          <p:nvPr/>
        </p:nvSpPr>
        <p:spPr>
          <a:xfrm>
            <a:off x="3262912" y="1237983"/>
            <a:ext cx="311028" cy="178000"/>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2893489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29</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13</a:t>
            </a:r>
            <a:endParaRPr kumimoji="1" lang="ja-JP" altLang="en-US" dirty="0"/>
          </a:p>
        </p:txBody>
      </p:sp>
      <p:sp>
        <p:nvSpPr>
          <p:cNvPr id="60" name="テキスト ボックス 59">
            <a:extLst>
              <a:ext uri="{FF2B5EF4-FFF2-40B4-BE49-F238E27FC236}">
                <a16:creationId xmlns:a16="http://schemas.microsoft.com/office/drawing/2014/main" id="{A312119F-4C2C-4796-A2E7-927D0CC0A177}"/>
              </a:ext>
            </a:extLst>
          </p:cNvPr>
          <p:cNvSpPr txBox="1"/>
          <p:nvPr/>
        </p:nvSpPr>
        <p:spPr>
          <a:xfrm>
            <a:off x="128334" y="1063602"/>
            <a:ext cx="7688555" cy="369332"/>
          </a:xfrm>
          <a:prstGeom prst="rect">
            <a:avLst/>
          </a:prstGeom>
          <a:noFill/>
        </p:spPr>
        <p:txBody>
          <a:bodyPr wrap="square">
            <a:spAutoFit/>
          </a:bodyPr>
          <a:lstStyle/>
          <a:p>
            <a:r>
              <a:rPr lang="en-US" altLang="ja-JP" u="sng" dirty="0"/>
              <a:t>Outside surface of vehicle / coordinator is on vehicle</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58740" y="4069193"/>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Communication between user on pedestrian and vehicle</a:t>
            </a:r>
          </a:p>
          <a:p>
            <a:pPr marL="742950" lvl="1" indent="-285750">
              <a:buFontTx/>
              <a:buChar char="-"/>
            </a:pPr>
            <a:r>
              <a:rPr lang="en-US" altLang="ja-JP" b="0" dirty="0"/>
              <a:t>Node is around user outside of vehicle / coordinator is on outside surface of vehicle (vehicle moves in walking speed (&lt;5km/h))</a:t>
            </a:r>
          </a:p>
          <a:p>
            <a:pPr marL="742950" lvl="1" indent="-285750">
              <a:buFontTx/>
              <a:buChar char="-"/>
            </a:pPr>
            <a:r>
              <a:rPr lang="en-US" altLang="ja-JP" b="0" dirty="0"/>
              <a:t>Asymmetric environmental model</a:t>
            </a:r>
            <a:endParaRPr lang="ja-JP" altLang="en-US" dirty="0"/>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156269" y="3811054"/>
            <a:ext cx="3510435" cy="369332"/>
          </a:xfrm>
          <a:prstGeom prst="rect">
            <a:avLst/>
          </a:prstGeom>
          <a:noFill/>
        </p:spPr>
        <p:txBody>
          <a:bodyPr wrap="square">
            <a:spAutoFit/>
          </a:bodyPr>
          <a:lstStyle/>
          <a:p>
            <a:r>
              <a:rPr lang="en-US" altLang="ja-JP" u="sng" dirty="0"/>
              <a:t>Use case</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cxnSp>
        <p:nvCxnSpPr>
          <p:cNvPr id="32" name="直線コネクタ 31">
            <a:extLst>
              <a:ext uri="{FF2B5EF4-FFF2-40B4-BE49-F238E27FC236}">
                <a16:creationId xmlns:a16="http://schemas.microsoft.com/office/drawing/2014/main" id="{3EFACC5B-22AB-4A4B-8DE8-85DFDB00631D}"/>
              </a:ext>
            </a:extLst>
          </p:cNvPr>
          <p:cNvCxnSpPr/>
          <p:nvPr/>
        </p:nvCxnSpPr>
        <p:spPr>
          <a:xfrm>
            <a:off x="404958" y="3923114"/>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33" name="グループ化 32">
            <a:extLst>
              <a:ext uri="{FF2B5EF4-FFF2-40B4-BE49-F238E27FC236}">
                <a16:creationId xmlns:a16="http://schemas.microsoft.com/office/drawing/2014/main" id="{77B86ED1-A276-47D2-BCAC-7353FB4FD4CA}"/>
              </a:ext>
            </a:extLst>
          </p:cNvPr>
          <p:cNvGrpSpPr/>
          <p:nvPr/>
        </p:nvGrpSpPr>
        <p:grpSpPr>
          <a:xfrm>
            <a:off x="3413527" y="2017601"/>
            <a:ext cx="5380855" cy="2042941"/>
            <a:chOff x="914400" y="1593575"/>
            <a:chExt cx="7599285" cy="2885209"/>
          </a:xfrm>
        </p:grpSpPr>
        <p:cxnSp>
          <p:nvCxnSpPr>
            <p:cNvPr id="34" name="直線コネクタ 33">
              <a:extLst>
                <a:ext uri="{FF2B5EF4-FFF2-40B4-BE49-F238E27FC236}">
                  <a16:creationId xmlns:a16="http://schemas.microsoft.com/office/drawing/2014/main" id="{7E4D8790-95B7-4365-89E4-93B9572F9B9E}"/>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B8AECC5-BF04-4632-B909-5BA1259D9F77}"/>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AD509C1-7F81-4586-99C6-D3668BB2A0D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03260CF-6D64-46FE-8CB8-BBA83E1CAA68}"/>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18673B1-CAC1-42D2-926E-14AF3C271C2E}"/>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17D5B98-20D2-4EBF-874C-278825476C40}"/>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E69955B-FECB-4286-81A8-253613E5D114}"/>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32CCFA45-EB35-454C-8DC7-F73BBEFE8746}"/>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7667BC11-7A14-490F-B7B8-B4A31B250A8F}"/>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3C207293-6931-4BDB-BBE4-AEE81660F62B}"/>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7C3B2DAE-F27D-4B22-8791-240B3C4B5AD1}"/>
              </a:ext>
            </a:extLst>
          </p:cNvPr>
          <p:cNvSpPr/>
          <p:nvPr/>
        </p:nvSpPr>
        <p:spPr>
          <a:xfrm>
            <a:off x="4950017" y="207080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5C00FDDB-D288-48A5-B601-FF28E809661F}"/>
              </a:ext>
            </a:extLst>
          </p:cNvPr>
          <p:cNvSpPr/>
          <p:nvPr/>
        </p:nvSpPr>
        <p:spPr>
          <a:xfrm>
            <a:off x="1911487" y="256387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D5287CE2-A8E8-4C11-9D2F-EB5990AA7DFD}"/>
              </a:ext>
            </a:extLst>
          </p:cNvPr>
          <p:cNvSpPr/>
          <p:nvPr/>
        </p:nvSpPr>
        <p:spPr>
          <a:xfrm>
            <a:off x="1343441" y="1886139"/>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A6A24DDF-70D6-4E32-8BCC-BD80C3B7183E}"/>
              </a:ext>
            </a:extLst>
          </p:cNvPr>
          <p:cNvSpPr/>
          <p:nvPr/>
        </p:nvSpPr>
        <p:spPr>
          <a:xfrm>
            <a:off x="1352111" y="2314357"/>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2513B9D-55F7-4961-9C66-86C5BF75586E}"/>
              </a:ext>
            </a:extLst>
          </p:cNvPr>
          <p:cNvSpPr/>
          <p:nvPr/>
        </p:nvSpPr>
        <p:spPr>
          <a:xfrm>
            <a:off x="1352319" y="3099492"/>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76B71CB3-549A-401F-85C1-0E132DAEE7A0}"/>
              </a:ext>
            </a:extLst>
          </p:cNvPr>
          <p:cNvSpPr/>
          <p:nvPr/>
        </p:nvSpPr>
        <p:spPr>
          <a:xfrm>
            <a:off x="1602285" y="3099492"/>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AB96D0F8-4998-40B5-A86B-33CC7FB30749}"/>
              </a:ext>
            </a:extLst>
          </p:cNvPr>
          <p:cNvSpPr/>
          <p:nvPr/>
        </p:nvSpPr>
        <p:spPr>
          <a:xfrm rot="1521759">
            <a:off x="1202168" y="2305843"/>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AB225DB6-DB45-465D-953A-2674B75A73B6}"/>
              </a:ext>
            </a:extLst>
          </p:cNvPr>
          <p:cNvSpPr/>
          <p:nvPr/>
        </p:nvSpPr>
        <p:spPr>
          <a:xfrm rot="20039791">
            <a:off x="1716947" y="2311852"/>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9AB42EB4-1FAF-4317-A982-F419157ACF2E}"/>
              </a:ext>
            </a:extLst>
          </p:cNvPr>
          <p:cNvSpPr/>
          <p:nvPr/>
        </p:nvSpPr>
        <p:spPr>
          <a:xfrm>
            <a:off x="3536910" y="3197628"/>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 name="矢印: 右 3">
            <a:extLst>
              <a:ext uri="{FF2B5EF4-FFF2-40B4-BE49-F238E27FC236}">
                <a16:creationId xmlns:a16="http://schemas.microsoft.com/office/drawing/2014/main" id="{69D9FAC2-3AB5-442D-99FF-0F61D4CD58CF}"/>
              </a:ext>
            </a:extLst>
          </p:cNvPr>
          <p:cNvSpPr/>
          <p:nvPr/>
        </p:nvSpPr>
        <p:spPr>
          <a:xfrm flipH="1">
            <a:off x="4735542" y="1994744"/>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Moving at walking speed (&lt;5km/h)</a:t>
            </a:r>
            <a:endParaRPr kumimoji="1" lang="ja-JP" altLang="en-US" dirty="0"/>
          </a:p>
        </p:txBody>
      </p:sp>
      <p:graphicFrame>
        <p:nvGraphicFramePr>
          <p:cNvPr id="70" name="表 8">
            <a:extLst>
              <a:ext uri="{FF2B5EF4-FFF2-40B4-BE49-F238E27FC236}">
                <a16:creationId xmlns:a16="http://schemas.microsoft.com/office/drawing/2014/main" id="{E4C4C1A9-7D40-4B36-A98C-B7002CA8D4BE}"/>
              </a:ext>
            </a:extLst>
          </p:cNvPr>
          <p:cNvGraphicFramePr>
            <a:graphicFrameLocks noGrp="1"/>
          </p:cNvGraphicFramePr>
          <p:nvPr/>
        </p:nvGraphicFramePr>
        <p:xfrm>
          <a:off x="128334" y="5225844"/>
          <a:ext cx="8834830" cy="1271693"/>
        </p:xfrm>
        <a:graphic>
          <a:graphicData uri="http://schemas.openxmlformats.org/drawingml/2006/table">
            <a:tbl>
              <a:tblPr firstRow="1" bandRow="1">
                <a:tableStyleId>{5C22544A-7EE6-4342-B048-85BDC9FD1C3A}</a:tableStyleId>
              </a:tblPr>
              <a:tblGrid>
                <a:gridCol w="414874">
                  <a:extLst>
                    <a:ext uri="{9D8B030D-6E8A-4147-A177-3AD203B41FA5}">
                      <a16:colId xmlns:a16="http://schemas.microsoft.com/office/drawing/2014/main" val="3229361360"/>
                    </a:ext>
                  </a:extLst>
                </a:gridCol>
                <a:gridCol w="2383141">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r>
                        <a:rPr kumimoji="1" lang="en-US" altLang="ja-JP" b="0" dirty="0"/>
                        <a:t>S</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13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tc>
                <a:tc gridSpan="2">
                  <a:txBody>
                    <a:bodyPr/>
                    <a:lstStyle/>
                    <a:p>
                      <a:pPr algn="ctr"/>
                      <a:r>
                        <a:rPr kumimoji="1" lang="en-US" altLang="ja-JP" dirty="0"/>
                        <a:t>Case 5.3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bl>
          </a:graphicData>
        </a:graphic>
      </p:graphicFrame>
      <p:grpSp>
        <p:nvGrpSpPr>
          <p:cNvPr id="38" name="グループ化 37">
            <a:extLst>
              <a:ext uri="{FF2B5EF4-FFF2-40B4-BE49-F238E27FC236}">
                <a16:creationId xmlns:a16="http://schemas.microsoft.com/office/drawing/2014/main" id="{C9CA003F-FF3A-4C84-8EB2-24782507A07F}"/>
              </a:ext>
            </a:extLst>
          </p:cNvPr>
          <p:cNvGrpSpPr/>
          <p:nvPr/>
        </p:nvGrpSpPr>
        <p:grpSpPr>
          <a:xfrm>
            <a:off x="2554280" y="1630611"/>
            <a:ext cx="2283343" cy="939276"/>
            <a:chOff x="474503" y="1759572"/>
            <a:chExt cx="2283343" cy="939276"/>
          </a:xfrm>
        </p:grpSpPr>
        <p:sp>
          <p:nvSpPr>
            <p:cNvPr id="40" name="楕円 39">
              <a:extLst>
                <a:ext uri="{FF2B5EF4-FFF2-40B4-BE49-F238E27FC236}">
                  <a16:creationId xmlns:a16="http://schemas.microsoft.com/office/drawing/2014/main" id="{A94EEC33-CF64-4F59-960C-0BCE1208A717}"/>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 name="楕円 61">
              <a:extLst>
                <a:ext uri="{FF2B5EF4-FFF2-40B4-BE49-F238E27FC236}">
                  <a16:creationId xmlns:a16="http://schemas.microsoft.com/office/drawing/2014/main" id="{C1F01EB7-FFC1-45AE-8A8E-039B06158998}"/>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4" name="テキスト ボックス 63">
              <a:extLst>
                <a:ext uri="{FF2B5EF4-FFF2-40B4-BE49-F238E27FC236}">
                  <a16:creationId xmlns:a16="http://schemas.microsoft.com/office/drawing/2014/main" id="{9ED79145-CA2E-439F-B454-129562473FD4}"/>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5" name="テキスト ボックス 64">
              <a:extLst>
                <a:ext uri="{FF2B5EF4-FFF2-40B4-BE49-F238E27FC236}">
                  <a16:creationId xmlns:a16="http://schemas.microsoft.com/office/drawing/2014/main" id="{093BDED8-FBEA-4F59-B8C6-54534ADC221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7" name="楕円 66">
              <a:extLst>
                <a:ext uri="{FF2B5EF4-FFF2-40B4-BE49-F238E27FC236}">
                  <a16:creationId xmlns:a16="http://schemas.microsoft.com/office/drawing/2014/main" id="{7D6BBA2D-F8C4-4D46-82ED-B95F070C3920}"/>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71" name="テキスト ボックス 70">
              <a:extLst>
                <a:ext uri="{FF2B5EF4-FFF2-40B4-BE49-F238E27FC236}">
                  <a16:creationId xmlns:a16="http://schemas.microsoft.com/office/drawing/2014/main" id="{808D34A5-FD4B-4D39-9655-11233FB8E7FB}"/>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10" name="テキスト ボックス 9">
            <a:extLst>
              <a:ext uri="{FF2B5EF4-FFF2-40B4-BE49-F238E27FC236}">
                <a16:creationId xmlns:a16="http://schemas.microsoft.com/office/drawing/2014/main" id="{46C2C7C0-5D16-E7CF-B31C-F08DA0281CA1}"/>
              </a:ext>
            </a:extLst>
          </p:cNvPr>
          <p:cNvSpPr txBox="1"/>
          <p:nvPr/>
        </p:nvSpPr>
        <p:spPr>
          <a:xfrm>
            <a:off x="4550496" y="1296126"/>
            <a:ext cx="5996144" cy="369332"/>
          </a:xfrm>
          <a:prstGeom prst="rect">
            <a:avLst/>
          </a:prstGeom>
          <a:noFill/>
        </p:spPr>
        <p:txBody>
          <a:bodyPr wrap="square">
            <a:spAutoFit/>
          </a:bodyPr>
          <a:lstStyle/>
          <a:p>
            <a:r>
              <a:rPr lang="en-US" altLang="ja-JP" b="0" dirty="0"/>
              <a:t>Common channel model to IEEE 802.15.4a</a:t>
            </a:r>
            <a:endParaRPr lang="ja-JP" altLang="en-US" b="0" dirty="0"/>
          </a:p>
        </p:txBody>
      </p:sp>
      <p:sp>
        <p:nvSpPr>
          <p:cNvPr id="12" name="矢印: 右 11">
            <a:extLst>
              <a:ext uri="{FF2B5EF4-FFF2-40B4-BE49-F238E27FC236}">
                <a16:creationId xmlns:a16="http://schemas.microsoft.com/office/drawing/2014/main" id="{E6F601FD-A1E6-88F8-A69A-FE50C438A4FE}"/>
              </a:ext>
            </a:extLst>
          </p:cNvPr>
          <p:cNvSpPr/>
          <p:nvPr/>
        </p:nvSpPr>
        <p:spPr>
          <a:xfrm>
            <a:off x="4259212" y="1409338"/>
            <a:ext cx="311028" cy="178000"/>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100788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7DF986F-C77F-4C3E-AB00-C5C2C7B160B4}"/>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November 2022</a:t>
            </a:r>
            <a:endParaRPr kumimoji="1" lang="ja-JP" altLang="en-US"/>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3</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5" name="テキスト ボックス 4">
            <a:extLst>
              <a:ext uri="{FF2B5EF4-FFF2-40B4-BE49-F238E27FC236}">
                <a16:creationId xmlns:a16="http://schemas.microsoft.com/office/drawing/2014/main" id="{BF95CDAB-E950-4E48-B636-2C4D25C9BA38}"/>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6" name="テキスト ボックス 5">
            <a:extLst>
              <a:ext uri="{FF2B5EF4-FFF2-40B4-BE49-F238E27FC236}">
                <a16:creationId xmlns:a16="http://schemas.microsoft.com/office/drawing/2014/main" id="{FF3CC334-C717-4FBC-A7A3-357F5B3A98B0}"/>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7" name="テキスト ボックス 6">
            <a:extLst>
              <a:ext uri="{FF2B5EF4-FFF2-40B4-BE49-F238E27FC236}">
                <a16:creationId xmlns:a16="http://schemas.microsoft.com/office/drawing/2014/main" id="{50346E51-A057-4A5B-8148-B9A880BFEEA5}"/>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9" name="テキスト ボックス 8">
            <a:extLst>
              <a:ext uri="{FF2B5EF4-FFF2-40B4-BE49-F238E27FC236}">
                <a16:creationId xmlns:a16="http://schemas.microsoft.com/office/drawing/2014/main" id="{43AC141B-D4E0-420E-81B9-3B1D1E2D6038}"/>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0" name="テキスト ボックス 9">
            <a:extLst>
              <a:ext uri="{FF2B5EF4-FFF2-40B4-BE49-F238E27FC236}">
                <a16:creationId xmlns:a16="http://schemas.microsoft.com/office/drawing/2014/main" id="{AFF18C4F-DAC4-41C1-9CCE-235ADF304200}"/>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1" name="テキスト ボックス 10">
            <a:extLst>
              <a:ext uri="{FF2B5EF4-FFF2-40B4-BE49-F238E27FC236}">
                <a16:creationId xmlns:a16="http://schemas.microsoft.com/office/drawing/2014/main" id="{5F3616A2-A9EA-49FB-AB55-7118A2E5BEB1}"/>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2" name="テキスト ボックス 11">
            <a:extLst>
              <a:ext uri="{FF2B5EF4-FFF2-40B4-BE49-F238E27FC236}">
                <a16:creationId xmlns:a16="http://schemas.microsoft.com/office/drawing/2014/main" id="{24B6B684-78A4-476F-AE1C-70E8B96C019E}"/>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3" name="テキスト ボックス 12">
            <a:extLst>
              <a:ext uri="{FF2B5EF4-FFF2-40B4-BE49-F238E27FC236}">
                <a16:creationId xmlns:a16="http://schemas.microsoft.com/office/drawing/2014/main" id="{D239C313-8799-49AA-AD0E-ACDC8152B83C}"/>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4" name="テキスト ボックス 13">
            <a:extLst>
              <a:ext uri="{FF2B5EF4-FFF2-40B4-BE49-F238E27FC236}">
                <a16:creationId xmlns:a16="http://schemas.microsoft.com/office/drawing/2014/main" id="{78F2F822-C824-4509-AD87-53FFAA5FC37B}"/>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5" name="テキスト ボックス 14">
            <a:extLst>
              <a:ext uri="{FF2B5EF4-FFF2-40B4-BE49-F238E27FC236}">
                <a16:creationId xmlns:a16="http://schemas.microsoft.com/office/drawing/2014/main" id="{1D3493CB-D58D-4F6D-9A4F-24B10F0EF650}"/>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6" name="テキスト ボックス 15">
            <a:extLst>
              <a:ext uri="{FF2B5EF4-FFF2-40B4-BE49-F238E27FC236}">
                <a16:creationId xmlns:a16="http://schemas.microsoft.com/office/drawing/2014/main" id="{1F58D0E7-DD7D-40EA-B441-224E70F9ECF6}"/>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7" name="テキスト ボックス 16">
            <a:extLst>
              <a:ext uri="{FF2B5EF4-FFF2-40B4-BE49-F238E27FC236}">
                <a16:creationId xmlns:a16="http://schemas.microsoft.com/office/drawing/2014/main" id="{D72051AE-A63A-4EFB-9E4A-7A334E333102}"/>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8" name="テキスト ボックス 17">
            <a:extLst>
              <a:ext uri="{FF2B5EF4-FFF2-40B4-BE49-F238E27FC236}">
                <a16:creationId xmlns:a16="http://schemas.microsoft.com/office/drawing/2014/main" id="{09D1C022-79AD-4487-991C-088C47C736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19" name="テキスト ボックス 18">
            <a:extLst>
              <a:ext uri="{FF2B5EF4-FFF2-40B4-BE49-F238E27FC236}">
                <a16:creationId xmlns:a16="http://schemas.microsoft.com/office/drawing/2014/main" id="{8DE51ED8-53E1-4A9D-8141-55A4C92FC76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0" name="テキスト ボックス 19">
            <a:extLst>
              <a:ext uri="{FF2B5EF4-FFF2-40B4-BE49-F238E27FC236}">
                <a16:creationId xmlns:a16="http://schemas.microsoft.com/office/drawing/2014/main" id="{2A324023-60E8-4496-8280-9600E0B09038}"/>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21" name="テキスト ボックス 20">
            <a:extLst>
              <a:ext uri="{FF2B5EF4-FFF2-40B4-BE49-F238E27FC236}">
                <a16:creationId xmlns:a16="http://schemas.microsoft.com/office/drawing/2014/main" id="{4C09F50B-01C4-4D0F-A517-3640730A2E86}"/>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23" name="直線コネクタ 22">
            <a:extLst>
              <a:ext uri="{FF2B5EF4-FFF2-40B4-BE49-F238E27FC236}">
                <a16:creationId xmlns:a16="http://schemas.microsoft.com/office/drawing/2014/main" id="{FFB6FEED-AA6A-46AF-A27A-DB9320863BB6}"/>
              </a:ext>
            </a:extLst>
          </p:cNvPr>
          <p:cNvCxnSpPr>
            <a:cxnSpLocks/>
            <a:stCxn id="5" idx="3"/>
            <a:endCxn id="6"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3BFBB23-4664-4D5F-8318-D2BD95911725}"/>
              </a:ext>
            </a:extLst>
          </p:cNvPr>
          <p:cNvCxnSpPr>
            <a:cxnSpLocks/>
            <a:endCxn id="9"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5FC4353-7ED9-4CE8-BF67-1EC2EF6CC572}"/>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7AF5625-6F21-483F-B10E-F196ABB5DA06}"/>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D82FE1C-67C1-4D1A-9ED3-BBDD83E5E433}"/>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8E952D5-72DB-4139-9676-13CE372309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5099C50-56DC-467F-9290-DCC3D598CC14}"/>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CD53476-1E88-417B-B636-662655C8BC8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E20C47C-FA89-4B7C-B77D-1975FCD90DA1}"/>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6ECC0C-7829-4A40-9966-07D948D518FB}"/>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F827DB4-0E39-42D5-8DDC-42C68C77DF0F}"/>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1985BE9-2297-4EB7-AA10-0A9EB47BCAE1}"/>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FBB181-3A68-4B25-9A16-82DDC78EF525}"/>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4FA2A54-5463-4AFE-9327-D4495DB1A67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2AF9F5-1D43-44E6-98C8-FDF7472F0106}"/>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8BE19A9-D29E-45A2-A1FA-48F933D60C2D}"/>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F4DE9A0-EA0B-4C29-92D5-689DE28DF570}"/>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1E390A6-F8E4-41BF-8D9D-2CB9DDAFB307}"/>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159D672-3097-407B-B289-2DA96EE44468}"/>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E9602A-3F08-4BA4-8604-FFD06D1F1094}"/>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27DC3FD-02E1-45A5-8737-52AC79CF735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4DD6065-F520-4226-A395-0423B520D6BB}"/>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5B02CA5-A50D-4449-A6E9-646CA80A1BA4}"/>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70" name="直線コネクタ 69">
            <a:extLst>
              <a:ext uri="{FF2B5EF4-FFF2-40B4-BE49-F238E27FC236}">
                <a16:creationId xmlns:a16="http://schemas.microsoft.com/office/drawing/2014/main" id="{F4AF134D-10A8-4E10-B311-B1A702B0395A}"/>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3EDE0B6-0782-44C4-9F52-F55087EFCE13}"/>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0F006349-78CF-4345-86BE-71E61AB83A03}"/>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644D089-AB4A-4D8C-A770-CA18EE012039}"/>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71DE0290-7D5A-4DF0-A3B7-6E6A2A831604}"/>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77" name="テキスト ボックス 76">
            <a:extLst>
              <a:ext uri="{FF2B5EF4-FFF2-40B4-BE49-F238E27FC236}">
                <a16:creationId xmlns:a16="http://schemas.microsoft.com/office/drawing/2014/main" id="{7CF24ADD-5E81-411F-BEA3-B63E7470C4BF}"/>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78" name="テキスト ボックス 77">
            <a:extLst>
              <a:ext uri="{FF2B5EF4-FFF2-40B4-BE49-F238E27FC236}">
                <a16:creationId xmlns:a16="http://schemas.microsoft.com/office/drawing/2014/main" id="{FF3E0266-5B19-465F-B7BA-D7415D5B0412}"/>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80" name="直線コネクタ 79">
            <a:extLst>
              <a:ext uri="{FF2B5EF4-FFF2-40B4-BE49-F238E27FC236}">
                <a16:creationId xmlns:a16="http://schemas.microsoft.com/office/drawing/2014/main" id="{70A7CF6B-EDDD-461F-9141-D288B0AB793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A7F8FF7A-3A38-4BD8-A9E6-AECF971CA5E5}"/>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8304509-7542-4C66-B051-99D5E5308BBF}"/>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BF519A7-B3EB-43E5-A994-54A97D36B3E9}"/>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3BA546F9-0A23-4D53-9441-35708256181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88" name="テキスト ボックス 87">
            <a:extLst>
              <a:ext uri="{FF2B5EF4-FFF2-40B4-BE49-F238E27FC236}">
                <a16:creationId xmlns:a16="http://schemas.microsoft.com/office/drawing/2014/main" id="{24584434-F2D7-4D83-84F1-1AEE5879527F}"/>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89" name="テキスト ボックス 88">
            <a:extLst>
              <a:ext uri="{FF2B5EF4-FFF2-40B4-BE49-F238E27FC236}">
                <a16:creationId xmlns:a16="http://schemas.microsoft.com/office/drawing/2014/main" id="{13652B20-0153-4BD0-8391-6400225B0B1F}"/>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90" name="四角形: 角を丸くする 89">
            <a:extLst>
              <a:ext uri="{FF2B5EF4-FFF2-40B4-BE49-F238E27FC236}">
                <a16:creationId xmlns:a16="http://schemas.microsoft.com/office/drawing/2014/main" id="{B2CA8BE4-EB33-4710-8CA5-1F97870F8953}"/>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1" name="テキスト ボックス 70">
            <a:extLst>
              <a:ext uri="{FF2B5EF4-FFF2-40B4-BE49-F238E27FC236}">
                <a16:creationId xmlns:a16="http://schemas.microsoft.com/office/drawing/2014/main" id="{BBACB7F7-6D94-433A-B1B8-CC25865ADEE2}"/>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75" name="テキスト ボックス 74">
            <a:extLst>
              <a:ext uri="{FF2B5EF4-FFF2-40B4-BE49-F238E27FC236}">
                <a16:creationId xmlns:a16="http://schemas.microsoft.com/office/drawing/2014/main" id="{014E8CEB-F2A6-4BC0-B80F-5CB6DDC765C7}"/>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91" name="テキスト ボックス 90">
            <a:extLst>
              <a:ext uri="{FF2B5EF4-FFF2-40B4-BE49-F238E27FC236}">
                <a16:creationId xmlns:a16="http://schemas.microsoft.com/office/drawing/2014/main" id="{E2CD5EB9-C00D-486A-9920-1FF8167C00EA}"/>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2" name="テキスト ボックス 91">
            <a:extLst>
              <a:ext uri="{FF2B5EF4-FFF2-40B4-BE49-F238E27FC236}">
                <a16:creationId xmlns:a16="http://schemas.microsoft.com/office/drawing/2014/main" id="{937086E2-9B88-4F98-8477-1F67663FA056}"/>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3" name="テキスト ボックス 92">
            <a:extLst>
              <a:ext uri="{FF2B5EF4-FFF2-40B4-BE49-F238E27FC236}">
                <a16:creationId xmlns:a16="http://schemas.microsoft.com/office/drawing/2014/main" id="{125EE139-095F-4372-AAB9-64593EB37E6E}"/>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4" name="テキスト ボックス 93">
            <a:extLst>
              <a:ext uri="{FF2B5EF4-FFF2-40B4-BE49-F238E27FC236}">
                <a16:creationId xmlns:a16="http://schemas.microsoft.com/office/drawing/2014/main" id="{C1C04262-637B-41E7-88FC-7EA1DE9689C6}"/>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8" name="テキスト ボックス 97">
            <a:extLst>
              <a:ext uri="{FF2B5EF4-FFF2-40B4-BE49-F238E27FC236}">
                <a16:creationId xmlns:a16="http://schemas.microsoft.com/office/drawing/2014/main" id="{10DE4744-F940-4146-B05A-339A12E7BA4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2" name="フッター プレースホルダー 1">
            <a:extLst>
              <a:ext uri="{FF2B5EF4-FFF2-40B4-BE49-F238E27FC236}">
                <a16:creationId xmlns:a16="http://schemas.microsoft.com/office/drawing/2014/main" id="{15D60210-5854-4A78-A120-7D6205E0F909}"/>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14E821BF-9DBA-4BA3-89AC-3F2B41825BE1}"/>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79" name="直線コネクタ 78">
            <a:extLst>
              <a:ext uri="{FF2B5EF4-FFF2-40B4-BE49-F238E27FC236}">
                <a16:creationId xmlns:a16="http://schemas.microsoft.com/office/drawing/2014/main" id="{2FDB580E-8FA6-4AB6-8E37-9623ABEB7834}"/>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31DBF284-07D6-4815-94F2-CE221AB1473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85" name="テキスト ボックス 84">
            <a:extLst>
              <a:ext uri="{FF2B5EF4-FFF2-40B4-BE49-F238E27FC236}">
                <a16:creationId xmlns:a16="http://schemas.microsoft.com/office/drawing/2014/main" id="{1432EBBA-F97D-4AF2-9670-208F9AE09E47}"/>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86" name="直線コネクタ 85">
            <a:extLst>
              <a:ext uri="{FF2B5EF4-FFF2-40B4-BE49-F238E27FC236}">
                <a16:creationId xmlns:a16="http://schemas.microsoft.com/office/drawing/2014/main" id="{1EECA0C4-4D11-4CA0-9B2E-89A9C11BBAF7}"/>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00780248-00E0-09D8-EAE8-9B160ED0C480}"/>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14E97AF2-D2AA-FAFB-5332-2AF07A4E42D0}"/>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Tree>
    <p:extLst>
      <p:ext uri="{BB962C8B-B14F-4D97-AF65-F5344CB8AC3E}">
        <p14:creationId xmlns:p14="http://schemas.microsoft.com/office/powerpoint/2010/main" val="3466952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843B4A72-2CD7-4A81-BAF1-DA0A13CFD2EA}"/>
              </a:ext>
            </a:extLst>
          </p:cNvPr>
          <p:cNvSpPr txBox="1"/>
          <p:nvPr/>
        </p:nvSpPr>
        <p:spPr>
          <a:xfrm>
            <a:off x="539580" y="1197032"/>
            <a:ext cx="8064839" cy="5094231"/>
          </a:xfrm>
          <a:prstGeom prst="rect">
            <a:avLst/>
          </a:prstGeom>
          <a:noFill/>
        </p:spPr>
        <p:txBody>
          <a:bodyPr wrap="square" rtlCol="0">
            <a:normAutofit/>
          </a:bodyPr>
          <a:lstStyle/>
          <a:p>
            <a:pPr marL="342900" indent="-342900">
              <a:buFont typeface="+mj-lt"/>
              <a:buAutoNum type="arabicPeriod"/>
            </a:pPr>
            <a:r>
              <a:rPr lang="en-US" altLang="ja-JP" dirty="0"/>
              <a:t>Channel between a user on pedestrian and a vehicle.</a:t>
            </a:r>
            <a:br>
              <a:rPr lang="en-US" altLang="ja-JP" dirty="0"/>
            </a:br>
            <a:br>
              <a:rPr lang="en-US" altLang="ja-JP" dirty="0"/>
            </a:br>
            <a:br>
              <a:rPr lang="en-US" altLang="ja-JP" dirty="0"/>
            </a:br>
            <a:br>
              <a:rPr lang="en-US" altLang="ja-JP" dirty="0"/>
            </a:br>
            <a:endParaRPr lang="en-US" altLang="ja-JP" dirty="0"/>
          </a:p>
          <a:p>
            <a:pPr marL="342900" indent="-342900">
              <a:buFont typeface="+mj-lt"/>
              <a:buAutoNum type="arabicPeriod"/>
            </a:pPr>
            <a:r>
              <a:rPr lang="en-US" altLang="ja-JP" dirty="0"/>
              <a:t>Users in a vehicle are slightly moving due to vibration and acceleration.</a:t>
            </a:r>
            <a:br>
              <a:rPr lang="en-US" altLang="ja-JP" dirty="0"/>
            </a:br>
            <a:br>
              <a:rPr lang="en-US" altLang="ja-JP" dirty="0"/>
            </a:br>
            <a:br>
              <a:rPr lang="en-US" altLang="ja-JP" dirty="0"/>
            </a:br>
            <a:endParaRPr lang="en-US" altLang="ja-JP" dirty="0"/>
          </a:p>
          <a:p>
            <a:pPr marL="342900" indent="-342900">
              <a:buFont typeface="+mj-lt"/>
              <a:buAutoNum type="arabicPeriod"/>
            </a:pPr>
            <a:r>
              <a:rPr kumimoji="1" lang="en-US" altLang="ja-JP" dirty="0"/>
              <a:t>Walking and/or standing users </a:t>
            </a:r>
            <a:r>
              <a:rPr lang="en-US" altLang="ja-JP" dirty="0"/>
              <a:t>on a bus and train</a:t>
            </a:r>
            <a:r>
              <a:rPr kumimoji="1" lang="en-US" altLang="ja-JP" dirty="0"/>
              <a:t>.</a:t>
            </a:r>
            <a:br>
              <a:rPr kumimoji="1" lang="en-US" altLang="ja-JP" dirty="0"/>
            </a:br>
            <a:br>
              <a:rPr kumimoji="1" lang="en-US" altLang="ja-JP" dirty="0"/>
            </a:br>
            <a:br>
              <a:rPr kumimoji="1" lang="en-US" altLang="ja-JP" dirty="0"/>
            </a:br>
            <a:endParaRPr kumimoji="1" lang="en-US" altLang="ja-JP" dirty="0"/>
          </a:p>
          <a:p>
            <a:pPr marL="342900" indent="-342900">
              <a:buFont typeface="+mj-lt"/>
              <a:buAutoNum type="arabicPeriod"/>
            </a:pPr>
            <a:r>
              <a:rPr lang="en-US" altLang="ja-JP" dirty="0"/>
              <a:t>Between a tractor and trailer tail.</a:t>
            </a:r>
          </a:p>
          <a:p>
            <a:pPr marL="342900" indent="-342900">
              <a:buFont typeface="+mj-lt"/>
              <a:buAutoNum type="arabicPeriod"/>
            </a:pPr>
            <a:endParaRPr kumimoji="1" lang="en-US" altLang="ja-JP" dirty="0"/>
          </a:p>
        </p:txBody>
      </p:sp>
      <p:sp>
        <p:nvSpPr>
          <p:cNvPr id="4" name="日付プレースホルダー 3">
            <a:extLst>
              <a:ext uri="{FF2B5EF4-FFF2-40B4-BE49-F238E27FC236}">
                <a16:creationId xmlns:a16="http://schemas.microsoft.com/office/drawing/2014/main" id="{555A33E5-5FF3-44F8-B777-DDC516DECA99}"/>
              </a:ext>
            </a:extLst>
          </p:cNvPr>
          <p:cNvSpPr>
            <a:spLocks noGrp="1"/>
          </p:cNvSpPr>
          <p:nvPr>
            <p:ph type="dt" idx="10"/>
          </p:nvPr>
        </p:nvSpPr>
        <p:spPr/>
        <p:txBody>
          <a:bodyPr/>
          <a:lstStyle/>
          <a:p>
            <a:r>
              <a:rPr lang="en-US" altLang="ja-JP"/>
              <a:t>November 2022</a:t>
            </a:r>
            <a:endParaRPr lang="en-US" dirty="0"/>
          </a:p>
        </p:txBody>
      </p:sp>
      <p:sp>
        <p:nvSpPr>
          <p:cNvPr id="5" name="フッター プレースホルダー 4">
            <a:extLst>
              <a:ext uri="{FF2B5EF4-FFF2-40B4-BE49-F238E27FC236}">
                <a16:creationId xmlns:a16="http://schemas.microsoft.com/office/drawing/2014/main" id="{2DE2B29E-AC3D-4868-A523-54B288BDFFED}"/>
              </a:ext>
            </a:extLst>
          </p:cNvPr>
          <p:cNvSpPr>
            <a:spLocks noGrp="1"/>
          </p:cNvSpPr>
          <p:nvPr>
            <p:ph type="ftr" idx="11"/>
          </p:nvPr>
        </p:nvSpPr>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6" name="スライド番号プレースホルダー 5">
            <a:extLst>
              <a:ext uri="{FF2B5EF4-FFF2-40B4-BE49-F238E27FC236}">
                <a16:creationId xmlns:a16="http://schemas.microsoft.com/office/drawing/2014/main" id="{64151FA3-C7BA-4880-92B3-07771FD5A27A}"/>
              </a:ext>
            </a:extLst>
          </p:cNvPr>
          <p:cNvSpPr>
            <a:spLocks noGrp="1"/>
          </p:cNvSpPr>
          <p:nvPr>
            <p:ph type="sldNum" idx="12"/>
          </p:nvPr>
        </p:nvSpPr>
        <p:spPr/>
        <p:txBody>
          <a:bodyPr/>
          <a:lstStyle/>
          <a:p>
            <a:pPr lvl="0"/>
            <a:r>
              <a:rPr lang="en-US"/>
              <a:t>Slide </a:t>
            </a:r>
            <a:fld id="{00000000-1234-1234-1234-123412341234}" type="slidenum">
              <a:rPr lang="en-US" smtClean="0"/>
              <a:pPr lvl="0"/>
              <a:t>30</a:t>
            </a:fld>
            <a:endParaRPr dirty="0"/>
          </a:p>
        </p:txBody>
      </p:sp>
      <p:sp>
        <p:nvSpPr>
          <p:cNvPr id="14" name="タイトル 13">
            <a:extLst>
              <a:ext uri="{FF2B5EF4-FFF2-40B4-BE49-F238E27FC236}">
                <a16:creationId xmlns:a16="http://schemas.microsoft.com/office/drawing/2014/main" id="{0707BC97-914D-48A5-B3D6-D8391764AFDC}"/>
              </a:ext>
            </a:extLst>
          </p:cNvPr>
          <p:cNvSpPr>
            <a:spLocks noGrp="1"/>
          </p:cNvSpPr>
          <p:nvPr>
            <p:ph type="title"/>
          </p:nvPr>
        </p:nvSpPr>
        <p:spPr/>
        <p:txBody>
          <a:bodyPr/>
          <a:lstStyle/>
          <a:p>
            <a:r>
              <a:rPr lang="en-US" altLang="ja-JP" dirty="0"/>
              <a:t>Dynamic Channel Models Situations</a:t>
            </a:r>
            <a:endParaRPr lang="ja-JP" altLang="en-US" dirty="0"/>
          </a:p>
        </p:txBody>
      </p:sp>
      <p:grpSp>
        <p:nvGrpSpPr>
          <p:cNvPr id="51" name="グループ化 50">
            <a:extLst>
              <a:ext uri="{FF2B5EF4-FFF2-40B4-BE49-F238E27FC236}">
                <a16:creationId xmlns:a16="http://schemas.microsoft.com/office/drawing/2014/main" id="{946C7486-D0D5-4F9B-A661-E099455A40E1}"/>
              </a:ext>
            </a:extLst>
          </p:cNvPr>
          <p:cNvGrpSpPr/>
          <p:nvPr/>
        </p:nvGrpSpPr>
        <p:grpSpPr>
          <a:xfrm>
            <a:off x="2831603" y="2778430"/>
            <a:ext cx="3132934" cy="1257277"/>
            <a:chOff x="1768104" y="1381182"/>
            <a:chExt cx="4259425" cy="1709349"/>
          </a:xfrm>
        </p:grpSpPr>
        <p:pic>
          <p:nvPicPr>
            <p:cNvPr id="1026" name="Picture 2">
              <a:extLst>
                <a:ext uri="{FF2B5EF4-FFF2-40B4-BE49-F238E27FC236}">
                  <a16:creationId xmlns:a16="http://schemas.microsoft.com/office/drawing/2014/main" id="{E3235DAB-D13F-4526-B973-670F0143E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245" y="1381182"/>
              <a:ext cx="2298284" cy="1709349"/>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直線コネクタ 49">
              <a:extLst>
                <a:ext uri="{FF2B5EF4-FFF2-40B4-BE49-F238E27FC236}">
                  <a16:creationId xmlns:a16="http://schemas.microsoft.com/office/drawing/2014/main" id="{31DA71F9-D862-4DFF-85AE-9234520B197F}"/>
                </a:ext>
              </a:extLst>
            </p:cNvPr>
            <p:cNvCxnSpPr/>
            <p:nvPr/>
          </p:nvCxnSpPr>
          <p:spPr>
            <a:xfrm>
              <a:off x="2771144" y="191626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FC630E74-BAFC-4AD8-A33C-8A037EA8E3E0}"/>
                </a:ext>
              </a:extLst>
            </p:cNvPr>
            <p:cNvCxnSpPr/>
            <p:nvPr/>
          </p:nvCxnSpPr>
          <p:spPr>
            <a:xfrm>
              <a:off x="2771144" y="1990911"/>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4656D8F6-993B-4B6C-873F-1AA4FB8E87A4}"/>
                </a:ext>
              </a:extLst>
            </p:cNvPr>
            <p:cNvCxnSpPr/>
            <p:nvPr/>
          </p:nvCxnSpPr>
          <p:spPr>
            <a:xfrm>
              <a:off x="2463234" y="2028233"/>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EF3CB7D5-CB34-4F6D-916E-C101BE634533}"/>
                </a:ext>
              </a:extLst>
            </p:cNvPr>
            <p:cNvCxnSpPr/>
            <p:nvPr/>
          </p:nvCxnSpPr>
          <p:spPr>
            <a:xfrm>
              <a:off x="2052687" y="206555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19036270-F814-417C-938F-E588EAA6020A}"/>
                </a:ext>
              </a:extLst>
            </p:cNvPr>
            <p:cNvCxnSpPr/>
            <p:nvPr/>
          </p:nvCxnSpPr>
          <p:spPr>
            <a:xfrm>
              <a:off x="2449238" y="2196184"/>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872C89DC-60BE-4565-902C-C59263C75325}"/>
                </a:ext>
              </a:extLst>
            </p:cNvPr>
            <p:cNvCxnSpPr/>
            <p:nvPr/>
          </p:nvCxnSpPr>
          <p:spPr>
            <a:xfrm>
              <a:off x="2589197" y="2108718"/>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97469920-457B-4D4E-921B-E00113834564}"/>
                </a:ext>
              </a:extLst>
            </p:cNvPr>
            <p:cNvCxnSpPr/>
            <p:nvPr/>
          </p:nvCxnSpPr>
          <p:spPr>
            <a:xfrm>
              <a:off x="2649846" y="2388637"/>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34152704-8A4B-42BE-AC1C-452A16117C64}"/>
                </a:ext>
              </a:extLst>
            </p:cNvPr>
            <p:cNvCxnSpPr/>
            <p:nvPr/>
          </p:nvCxnSpPr>
          <p:spPr>
            <a:xfrm>
              <a:off x="2589197" y="223585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58DB5E72-2BB2-437F-92FF-8954644A2908}"/>
                </a:ext>
              </a:extLst>
            </p:cNvPr>
            <p:cNvCxnSpPr/>
            <p:nvPr/>
          </p:nvCxnSpPr>
          <p:spPr>
            <a:xfrm>
              <a:off x="1926724" y="2310501"/>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74F80D97-B53A-4849-B630-06E2D36A8CD9}"/>
                </a:ext>
              </a:extLst>
            </p:cNvPr>
            <p:cNvCxnSpPr/>
            <p:nvPr/>
          </p:nvCxnSpPr>
          <p:spPr>
            <a:xfrm>
              <a:off x="1768104" y="2244045"/>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7" name="グループ化 66">
            <a:extLst>
              <a:ext uri="{FF2B5EF4-FFF2-40B4-BE49-F238E27FC236}">
                <a16:creationId xmlns:a16="http://schemas.microsoft.com/office/drawing/2014/main" id="{2BBC6065-56AB-4A92-8F0F-0505B863D1D8}"/>
              </a:ext>
            </a:extLst>
          </p:cNvPr>
          <p:cNvGrpSpPr/>
          <p:nvPr/>
        </p:nvGrpSpPr>
        <p:grpSpPr>
          <a:xfrm>
            <a:off x="4959845" y="4283128"/>
            <a:ext cx="2583430" cy="944623"/>
            <a:chOff x="2858306" y="2587185"/>
            <a:chExt cx="3644574" cy="1332627"/>
          </a:xfrm>
        </p:grpSpPr>
        <p:pic>
          <p:nvPicPr>
            <p:cNvPr id="62" name="図 61" descr="図形 が含まれている画像&#10;&#10;自動的に生成された説明">
              <a:extLst>
                <a:ext uri="{FF2B5EF4-FFF2-40B4-BE49-F238E27FC236}">
                  <a16:creationId xmlns:a16="http://schemas.microsoft.com/office/drawing/2014/main" id="{50FB4B84-EB69-4FAC-92DA-1FAF90EB2036}"/>
                </a:ext>
              </a:extLst>
            </p:cNvPr>
            <p:cNvPicPr>
              <a:picLocks noChangeAspect="1"/>
            </p:cNvPicPr>
            <p:nvPr/>
          </p:nvPicPr>
          <p:blipFill rotWithShape="1">
            <a:blip r:embed="rId3">
              <a:extLst>
                <a:ext uri="{28A0092B-C50C-407E-A947-70E740481C1C}">
                  <a14:useLocalDpi xmlns:a14="http://schemas.microsoft.com/office/drawing/2010/main" val="0"/>
                </a:ext>
              </a:extLst>
            </a:blip>
            <a:srcRect l="-910" t="-1499" r="38428" b="68441"/>
            <a:stretch/>
          </p:blipFill>
          <p:spPr>
            <a:xfrm>
              <a:off x="2858306" y="2587185"/>
              <a:ext cx="3644574" cy="1332627"/>
            </a:xfrm>
            <a:prstGeom prst="rect">
              <a:avLst/>
            </a:prstGeom>
          </p:spPr>
        </p:pic>
        <p:pic>
          <p:nvPicPr>
            <p:cNvPr id="63" name="図 62" descr="図形&#10;&#10;中程度の精度で自動的に生成された説明">
              <a:extLst>
                <a:ext uri="{FF2B5EF4-FFF2-40B4-BE49-F238E27FC236}">
                  <a16:creationId xmlns:a16="http://schemas.microsoft.com/office/drawing/2014/main" id="{87CE7F91-6661-442D-AD1F-BA9030A0BB0F}"/>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9780" r="82952"/>
            <a:stretch/>
          </p:blipFill>
          <p:spPr>
            <a:xfrm>
              <a:off x="3921112" y="2663694"/>
              <a:ext cx="331703" cy="845538"/>
            </a:xfrm>
            <a:prstGeom prst="rect">
              <a:avLst/>
            </a:prstGeom>
          </p:spPr>
        </p:pic>
        <p:pic>
          <p:nvPicPr>
            <p:cNvPr id="64" name="図 63" descr="図形&#10;&#10;中程度の精度で自動的に生成された説明">
              <a:extLst>
                <a:ext uri="{FF2B5EF4-FFF2-40B4-BE49-F238E27FC236}">
                  <a16:creationId xmlns:a16="http://schemas.microsoft.com/office/drawing/2014/main" id="{357647FF-9895-44A3-BD9A-FF4B99F8EFB2}"/>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9780" r="82952"/>
            <a:stretch/>
          </p:blipFill>
          <p:spPr>
            <a:xfrm>
              <a:off x="5239795" y="2663694"/>
              <a:ext cx="331703" cy="845538"/>
            </a:xfrm>
            <a:prstGeom prst="rect">
              <a:avLst/>
            </a:prstGeom>
          </p:spPr>
        </p:pic>
        <p:pic>
          <p:nvPicPr>
            <p:cNvPr id="65" name="図 64" descr="アイコン&#10;&#10;自動的に生成された説明">
              <a:extLst>
                <a:ext uri="{FF2B5EF4-FFF2-40B4-BE49-F238E27FC236}">
                  <a16:creationId xmlns:a16="http://schemas.microsoft.com/office/drawing/2014/main" id="{D61CBE2C-E5C8-4E98-8A62-FED8A1529525}"/>
                </a:ext>
              </a:extLst>
            </p:cNvPr>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37210" t="10645" r="44617" b="28057"/>
            <a:stretch/>
          </p:blipFill>
          <p:spPr>
            <a:xfrm>
              <a:off x="3046511" y="2952278"/>
              <a:ext cx="405291" cy="459855"/>
            </a:xfrm>
            <a:prstGeom prst="rect">
              <a:avLst/>
            </a:prstGeom>
          </p:spPr>
        </p:pic>
        <p:sp>
          <p:nvSpPr>
            <p:cNvPr id="66" name="矢印: 右 65">
              <a:extLst>
                <a:ext uri="{FF2B5EF4-FFF2-40B4-BE49-F238E27FC236}">
                  <a16:creationId xmlns:a16="http://schemas.microsoft.com/office/drawing/2014/main" id="{A00881C9-398B-48AC-9B19-E102BA9F8E8E}"/>
                </a:ext>
              </a:extLst>
            </p:cNvPr>
            <p:cNvSpPr/>
            <p:nvPr/>
          </p:nvSpPr>
          <p:spPr>
            <a:xfrm>
              <a:off x="4275675" y="2984911"/>
              <a:ext cx="331703" cy="304167"/>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87" name="グループ化 86">
            <a:extLst>
              <a:ext uri="{FF2B5EF4-FFF2-40B4-BE49-F238E27FC236}">
                <a16:creationId xmlns:a16="http://schemas.microsoft.com/office/drawing/2014/main" id="{DE677C1A-B8B6-412D-A207-AC4304ACD293}"/>
              </a:ext>
            </a:extLst>
          </p:cNvPr>
          <p:cNvGrpSpPr/>
          <p:nvPr/>
        </p:nvGrpSpPr>
        <p:grpSpPr>
          <a:xfrm>
            <a:off x="2925069" y="1482071"/>
            <a:ext cx="3497211" cy="1119302"/>
            <a:chOff x="1202168" y="1491603"/>
            <a:chExt cx="7592214" cy="2429931"/>
          </a:xfrm>
        </p:grpSpPr>
        <p:grpSp>
          <p:nvGrpSpPr>
            <p:cNvPr id="89" name="グループ化 88">
              <a:extLst>
                <a:ext uri="{FF2B5EF4-FFF2-40B4-BE49-F238E27FC236}">
                  <a16:creationId xmlns:a16="http://schemas.microsoft.com/office/drawing/2014/main" id="{95237822-A437-446E-AFF8-A481FF23B2E2}"/>
                </a:ext>
              </a:extLst>
            </p:cNvPr>
            <p:cNvGrpSpPr/>
            <p:nvPr/>
          </p:nvGrpSpPr>
          <p:grpSpPr>
            <a:xfrm>
              <a:off x="3413527" y="1878593"/>
              <a:ext cx="5380855" cy="2042941"/>
              <a:chOff x="914400" y="1593575"/>
              <a:chExt cx="7599285" cy="2885209"/>
            </a:xfrm>
          </p:grpSpPr>
          <p:cxnSp>
            <p:nvCxnSpPr>
              <p:cNvPr id="90" name="直線コネクタ 89">
                <a:extLst>
                  <a:ext uri="{FF2B5EF4-FFF2-40B4-BE49-F238E27FC236}">
                    <a16:creationId xmlns:a16="http://schemas.microsoft.com/office/drawing/2014/main" id="{28658EDC-FBC2-46EA-8E12-B4278F448042}"/>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C7CD610A-A648-4D38-A6BA-58FE88BE4C51}"/>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04B2D8C6-DC2B-40E9-B3F1-66687E5A810F}"/>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88C9CCD8-65FD-4937-9EDE-5F09C51EDE13}"/>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BB131856-FCDB-48DA-8AFB-AAA68B31CDEA}"/>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6D143EE3-B5DA-4434-85C3-632C2AD8E66D}"/>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81FEDCE3-E69D-403B-BDDE-FBB203D3BE3A}"/>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54015F0B-3957-4666-B451-94EF1E132E63}"/>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98" name="楕円 97">
                <a:extLst>
                  <a:ext uri="{FF2B5EF4-FFF2-40B4-BE49-F238E27FC236}">
                    <a16:creationId xmlns:a16="http://schemas.microsoft.com/office/drawing/2014/main" id="{C69349E7-8C21-4F7C-B0B2-DA7A9F842C07}"/>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99" name="楕円 98">
                <a:extLst>
                  <a:ext uri="{FF2B5EF4-FFF2-40B4-BE49-F238E27FC236}">
                    <a16:creationId xmlns:a16="http://schemas.microsoft.com/office/drawing/2014/main" id="{5FF092DA-8748-4635-9D16-48481AB46D4D}"/>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grpSp>
        <p:sp>
          <p:nvSpPr>
            <p:cNvPr id="100" name="楕円 99">
              <a:extLst>
                <a:ext uri="{FF2B5EF4-FFF2-40B4-BE49-F238E27FC236}">
                  <a16:creationId xmlns:a16="http://schemas.microsoft.com/office/drawing/2014/main" id="{2DF09BFC-2C15-4B66-B17D-90E781BBA1BC}"/>
                </a:ext>
              </a:extLst>
            </p:cNvPr>
            <p:cNvSpPr/>
            <p:nvPr/>
          </p:nvSpPr>
          <p:spPr>
            <a:xfrm>
              <a:off x="3306661" y="26822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101" name="楕円 100">
              <a:extLst>
                <a:ext uri="{FF2B5EF4-FFF2-40B4-BE49-F238E27FC236}">
                  <a16:creationId xmlns:a16="http://schemas.microsoft.com/office/drawing/2014/main" id="{0CDBDBAA-450B-4354-915D-D02649E11234}"/>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solidFill>
                  <a:srgbClr val="0000FF"/>
                </a:solidFill>
              </a:endParaRPr>
            </a:p>
          </p:txBody>
        </p:sp>
        <p:sp>
          <p:nvSpPr>
            <p:cNvPr id="102" name="楕円 101">
              <a:extLst>
                <a:ext uri="{FF2B5EF4-FFF2-40B4-BE49-F238E27FC236}">
                  <a16:creationId xmlns:a16="http://schemas.microsoft.com/office/drawing/2014/main" id="{7DB60E95-532E-4019-A386-0CBA747D602B}"/>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3" name="四角形: 角を丸くする 102">
              <a:extLst>
                <a:ext uri="{FF2B5EF4-FFF2-40B4-BE49-F238E27FC236}">
                  <a16:creationId xmlns:a16="http://schemas.microsoft.com/office/drawing/2014/main" id="{473E7D5C-AA0A-4364-8802-ECCB848DE5ED}"/>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4" name="四角形: 角を丸くする 103">
              <a:extLst>
                <a:ext uri="{FF2B5EF4-FFF2-40B4-BE49-F238E27FC236}">
                  <a16:creationId xmlns:a16="http://schemas.microsoft.com/office/drawing/2014/main" id="{8F7EEF66-9AD6-4386-9E20-3A87CE325E4F}"/>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5" name="四角形: 角を丸くする 104">
              <a:extLst>
                <a:ext uri="{FF2B5EF4-FFF2-40B4-BE49-F238E27FC236}">
                  <a16:creationId xmlns:a16="http://schemas.microsoft.com/office/drawing/2014/main" id="{090AACC9-481F-41BF-A86A-71091C4743D8}"/>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6" name="四角形: 角を丸くする 105">
              <a:extLst>
                <a:ext uri="{FF2B5EF4-FFF2-40B4-BE49-F238E27FC236}">
                  <a16:creationId xmlns:a16="http://schemas.microsoft.com/office/drawing/2014/main" id="{4CDA2FEA-1FAE-46EB-BC39-861C6C6FD714}"/>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7" name="四角形: 角を丸くする 106">
              <a:extLst>
                <a:ext uri="{FF2B5EF4-FFF2-40B4-BE49-F238E27FC236}">
                  <a16:creationId xmlns:a16="http://schemas.microsoft.com/office/drawing/2014/main" id="{887C6559-0E88-4FD6-892A-A0D1A5E03FB6}"/>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8" name="楕円 107">
              <a:extLst>
                <a:ext uri="{FF2B5EF4-FFF2-40B4-BE49-F238E27FC236}">
                  <a16:creationId xmlns:a16="http://schemas.microsoft.com/office/drawing/2014/main" id="{291776CA-AF61-40F0-92A0-5F061ADF1C56}"/>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9" name="矢印: 右 108">
              <a:extLst>
                <a:ext uri="{FF2B5EF4-FFF2-40B4-BE49-F238E27FC236}">
                  <a16:creationId xmlns:a16="http://schemas.microsoft.com/office/drawing/2014/main" id="{131E11C7-E319-44BC-8D4D-42313F9396D5}"/>
                </a:ext>
              </a:extLst>
            </p:cNvPr>
            <p:cNvSpPr/>
            <p:nvPr/>
          </p:nvSpPr>
          <p:spPr>
            <a:xfrm flipH="1">
              <a:off x="4735542" y="1855736"/>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700" dirty="0"/>
                <a:t>Moving at walking speed (&lt;5km/h)</a:t>
              </a:r>
              <a:endParaRPr kumimoji="1" lang="ja-JP" altLang="en-US" sz="700" dirty="0"/>
            </a:p>
          </p:txBody>
        </p:sp>
        <p:grpSp>
          <p:nvGrpSpPr>
            <p:cNvPr id="110" name="グループ化 109">
              <a:extLst>
                <a:ext uri="{FF2B5EF4-FFF2-40B4-BE49-F238E27FC236}">
                  <a16:creationId xmlns:a16="http://schemas.microsoft.com/office/drawing/2014/main" id="{73AC817E-A9B8-4D36-ACA6-08EDAD6360AA}"/>
                </a:ext>
              </a:extLst>
            </p:cNvPr>
            <p:cNvGrpSpPr/>
            <p:nvPr/>
          </p:nvGrpSpPr>
          <p:grpSpPr>
            <a:xfrm>
              <a:off x="2554280" y="1491603"/>
              <a:ext cx="2283343" cy="998988"/>
              <a:chOff x="474503" y="1759572"/>
              <a:chExt cx="2283343" cy="998988"/>
            </a:xfrm>
          </p:grpSpPr>
          <p:sp>
            <p:nvSpPr>
              <p:cNvPr id="111" name="楕円 110">
                <a:extLst>
                  <a:ext uri="{FF2B5EF4-FFF2-40B4-BE49-F238E27FC236}">
                    <a16:creationId xmlns:a16="http://schemas.microsoft.com/office/drawing/2014/main" id="{8C737A6E-4214-4034-8880-3D070AC14046}"/>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112" name="楕円 111">
                <a:extLst>
                  <a:ext uri="{FF2B5EF4-FFF2-40B4-BE49-F238E27FC236}">
                    <a16:creationId xmlns:a16="http://schemas.microsoft.com/office/drawing/2014/main" id="{8B6FCEF7-D4AF-4800-9000-DAAA93454DC5}"/>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13" name="テキスト ボックス 112">
                <a:extLst>
                  <a:ext uri="{FF2B5EF4-FFF2-40B4-BE49-F238E27FC236}">
                    <a16:creationId xmlns:a16="http://schemas.microsoft.com/office/drawing/2014/main" id="{740677B5-F5EC-4658-9D24-D4211E4FC28E}"/>
                  </a:ext>
                </a:extLst>
              </p:cNvPr>
              <p:cNvSpPr txBox="1"/>
              <p:nvPr/>
            </p:nvSpPr>
            <p:spPr>
              <a:xfrm>
                <a:off x="689443" y="2391071"/>
                <a:ext cx="1426226" cy="367489"/>
              </a:xfrm>
              <a:prstGeom prst="rect">
                <a:avLst/>
              </a:prstGeom>
              <a:noFill/>
            </p:spPr>
            <p:txBody>
              <a:bodyPr wrap="square">
                <a:spAutoFit/>
              </a:bodyPr>
              <a:lstStyle/>
              <a:p>
                <a:r>
                  <a:rPr lang="en-US" altLang="ja-JP" sz="500" b="0" dirty="0"/>
                  <a:t>Noise source</a:t>
                </a:r>
                <a:endParaRPr lang="ja-JP" altLang="en-US" sz="500" b="0" dirty="0"/>
              </a:p>
            </p:txBody>
          </p:sp>
          <p:sp>
            <p:nvSpPr>
              <p:cNvPr id="114" name="テキスト ボックス 113">
                <a:extLst>
                  <a:ext uri="{FF2B5EF4-FFF2-40B4-BE49-F238E27FC236}">
                    <a16:creationId xmlns:a16="http://schemas.microsoft.com/office/drawing/2014/main" id="{A2880C22-9889-4C85-BA3B-BAF2E8F09587}"/>
                  </a:ext>
                </a:extLst>
              </p:cNvPr>
              <p:cNvSpPr txBox="1"/>
              <p:nvPr/>
            </p:nvSpPr>
            <p:spPr>
              <a:xfrm>
                <a:off x="689443" y="1759572"/>
                <a:ext cx="2068403" cy="367489"/>
              </a:xfrm>
              <a:prstGeom prst="rect">
                <a:avLst/>
              </a:prstGeom>
              <a:noFill/>
            </p:spPr>
            <p:txBody>
              <a:bodyPr wrap="square">
                <a:spAutoFit/>
              </a:bodyPr>
              <a:lstStyle/>
              <a:p>
                <a:r>
                  <a:rPr lang="en-US" altLang="ja-JP" sz="500" b="0" dirty="0"/>
                  <a:t>VBAN Coordinator</a:t>
                </a:r>
                <a:endParaRPr lang="ja-JP" altLang="en-US" sz="500" b="0" dirty="0"/>
              </a:p>
            </p:txBody>
          </p:sp>
          <p:sp>
            <p:nvSpPr>
              <p:cNvPr id="115" name="楕円 114">
                <a:extLst>
                  <a:ext uri="{FF2B5EF4-FFF2-40B4-BE49-F238E27FC236}">
                    <a16:creationId xmlns:a16="http://schemas.microsoft.com/office/drawing/2014/main" id="{2E2DE0AC-076C-4286-9DD4-C1FAF46538EC}"/>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solidFill>
                    <a:srgbClr val="0000FF"/>
                  </a:solidFill>
                </a:endParaRPr>
              </a:p>
            </p:txBody>
          </p:sp>
          <p:sp>
            <p:nvSpPr>
              <p:cNvPr id="116" name="テキスト ボックス 115">
                <a:extLst>
                  <a:ext uri="{FF2B5EF4-FFF2-40B4-BE49-F238E27FC236}">
                    <a16:creationId xmlns:a16="http://schemas.microsoft.com/office/drawing/2014/main" id="{81C0F6AC-CF25-4D14-8253-6FE27C0EEFB6}"/>
                  </a:ext>
                </a:extLst>
              </p:cNvPr>
              <p:cNvSpPr txBox="1"/>
              <p:nvPr/>
            </p:nvSpPr>
            <p:spPr>
              <a:xfrm>
                <a:off x="678093" y="2063926"/>
                <a:ext cx="1973429" cy="367489"/>
              </a:xfrm>
              <a:prstGeom prst="rect">
                <a:avLst/>
              </a:prstGeom>
              <a:noFill/>
            </p:spPr>
            <p:txBody>
              <a:bodyPr wrap="square">
                <a:spAutoFit/>
              </a:bodyPr>
              <a:lstStyle/>
              <a:p>
                <a:r>
                  <a:rPr lang="en-US" altLang="ja-JP" sz="500" b="0" dirty="0"/>
                  <a:t>HBAN Coordinator</a:t>
                </a:r>
                <a:endParaRPr lang="ja-JP" altLang="en-US" sz="500" b="0" dirty="0"/>
              </a:p>
            </p:txBody>
          </p:sp>
        </p:grpSp>
      </p:grpSp>
      <p:grpSp>
        <p:nvGrpSpPr>
          <p:cNvPr id="121" name="グループ化 120">
            <a:extLst>
              <a:ext uri="{FF2B5EF4-FFF2-40B4-BE49-F238E27FC236}">
                <a16:creationId xmlns:a16="http://schemas.microsoft.com/office/drawing/2014/main" id="{0CDCA447-E1BB-4058-8C59-25A28D621EC7}"/>
              </a:ext>
            </a:extLst>
          </p:cNvPr>
          <p:cNvGrpSpPr/>
          <p:nvPr/>
        </p:nvGrpSpPr>
        <p:grpSpPr>
          <a:xfrm>
            <a:off x="615032" y="5575823"/>
            <a:ext cx="2347853" cy="596378"/>
            <a:chOff x="891249" y="5499622"/>
            <a:chExt cx="2347853" cy="596378"/>
          </a:xfrm>
        </p:grpSpPr>
        <p:sp>
          <p:nvSpPr>
            <p:cNvPr id="120" name="正方形/長方形 119">
              <a:extLst>
                <a:ext uri="{FF2B5EF4-FFF2-40B4-BE49-F238E27FC236}">
                  <a16:creationId xmlns:a16="http://schemas.microsoft.com/office/drawing/2014/main" id="{B496A476-D51B-4D52-BDDB-4F2607E1F4B3}"/>
                </a:ext>
              </a:extLst>
            </p:cNvPr>
            <p:cNvSpPr/>
            <p:nvPr/>
          </p:nvSpPr>
          <p:spPr>
            <a:xfrm>
              <a:off x="891249" y="5810491"/>
              <a:ext cx="300941" cy="19677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7" name="正方形/長方形 116">
              <a:extLst>
                <a:ext uri="{FF2B5EF4-FFF2-40B4-BE49-F238E27FC236}">
                  <a16:creationId xmlns:a16="http://schemas.microsoft.com/office/drawing/2014/main" id="{6F6A1F3E-3360-4D1B-B286-88789B7CD463}"/>
                </a:ext>
              </a:extLst>
            </p:cNvPr>
            <p:cNvSpPr/>
            <p:nvPr/>
          </p:nvSpPr>
          <p:spPr>
            <a:xfrm>
              <a:off x="1145893" y="5578997"/>
              <a:ext cx="300941" cy="428264"/>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9" name="正方形/長方形 118">
              <a:extLst>
                <a:ext uri="{FF2B5EF4-FFF2-40B4-BE49-F238E27FC236}">
                  <a16:creationId xmlns:a16="http://schemas.microsoft.com/office/drawing/2014/main" id="{F2276443-137C-4517-82F5-2C75B1886BAB}"/>
                </a:ext>
              </a:extLst>
            </p:cNvPr>
            <p:cNvSpPr/>
            <p:nvPr/>
          </p:nvSpPr>
          <p:spPr>
            <a:xfrm>
              <a:off x="1538307" y="5499622"/>
              <a:ext cx="1700795" cy="428264"/>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8" name="楕円 117">
              <a:extLst>
                <a:ext uri="{FF2B5EF4-FFF2-40B4-BE49-F238E27FC236}">
                  <a16:creationId xmlns:a16="http://schemas.microsoft.com/office/drawing/2014/main" id="{5612E5A5-65C5-4568-8C2B-9717D450029B}"/>
                </a:ext>
              </a:extLst>
            </p:cNvPr>
            <p:cNvSpPr/>
            <p:nvPr/>
          </p:nvSpPr>
          <p:spPr>
            <a:xfrm>
              <a:off x="1028700"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2" name="楕円 121">
              <a:extLst>
                <a:ext uri="{FF2B5EF4-FFF2-40B4-BE49-F238E27FC236}">
                  <a16:creationId xmlns:a16="http://schemas.microsoft.com/office/drawing/2014/main" id="{B3862CD6-65BD-4CC6-B93F-041900878E50}"/>
                </a:ext>
              </a:extLst>
            </p:cNvPr>
            <p:cNvSpPr/>
            <p:nvPr/>
          </p:nvSpPr>
          <p:spPr>
            <a:xfrm>
              <a:off x="1569775"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3" name="楕円 122">
              <a:extLst>
                <a:ext uri="{FF2B5EF4-FFF2-40B4-BE49-F238E27FC236}">
                  <a16:creationId xmlns:a16="http://schemas.microsoft.com/office/drawing/2014/main" id="{2BC98139-CB18-4986-B612-FC530A58043F}"/>
                </a:ext>
              </a:extLst>
            </p:cNvPr>
            <p:cNvSpPr/>
            <p:nvPr/>
          </p:nvSpPr>
          <p:spPr>
            <a:xfrm>
              <a:off x="1756498"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4" name="楕円 123">
              <a:extLst>
                <a:ext uri="{FF2B5EF4-FFF2-40B4-BE49-F238E27FC236}">
                  <a16:creationId xmlns:a16="http://schemas.microsoft.com/office/drawing/2014/main" id="{FD7601F9-044A-4846-BE05-4F623BB3ACC4}"/>
                </a:ext>
              </a:extLst>
            </p:cNvPr>
            <p:cNvSpPr/>
            <p:nvPr/>
          </p:nvSpPr>
          <p:spPr>
            <a:xfrm>
              <a:off x="2692322"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5" name="楕円 124">
              <a:extLst>
                <a:ext uri="{FF2B5EF4-FFF2-40B4-BE49-F238E27FC236}">
                  <a16:creationId xmlns:a16="http://schemas.microsoft.com/office/drawing/2014/main" id="{FC8C4A41-72FA-4569-B8C7-16F745923EE8}"/>
                </a:ext>
              </a:extLst>
            </p:cNvPr>
            <p:cNvSpPr/>
            <p:nvPr/>
          </p:nvSpPr>
          <p:spPr>
            <a:xfrm>
              <a:off x="2866219"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6" name="正方形/長方形 125">
              <a:extLst>
                <a:ext uri="{FF2B5EF4-FFF2-40B4-BE49-F238E27FC236}">
                  <a16:creationId xmlns:a16="http://schemas.microsoft.com/office/drawing/2014/main" id="{BAFD173E-70A0-4F7F-AA1D-20BE72E8AE81}"/>
                </a:ext>
              </a:extLst>
            </p:cNvPr>
            <p:cNvSpPr/>
            <p:nvPr/>
          </p:nvSpPr>
          <p:spPr>
            <a:xfrm>
              <a:off x="1210958" y="5943599"/>
              <a:ext cx="782942" cy="6366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27" name="グループ化 126">
            <a:extLst>
              <a:ext uri="{FF2B5EF4-FFF2-40B4-BE49-F238E27FC236}">
                <a16:creationId xmlns:a16="http://schemas.microsoft.com/office/drawing/2014/main" id="{21A2A6AE-21A3-4173-ABFB-E993053658B2}"/>
              </a:ext>
            </a:extLst>
          </p:cNvPr>
          <p:cNvGrpSpPr/>
          <p:nvPr/>
        </p:nvGrpSpPr>
        <p:grpSpPr>
          <a:xfrm>
            <a:off x="3439480" y="5756423"/>
            <a:ext cx="2282462" cy="347240"/>
            <a:chOff x="3776940" y="5718011"/>
            <a:chExt cx="2282462" cy="347240"/>
          </a:xfrm>
        </p:grpSpPr>
        <p:sp>
          <p:nvSpPr>
            <p:cNvPr id="130" name="正方形/長方形 129">
              <a:extLst>
                <a:ext uri="{FF2B5EF4-FFF2-40B4-BE49-F238E27FC236}">
                  <a16:creationId xmlns:a16="http://schemas.microsoft.com/office/drawing/2014/main" id="{17F9046C-F8B5-42BE-8532-0A1A39227549}"/>
                </a:ext>
              </a:extLst>
            </p:cNvPr>
            <p:cNvSpPr/>
            <p:nvPr/>
          </p:nvSpPr>
          <p:spPr>
            <a:xfrm>
              <a:off x="4121835" y="5732703"/>
              <a:ext cx="342366" cy="32425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8" name="正方形/長方形 127">
              <a:extLst>
                <a:ext uri="{FF2B5EF4-FFF2-40B4-BE49-F238E27FC236}">
                  <a16:creationId xmlns:a16="http://schemas.microsoft.com/office/drawing/2014/main" id="{61AEAB23-740C-446D-8B33-FFD29A5C762E}"/>
                </a:ext>
              </a:extLst>
            </p:cNvPr>
            <p:cNvSpPr/>
            <p:nvPr/>
          </p:nvSpPr>
          <p:spPr>
            <a:xfrm>
              <a:off x="3776940" y="5718011"/>
              <a:ext cx="500737" cy="34724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9" name="正方形/長方形 128">
              <a:extLst>
                <a:ext uri="{FF2B5EF4-FFF2-40B4-BE49-F238E27FC236}">
                  <a16:creationId xmlns:a16="http://schemas.microsoft.com/office/drawing/2014/main" id="{7402A5E7-2860-4D9C-97DC-B4B0AE4CCE21}"/>
                </a:ext>
              </a:extLst>
            </p:cNvPr>
            <p:cNvSpPr/>
            <p:nvPr/>
          </p:nvSpPr>
          <p:spPr>
            <a:xfrm>
              <a:off x="4358607" y="5718011"/>
              <a:ext cx="1700795" cy="34724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024" name="グループ化 1023">
            <a:extLst>
              <a:ext uri="{FF2B5EF4-FFF2-40B4-BE49-F238E27FC236}">
                <a16:creationId xmlns:a16="http://schemas.microsoft.com/office/drawing/2014/main" id="{522B52A7-E3AA-4795-A884-343E4F7C9FCF}"/>
              </a:ext>
            </a:extLst>
          </p:cNvPr>
          <p:cNvGrpSpPr/>
          <p:nvPr/>
        </p:nvGrpSpPr>
        <p:grpSpPr>
          <a:xfrm>
            <a:off x="6325026" y="5511006"/>
            <a:ext cx="2104048" cy="842538"/>
            <a:chOff x="6325026" y="5511006"/>
            <a:chExt cx="2104048" cy="842538"/>
          </a:xfrm>
        </p:grpSpPr>
        <p:sp>
          <p:nvSpPr>
            <p:cNvPr id="133" name="正方形/長方形 132">
              <a:extLst>
                <a:ext uri="{FF2B5EF4-FFF2-40B4-BE49-F238E27FC236}">
                  <a16:creationId xmlns:a16="http://schemas.microsoft.com/office/drawing/2014/main" id="{66F33AC1-3587-4045-8B01-E3D62A53D3D7}"/>
                </a:ext>
              </a:extLst>
            </p:cNvPr>
            <p:cNvSpPr/>
            <p:nvPr/>
          </p:nvSpPr>
          <p:spPr>
            <a:xfrm rot="2700000">
              <a:off x="6484792" y="5872333"/>
              <a:ext cx="587099" cy="32425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4" name="正方形/長方形 133">
              <a:extLst>
                <a:ext uri="{FF2B5EF4-FFF2-40B4-BE49-F238E27FC236}">
                  <a16:creationId xmlns:a16="http://schemas.microsoft.com/office/drawing/2014/main" id="{8A726D2A-6C05-4C19-9E4C-F39A2940DBBC}"/>
                </a:ext>
              </a:extLst>
            </p:cNvPr>
            <p:cNvSpPr/>
            <p:nvPr/>
          </p:nvSpPr>
          <p:spPr>
            <a:xfrm rot="2700000">
              <a:off x="6248277" y="5587755"/>
              <a:ext cx="500737" cy="34724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5" name="正方形/長方形 134">
              <a:extLst>
                <a:ext uri="{FF2B5EF4-FFF2-40B4-BE49-F238E27FC236}">
                  <a16:creationId xmlns:a16="http://schemas.microsoft.com/office/drawing/2014/main" id="{D192FCE6-1A61-461C-95F7-4AB64F8D5CE0}"/>
                </a:ext>
              </a:extLst>
            </p:cNvPr>
            <p:cNvSpPr/>
            <p:nvPr/>
          </p:nvSpPr>
          <p:spPr>
            <a:xfrm>
              <a:off x="6728279" y="6006304"/>
              <a:ext cx="1700795" cy="34724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37" name="楕円 136">
            <a:extLst>
              <a:ext uri="{FF2B5EF4-FFF2-40B4-BE49-F238E27FC236}">
                <a16:creationId xmlns:a16="http://schemas.microsoft.com/office/drawing/2014/main" id="{B38FB503-0242-4522-9F1E-4C81A49D6E0F}"/>
              </a:ext>
            </a:extLst>
          </p:cNvPr>
          <p:cNvSpPr/>
          <p:nvPr/>
        </p:nvSpPr>
        <p:spPr>
          <a:xfrm>
            <a:off x="3488059" y="55840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 name="楕円 137">
            <a:extLst>
              <a:ext uri="{FF2B5EF4-FFF2-40B4-BE49-F238E27FC236}">
                <a16:creationId xmlns:a16="http://schemas.microsoft.com/office/drawing/2014/main" id="{93E84253-79E2-4236-B2F9-F9F760D0B4AB}"/>
              </a:ext>
            </a:extLst>
          </p:cNvPr>
          <p:cNvSpPr/>
          <p:nvPr/>
        </p:nvSpPr>
        <p:spPr>
          <a:xfrm>
            <a:off x="5457146" y="55840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 name="楕円 138">
            <a:extLst>
              <a:ext uri="{FF2B5EF4-FFF2-40B4-BE49-F238E27FC236}">
                <a16:creationId xmlns:a16="http://schemas.microsoft.com/office/drawing/2014/main" id="{20EE2257-72F5-4CE9-9629-DAC5D590BB57}"/>
              </a:ext>
            </a:extLst>
          </p:cNvPr>
          <p:cNvSpPr/>
          <p:nvPr/>
        </p:nvSpPr>
        <p:spPr>
          <a:xfrm>
            <a:off x="6498645" y="543943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 name="楕円 139">
            <a:extLst>
              <a:ext uri="{FF2B5EF4-FFF2-40B4-BE49-F238E27FC236}">
                <a16:creationId xmlns:a16="http://schemas.microsoft.com/office/drawing/2014/main" id="{85724DAD-26A1-45C1-9657-EF768522D570}"/>
              </a:ext>
            </a:extLst>
          </p:cNvPr>
          <p:cNvSpPr/>
          <p:nvPr/>
        </p:nvSpPr>
        <p:spPr>
          <a:xfrm>
            <a:off x="8134527" y="584097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 name="楕円 140">
            <a:extLst>
              <a:ext uri="{FF2B5EF4-FFF2-40B4-BE49-F238E27FC236}">
                <a16:creationId xmlns:a16="http://schemas.microsoft.com/office/drawing/2014/main" id="{080635AF-BD8C-48C7-889B-4085E9FFF20D}"/>
              </a:ext>
            </a:extLst>
          </p:cNvPr>
          <p:cNvSpPr/>
          <p:nvPr/>
        </p:nvSpPr>
        <p:spPr>
          <a:xfrm>
            <a:off x="6161583" y="582033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 name="楕円 141">
            <a:extLst>
              <a:ext uri="{FF2B5EF4-FFF2-40B4-BE49-F238E27FC236}">
                <a16:creationId xmlns:a16="http://schemas.microsoft.com/office/drawing/2014/main" id="{111E3F5A-6C45-4A8A-9EC6-9BC3AAC7CCAE}"/>
              </a:ext>
            </a:extLst>
          </p:cNvPr>
          <p:cNvSpPr/>
          <p:nvPr/>
        </p:nvSpPr>
        <p:spPr>
          <a:xfrm>
            <a:off x="8134527" y="633210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 name="テキスト ボックス 143">
            <a:extLst>
              <a:ext uri="{FF2B5EF4-FFF2-40B4-BE49-F238E27FC236}">
                <a16:creationId xmlns:a16="http://schemas.microsoft.com/office/drawing/2014/main" id="{79048D4D-A00C-4C3F-9D3A-150F6889DF7C}"/>
              </a:ext>
            </a:extLst>
          </p:cNvPr>
          <p:cNvSpPr txBox="1"/>
          <p:nvPr/>
        </p:nvSpPr>
        <p:spPr>
          <a:xfrm>
            <a:off x="7525852" y="5487525"/>
            <a:ext cx="725301" cy="369332"/>
          </a:xfrm>
          <a:prstGeom prst="rect">
            <a:avLst/>
          </a:prstGeom>
          <a:noFill/>
        </p:spPr>
        <p:txBody>
          <a:bodyPr wrap="square">
            <a:spAutoFit/>
          </a:bodyPr>
          <a:lstStyle/>
          <a:p>
            <a:r>
              <a:rPr kumimoji="1" lang="en-US" altLang="ja-JP" b="0" dirty="0"/>
              <a:t>LOS</a:t>
            </a:r>
            <a:endParaRPr lang="ja-JP" altLang="en-US" b="0" dirty="0"/>
          </a:p>
        </p:txBody>
      </p:sp>
      <p:sp>
        <p:nvSpPr>
          <p:cNvPr id="145" name="テキスト ボックス 144">
            <a:extLst>
              <a:ext uri="{FF2B5EF4-FFF2-40B4-BE49-F238E27FC236}">
                <a16:creationId xmlns:a16="http://schemas.microsoft.com/office/drawing/2014/main" id="{D4D9C978-1F93-493E-8EDA-A8095FAA0E31}"/>
              </a:ext>
            </a:extLst>
          </p:cNvPr>
          <p:cNvSpPr txBox="1"/>
          <p:nvPr/>
        </p:nvSpPr>
        <p:spPr>
          <a:xfrm>
            <a:off x="6081613" y="6030000"/>
            <a:ext cx="823441" cy="369332"/>
          </a:xfrm>
          <a:prstGeom prst="rect">
            <a:avLst/>
          </a:prstGeom>
          <a:noFill/>
        </p:spPr>
        <p:txBody>
          <a:bodyPr wrap="square">
            <a:spAutoFit/>
          </a:bodyPr>
          <a:lstStyle/>
          <a:p>
            <a:r>
              <a:rPr kumimoji="1" lang="en-US" altLang="ja-JP" b="0" dirty="0"/>
              <a:t>NLOS</a:t>
            </a:r>
            <a:endParaRPr lang="ja-JP" altLang="en-US" b="0" dirty="0"/>
          </a:p>
        </p:txBody>
      </p:sp>
      <p:sp>
        <p:nvSpPr>
          <p:cNvPr id="146" name="テキスト ボックス 145">
            <a:extLst>
              <a:ext uri="{FF2B5EF4-FFF2-40B4-BE49-F238E27FC236}">
                <a16:creationId xmlns:a16="http://schemas.microsoft.com/office/drawing/2014/main" id="{0F62D1CF-6EE8-42AB-98E1-AEC99DE653BD}"/>
              </a:ext>
            </a:extLst>
          </p:cNvPr>
          <p:cNvSpPr txBox="1"/>
          <p:nvPr/>
        </p:nvSpPr>
        <p:spPr>
          <a:xfrm>
            <a:off x="4224779" y="5684664"/>
            <a:ext cx="725301" cy="369332"/>
          </a:xfrm>
          <a:prstGeom prst="rect">
            <a:avLst/>
          </a:prstGeom>
          <a:noFill/>
        </p:spPr>
        <p:txBody>
          <a:bodyPr wrap="square">
            <a:spAutoFit/>
          </a:bodyPr>
          <a:lstStyle/>
          <a:p>
            <a:r>
              <a:rPr kumimoji="1" lang="en-US" altLang="ja-JP" b="0" dirty="0"/>
              <a:t>LOS</a:t>
            </a:r>
            <a:endParaRPr lang="ja-JP" altLang="en-US" b="0" dirty="0"/>
          </a:p>
        </p:txBody>
      </p:sp>
      <p:cxnSp>
        <p:nvCxnSpPr>
          <p:cNvPr id="1028" name="直線矢印コネクタ 1027">
            <a:extLst>
              <a:ext uri="{FF2B5EF4-FFF2-40B4-BE49-F238E27FC236}">
                <a16:creationId xmlns:a16="http://schemas.microsoft.com/office/drawing/2014/main" id="{E3CFE237-2E61-4D89-9C94-38D041722A1B}"/>
              </a:ext>
            </a:extLst>
          </p:cNvPr>
          <p:cNvCxnSpPr>
            <a:endCxn id="140" idx="2"/>
          </p:cNvCxnSpPr>
          <p:nvPr/>
        </p:nvCxnSpPr>
        <p:spPr>
          <a:xfrm>
            <a:off x="6728278" y="5506810"/>
            <a:ext cx="1406249" cy="416535"/>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49" name="直線矢印コネクタ 148">
            <a:extLst>
              <a:ext uri="{FF2B5EF4-FFF2-40B4-BE49-F238E27FC236}">
                <a16:creationId xmlns:a16="http://schemas.microsoft.com/office/drawing/2014/main" id="{67502A64-3799-4E87-968E-9D13E3CDF497}"/>
              </a:ext>
            </a:extLst>
          </p:cNvPr>
          <p:cNvCxnSpPr>
            <a:cxnSpLocks/>
            <a:endCxn id="142" idx="2"/>
          </p:cNvCxnSpPr>
          <p:nvPr/>
        </p:nvCxnSpPr>
        <p:spPr>
          <a:xfrm>
            <a:off x="6311623" y="5940135"/>
            <a:ext cx="1822904" cy="474344"/>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51" name="直線矢印コネクタ 150">
            <a:extLst>
              <a:ext uri="{FF2B5EF4-FFF2-40B4-BE49-F238E27FC236}">
                <a16:creationId xmlns:a16="http://schemas.microsoft.com/office/drawing/2014/main" id="{D08BB550-BDD7-4C46-B018-B5F81599561F}"/>
              </a:ext>
            </a:extLst>
          </p:cNvPr>
          <p:cNvCxnSpPr>
            <a:cxnSpLocks/>
            <a:stCxn id="137" idx="6"/>
          </p:cNvCxnSpPr>
          <p:nvPr/>
        </p:nvCxnSpPr>
        <p:spPr>
          <a:xfrm>
            <a:off x="3686856" y="5666406"/>
            <a:ext cx="1733779" cy="18258"/>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38256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0DF6F4E-B42F-445E-AE64-29819E56DE99}"/>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19225CE2-51DF-4862-A685-18BAE22A9478}"/>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FE8FE44E-2893-4CE1-B852-425B2A88DEB4}"/>
              </a:ext>
            </a:extLst>
          </p:cNvPr>
          <p:cNvSpPr>
            <a:spLocks noGrp="1"/>
          </p:cNvSpPr>
          <p:nvPr>
            <p:ph type="sldNum" idx="12"/>
          </p:nvPr>
        </p:nvSpPr>
        <p:spPr>
          <a:xfrm>
            <a:off x="4341813" y="6128803"/>
            <a:ext cx="671758" cy="184150"/>
          </a:xfrm>
        </p:spPr>
        <p:txBody>
          <a:bodyPr/>
          <a:lstStyle/>
          <a:p>
            <a:pPr marL="0" lvl="0" indent="0" algn="ctr" rtl="0">
              <a:spcBef>
                <a:spcPts val="0"/>
              </a:spcBef>
              <a:spcAft>
                <a:spcPts val="0"/>
              </a:spcAft>
              <a:buNone/>
            </a:pPr>
            <a:r>
              <a:rPr lang="en-US"/>
              <a:t>Slide </a:t>
            </a:r>
            <a:fld id="{00000000-1234-1234-1234-123412341234}" type="slidenum">
              <a:rPr lang="en-US" smtClean="0"/>
              <a:t>31</a:t>
            </a:fld>
            <a:endParaRPr dirty="0"/>
          </a:p>
        </p:txBody>
      </p:sp>
      <p:sp>
        <p:nvSpPr>
          <p:cNvPr id="5" name="タイトル 4">
            <a:extLst>
              <a:ext uri="{FF2B5EF4-FFF2-40B4-BE49-F238E27FC236}">
                <a16:creationId xmlns:a16="http://schemas.microsoft.com/office/drawing/2014/main" id="{697A09BD-770A-4324-BE01-0FD1D1F82BF0}"/>
              </a:ext>
            </a:extLst>
          </p:cNvPr>
          <p:cNvSpPr>
            <a:spLocks noGrp="1"/>
          </p:cNvSpPr>
          <p:nvPr>
            <p:ph type="title"/>
          </p:nvPr>
        </p:nvSpPr>
        <p:spPr/>
        <p:txBody>
          <a:bodyPr/>
          <a:lstStyle/>
          <a:p>
            <a:r>
              <a:rPr kumimoji="1" lang="en-US" altLang="ja-JP" dirty="0"/>
              <a:t>Summary</a:t>
            </a:r>
            <a:endParaRPr kumimoji="1" lang="ja-JP" altLang="en-US" dirty="0"/>
          </a:p>
        </p:txBody>
      </p:sp>
      <p:sp>
        <p:nvSpPr>
          <p:cNvPr id="10" name="テキスト ボックス 9">
            <a:extLst>
              <a:ext uri="{FF2B5EF4-FFF2-40B4-BE49-F238E27FC236}">
                <a16:creationId xmlns:a16="http://schemas.microsoft.com/office/drawing/2014/main" id="{1F12E9CC-22B9-0245-61F6-E1AD60F22DB5}"/>
              </a:ext>
            </a:extLst>
          </p:cNvPr>
          <p:cNvSpPr txBox="1"/>
          <p:nvPr/>
        </p:nvSpPr>
        <p:spPr>
          <a:xfrm>
            <a:off x="968721" y="1638677"/>
            <a:ext cx="7489479" cy="397031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Channel models document draft has been uploaded on Mentor</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In this TG activity, we have defined newly 10 scenarios for HBAN and 8 scenarios for VBAN.</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Scenario S2.1 is for the application of capsule endoscopy</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Scenarios S2.2 S4.1 and S6.1 are for the BCI/BMI application</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en-US" altLang="ja-JP" dirty="0"/>
              <a:t>Some of VBAN channel and environment models are defined by the original contributions.</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en-US" altLang="ja-JP" dirty="0"/>
              <a:t>Several VBAN models are common channel models to already existing channel models such IEEE802.15.6, 4a, and 8.</a:t>
            </a:r>
          </a:p>
        </p:txBody>
      </p:sp>
    </p:spTree>
    <p:extLst>
      <p:ext uri="{BB962C8B-B14F-4D97-AF65-F5344CB8AC3E}">
        <p14:creationId xmlns:p14="http://schemas.microsoft.com/office/powerpoint/2010/main" val="1455285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17336AE2-092E-4A18-A5F5-B851F893B26B}"/>
              </a:ext>
            </a:extLst>
          </p:cNvPr>
          <p:cNvSpPr>
            <a:spLocks noGrp="1"/>
          </p:cNvSpPr>
          <p:nvPr>
            <p:ph type="ctrTitle"/>
          </p:nvPr>
        </p:nvSpPr>
        <p:spPr/>
        <p:txBody>
          <a:bodyPr/>
          <a:lstStyle/>
          <a:p>
            <a:r>
              <a:rPr lang="en-US" altLang="ja-JP" dirty="0"/>
              <a:t>Thank you for your attention</a:t>
            </a:r>
            <a:endParaRPr lang="ja-JP" altLang="en-US" dirty="0"/>
          </a:p>
        </p:txBody>
      </p:sp>
      <p:sp>
        <p:nvSpPr>
          <p:cNvPr id="2" name="日付プレースホルダー 1">
            <a:extLst>
              <a:ext uri="{FF2B5EF4-FFF2-40B4-BE49-F238E27FC236}">
                <a16:creationId xmlns:a16="http://schemas.microsoft.com/office/drawing/2014/main" id="{F6213E2D-FF1A-4240-AD15-176518E1BB17}"/>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024EBF9D-CA6B-4B52-B9DB-DFD6820697AB}"/>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37EDC2D3-B458-4F9C-AF29-006D418BCF1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32</a:t>
            </a:fld>
            <a:endParaRPr dirty="0"/>
          </a:p>
        </p:txBody>
      </p:sp>
      <p:sp>
        <p:nvSpPr>
          <p:cNvPr id="6" name="字幕 5">
            <a:extLst>
              <a:ext uri="{FF2B5EF4-FFF2-40B4-BE49-F238E27FC236}">
                <a16:creationId xmlns:a16="http://schemas.microsoft.com/office/drawing/2014/main" id="{FEB0C4AF-199B-437A-91A4-979B68EE7001}"/>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1432616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C555CBF-259F-B878-41FC-C10DD9640319}"/>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FBF0E631-D336-CF9E-C7C2-A823090144F6}"/>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52B43ACA-626C-41B7-37DB-E4E6069F11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33</a:t>
            </a:fld>
            <a:endParaRPr dirty="0"/>
          </a:p>
        </p:txBody>
      </p:sp>
      <p:sp>
        <p:nvSpPr>
          <p:cNvPr id="5" name="タイトル 4">
            <a:extLst>
              <a:ext uri="{FF2B5EF4-FFF2-40B4-BE49-F238E27FC236}">
                <a16:creationId xmlns:a16="http://schemas.microsoft.com/office/drawing/2014/main" id="{C52733AC-2B94-3C39-7A2A-867C4EC2B597}"/>
              </a:ext>
            </a:extLst>
          </p:cNvPr>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1158228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November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34</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and scenarios in use case of BMI and BCI</a:t>
            </a:r>
            <a:endParaRPr lang="ja-JP" altLang="en-US" dirty="0"/>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nvGrpSpPr>
          <p:cNvPr id="14" name="グループ化 13">
            <a:extLst>
              <a:ext uri="{FF2B5EF4-FFF2-40B4-BE49-F238E27FC236}">
                <a16:creationId xmlns:a16="http://schemas.microsoft.com/office/drawing/2014/main" id="{27E3BE0A-357A-4609-9FF6-53BD62B794A0}"/>
              </a:ext>
            </a:extLst>
          </p:cNvPr>
          <p:cNvGrpSpPr/>
          <p:nvPr/>
        </p:nvGrpSpPr>
        <p:grpSpPr>
          <a:xfrm>
            <a:off x="685800" y="3193639"/>
            <a:ext cx="1497175" cy="2463110"/>
            <a:chOff x="762000" y="3733689"/>
            <a:chExt cx="1006668" cy="1656142"/>
          </a:xfrm>
        </p:grpSpPr>
        <p:sp>
          <p:nvSpPr>
            <p:cNvPr id="8" name="フリーフォーム: 図形 7">
              <a:extLst>
                <a:ext uri="{FF2B5EF4-FFF2-40B4-BE49-F238E27FC236}">
                  <a16:creationId xmlns:a16="http://schemas.microsoft.com/office/drawing/2014/main" id="{8FB012FC-BF39-4568-AC7B-7C18611A22B4}"/>
                </a:ext>
              </a:extLst>
            </p:cNvPr>
            <p:cNvSpPr/>
            <p:nvPr/>
          </p:nvSpPr>
          <p:spPr>
            <a:xfrm>
              <a:off x="762000" y="3733689"/>
              <a:ext cx="1006668" cy="1656142"/>
            </a:xfrm>
            <a:custGeom>
              <a:avLst/>
              <a:gdLst>
                <a:gd name="connsiteX0" fmla="*/ 0 w 770709"/>
                <a:gd name="connsiteY0" fmla="*/ 1267097 h 1267097"/>
                <a:gd name="connsiteX1" fmla="*/ 65315 w 770709"/>
                <a:gd name="connsiteY1" fmla="*/ 940526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1081 w 771790"/>
                <a:gd name="connsiteY0" fmla="*/ 1267097 h 1267097"/>
                <a:gd name="connsiteX1" fmla="*/ 30677 w 771790"/>
                <a:gd name="connsiteY1" fmla="*/ 1040538 h 1267097"/>
                <a:gd name="connsiteX2" fmla="*/ 92521 w 771790"/>
                <a:gd name="connsiteY2" fmla="*/ 901337 h 1267097"/>
                <a:gd name="connsiteX3" fmla="*/ 105584 w 771790"/>
                <a:gd name="connsiteY3" fmla="*/ 862149 h 1267097"/>
                <a:gd name="connsiteX4" fmla="*/ 66396 w 771790"/>
                <a:gd name="connsiteY4" fmla="*/ 313509 h 1267097"/>
                <a:gd name="connsiteX5" fmla="*/ 53333 w 771790"/>
                <a:gd name="connsiteY5" fmla="*/ 248194 h 1267097"/>
                <a:gd name="connsiteX6" fmla="*/ 92521 w 771790"/>
                <a:gd name="connsiteY6" fmla="*/ 65314 h 1267097"/>
                <a:gd name="connsiteX7" fmla="*/ 170898 w 771790"/>
                <a:gd name="connsiteY7" fmla="*/ 26126 h 1267097"/>
                <a:gd name="connsiteX8" fmla="*/ 275401 w 771790"/>
                <a:gd name="connsiteY8" fmla="*/ 0 h 1267097"/>
                <a:gd name="connsiteX9" fmla="*/ 497470 w 771790"/>
                <a:gd name="connsiteY9" fmla="*/ 13063 h 1267097"/>
                <a:gd name="connsiteX10" fmla="*/ 641161 w 771790"/>
                <a:gd name="connsiteY10" fmla="*/ 130629 h 1267097"/>
                <a:gd name="connsiteX11" fmla="*/ 771790 w 771790"/>
                <a:gd name="connsiteY11" fmla="*/ 326572 h 1267097"/>
                <a:gd name="connsiteX12" fmla="*/ 732601 w 771790"/>
                <a:gd name="connsiteY12" fmla="*/ 444137 h 1267097"/>
                <a:gd name="connsiteX13" fmla="*/ 680350 w 771790"/>
                <a:gd name="connsiteY13" fmla="*/ 470263 h 1267097"/>
                <a:gd name="connsiteX14" fmla="*/ 628098 w 771790"/>
                <a:gd name="connsiteY14" fmla="*/ 548640 h 1267097"/>
                <a:gd name="connsiteX15" fmla="*/ 562784 w 771790"/>
                <a:gd name="connsiteY15" fmla="*/ 600892 h 1267097"/>
                <a:gd name="connsiteX16" fmla="*/ 536658 w 771790"/>
                <a:gd name="connsiteY16" fmla="*/ 640080 h 1267097"/>
                <a:gd name="connsiteX17" fmla="*/ 484407 w 771790"/>
                <a:gd name="connsiteY17" fmla="*/ 679269 h 1267097"/>
                <a:gd name="connsiteX18" fmla="*/ 406030 w 771790"/>
                <a:gd name="connsiteY18" fmla="*/ 731520 h 1267097"/>
                <a:gd name="connsiteX19" fmla="*/ 392967 w 771790"/>
                <a:gd name="connsiteY19" fmla="*/ 809897 h 1267097"/>
                <a:gd name="connsiteX20" fmla="*/ 379904 w 771790"/>
                <a:gd name="connsiteY20" fmla="*/ 849086 h 1267097"/>
                <a:gd name="connsiteX21" fmla="*/ 366841 w 771790"/>
                <a:gd name="connsiteY21" fmla="*/ 901337 h 1267097"/>
                <a:gd name="connsiteX22" fmla="*/ 353778 w 771790"/>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29527 w 770709"/>
                <a:gd name="connsiteY2" fmla="*/ 891812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39527 w 810236"/>
                <a:gd name="connsiteY0" fmla="*/ 1267097 h 1267097"/>
                <a:gd name="connsiteX1" fmla="*/ 69123 w 810236"/>
                <a:gd name="connsiteY1" fmla="*/ 1040538 h 1267097"/>
                <a:gd name="connsiteX2" fmla="*/ 69054 w 810236"/>
                <a:gd name="connsiteY2" fmla="*/ 891812 h 1267097"/>
                <a:gd name="connsiteX3" fmla="*/ 1155 w 810236"/>
                <a:gd name="connsiteY3" fmla="*/ 669268 h 1267097"/>
                <a:gd name="connsiteX4" fmla="*/ 104842 w 810236"/>
                <a:gd name="connsiteY4" fmla="*/ 313509 h 1267097"/>
                <a:gd name="connsiteX5" fmla="*/ 91779 w 810236"/>
                <a:gd name="connsiteY5" fmla="*/ 248194 h 1267097"/>
                <a:gd name="connsiteX6" fmla="*/ 130967 w 810236"/>
                <a:gd name="connsiteY6" fmla="*/ 65314 h 1267097"/>
                <a:gd name="connsiteX7" fmla="*/ 209344 w 810236"/>
                <a:gd name="connsiteY7" fmla="*/ 26126 h 1267097"/>
                <a:gd name="connsiteX8" fmla="*/ 313847 w 810236"/>
                <a:gd name="connsiteY8" fmla="*/ 0 h 1267097"/>
                <a:gd name="connsiteX9" fmla="*/ 535916 w 810236"/>
                <a:gd name="connsiteY9" fmla="*/ 13063 h 1267097"/>
                <a:gd name="connsiteX10" fmla="*/ 679607 w 810236"/>
                <a:gd name="connsiteY10" fmla="*/ 130629 h 1267097"/>
                <a:gd name="connsiteX11" fmla="*/ 810236 w 810236"/>
                <a:gd name="connsiteY11" fmla="*/ 326572 h 1267097"/>
                <a:gd name="connsiteX12" fmla="*/ 771047 w 810236"/>
                <a:gd name="connsiteY12" fmla="*/ 444137 h 1267097"/>
                <a:gd name="connsiteX13" fmla="*/ 718796 w 810236"/>
                <a:gd name="connsiteY13" fmla="*/ 470263 h 1267097"/>
                <a:gd name="connsiteX14" fmla="*/ 666544 w 810236"/>
                <a:gd name="connsiteY14" fmla="*/ 548640 h 1267097"/>
                <a:gd name="connsiteX15" fmla="*/ 601230 w 810236"/>
                <a:gd name="connsiteY15" fmla="*/ 600892 h 1267097"/>
                <a:gd name="connsiteX16" fmla="*/ 575104 w 810236"/>
                <a:gd name="connsiteY16" fmla="*/ 640080 h 1267097"/>
                <a:gd name="connsiteX17" fmla="*/ 522853 w 810236"/>
                <a:gd name="connsiteY17" fmla="*/ 679269 h 1267097"/>
                <a:gd name="connsiteX18" fmla="*/ 444476 w 810236"/>
                <a:gd name="connsiteY18" fmla="*/ 731520 h 1267097"/>
                <a:gd name="connsiteX19" fmla="*/ 431413 w 810236"/>
                <a:gd name="connsiteY19" fmla="*/ 809897 h 1267097"/>
                <a:gd name="connsiteX20" fmla="*/ 418350 w 810236"/>
                <a:gd name="connsiteY20" fmla="*/ 849086 h 1267097"/>
                <a:gd name="connsiteX21" fmla="*/ 405287 w 810236"/>
                <a:gd name="connsiteY21" fmla="*/ 901337 h 1267097"/>
                <a:gd name="connsiteX22" fmla="*/ 392224 w 810236"/>
                <a:gd name="connsiteY22" fmla="*/ 1175657 h 1267097"/>
                <a:gd name="connsiteX0" fmla="*/ 76399 w 847108"/>
                <a:gd name="connsiteY0" fmla="*/ 1267097 h 1267097"/>
                <a:gd name="connsiteX1" fmla="*/ 105995 w 847108"/>
                <a:gd name="connsiteY1" fmla="*/ 1040538 h 1267097"/>
                <a:gd name="connsiteX2" fmla="*/ 105926 w 847108"/>
                <a:gd name="connsiteY2" fmla="*/ 891812 h 1267097"/>
                <a:gd name="connsiteX3" fmla="*/ 38027 w 847108"/>
                <a:gd name="connsiteY3" fmla="*/ 669268 h 1267097"/>
                <a:gd name="connsiteX4" fmla="*/ 3601 w 847108"/>
                <a:gd name="connsiteY4" fmla="*/ 261121 h 1267097"/>
                <a:gd name="connsiteX5" fmla="*/ 128651 w 847108"/>
                <a:gd name="connsiteY5" fmla="*/ 248194 h 1267097"/>
                <a:gd name="connsiteX6" fmla="*/ 167839 w 847108"/>
                <a:gd name="connsiteY6" fmla="*/ 65314 h 1267097"/>
                <a:gd name="connsiteX7" fmla="*/ 246216 w 847108"/>
                <a:gd name="connsiteY7" fmla="*/ 26126 h 1267097"/>
                <a:gd name="connsiteX8" fmla="*/ 350719 w 847108"/>
                <a:gd name="connsiteY8" fmla="*/ 0 h 1267097"/>
                <a:gd name="connsiteX9" fmla="*/ 572788 w 847108"/>
                <a:gd name="connsiteY9" fmla="*/ 13063 h 1267097"/>
                <a:gd name="connsiteX10" fmla="*/ 716479 w 847108"/>
                <a:gd name="connsiteY10" fmla="*/ 130629 h 1267097"/>
                <a:gd name="connsiteX11" fmla="*/ 847108 w 847108"/>
                <a:gd name="connsiteY11" fmla="*/ 326572 h 1267097"/>
                <a:gd name="connsiteX12" fmla="*/ 807919 w 847108"/>
                <a:gd name="connsiteY12" fmla="*/ 444137 h 1267097"/>
                <a:gd name="connsiteX13" fmla="*/ 755668 w 847108"/>
                <a:gd name="connsiteY13" fmla="*/ 470263 h 1267097"/>
                <a:gd name="connsiteX14" fmla="*/ 703416 w 847108"/>
                <a:gd name="connsiteY14" fmla="*/ 548640 h 1267097"/>
                <a:gd name="connsiteX15" fmla="*/ 638102 w 847108"/>
                <a:gd name="connsiteY15" fmla="*/ 600892 h 1267097"/>
                <a:gd name="connsiteX16" fmla="*/ 611976 w 847108"/>
                <a:gd name="connsiteY16" fmla="*/ 640080 h 1267097"/>
                <a:gd name="connsiteX17" fmla="*/ 559725 w 847108"/>
                <a:gd name="connsiteY17" fmla="*/ 679269 h 1267097"/>
                <a:gd name="connsiteX18" fmla="*/ 481348 w 847108"/>
                <a:gd name="connsiteY18" fmla="*/ 731520 h 1267097"/>
                <a:gd name="connsiteX19" fmla="*/ 468285 w 847108"/>
                <a:gd name="connsiteY19" fmla="*/ 809897 h 1267097"/>
                <a:gd name="connsiteX20" fmla="*/ 455222 w 847108"/>
                <a:gd name="connsiteY20" fmla="*/ 849086 h 1267097"/>
                <a:gd name="connsiteX21" fmla="*/ 442159 w 847108"/>
                <a:gd name="connsiteY21" fmla="*/ 901337 h 1267097"/>
                <a:gd name="connsiteX22" fmla="*/ 429096 w 847108"/>
                <a:gd name="connsiteY22" fmla="*/ 1175657 h 1267097"/>
                <a:gd name="connsiteX0" fmla="*/ 74040 w 844749"/>
                <a:gd name="connsiteY0" fmla="*/ 1267097 h 1267097"/>
                <a:gd name="connsiteX1" fmla="*/ 103636 w 844749"/>
                <a:gd name="connsiteY1" fmla="*/ 1040538 h 1267097"/>
                <a:gd name="connsiteX2" fmla="*/ 103567 w 844749"/>
                <a:gd name="connsiteY2" fmla="*/ 891812 h 1267097"/>
                <a:gd name="connsiteX3" fmla="*/ 35668 w 844749"/>
                <a:gd name="connsiteY3" fmla="*/ 669268 h 1267097"/>
                <a:gd name="connsiteX4" fmla="*/ 1242 w 844749"/>
                <a:gd name="connsiteY4" fmla="*/ 261121 h 1267097"/>
                <a:gd name="connsiteX5" fmla="*/ 81048 w 844749"/>
                <a:gd name="connsiteY5" fmla="*/ 62456 h 1267097"/>
                <a:gd name="connsiteX6" fmla="*/ 165480 w 844749"/>
                <a:gd name="connsiteY6" fmla="*/ 65314 h 1267097"/>
                <a:gd name="connsiteX7" fmla="*/ 243857 w 844749"/>
                <a:gd name="connsiteY7" fmla="*/ 26126 h 1267097"/>
                <a:gd name="connsiteX8" fmla="*/ 348360 w 844749"/>
                <a:gd name="connsiteY8" fmla="*/ 0 h 1267097"/>
                <a:gd name="connsiteX9" fmla="*/ 570429 w 844749"/>
                <a:gd name="connsiteY9" fmla="*/ 13063 h 1267097"/>
                <a:gd name="connsiteX10" fmla="*/ 714120 w 844749"/>
                <a:gd name="connsiteY10" fmla="*/ 130629 h 1267097"/>
                <a:gd name="connsiteX11" fmla="*/ 844749 w 844749"/>
                <a:gd name="connsiteY11" fmla="*/ 326572 h 1267097"/>
                <a:gd name="connsiteX12" fmla="*/ 805560 w 844749"/>
                <a:gd name="connsiteY12" fmla="*/ 444137 h 1267097"/>
                <a:gd name="connsiteX13" fmla="*/ 753309 w 844749"/>
                <a:gd name="connsiteY13" fmla="*/ 470263 h 1267097"/>
                <a:gd name="connsiteX14" fmla="*/ 701057 w 844749"/>
                <a:gd name="connsiteY14" fmla="*/ 548640 h 1267097"/>
                <a:gd name="connsiteX15" fmla="*/ 635743 w 844749"/>
                <a:gd name="connsiteY15" fmla="*/ 600892 h 1267097"/>
                <a:gd name="connsiteX16" fmla="*/ 609617 w 844749"/>
                <a:gd name="connsiteY16" fmla="*/ 640080 h 1267097"/>
                <a:gd name="connsiteX17" fmla="*/ 557366 w 844749"/>
                <a:gd name="connsiteY17" fmla="*/ 679269 h 1267097"/>
                <a:gd name="connsiteX18" fmla="*/ 478989 w 844749"/>
                <a:gd name="connsiteY18" fmla="*/ 731520 h 1267097"/>
                <a:gd name="connsiteX19" fmla="*/ 465926 w 844749"/>
                <a:gd name="connsiteY19" fmla="*/ 809897 h 1267097"/>
                <a:gd name="connsiteX20" fmla="*/ 452863 w 844749"/>
                <a:gd name="connsiteY20" fmla="*/ 849086 h 1267097"/>
                <a:gd name="connsiteX21" fmla="*/ 439800 w 844749"/>
                <a:gd name="connsiteY21" fmla="*/ 901337 h 1267097"/>
                <a:gd name="connsiteX22" fmla="*/ 426737 w 844749"/>
                <a:gd name="connsiteY22" fmla="*/ 1175657 h 1267097"/>
                <a:gd name="connsiteX0" fmla="*/ 74040 w 844749"/>
                <a:gd name="connsiteY0" fmla="*/ 1291603 h 1291603"/>
                <a:gd name="connsiteX1" fmla="*/ 103636 w 844749"/>
                <a:gd name="connsiteY1" fmla="*/ 1065044 h 1291603"/>
                <a:gd name="connsiteX2" fmla="*/ 103567 w 844749"/>
                <a:gd name="connsiteY2" fmla="*/ 916318 h 1291603"/>
                <a:gd name="connsiteX3" fmla="*/ 35668 w 844749"/>
                <a:gd name="connsiteY3" fmla="*/ 693774 h 1291603"/>
                <a:gd name="connsiteX4" fmla="*/ 1242 w 844749"/>
                <a:gd name="connsiteY4" fmla="*/ 285627 h 1291603"/>
                <a:gd name="connsiteX5" fmla="*/ 81048 w 844749"/>
                <a:gd name="connsiteY5" fmla="*/ 86962 h 1291603"/>
                <a:gd name="connsiteX6" fmla="*/ 165480 w 844749"/>
                <a:gd name="connsiteY6" fmla="*/ 89820 h 1291603"/>
                <a:gd name="connsiteX7" fmla="*/ 301007 w 844749"/>
                <a:gd name="connsiteY7" fmla="*/ 3007 h 1291603"/>
                <a:gd name="connsiteX8" fmla="*/ 348360 w 844749"/>
                <a:gd name="connsiteY8" fmla="*/ 24506 h 1291603"/>
                <a:gd name="connsiteX9" fmla="*/ 570429 w 844749"/>
                <a:gd name="connsiteY9" fmla="*/ 37569 h 1291603"/>
                <a:gd name="connsiteX10" fmla="*/ 714120 w 844749"/>
                <a:gd name="connsiteY10" fmla="*/ 155135 h 1291603"/>
                <a:gd name="connsiteX11" fmla="*/ 844749 w 844749"/>
                <a:gd name="connsiteY11" fmla="*/ 351078 h 1291603"/>
                <a:gd name="connsiteX12" fmla="*/ 805560 w 844749"/>
                <a:gd name="connsiteY12" fmla="*/ 468643 h 1291603"/>
                <a:gd name="connsiteX13" fmla="*/ 753309 w 844749"/>
                <a:gd name="connsiteY13" fmla="*/ 494769 h 1291603"/>
                <a:gd name="connsiteX14" fmla="*/ 701057 w 844749"/>
                <a:gd name="connsiteY14" fmla="*/ 573146 h 1291603"/>
                <a:gd name="connsiteX15" fmla="*/ 635743 w 844749"/>
                <a:gd name="connsiteY15" fmla="*/ 625398 h 1291603"/>
                <a:gd name="connsiteX16" fmla="*/ 609617 w 844749"/>
                <a:gd name="connsiteY16" fmla="*/ 664586 h 1291603"/>
                <a:gd name="connsiteX17" fmla="*/ 557366 w 844749"/>
                <a:gd name="connsiteY17" fmla="*/ 703775 h 1291603"/>
                <a:gd name="connsiteX18" fmla="*/ 478989 w 844749"/>
                <a:gd name="connsiteY18" fmla="*/ 756026 h 1291603"/>
                <a:gd name="connsiteX19" fmla="*/ 465926 w 844749"/>
                <a:gd name="connsiteY19" fmla="*/ 834403 h 1291603"/>
                <a:gd name="connsiteX20" fmla="*/ 452863 w 844749"/>
                <a:gd name="connsiteY20" fmla="*/ 873592 h 1291603"/>
                <a:gd name="connsiteX21" fmla="*/ 439800 w 844749"/>
                <a:gd name="connsiteY21" fmla="*/ 925843 h 1291603"/>
                <a:gd name="connsiteX22" fmla="*/ 426737 w 844749"/>
                <a:gd name="connsiteY22" fmla="*/ 1200163 h 1291603"/>
                <a:gd name="connsiteX0" fmla="*/ 74040 w 844749"/>
                <a:gd name="connsiteY0" fmla="*/ 1288654 h 1288654"/>
                <a:gd name="connsiteX1" fmla="*/ 103636 w 844749"/>
                <a:gd name="connsiteY1" fmla="*/ 1062095 h 1288654"/>
                <a:gd name="connsiteX2" fmla="*/ 103567 w 844749"/>
                <a:gd name="connsiteY2" fmla="*/ 913369 h 1288654"/>
                <a:gd name="connsiteX3" fmla="*/ 35668 w 844749"/>
                <a:gd name="connsiteY3" fmla="*/ 690825 h 1288654"/>
                <a:gd name="connsiteX4" fmla="*/ 1242 w 844749"/>
                <a:gd name="connsiteY4" fmla="*/ 282678 h 1288654"/>
                <a:gd name="connsiteX5" fmla="*/ 81048 w 844749"/>
                <a:gd name="connsiteY5" fmla="*/ 84013 h 1288654"/>
                <a:gd name="connsiteX6" fmla="*/ 194055 w 844749"/>
                <a:gd name="connsiteY6" fmla="*/ 17815 h 1288654"/>
                <a:gd name="connsiteX7" fmla="*/ 301007 w 844749"/>
                <a:gd name="connsiteY7" fmla="*/ 58 h 1288654"/>
                <a:gd name="connsiteX8" fmla="*/ 348360 w 844749"/>
                <a:gd name="connsiteY8" fmla="*/ 21557 h 1288654"/>
                <a:gd name="connsiteX9" fmla="*/ 570429 w 844749"/>
                <a:gd name="connsiteY9" fmla="*/ 34620 h 1288654"/>
                <a:gd name="connsiteX10" fmla="*/ 714120 w 844749"/>
                <a:gd name="connsiteY10" fmla="*/ 152186 h 1288654"/>
                <a:gd name="connsiteX11" fmla="*/ 844749 w 844749"/>
                <a:gd name="connsiteY11" fmla="*/ 348129 h 1288654"/>
                <a:gd name="connsiteX12" fmla="*/ 805560 w 844749"/>
                <a:gd name="connsiteY12" fmla="*/ 465694 h 1288654"/>
                <a:gd name="connsiteX13" fmla="*/ 753309 w 844749"/>
                <a:gd name="connsiteY13" fmla="*/ 491820 h 1288654"/>
                <a:gd name="connsiteX14" fmla="*/ 701057 w 844749"/>
                <a:gd name="connsiteY14" fmla="*/ 570197 h 1288654"/>
                <a:gd name="connsiteX15" fmla="*/ 635743 w 844749"/>
                <a:gd name="connsiteY15" fmla="*/ 622449 h 1288654"/>
                <a:gd name="connsiteX16" fmla="*/ 609617 w 844749"/>
                <a:gd name="connsiteY16" fmla="*/ 661637 h 1288654"/>
                <a:gd name="connsiteX17" fmla="*/ 557366 w 844749"/>
                <a:gd name="connsiteY17" fmla="*/ 700826 h 1288654"/>
                <a:gd name="connsiteX18" fmla="*/ 478989 w 844749"/>
                <a:gd name="connsiteY18" fmla="*/ 753077 h 1288654"/>
                <a:gd name="connsiteX19" fmla="*/ 465926 w 844749"/>
                <a:gd name="connsiteY19" fmla="*/ 831454 h 1288654"/>
                <a:gd name="connsiteX20" fmla="*/ 452863 w 844749"/>
                <a:gd name="connsiteY20" fmla="*/ 870643 h 1288654"/>
                <a:gd name="connsiteX21" fmla="*/ 439800 w 844749"/>
                <a:gd name="connsiteY21" fmla="*/ 922894 h 1288654"/>
                <a:gd name="connsiteX22" fmla="*/ 426737 w 844749"/>
                <a:gd name="connsiteY22" fmla="*/ 1197214 h 128865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99004 w 844749"/>
                <a:gd name="connsiteY9" fmla="*/ 1202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45064 w 808278"/>
                <a:gd name="connsiteY10" fmla="*/ 273582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620436 w 808278"/>
                <a:gd name="connsiteY9" fmla="*/ 110772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6623 w 808278"/>
                <a:gd name="connsiteY9" fmla="*/ 115535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7193"/>
                <a:gd name="connsiteY0" fmla="*/ 1288606 h 1288606"/>
                <a:gd name="connsiteX1" fmla="*/ 103636 w 807193"/>
                <a:gd name="connsiteY1" fmla="*/ 1062047 h 1288606"/>
                <a:gd name="connsiteX2" fmla="*/ 103567 w 807193"/>
                <a:gd name="connsiteY2" fmla="*/ 913321 h 1288606"/>
                <a:gd name="connsiteX3" fmla="*/ 35668 w 807193"/>
                <a:gd name="connsiteY3" fmla="*/ 690777 h 1288606"/>
                <a:gd name="connsiteX4" fmla="*/ 1242 w 807193"/>
                <a:gd name="connsiteY4" fmla="*/ 282630 h 1288606"/>
                <a:gd name="connsiteX5" fmla="*/ 81048 w 807193"/>
                <a:gd name="connsiteY5" fmla="*/ 83965 h 1288606"/>
                <a:gd name="connsiteX6" fmla="*/ 194055 w 807193"/>
                <a:gd name="connsiteY6" fmla="*/ 17767 h 1288606"/>
                <a:gd name="connsiteX7" fmla="*/ 301007 w 807193"/>
                <a:gd name="connsiteY7" fmla="*/ 10 h 1288606"/>
                <a:gd name="connsiteX8" fmla="*/ 453135 w 807193"/>
                <a:gd name="connsiteY8" fmla="*/ 19128 h 1288606"/>
                <a:gd name="connsiteX9" fmla="*/ 596623 w 807193"/>
                <a:gd name="connsiteY9" fmla="*/ 115535 h 1288606"/>
                <a:gd name="connsiteX10" fmla="*/ 668876 w 807193"/>
                <a:gd name="connsiteY10" fmla="*/ 268819 h 1288606"/>
                <a:gd name="connsiteX11" fmla="*/ 661393 w 807193"/>
                <a:gd name="connsiteY11" fmla="*/ 460000 h 1288606"/>
                <a:gd name="connsiteX12" fmla="*/ 805560 w 807193"/>
                <a:gd name="connsiteY12" fmla="*/ 465646 h 1288606"/>
                <a:gd name="connsiteX13" fmla="*/ 538997 w 807193"/>
                <a:gd name="connsiteY13" fmla="*/ 594166 h 1288606"/>
                <a:gd name="connsiteX14" fmla="*/ 701057 w 807193"/>
                <a:gd name="connsiteY14" fmla="*/ 570149 h 1288606"/>
                <a:gd name="connsiteX15" fmla="*/ 635743 w 807193"/>
                <a:gd name="connsiteY15" fmla="*/ 622401 h 1288606"/>
                <a:gd name="connsiteX16" fmla="*/ 609617 w 807193"/>
                <a:gd name="connsiteY16" fmla="*/ 661589 h 1288606"/>
                <a:gd name="connsiteX17" fmla="*/ 557366 w 807193"/>
                <a:gd name="connsiteY17" fmla="*/ 700778 h 1288606"/>
                <a:gd name="connsiteX18" fmla="*/ 478989 w 807193"/>
                <a:gd name="connsiteY18" fmla="*/ 753029 h 1288606"/>
                <a:gd name="connsiteX19" fmla="*/ 465926 w 807193"/>
                <a:gd name="connsiteY19" fmla="*/ 831406 h 1288606"/>
                <a:gd name="connsiteX20" fmla="*/ 452863 w 807193"/>
                <a:gd name="connsiteY20" fmla="*/ 870595 h 1288606"/>
                <a:gd name="connsiteX21" fmla="*/ 439800 w 807193"/>
                <a:gd name="connsiteY21" fmla="*/ 922846 h 1288606"/>
                <a:gd name="connsiteX22" fmla="*/ 426737 w 807193"/>
                <a:gd name="connsiteY22" fmla="*/ 1197166 h 1288606"/>
                <a:gd name="connsiteX0" fmla="*/ 74040 w 703713"/>
                <a:gd name="connsiteY0" fmla="*/ 1288606 h 1288606"/>
                <a:gd name="connsiteX1" fmla="*/ 103636 w 703713"/>
                <a:gd name="connsiteY1" fmla="*/ 1062047 h 1288606"/>
                <a:gd name="connsiteX2" fmla="*/ 103567 w 703713"/>
                <a:gd name="connsiteY2" fmla="*/ 913321 h 1288606"/>
                <a:gd name="connsiteX3" fmla="*/ 35668 w 703713"/>
                <a:gd name="connsiteY3" fmla="*/ 690777 h 1288606"/>
                <a:gd name="connsiteX4" fmla="*/ 1242 w 703713"/>
                <a:gd name="connsiteY4" fmla="*/ 282630 h 1288606"/>
                <a:gd name="connsiteX5" fmla="*/ 81048 w 703713"/>
                <a:gd name="connsiteY5" fmla="*/ 83965 h 1288606"/>
                <a:gd name="connsiteX6" fmla="*/ 194055 w 703713"/>
                <a:gd name="connsiteY6" fmla="*/ 17767 h 1288606"/>
                <a:gd name="connsiteX7" fmla="*/ 301007 w 703713"/>
                <a:gd name="connsiteY7" fmla="*/ 10 h 1288606"/>
                <a:gd name="connsiteX8" fmla="*/ 453135 w 703713"/>
                <a:gd name="connsiteY8" fmla="*/ 19128 h 1288606"/>
                <a:gd name="connsiteX9" fmla="*/ 596623 w 703713"/>
                <a:gd name="connsiteY9" fmla="*/ 115535 h 1288606"/>
                <a:gd name="connsiteX10" fmla="*/ 668876 w 703713"/>
                <a:gd name="connsiteY10" fmla="*/ 268819 h 1288606"/>
                <a:gd name="connsiteX11" fmla="*/ 661393 w 703713"/>
                <a:gd name="connsiteY11" fmla="*/ 460000 h 1288606"/>
                <a:gd name="connsiteX12" fmla="*/ 565054 w 703713"/>
                <a:gd name="connsiteY12" fmla="*/ 534702 h 1288606"/>
                <a:gd name="connsiteX13" fmla="*/ 538997 w 703713"/>
                <a:gd name="connsiteY13" fmla="*/ 594166 h 1288606"/>
                <a:gd name="connsiteX14" fmla="*/ 701057 w 703713"/>
                <a:gd name="connsiteY14" fmla="*/ 570149 h 1288606"/>
                <a:gd name="connsiteX15" fmla="*/ 635743 w 703713"/>
                <a:gd name="connsiteY15" fmla="*/ 622401 h 1288606"/>
                <a:gd name="connsiteX16" fmla="*/ 609617 w 703713"/>
                <a:gd name="connsiteY16" fmla="*/ 661589 h 1288606"/>
                <a:gd name="connsiteX17" fmla="*/ 557366 w 703713"/>
                <a:gd name="connsiteY17" fmla="*/ 700778 h 1288606"/>
                <a:gd name="connsiteX18" fmla="*/ 478989 w 703713"/>
                <a:gd name="connsiteY18" fmla="*/ 753029 h 1288606"/>
                <a:gd name="connsiteX19" fmla="*/ 465926 w 703713"/>
                <a:gd name="connsiteY19" fmla="*/ 831406 h 1288606"/>
                <a:gd name="connsiteX20" fmla="*/ 452863 w 703713"/>
                <a:gd name="connsiteY20" fmla="*/ 870595 h 1288606"/>
                <a:gd name="connsiteX21" fmla="*/ 439800 w 703713"/>
                <a:gd name="connsiteY21" fmla="*/ 922846 h 1288606"/>
                <a:gd name="connsiteX22" fmla="*/ 426737 w 70371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9617 w 670183"/>
                <a:gd name="connsiteY16" fmla="*/ 661589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43406 w 670183"/>
                <a:gd name="connsiteY22" fmla="*/ 1225741 h 1288606"/>
                <a:gd name="connsiteX0" fmla="*/ 86486 w 682629"/>
                <a:gd name="connsiteY0" fmla="*/ 1288606 h 1288606"/>
                <a:gd name="connsiteX1" fmla="*/ 116082 w 682629"/>
                <a:gd name="connsiteY1" fmla="*/ 1062047 h 1288606"/>
                <a:gd name="connsiteX2" fmla="*/ 116013 w 682629"/>
                <a:gd name="connsiteY2" fmla="*/ 913321 h 1288606"/>
                <a:gd name="connsiteX3" fmla="*/ 7633 w 682629"/>
                <a:gd name="connsiteY3" fmla="*/ 474083 h 1288606"/>
                <a:gd name="connsiteX4" fmla="*/ 13688 w 682629"/>
                <a:gd name="connsiteY4" fmla="*/ 282630 h 1288606"/>
                <a:gd name="connsiteX5" fmla="*/ 93494 w 682629"/>
                <a:gd name="connsiteY5" fmla="*/ 83965 h 1288606"/>
                <a:gd name="connsiteX6" fmla="*/ 206501 w 682629"/>
                <a:gd name="connsiteY6" fmla="*/ 17767 h 1288606"/>
                <a:gd name="connsiteX7" fmla="*/ 313453 w 682629"/>
                <a:gd name="connsiteY7" fmla="*/ 10 h 1288606"/>
                <a:gd name="connsiteX8" fmla="*/ 465581 w 682629"/>
                <a:gd name="connsiteY8" fmla="*/ 19128 h 1288606"/>
                <a:gd name="connsiteX9" fmla="*/ 609069 w 682629"/>
                <a:gd name="connsiteY9" fmla="*/ 115535 h 1288606"/>
                <a:gd name="connsiteX10" fmla="*/ 681322 w 682629"/>
                <a:gd name="connsiteY10" fmla="*/ 268819 h 1288606"/>
                <a:gd name="connsiteX11" fmla="*/ 673839 w 682629"/>
                <a:gd name="connsiteY11" fmla="*/ 460000 h 1288606"/>
                <a:gd name="connsiteX12" fmla="*/ 577500 w 682629"/>
                <a:gd name="connsiteY12" fmla="*/ 534702 h 1288606"/>
                <a:gd name="connsiteX13" fmla="*/ 551443 w 682629"/>
                <a:gd name="connsiteY13" fmla="*/ 594166 h 1288606"/>
                <a:gd name="connsiteX14" fmla="*/ 587297 w 682629"/>
                <a:gd name="connsiteY14" fmla="*/ 617774 h 1288606"/>
                <a:gd name="connsiteX15" fmla="*/ 648189 w 682629"/>
                <a:gd name="connsiteY15" fmla="*/ 622401 h 1288606"/>
                <a:gd name="connsiteX16" fmla="*/ 617300 w 682629"/>
                <a:gd name="connsiteY16" fmla="*/ 678257 h 1288606"/>
                <a:gd name="connsiteX17" fmla="*/ 548381 w 682629"/>
                <a:gd name="connsiteY17" fmla="*/ 722210 h 1288606"/>
                <a:gd name="connsiteX18" fmla="*/ 429522 w 682629"/>
                <a:gd name="connsiteY18" fmla="*/ 776841 h 1288606"/>
                <a:gd name="connsiteX19" fmla="*/ 411697 w 682629"/>
                <a:gd name="connsiteY19" fmla="*/ 848075 h 1288606"/>
                <a:gd name="connsiteX20" fmla="*/ 424828 w 682629"/>
                <a:gd name="connsiteY20" fmla="*/ 903933 h 1288606"/>
                <a:gd name="connsiteX21" fmla="*/ 459390 w 682629"/>
                <a:gd name="connsiteY21" fmla="*/ 989521 h 1288606"/>
                <a:gd name="connsiteX22" fmla="*/ 455852 w 682629"/>
                <a:gd name="connsiteY22" fmla="*/ 1225741 h 1288606"/>
                <a:gd name="connsiteX0" fmla="*/ 85467 w 681610"/>
                <a:gd name="connsiteY0" fmla="*/ 1288606 h 1288606"/>
                <a:gd name="connsiteX1" fmla="*/ 115063 w 681610"/>
                <a:gd name="connsiteY1" fmla="*/ 1062047 h 1288606"/>
                <a:gd name="connsiteX2" fmla="*/ 114994 w 681610"/>
                <a:gd name="connsiteY2" fmla="*/ 913321 h 1288606"/>
                <a:gd name="connsiteX3" fmla="*/ 6614 w 681610"/>
                <a:gd name="connsiteY3" fmla="*/ 474083 h 1288606"/>
                <a:gd name="connsiteX4" fmla="*/ 12669 w 681610"/>
                <a:gd name="connsiteY4" fmla="*/ 282630 h 1288606"/>
                <a:gd name="connsiteX5" fmla="*/ 92475 w 681610"/>
                <a:gd name="connsiteY5" fmla="*/ 83965 h 1288606"/>
                <a:gd name="connsiteX6" fmla="*/ 205482 w 681610"/>
                <a:gd name="connsiteY6" fmla="*/ 17767 h 1288606"/>
                <a:gd name="connsiteX7" fmla="*/ 312434 w 681610"/>
                <a:gd name="connsiteY7" fmla="*/ 10 h 1288606"/>
                <a:gd name="connsiteX8" fmla="*/ 464562 w 681610"/>
                <a:gd name="connsiteY8" fmla="*/ 19128 h 1288606"/>
                <a:gd name="connsiteX9" fmla="*/ 608050 w 681610"/>
                <a:gd name="connsiteY9" fmla="*/ 115535 h 1288606"/>
                <a:gd name="connsiteX10" fmla="*/ 680303 w 681610"/>
                <a:gd name="connsiteY10" fmla="*/ 268819 h 1288606"/>
                <a:gd name="connsiteX11" fmla="*/ 672820 w 681610"/>
                <a:gd name="connsiteY11" fmla="*/ 460000 h 1288606"/>
                <a:gd name="connsiteX12" fmla="*/ 576481 w 681610"/>
                <a:gd name="connsiteY12" fmla="*/ 534702 h 1288606"/>
                <a:gd name="connsiteX13" fmla="*/ 550424 w 681610"/>
                <a:gd name="connsiteY13" fmla="*/ 594166 h 1288606"/>
                <a:gd name="connsiteX14" fmla="*/ 586278 w 681610"/>
                <a:gd name="connsiteY14" fmla="*/ 617774 h 1288606"/>
                <a:gd name="connsiteX15" fmla="*/ 647170 w 681610"/>
                <a:gd name="connsiteY15" fmla="*/ 622401 h 1288606"/>
                <a:gd name="connsiteX16" fmla="*/ 616281 w 681610"/>
                <a:gd name="connsiteY16" fmla="*/ 678257 h 1288606"/>
                <a:gd name="connsiteX17" fmla="*/ 547362 w 681610"/>
                <a:gd name="connsiteY17" fmla="*/ 722210 h 1288606"/>
                <a:gd name="connsiteX18" fmla="*/ 428503 w 681610"/>
                <a:gd name="connsiteY18" fmla="*/ 776841 h 1288606"/>
                <a:gd name="connsiteX19" fmla="*/ 410678 w 681610"/>
                <a:gd name="connsiteY19" fmla="*/ 848075 h 1288606"/>
                <a:gd name="connsiteX20" fmla="*/ 423809 w 681610"/>
                <a:gd name="connsiteY20" fmla="*/ 903933 h 1288606"/>
                <a:gd name="connsiteX21" fmla="*/ 458371 w 681610"/>
                <a:gd name="connsiteY21" fmla="*/ 989521 h 1288606"/>
                <a:gd name="connsiteX22" fmla="*/ 454833 w 681610"/>
                <a:gd name="connsiteY22" fmla="*/ 1225741 h 1288606"/>
                <a:gd name="connsiteX0" fmla="*/ 95504 w 691647"/>
                <a:gd name="connsiteY0" fmla="*/ 1288606 h 1288606"/>
                <a:gd name="connsiteX1" fmla="*/ 125100 w 691647"/>
                <a:gd name="connsiteY1" fmla="*/ 1062047 h 1288606"/>
                <a:gd name="connsiteX2" fmla="*/ 125031 w 691647"/>
                <a:gd name="connsiteY2" fmla="*/ 913321 h 1288606"/>
                <a:gd name="connsiteX3" fmla="*/ 16651 w 691647"/>
                <a:gd name="connsiteY3" fmla="*/ 474083 h 1288606"/>
                <a:gd name="connsiteX4" fmla="*/ 6037 w 691647"/>
                <a:gd name="connsiteY4" fmla="*/ 249293 h 1288606"/>
                <a:gd name="connsiteX5" fmla="*/ 102512 w 691647"/>
                <a:gd name="connsiteY5" fmla="*/ 83965 h 1288606"/>
                <a:gd name="connsiteX6" fmla="*/ 215519 w 691647"/>
                <a:gd name="connsiteY6" fmla="*/ 17767 h 1288606"/>
                <a:gd name="connsiteX7" fmla="*/ 322471 w 691647"/>
                <a:gd name="connsiteY7" fmla="*/ 10 h 1288606"/>
                <a:gd name="connsiteX8" fmla="*/ 474599 w 691647"/>
                <a:gd name="connsiteY8" fmla="*/ 19128 h 1288606"/>
                <a:gd name="connsiteX9" fmla="*/ 618087 w 691647"/>
                <a:gd name="connsiteY9" fmla="*/ 115535 h 1288606"/>
                <a:gd name="connsiteX10" fmla="*/ 690340 w 691647"/>
                <a:gd name="connsiteY10" fmla="*/ 268819 h 1288606"/>
                <a:gd name="connsiteX11" fmla="*/ 682857 w 691647"/>
                <a:gd name="connsiteY11" fmla="*/ 460000 h 1288606"/>
                <a:gd name="connsiteX12" fmla="*/ 586518 w 691647"/>
                <a:gd name="connsiteY12" fmla="*/ 534702 h 1288606"/>
                <a:gd name="connsiteX13" fmla="*/ 560461 w 691647"/>
                <a:gd name="connsiteY13" fmla="*/ 594166 h 1288606"/>
                <a:gd name="connsiteX14" fmla="*/ 596315 w 691647"/>
                <a:gd name="connsiteY14" fmla="*/ 617774 h 1288606"/>
                <a:gd name="connsiteX15" fmla="*/ 657207 w 691647"/>
                <a:gd name="connsiteY15" fmla="*/ 622401 h 1288606"/>
                <a:gd name="connsiteX16" fmla="*/ 626318 w 691647"/>
                <a:gd name="connsiteY16" fmla="*/ 678257 h 1288606"/>
                <a:gd name="connsiteX17" fmla="*/ 557399 w 691647"/>
                <a:gd name="connsiteY17" fmla="*/ 722210 h 1288606"/>
                <a:gd name="connsiteX18" fmla="*/ 438540 w 691647"/>
                <a:gd name="connsiteY18" fmla="*/ 776841 h 1288606"/>
                <a:gd name="connsiteX19" fmla="*/ 420715 w 691647"/>
                <a:gd name="connsiteY19" fmla="*/ 848075 h 1288606"/>
                <a:gd name="connsiteX20" fmla="*/ 433846 w 691647"/>
                <a:gd name="connsiteY20" fmla="*/ 903933 h 1288606"/>
                <a:gd name="connsiteX21" fmla="*/ 468408 w 691647"/>
                <a:gd name="connsiteY21" fmla="*/ 989521 h 1288606"/>
                <a:gd name="connsiteX22" fmla="*/ 464870 w 691647"/>
                <a:gd name="connsiteY22" fmla="*/ 1225741 h 1288606"/>
                <a:gd name="connsiteX0" fmla="*/ 112033 w 708176"/>
                <a:gd name="connsiteY0" fmla="*/ 1288606 h 1288606"/>
                <a:gd name="connsiteX1" fmla="*/ 141629 w 708176"/>
                <a:gd name="connsiteY1" fmla="*/ 1062047 h 1288606"/>
                <a:gd name="connsiteX2" fmla="*/ 141560 w 708176"/>
                <a:gd name="connsiteY2" fmla="*/ 913321 h 1288606"/>
                <a:gd name="connsiteX3" fmla="*/ 33180 w 708176"/>
                <a:gd name="connsiteY3" fmla="*/ 474083 h 1288606"/>
                <a:gd name="connsiteX4" fmla="*/ 3516 w 708176"/>
                <a:gd name="connsiteY4" fmla="*/ 249293 h 1288606"/>
                <a:gd name="connsiteX5" fmla="*/ 119041 w 708176"/>
                <a:gd name="connsiteY5" fmla="*/ 83965 h 1288606"/>
                <a:gd name="connsiteX6" fmla="*/ 232048 w 708176"/>
                <a:gd name="connsiteY6" fmla="*/ 17767 h 1288606"/>
                <a:gd name="connsiteX7" fmla="*/ 339000 w 708176"/>
                <a:gd name="connsiteY7" fmla="*/ 10 h 1288606"/>
                <a:gd name="connsiteX8" fmla="*/ 491128 w 708176"/>
                <a:gd name="connsiteY8" fmla="*/ 19128 h 1288606"/>
                <a:gd name="connsiteX9" fmla="*/ 634616 w 708176"/>
                <a:gd name="connsiteY9" fmla="*/ 115535 h 1288606"/>
                <a:gd name="connsiteX10" fmla="*/ 706869 w 708176"/>
                <a:gd name="connsiteY10" fmla="*/ 268819 h 1288606"/>
                <a:gd name="connsiteX11" fmla="*/ 699386 w 708176"/>
                <a:gd name="connsiteY11" fmla="*/ 460000 h 1288606"/>
                <a:gd name="connsiteX12" fmla="*/ 603047 w 708176"/>
                <a:gd name="connsiteY12" fmla="*/ 534702 h 1288606"/>
                <a:gd name="connsiteX13" fmla="*/ 576990 w 708176"/>
                <a:gd name="connsiteY13" fmla="*/ 594166 h 1288606"/>
                <a:gd name="connsiteX14" fmla="*/ 612844 w 708176"/>
                <a:gd name="connsiteY14" fmla="*/ 617774 h 1288606"/>
                <a:gd name="connsiteX15" fmla="*/ 673736 w 708176"/>
                <a:gd name="connsiteY15" fmla="*/ 622401 h 1288606"/>
                <a:gd name="connsiteX16" fmla="*/ 642847 w 708176"/>
                <a:gd name="connsiteY16" fmla="*/ 678257 h 1288606"/>
                <a:gd name="connsiteX17" fmla="*/ 573928 w 708176"/>
                <a:gd name="connsiteY17" fmla="*/ 722210 h 1288606"/>
                <a:gd name="connsiteX18" fmla="*/ 455069 w 708176"/>
                <a:gd name="connsiteY18" fmla="*/ 776841 h 1288606"/>
                <a:gd name="connsiteX19" fmla="*/ 437244 w 708176"/>
                <a:gd name="connsiteY19" fmla="*/ 848075 h 1288606"/>
                <a:gd name="connsiteX20" fmla="*/ 450375 w 708176"/>
                <a:gd name="connsiteY20" fmla="*/ 903933 h 1288606"/>
                <a:gd name="connsiteX21" fmla="*/ 484937 w 708176"/>
                <a:gd name="connsiteY21" fmla="*/ 989521 h 1288606"/>
                <a:gd name="connsiteX22" fmla="*/ 481399 w 708176"/>
                <a:gd name="connsiteY22" fmla="*/ 1225741 h 1288606"/>
                <a:gd name="connsiteX0" fmla="*/ 109635 w 705778"/>
                <a:gd name="connsiteY0" fmla="*/ 1288612 h 1288612"/>
                <a:gd name="connsiteX1" fmla="*/ 139231 w 705778"/>
                <a:gd name="connsiteY1" fmla="*/ 1062053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09635 w 705778"/>
                <a:gd name="connsiteY0" fmla="*/ 1288612 h 1288612"/>
                <a:gd name="connsiteX1" fmla="*/ 172568 w 705778"/>
                <a:gd name="connsiteY1" fmla="*/ 1026335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76707 w 705778"/>
                <a:gd name="connsiteY3" fmla="*/ 637511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102900 w 705778"/>
                <a:gd name="connsiteY3" fmla="*/ 635130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6743 w 707642"/>
                <a:gd name="connsiteY0" fmla="*/ 1164787 h 1225747"/>
                <a:gd name="connsiteX1" fmla="*/ 186338 w 707642"/>
                <a:gd name="connsiteY1" fmla="*/ 1021572 h 1225747"/>
                <a:gd name="connsiteX2" fmla="*/ 148170 w 707642"/>
                <a:gd name="connsiteY2" fmla="*/ 853796 h 1225747"/>
                <a:gd name="connsiteX3" fmla="*/ 104764 w 707642"/>
                <a:gd name="connsiteY3" fmla="*/ 635130 h 1225747"/>
                <a:gd name="connsiteX4" fmla="*/ 18359 w 707642"/>
                <a:gd name="connsiteY4" fmla="*/ 447895 h 1225747"/>
                <a:gd name="connsiteX5" fmla="*/ 2982 w 707642"/>
                <a:gd name="connsiteY5" fmla="*/ 249299 h 1225747"/>
                <a:gd name="connsiteX6" fmla="*/ 73264 w 707642"/>
                <a:gd name="connsiteY6" fmla="*/ 95877 h 1225747"/>
                <a:gd name="connsiteX7" fmla="*/ 231514 w 707642"/>
                <a:gd name="connsiteY7" fmla="*/ 17773 h 1225747"/>
                <a:gd name="connsiteX8" fmla="*/ 338466 w 707642"/>
                <a:gd name="connsiteY8" fmla="*/ 16 h 1225747"/>
                <a:gd name="connsiteX9" fmla="*/ 490594 w 707642"/>
                <a:gd name="connsiteY9" fmla="*/ 19134 h 1225747"/>
                <a:gd name="connsiteX10" fmla="*/ 634082 w 707642"/>
                <a:gd name="connsiteY10" fmla="*/ 115541 h 1225747"/>
                <a:gd name="connsiteX11" fmla="*/ 706335 w 707642"/>
                <a:gd name="connsiteY11" fmla="*/ 268825 h 1225747"/>
                <a:gd name="connsiteX12" fmla="*/ 698852 w 707642"/>
                <a:gd name="connsiteY12" fmla="*/ 460006 h 1225747"/>
                <a:gd name="connsiteX13" fmla="*/ 602513 w 707642"/>
                <a:gd name="connsiteY13" fmla="*/ 534708 h 1225747"/>
                <a:gd name="connsiteX14" fmla="*/ 576456 w 707642"/>
                <a:gd name="connsiteY14" fmla="*/ 594172 h 1225747"/>
                <a:gd name="connsiteX15" fmla="*/ 612310 w 707642"/>
                <a:gd name="connsiteY15" fmla="*/ 617780 h 1225747"/>
                <a:gd name="connsiteX16" fmla="*/ 673202 w 707642"/>
                <a:gd name="connsiteY16" fmla="*/ 622407 h 1225747"/>
                <a:gd name="connsiteX17" fmla="*/ 642313 w 707642"/>
                <a:gd name="connsiteY17" fmla="*/ 678263 h 1225747"/>
                <a:gd name="connsiteX18" fmla="*/ 573394 w 707642"/>
                <a:gd name="connsiteY18" fmla="*/ 722216 h 1225747"/>
                <a:gd name="connsiteX19" fmla="*/ 454535 w 707642"/>
                <a:gd name="connsiteY19" fmla="*/ 776847 h 1225747"/>
                <a:gd name="connsiteX20" fmla="*/ 436710 w 707642"/>
                <a:gd name="connsiteY20" fmla="*/ 848081 h 1225747"/>
                <a:gd name="connsiteX21" fmla="*/ 449841 w 707642"/>
                <a:gd name="connsiteY21" fmla="*/ 903939 h 1225747"/>
                <a:gd name="connsiteX22" fmla="*/ 484403 w 707642"/>
                <a:gd name="connsiteY22" fmla="*/ 989527 h 1225747"/>
                <a:gd name="connsiteX23" fmla="*/ 480865 w 707642"/>
                <a:gd name="connsiteY23" fmla="*/ 1225747 h 1225747"/>
                <a:gd name="connsiteX0" fmla="*/ 161688 w 712587"/>
                <a:gd name="connsiteY0" fmla="*/ 1164787 h 1225747"/>
                <a:gd name="connsiteX1" fmla="*/ 191283 w 712587"/>
                <a:gd name="connsiteY1" fmla="*/ 1021572 h 1225747"/>
                <a:gd name="connsiteX2" fmla="*/ 153115 w 712587"/>
                <a:gd name="connsiteY2" fmla="*/ 853796 h 1225747"/>
                <a:gd name="connsiteX3" fmla="*/ 109709 w 712587"/>
                <a:gd name="connsiteY3" fmla="*/ 635130 h 1225747"/>
                <a:gd name="connsiteX4" fmla="*/ 23304 w 712587"/>
                <a:gd name="connsiteY4" fmla="*/ 447895 h 1225747"/>
                <a:gd name="connsiteX5" fmla="*/ 7927 w 712587"/>
                <a:gd name="connsiteY5" fmla="*/ 249299 h 1225747"/>
                <a:gd name="connsiteX6" fmla="*/ 78209 w 712587"/>
                <a:gd name="connsiteY6" fmla="*/ 95877 h 1225747"/>
                <a:gd name="connsiteX7" fmla="*/ 236459 w 712587"/>
                <a:gd name="connsiteY7" fmla="*/ 17773 h 1225747"/>
                <a:gd name="connsiteX8" fmla="*/ 343411 w 712587"/>
                <a:gd name="connsiteY8" fmla="*/ 16 h 1225747"/>
                <a:gd name="connsiteX9" fmla="*/ 495539 w 712587"/>
                <a:gd name="connsiteY9" fmla="*/ 19134 h 1225747"/>
                <a:gd name="connsiteX10" fmla="*/ 639027 w 712587"/>
                <a:gd name="connsiteY10" fmla="*/ 115541 h 1225747"/>
                <a:gd name="connsiteX11" fmla="*/ 711280 w 712587"/>
                <a:gd name="connsiteY11" fmla="*/ 268825 h 1225747"/>
                <a:gd name="connsiteX12" fmla="*/ 703797 w 712587"/>
                <a:gd name="connsiteY12" fmla="*/ 460006 h 1225747"/>
                <a:gd name="connsiteX13" fmla="*/ 607458 w 712587"/>
                <a:gd name="connsiteY13" fmla="*/ 534708 h 1225747"/>
                <a:gd name="connsiteX14" fmla="*/ 581401 w 712587"/>
                <a:gd name="connsiteY14" fmla="*/ 594172 h 1225747"/>
                <a:gd name="connsiteX15" fmla="*/ 617255 w 712587"/>
                <a:gd name="connsiteY15" fmla="*/ 617780 h 1225747"/>
                <a:gd name="connsiteX16" fmla="*/ 678147 w 712587"/>
                <a:gd name="connsiteY16" fmla="*/ 622407 h 1225747"/>
                <a:gd name="connsiteX17" fmla="*/ 647258 w 712587"/>
                <a:gd name="connsiteY17" fmla="*/ 678263 h 1225747"/>
                <a:gd name="connsiteX18" fmla="*/ 578339 w 712587"/>
                <a:gd name="connsiteY18" fmla="*/ 722216 h 1225747"/>
                <a:gd name="connsiteX19" fmla="*/ 459480 w 712587"/>
                <a:gd name="connsiteY19" fmla="*/ 776847 h 1225747"/>
                <a:gd name="connsiteX20" fmla="*/ 441655 w 712587"/>
                <a:gd name="connsiteY20" fmla="*/ 848081 h 1225747"/>
                <a:gd name="connsiteX21" fmla="*/ 454786 w 712587"/>
                <a:gd name="connsiteY21" fmla="*/ 903939 h 1225747"/>
                <a:gd name="connsiteX22" fmla="*/ 489348 w 712587"/>
                <a:gd name="connsiteY22" fmla="*/ 989527 h 1225747"/>
                <a:gd name="connsiteX23" fmla="*/ 485810 w 712587"/>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5125 w 708003"/>
                <a:gd name="connsiteY3" fmla="*/ 635130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74015 w 708003"/>
                <a:gd name="connsiteY21" fmla="*/ 913464 h 1225747"/>
                <a:gd name="connsiteX22" fmla="*/ 484764 w 708003"/>
                <a:gd name="connsiteY22" fmla="*/ 989527 h 1225747"/>
                <a:gd name="connsiteX23" fmla="*/ 481226 w 708003"/>
                <a:gd name="connsiteY23" fmla="*/ 1225747 h 122574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70360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63216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8003" h="1164787">
                  <a:moveTo>
                    <a:pt x="157104" y="1164787"/>
                  </a:moveTo>
                  <a:cubicBezTo>
                    <a:pt x="186634" y="1089774"/>
                    <a:pt x="188128" y="1073404"/>
                    <a:pt x="186699" y="1021572"/>
                  </a:cubicBezTo>
                  <a:cubicBezTo>
                    <a:pt x="185270" y="969740"/>
                    <a:pt x="161333" y="903519"/>
                    <a:pt x="148531" y="853796"/>
                  </a:cubicBezTo>
                  <a:cubicBezTo>
                    <a:pt x="135729" y="804073"/>
                    <a:pt x="129142" y="786520"/>
                    <a:pt x="109888" y="723236"/>
                  </a:cubicBezTo>
                  <a:cubicBezTo>
                    <a:pt x="90634" y="659952"/>
                    <a:pt x="43225" y="550697"/>
                    <a:pt x="30627" y="485995"/>
                  </a:cubicBezTo>
                  <a:cubicBezTo>
                    <a:pt x="-1486" y="384078"/>
                    <a:pt x="-3823" y="314319"/>
                    <a:pt x="3343" y="249299"/>
                  </a:cubicBezTo>
                  <a:cubicBezTo>
                    <a:pt x="10509" y="184279"/>
                    <a:pt x="35536" y="134465"/>
                    <a:pt x="73625" y="95877"/>
                  </a:cubicBezTo>
                  <a:cubicBezTo>
                    <a:pt x="111714" y="57289"/>
                    <a:pt x="187675" y="33750"/>
                    <a:pt x="231875" y="17773"/>
                  </a:cubicBezTo>
                  <a:cubicBezTo>
                    <a:pt x="276075" y="1796"/>
                    <a:pt x="295647" y="-211"/>
                    <a:pt x="338827" y="16"/>
                  </a:cubicBezTo>
                  <a:cubicBezTo>
                    <a:pt x="382007" y="243"/>
                    <a:pt x="441686" y="-120"/>
                    <a:pt x="490955" y="19134"/>
                  </a:cubicBezTo>
                  <a:cubicBezTo>
                    <a:pt x="540224" y="38388"/>
                    <a:pt x="598486" y="73926"/>
                    <a:pt x="634443" y="115541"/>
                  </a:cubicBezTo>
                  <a:cubicBezTo>
                    <a:pt x="670400" y="157156"/>
                    <a:pt x="695901" y="205064"/>
                    <a:pt x="706696" y="268825"/>
                  </a:cubicBezTo>
                  <a:cubicBezTo>
                    <a:pt x="717491" y="332586"/>
                    <a:pt x="656655" y="391711"/>
                    <a:pt x="699213" y="498107"/>
                  </a:cubicBezTo>
                  <a:cubicBezTo>
                    <a:pt x="686150" y="537295"/>
                    <a:pt x="638751" y="531001"/>
                    <a:pt x="617161" y="541852"/>
                  </a:cubicBezTo>
                  <a:cubicBezTo>
                    <a:pt x="595571" y="552703"/>
                    <a:pt x="566850" y="555324"/>
                    <a:pt x="569673" y="563216"/>
                  </a:cubicBezTo>
                  <a:cubicBezTo>
                    <a:pt x="572496" y="571108"/>
                    <a:pt x="616786" y="579340"/>
                    <a:pt x="634101" y="589205"/>
                  </a:cubicBezTo>
                  <a:cubicBezTo>
                    <a:pt x="651416" y="599070"/>
                    <a:pt x="672134" y="607564"/>
                    <a:pt x="673563" y="622407"/>
                  </a:cubicBezTo>
                  <a:cubicBezTo>
                    <a:pt x="674992" y="637250"/>
                    <a:pt x="659309" y="661628"/>
                    <a:pt x="642674" y="678263"/>
                  </a:cubicBezTo>
                  <a:cubicBezTo>
                    <a:pt x="626039" y="694898"/>
                    <a:pt x="598701" y="706182"/>
                    <a:pt x="573755" y="722216"/>
                  </a:cubicBezTo>
                  <a:cubicBezTo>
                    <a:pt x="548809" y="738250"/>
                    <a:pt x="508236" y="753092"/>
                    <a:pt x="492996" y="774466"/>
                  </a:cubicBezTo>
                  <a:cubicBezTo>
                    <a:pt x="477756" y="795840"/>
                    <a:pt x="485479" y="827296"/>
                    <a:pt x="482315" y="850462"/>
                  </a:cubicBezTo>
                  <a:cubicBezTo>
                    <a:pt x="479152" y="873628"/>
                    <a:pt x="473607" y="890287"/>
                    <a:pt x="474015" y="913464"/>
                  </a:cubicBezTo>
                  <a:cubicBezTo>
                    <a:pt x="474423" y="936641"/>
                    <a:pt x="489118" y="972110"/>
                    <a:pt x="484764" y="989527"/>
                  </a:cubicBezTo>
                  <a:cubicBezTo>
                    <a:pt x="506695" y="1066252"/>
                    <a:pt x="524089" y="1027099"/>
                    <a:pt x="524089" y="1144785"/>
                  </a:cubicBezTo>
                </a:path>
              </a:pathLst>
            </a:cu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46AB73B3-125A-4DE0-9E01-0CC445A0A1B7}"/>
                </a:ext>
              </a:extLst>
            </p:cNvPr>
            <p:cNvSpPr/>
            <p:nvPr/>
          </p:nvSpPr>
          <p:spPr>
            <a:xfrm>
              <a:off x="792835" y="3788374"/>
              <a:ext cx="893977" cy="470908"/>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8" name="楕円 27">
            <a:extLst>
              <a:ext uri="{FF2B5EF4-FFF2-40B4-BE49-F238E27FC236}">
                <a16:creationId xmlns:a16="http://schemas.microsoft.com/office/drawing/2014/main" id="{60EF2FF7-4C7F-48B8-839C-C4FBCA3883C8}"/>
              </a:ext>
            </a:extLst>
          </p:cNvPr>
          <p:cNvSpPr/>
          <p:nvPr/>
        </p:nvSpPr>
        <p:spPr>
          <a:xfrm>
            <a:off x="891242" y="3342950"/>
            <a:ext cx="195943" cy="17209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0" name="楕円 29">
            <a:extLst>
              <a:ext uri="{FF2B5EF4-FFF2-40B4-BE49-F238E27FC236}">
                <a16:creationId xmlns:a16="http://schemas.microsoft.com/office/drawing/2014/main" id="{0B91288E-52F9-4199-9551-0F97B7483A9E}"/>
              </a:ext>
            </a:extLst>
          </p:cNvPr>
          <p:cNvSpPr/>
          <p:nvPr/>
        </p:nvSpPr>
        <p:spPr>
          <a:xfrm>
            <a:off x="1396447" y="3021540"/>
            <a:ext cx="195943" cy="17209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3" name="直線矢印コネクタ 32">
            <a:extLst>
              <a:ext uri="{FF2B5EF4-FFF2-40B4-BE49-F238E27FC236}">
                <a16:creationId xmlns:a16="http://schemas.microsoft.com/office/drawing/2014/main" id="{6BBBD666-425D-4454-A0B9-998C4FE83CAF}"/>
              </a:ext>
            </a:extLst>
          </p:cNvPr>
          <p:cNvCxnSpPr>
            <a:cxnSpLocks/>
            <a:stCxn id="28" idx="7"/>
            <a:endCxn id="30" idx="2"/>
          </p:cNvCxnSpPr>
          <p:nvPr/>
        </p:nvCxnSpPr>
        <p:spPr>
          <a:xfrm flipV="1">
            <a:off x="1058490" y="3107590"/>
            <a:ext cx="337957" cy="260563"/>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34" name="テキスト ボックス 33">
            <a:extLst>
              <a:ext uri="{FF2B5EF4-FFF2-40B4-BE49-F238E27FC236}">
                <a16:creationId xmlns:a16="http://schemas.microsoft.com/office/drawing/2014/main" id="{7C9FCF8D-C03B-4144-B869-2B007082DFE0}"/>
              </a:ext>
            </a:extLst>
          </p:cNvPr>
          <p:cNvSpPr txBox="1"/>
          <p:nvPr/>
        </p:nvSpPr>
        <p:spPr>
          <a:xfrm>
            <a:off x="40666" y="5656749"/>
            <a:ext cx="2831093" cy="646331"/>
          </a:xfrm>
          <a:prstGeom prst="rect">
            <a:avLst/>
          </a:prstGeom>
          <a:noFill/>
        </p:spPr>
        <p:txBody>
          <a:bodyPr wrap="square">
            <a:spAutoFit/>
          </a:bodyPr>
          <a:lstStyle/>
          <a:p>
            <a:pPr algn="ctr"/>
            <a:r>
              <a:rPr kumimoji="1" lang="en-US" altLang="ja-JP" b="0" strike="noStrike" dirty="0">
                <a:solidFill>
                  <a:srgbClr val="FF0000"/>
                </a:solidFill>
              </a:rPr>
              <a:t>Implant to Body Surface for BCI</a:t>
            </a:r>
            <a:endParaRPr kumimoji="1" lang="ja-JP" altLang="en-US" b="0" strike="noStrike" dirty="0">
              <a:solidFill>
                <a:srgbClr val="FF0000"/>
              </a:solidFill>
            </a:endParaRPr>
          </a:p>
        </p:txBody>
      </p:sp>
      <p:sp>
        <p:nvSpPr>
          <p:cNvPr id="45" name="テキスト ボックス 44">
            <a:extLst>
              <a:ext uri="{FF2B5EF4-FFF2-40B4-BE49-F238E27FC236}">
                <a16:creationId xmlns:a16="http://schemas.microsoft.com/office/drawing/2014/main" id="{09D6089A-E85F-4533-846A-D4F0170E6EB5}"/>
              </a:ext>
            </a:extLst>
          </p:cNvPr>
          <p:cNvSpPr txBox="1"/>
          <p:nvPr/>
        </p:nvSpPr>
        <p:spPr>
          <a:xfrm>
            <a:off x="2793441" y="5656749"/>
            <a:ext cx="2831093" cy="646331"/>
          </a:xfrm>
          <a:prstGeom prst="rect">
            <a:avLst/>
          </a:prstGeom>
          <a:noFill/>
        </p:spPr>
        <p:txBody>
          <a:bodyPr wrap="square">
            <a:spAutoFit/>
          </a:bodyPr>
          <a:lstStyle/>
          <a:p>
            <a:pPr algn="ctr"/>
            <a:r>
              <a:rPr kumimoji="1" lang="en-US" altLang="ja-JP" b="0" strike="noStrike" dirty="0">
                <a:solidFill>
                  <a:srgbClr val="FF0000"/>
                </a:solidFill>
              </a:rPr>
              <a:t>Body Surface to External </a:t>
            </a:r>
            <a:r>
              <a:rPr kumimoji="1" lang="en-US" altLang="ja-JP" strike="noStrike" dirty="0">
                <a:solidFill>
                  <a:srgbClr val="FF0000"/>
                </a:solidFill>
              </a:rPr>
              <a:t>on-body surface</a:t>
            </a:r>
            <a:r>
              <a:rPr kumimoji="1" lang="en-US" altLang="ja-JP" b="0" strike="noStrike" dirty="0">
                <a:solidFill>
                  <a:srgbClr val="FF0000"/>
                </a:solidFill>
              </a:rPr>
              <a:t> for BCI</a:t>
            </a:r>
            <a:endParaRPr kumimoji="1" lang="ja-JP" altLang="en-US" b="0" strike="noStrike" dirty="0">
              <a:solidFill>
                <a:srgbClr val="FF0000"/>
              </a:solidFill>
            </a:endParaRPr>
          </a:p>
        </p:txBody>
      </p:sp>
      <p:cxnSp>
        <p:nvCxnSpPr>
          <p:cNvPr id="65" name="直線コネクタ 64">
            <a:extLst>
              <a:ext uri="{FF2B5EF4-FFF2-40B4-BE49-F238E27FC236}">
                <a16:creationId xmlns:a16="http://schemas.microsoft.com/office/drawing/2014/main" id="{E959BD75-2BCF-464A-9471-F12186665C5C}"/>
              </a:ext>
            </a:extLst>
          </p:cNvPr>
          <p:cNvCxnSpPr>
            <a:cxnSpLocks/>
          </p:cNvCxnSpPr>
          <p:nvPr/>
        </p:nvCxnSpPr>
        <p:spPr>
          <a:xfrm>
            <a:off x="2752568" y="2391187"/>
            <a:ext cx="0" cy="39118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EDF2E94D-F3E9-4CB3-8C85-E64E84448C95}"/>
              </a:ext>
            </a:extLst>
          </p:cNvPr>
          <p:cNvCxnSpPr>
            <a:cxnSpLocks/>
          </p:cNvCxnSpPr>
          <p:nvPr/>
        </p:nvCxnSpPr>
        <p:spPr>
          <a:xfrm>
            <a:off x="5762468" y="3021540"/>
            <a:ext cx="0" cy="32815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グループ化 70">
            <a:extLst>
              <a:ext uri="{FF2B5EF4-FFF2-40B4-BE49-F238E27FC236}">
                <a16:creationId xmlns:a16="http://schemas.microsoft.com/office/drawing/2014/main" id="{209023EF-4634-441C-957A-F8A07958E707}"/>
              </a:ext>
            </a:extLst>
          </p:cNvPr>
          <p:cNvGrpSpPr/>
          <p:nvPr/>
        </p:nvGrpSpPr>
        <p:grpSpPr>
          <a:xfrm>
            <a:off x="6509960" y="3193639"/>
            <a:ext cx="1497175" cy="2463110"/>
            <a:chOff x="762000" y="3733689"/>
            <a:chExt cx="1006668" cy="1656142"/>
          </a:xfrm>
        </p:grpSpPr>
        <p:sp>
          <p:nvSpPr>
            <p:cNvPr id="72" name="フリーフォーム: 図形 71">
              <a:extLst>
                <a:ext uri="{FF2B5EF4-FFF2-40B4-BE49-F238E27FC236}">
                  <a16:creationId xmlns:a16="http://schemas.microsoft.com/office/drawing/2014/main" id="{F370313B-51A0-4FCD-8F07-7AA26B9563D7}"/>
                </a:ext>
              </a:extLst>
            </p:cNvPr>
            <p:cNvSpPr/>
            <p:nvPr/>
          </p:nvSpPr>
          <p:spPr>
            <a:xfrm>
              <a:off x="762000" y="3733689"/>
              <a:ext cx="1006668" cy="1656142"/>
            </a:xfrm>
            <a:custGeom>
              <a:avLst/>
              <a:gdLst>
                <a:gd name="connsiteX0" fmla="*/ 0 w 770709"/>
                <a:gd name="connsiteY0" fmla="*/ 1267097 h 1267097"/>
                <a:gd name="connsiteX1" fmla="*/ 65315 w 770709"/>
                <a:gd name="connsiteY1" fmla="*/ 940526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1081 w 771790"/>
                <a:gd name="connsiteY0" fmla="*/ 1267097 h 1267097"/>
                <a:gd name="connsiteX1" fmla="*/ 30677 w 771790"/>
                <a:gd name="connsiteY1" fmla="*/ 1040538 h 1267097"/>
                <a:gd name="connsiteX2" fmla="*/ 92521 w 771790"/>
                <a:gd name="connsiteY2" fmla="*/ 901337 h 1267097"/>
                <a:gd name="connsiteX3" fmla="*/ 105584 w 771790"/>
                <a:gd name="connsiteY3" fmla="*/ 862149 h 1267097"/>
                <a:gd name="connsiteX4" fmla="*/ 66396 w 771790"/>
                <a:gd name="connsiteY4" fmla="*/ 313509 h 1267097"/>
                <a:gd name="connsiteX5" fmla="*/ 53333 w 771790"/>
                <a:gd name="connsiteY5" fmla="*/ 248194 h 1267097"/>
                <a:gd name="connsiteX6" fmla="*/ 92521 w 771790"/>
                <a:gd name="connsiteY6" fmla="*/ 65314 h 1267097"/>
                <a:gd name="connsiteX7" fmla="*/ 170898 w 771790"/>
                <a:gd name="connsiteY7" fmla="*/ 26126 h 1267097"/>
                <a:gd name="connsiteX8" fmla="*/ 275401 w 771790"/>
                <a:gd name="connsiteY8" fmla="*/ 0 h 1267097"/>
                <a:gd name="connsiteX9" fmla="*/ 497470 w 771790"/>
                <a:gd name="connsiteY9" fmla="*/ 13063 h 1267097"/>
                <a:gd name="connsiteX10" fmla="*/ 641161 w 771790"/>
                <a:gd name="connsiteY10" fmla="*/ 130629 h 1267097"/>
                <a:gd name="connsiteX11" fmla="*/ 771790 w 771790"/>
                <a:gd name="connsiteY11" fmla="*/ 326572 h 1267097"/>
                <a:gd name="connsiteX12" fmla="*/ 732601 w 771790"/>
                <a:gd name="connsiteY12" fmla="*/ 444137 h 1267097"/>
                <a:gd name="connsiteX13" fmla="*/ 680350 w 771790"/>
                <a:gd name="connsiteY13" fmla="*/ 470263 h 1267097"/>
                <a:gd name="connsiteX14" fmla="*/ 628098 w 771790"/>
                <a:gd name="connsiteY14" fmla="*/ 548640 h 1267097"/>
                <a:gd name="connsiteX15" fmla="*/ 562784 w 771790"/>
                <a:gd name="connsiteY15" fmla="*/ 600892 h 1267097"/>
                <a:gd name="connsiteX16" fmla="*/ 536658 w 771790"/>
                <a:gd name="connsiteY16" fmla="*/ 640080 h 1267097"/>
                <a:gd name="connsiteX17" fmla="*/ 484407 w 771790"/>
                <a:gd name="connsiteY17" fmla="*/ 679269 h 1267097"/>
                <a:gd name="connsiteX18" fmla="*/ 406030 w 771790"/>
                <a:gd name="connsiteY18" fmla="*/ 731520 h 1267097"/>
                <a:gd name="connsiteX19" fmla="*/ 392967 w 771790"/>
                <a:gd name="connsiteY19" fmla="*/ 809897 h 1267097"/>
                <a:gd name="connsiteX20" fmla="*/ 379904 w 771790"/>
                <a:gd name="connsiteY20" fmla="*/ 849086 h 1267097"/>
                <a:gd name="connsiteX21" fmla="*/ 366841 w 771790"/>
                <a:gd name="connsiteY21" fmla="*/ 901337 h 1267097"/>
                <a:gd name="connsiteX22" fmla="*/ 353778 w 771790"/>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29527 w 770709"/>
                <a:gd name="connsiteY2" fmla="*/ 891812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39527 w 810236"/>
                <a:gd name="connsiteY0" fmla="*/ 1267097 h 1267097"/>
                <a:gd name="connsiteX1" fmla="*/ 69123 w 810236"/>
                <a:gd name="connsiteY1" fmla="*/ 1040538 h 1267097"/>
                <a:gd name="connsiteX2" fmla="*/ 69054 w 810236"/>
                <a:gd name="connsiteY2" fmla="*/ 891812 h 1267097"/>
                <a:gd name="connsiteX3" fmla="*/ 1155 w 810236"/>
                <a:gd name="connsiteY3" fmla="*/ 669268 h 1267097"/>
                <a:gd name="connsiteX4" fmla="*/ 104842 w 810236"/>
                <a:gd name="connsiteY4" fmla="*/ 313509 h 1267097"/>
                <a:gd name="connsiteX5" fmla="*/ 91779 w 810236"/>
                <a:gd name="connsiteY5" fmla="*/ 248194 h 1267097"/>
                <a:gd name="connsiteX6" fmla="*/ 130967 w 810236"/>
                <a:gd name="connsiteY6" fmla="*/ 65314 h 1267097"/>
                <a:gd name="connsiteX7" fmla="*/ 209344 w 810236"/>
                <a:gd name="connsiteY7" fmla="*/ 26126 h 1267097"/>
                <a:gd name="connsiteX8" fmla="*/ 313847 w 810236"/>
                <a:gd name="connsiteY8" fmla="*/ 0 h 1267097"/>
                <a:gd name="connsiteX9" fmla="*/ 535916 w 810236"/>
                <a:gd name="connsiteY9" fmla="*/ 13063 h 1267097"/>
                <a:gd name="connsiteX10" fmla="*/ 679607 w 810236"/>
                <a:gd name="connsiteY10" fmla="*/ 130629 h 1267097"/>
                <a:gd name="connsiteX11" fmla="*/ 810236 w 810236"/>
                <a:gd name="connsiteY11" fmla="*/ 326572 h 1267097"/>
                <a:gd name="connsiteX12" fmla="*/ 771047 w 810236"/>
                <a:gd name="connsiteY12" fmla="*/ 444137 h 1267097"/>
                <a:gd name="connsiteX13" fmla="*/ 718796 w 810236"/>
                <a:gd name="connsiteY13" fmla="*/ 470263 h 1267097"/>
                <a:gd name="connsiteX14" fmla="*/ 666544 w 810236"/>
                <a:gd name="connsiteY14" fmla="*/ 548640 h 1267097"/>
                <a:gd name="connsiteX15" fmla="*/ 601230 w 810236"/>
                <a:gd name="connsiteY15" fmla="*/ 600892 h 1267097"/>
                <a:gd name="connsiteX16" fmla="*/ 575104 w 810236"/>
                <a:gd name="connsiteY16" fmla="*/ 640080 h 1267097"/>
                <a:gd name="connsiteX17" fmla="*/ 522853 w 810236"/>
                <a:gd name="connsiteY17" fmla="*/ 679269 h 1267097"/>
                <a:gd name="connsiteX18" fmla="*/ 444476 w 810236"/>
                <a:gd name="connsiteY18" fmla="*/ 731520 h 1267097"/>
                <a:gd name="connsiteX19" fmla="*/ 431413 w 810236"/>
                <a:gd name="connsiteY19" fmla="*/ 809897 h 1267097"/>
                <a:gd name="connsiteX20" fmla="*/ 418350 w 810236"/>
                <a:gd name="connsiteY20" fmla="*/ 849086 h 1267097"/>
                <a:gd name="connsiteX21" fmla="*/ 405287 w 810236"/>
                <a:gd name="connsiteY21" fmla="*/ 901337 h 1267097"/>
                <a:gd name="connsiteX22" fmla="*/ 392224 w 810236"/>
                <a:gd name="connsiteY22" fmla="*/ 1175657 h 1267097"/>
                <a:gd name="connsiteX0" fmla="*/ 76399 w 847108"/>
                <a:gd name="connsiteY0" fmla="*/ 1267097 h 1267097"/>
                <a:gd name="connsiteX1" fmla="*/ 105995 w 847108"/>
                <a:gd name="connsiteY1" fmla="*/ 1040538 h 1267097"/>
                <a:gd name="connsiteX2" fmla="*/ 105926 w 847108"/>
                <a:gd name="connsiteY2" fmla="*/ 891812 h 1267097"/>
                <a:gd name="connsiteX3" fmla="*/ 38027 w 847108"/>
                <a:gd name="connsiteY3" fmla="*/ 669268 h 1267097"/>
                <a:gd name="connsiteX4" fmla="*/ 3601 w 847108"/>
                <a:gd name="connsiteY4" fmla="*/ 261121 h 1267097"/>
                <a:gd name="connsiteX5" fmla="*/ 128651 w 847108"/>
                <a:gd name="connsiteY5" fmla="*/ 248194 h 1267097"/>
                <a:gd name="connsiteX6" fmla="*/ 167839 w 847108"/>
                <a:gd name="connsiteY6" fmla="*/ 65314 h 1267097"/>
                <a:gd name="connsiteX7" fmla="*/ 246216 w 847108"/>
                <a:gd name="connsiteY7" fmla="*/ 26126 h 1267097"/>
                <a:gd name="connsiteX8" fmla="*/ 350719 w 847108"/>
                <a:gd name="connsiteY8" fmla="*/ 0 h 1267097"/>
                <a:gd name="connsiteX9" fmla="*/ 572788 w 847108"/>
                <a:gd name="connsiteY9" fmla="*/ 13063 h 1267097"/>
                <a:gd name="connsiteX10" fmla="*/ 716479 w 847108"/>
                <a:gd name="connsiteY10" fmla="*/ 130629 h 1267097"/>
                <a:gd name="connsiteX11" fmla="*/ 847108 w 847108"/>
                <a:gd name="connsiteY11" fmla="*/ 326572 h 1267097"/>
                <a:gd name="connsiteX12" fmla="*/ 807919 w 847108"/>
                <a:gd name="connsiteY12" fmla="*/ 444137 h 1267097"/>
                <a:gd name="connsiteX13" fmla="*/ 755668 w 847108"/>
                <a:gd name="connsiteY13" fmla="*/ 470263 h 1267097"/>
                <a:gd name="connsiteX14" fmla="*/ 703416 w 847108"/>
                <a:gd name="connsiteY14" fmla="*/ 548640 h 1267097"/>
                <a:gd name="connsiteX15" fmla="*/ 638102 w 847108"/>
                <a:gd name="connsiteY15" fmla="*/ 600892 h 1267097"/>
                <a:gd name="connsiteX16" fmla="*/ 611976 w 847108"/>
                <a:gd name="connsiteY16" fmla="*/ 640080 h 1267097"/>
                <a:gd name="connsiteX17" fmla="*/ 559725 w 847108"/>
                <a:gd name="connsiteY17" fmla="*/ 679269 h 1267097"/>
                <a:gd name="connsiteX18" fmla="*/ 481348 w 847108"/>
                <a:gd name="connsiteY18" fmla="*/ 731520 h 1267097"/>
                <a:gd name="connsiteX19" fmla="*/ 468285 w 847108"/>
                <a:gd name="connsiteY19" fmla="*/ 809897 h 1267097"/>
                <a:gd name="connsiteX20" fmla="*/ 455222 w 847108"/>
                <a:gd name="connsiteY20" fmla="*/ 849086 h 1267097"/>
                <a:gd name="connsiteX21" fmla="*/ 442159 w 847108"/>
                <a:gd name="connsiteY21" fmla="*/ 901337 h 1267097"/>
                <a:gd name="connsiteX22" fmla="*/ 429096 w 847108"/>
                <a:gd name="connsiteY22" fmla="*/ 1175657 h 1267097"/>
                <a:gd name="connsiteX0" fmla="*/ 74040 w 844749"/>
                <a:gd name="connsiteY0" fmla="*/ 1267097 h 1267097"/>
                <a:gd name="connsiteX1" fmla="*/ 103636 w 844749"/>
                <a:gd name="connsiteY1" fmla="*/ 1040538 h 1267097"/>
                <a:gd name="connsiteX2" fmla="*/ 103567 w 844749"/>
                <a:gd name="connsiteY2" fmla="*/ 891812 h 1267097"/>
                <a:gd name="connsiteX3" fmla="*/ 35668 w 844749"/>
                <a:gd name="connsiteY3" fmla="*/ 669268 h 1267097"/>
                <a:gd name="connsiteX4" fmla="*/ 1242 w 844749"/>
                <a:gd name="connsiteY4" fmla="*/ 261121 h 1267097"/>
                <a:gd name="connsiteX5" fmla="*/ 81048 w 844749"/>
                <a:gd name="connsiteY5" fmla="*/ 62456 h 1267097"/>
                <a:gd name="connsiteX6" fmla="*/ 165480 w 844749"/>
                <a:gd name="connsiteY6" fmla="*/ 65314 h 1267097"/>
                <a:gd name="connsiteX7" fmla="*/ 243857 w 844749"/>
                <a:gd name="connsiteY7" fmla="*/ 26126 h 1267097"/>
                <a:gd name="connsiteX8" fmla="*/ 348360 w 844749"/>
                <a:gd name="connsiteY8" fmla="*/ 0 h 1267097"/>
                <a:gd name="connsiteX9" fmla="*/ 570429 w 844749"/>
                <a:gd name="connsiteY9" fmla="*/ 13063 h 1267097"/>
                <a:gd name="connsiteX10" fmla="*/ 714120 w 844749"/>
                <a:gd name="connsiteY10" fmla="*/ 130629 h 1267097"/>
                <a:gd name="connsiteX11" fmla="*/ 844749 w 844749"/>
                <a:gd name="connsiteY11" fmla="*/ 326572 h 1267097"/>
                <a:gd name="connsiteX12" fmla="*/ 805560 w 844749"/>
                <a:gd name="connsiteY12" fmla="*/ 444137 h 1267097"/>
                <a:gd name="connsiteX13" fmla="*/ 753309 w 844749"/>
                <a:gd name="connsiteY13" fmla="*/ 470263 h 1267097"/>
                <a:gd name="connsiteX14" fmla="*/ 701057 w 844749"/>
                <a:gd name="connsiteY14" fmla="*/ 548640 h 1267097"/>
                <a:gd name="connsiteX15" fmla="*/ 635743 w 844749"/>
                <a:gd name="connsiteY15" fmla="*/ 600892 h 1267097"/>
                <a:gd name="connsiteX16" fmla="*/ 609617 w 844749"/>
                <a:gd name="connsiteY16" fmla="*/ 640080 h 1267097"/>
                <a:gd name="connsiteX17" fmla="*/ 557366 w 844749"/>
                <a:gd name="connsiteY17" fmla="*/ 679269 h 1267097"/>
                <a:gd name="connsiteX18" fmla="*/ 478989 w 844749"/>
                <a:gd name="connsiteY18" fmla="*/ 731520 h 1267097"/>
                <a:gd name="connsiteX19" fmla="*/ 465926 w 844749"/>
                <a:gd name="connsiteY19" fmla="*/ 809897 h 1267097"/>
                <a:gd name="connsiteX20" fmla="*/ 452863 w 844749"/>
                <a:gd name="connsiteY20" fmla="*/ 849086 h 1267097"/>
                <a:gd name="connsiteX21" fmla="*/ 439800 w 844749"/>
                <a:gd name="connsiteY21" fmla="*/ 901337 h 1267097"/>
                <a:gd name="connsiteX22" fmla="*/ 426737 w 844749"/>
                <a:gd name="connsiteY22" fmla="*/ 1175657 h 1267097"/>
                <a:gd name="connsiteX0" fmla="*/ 74040 w 844749"/>
                <a:gd name="connsiteY0" fmla="*/ 1291603 h 1291603"/>
                <a:gd name="connsiteX1" fmla="*/ 103636 w 844749"/>
                <a:gd name="connsiteY1" fmla="*/ 1065044 h 1291603"/>
                <a:gd name="connsiteX2" fmla="*/ 103567 w 844749"/>
                <a:gd name="connsiteY2" fmla="*/ 916318 h 1291603"/>
                <a:gd name="connsiteX3" fmla="*/ 35668 w 844749"/>
                <a:gd name="connsiteY3" fmla="*/ 693774 h 1291603"/>
                <a:gd name="connsiteX4" fmla="*/ 1242 w 844749"/>
                <a:gd name="connsiteY4" fmla="*/ 285627 h 1291603"/>
                <a:gd name="connsiteX5" fmla="*/ 81048 w 844749"/>
                <a:gd name="connsiteY5" fmla="*/ 86962 h 1291603"/>
                <a:gd name="connsiteX6" fmla="*/ 165480 w 844749"/>
                <a:gd name="connsiteY6" fmla="*/ 89820 h 1291603"/>
                <a:gd name="connsiteX7" fmla="*/ 301007 w 844749"/>
                <a:gd name="connsiteY7" fmla="*/ 3007 h 1291603"/>
                <a:gd name="connsiteX8" fmla="*/ 348360 w 844749"/>
                <a:gd name="connsiteY8" fmla="*/ 24506 h 1291603"/>
                <a:gd name="connsiteX9" fmla="*/ 570429 w 844749"/>
                <a:gd name="connsiteY9" fmla="*/ 37569 h 1291603"/>
                <a:gd name="connsiteX10" fmla="*/ 714120 w 844749"/>
                <a:gd name="connsiteY10" fmla="*/ 155135 h 1291603"/>
                <a:gd name="connsiteX11" fmla="*/ 844749 w 844749"/>
                <a:gd name="connsiteY11" fmla="*/ 351078 h 1291603"/>
                <a:gd name="connsiteX12" fmla="*/ 805560 w 844749"/>
                <a:gd name="connsiteY12" fmla="*/ 468643 h 1291603"/>
                <a:gd name="connsiteX13" fmla="*/ 753309 w 844749"/>
                <a:gd name="connsiteY13" fmla="*/ 494769 h 1291603"/>
                <a:gd name="connsiteX14" fmla="*/ 701057 w 844749"/>
                <a:gd name="connsiteY14" fmla="*/ 573146 h 1291603"/>
                <a:gd name="connsiteX15" fmla="*/ 635743 w 844749"/>
                <a:gd name="connsiteY15" fmla="*/ 625398 h 1291603"/>
                <a:gd name="connsiteX16" fmla="*/ 609617 w 844749"/>
                <a:gd name="connsiteY16" fmla="*/ 664586 h 1291603"/>
                <a:gd name="connsiteX17" fmla="*/ 557366 w 844749"/>
                <a:gd name="connsiteY17" fmla="*/ 703775 h 1291603"/>
                <a:gd name="connsiteX18" fmla="*/ 478989 w 844749"/>
                <a:gd name="connsiteY18" fmla="*/ 756026 h 1291603"/>
                <a:gd name="connsiteX19" fmla="*/ 465926 w 844749"/>
                <a:gd name="connsiteY19" fmla="*/ 834403 h 1291603"/>
                <a:gd name="connsiteX20" fmla="*/ 452863 w 844749"/>
                <a:gd name="connsiteY20" fmla="*/ 873592 h 1291603"/>
                <a:gd name="connsiteX21" fmla="*/ 439800 w 844749"/>
                <a:gd name="connsiteY21" fmla="*/ 925843 h 1291603"/>
                <a:gd name="connsiteX22" fmla="*/ 426737 w 844749"/>
                <a:gd name="connsiteY22" fmla="*/ 1200163 h 1291603"/>
                <a:gd name="connsiteX0" fmla="*/ 74040 w 844749"/>
                <a:gd name="connsiteY0" fmla="*/ 1288654 h 1288654"/>
                <a:gd name="connsiteX1" fmla="*/ 103636 w 844749"/>
                <a:gd name="connsiteY1" fmla="*/ 1062095 h 1288654"/>
                <a:gd name="connsiteX2" fmla="*/ 103567 w 844749"/>
                <a:gd name="connsiteY2" fmla="*/ 913369 h 1288654"/>
                <a:gd name="connsiteX3" fmla="*/ 35668 w 844749"/>
                <a:gd name="connsiteY3" fmla="*/ 690825 h 1288654"/>
                <a:gd name="connsiteX4" fmla="*/ 1242 w 844749"/>
                <a:gd name="connsiteY4" fmla="*/ 282678 h 1288654"/>
                <a:gd name="connsiteX5" fmla="*/ 81048 w 844749"/>
                <a:gd name="connsiteY5" fmla="*/ 84013 h 1288654"/>
                <a:gd name="connsiteX6" fmla="*/ 194055 w 844749"/>
                <a:gd name="connsiteY6" fmla="*/ 17815 h 1288654"/>
                <a:gd name="connsiteX7" fmla="*/ 301007 w 844749"/>
                <a:gd name="connsiteY7" fmla="*/ 58 h 1288654"/>
                <a:gd name="connsiteX8" fmla="*/ 348360 w 844749"/>
                <a:gd name="connsiteY8" fmla="*/ 21557 h 1288654"/>
                <a:gd name="connsiteX9" fmla="*/ 570429 w 844749"/>
                <a:gd name="connsiteY9" fmla="*/ 34620 h 1288654"/>
                <a:gd name="connsiteX10" fmla="*/ 714120 w 844749"/>
                <a:gd name="connsiteY10" fmla="*/ 152186 h 1288654"/>
                <a:gd name="connsiteX11" fmla="*/ 844749 w 844749"/>
                <a:gd name="connsiteY11" fmla="*/ 348129 h 1288654"/>
                <a:gd name="connsiteX12" fmla="*/ 805560 w 844749"/>
                <a:gd name="connsiteY12" fmla="*/ 465694 h 1288654"/>
                <a:gd name="connsiteX13" fmla="*/ 753309 w 844749"/>
                <a:gd name="connsiteY13" fmla="*/ 491820 h 1288654"/>
                <a:gd name="connsiteX14" fmla="*/ 701057 w 844749"/>
                <a:gd name="connsiteY14" fmla="*/ 570197 h 1288654"/>
                <a:gd name="connsiteX15" fmla="*/ 635743 w 844749"/>
                <a:gd name="connsiteY15" fmla="*/ 622449 h 1288654"/>
                <a:gd name="connsiteX16" fmla="*/ 609617 w 844749"/>
                <a:gd name="connsiteY16" fmla="*/ 661637 h 1288654"/>
                <a:gd name="connsiteX17" fmla="*/ 557366 w 844749"/>
                <a:gd name="connsiteY17" fmla="*/ 700826 h 1288654"/>
                <a:gd name="connsiteX18" fmla="*/ 478989 w 844749"/>
                <a:gd name="connsiteY18" fmla="*/ 753077 h 1288654"/>
                <a:gd name="connsiteX19" fmla="*/ 465926 w 844749"/>
                <a:gd name="connsiteY19" fmla="*/ 831454 h 1288654"/>
                <a:gd name="connsiteX20" fmla="*/ 452863 w 844749"/>
                <a:gd name="connsiteY20" fmla="*/ 870643 h 1288654"/>
                <a:gd name="connsiteX21" fmla="*/ 439800 w 844749"/>
                <a:gd name="connsiteY21" fmla="*/ 922894 h 1288654"/>
                <a:gd name="connsiteX22" fmla="*/ 426737 w 844749"/>
                <a:gd name="connsiteY22" fmla="*/ 1197214 h 128865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99004 w 844749"/>
                <a:gd name="connsiteY9" fmla="*/ 1202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45064 w 808278"/>
                <a:gd name="connsiteY10" fmla="*/ 273582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620436 w 808278"/>
                <a:gd name="connsiteY9" fmla="*/ 110772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6623 w 808278"/>
                <a:gd name="connsiteY9" fmla="*/ 115535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7193"/>
                <a:gd name="connsiteY0" fmla="*/ 1288606 h 1288606"/>
                <a:gd name="connsiteX1" fmla="*/ 103636 w 807193"/>
                <a:gd name="connsiteY1" fmla="*/ 1062047 h 1288606"/>
                <a:gd name="connsiteX2" fmla="*/ 103567 w 807193"/>
                <a:gd name="connsiteY2" fmla="*/ 913321 h 1288606"/>
                <a:gd name="connsiteX3" fmla="*/ 35668 w 807193"/>
                <a:gd name="connsiteY3" fmla="*/ 690777 h 1288606"/>
                <a:gd name="connsiteX4" fmla="*/ 1242 w 807193"/>
                <a:gd name="connsiteY4" fmla="*/ 282630 h 1288606"/>
                <a:gd name="connsiteX5" fmla="*/ 81048 w 807193"/>
                <a:gd name="connsiteY5" fmla="*/ 83965 h 1288606"/>
                <a:gd name="connsiteX6" fmla="*/ 194055 w 807193"/>
                <a:gd name="connsiteY6" fmla="*/ 17767 h 1288606"/>
                <a:gd name="connsiteX7" fmla="*/ 301007 w 807193"/>
                <a:gd name="connsiteY7" fmla="*/ 10 h 1288606"/>
                <a:gd name="connsiteX8" fmla="*/ 453135 w 807193"/>
                <a:gd name="connsiteY8" fmla="*/ 19128 h 1288606"/>
                <a:gd name="connsiteX9" fmla="*/ 596623 w 807193"/>
                <a:gd name="connsiteY9" fmla="*/ 115535 h 1288606"/>
                <a:gd name="connsiteX10" fmla="*/ 668876 w 807193"/>
                <a:gd name="connsiteY10" fmla="*/ 268819 h 1288606"/>
                <a:gd name="connsiteX11" fmla="*/ 661393 w 807193"/>
                <a:gd name="connsiteY11" fmla="*/ 460000 h 1288606"/>
                <a:gd name="connsiteX12" fmla="*/ 805560 w 807193"/>
                <a:gd name="connsiteY12" fmla="*/ 465646 h 1288606"/>
                <a:gd name="connsiteX13" fmla="*/ 538997 w 807193"/>
                <a:gd name="connsiteY13" fmla="*/ 594166 h 1288606"/>
                <a:gd name="connsiteX14" fmla="*/ 701057 w 807193"/>
                <a:gd name="connsiteY14" fmla="*/ 570149 h 1288606"/>
                <a:gd name="connsiteX15" fmla="*/ 635743 w 807193"/>
                <a:gd name="connsiteY15" fmla="*/ 622401 h 1288606"/>
                <a:gd name="connsiteX16" fmla="*/ 609617 w 807193"/>
                <a:gd name="connsiteY16" fmla="*/ 661589 h 1288606"/>
                <a:gd name="connsiteX17" fmla="*/ 557366 w 807193"/>
                <a:gd name="connsiteY17" fmla="*/ 700778 h 1288606"/>
                <a:gd name="connsiteX18" fmla="*/ 478989 w 807193"/>
                <a:gd name="connsiteY18" fmla="*/ 753029 h 1288606"/>
                <a:gd name="connsiteX19" fmla="*/ 465926 w 807193"/>
                <a:gd name="connsiteY19" fmla="*/ 831406 h 1288606"/>
                <a:gd name="connsiteX20" fmla="*/ 452863 w 807193"/>
                <a:gd name="connsiteY20" fmla="*/ 870595 h 1288606"/>
                <a:gd name="connsiteX21" fmla="*/ 439800 w 807193"/>
                <a:gd name="connsiteY21" fmla="*/ 922846 h 1288606"/>
                <a:gd name="connsiteX22" fmla="*/ 426737 w 807193"/>
                <a:gd name="connsiteY22" fmla="*/ 1197166 h 1288606"/>
                <a:gd name="connsiteX0" fmla="*/ 74040 w 703713"/>
                <a:gd name="connsiteY0" fmla="*/ 1288606 h 1288606"/>
                <a:gd name="connsiteX1" fmla="*/ 103636 w 703713"/>
                <a:gd name="connsiteY1" fmla="*/ 1062047 h 1288606"/>
                <a:gd name="connsiteX2" fmla="*/ 103567 w 703713"/>
                <a:gd name="connsiteY2" fmla="*/ 913321 h 1288606"/>
                <a:gd name="connsiteX3" fmla="*/ 35668 w 703713"/>
                <a:gd name="connsiteY3" fmla="*/ 690777 h 1288606"/>
                <a:gd name="connsiteX4" fmla="*/ 1242 w 703713"/>
                <a:gd name="connsiteY4" fmla="*/ 282630 h 1288606"/>
                <a:gd name="connsiteX5" fmla="*/ 81048 w 703713"/>
                <a:gd name="connsiteY5" fmla="*/ 83965 h 1288606"/>
                <a:gd name="connsiteX6" fmla="*/ 194055 w 703713"/>
                <a:gd name="connsiteY6" fmla="*/ 17767 h 1288606"/>
                <a:gd name="connsiteX7" fmla="*/ 301007 w 703713"/>
                <a:gd name="connsiteY7" fmla="*/ 10 h 1288606"/>
                <a:gd name="connsiteX8" fmla="*/ 453135 w 703713"/>
                <a:gd name="connsiteY8" fmla="*/ 19128 h 1288606"/>
                <a:gd name="connsiteX9" fmla="*/ 596623 w 703713"/>
                <a:gd name="connsiteY9" fmla="*/ 115535 h 1288606"/>
                <a:gd name="connsiteX10" fmla="*/ 668876 w 703713"/>
                <a:gd name="connsiteY10" fmla="*/ 268819 h 1288606"/>
                <a:gd name="connsiteX11" fmla="*/ 661393 w 703713"/>
                <a:gd name="connsiteY11" fmla="*/ 460000 h 1288606"/>
                <a:gd name="connsiteX12" fmla="*/ 565054 w 703713"/>
                <a:gd name="connsiteY12" fmla="*/ 534702 h 1288606"/>
                <a:gd name="connsiteX13" fmla="*/ 538997 w 703713"/>
                <a:gd name="connsiteY13" fmla="*/ 594166 h 1288606"/>
                <a:gd name="connsiteX14" fmla="*/ 701057 w 703713"/>
                <a:gd name="connsiteY14" fmla="*/ 570149 h 1288606"/>
                <a:gd name="connsiteX15" fmla="*/ 635743 w 703713"/>
                <a:gd name="connsiteY15" fmla="*/ 622401 h 1288606"/>
                <a:gd name="connsiteX16" fmla="*/ 609617 w 703713"/>
                <a:gd name="connsiteY16" fmla="*/ 661589 h 1288606"/>
                <a:gd name="connsiteX17" fmla="*/ 557366 w 703713"/>
                <a:gd name="connsiteY17" fmla="*/ 700778 h 1288606"/>
                <a:gd name="connsiteX18" fmla="*/ 478989 w 703713"/>
                <a:gd name="connsiteY18" fmla="*/ 753029 h 1288606"/>
                <a:gd name="connsiteX19" fmla="*/ 465926 w 703713"/>
                <a:gd name="connsiteY19" fmla="*/ 831406 h 1288606"/>
                <a:gd name="connsiteX20" fmla="*/ 452863 w 703713"/>
                <a:gd name="connsiteY20" fmla="*/ 870595 h 1288606"/>
                <a:gd name="connsiteX21" fmla="*/ 439800 w 703713"/>
                <a:gd name="connsiteY21" fmla="*/ 922846 h 1288606"/>
                <a:gd name="connsiteX22" fmla="*/ 426737 w 70371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9617 w 670183"/>
                <a:gd name="connsiteY16" fmla="*/ 661589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43406 w 670183"/>
                <a:gd name="connsiteY22" fmla="*/ 1225741 h 1288606"/>
                <a:gd name="connsiteX0" fmla="*/ 86486 w 682629"/>
                <a:gd name="connsiteY0" fmla="*/ 1288606 h 1288606"/>
                <a:gd name="connsiteX1" fmla="*/ 116082 w 682629"/>
                <a:gd name="connsiteY1" fmla="*/ 1062047 h 1288606"/>
                <a:gd name="connsiteX2" fmla="*/ 116013 w 682629"/>
                <a:gd name="connsiteY2" fmla="*/ 913321 h 1288606"/>
                <a:gd name="connsiteX3" fmla="*/ 7633 w 682629"/>
                <a:gd name="connsiteY3" fmla="*/ 474083 h 1288606"/>
                <a:gd name="connsiteX4" fmla="*/ 13688 w 682629"/>
                <a:gd name="connsiteY4" fmla="*/ 282630 h 1288606"/>
                <a:gd name="connsiteX5" fmla="*/ 93494 w 682629"/>
                <a:gd name="connsiteY5" fmla="*/ 83965 h 1288606"/>
                <a:gd name="connsiteX6" fmla="*/ 206501 w 682629"/>
                <a:gd name="connsiteY6" fmla="*/ 17767 h 1288606"/>
                <a:gd name="connsiteX7" fmla="*/ 313453 w 682629"/>
                <a:gd name="connsiteY7" fmla="*/ 10 h 1288606"/>
                <a:gd name="connsiteX8" fmla="*/ 465581 w 682629"/>
                <a:gd name="connsiteY8" fmla="*/ 19128 h 1288606"/>
                <a:gd name="connsiteX9" fmla="*/ 609069 w 682629"/>
                <a:gd name="connsiteY9" fmla="*/ 115535 h 1288606"/>
                <a:gd name="connsiteX10" fmla="*/ 681322 w 682629"/>
                <a:gd name="connsiteY10" fmla="*/ 268819 h 1288606"/>
                <a:gd name="connsiteX11" fmla="*/ 673839 w 682629"/>
                <a:gd name="connsiteY11" fmla="*/ 460000 h 1288606"/>
                <a:gd name="connsiteX12" fmla="*/ 577500 w 682629"/>
                <a:gd name="connsiteY12" fmla="*/ 534702 h 1288606"/>
                <a:gd name="connsiteX13" fmla="*/ 551443 w 682629"/>
                <a:gd name="connsiteY13" fmla="*/ 594166 h 1288606"/>
                <a:gd name="connsiteX14" fmla="*/ 587297 w 682629"/>
                <a:gd name="connsiteY14" fmla="*/ 617774 h 1288606"/>
                <a:gd name="connsiteX15" fmla="*/ 648189 w 682629"/>
                <a:gd name="connsiteY15" fmla="*/ 622401 h 1288606"/>
                <a:gd name="connsiteX16" fmla="*/ 617300 w 682629"/>
                <a:gd name="connsiteY16" fmla="*/ 678257 h 1288606"/>
                <a:gd name="connsiteX17" fmla="*/ 548381 w 682629"/>
                <a:gd name="connsiteY17" fmla="*/ 722210 h 1288606"/>
                <a:gd name="connsiteX18" fmla="*/ 429522 w 682629"/>
                <a:gd name="connsiteY18" fmla="*/ 776841 h 1288606"/>
                <a:gd name="connsiteX19" fmla="*/ 411697 w 682629"/>
                <a:gd name="connsiteY19" fmla="*/ 848075 h 1288606"/>
                <a:gd name="connsiteX20" fmla="*/ 424828 w 682629"/>
                <a:gd name="connsiteY20" fmla="*/ 903933 h 1288606"/>
                <a:gd name="connsiteX21" fmla="*/ 459390 w 682629"/>
                <a:gd name="connsiteY21" fmla="*/ 989521 h 1288606"/>
                <a:gd name="connsiteX22" fmla="*/ 455852 w 682629"/>
                <a:gd name="connsiteY22" fmla="*/ 1225741 h 1288606"/>
                <a:gd name="connsiteX0" fmla="*/ 85467 w 681610"/>
                <a:gd name="connsiteY0" fmla="*/ 1288606 h 1288606"/>
                <a:gd name="connsiteX1" fmla="*/ 115063 w 681610"/>
                <a:gd name="connsiteY1" fmla="*/ 1062047 h 1288606"/>
                <a:gd name="connsiteX2" fmla="*/ 114994 w 681610"/>
                <a:gd name="connsiteY2" fmla="*/ 913321 h 1288606"/>
                <a:gd name="connsiteX3" fmla="*/ 6614 w 681610"/>
                <a:gd name="connsiteY3" fmla="*/ 474083 h 1288606"/>
                <a:gd name="connsiteX4" fmla="*/ 12669 w 681610"/>
                <a:gd name="connsiteY4" fmla="*/ 282630 h 1288606"/>
                <a:gd name="connsiteX5" fmla="*/ 92475 w 681610"/>
                <a:gd name="connsiteY5" fmla="*/ 83965 h 1288606"/>
                <a:gd name="connsiteX6" fmla="*/ 205482 w 681610"/>
                <a:gd name="connsiteY6" fmla="*/ 17767 h 1288606"/>
                <a:gd name="connsiteX7" fmla="*/ 312434 w 681610"/>
                <a:gd name="connsiteY7" fmla="*/ 10 h 1288606"/>
                <a:gd name="connsiteX8" fmla="*/ 464562 w 681610"/>
                <a:gd name="connsiteY8" fmla="*/ 19128 h 1288606"/>
                <a:gd name="connsiteX9" fmla="*/ 608050 w 681610"/>
                <a:gd name="connsiteY9" fmla="*/ 115535 h 1288606"/>
                <a:gd name="connsiteX10" fmla="*/ 680303 w 681610"/>
                <a:gd name="connsiteY10" fmla="*/ 268819 h 1288606"/>
                <a:gd name="connsiteX11" fmla="*/ 672820 w 681610"/>
                <a:gd name="connsiteY11" fmla="*/ 460000 h 1288606"/>
                <a:gd name="connsiteX12" fmla="*/ 576481 w 681610"/>
                <a:gd name="connsiteY12" fmla="*/ 534702 h 1288606"/>
                <a:gd name="connsiteX13" fmla="*/ 550424 w 681610"/>
                <a:gd name="connsiteY13" fmla="*/ 594166 h 1288606"/>
                <a:gd name="connsiteX14" fmla="*/ 586278 w 681610"/>
                <a:gd name="connsiteY14" fmla="*/ 617774 h 1288606"/>
                <a:gd name="connsiteX15" fmla="*/ 647170 w 681610"/>
                <a:gd name="connsiteY15" fmla="*/ 622401 h 1288606"/>
                <a:gd name="connsiteX16" fmla="*/ 616281 w 681610"/>
                <a:gd name="connsiteY16" fmla="*/ 678257 h 1288606"/>
                <a:gd name="connsiteX17" fmla="*/ 547362 w 681610"/>
                <a:gd name="connsiteY17" fmla="*/ 722210 h 1288606"/>
                <a:gd name="connsiteX18" fmla="*/ 428503 w 681610"/>
                <a:gd name="connsiteY18" fmla="*/ 776841 h 1288606"/>
                <a:gd name="connsiteX19" fmla="*/ 410678 w 681610"/>
                <a:gd name="connsiteY19" fmla="*/ 848075 h 1288606"/>
                <a:gd name="connsiteX20" fmla="*/ 423809 w 681610"/>
                <a:gd name="connsiteY20" fmla="*/ 903933 h 1288606"/>
                <a:gd name="connsiteX21" fmla="*/ 458371 w 681610"/>
                <a:gd name="connsiteY21" fmla="*/ 989521 h 1288606"/>
                <a:gd name="connsiteX22" fmla="*/ 454833 w 681610"/>
                <a:gd name="connsiteY22" fmla="*/ 1225741 h 1288606"/>
                <a:gd name="connsiteX0" fmla="*/ 95504 w 691647"/>
                <a:gd name="connsiteY0" fmla="*/ 1288606 h 1288606"/>
                <a:gd name="connsiteX1" fmla="*/ 125100 w 691647"/>
                <a:gd name="connsiteY1" fmla="*/ 1062047 h 1288606"/>
                <a:gd name="connsiteX2" fmla="*/ 125031 w 691647"/>
                <a:gd name="connsiteY2" fmla="*/ 913321 h 1288606"/>
                <a:gd name="connsiteX3" fmla="*/ 16651 w 691647"/>
                <a:gd name="connsiteY3" fmla="*/ 474083 h 1288606"/>
                <a:gd name="connsiteX4" fmla="*/ 6037 w 691647"/>
                <a:gd name="connsiteY4" fmla="*/ 249293 h 1288606"/>
                <a:gd name="connsiteX5" fmla="*/ 102512 w 691647"/>
                <a:gd name="connsiteY5" fmla="*/ 83965 h 1288606"/>
                <a:gd name="connsiteX6" fmla="*/ 215519 w 691647"/>
                <a:gd name="connsiteY6" fmla="*/ 17767 h 1288606"/>
                <a:gd name="connsiteX7" fmla="*/ 322471 w 691647"/>
                <a:gd name="connsiteY7" fmla="*/ 10 h 1288606"/>
                <a:gd name="connsiteX8" fmla="*/ 474599 w 691647"/>
                <a:gd name="connsiteY8" fmla="*/ 19128 h 1288606"/>
                <a:gd name="connsiteX9" fmla="*/ 618087 w 691647"/>
                <a:gd name="connsiteY9" fmla="*/ 115535 h 1288606"/>
                <a:gd name="connsiteX10" fmla="*/ 690340 w 691647"/>
                <a:gd name="connsiteY10" fmla="*/ 268819 h 1288606"/>
                <a:gd name="connsiteX11" fmla="*/ 682857 w 691647"/>
                <a:gd name="connsiteY11" fmla="*/ 460000 h 1288606"/>
                <a:gd name="connsiteX12" fmla="*/ 586518 w 691647"/>
                <a:gd name="connsiteY12" fmla="*/ 534702 h 1288606"/>
                <a:gd name="connsiteX13" fmla="*/ 560461 w 691647"/>
                <a:gd name="connsiteY13" fmla="*/ 594166 h 1288606"/>
                <a:gd name="connsiteX14" fmla="*/ 596315 w 691647"/>
                <a:gd name="connsiteY14" fmla="*/ 617774 h 1288606"/>
                <a:gd name="connsiteX15" fmla="*/ 657207 w 691647"/>
                <a:gd name="connsiteY15" fmla="*/ 622401 h 1288606"/>
                <a:gd name="connsiteX16" fmla="*/ 626318 w 691647"/>
                <a:gd name="connsiteY16" fmla="*/ 678257 h 1288606"/>
                <a:gd name="connsiteX17" fmla="*/ 557399 w 691647"/>
                <a:gd name="connsiteY17" fmla="*/ 722210 h 1288606"/>
                <a:gd name="connsiteX18" fmla="*/ 438540 w 691647"/>
                <a:gd name="connsiteY18" fmla="*/ 776841 h 1288606"/>
                <a:gd name="connsiteX19" fmla="*/ 420715 w 691647"/>
                <a:gd name="connsiteY19" fmla="*/ 848075 h 1288606"/>
                <a:gd name="connsiteX20" fmla="*/ 433846 w 691647"/>
                <a:gd name="connsiteY20" fmla="*/ 903933 h 1288606"/>
                <a:gd name="connsiteX21" fmla="*/ 468408 w 691647"/>
                <a:gd name="connsiteY21" fmla="*/ 989521 h 1288606"/>
                <a:gd name="connsiteX22" fmla="*/ 464870 w 691647"/>
                <a:gd name="connsiteY22" fmla="*/ 1225741 h 1288606"/>
                <a:gd name="connsiteX0" fmla="*/ 112033 w 708176"/>
                <a:gd name="connsiteY0" fmla="*/ 1288606 h 1288606"/>
                <a:gd name="connsiteX1" fmla="*/ 141629 w 708176"/>
                <a:gd name="connsiteY1" fmla="*/ 1062047 h 1288606"/>
                <a:gd name="connsiteX2" fmla="*/ 141560 w 708176"/>
                <a:gd name="connsiteY2" fmla="*/ 913321 h 1288606"/>
                <a:gd name="connsiteX3" fmla="*/ 33180 w 708176"/>
                <a:gd name="connsiteY3" fmla="*/ 474083 h 1288606"/>
                <a:gd name="connsiteX4" fmla="*/ 3516 w 708176"/>
                <a:gd name="connsiteY4" fmla="*/ 249293 h 1288606"/>
                <a:gd name="connsiteX5" fmla="*/ 119041 w 708176"/>
                <a:gd name="connsiteY5" fmla="*/ 83965 h 1288606"/>
                <a:gd name="connsiteX6" fmla="*/ 232048 w 708176"/>
                <a:gd name="connsiteY6" fmla="*/ 17767 h 1288606"/>
                <a:gd name="connsiteX7" fmla="*/ 339000 w 708176"/>
                <a:gd name="connsiteY7" fmla="*/ 10 h 1288606"/>
                <a:gd name="connsiteX8" fmla="*/ 491128 w 708176"/>
                <a:gd name="connsiteY8" fmla="*/ 19128 h 1288606"/>
                <a:gd name="connsiteX9" fmla="*/ 634616 w 708176"/>
                <a:gd name="connsiteY9" fmla="*/ 115535 h 1288606"/>
                <a:gd name="connsiteX10" fmla="*/ 706869 w 708176"/>
                <a:gd name="connsiteY10" fmla="*/ 268819 h 1288606"/>
                <a:gd name="connsiteX11" fmla="*/ 699386 w 708176"/>
                <a:gd name="connsiteY11" fmla="*/ 460000 h 1288606"/>
                <a:gd name="connsiteX12" fmla="*/ 603047 w 708176"/>
                <a:gd name="connsiteY12" fmla="*/ 534702 h 1288606"/>
                <a:gd name="connsiteX13" fmla="*/ 576990 w 708176"/>
                <a:gd name="connsiteY13" fmla="*/ 594166 h 1288606"/>
                <a:gd name="connsiteX14" fmla="*/ 612844 w 708176"/>
                <a:gd name="connsiteY14" fmla="*/ 617774 h 1288606"/>
                <a:gd name="connsiteX15" fmla="*/ 673736 w 708176"/>
                <a:gd name="connsiteY15" fmla="*/ 622401 h 1288606"/>
                <a:gd name="connsiteX16" fmla="*/ 642847 w 708176"/>
                <a:gd name="connsiteY16" fmla="*/ 678257 h 1288606"/>
                <a:gd name="connsiteX17" fmla="*/ 573928 w 708176"/>
                <a:gd name="connsiteY17" fmla="*/ 722210 h 1288606"/>
                <a:gd name="connsiteX18" fmla="*/ 455069 w 708176"/>
                <a:gd name="connsiteY18" fmla="*/ 776841 h 1288606"/>
                <a:gd name="connsiteX19" fmla="*/ 437244 w 708176"/>
                <a:gd name="connsiteY19" fmla="*/ 848075 h 1288606"/>
                <a:gd name="connsiteX20" fmla="*/ 450375 w 708176"/>
                <a:gd name="connsiteY20" fmla="*/ 903933 h 1288606"/>
                <a:gd name="connsiteX21" fmla="*/ 484937 w 708176"/>
                <a:gd name="connsiteY21" fmla="*/ 989521 h 1288606"/>
                <a:gd name="connsiteX22" fmla="*/ 481399 w 708176"/>
                <a:gd name="connsiteY22" fmla="*/ 1225741 h 1288606"/>
                <a:gd name="connsiteX0" fmla="*/ 109635 w 705778"/>
                <a:gd name="connsiteY0" fmla="*/ 1288612 h 1288612"/>
                <a:gd name="connsiteX1" fmla="*/ 139231 w 705778"/>
                <a:gd name="connsiteY1" fmla="*/ 1062053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09635 w 705778"/>
                <a:gd name="connsiteY0" fmla="*/ 1288612 h 1288612"/>
                <a:gd name="connsiteX1" fmla="*/ 172568 w 705778"/>
                <a:gd name="connsiteY1" fmla="*/ 1026335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76707 w 705778"/>
                <a:gd name="connsiteY3" fmla="*/ 637511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102900 w 705778"/>
                <a:gd name="connsiteY3" fmla="*/ 635130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6743 w 707642"/>
                <a:gd name="connsiteY0" fmla="*/ 1164787 h 1225747"/>
                <a:gd name="connsiteX1" fmla="*/ 186338 w 707642"/>
                <a:gd name="connsiteY1" fmla="*/ 1021572 h 1225747"/>
                <a:gd name="connsiteX2" fmla="*/ 148170 w 707642"/>
                <a:gd name="connsiteY2" fmla="*/ 853796 h 1225747"/>
                <a:gd name="connsiteX3" fmla="*/ 104764 w 707642"/>
                <a:gd name="connsiteY3" fmla="*/ 635130 h 1225747"/>
                <a:gd name="connsiteX4" fmla="*/ 18359 w 707642"/>
                <a:gd name="connsiteY4" fmla="*/ 447895 h 1225747"/>
                <a:gd name="connsiteX5" fmla="*/ 2982 w 707642"/>
                <a:gd name="connsiteY5" fmla="*/ 249299 h 1225747"/>
                <a:gd name="connsiteX6" fmla="*/ 73264 w 707642"/>
                <a:gd name="connsiteY6" fmla="*/ 95877 h 1225747"/>
                <a:gd name="connsiteX7" fmla="*/ 231514 w 707642"/>
                <a:gd name="connsiteY7" fmla="*/ 17773 h 1225747"/>
                <a:gd name="connsiteX8" fmla="*/ 338466 w 707642"/>
                <a:gd name="connsiteY8" fmla="*/ 16 h 1225747"/>
                <a:gd name="connsiteX9" fmla="*/ 490594 w 707642"/>
                <a:gd name="connsiteY9" fmla="*/ 19134 h 1225747"/>
                <a:gd name="connsiteX10" fmla="*/ 634082 w 707642"/>
                <a:gd name="connsiteY10" fmla="*/ 115541 h 1225747"/>
                <a:gd name="connsiteX11" fmla="*/ 706335 w 707642"/>
                <a:gd name="connsiteY11" fmla="*/ 268825 h 1225747"/>
                <a:gd name="connsiteX12" fmla="*/ 698852 w 707642"/>
                <a:gd name="connsiteY12" fmla="*/ 460006 h 1225747"/>
                <a:gd name="connsiteX13" fmla="*/ 602513 w 707642"/>
                <a:gd name="connsiteY13" fmla="*/ 534708 h 1225747"/>
                <a:gd name="connsiteX14" fmla="*/ 576456 w 707642"/>
                <a:gd name="connsiteY14" fmla="*/ 594172 h 1225747"/>
                <a:gd name="connsiteX15" fmla="*/ 612310 w 707642"/>
                <a:gd name="connsiteY15" fmla="*/ 617780 h 1225747"/>
                <a:gd name="connsiteX16" fmla="*/ 673202 w 707642"/>
                <a:gd name="connsiteY16" fmla="*/ 622407 h 1225747"/>
                <a:gd name="connsiteX17" fmla="*/ 642313 w 707642"/>
                <a:gd name="connsiteY17" fmla="*/ 678263 h 1225747"/>
                <a:gd name="connsiteX18" fmla="*/ 573394 w 707642"/>
                <a:gd name="connsiteY18" fmla="*/ 722216 h 1225747"/>
                <a:gd name="connsiteX19" fmla="*/ 454535 w 707642"/>
                <a:gd name="connsiteY19" fmla="*/ 776847 h 1225747"/>
                <a:gd name="connsiteX20" fmla="*/ 436710 w 707642"/>
                <a:gd name="connsiteY20" fmla="*/ 848081 h 1225747"/>
                <a:gd name="connsiteX21" fmla="*/ 449841 w 707642"/>
                <a:gd name="connsiteY21" fmla="*/ 903939 h 1225747"/>
                <a:gd name="connsiteX22" fmla="*/ 484403 w 707642"/>
                <a:gd name="connsiteY22" fmla="*/ 989527 h 1225747"/>
                <a:gd name="connsiteX23" fmla="*/ 480865 w 707642"/>
                <a:gd name="connsiteY23" fmla="*/ 1225747 h 1225747"/>
                <a:gd name="connsiteX0" fmla="*/ 161688 w 712587"/>
                <a:gd name="connsiteY0" fmla="*/ 1164787 h 1225747"/>
                <a:gd name="connsiteX1" fmla="*/ 191283 w 712587"/>
                <a:gd name="connsiteY1" fmla="*/ 1021572 h 1225747"/>
                <a:gd name="connsiteX2" fmla="*/ 153115 w 712587"/>
                <a:gd name="connsiteY2" fmla="*/ 853796 h 1225747"/>
                <a:gd name="connsiteX3" fmla="*/ 109709 w 712587"/>
                <a:gd name="connsiteY3" fmla="*/ 635130 h 1225747"/>
                <a:gd name="connsiteX4" fmla="*/ 23304 w 712587"/>
                <a:gd name="connsiteY4" fmla="*/ 447895 h 1225747"/>
                <a:gd name="connsiteX5" fmla="*/ 7927 w 712587"/>
                <a:gd name="connsiteY5" fmla="*/ 249299 h 1225747"/>
                <a:gd name="connsiteX6" fmla="*/ 78209 w 712587"/>
                <a:gd name="connsiteY6" fmla="*/ 95877 h 1225747"/>
                <a:gd name="connsiteX7" fmla="*/ 236459 w 712587"/>
                <a:gd name="connsiteY7" fmla="*/ 17773 h 1225747"/>
                <a:gd name="connsiteX8" fmla="*/ 343411 w 712587"/>
                <a:gd name="connsiteY8" fmla="*/ 16 h 1225747"/>
                <a:gd name="connsiteX9" fmla="*/ 495539 w 712587"/>
                <a:gd name="connsiteY9" fmla="*/ 19134 h 1225747"/>
                <a:gd name="connsiteX10" fmla="*/ 639027 w 712587"/>
                <a:gd name="connsiteY10" fmla="*/ 115541 h 1225747"/>
                <a:gd name="connsiteX11" fmla="*/ 711280 w 712587"/>
                <a:gd name="connsiteY11" fmla="*/ 268825 h 1225747"/>
                <a:gd name="connsiteX12" fmla="*/ 703797 w 712587"/>
                <a:gd name="connsiteY12" fmla="*/ 460006 h 1225747"/>
                <a:gd name="connsiteX13" fmla="*/ 607458 w 712587"/>
                <a:gd name="connsiteY13" fmla="*/ 534708 h 1225747"/>
                <a:gd name="connsiteX14" fmla="*/ 581401 w 712587"/>
                <a:gd name="connsiteY14" fmla="*/ 594172 h 1225747"/>
                <a:gd name="connsiteX15" fmla="*/ 617255 w 712587"/>
                <a:gd name="connsiteY15" fmla="*/ 617780 h 1225747"/>
                <a:gd name="connsiteX16" fmla="*/ 678147 w 712587"/>
                <a:gd name="connsiteY16" fmla="*/ 622407 h 1225747"/>
                <a:gd name="connsiteX17" fmla="*/ 647258 w 712587"/>
                <a:gd name="connsiteY17" fmla="*/ 678263 h 1225747"/>
                <a:gd name="connsiteX18" fmla="*/ 578339 w 712587"/>
                <a:gd name="connsiteY18" fmla="*/ 722216 h 1225747"/>
                <a:gd name="connsiteX19" fmla="*/ 459480 w 712587"/>
                <a:gd name="connsiteY19" fmla="*/ 776847 h 1225747"/>
                <a:gd name="connsiteX20" fmla="*/ 441655 w 712587"/>
                <a:gd name="connsiteY20" fmla="*/ 848081 h 1225747"/>
                <a:gd name="connsiteX21" fmla="*/ 454786 w 712587"/>
                <a:gd name="connsiteY21" fmla="*/ 903939 h 1225747"/>
                <a:gd name="connsiteX22" fmla="*/ 489348 w 712587"/>
                <a:gd name="connsiteY22" fmla="*/ 989527 h 1225747"/>
                <a:gd name="connsiteX23" fmla="*/ 485810 w 712587"/>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5125 w 708003"/>
                <a:gd name="connsiteY3" fmla="*/ 635130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74015 w 708003"/>
                <a:gd name="connsiteY21" fmla="*/ 913464 h 1225747"/>
                <a:gd name="connsiteX22" fmla="*/ 484764 w 708003"/>
                <a:gd name="connsiteY22" fmla="*/ 989527 h 1225747"/>
                <a:gd name="connsiteX23" fmla="*/ 481226 w 708003"/>
                <a:gd name="connsiteY23" fmla="*/ 1225747 h 122574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70360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63216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8003" h="1164787">
                  <a:moveTo>
                    <a:pt x="157104" y="1164787"/>
                  </a:moveTo>
                  <a:cubicBezTo>
                    <a:pt x="186634" y="1089774"/>
                    <a:pt x="188128" y="1073404"/>
                    <a:pt x="186699" y="1021572"/>
                  </a:cubicBezTo>
                  <a:cubicBezTo>
                    <a:pt x="185270" y="969740"/>
                    <a:pt x="161333" y="903519"/>
                    <a:pt x="148531" y="853796"/>
                  </a:cubicBezTo>
                  <a:cubicBezTo>
                    <a:pt x="135729" y="804073"/>
                    <a:pt x="129142" y="786520"/>
                    <a:pt x="109888" y="723236"/>
                  </a:cubicBezTo>
                  <a:cubicBezTo>
                    <a:pt x="90634" y="659952"/>
                    <a:pt x="43225" y="550697"/>
                    <a:pt x="30627" y="485995"/>
                  </a:cubicBezTo>
                  <a:cubicBezTo>
                    <a:pt x="-1486" y="384078"/>
                    <a:pt x="-3823" y="314319"/>
                    <a:pt x="3343" y="249299"/>
                  </a:cubicBezTo>
                  <a:cubicBezTo>
                    <a:pt x="10509" y="184279"/>
                    <a:pt x="35536" y="134465"/>
                    <a:pt x="73625" y="95877"/>
                  </a:cubicBezTo>
                  <a:cubicBezTo>
                    <a:pt x="111714" y="57289"/>
                    <a:pt x="187675" y="33750"/>
                    <a:pt x="231875" y="17773"/>
                  </a:cubicBezTo>
                  <a:cubicBezTo>
                    <a:pt x="276075" y="1796"/>
                    <a:pt x="295647" y="-211"/>
                    <a:pt x="338827" y="16"/>
                  </a:cubicBezTo>
                  <a:cubicBezTo>
                    <a:pt x="382007" y="243"/>
                    <a:pt x="441686" y="-120"/>
                    <a:pt x="490955" y="19134"/>
                  </a:cubicBezTo>
                  <a:cubicBezTo>
                    <a:pt x="540224" y="38388"/>
                    <a:pt x="598486" y="73926"/>
                    <a:pt x="634443" y="115541"/>
                  </a:cubicBezTo>
                  <a:cubicBezTo>
                    <a:pt x="670400" y="157156"/>
                    <a:pt x="695901" y="205064"/>
                    <a:pt x="706696" y="268825"/>
                  </a:cubicBezTo>
                  <a:cubicBezTo>
                    <a:pt x="717491" y="332586"/>
                    <a:pt x="656655" y="391711"/>
                    <a:pt x="699213" y="498107"/>
                  </a:cubicBezTo>
                  <a:cubicBezTo>
                    <a:pt x="686150" y="537295"/>
                    <a:pt x="638751" y="531001"/>
                    <a:pt x="617161" y="541852"/>
                  </a:cubicBezTo>
                  <a:cubicBezTo>
                    <a:pt x="595571" y="552703"/>
                    <a:pt x="566850" y="555324"/>
                    <a:pt x="569673" y="563216"/>
                  </a:cubicBezTo>
                  <a:cubicBezTo>
                    <a:pt x="572496" y="571108"/>
                    <a:pt x="616786" y="579340"/>
                    <a:pt x="634101" y="589205"/>
                  </a:cubicBezTo>
                  <a:cubicBezTo>
                    <a:pt x="651416" y="599070"/>
                    <a:pt x="672134" y="607564"/>
                    <a:pt x="673563" y="622407"/>
                  </a:cubicBezTo>
                  <a:cubicBezTo>
                    <a:pt x="674992" y="637250"/>
                    <a:pt x="659309" y="661628"/>
                    <a:pt x="642674" y="678263"/>
                  </a:cubicBezTo>
                  <a:cubicBezTo>
                    <a:pt x="626039" y="694898"/>
                    <a:pt x="598701" y="706182"/>
                    <a:pt x="573755" y="722216"/>
                  </a:cubicBezTo>
                  <a:cubicBezTo>
                    <a:pt x="548809" y="738250"/>
                    <a:pt x="508236" y="753092"/>
                    <a:pt x="492996" y="774466"/>
                  </a:cubicBezTo>
                  <a:cubicBezTo>
                    <a:pt x="477756" y="795840"/>
                    <a:pt x="485479" y="827296"/>
                    <a:pt x="482315" y="850462"/>
                  </a:cubicBezTo>
                  <a:cubicBezTo>
                    <a:pt x="479152" y="873628"/>
                    <a:pt x="473607" y="890287"/>
                    <a:pt x="474015" y="913464"/>
                  </a:cubicBezTo>
                  <a:cubicBezTo>
                    <a:pt x="474423" y="936641"/>
                    <a:pt x="489118" y="972110"/>
                    <a:pt x="484764" y="989527"/>
                  </a:cubicBezTo>
                  <a:cubicBezTo>
                    <a:pt x="506695" y="1066252"/>
                    <a:pt x="524089" y="1027099"/>
                    <a:pt x="524089" y="1144785"/>
                  </a:cubicBezTo>
                </a:path>
              </a:pathLst>
            </a:cu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3" name="フリーフォーム: 図形 72">
              <a:extLst>
                <a:ext uri="{FF2B5EF4-FFF2-40B4-BE49-F238E27FC236}">
                  <a16:creationId xmlns:a16="http://schemas.microsoft.com/office/drawing/2014/main" id="{380910C4-AD9E-4304-AE36-A3F9AB6091BF}"/>
                </a:ext>
              </a:extLst>
            </p:cNvPr>
            <p:cNvSpPr/>
            <p:nvPr/>
          </p:nvSpPr>
          <p:spPr>
            <a:xfrm>
              <a:off x="792835" y="3788374"/>
              <a:ext cx="893977" cy="470908"/>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74" name="楕円 73">
            <a:extLst>
              <a:ext uri="{FF2B5EF4-FFF2-40B4-BE49-F238E27FC236}">
                <a16:creationId xmlns:a16="http://schemas.microsoft.com/office/drawing/2014/main" id="{892A6158-CFFF-4880-BD56-59EF2F6780B5}"/>
              </a:ext>
            </a:extLst>
          </p:cNvPr>
          <p:cNvSpPr/>
          <p:nvPr/>
        </p:nvSpPr>
        <p:spPr>
          <a:xfrm>
            <a:off x="7063884" y="3249146"/>
            <a:ext cx="195943" cy="17209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p>
        </p:txBody>
      </p:sp>
      <p:cxnSp>
        <p:nvCxnSpPr>
          <p:cNvPr id="76" name="直線矢印コネクタ 75">
            <a:extLst>
              <a:ext uri="{FF2B5EF4-FFF2-40B4-BE49-F238E27FC236}">
                <a16:creationId xmlns:a16="http://schemas.microsoft.com/office/drawing/2014/main" id="{7E833189-022F-4AC7-B7F2-799A62DC74EA}"/>
              </a:ext>
            </a:extLst>
          </p:cNvPr>
          <p:cNvCxnSpPr>
            <a:cxnSpLocks/>
            <a:stCxn id="74" idx="7"/>
          </p:cNvCxnSpPr>
          <p:nvPr/>
        </p:nvCxnSpPr>
        <p:spPr>
          <a:xfrm flipV="1">
            <a:off x="7231132" y="3248412"/>
            <a:ext cx="1067109" cy="25937"/>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FBCD42B1-8F89-41DB-9E89-120C38F8E8E6}"/>
              </a:ext>
            </a:extLst>
          </p:cNvPr>
          <p:cNvSpPr txBox="1"/>
          <p:nvPr/>
        </p:nvSpPr>
        <p:spPr>
          <a:xfrm>
            <a:off x="5864826" y="5656749"/>
            <a:ext cx="2831093" cy="646331"/>
          </a:xfrm>
          <a:prstGeom prst="rect">
            <a:avLst/>
          </a:prstGeom>
          <a:noFill/>
        </p:spPr>
        <p:txBody>
          <a:bodyPr wrap="square">
            <a:spAutoFit/>
          </a:bodyPr>
          <a:lstStyle/>
          <a:p>
            <a:pPr algn="ctr"/>
            <a:r>
              <a:rPr lang="en-US" altLang="ja-JP" b="0" dirty="0">
                <a:solidFill>
                  <a:srgbClr val="FF0000"/>
                </a:solidFill>
              </a:rPr>
              <a:t>Implant to External for BCI</a:t>
            </a:r>
            <a:endParaRPr lang="ja-JP" altLang="en-US" b="0" dirty="0">
              <a:solidFill>
                <a:srgbClr val="FF0000"/>
              </a:solidFill>
            </a:endParaRPr>
          </a:p>
        </p:txBody>
      </p:sp>
      <p:grpSp>
        <p:nvGrpSpPr>
          <p:cNvPr id="78" name="グループ化 77">
            <a:extLst>
              <a:ext uri="{FF2B5EF4-FFF2-40B4-BE49-F238E27FC236}">
                <a16:creationId xmlns:a16="http://schemas.microsoft.com/office/drawing/2014/main" id="{2C68C638-9971-48EF-947A-6DB19AB9AAF6}"/>
              </a:ext>
            </a:extLst>
          </p:cNvPr>
          <p:cNvGrpSpPr/>
          <p:nvPr/>
        </p:nvGrpSpPr>
        <p:grpSpPr>
          <a:xfrm>
            <a:off x="8314087" y="3238236"/>
            <a:ext cx="326572" cy="716486"/>
            <a:chOff x="5487281" y="3238246"/>
            <a:chExt cx="326572" cy="716486"/>
          </a:xfrm>
        </p:grpSpPr>
        <p:sp>
          <p:nvSpPr>
            <p:cNvPr id="79" name="正方形/長方形 78">
              <a:extLst>
                <a:ext uri="{FF2B5EF4-FFF2-40B4-BE49-F238E27FC236}">
                  <a16:creationId xmlns:a16="http://schemas.microsoft.com/office/drawing/2014/main" id="{0EEEB252-85F1-4FD4-923D-E31E0751419E}"/>
                </a:ext>
              </a:extLst>
            </p:cNvPr>
            <p:cNvSpPr/>
            <p:nvPr/>
          </p:nvSpPr>
          <p:spPr>
            <a:xfrm>
              <a:off x="5487281" y="3538071"/>
              <a:ext cx="326572" cy="416661"/>
            </a:xfrm>
            <a:prstGeom prst="rect">
              <a:avLst/>
            </a:prstGeom>
            <a:solidFill>
              <a:srgbClr val="FFFF00"/>
            </a:solidFill>
            <a:ln>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0" name="直線コネクタ 79">
              <a:extLst>
                <a:ext uri="{FF2B5EF4-FFF2-40B4-BE49-F238E27FC236}">
                  <a16:creationId xmlns:a16="http://schemas.microsoft.com/office/drawing/2014/main" id="{9DC100EE-FA5C-49A7-9497-D99E1D69AED5}"/>
                </a:ext>
              </a:extLst>
            </p:cNvPr>
            <p:cNvCxnSpPr>
              <a:cxnSpLocks/>
              <a:stCxn id="79" idx="0"/>
            </p:cNvCxnSpPr>
            <p:nvPr/>
          </p:nvCxnSpPr>
          <p:spPr>
            <a:xfrm flipV="1">
              <a:off x="5650567" y="3238246"/>
              <a:ext cx="0" cy="29982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81" name="グループ化 80">
              <a:extLst>
                <a:ext uri="{FF2B5EF4-FFF2-40B4-BE49-F238E27FC236}">
                  <a16:creationId xmlns:a16="http://schemas.microsoft.com/office/drawing/2014/main" id="{B63B3949-B263-493F-AB30-F10807AEA2ED}"/>
                </a:ext>
              </a:extLst>
            </p:cNvPr>
            <p:cNvGrpSpPr/>
            <p:nvPr/>
          </p:nvGrpSpPr>
          <p:grpSpPr>
            <a:xfrm>
              <a:off x="5509723" y="3238246"/>
              <a:ext cx="293336" cy="148774"/>
              <a:chOff x="6288881" y="3083718"/>
              <a:chExt cx="191246" cy="96996"/>
            </a:xfrm>
          </p:grpSpPr>
          <p:cxnSp>
            <p:nvCxnSpPr>
              <p:cNvPr id="82" name="直線コネクタ 81">
                <a:extLst>
                  <a:ext uri="{FF2B5EF4-FFF2-40B4-BE49-F238E27FC236}">
                    <a16:creationId xmlns:a16="http://schemas.microsoft.com/office/drawing/2014/main" id="{1B8D29DA-DD6C-497B-9614-E1143B06B5A6}"/>
                  </a:ext>
                </a:extLst>
              </p:cNvPr>
              <p:cNvCxnSpPr>
                <a:cxnSpLocks/>
              </p:cNvCxnSpPr>
              <p:nvPr/>
            </p:nvCxnSpPr>
            <p:spPr>
              <a:xfrm flipH="1">
                <a:off x="6288881" y="3083719"/>
                <a:ext cx="19124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直線コネクタ 82">
                <a:extLst>
                  <a:ext uri="{FF2B5EF4-FFF2-40B4-BE49-F238E27FC236}">
                    <a16:creationId xmlns:a16="http://schemas.microsoft.com/office/drawing/2014/main" id="{23C84AED-36E5-48C7-8574-80093602AFB4}"/>
                  </a:ext>
                </a:extLst>
              </p:cNvPr>
              <p:cNvCxnSpPr>
                <a:cxnSpLocks/>
              </p:cNvCxnSpPr>
              <p:nvPr/>
            </p:nvCxnSpPr>
            <p:spPr>
              <a:xfrm flipH="1" flipV="1">
                <a:off x="6288881" y="3083719"/>
                <a:ext cx="92191" cy="9699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直線コネクタ 83">
                <a:extLst>
                  <a:ext uri="{FF2B5EF4-FFF2-40B4-BE49-F238E27FC236}">
                    <a16:creationId xmlns:a16="http://schemas.microsoft.com/office/drawing/2014/main" id="{1D402417-5D35-482F-9826-2CAEF55A2FEA}"/>
                  </a:ext>
                </a:extLst>
              </p:cNvPr>
              <p:cNvCxnSpPr>
                <a:cxnSpLocks/>
              </p:cNvCxnSpPr>
              <p:nvPr/>
            </p:nvCxnSpPr>
            <p:spPr>
              <a:xfrm flipV="1">
                <a:off x="6381072" y="3083718"/>
                <a:ext cx="99055" cy="9699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sp>
        <p:nvSpPr>
          <p:cNvPr id="49" name="テキスト ボックス 48">
            <a:extLst>
              <a:ext uri="{FF2B5EF4-FFF2-40B4-BE49-F238E27FC236}">
                <a16:creationId xmlns:a16="http://schemas.microsoft.com/office/drawing/2014/main" id="{B970CD73-B736-4925-A3A0-BE42752DE7F0}"/>
              </a:ext>
            </a:extLst>
          </p:cNvPr>
          <p:cNvSpPr txBox="1"/>
          <p:nvPr/>
        </p:nvSpPr>
        <p:spPr>
          <a:xfrm>
            <a:off x="4256206" y="2604895"/>
            <a:ext cx="4572000" cy="307777"/>
          </a:xfrm>
          <a:prstGeom prst="rect">
            <a:avLst/>
          </a:prstGeom>
          <a:noFill/>
        </p:spPr>
        <p:txBody>
          <a:bodyPr wrap="square">
            <a:spAutoFit/>
          </a:bodyPr>
          <a:lstStyle/>
          <a:p>
            <a:pPr algn="ctr">
              <a:spcBef>
                <a:spcPts val="0"/>
              </a:spcBef>
              <a:spcAft>
                <a:spcPts val="0"/>
              </a:spcAft>
              <a:buClr>
                <a:srgbClr val="000000"/>
              </a:buClr>
              <a:buFont typeface="Arial"/>
            </a:pPr>
            <a:r>
              <a:rPr lang="en-US" altLang="ja-JP" sz="1400" b="0" dirty="0">
                <a:solidFill>
                  <a:srgbClr val="FF0000"/>
                </a:solidFill>
                <a:latin typeface="+mn-lt"/>
                <a:ea typeface="+mn-ea"/>
                <a:sym typeface="Arial"/>
              </a:rPr>
              <a:t>Body Surface to Body Surface for BCI</a:t>
            </a:r>
            <a:endParaRPr lang="ja-JP" altLang="en-US" sz="1400" b="0" dirty="0">
              <a:solidFill>
                <a:srgbClr val="FF0000"/>
              </a:solidFill>
              <a:latin typeface="+mn-lt"/>
              <a:ea typeface="+mn-ea"/>
              <a:sym typeface="Arial"/>
            </a:endParaRPr>
          </a:p>
        </p:txBody>
      </p:sp>
      <p:sp>
        <p:nvSpPr>
          <p:cNvPr id="52" name="テキスト ボックス 51">
            <a:extLst>
              <a:ext uri="{FF2B5EF4-FFF2-40B4-BE49-F238E27FC236}">
                <a16:creationId xmlns:a16="http://schemas.microsoft.com/office/drawing/2014/main" id="{FB5A429B-133F-4F8F-8DA0-4440AD9DF851}"/>
              </a:ext>
            </a:extLst>
          </p:cNvPr>
          <p:cNvSpPr txBox="1"/>
          <p:nvPr/>
        </p:nvSpPr>
        <p:spPr>
          <a:xfrm>
            <a:off x="282058" y="1763980"/>
            <a:ext cx="2620664" cy="646331"/>
          </a:xfrm>
          <a:prstGeom prst="rect">
            <a:avLst/>
          </a:prstGeom>
          <a:noFill/>
        </p:spPr>
        <p:txBody>
          <a:bodyPr wrap="square">
            <a:spAutoFit/>
          </a:bodyPr>
          <a:lstStyle/>
          <a:p>
            <a:r>
              <a:rPr kumimoji="1" lang="en-US" altLang="ja-JP" b="0" strike="noStrike" dirty="0">
                <a:solidFill>
                  <a:schemeClr val="tx1"/>
                </a:solidFill>
              </a:rPr>
              <a:t>We will define what is BCI and BMI.</a:t>
            </a:r>
            <a:endParaRPr lang="ja-JP" altLang="en-US" dirty="0"/>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extLst>
              <p:ext uri="{D42A27DB-BD31-4B8C-83A1-F6EECF244321}">
                <p14:modId xmlns:p14="http://schemas.microsoft.com/office/powerpoint/2010/main" val="1266052165"/>
              </p:ext>
            </p:extLst>
          </p:nvPr>
        </p:nvGraphicFramePr>
        <p:xfrm>
          <a:off x="3664804" y="1097992"/>
          <a:ext cx="4844905" cy="1554480"/>
        </p:xfrm>
        <a:graphic>
          <a:graphicData uri="http://schemas.openxmlformats.org/drawingml/2006/table">
            <a:tbl>
              <a:tblPr/>
              <a:tblGrid>
                <a:gridCol w="4844905">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chemeClr val="tx1"/>
                          </a:solidFill>
                        </a:rPr>
                        <a:t>Implant to Body Surface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tx1"/>
                          </a:solidFill>
                        </a:rPr>
                        <a:t>Body surface to body surface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tx1"/>
                          </a:solidFill>
                        </a:rPr>
                        <a:t>Body Surface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sp>
        <p:nvSpPr>
          <p:cNvPr id="15" name="テキスト ボックス 14">
            <a:extLst>
              <a:ext uri="{FF2B5EF4-FFF2-40B4-BE49-F238E27FC236}">
                <a16:creationId xmlns:a16="http://schemas.microsoft.com/office/drawing/2014/main" id="{7F2D46AF-B7C0-FC22-0AED-58784EE031EA}"/>
              </a:ext>
            </a:extLst>
          </p:cNvPr>
          <p:cNvSpPr txBox="1"/>
          <p:nvPr/>
        </p:nvSpPr>
        <p:spPr>
          <a:xfrm rot="19721063">
            <a:off x="5983017" y="3885965"/>
            <a:ext cx="2551060" cy="646331"/>
          </a:xfrm>
          <a:prstGeom prst="rect">
            <a:avLst/>
          </a:prstGeom>
          <a:solidFill>
            <a:srgbClr val="DDDDDD">
              <a:alpha val="56863"/>
            </a:srgbClr>
          </a:solidFill>
        </p:spPr>
        <p:txBody>
          <a:bodyPr wrap="square">
            <a:spAutoFit/>
          </a:bodyPr>
          <a:lstStyle/>
          <a:p>
            <a:pPr algn="ctr"/>
            <a:r>
              <a:rPr kumimoji="1" lang="en-US" altLang="ja-JP" sz="3600" dirty="0">
                <a:solidFill>
                  <a:srgbClr val="FF0000"/>
                </a:solidFill>
              </a:rPr>
              <a:t>Future</a:t>
            </a:r>
            <a:endParaRPr kumimoji="1" lang="ja-JP" altLang="en-US" sz="3600" dirty="0">
              <a:solidFill>
                <a:srgbClr val="FF0000"/>
              </a:solidFill>
            </a:endParaRPr>
          </a:p>
        </p:txBody>
      </p:sp>
      <p:sp>
        <p:nvSpPr>
          <p:cNvPr id="3" name="テキスト ボックス 2">
            <a:extLst>
              <a:ext uri="{FF2B5EF4-FFF2-40B4-BE49-F238E27FC236}">
                <a16:creationId xmlns:a16="http://schemas.microsoft.com/office/drawing/2014/main" id="{3B273C66-1B92-2BDA-628F-0263292F3259}"/>
              </a:ext>
            </a:extLst>
          </p:cNvPr>
          <p:cNvSpPr txBox="1"/>
          <p:nvPr/>
        </p:nvSpPr>
        <p:spPr>
          <a:xfrm rot="19721063">
            <a:off x="225567" y="3824944"/>
            <a:ext cx="2551060" cy="646331"/>
          </a:xfrm>
          <a:prstGeom prst="rect">
            <a:avLst/>
          </a:prstGeom>
          <a:solidFill>
            <a:srgbClr val="DDDDDD">
              <a:alpha val="56863"/>
            </a:srgbClr>
          </a:solidFill>
        </p:spPr>
        <p:txBody>
          <a:bodyPr wrap="square">
            <a:spAutoFit/>
          </a:bodyPr>
          <a:lstStyle/>
          <a:p>
            <a:pPr algn="ctr"/>
            <a:r>
              <a:rPr kumimoji="1" lang="en-US" altLang="ja-JP" sz="3600" dirty="0">
                <a:solidFill>
                  <a:srgbClr val="FF0000"/>
                </a:solidFill>
              </a:rPr>
              <a:t>Future</a:t>
            </a:r>
            <a:endParaRPr kumimoji="1" lang="ja-JP" altLang="en-US" sz="3600" dirty="0">
              <a:solidFill>
                <a:srgbClr val="FF0000"/>
              </a:solidFill>
            </a:endParaRPr>
          </a:p>
        </p:txBody>
      </p:sp>
      <p:grpSp>
        <p:nvGrpSpPr>
          <p:cNvPr id="20" name="グループ化 19">
            <a:extLst>
              <a:ext uri="{FF2B5EF4-FFF2-40B4-BE49-F238E27FC236}">
                <a16:creationId xmlns:a16="http://schemas.microsoft.com/office/drawing/2014/main" id="{33F95959-45C8-E28C-20A1-5DC6ECB2BF6C}"/>
              </a:ext>
            </a:extLst>
          </p:cNvPr>
          <p:cNvGrpSpPr/>
          <p:nvPr/>
        </p:nvGrpSpPr>
        <p:grpSpPr>
          <a:xfrm>
            <a:off x="3191855" y="2853437"/>
            <a:ext cx="2338780" cy="2621049"/>
            <a:chOff x="4878387" y="1581216"/>
            <a:chExt cx="3812607" cy="4272753"/>
          </a:xfrm>
        </p:grpSpPr>
        <p:sp>
          <p:nvSpPr>
            <p:cNvPr id="5" name="楕円 4">
              <a:extLst>
                <a:ext uri="{FF2B5EF4-FFF2-40B4-BE49-F238E27FC236}">
                  <a16:creationId xmlns:a16="http://schemas.microsoft.com/office/drawing/2014/main" id="{AEBE9D7A-648A-EE0D-E8BE-AE58F511C061}"/>
                </a:ext>
              </a:extLst>
            </p:cNvPr>
            <p:cNvSpPr/>
            <p:nvPr/>
          </p:nvSpPr>
          <p:spPr>
            <a:xfrm rot="20230931">
              <a:off x="6488671" y="5016617"/>
              <a:ext cx="2202323" cy="679508"/>
            </a:xfrm>
            <a:prstGeom prst="ellipse">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Arm</a:t>
              </a:r>
              <a:endParaRPr kumimoji="1" lang="ja-JP" altLang="en-US" dirty="0"/>
            </a:p>
          </p:txBody>
        </p:sp>
        <p:grpSp>
          <p:nvGrpSpPr>
            <p:cNvPr id="12" name="グループ化 11">
              <a:extLst>
                <a:ext uri="{FF2B5EF4-FFF2-40B4-BE49-F238E27FC236}">
                  <a16:creationId xmlns:a16="http://schemas.microsoft.com/office/drawing/2014/main" id="{C3EF243B-8C03-74DF-859A-B3524177647C}"/>
                </a:ext>
              </a:extLst>
            </p:cNvPr>
            <p:cNvGrpSpPr/>
            <p:nvPr/>
          </p:nvGrpSpPr>
          <p:grpSpPr>
            <a:xfrm>
              <a:off x="4878387" y="1893365"/>
              <a:ext cx="2306732" cy="3960604"/>
              <a:chOff x="762000" y="3733689"/>
              <a:chExt cx="1006668" cy="1656142"/>
            </a:xfrm>
          </p:grpSpPr>
          <p:sp>
            <p:nvSpPr>
              <p:cNvPr id="13" name="フリーフォーム: 図形 12">
                <a:extLst>
                  <a:ext uri="{FF2B5EF4-FFF2-40B4-BE49-F238E27FC236}">
                    <a16:creationId xmlns:a16="http://schemas.microsoft.com/office/drawing/2014/main" id="{DFACCA90-34F7-3B48-728E-9D8F47CBD0BD}"/>
                  </a:ext>
                </a:extLst>
              </p:cNvPr>
              <p:cNvSpPr/>
              <p:nvPr/>
            </p:nvSpPr>
            <p:spPr>
              <a:xfrm>
                <a:off x="762000" y="3733689"/>
                <a:ext cx="1006668" cy="1656142"/>
              </a:xfrm>
              <a:custGeom>
                <a:avLst/>
                <a:gdLst>
                  <a:gd name="connsiteX0" fmla="*/ 0 w 770709"/>
                  <a:gd name="connsiteY0" fmla="*/ 1267097 h 1267097"/>
                  <a:gd name="connsiteX1" fmla="*/ 65315 w 770709"/>
                  <a:gd name="connsiteY1" fmla="*/ 940526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1081 w 771790"/>
                  <a:gd name="connsiteY0" fmla="*/ 1267097 h 1267097"/>
                  <a:gd name="connsiteX1" fmla="*/ 30677 w 771790"/>
                  <a:gd name="connsiteY1" fmla="*/ 1040538 h 1267097"/>
                  <a:gd name="connsiteX2" fmla="*/ 92521 w 771790"/>
                  <a:gd name="connsiteY2" fmla="*/ 901337 h 1267097"/>
                  <a:gd name="connsiteX3" fmla="*/ 105584 w 771790"/>
                  <a:gd name="connsiteY3" fmla="*/ 862149 h 1267097"/>
                  <a:gd name="connsiteX4" fmla="*/ 66396 w 771790"/>
                  <a:gd name="connsiteY4" fmla="*/ 313509 h 1267097"/>
                  <a:gd name="connsiteX5" fmla="*/ 53333 w 771790"/>
                  <a:gd name="connsiteY5" fmla="*/ 248194 h 1267097"/>
                  <a:gd name="connsiteX6" fmla="*/ 92521 w 771790"/>
                  <a:gd name="connsiteY6" fmla="*/ 65314 h 1267097"/>
                  <a:gd name="connsiteX7" fmla="*/ 170898 w 771790"/>
                  <a:gd name="connsiteY7" fmla="*/ 26126 h 1267097"/>
                  <a:gd name="connsiteX8" fmla="*/ 275401 w 771790"/>
                  <a:gd name="connsiteY8" fmla="*/ 0 h 1267097"/>
                  <a:gd name="connsiteX9" fmla="*/ 497470 w 771790"/>
                  <a:gd name="connsiteY9" fmla="*/ 13063 h 1267097"/>
                  <a:gd name="connsiteX10" fmla="*/ 641161 w 771790"/>
                  <a:gd name="connsiteY10" fmla="*/ 130629 h 1267097"/>
                  <a:gd name="connsiteX11" fmla="*/ 771790 w 771790"/>
                  <a:gd name="connsiteY11" fmla="*/ 326572 h 1267097"/>
                  <a:gd name="connsiteX12" fmla="*/ 732601 w 771790"/>
                  <a:gd name="connsiteY12" fmla="*/ 444137 h 1267097"/>
                  <a:gd name="connsiteX13" fmla="*/ 680350 w 771790"/>
                  <a:gd name="connsiteY13" fmla="*/ 470263 h 1267097"/>
                  <a:gd name="connsiteX14" fmla="*/ 628098 w 771790"/>
                  <a:gd name="connsiteY14" fmla="*/ 548640 h 1267097"/>
                  <a:gd name="connsiteX15" fmla="*/ 562784 w 771790"/>
                  <a:gd name="connsiteY15" fmla="*/ 600892 h 1267097"/>
                  <a:gd name="connsiteX16" fmla="*/ 536658 w 771790"/>
                  <a:gd name="connsiteY16" fmla="*/ 640080 h 1267097"/>
                  <a:gd name="connsiteX17" fmla="*/ 484407 w 771790"/>
                  <a:gd name="connsiteY17" fmla="*/ 679269 h 1267097"/>
                  <a:gd name="connsiteX18" fmla="*/ 406030 w 771790"/>
                  <a:gd name="connsiteY18" fmla="*/ 731520 h 1267097"/>
                  <a:gd name="connsiteX19" fmla="*/ 392967 w 771790"/>
                  <a:gd name="connsiteY19" fmla="*/ 809897 h 1267097"/>
                  <a:gd name="connsiteX20" fmla="*/ 379904 w 771790"/>
                  <a:gd name="connsiteY20" fmla="*/ 849086 h 1267097"/>
                  <a:gd name="connsiteX21" fmla="*/ 366841 w 771790"/>
                  <a:gd name="connsiteY21" fmla="*/ 901337 h 1267097"/>
                  <a:gd name="connsiteX22" fmla="*/ 353778 w 771790"/>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29527 w 770709"/>
                  <a:gd name="connsiteY2" fmla="*/ 891812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39527 w 810236"/>
                  <a:gd name="connsiteY0" fmla="*/ 1267097 h 1267097"/>
                  <a:gd name="connsiteX1" fmla="*/ 69123 w 810236"/>
                  <a:gd name="connsiteY1" fmla="*/ 1040538 h 1267097"/>
                  <a:gd name="connsiteX2" fmla="*/ 69054 w 810236"/>
                  <a:gd name="connsiteY2" fmla="*/ 891812 h 1267097"/>
                  <a:gd name="connsiteX3" fmla="*/ 1155 w 810236"/>
                  <a:gd name="connsiteY3" fmla="*/ 669268 h 1267097"/>
                  <a:gd name="connsiteX4" fmla="*/ 104842 w 810236"/>
                  <a:gd name="connsiteY4" fmla="*/ 313509 h 1267097"/>
                  <a:gd name="connsiteX5" fmla="*/ 91779 w 810236"/>
                  <a:gd name="connsiteY5" fmla="*/ 248194 h 1267097"/>
                  <a:gd name="connsiteX6" fmla="*/ 130967 w 810236"/>
                  <a:gd name="connsiteY6" fmla="*/ 65314 h 1267097"/>
                  <a:gd name="connsiteX7" fmla="*/ 209344 w 810236"/>
                  <a:gd name="connsiteY7" fmla="*/ 26126 h 1267097"/>
                  <a:gd name="connsiteX8" fmla="*/ 313847 w 810236"/>
                  <a:gd name="connsiteY8" fmla="*/ 0 h 1267097"/>
                  <a:gd name="connsiteX9" fmla="*/ 535916 w 810236"/>
                  <a:gd name="connsiteY9" fmla="*/ 13063 h 1267097"/>
                  <a:gd name="connsiteX10" fmla="*/ 679607 w 810236"/>
                  <a:gd name="connsiteY10" fmla="*/ 130629 h 1267097"/>
                  <a:gd name="connsiteX11" fmla="*/ 810236 w 810236"/>
                  <a:gd name="connsiteY11" fmla="*/ 326572 h 1267097"/>
                  <a:gd name="connsiteX12" fmla="*/ 771047 w 810236"/>
                  <a:gd name="connsiteY12" fmla="*/ 444137 h 1267097"/>
                  <a:gd name="connsiteX13" fmla="*/ 718796 w 810236"/>
                  <a:gd name="connsiteY13" fmla="*/ 470263 h 1267097"/>
                  <a:gd name="connsiteX14" fmla="*/ 666544 w 810236"/>
                  <a:gd name="connsiteY14" fmla="*/ 548640 h 1267097"/>
                  <a:gd name="connsiteX15" fmla="*/ 601230 w 810236"/>
                  <a:gd name="connsiteY15" fmla="*/ 600892 h 1267097"/>
                  <a:gd name="connsiteX16" fmla="*/ 575104 w 810236"/>
                  <a:gd name="connsiteY16" fmla="*/ 640080 h 1267097"/>
                  <a:gd name="connsiteX17" fmla="*/ 522853 w 810236"/>
                  <a:gd name="connsiteY17" fmla="*/ 679269 h 1267097"/>
                  <a:gd name="connsiteX18" fmla="*/ 444476 w 810236"/>
                  <a:gd name="connsiteY18" fmla="*/ 731520 h 1267097"/>
                  <a:gd name="connsiteX19" fmla="*/ 431413 w 810236"/>
                  <a:gd name="connsiteY19" fmla="*/ 809897 h 1267097"/>
                  <a:gd name="connsiteX20" fmla="*/ 418350 w 810236"/>
                  <a:gd name="connsiteY20" fmla="*/ 849086 h 1267097"/>
                  <a:gd name="connsiteX21" fmla="*/ 405287 w 810236"/>
                  <a:gd name="connsiteY21" fmla="*/ 901337 h 1267097"/>
                  <a:gd name="connsiteX22" fmla="*/ 392224 w 810236"/>
                  <a:gd name="connsiteY22" fmla="*/ 1175657 h 1267097"/>
                  <a:gd name="connsiteX0" fmla="*/ 76399 w 847108"/>
                  <a:gd name="connsiteY0" fmla="*/ 1267097 h 1267097"/>
                  <a:gd name="connsiteX1" fmla="*/ 105995 w 847108"/>
                  <a:gd name="connsiteY1" fmla="*/ 1040538 h 1267097"/>
                  <a:gd name="connsiteX2" fmla="*/ 105926 w 847108"/>
                  <a:gd name="connsiteY2" fmla="*/ 891812 h 1267097"/>
                  <a:gd name="connsiteX3" fmla="*/ 38027 w 847108"/>
                  <a:gd name="connsiteY3" fmla="*/ 669268 h 1267097"/>
                  <a:gd name="connsiteX4" fmla="*/ 3601 w 847108"/>
                  <a:gd name="connsiteY4" fmla="*/ 261121 h 1267097"/>
                  <a:gd name="connsiteX5" fmla="*/ 128651 w 847108"/>
                  <a:gd name="connsiteY5" fmla="*/ 248194 h 1267097"/>
                  <a:gd name="connsiteX6" fmla="*/ 167839 w 847108"/>
                  <a:gd name="connsiteY6" fmla="*/ 65314 h 1267097"/>
                  <a:gd name="connsiteX7" fmla="*/ 246216 w 847108"/>
                  <a:gd name="connsiteY7" fmla="*/ 26126 h 1267097"/>
                  <a:gd name="connsiteX8" fmla="*/ 350719 w 847108"/>
                  <a:gd name="connsiteY8" fmla="*/ 0 h 1267097"/>
                  <a:gd name="connsiteX9" fmla="*/ 572788 w 847108"/>
                  <a:gd name="connsiteY9" fmla="*/ 13063 h 1267097"/>
                  <a:gd name="connsiteX10" fmla="*/ 716479 w 847108"/>
                  <a:gd name="connsiteY10" fmla="*/ 130629 h 1267097"/>
                  <a:gd name="connsiteX11" fmla="*/ 847108 w 847108"/>
                  <a:gd name="connsiteY11" fmla="*/ 326572 h 1267097"/>
                  <a:gd name="connsiteX12" fmla="*/ 807919 w 847108"/>
                  <a:gd name="connsiteY12" fmla="*/ 444137 h 1267097"/>
                  <a:gd name="connsiteX13" fmla="*/ 755668 w 847108"/>
                  <a:gd name="connsiteY13" fmla="*/ 470263 h 1267097"/>
                  <a:gd name="connsiteX14" fmla="*/ 703416 w 847108"/>
                  <a:gd name="connsiteY14" fmla="*/ 548640 h 1267097"/>
                  <a:gd name="connsiteX15" fmla="*/ 638102 w 847108"/>
                  <a:gd name="connsiteY15" fmla="*/ 600892 h 1267097"/>
                  <a:gd name="connsiteX16" fmla="*/ 611976 w 847108"/>
                  <a:gd name="connsiteY16" fmla="*/ 640080 h 1267097"/>
                  <a:gd name="connsiteX17" fmla="*/ 559725 w 847108"/>
                  <a:gd name="connsiteY17" fmla="*/ 679269 h 1267097"/>
                  <a:gd name="connsiteX18" fmla="*/ 481348 w 847108"/>
                  <a:gd name="connsiteY18" fmla="*/ 731520 h 1267097"/>
                  <a:gd name="connsiteX19" fmla="*/ 468285 w 847108"/>
                  <a:gd name="connsiteY19" fmla="*/ 809897 h 1267097"/>
                  <a:gd name="connsiteX20" fmla="*/ 455222 w 847108"/>
                  <a:gd name="connsiteY20" fmla="*/ 849086 h 1267097"/>
                  <a:gd name="connsiteX21" fmla="*/ 442159 w 847108"/>
                  <a:gd name="connsiteY21" fmla="*/ 901337 h 1267097"/>
                  <a:gd name="connsiteX22" fmla="*/ 429096 w 847108"/>
                  <a:gd name="connsiteY22" fmla="*/ 1175657 h 1267097"/>
                  <a:gd name="connsiteX0" fmla="*/ 74040 w 844749"/>
                  <a:gd name="connsiteY0" fmla="*/ 1267097 h 1267097"/>
                  <a:gd name="connsiteX1" fmla="*/ 103636 w 844749"/>
                  <a:gd name="connsiteY1" fmla="*/ 1040538 h 1267097"/>
                  <a:gd name="connsiteX2" fmla="*/ 103567 w 844749"/>
                  <a:gd name="connsiteY2" fmla="*/ 891812 h 1267097"/>
                  <a:gd name="connsiteX3" fmla="*/ 35668 w 844749"/>
                  <a:gd name="connsiteY3" fmla="*/ 669268 h 1267097"/>
                  <a:gd name="connsiteX4" fmla="*/ 1242 w 844749"/>
                  <a:gd name="connsiteY4" fmla="*/ 261121 h 1267097"/>
                  <a:gd name="connsiteX5" fmla="*/ 81048 w 844749"/>
                  <a:gd name="connsiteY5" fmla="*/ 62456 h 1267097"/>
                  <a:gd name="connsiteX6" fmla="*/ 165480 w 844749"/>
                  <a:gd name="connsiteY6" fmla="*/ 65314 h 1267097"/>
                  <a:gd name="connsiteX7" fmla="*/ 243857 w 844749"/>
                  <a:gd name="connsiteY7" fmla="*/ 26126 h 1267097"/>
                  <a:gd name="connsiteX8" fmla="*/ 348360 w 844749"/>
                  <a:gd name="connsiteY8" fmla="*/ 0 h 1267097"/>
                  <a:gd name="connsiteX9" fmla="*/ 570429 w 844749"/>
                  <a:gd name="connsiteY9" fmla="*/ 13063 h 1267097"/>
                  <a:gd name="connsiteX10" fmla="*/ 714120 w 844749"/>
                  <a:gd name="connsiteY10" fmla="*/ 130629 h 1267097"/>
                  <a:gd name="connsiteX11" fmla="*/ 844749 w 844749"/>
                  <a:gd name="connsiteY11" fmla="*/ 326572 h 1267097"/>
                  <a:gd name="connsiteX12" fmla="*/ 805560 w 844749"/>
                  <a:gd name="connsiteY12" fmla="*/ 444137 h 1267097"/>
                  <a:gd name="connsiteX13" fmla="*/ 753309 w 844749"/>
                  <a:gd name="connsiteY13" fmla="*/ 470263 h 1267097"/>
                  <a:gd name="connsiteX14" fmla="*/ 701057 w 844749"/>
                  <a:gd name="connsiteY14" fmla="*/ 548640 h 1267097"/>
                  <a:gd name="connsiteX15" fmla="*/ 635743 w 844749"/>
                  <a:gd name="connsiteY15" fmla="*/ 600892 h 1267097"/>
                  <a:gd name="connsiteX16" fmla="*/ 609617 w 844749"/>
                  <a:gd name="connsiteY16" fmla="*/ 640080 h 1267097"/>
                  <a:gd name="connsiteX17" fmla="*/ 557366 w 844749"/>
                  <a:gd name="connsiteY17" fmla="*/ 679269 h 1267097"/>
                  <a:gd name="connsiteX18" fmla="*/ 478989 w 844749"/>
                  <a:gd name="connsiteY18" fmla="*/ 731520 h 1267097"/>
                  <a:gd name="connsiteX19" fmla="*/ 465926 w 844749"/>
                  <a:gd name="connsiteY19" fmla="*/ 809897 h 1267097"/>
                  <a:gd name="connsiteX20" fmla="*/ 452863 w 844749"/>
                  <a:gd name="connsiteY20" fmla="*/ 849086 h 1267097"/>
                  <a:gd name="connsiteX21" fmla="*/ 439800 w 844749"/>
                  <a:gd name="connsiteY21" fmla="*/ 901337 h 1267097"/>
                  <a:gd name="connsiteX22" fmla="*/ 426737 w 844749"/>
                  <a:gd name="connsiteY22" fmla="*/ 1175657 h 1267097"/>
                  <a:gd name="connsiteX0" fmla="*/ 74040 w 844749"/>
                  <a:gd name="connsiteY0" fmla="*/ 1291603 h 1291603"/>
                  <a:gd name="connsiteX1" fmla="*/ 103636 w 844749"/>
                  <a:gd name="connsiteY1" fmla="*/ 1065044 h 1291603"/>
                  <a:gd name="connsiteX2" fmla="*/ 103567 w 844749"/>
                  <a:gd name="connsiteY2" fmla="*/ 916318 h 1291603"/>
                  <a:gd name="connsiteX3" fmla="*/ 35668 w 844749"/>
                  <a:gd name="connsiteY3" fmla="*/ 693774 h 1291603"/>
                  <a:gd name="connsiteX4" fmla="*/ 1242 w 844749"/>
                  <a:gd name="connsiteY4" fmla="*/ 285627 h 1291603"/>
                  <a:gd name="connsiteX5" fmla="*/ 81048 w 844749"/>
                  <a:gd name="connsiteY5" fmla="*/ 86962 h 1291603"/>
                  <a:gd name="connsiteX6" fmla="*/ 165480 w 844749"/>
                  <a:gd name="connsiteY6" fmla="*/ 89820 h 1291603"/>
                  <a:gd name="connsiteX7" fmla="*/ 301007 w 844749"/>
                  <a:gd name="connsiteY7" fmla="*/ 3007 h 1291603"/>
                  <a:gd name="connsiteX8" fmla="*/ 348360 w 844749"/>
                  <a:gd name="connsiteY8" fmla="*/ 24506 h 1291603"/>
                  <a:gd name="connsiteX9" fmla="*/ 570429 w 844749"/>
                  <a:gd name="connsiteY9" fmla="*/ 37569 h 1291603"/>
                  <a:gd name="connsiteX10" fmla="*/ 714120 w 844749"/>
                  <a:gd name="connsiteY10" fmla="*/ 155135 h 1291603"/>
                  <a:gd name="connsiteX11" fmla="*/ 844749 w 844749"/>
                  <a:gd name="connsiteY11" fmla="*/ 351078 h 1291603"/>
                  <a:gd name="connsiteX12" fmla="*/ 805560 w 844749"/>
                  <a:gd name="connsiteY12" fmla="*/ 468643 h 1291603"/>
                  <a:gd name="connsiteX13" fmla="*/ 753309 w 844749"/>
                  <a:gd name="connsiteY13" fmla="*/ 494769 h 1291603"/>
                  <a:gd name="connsiteX14" fmla="*/ 701057 w 844749"/>
                  <a:gd name="connsiteY14" fmla="*/ 573146 h 1291603"/>
                  <a:gd name="connsiteX15" fmla="*/ 635743 w 844749"/>
                  <a:gd name="connsiteY15" fmla="*/ 625398 h 1291603"/>
                  <a:gd name="connsiteX16" fmla="*/ 609617 w 844749"/>
                  <a:gd name="connsiteY16" fmla="*/ 664586 h 1291603"/>
                  <a:gd name="connsiteX17" fmla="*/ 557366 w 844749"/>
                  <a:gd name="connsiteY17" fmla="*/ 703775 h 1291603"/>
                  <a:gd name="connsiteX18" fmla="*/ 478989 w 844749"/>
                  <a:gd name="connsiteY18" fmla="*/ 756026 h 1291603"/>
                  <a:gd name="connsiteX19" fmla="*/ 465926 w 844749"/>
                  <a:gd name="connsiteY19" fmla="*/ 834403 h 1291603"/>
                  <a:gd name="connsiteX20" fmla="*/ 452863 w 844749"/>
                  <a:gd name="connsiteY20" fmla="*/ 873592 h 1291603"/>
                  <a:gd name="connsiteX21" fmla="*/ 439800 w 844749"/>
                  <a:gd name="connsiteY21" fmla="*/ 925843 h 1291603"/>
                  <a:gd name="connsiteX22" fmla="*/ 426737 w 844749"/>
                  <a:gd name="connsiteY22" fmla="*/ 1200163 h 1291603"/>
                  <a:gd name="connsiteX0" fmla="*/ 74040 w 844749"/>
                  <a:gd name="connsiteY0" fmla="*/ 1288654 h 1288654"/>
                  <a:gd name="connsiteX1" fmla="*/ 103636 w 844749"/>
                  <a:gd name="connsiteY1" fmla="*/ 1062095 h 1288654"/>
                  <a:gd name="connsiteX2" fmla="*/ 103567 w 844749"/>
                  <a:gd name="connsiteY2" fmla="*/ 913369 h 1288654"/>
                  <a:gd name="connsiteX3" fmla="*/ 35668 w 844749"/>
                  <a:gd name="connsiteY3" fmla="*/ 690825 h 1288654"/>
                  <a:gd name="connsiteX4" fmla="*/ 1242 w 844749"/>
                  <a:gd name="connsiteY4" fmla="*/ 282678 h 1288654"/>
                  <a:gd name="connsiteX5" fmla="*/ 81048 w 844749"/>
                  <a:gd name="connsiteY5" fmla="*/ 84013 h 1288654"/>
                  <a:gd name="connsiteX6" fmla="*/ 194055 w 844749"/>
                  <a:gd name="connsiteY6" fmla="*/ 17815 h 1288654"/>
                  <a:gd name="connsiteX7" fmla="*/ 301007 w 844749"/>
                  <a:gd name="connsiteY7" fmla="*/ 58 h 1288654"/>
                  <a:gd name="connsiteX8" fmla="*/ 348360 w 844749"/>
                  <a:gd name="connsiteY8" fmla="*/ 21557 h 1288654"/>
                  <a:gd name="connsiteX9" fmla="*/ 570429 w 844749"/>
                  <a:gd name="connsiteY9" fmla="*/ 34620 h 1288654"/>
                  <a:gd name="connsiteX10" fmla="*/ 714120 w 844749"/>
                  <a:gd name="connsiteY10" fmla="*/ 152186 h 1288654"/>
                  <a:gd name="connsiteX11" fmla="*/ 844749 w 844749"/>
                  <a:gd name="connsiteY11" fmla="*/ 348129 h 1288654"/>
                  <a:gd name="connsiteX12" fmla="*/ 805560 w 844749"/>
                  <a:gd name="connsiteY12" fmla="*/ 465694 h 1288654"/>
                  <a:gd name="connsiteX13" fmla="*/ 753309 w 844749"/>
                  <a:gd name="connsiteY13" fmla="*/ 491820 h 1288654"/>
                  <a:gd name="connsiteX14" fmla="*/ 701057 w 844749"/>
                  <a:gd name="connsiteY14" fmla="*/ 570197 h 1288654"/>
                  <a:gd name="connsiteX15" fmla="*/ 635743 w 844749"/>
                  <a:gd name="connsiteY15" fmla="*/ 622449 h 1288654"/>
                  <a:gd name="connsiteX16" fmla="*/ 609617 w 844749"/>
                  <a:gd name="connsiteY16" fmla="*/ 661637 h 1288654"/>
                  <a:gd name="connsiteX17" fmla="*/ 557366 w 844749"/>
                  <a:gd name="connsiteY17" fmla="*/ 700826 h 1288654"/>
                  <a:gd name="connsiteX18" fmla="*/ 478989 w 844749"/>
                  <a:gd name="connsiteY18" fmla="*/ 753077 h 1288654"/>
                  <a:gd name="connsiteX19" fmla="*/ 465926 w 844749"/>
                  <a:gd name="connsiteY19" fmla="*/ 831454 h 1288654"/>
                  <a:gd name="connsiteX20" fmla="*/ 452863 w 844749"/>
                  <a:gd name="connsiteY20" fmla="*/ 870643 h 1288654"/>
                  <a:gd name="connsiteX21" fmla="*/ 439800 w 844749"/>
                  <a:gd name="connsiteY21" fmla="*/ 922894 h 1288654"/>
                  <a:gd name="connsiteX22" fmla="*/ 426737 w 844749"/>
                  <a:gd name="connsiteY22" fmla="*/ 1197214 h 128865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99004 w 844749"/>
                  <a:gd name="connsiteY9" fmla="*/ 1202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45064 w 808278"/>
                  <a:gd name="connsiteY10" fmla="*/ 273582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620436 w 808278"/>
                  <a:gd name="connsiteY9" fmla="*/ 110772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6623 w 808278"/>
                  <a:gd name="connsiteY9" fmla="*/ 115535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7193"/>
                  <a:gd name="connsiteY0" fmla="*/ 1288606 h 1288606"/>
                  <a:gd name="connsiteX1" fmla="*/ 103636 w 807193"/>
                  <a:gd name="connsiteY1" fmla="*/ 1062047 h 1288606"/>
                  <a:gd name="connsiteX2" fmla="*/ 103567 w 807193"/>
                  <a:gd name="connsiteY2" fmla="*/ 913321 h 1288606"/>
                  <a:gd name="connsiteX3" fmla="*/ 35668 w 807193"/>
                  <a:gd name="connsiteY3" fmla="*/ 690777 h 1288606"/>
                  <a:gd name="connsiteX4" fmla="*/ 1242 w 807193"/>
                  <a:gd name="connsiteY4" fmla="*/ 282630 h 1288606"/>
                  <a:gd name="connsiteX5" fmla="*/ 81048 w 807193"/>
                  <a:gd name="connsiteY5" fmla="*/ 83965 h 1288606"/>
                  <a:gd name="connsiteX6" fmla="*/ 194055 w 807193"/>
                  <a:gd name="connsiteY6" fmla="*/ 17767 h 1288606"/>
                  <a:gd name="connsiteX7" fmla="*/ 301007 w 807193"/>
                  <a:gd name="connsiteY7" fmla="*/ 10 h 1288606"/>
                  <a:gd name="connsiteX8" fmla="*/ 453135 w 807193"/>
                  <a:gd name="connsiteY8" fmla="*/ 19128 h 1288606"/>
                  <a:gd name="connsiteX9" fmla="*/ 596623 w 807193"/>
                  <a:gd name="connsiteY9" fmla="*/ 115535 h 1288606"/>
                  <a:gd name="connsiteX10" fmla="*/ 668876 w 807193"/>
                  <a:gd name="connsiteY10" fmla="*/ 268819 h 1288606"/>
                  <a:gd name="connsiteX11" fmla="*/ 661393 w 807193"/>
                  <a:gd name="connsiteY11" fmla="*/ 460000 h 1288606"/>
                  <a:gd name="connsiteX12" fmla="*/ 805560 w 807193"/>
                  <a:gd name="connsiteY12" fmla="*/ 465646 h 1288606"/>
                  <a:gd name="connsiteX13" fmla="*/ 538997 w 807193"/>
                  <a:gd name="connsiteY13" fmla="*/ 594166 h 1288606"/>
                  <a:gd name="connsiteX14" fmla="*/ 701057 w 807193"/>
                  <a:gd name="connsiteY14" fmla="*/ 570149 h 1288606"/>
                  <a:gd name="connsiteX15" fmla="*/ 635743 w 807193"/>
                  <a:gd name="connsiteY15" fmla="*/ 622401 h 1288606"/>
                  <a:gd name="connsiteX16" fmla="*/ 609617 w 807193"/>
                  <a:gd name="connsiteY16" fmla="*/ 661589 h 1288606"/>
                  <a:gd name="connsiteX17" fmla="*/ 557366 w 807193"/>
                  <a:gd name="connsiteY17" fmla="*/ 700778 h 1288606"/>
                  <a:gd name="connsiteX18" fmla="*/ 478989 w 807193"/>
                  <a:gd name="connsiteY18" fmla="*/ 753029 h 1288606"/>
                  <a:gd name="connsiteX19" fmla="*/ 465926 w 807193"/>
                  <a:gd name="connsiteY19" fmla="*/ 831406 h 1288606"/>
                  <a:gd name="connsiteX20" fmla="*/ 452863 w 807193"/>
                  <a:gd name="connsiteY20" fmla="*/ 870595 h 1288606"/>
                  <a:gd name="connsiteX21" fmla="*/ 439800 w 807193"/>
                  <a:gd name="connsiteY21" fmla="*/ 922846 h 1288606"/>
                  <a:gd name="connsiteX22" fmla="*/ 426737 w 807193"/>
                  <a:gd name="connsiteY22" fmla="*/ 1197166 h 1288606"/>
                  <a:gd name="connsiteX0" fmla="*/ 74040 w 703713"/>
                  <a:gd name="connsiteY0" fmla="*/ 1288606 h 1288606"/>
                  <a:gd name="connsiteX1" fmla="*/ 103636 w 703713"/>
                  <a:gd name="connsiteY1" fmla="*/ 1062047 h 1288606"/>
                  <a:gd name="connsiteX2" fmla="*/ 103567 w 703713"/>
                  <a:gd name="connsiteY2" fmla="*/ 913321 h 1288606"/>
                  <a:gd name="connsiteX3" fmla="*/ 35668 w 703713"/>
                  <a:gd name="connsiteY3" fmla="*/ 690777 h 1288606"/>
                  <a:gd name="connsiteX4" fmla="*/ 1242 w 703713"/>
                  <a:gd name="connsiteY4" fmla="*/ 282630 h 1288606"/>
                  <a:gd name="connsiteX5" fmla="*/ 81048 w 703713"/>
                  <a:gd name="connsiteY5" fmla="*/ 83965 h 1288606"/>
                  <a:gd name="connsiteX6" fmla="*/ 194055 w 703713"/>
                  <a:gd name="connsiteY6" fmla="*/ 17767 h 1288606"/>
                  <a:gd name="connsiteX7" fmla="*/ 301007 w 703713"/>
                  <a:gd name="connsiteY7" fmla="*/ 10 h 1288606"/>
                  <a:gd name="connsiteX8" fmla="*/ 453135 w 703713"/>
                  <a:gd name="connsiteY8" fmla="*/ 19128 h 1288606"/>
                  <a:gd name="connsiteX9" fmla="*/ 596623 w 703713"/>
                  <a:gd name="connsiteY9" fmla="*/ 115535 h 1288606"/>
                  <a:gd name="connsiteX10" fmla="*/ 668876 w 703713"/>
                  <a:gd name="connsiteY10" fmla="*/ 268819 h 1288606"/>
                  <a:gd name="connsiteX11" fmla="*/ 661393 w 703713"/>
                  <a:gd name="connsiteY11" fmla="*/ 460000 h 1288606"/>
                  <a:gd name="connsiteX12" fmla="*/ 565054 w 703713"/>
                  <a:gd name="connsiteY12" fmla="*/ 534702 h 1288606"/>
                  <a:gd name="connsiteX13" fmla="*/ 538997 w 703713"/>
                  <a:gd name="connsiteY13" fmla="*/ 594166 h 1288606"/>
                  <a:gd name="connsiteX14" fmla="*/ 701057 w 703713"/>
                  <a:gd name="connsiteY14" fmla="*/ 570149 h 1288606"/>
                  <a:gd name="connsiteX15" fmla="*/ 635743 w 703713"/>
                  <a:gd name="connsiteY15" fmla="*/ 622401 h 1288606"/>
                  <a:gd name="connsiteX16" fmla="*/ 609617 w 703713"/>
                  <a:gd name="connsiteY16" fmla="*/ 661589 h 1288606"/>
                  <a:gd name="connsiteX17" fmla="*/ 557366 w 703713"/>
                  <a:gd name="connsiteY17" fmla="*/ 700778 h 1288606"/>
                  <a:gd name="connsiteX18" fmla="*/ 478989 w 703713"/>
                  <a:gd name="connsiteY18" fmla="*/ 753029 h 1288606"/>
                  <a:gd name="connsiteX19" fmla="*/ 465926 w 703713"/>
                  <a:gd name="connsiteY19" fmla="*/ 831406 h 1288606"/>
                  <a:gd name="connsiteX20" fmla="*/ 452863 w 703713"/>
                  <a:gd name="connsiteY20" fmla="*/ 870595 h 1288606"/>
                  <a:gd name="connsiteX21" fmla="*/ 439800 w 703713"/>
                  <a:gd name="connsiteY21" fmla="*/ 922846 h 1288606"/>
                  <a:gd name="connsiteX22" fmla="*/ 426737 w 70371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9617 w 670183"/>
                  <a:gd name="connsiteY16" fmla="*/ 661589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43406 w 670183"/>
                  <a:gd name="connsiteY22" fmla="*/ 1225741 h 1288606"/>
                  <a:gd name="connsiteX0" fmla="*/ 86486 w 682629"/>
                  <a:gd name="connsiteY0" fmla="*/ 1288606 h 1288606"/>
                  <a:gd name="connsiteX1" fmla="*/ 116082 w 682629"/>
                  <a:gd name="connsiteY1" fmla="*/ 1062047 h 1288606"/>
                  <a:gd name="connsiteX2" fmla="*/ 116013 w 682629"/>
                  <a:gd name="connsiteY2" fmla="*/ 913321 h 1288606"/>
                  <a:gd name="connsiteX3" fmla="*/ 7633 w 682629"/>
                  <a:gd name="connsiteY3" fmla="*/ 474083 h 1288606"/>
                  <a:gd name="connsiteX4" fmla="*/ 13688 w 682629"/>
                  <a:gd name="connsiteY4" fmla="*/ 282630 h 1288606"/>
                  <a:gd name="connsiteX5" fmla="*/ 93494 w 682629"/>
                  <a:gd name="connsiteY5" fmla="*/ 83965 h 1288606"/>
                  <a:gd name="connsiteX6" fmla="*/ 206501 w 682629"/>
                  <a:gd name="connsiteY6" fmla="*/ 17767 h 1288606"/>
                  <a:gd name="connsiteX7" fmla="*/ 313453 w 682629"/>
                  <a:gd name="connsiteY7" fmla="*/ 10 h 1288606"/>
                  <a:gd name="connsiteX8" fmla="*/ 465581 w 682629"/>
                  <a:gd name="connsiteY8" fmla="*/ 19128 h 1288606"/>
                  <a:gd name="connsiteX9" fmla="*/ 609069 w 682629"/>
                  <a:gd name="connsiteY9" fmla="*/ 115535 h 1288606"/>
                  <a:gd name="connsiteX10" fmla="*/ 681322 w 682629"/>
                  <a:gd name="connsiteY10" fmla="*/ 268819 h 1288606"/>
                  <a:gd name="connsiteX11" fmla="*/ 673839 w 682629"/>
                  <a:gd name="connsiteY11" fmla="*/ 460000 h 1288606"/>
                  <a:gd name="connsiteX12" fmla="*/ 577500 w 682629"/>
                  <a:gd name="connsiteY12" fmla="*/ 534702 h 1288606"/>
                  <a:gd name="connsiteX13" fmla="*/ 551443 w 682629"/>
                  <a:gd name="connsiteY13" fmla="*/ 594166 h 1288606"/>
                  <a:gd name="connsiteX14" fmla="*/ 587297 w 682629"/>
                  <a:gd name="connsiteY14" fmla="*/ 617774 h 1288606"/>
                  <a:gd name="connsiteX15" fmla="*/ 648189 w 682629"/>
                  <a:gd name="connsiteY15" fmla="*/ 622401 h 1288606"/>
                  <a:gd name="connsiteX16" fmla="*/ 617300 w 682629"/>
                  <a:gd name="connsiteY16" fmla="*/ 678257 h 1288606"/>
                  <a:gd name="connsiteX17" fmla="*/ 548381 w 682629"/>
                  <a:gd name="connsiteY17" fmla="*/ 722210 h 1288606"/>
                  <a:gd name="connsiteX18" fmla="*/ 429522 w 682629"/>
                  <a:gd name="connsiteY18" fmla="*/ 776841 h 1288606"/>
                  <a:gd name="connsiteX19" fmla="*/ 411697 w 682629"/>
                  <a:gd name="connsiteY19" fmla="*/ 848075 h 1288606"/>
                  <a:gd name="connsiteX20" fmla="*/ 424828 w 682629"/>
                  <a:gd name="connsiteY20" fmla="*/ 903933 h 1288606"/>
                  <a:gd name="connsiteX21" fmla="*/ 459390 w 682629"/>
                  <a:gd name="connsiteY21" fmla="*/ 989521 h 1288606"/>
                  <a:gd name="connsiteX22" fmla="*/ 455852 w 682629"/>
                  <a:gd name="connsiteY22" fmla="*/ 1225741 h 1288606"/>
                  <a:gd name="connsiteX0" fmla="*/ 85467 w 681610"/>
                  <a:gd name="connsiteY0" fmla="*/ 1288606 h 1288606"/>
                  <a:gd name="connsiteX1" fmla="*/ 115063 w 681610"/>
                  <a:gd name="connsiteY1" fmla="*/ 1062047 h 1288606"/>
                  <a:gd name="connsiteX2" fmla="*/ 114994 w 681610"/>
                  <a:gd name="connsiteY2" fmla="*/ 913321 h 1288606"/>
                  <a:gd name="connsiteX3" fmla="*/ 6614 w 681610"/>
                  <a:gd name="connsiteY3" fmla="*/ 474083 h 1288606"/>
                  <a:gd name="connsiteX4" fmla="*/ 12669 w 681610"/>
                  <a:gd name="connsiteY4" fmla="*/ 282630 h 1288606"/>
                  <a:gd name="connsiteX5" fmla="*/ 92475 w 681610"/>
                  <a:gd name="connsiteY5" fmla="*/ 83965 h 1288606"/>
                  <a:gd name="connsiteX6" fmla="*/ 205482 w 681610"/>
                  <a:gd name="connsiteY6" fmla="*/ 17767 h 1288606"/>
                  <a:gd name="connsiteX7" fmla="*/ 312434 w 681610"/>
                  <a:gd name="connsiteY7" fmla="*/ 10 h 1288606"/>
                  <a:gd name="connsiteX8" fmla="*/ 464562 w 681610"/>
                  <a:gd name="connsiteY8" fmla="*/ 19128 h 1288606"/>
                  <a:gd name="connsiteX9" fmla="*/ 608050 w 681610"/>
                  <a:gd name="connsiteY9" fmla="*/ 115535 h 1288606"/>
                  <a:gd name="connsiteX10" fmla="*/ 680303 w 681610"/>
                  <a:gd name="connsiteY10" fmla="*/ 268819 h 1288606"/>
                  <a:gd name="connsiteX11" fmla="*/ 672820 w 681610"/>
                  <a:gd name="connsiteY11" fmla="*/ 460000 h 1288606"/>
                  <a:gd name="connsiteX12" fmla="*/ 576481 w 681610"/>
                  <a:gd name="connsiteY12" fmla="*/ 534702 h 1288606"/>
                  <a:gd name="connsiteX13" fmla="*/ 550424 w 681610"/>
                  <a:gd name="connsiteY13" fmla="*/ 594166 h 1288606"/>
                  <a:gd name="connsiteX14" fmla="*/ 586278 w 681610"/>
                  <a:gd name="connsiteY14" fmla="*/ 617774 h 1288606"/>
                  <a:gd name="connsiteX15" fmla="*/ 647170 w 681610"/>
                  <a:gd name="connsiteY15" fmla="*/ 622401 h 1288606"/>
                  <a:gd name="connsiteX16" fmla="*/ 616281 w 681610"/>
                  <a:gd name="connsiteY16" fmla="*/ 678257 h 1288606"/>
                  <a:gd name="connsiteX17" fmla="*/ 547362 w 681610"/>
                  <a:gd name="connsiteY17" fmla="*/ 722210 h 1288606"/>
                  <a:gd name="connsiteX18" fmla="*/ 428503 w 681610"/>
                  <a:gd name="connsiteY18" fmla="*/ 776841 h 1288606"/>
                  <a:gd name="connsiteX19" fmla="*/ 410678 w 681610"/>
                  <a:gd name="connsiteY19" fmla="*/ 848075 h 1288606"/>
                  <a:gd name="connsiteX20" fmla="*/ 423809 w 681610"/>
                  <a:gd name="connsiteY20" fmla="*/ 903933 h 1288606"/>
                  <a:gd name="connsiteX21" fmla="*/ 458371 w 681610"/>
                  <a:gd name="connsiteY21" fmla="*/ 989521 h 1288606"/>
                  <a:gd name="connsiteX22" fmla="*/ 454833 w 681610"/>
                  <a:gd name="connsiteY22" fmla="*/ 1225741 h 1288606"/>
                  <a:gd name="connsiteX0" fmla="*/ 95504 w 691647"/>
                  <a:gd name="connsiteY0" fmla="*/ 1288606 h 1288606"/>
                  <a:gd name="connsiteX1" fmla="*/ 125100 w 691647"/>
                  <a:gd name="connsiteY1" fmla="*/ 1062047 h 1288606"/>
                  <a:gd name="connsiteX2" fmla="*/ 125031 w 691647"/>
                  <a:gd name="connsiteY2" fmla="*/ 913321 h 1288606"/>
                  <a:gd name="connsiteX3" fmla="*/ 16651 w 691647"/>
                  <a:gd name="connsiteY3" fmla="*/ 474083 h 1288606"/>
                  <a:gd name="connsiteX4" fmla="*/ 6037 w 691647"/>
                  <a:gd name="connsiteY4" fmla="*/ 249293 h 1288606"/>
                  <a:gd name="connsiteX5" fmla="*/ 102512 w 691647"/>
                  <a:gd name="connsiteY5" fmla="*/ 83965 h 1288606"/>
                  <a:gd name="connsiteX6" fmla="*/ 215519 w 691647"/>
                  <a:gd name="connsiteY6" fmla="*/ 17767 h 1288606"/>
                  <a:gd name="connsiteX7" fmla="*/ 322471 w 691647"/>
                  <a:gd name="connsiteY7" fmla="*/ 10 h 1288606"/>
                  <a:gd name="connsiteX8" fmla="*/ 474599 w 691647"/>
                  <a:gd name="connsiteY8" fmla="*/ 19128 h 1288606"/>
                  <a:gd name="connsiteX9" fmla="*/ 618087 w 691647"/>
                  <a:gd name="connsiteY9" fmla="*/ 115535 h 1288606"/>
                  <a:gd name="connsiteX10" fmla="*/ 690340 w 691647"/>
                  <a:gd name="connsiteY10" fmla="*/ 268819 h 1288606"/>
                  <a:gd name="connsiteX11" fmla="*/ 682857 w 691647"/>
                  <a:gd name="connsiteY11" fmla="*/ 460000 h 1288606"/>
                  <a:gd name="connsiteX12" fmla="*/ 586518 w 691647"/>
                  <a:gd name="connsiteY12" fmla="*/ 534702 h 1288606"/>
                  <a:gd name="connsiteX13" fmla="*/ 560461 w 691647"/>
                  <a:gd name="connsiteY13" fmla="*/ 594166 h 1288606"/>
                  <a:gd name="connsiteX14" fmla="*/ 596315 w 691647"/>
                  <a:gd name="connsiteY14" fmla="*/ 617774 h 1288606"/>
                  <a:gd name="connsiteX15" fmla="*/ 657207 w 691647"/>
                  <a:gd name="connsiteY15" fmla="*/ 622401 h 1288606"/>
                  <a:gd name="connsiteX16" fmla="*/ 626318 w 691647"/>
                  <a:gd name="connsiteY16" fmla="*/ 678257 h 1288606"/>
                  <a:gd name="connsiteX17" fmla="*/ 557399 w 691647"/>
                  <a:gd name="connsiteY17" fmla="*/ 722210 h 1288606"/>
                  <a:gd name="connsiteX18" fmla="*/ 438540 w 691647"/>
                  <a:gd name="connsiteY18" fmla="*/ 776841 h 1288606"/>
                  <a:gd name="connsiteX19" fmla="*/ 420715 w 691647"/>
                  <a:gd name="connsiteY19" fmla="*/ 848075 h 1288606"/>
                  <a:gd name="connsiteX20" fmla="*/ 433846 w 691647"/>
                  <a:gd name="connsiteY20" fmla="*/ 903933 h 1288606"/>
                  <a:gd name="connsiteX21" fmla="*/ 468408 w 691647"/>
                  <a:gd name="connsiteY21" fmla="*/ 989521 h 1288606"/>
                  <a:gd name="connsiteX22" fmla="*/ 464870 w 691647"/>
                  <a:gd name="connsiteY22" fmla="*/ 1225741 h 1288606"/>
                  <a:gd name="connsiteX0" fmla="*/ 112033 w 708176"/>
                  <a:gd name="connsiteY0" fmla="*/ 1288606 h 1288606"/>
                  <a:gd name="connsiteX1" fmla="*/ 141629 w 708176"/>
                  <a:gd name="connsiteY1" fmla="*/ 1062047 h 1288606"/>
                  <a:gd name="connsiteX2" fmla="*/ 141560 w 708176"/>
                  <a:gd name="connsiteY2" fmla="*/ 913321 h 1288606"/>
                  <a:gd name="connsiteX3" fmla="*/ 33180 w 708176"/>
                  <a:gd name="connsiteY3" fmla="*/ 474083 h 1288606"/>
                  <a:gd name="connsiteX4" fmla="*/ 3516 w 708176"/>
                  <a:gd name="connsiteY4" fmla="*/ 249293 h 1288606"/>
                  <a:gd name="connsiteX5" fmla="*/ 119041 w 708176"/>
                  <a:gd name="connsiteY5" fmla="*/ 83965 h 1288606"/>
                  <a:gd name="connsiteX6" fmla="*/ 232048 w 708176"/>
                  <a:gd name="connsiteY6" fmla="*/ 17767 h 1288606"/>
                  <a:gd name="connsiteX7" fmla="*/ 339000 w 708176"/>
                  <a:gd name="connsiteY7" fmla="*/ 10 h 1288606"/>
                  <a:gd name="connsiteX8" fmla="*/ 491128 w 708176"/>
                  <a:gd name="connsiteY8" fmla="*/ 19128 h 1288606"/>
                  <a:gd name="connsiteX9" fmla="*/ 634616 w 708176"/>
                  <a:gd name="connsiteY9" fmla="*/ 115535 h 1288606"/>
                  <a:gd name="connsiteX10" fmla="*/ 706869 w 708176"/>
                  <a:gd name="connsiteY10" fmla="*/ 268819 h 1288606"/>
                  <a:gd name="connsiteX11" fmla="*/ 699386 w 708176"/>
                  <a:gd name="connsiteY11" fmla="*/ 460000 h 1288606"/>
                  <a:gd name="connsiteX12" fmla="*/ 603047 w 708176"/>
                  <a:gd name="connsiteY12" fmla="*/ 534702 h 1288606"/>
                  <a:gd name="connsiteX13" fmla="*/ 576990 w 708176"/>
                  <a:gd name="connsiteY13" fmla="*/ 594166 h 1288606"/>
                  <a:gd name="connsiteX14" fmla="*/ 612844 w 708176"/>
                  <a:gd name="connsiteY14" fmla="*/ 617774 h 1288606"/>
                  <a:gd name="connsiteX15" fmla="*/ 673736 w 708176"/>
                  <a:gd name="connsiteY15" fmla="*/ 622401 h 1288606"/>
                  <a:gd name="connsiteX16" fmla="*/ 642847 w 708176"/>
                  <a:gd name="connsiteY16" fmla="*/ 678257 h 1288606"/>
                  <a:gd name="connsiteX17" fmla="*/ 573928 w 708176"/>
                  <a:gd name="connsiteY17" fmla="*/ 722210 h 1288606"/>
                  <a:gd name="connsiteX18" fmla="*/ 455069 w 708176"/>
                  <a:gd name="connsiteY18" fmla="*/ 776841 h 1288606"/>
                  <a:gd name="connsiteX19" fmla="*/ 437244 w 708176"/>
                  <a:gd name="connsiteY19" fmla="*/ 848075 h 1288606"/>
                  <a:gd name="connsiteX20" fmla="*/ 450375 w 708176"/>
                  <a:gd name="connsiteY20" fmla="*/ 903933 h 1288606"/>
                  <a:gd name="connsiteX21" fmla="*/ 484937 w 708176"/>
                  <a:gd name="connsiteY21" fmla="*/ 989521 h 1288606"/>
                  <a:gd name="connsiteX22" fmla="*/ 481399 w 708176"/>
                  <a:gd name="connsiteY22" fmla="*/ 1225741 h 1288606"/>
                  <a:gd name="connsiteX0" fmla="*/ 109635 w 705778"/>
                  <a:gd name="connsiteY0" fmla="*/ 1288612 h 1288612"/>
                  <a:gd name="connsiteX1" fmla="*/ 139231 w 705778"/>
                  <a:gd name="connsiteY1" fmla="*/ 1062053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09635 w 705778"/>
                  <a:gd name="connsiteY0" fmla="*/ 1288612 h 1288612"/>
                  <a:gd name="connsiteX1" fmla="*/ 172568 w 705778"/>
                  <a:gd name="connsiteY1" fmla="*/ 1026335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76707 w 705778"/>
                  <a:gd name="connsiteY3" fmla="*/ 637511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102900 w 705778"/>
                  <a:gd name="connsiteY3" fmla="*/ 635130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6743 w 707642"/>
                  <a:gd name="connsiteY0" fmla="*/ 1164787 h 1225747"/>
                  <a:gd name="connsiteX1" fmla="*/ 186338 w 707642"/>
                  <a:gd name="connsiteY1" fmla="*/ 1021572 h 1225747"/>
                  <a:gd name="connsiteX2" fmla="*/ 148170 w 707642"/>
                  <a:gd name="connsiteY2" fmla="*/ 853796 h 1225747"/>
                  <a:gd name="connsiteX3" fmla="*/ 104764 w 707642"/>
                  <a:gd name="connsiteY3" fmla="*/ 635130 h 1225747"/>
                  <a:gd name="connsiteX4" fmla="*/ 18359 w 707642"/>
                  <a:gd name="connsiteY4" fmla="*/ 447895 h 1225747"/>
                  <a:gd name="connsiteX5" fmla="*/ 2982 w 707642"/>
                  <a:gd name="connsiteY5" fmla="*/ 249299 h 1225747"/>
                  <a:gd name="connsiteX6" fmla="*/ 73264 w 707642"/>
                  <a:gd name="connsiteY6" fmla="*/ 95877 h 1225747"/>
                  <a:gd name="connsiteX7" fmla="*/ 231514 w 707642"/>
                  <a:gd name="connsiteY7" fmla="*/ 17773 h 1225747"/>
                  <a:gd name="connsiteX8" fmla="*/ 338466 w 707642"/>
                  <a:gd name="connsiteY8" fmla="*/ 16 h 1225747"/>
                  <a:gd name="connsiteX9" fmla="*/ 490594 w 707642"/>
                  <a:gd name="connsiteY9" fmla="*/ 19134 h 1225747"/>
                  <a:gd name="connsiteX10" fmla="*/ 634082 w 707642"/>
                  <a:gd name="connsiteY10" fmla="*/ 115541 h 1225747"/>
                  <a:gd name="connsiteX11" fmla="*/ 706335 w 707642"/>
                  <a:gd name="connsiteY11" fmla="*/ 268825 h 1225747"/>
                  <a:gd name="connsiteX12" fmla="*/ 698852 w 707642"/>
                  <a:gd name="connsiteY12" fmla="*/ 460006 h 1225747"/>
                  <a:gd name="connsiteX13" fmla="*/ 602513 w 707642"/>
                  <a:gd name="connsiteY13" fmla="*/ 534708 h 1225747"/>
                  <a:gd name="connsiteX14" fmla="*/ 576456 w 707642"/>
                  <a:gd name="connsiteY14" fmla="*/ 594172 h 1225747"/>
                  <a:gd name="connsiteX15" fmla="*/ 612310 w 707642"/>
                  <a:gd name="connsiteY15" fmla="*/ 617780 h 1225747"/>
                  <a:gd name="connsiteX16" fmla="*/ 673202 w 707642"/>
                  <a:gd name="connsiteY16" fmla="*/ 622407 h 1225747"/>
                  <a:gd name="connsiteX17" fmla="*/ 642313 w 707642"/>
                  <a:gd name="connsiteY17" fmla="*/ 678263 h 1225747"/>
                  <a:gd name="connsiteX18" fmla="*/ 573394 w 707642"/>
                  <a:gd name="connsiteY18" fmla="*/ 722216 h 1225747"/>
                  <a:gd name="connsiteX19" fmla="*/ 454535 w 707642"/>
                  <a:gd name="connsiteY19" fmla="*/ 776847 h 1225747"/>
                  <a:gd name="connsiteX20" fmla="*/ 436710 w 707642"/>
                  <a:gd name="connsiteY20" fmla="*/ 848081 h 1225747"/>
                  <a:gd name="connsiteX21" fmla="*/ 449841 w 707642"/>
                  <a:gd name="connsiteY21" fmla="*/ 903939 h 1225747"/>
                  <a:gd name="connsiteX22" fmla="*/ 484403 w 707642"/>
                  <a:gd name="connsiteY22" fmla="*/ 989527 h 1225747"/>
                  <a:gd name="connsiteX23" fmla="*/ 480865 w 707642"/>
                  <a:gd name="connsiteY23" fmla="*/ 1225747 h 1225747"/>
                  <a:gd name="connsiteX0" fmla="*/ 161688 w 712587"/>
                  <a:gd name="connsiteY0" fmla="*/ 1164787 h 1225747"/>
                  <a:gd name="connsiteX1" fmla="*/ 191283 w 712587"/>
                  <a:gd name="connsiteY1" fmla="*/ 1021572 h 1225747"/>
                  <a:gd name="connsiteX2" fmla="*/ 153115 w 712587"/>
                  <a:gd name="connsiteY2" fmla="*/ 853796 h 1225747"/>
                  <a:gd name="connsiteX3" fmla="*/ 109709 w 712587"/>
                  <a:gd name="connsiteY3" fmla="*/ 635130 h 1225747"/>
                  <a:gd name="connsiteX4" fmla="*/ 23304 w 712587"/>
                  <a:gd name="connsiteY4" fmla="*/ 447895 h 1225747"/>
                  <a:gd name="connsiteX5" fmla="*/ 7927 w 712587"/>
                  <a:gd name="connsiteY5" fmla="*/ 249299 h 1225747"/>
                  <a:gd name="connsiteX6" fmla="*/ 78209 w 712587"/>
                  <a:gd name="connsiteY6" fmla="*/ 95877 h 1225747"/>
                  <a:gd name="connsiteX7" fmla="*/ 236459 w 712587"/>
                  <a:gd name="connsiteY7" fmla="*/ 17773 h 1225747"/>
                  <a:gd name="connsiteX8" fmla="*/ 343411 w 712587"/>
                  <a:gd name="connsiteY8" fmla="*/ 16 h 1225747"/>
                  <a:gd name="connsiteX9" fmla="*/ 495539 w 712587"/>
                  <a:gd name="connsiteY9" fmla="*/ 19134 h 1225747"/>
                  <a:gd name="connsiteX10" fmla="*/ 639027 w 712587"/>
                  <a:gd name="connsiteY10" fmla="*/ 115541 h 1225747"/>
                  <a:gd name="connsiteX11" fmla="*/ 711280 w 712587"/>
                  <a:gd name="connsiteY11" fmla="*/ 268825 h 1225747"/>
                  <a:gd name="connsiteX12" fmla="*/ 703797 w 712587"/>
                  <a:gd name="connsiteY12" fmla="*/ 460006 h 1225747"/>
                  <a:gd name="connsiteX13" fmla="*/ 607458 w 712587"/>
                  <a:gd name="connsiteY13" fmla="*/ 534708 h 1225747"/>
                  <a:gd name="connsiteX14" fmla="*/ 581401 w 712587"/>
                  <a:gd name="connsiteY14" fmla="*/ 594172 h 1225747"/>
                  <a:gd name="connsiteX15" fmla="*/ 617255 w 712587"/>
                  <a:gd name="connsiteY15" fmla="*/ 617780 h 1225747"/>
                  <a:gd name="connsiteX16" fmla="*/ 678147 w 712587"/>
                  <a:gd name="connsiteY16" fmla="*/ 622407 h 1225747"/>
                  <a:gd name="connsiteX17" fmla="*/ 647258 w 712587"/>
                  <a:gd name="connsiteY17" fmla="*/ 678263 h 1225747"/>
                  <a:gd name="connsiteX18" fmla="*/ 578339 w 712587"/>
                  <a:gd name="connsiteY18" fmla="*/ 722216 h 1225747"/>
                  <a:gd name="connsiteX19" fmla="*/ 459480 w 712587"/>
                  <a:gd name="connsiteY19" fmla="*/ 776847 h 1225747"/>
                  <a:gd name="connsiteX20" fmla="*/ 441655 w 712587"/>
                  <a:gd name="connsiteY20" fmla="*/ 848081 h 1225747"/>
                  <a:gd name="connsiteX21" fmla="*/ 454786 w 712587"/>
                  <a:gd name="connsiteY21" fmla="*/ 903939 h 1225747"/>
                  <a:gd name="connsiteX22" fmla="*/ 489348 w 712587"/>
                  <a:gd name="connsiteY22" fmla="*/ 989527 h 1225747"/>
                  <a:gd name="connsiteX23" fmla="*/ 485810 w 712587"/>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5125 w 708003"/>
                  <a:gd name="connsiteY3" fmla="*/ 635130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74015 w 708003"/>
                  <a:gd name="connsiteY21" fmla="*/ 913464 h 1225747"/>
                  <a:gd name="connsiteX22" fmla="*/ 484764 w 708003"/>
                  <a:gd name="connsiteY22" fmla="*/ 989527 h 1225747"/>
                  <a:gd name="connsiteX23" fmla="*/ 481226 w 708003"/>
                  <a:gd name="connsiteY23" fmla="*/ 1225747 h 122574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70360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63216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8003" h="1164787">
                    <a:moveTo>
                      <a:pt x="157104" y="1164787"/>
                    </a:moveTo>
                    <a:cubicBezTo>
                      <a:pt x="186634" y="1089774"/>
                      <a:pt x="188128" y="1073404"/>
                      <a:pt x="186699" y="1021572"/>
                    </a:cubicBezTo>
                    <a:cubicBezTo>
                      <a:pt x="185270" y="969740"/>
                      <a:pt x="161333" y="903519"/>
                      <a:pt x="148531" y="853796"/>
                    </a:cubicBezTo>
                    <a:cubicBezTo>
                      <a:pt x="135729" y="804073"/>
                      <a:pt x="129142" y="786520"/>
                      <a:pt x="109888" y="723236"/>
                    </a:cubicBezTo>
                    <a:cubicBezTo>
                      <a:pt x="90634" y="659952"/>
                      <a:pt x="43225" y="550697"/>
                      <a:pt x="30627" y="485995"/>
                    </a:cubicBezTo>
                    <a:cubicBezTo>
                      <a:pt x="-1486" y="384078"/>
                      <a:pt x="-3823" y="314319"/>
                      <a:pt x="3343" y="249299"/>
                    </a:cubicBezTo>
                    <a:cubicBezTo>
                      <a:pt x="10509" y="184279"/>
                      <a:pt x="35536" y="134465"/>
                      <a:pt x="73625" y="95877"/>
                    </a:cubicBezTo>
                    <a:cubicBezTo>
                      <a:pt x="111714" y="57289"/>
                      <a:pt x="187675" y="33750"/>
                      <a:pt x="231875" y="17773"/>
                    </a:cubicBezTo>
                    <a:cubicBezTo>
                      <a:pt x="276075" y="1796"/>
                      <a:pt x="295647" y="-211"/>
                      <a:pt x="338827" y="16"/>
                    </a:cubicBezTo>
                    <a:cubicBezTo>
                      <a:pt x="382007" y="243"/>
                      <a:pt x="441686" y="-120"/>
                      <a:pt x="490955" y="19134"/>
                    </a:cubicBezTo>
                    <a:cubicBezTo>
                      <a:pt x="540224" y="38388"/>
                      <a:pt x="598486" y="73926"/>
                      <a:pt x="634443" y="115541"/>
                    </a:cubicBezTo>
                    <a:cubicBezTo>
                      <a:pt x="670400" y="157156"/>
                      <a:pt x="695901" y="205064"/>
                      <a:pt x="706696" y="268825"/>
                    </a:cubicBezTo>
                    <a:cubicBezTo>
                      <a:pt x="717491" y="332586"/>
                      <a:pt x="656655" y="391711"/>
                      <a:pt x="699213" y="498107"/>
                    </a:cubicBezTo>
                    <a:cubicBezTo>
                      <a:pt x="686150" y="537295"/>
                      <a:pt x="638751" y="531001"/>
                      <a:pt x="617161" y="541852"/>
                    </a:cubicBezTo>
                    <a:cubicBezTo>
                      <a:pt x="595571" y="552703"/>
                      <a:pt x="566850" y="555324"/>
                      <a:pt x="569673" y="563216"/>
                    </a:cubicBezTo>
                    <a:cubicBezTo>
                      <a:pt x="572496" y="571108"/>
                      <a:pt x="616786" y="579340"/>
                      <a:pt x="634101" y="589205"/>
                    </a:cubicBezTo>
                    <a:cubicBezTo>
                      <a:pt x="651416" y="599070"/>
                      <a:pt x="672134" y="607564"/>
                      <a:pt x="673563" y="622407"/>
                    </a:cubicBezTo>
                    <a:cubicBezTo>
                      <a:pt x="674992" y="637250"/>
                      <a:pt x="659309" y="661628"/>
                      <a:pt x="642674" y="678263"/>
                    </a:cubicBezTo>
                    <a:cubicBezTo>
                      <a:pt x="626039" y="694898"/>
                      <a:pt x="598701" y="706182"/>
                      <a:pt x="573755" y="722216"/>
                    </a:cubicBezTo>
                    <a:cubicBezTo>
                      <a:pt x="548809" y="738250"/>
                      <a:pt x="508236" y="753092"/>
                      <a:pt x="492996" y="774466"/>
                    </a:cubicBezTo>
                    <a:cubicBezTo>
                      <a:pt x="477756" y="795840"/>
                      <a:pt x="485479" y="827296"/>
                      <a:pt x="482315" y="850462"/>
                    </a:cubicBezTo>
                    <a:cubicBezTo>
                      <a:pt x="479152" y="873628"/>
                      <a:pt x="473607" y="890287"/>
                      <a:pt x="474015" y="913464"/>
                    </a:cubicBezTo>
                    <a:cubicBezTo>
                      <a:pt x="474423" y="936641"/>
                      <a:pt x="489118" y="972110"/>
                      <a:pt x="484764" y="989527"/>
                    </a:cubicBezTo>
                    <a:cubicBezTo>
                      <a:pt x="506695" y="1066252"/>
                      <a:pt x="524089" y="1027099"/>
                      <a:pt x="524089" y="1144785"/>
                    </a:cubicBezTo>
                  </a:path>
                </a:pathLst>
              </a:cu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フリーフォーム: 図形 15">
                <a:extLst>
                  <a:ext uri="{FF2B5EF4-FFF2-40B4-BE49-F238E27FC236}">
                    <a16:creationId xmlns:a16="http://schemas.microsoft.com/office/drawing/2014/main" id="{87914EE1-E70E-652E-07CC-EE4358ADDE82}"/>
                  </a:ext>
                </a:extLst>
              </p:cNvPr>
              <p:cNvSpPr/>
              <p:nvPr/>
            </p:nvSpPr>
            <p:spPr>
              <a:xfrm>
                <a:off x="792835" y="3788374"/>
                <a:ext cx="893977" cy="470908"/>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7" name="楕円 16">
              <a:extLst>
                <a:ext uri="{FF2B5EF4-FFF2-40B4-BE49-F238E27FC236}">
                  <a16:creationId xmlns:a16="http://schemas.microsoft.com/office/drawing/2014/main" id="{4150217A-E722-32E7-C347-95AC6690D3CD}"/>
                </a:ext>
              </a:extLst>
            </p:cNvPr>
            <p:cNvSpPr/>
            <p:nvPr/>
          </p:nvSpPr>
          <p:spPr>
            <a:xfrm>
              <a:off x="5895132" y="1581216"/>
              <a:ext cx="301894" cy="27672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827D5FD2-8DAD-15CE-96EB-CEC31C708D48}"/>
                </a:ext>
              </a:extLst>
            </p:cNvPr>
            <p:cNvSpPr/>
            <p:nvPr/>
          </p:nvSpPr>
          <p:spPr>
            <a:xfrm>
              <a:off x="6883225" y="5007745"/>
              <a:ext cx="301894" cy="27673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9" name="直線矢印コネクタ 18">
              <a:extLst>
                <a:ext uri="{FF2B5EF4-FFF2-40B4-BE49-F238E27FC236}">
                  <a16:creationId xmlns:a16="http://schemas.microsoft.com/office/drawing/2014/main" id="{60869F66-B879-0949-564D-F9279EA3B8AE}"/>
                </a:ext>
              </a:extLst>
            </p:cNvPr>
            <p:cNvCxnSpPr>
              <a:cxnSpLocks/>
              <a:stCxn id="17" idx="6"/>
              <a:endCxn id="18" idx="2"/>
            </p:cNvCxnSpPr>
            <p:nvPr/>
          </p:nvCxnSpPr>
          <p:spPr>
            <a:xfrm>
              <a:off x="6197026" y="1719581"/>
              <a:ext cx="686199" cy="3426529"/>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3" name="楕円 22">
              <a:extLst>
                <a:ext uri="{FF2B5EF4-FFF2-40B4-BE49-F238E27FC236}">
                  <a16:creationId xmlns:a16="http://schemas.microsoft.com/office/drawing/2014/main" id="{E222C2DA-7229-862A-1041-35A578C231C7}"/>
                </a:ext>
              </a:extLst>
            </p:cNvPr>
            <p:cNvSpPr/>
            <p:nvPr/>
          </p:nvSpPr>
          <p:spPr>
            <a:xfrm>
              <a:off x="5566384" y="2107867"/>
              <a:ext cx="301894" cy="276729"/>
            </a:xfrm>
            <a:prstGeom prst="ellipse">
              <a:avLst/>
            </a:prstGeom>
            <a:solidFill>
              <a:schemeClr val="accent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4" name="フリーフォーム: 図形 23">
            <a:extLst>
              <a:ext uri="{FF2B5EF4-FFF2-40B4-BE49-F238E27FC236}">
                <a16:creationId xmlns:a16="http://schemas.microsoft.com/office/drawing/2014/main" id="{9AF7A2A5-124D-C801-ECCE-84E920CFEE86}"/>
              </a:ext>
            </a:extLst>
          </p:cNvPr>
          <p:cNvSpPr/>
          <p:nvPr/>
        </p:nvSpPr>
        <p:spPr>
          <a:xfrm>
            <a:off x="3780263" y="3016405"/>
            <a:ext cx="139391" cy="285693"/>
          </a:xfrm>
          <a:custGeom>
            <a:avLst/>
            <a:gdLst>
              <a:gd name="connsiteX0" fmla="*/ 139391 w 139391"/>
              <a:gd name="connsiteY0" fmla="*/ 0 h 285693"/>
              <a:gd name="connsiteX1" fmla="*/ 100361 w 139391"/>
              <a:gd name="connsiteY1" fmla="*/ 267629 h 285693"/>
              <a:gd name="connsiteX2" fmla="*/ 22303 w 139391"/>
              <a:gd name="connsiteY2" fmla="*/ 262054 h 285693"/>
              <a:gd name="connsiteX3" fmla="*/ 0 w 139391"/>
              <a:gd name="connsiteY3" fmla="*/ 267629 h 285693"/>
            </a:gdLst>
            <a:ahLst/>
            <a:cxnLst>
              <a:cxn ang="0">
                <a:pos x="connsiteX0" y="connsiteY0"/>
              </a:cxn>
              <a:cxn ang="0">
                <a:pos x="connsiteX1" y="connsiteY1"/>
              </a:cxn>
              <a:cxn ang="0">
                <a:pos x="connsiteX2" y="connsiteY2"/>
              </a:cxn>
              <a:cxn ang="0">
                <a:pos x="connsiteX3" y="connsiteY3"/>
              </a:cxn>
            </a:cxnLst>
            <a:rect l="l" t="t" r="r" b="b"/>
            <a:pathLst>
              <a:path w="139391" h="285693">
                <a:moveTo>
                  <a:pt x="139391" y="0"/>
                </a:moveTo>
                <a:cubicBezTo>
                  <a:pt x="129633" y="111976"/>
                  <a:pt x="119876" y="223953"/>
                  <a:pt x="100361" y="267629"/>
                </a:cubicBezTo>
                <a:cubicBezTo>
                  <a:pt x="80846" y="311305"/>
                  <a:pt x="39030" y="262054"/>
                  <a:pt x="22303" y="262054"/>
                </a:cubicBezTo>
                <a:cubicBezTo>
                  <a:pt x="5576" y="262054"/>
                  <a:pt x="2788" y="264841"/>
                  <a:pt x="0" y="267629"/>
                </a:cubicBezTo>
              </a:path>
            </a:pathLst>
          </a:custGeom>
          <a:noFill/>
          <a:ln w="19050">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4B04B24F-1CFB-5DDA-E6CE-717A8AD39E7F}"/>
              </a:ext>
            </a:extLst>
          </p:cNvPr>
          <p:cNvSpPr txBox="1"/>
          <p:nvPr/>
        </p:nvSpPr>
        <p:spPr>
          <a:xfrm>
            <a:off x="2866235" y="2452014"/>
            <a:ext cx="834363" cy="430887"/>
          </a:xfrm>
          <a:prstGeom prst="rect">
            <a:avLst/>
          </a:prstGeom>
          <a:noFill/>
        </p:spPr>
        <p:txBody>
          <a:bodyPr wrap="square">
            <a:spAutoFit/>
          </a:bodyPr>
          <a:lstStyle/>
          <a:p>
            <a:r>
              <a:rPr lang="en-US" altLang="ja-JP" sz="1100" b="0" dirty="0">
                <a:solidFill>
                  <a:srgbClr val="0000FF"/>
                </a:solidFill>
                <a:latin typeface="+mn-lt"/>
                <a:ea typeface="+mn-ea"/>
                <a:sym typeface="Arial"/>
              </a:rPr>
              <a:t>Wired connection</a:t>
            </a:r>
            <a:endParaRPr lang="ja-JP" altLang="en-US" sz="1100" dirty="0">
              <a:solidFill>
                <a:srgbClr val="0000FF"/>
              </a:solidFill>
            </a:endParaRPr>
          </a:p>
        </p:txBody>
      </p:sp>
      <p:cxnSp>
        <p:nvCxnSpPr>
          <p:cNvPr id="29" name="直線矢印コネクタ 28">
            <a:extLst>
              <a:ext uri="{FF2B5EF4-FFF2-40B4-BE49-F238E27FC236}">
                <a16:creationId xmlns:a16="http://schemas.microsoft.com/office/drawing/2014/main" id="{FEBB7FEC-F714-DC6A-5DED-DB6572D1809E}"/>
              </a:ext>
            </a:extLst>
          </p:cNvPr>
          <p:cNvCxnSpPr>
            <a:cxnSpLocks/>
            <a:endCxn id="16" idx="23"/>
          </p:cNvCxnSpPr>
          <p:nvPr/>
        </p:nvCxnSpPr>
        <p:spPr>
          <a:xfrm>
            <a:off x="3432999" y="2816015"/>
            <a:ext cx="440123" cy="309128"/>
          </a:xfrm>
          <a:prstGeom prst="straightConnector1">
            <a:avLst/>
          </a:prstGeom>
          <a:ln w="12700">
            <a:solidFill>
              <a:schemeClr val="bg2"/>
            </a:solidFill>
            <a:prstDash val="dash"/>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39E30A5F-3546-C784-8BE1-080B2C5E9E9F}"/>
              </a:ext>
            </a:extLst>
          </p:cNvPr>
          <p:cNvSpPr txBox="1"/>
          <p:nvPr/>
        </p:nvSpPr>
        <p:spPr>
          <a:xfrm>
            <a:off x="2698815" y="2909120"/>
            <a:ext cx="834363" cy="261610"/>
          </a:xfrm>
          <a:prstGeom prst="rect">
            <a:avLst/>
          </a:prstGeom>
          <a:noFill/>
        </p:spPr>
        <p:txBody>
          <a:bodyPr wrap="square">
            <a:spAutoFit/>
          </a:bodyPr>
          <a:lstStyle/>
          <a:p>
            <a:r>
              <a:rPr lang="en-US" altLang="ja-JP" sz="1100" b="0" dirty="0">
                <a:solidFill>
                  <a:srgbClr val="0000FF"/>
                </a:solidFill>
                <a:latin typeface="+mn-lt"/>
                <a:ea typeface="+mn-ea"/>
                <a:sym typeface="Arial"/>
              </a:rPr>
              <a:t>electrode</a:t>
            </a:r>
            <a:endParaRPr lang="ja-JP" altLang="en-US" sz="1100" dirty="0">
              <a:solidFill>
                <a:srgbClr val="0000FF"/>
              </a:solidFill>
            </a:endParaRPr>
          </a:p>
        </p:txBody>
      </p:sp>
      <p:cxnSp>
        <p:nvCxnSpPr>
          <p:cNvPr id="37" name="直線矢印コネクタ 36">
            <a:extLst>
              <a:ext uri="{FF2B5EF4-FFF2-40B4-BE49-F238E27FC236}">
                <a16:creationId xmlns:a16="http://schemas.microsoft.com/office/drawing/2014/main" id="{5F7B298C-9CE8-950D-0AA3-BF05BB67B619}"/>
              </a:ext>
            </a:extLst>
          </p:cNvPr>
          <p:cNvCxnSpPr>
            <a:cxnSpLocks/>
            <a:endCxn id="16" idx="18"/>
          </p:cNvCxnSpPr>
          <p:nvPr/>
        </p:nvCxnSpPr>
        <p:spPr>
          <a:xfrm>
            <a:off x="3310210" y="3055525"/>
            <a:ext cx="320194" cy="129219"/>
          </a:xfrm>
          <a:prstGeom prst="straightConnector1">
            <a:avLst/>
          </a:prstGeom>
          <a:ln w="12700">
            <a:solidFill>
              <a:schemeClr val="bg2"/>
            </a:solidFill>
            <a:prstDash val="dash"/>
            <a:headEnd type="none" w="lg" len="lg"/>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8684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7470CE-6E91-4656-8965-7CA304B620DA}"/>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057E93C5-1748-8E7A-6519-DE98CCF1C92C}"/>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1CF5C857-5084-0327-C1C9-3C444B327CB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35</a:t>
            </a:fld>
            <a:endParaRPr dirty="0"/>
          </a:p>
        </p:txBody>
      </p:sp>
      <p:sp>
        <p:nvSpPr>
          <p:cNvPr id="5" name="タイトル 4">
            <a:extLst>
              <a:ext uri="{FF2B5EF4-FFF2-40B4-BE49-F238E27FC236}">
                <a16:creationId xmlns:a16="http://schemas.microsoft.com/office/drawing/2014/main" id="{585B940F-6923-EAAB-CBFD-84C44C56B55F}"/>
              </a:ext>
            </a:extLst>
          </p:cNvPr>
          <p:cNvSpPr>
            <a:spLocks noGrp="1"/>
          </p:cNvSpPr>
          <p:nvPr>
            <p:ph type="title"/>
          </p:nvPr>
        </p:nvSpPr>
        <p:spPr>
          <a:xfrm>
            <a:off x="351263" y="612261"/>
            <a:ext cx="7772400" cy="511233"/>
          </a:xfrm>
        </p:spPr>
        <p:txBody>
          <a:bodyPr/>
          <a:lstStyle/>
          <a:p>
            <a:r>
              <a:rPr kumimoji="1" lang="en-US" altLang="ja-JP" dirty="0"/>
              <a:t>Suggestion from Prof. Hirata</a:t>
            </a:r>
            <a:endParaRPr kumimoji="1" lang="ja-JP" altLang="en-US" dirty="0"/>
          </a:p>
        </p:txBody>
      </p:sp>
      <p:sp>
        <p:nvSpPr>
          <p:cNvPr id="6" name="テキスト ボックス 5">
            <a:extLst>
              <a:ext uri="{FF2B5EF4-FFF2-40B4-BE49-F238E27FC236}">
                <a16:creationId xmlns:a16="http://schemas.microsoft.com/office/drawing/2014/main" id="{37B513F2-E447-5356-6158-87F7572CA1B0}"/>
              </a:ext>
            </a:extLst>
          </p:cNvPr>
          <p:cNvSpPr txBox="1"/>
          <p:nvPr/>
        </p:nvSpPr>
        <p:spPr>
          <a:xfrm>
            <a:off x="600870" y="977180"/>
            <a:ext cx="6555807" cy="523220"/>
          </a:xfrm>
          <a:prstGeom prst="rect">
            <a:avLst/>
          </a:prstGeom>
          <a:noFill/>
        </p:spPr>
        <p:txBody>
          <a:bodyPr wrap="square">
            <a:spAutoFit/>
          </a:bodyPr>
          <a:lstStyle/>
          <a:p>
            <a:r>
              <a:rPr lang="en-US" altLang="ja-JP" sz="2800" b="0" dirty="0">
                <a:solidFill>
                  <a:srgbClr val="FF0000"/>
                </a:solidFill>
              </a:rPr>
              <a:t>Implant to implant model f</a:t>
            </a:r>
            <a:r>
              <a:rPr kumimoji="1" lang="en-US" altLang="ja-JP" sz="2800" b="0" strike="noStrike" dirty="0">
                <a:solidFill>
                  <a:srgbClr val="FF0000"/>
                </a:solidFill>
              </a:rPr>
              <a:t>or next Gen.</a:t>
            </a:r>
            <a:endParaRPr lang="ja-JP" altLang="en-US" sz="2800" dirty="0"/>
          </a:p>
        </p:txBody>
      </p:sp>
      <p:grpSp>
        <p:nvGrpSpPr>
          <p:cNvPr id="15" name="グループ化 14">
            <a:extLst>
              <a:ext uri="{FF2B5EF4-FFF2-40B4-BE49-F238E27FC236}">
                <a16:creationId xmlns:a16="http://schemas.microsoft.com/office/drawing/2014/main" id="{0BB4DD8D-8559-64A8-98B0-B2CADDA8904E}"/>
              </a:ext>
            </a:extLst>
          </p:cNvPr>
          <p:cNvGrpSpPr/>
          <p:nvPr/>
        </p:nvGrpSpPr>
        <p:grpSpPr>
          <a:xfrm>
            <a:off x="1240407" y="1859286"/>
            <a:ext cx="2306732" cy="3960604"/>
            <a:chOff x="2936387" y="1499997"/>
            <a:chExt cx="2810851" cy="4469419"/>
          </a:xfrm>
        </p:grpSpPr>
        <p:grpSp>
          <p:nvGrpSpPr>
            <p:cNvPr id="7" name="グループ化 6">
              <a:extLst>
                <a:ext uri="{FF2B5EF4-FFF2-40B4-BE49-F238E27FC236}">
                  <a16:creationId xmlns:a16="http://schemas.microsoft.com/office/drawing/2014/main" id="{18922FB4-412C-B551-29D5-0E497A374100}"/>
                </a:ext>
              </a:extLst>
            </p:cNvPr>
            <p:cNvGrpSpPr/>
            <p:nvPr/>
          </p:nvGrpSpPr>
          <p:grpSpPr>
            <a:xfrm>
              <a:off x="2936387" y="1499997"/>
              <a:ext cx="2810851" cy="4469419"/>
              <a:chOff x="762000" y="3733689"/>
              <a:chExt cx="1006668" cy="1656142"/>
            </a:xfrm>
          </p:grpSpPr>
          <p:sp>
            <p:nvSpPr>
              <p:cNvPr id="8" name="フリーフォーム: 図形 7">
                <a:extLst>
                  <a:ext uri="{FF2B5EF4-FFF2-40B4-BE49-F238E27FC236}">
                    <a16:creationId xmlns:a16="http://schemas.microsoft.com/office/drawing/2014/main" id="{F545066D-85FD-4A57-D059-70A54208849C}"/>
                  </a:ext>
                </a:extLst>
              </p:cNvPr>
              <p:cNvSpPr/>
              <p:nvPr/>
            </p:nvSpPr>
            <p:spPr>
              <a:xfrm>
                <a:off x="762000" y="3733689"/>
                <a:ext cx="1006668" cy="1656142"/>
              </a:xfrm>
              <a:custGeom>
                <a:avLst/>
                <a:gdLst>
                  <a:gd name="connsiteX0" fmla="*/ 0 w 770709"/>
                  <a:gd name="connsiteY0" fmla="*/ 1267097 h 1267097"/>
                  <a:gd name="connsiteX1" fmla="*/ 65315 w 770709"/>
                  <a:gd name="connsiteY1" fmla="*/ 940526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1081 w 771790"/>
                  <a:gd name="connsiteY0" fmla="*/ 1267097 h 1267097"/>
                  <a:gd name="connsiteX1" fmla="*/ 30677 w 771790"/>
                  <a:gd name="connsiteY1" fmla="*/ 1040538 h 1267097"/>
                  <a:gd name="connsiteX2" fmla="*/ 92521 w 771790"/>
                  <a:gd name="connsiteY2" fmla="*/ 901337 h 1267097"/>
                  <a:gd name="connsiteX3" fmla="*/ 105584 w 771790"/>
                  <a:gd name="connsiteY3" fmla="*/ 862149 h 1267097"/>
                  <a:gd name="connsiteX4" fmla="*/ 66396 w 771790"/>
                  <a:gd name="connsiteY4" fmla="*/ 313509 h 1267097"/>
                  <a:gd name="connsiteX5" fmla="*/ 53333 w 771790"/>
                  <a:gd name="connsiteY5" fmla="*/ 248194 h 1267097"/>
                  <a:gd name="connsiteX6" fmla="*/ 92521 w 771790"/>
                  <a:gd name="connsiteY6" fmla="*/ 65314 h 1267097"/>
                  <a:gd name="connsiteX7" fmla="*/ 170898 w 771790"/>
                  <a:gd name="connsiteY7" fmla="*/ 26126 h 1267097"/>
                  <a:gd name="connsiteX8" fmla="*/ 275401 w 771790"/>
                  <a:gd name="connsiteY8" fmla="*/ 0 h 1267097"/>
                  <a:gd name="connsiteX9" fmla="*/ 497470 w 771790"/>
                  <a:gd name="connsiteY9" fmla="*/ 13063 h 1267097"/>
                  <a:gd name="connsiteX10" fmla="*/ 641161 w 771790"/>
                  <a:gd name="connsiteY10" fmla="*/ 130629 h 1267097"/>
                  <a:gd name="connsiteX11" fmla="*/ 771790 w 771790"/>
                  <a:gd name="connsiteY11" fmla="*/ 326572 h 1267097"/>
                  <a:gd name="connsiteX12" fmla="*/ 732601 w 771790"/>
                  <a:gd name="connsiteY12" fmla="*/ 444137 h 1267097"/>
                  <a:gd name="connsiteX13" fmla="*/ 680350 w 771790"/>
                  <a:gd name="connsiteY13" fmla="*/ 470263 h 1267097"/>
                  <a:gd name="connsiteX14" fmla="*/ 628098 w 771790"/>
                  <a:gd name="connsiteY14" fmla="*/ 548640 h 1267097"/>
                  <a:gd name="connsiteX15" fmla="*/ 562784 w 771790"/>
                  <a:gd name="connsiteY15" fmla="*/ 600892 h 1267097"/>
                  <a:gd name="connsiteX16" fmla="*/ 536658 w 771790"/>
                  <a:gd name="connsiteY16" fmla="*/ 640080 h 1267097"/>
                  <a:gd name="connsiteX17" fmla="*/ 484407 w 771790"/>
                  <a:gd name="connsiteY17" fmla="*/ 679269 h 1267097"/>
                  <a:gd name="connsiteX18" fmla="*/ 406030 w 771790"/>
                  <a:gd name="connsiteY18" fmla="*/ 731520 h 1267097"/>
                  <a:gd name="connsiteX19" fmla="*/ 392967 w 771790"/>
                  <a:gd name="connsiteY19" fmla="*/ 809897 h 1267097"/>
                  <a:gd name="connsiteX20" fmla="*/ 379904 w 771790"/>
                  <a:gd name="connsiteY20" fmla="*/ 849086 h 1267097"/>
                  <a:gd name="connsiteX21" fmla="*/ 366841 w 771790"/>
                  <a:gd name="connsiteY21" fmla="*/ 901337 h 1267097"/>
                  <a:gd name="connsiteX22" fmla="*/ 353778 w 771790"/>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29527 w 770709"/>
                  <a:gd name="connsiteY2" fmla="*/ 891812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39527 w 810236"/>
                  <a:gd name="connsiteY0" fmla="*/ 1267097 h 1267097"/>
                  <a:gd name="connsiteX1" fmla="*/ 69123 w 810236"/>
                  <a:gd name="connsiteY1" fmla="*/ 1040538 h 1267097"/>
                  <a:gd name="connsiteX2" fmla="*/ 69054 w 810236"/>
                  <a:gd name="connsiteY2" fmla="*/ 891812 h 1267097"/>
                  <a:gd name="connsiteX3" fmla="*/ 1155 w 810236"/>
                  <a:gd name="connsiteY3" fmla="*/ 669268 h 1267097"/>
                  <a:gd name="connsiteX4" fmla="*/ 104842 w 810236"/>
                  <a:gd name="connsiteY4" fmla="*/ 313509 h 1267097"/>
                  <a:gd name="connsiteX5" fmla="*/ 91779 w 810236"/>
                  <a:gd name="connsiteY5" fmla="*/ 248194 h 1267097"/>
                  <a:gd name="connsiteX6" fmla="*/ 130967 w 810236"/>
                  <a:gd name="connsiteY6" fmla="*/ 65314 h 1267097"/>
                  <a:gd name="connsiteX7" fmla="*/ 209344 w 810236"/>
                  <a:gd name="connsiteY7" fmla="*/ 26126 h 1267097"/>
                  <a:gd name="connsiteX8" fmla="*/ 313847 w 810236"/>
                  <a:gd name="connsiteY8" fmla="*/ 0 h 1267097"/>
                  <a:gd name="connsiteX9" fmla="*/ 535916 w 810236"/>
                  <a:gd name="connsiteY9" fmla="*/ 13063 h 1267097"/>
                  <a:gd name="connsiteX10" fmla="*/ 679607 w 810236"/>
                  <a:gd name="connsiteY10" fmla="*/ 130629 h 1267097"/>
                  <a:gd name="connsiteX11" fmla="*/ 810236 w 810236"/>
                  <a:gd name="connsiteY11" fmla="*/ 326572 h 1267097"/>
                  <a:gd name="connsiteX12" fmla="*/ 771047 w 810236"/>
                  <a:gd name="connsiteY12" fmla="*/ 444137 h 1267097"/>
                  <a:gd name="connsiteX13" fmla="*/ 718796 w 810236"/>
                  <a:gd name="connsiteY13" fmla="*/ 470263 h 1267097"/>
                  <a:gd name="connsiteX14" fmla="*/ 666544 w 810236"/>
                  <a:gd name="connsiteY14" fmla="*/ 548640 h 1267097"/>
                  <a:gd name="connsiteX15" fmla="*/ 601230 w 810236"/>
                  <a:gd name="connsiteY15" fmla="*/ 600892 h 1267097"/>
                  <a:gd name="connsiteX16" fmla="*/ 575104 w 810236"/>
                  <a:gd name="connsiteY16" fmla="*/ 640080 h 1267097"/>
                  <a:gd name="connsiteX17" fmla="*/ 522853 w 810236"/>
                  <a:gd name="connsiteY17" fmla="*/ 679269 h 1267097"/>
                  <a:gd name="connsiteX18" fmla="*/ 444476 w 810236"/>
                  <a:gd name="connsiteY18" fmla="*/ 731520 h 1267097"/>
                  <a:gd name="connsiteX19" fmla="*/ 431413 w 810236"/>
                  <a:gd name="connsiteY19" fmla="*/ 809897 h 1267097"/>
                  <a:gd name="connsiteX20" fmla="*/ 418350 w 810236"/>
                  <a:gd name="connsiteY20" fmla="*/ 849086 h 1267097"/>
                  <a:gd name="connsiteX21" fmla="*/ 405287 w 810236"/>
                  <a:gd name="connsiteY21" fmla="*/ 901337 h 1267097"/>
                  <a:gd name="connsiteX22" fmla="*/ 392224 w 810236"/>
                  <a:gd name="connsiteY22" fmla="*/ 1175657 h 1267097"/>
                  <a:gd name="connsiteX0" fmla="*/ 76399 w 847108"/>
                  <a:gd name="connsiteY0" fmla="*/ 1267097 h 1267097"/>
                  <a:gd name="connsiteX1" fmla="*/ 105995 w 847108"/>
                  <a:gd name="connsiteY1" fmla="*/ 1040538 h 1267097"/>
                  <a:gd name="connsiteX2" fmla="*/ 105926 w 847108"/>
                  <a:gd name="connsiteY2" fmla="*/ 891812 h 1267097"/>
                  <a:gd name="connsiteX3" fmla="*/ 38027 w 847108"/>
                  <a:gd name="connsiteY3" fmla="*/ 669268 h 1267097"/>
                  <a:gd name="connsiteX4" fmla="*/ 3601 w 847108"/>
                  <a:gd name="connsiteY4" fmla="*/ 261121 h 1267097"/>
                  <a:gd name="connsiteX5" fmla="*/ 128651 w 847108"/>
                  <a:gd name="connsiteY5" fmla="*/ 248194 h 1267097"/>
                  <a:gd name="connsiteX6" fmla="*/ 167839 w 847108"/>
                  <a:gd name="connsiteY6" fmla="*/ 65314 h 1267097"/>
                  <a:gd name="connsiteX7" fmla="*/ 246216 w 847108"/>
                  <a:gd name="connsiteY7" fmla="*/ 26126 h 1267097"/>
                  <a:gd name="connsiteX8" fmla="*/ 350719 w 847108"/>
                  <a:gd name="connsiteY8" fmla="*/ 0 h 1267097"/>
                  <a:gd name="connsiteX9" fmla="*/ 572788 w 847108"/>
                  <a:gd name="connsiteY9" fmla="*/ 13063 h 1267097"/>
                  <a:gd name="connsiteX10" fmla="*/ 716479 w 847108"/>
                  <a:gd name="connsiteY10" fmla="*/ 130629 h 1267097"/>
                  <a:gd name="connsiteX11" fmla="*/ 847108 w 847108"/>
                  <a:gd name="connsiteY11" fmla="*/ 326572 h 1267097"/>
                  <a:gd name="connsiteX12" fmla="*/ 807919 w 847108"/>
                  <a:gd name="connsiteY12" fmla="*/ 444137 h 1267097"/>
                  <a:gd name="connsiteX13" fmla="*/ 755668 w 847108"/>
                  <a:gd name="connsiteY13" fmla="*/ 470263 h 1267097"/>
                  <a:gd name="connsiteX14" fmla="*/ 703416 w 847108"/>
                  <a:gd name="connsiteY14" fmla="*/ 548640 h 1267097"/>
                  <a:gd name="connsiteX15" fmla="*/ 638102 w 847108"/>
                  <a:gd name="connsiteY15" fmla="*/ 600892 h 1267097"/>
                  <a:gd name="connsiteX16" fmla="*/ 611976 w 847108"/>
                  <a:gd name="connsiteY16" fmla="*/ 640080 h 1267097"/>
                  <a:gd name="connsiteX17" fmla="*/ 559725 w 847108"/>
                  <a:gd name="connsiteY17" fmla="*/ 679269 h 1267097"/>
                  <a:gd name="connsiteX18" fmla="*/ 481348 w 847108"/>
                  <a:gd name="connsiteY18" fmla="*/ 731520 h 1267097"/>
                  <a:gd name="connsiteX19" fmla="*/ 468285 w 847108"/>
                  <a:gd name="connsiteY19" fmla="*/ 809897 h 1267097"/>
                  <a:gd name="connsiteX20" fmla="*/ 455222 w 847108"/>
                  <a:gd name="connsiteY20" fmla="*/ 849086 h 1267097"/>
                  <a:gd name="connsiteX21" fmla="*/ 442159 w 847108"/>
                  <a:gd name="connsiteY21" fmla="*/ 901337 h 1267097"/>
                  <a:gd name="connsiteX22" fmla="*/ 429096 w 847108"/>
                  <a:gd name="connsiteY22" fmla="*/ 1175657 h 1267097"/>
                  <a:gd name="connsiteX0" fmla="*/ 74040 w 844749"/>
                  <a:gd name="connsiteY0" fmla="*/ 1267097 h 1267097"/>
                  <a:gd name="connsiteX1" fmla="*/ 103636 w 844749"/>
                  <a:gd name="connsiteY1" fmla="*/ 1040538 h 1267097"/>
                  <a:gd name="connsiteX2" fmla="*/ 103567 w 844749"/>
                  <a:gd name="connsiteY2" fmla="*/ 891812 h 1267097"/>
                  <a:gd name="connsiteX3" fmla="*/ 35668 w 844749"/>
                  <a:gd name="connsiteY3" fmla="*/ 669268 h 1267097"/>
                  <a:gd name="connsiteX4" fmla="*/ 1242 w 844749"/>
                  <a:gd name="connsiteY4" fmla="*/ 261121 h 1267097"/>
                  <a:gd name="connsiteX5" fmla="*/ 81048 w 844749"/>
                  <a:gd name="connsiteY5" fmla="*/ 62456 h 1267097"/>
                  <a:gd name="connsiteX6" fmla="*/ 165480 w 844749"/>
                  <a:gd name="connsiteY6" fmla="*/ 65314 h 1267097"/>
                  <a:gd name="connsiteX7" fmla="*/ 243857 w 844749"/>
                  <a:gd name="connsiteY7" fmla="*/ 26126 h 1267097"/>
                  <a:gd name="connsiteX8" fmla="*/ 348360 w 844749"/>
                  <a:gd name="connsiteY8" fmla="*/ 0 h 1267097"/>
                  <a:gd name="connsiteX9" fmla="*/ 570429 w 844749"/>
                  <a:gd name="connsiteY9" fmla="*/ 13063 h 1267097"/>
                  <a:gd name="connsiteX10" fmla="*/ 714120 w 844749"/>
                  <a:gd name="connsiteY10" fmla="*/ 130629 h 1267097"/>
                  <a:gd name="connsiteX11" fmla="*/ 844749 w 844749"/>
                  <a:gd name="connsiteY11" fmla="*/ 326572 h 1267097"/>
                  <a:gd name="connsiteX12" fmla="*/ 805560 w 844749"/>
                  <a:gd name="connsiteY12" fmla="*/ 444137 h 1267097"/>
                  <a:gd name="connsiteX13" fmla="*/ 753309 w 844749"/>
                  <a:gd name="connsiteY13" fmla="*/ 470263 h 1267097"/>
                  <a:gd name="connsiteX14" fmla="*/ 701057 w 844749"/>
                  <a:gd name="connsiteY14" fmla="*/ 548640 h 1267097"/>
                  <a:gd name="connsiteX15" fmla="*/ 635743 w 844749"/>
                  <a:gd name="connsiteY15" fmla="*/ 600892 h 1267097"/>
                  <a:gd name="connsiteX16" fmla="*/ 609617 w 844749"/>
                  <a:gd name="connsiteY16" fmla="*/ 640080 h 1267097"/>
                  <a:gd name="connsiteX17" fmla="*/ 557366 w 844749"/>
                  <a:gd name="connsiteY17" fmla="*/ 679269 h 1267097"/>
                  <a:gd name="connsiteX18" fmla="*/ 478989 w 844749"/>
                  <a:gd name="connsiteY18" fmla="*/ 731520 h 1267097"/>
                  <a:gd name="connsiteX19" fmla="*/ 465926 w 844749"/>
                  <a:gd name="connsiteY19" fmla="*/ 809897 h 1267097"/>
                  <a:gd name="connsiteX20" fmla="*/ 452863 w 844749"/>
                  <a:gd name="connsiteY20" fmla="*/ 849086 h 1267097"/>
                  <a:gd name="connsiteX21" fmla="*/ 439800 w 844749"/>
                  <a:gd name="connsiteY21" fmla="*/ 901337 h 1267097"/>
                  <a:gd name="connsiteX22" fmla="*/ 426737 w 844749"/>
                  <a:gd name="connsiteY22" fmla="*/ 1175657 h 1267097"/>
                  <a:gd name="connsiteX0" fmla="*/ 74040 w 844749"/>
                  <a:gd name="connsiteY0" fmla="*/ 1291603 h 1291603"/>
                  <a:gd name="connsiteX1" fmla="*/ 103636 w 844749"/>
                  <a:gd name="connsiteY1" fmla="*/ 1065044 h 1291603"/>
                  <a:gd name="connsiteX2" fmla="*/ 103567 w 844749"/>
                  <a:gd name="connsiteY2" fmla="*/ 916318 h 1291603"/>
                  <a:gd name="connsiteX3" fmla="*/ 35668 w 844749"/>
                  <a:gd name="connsiteY3" fmla="*/ 693774 h 1291603"/>
                  <a:gd name="connsiteX4" fmla="*/ 1242 w 844749"/>
                  <a:gd name="connsiteY4" fmla="*/ 285627 h 1291603"/>
                  <a:gd name="connsiteX5" fmla="*/ 81048 w 844749"/>
                  <a:gd name="connsiteY5" fmla="*/ 86962 h 1291603"/>
                  <a:gd name="connsiteX6" fmla="*/ 165480 w 844749"/>
                  <a:gd name="connsiteY6" fmla="*/ 89820 h 1291603"/>
                  <a:gd name="connsiteX7" fmla="*/ 301007 w 844749"/>
                  <a:gd name="connsiteY7" fmla="*/ 3007 h 1291603"/>
                  <a:gd name="connsiteX8" fmla="*/ 348360 w 844749"/>
                  <a:gd name="connsiteY8" fmla="*/ 24506 h 1291603"/>
                  <a:gd name="connsiteX9" fmla="*/ 570429 w 844749"/>
                  <a:gd name="connsiteY9" fmla="*/ 37569 h 1291603"/>
                  <a:gd name="connsiteX10" fmla="*/ 714120 w 844749"/>
                  <a:gd name="connsiteY10" fmla="*/ 155135 h 1291603"/>
                  <a:gd name="connsiteX11" fmla="*/ 844749 w 844749"/>
                  <a:gd name="connsiteY11" fmla="*/ 351078 h 1291603"/>
                  <a:gd name="connsiteX12" fmla="*/ 805560 w 844749"/>
                  <a:gd name="connsiteY12" fmla="*/ 468643 h 1291603"/>
                  <a:gd name="connsiteX13" fmla="*/ 753309 w 844749"/>
                  <a:gd name="connsiteY13" fmla="*/ 494769 h 1291603"/>
                  <a:gd name="connsiteX14" fmla="*/ 701057 w 844749"/>
                  <a:gd name="connsiteY14" fmla="*/ 573146 h 1291603"/>
                  <a:gd name="connsiteX15" fmla="*/ 635743 w 844749"/>
                  <a:gd name="connsiteY15" fmla="*/ 625398 h 1291603"/>
                  <a:gd name="connsiteX16" fmla="*/ 609617 w 844749"/>
                  <a:gd name="connsiteY16" fmla="*/ 664586 h 1291603"/>
                  <a:gd name="connsiteX17" fmla="*/ 557366 w 844749"/>
                  <a:gd name="connsiteY17" fmla="*/ 703775 h 1291603"/>
                  <a:gd name="connsiteX18" fmla="*/ 478989 w 844749"/>
                  <a:gd name="connsiteY18" fmla="*/ 756026 h 1291603"/>
                  <a:gd name="connsiteX19" fmla="*/ 465926 w 844749"/>
                  <a:gd name="connsiteY19" fmla="*/ 834403 h 1291603"/>
                  <a:gd name="connsiteX20" fmla="*/ 452863 w 844749"/>
                  <a:gd name="connsiteY20" fmla="*/ 873592 h 1291603"/>
                  <a:gd name="connsiteX21" fmla="*/ 439800 w 844749"/>
                  <a:gd name="connsiteY21" fmla="*/ 925843 h 1291603"/>
                  <a:gd name="connsiteX22" fmla="*/ 426737 w 844749"/>
                  <a:gd name="connsiteY22" fmla="*/ 1200163 h 1291603"/>
                  <a:gd name="connsiteX0" fmla="*/ 74040 w 844749"/>
                  <a:gd name="connsiteY0" fmla="*/ 1288654 h 1288654"/>
                  <a:gd name="connsiteX1" fmla="*/ 103636 w 844749"/>
                  <a:gd name="connsiteY1" fmla="*/ 1062095 h 1288654"/>
                  <a:gd name="connsiteX2" fmla="*/ 103567 w 844749"/>
                  <a:gd name="connsiteY2" fmla="*/ 913369 h 1288654"/>
                  <a:gd name="connsiteX3" fmla="*/ 35668 w 844749"/>
                  <a:gd name="connsiteY3" fmla="*/ 690825 h 1288654"/>
                  <a:gd name="connsiteX4" fmla="*/ 1242 w 844749"/>
                  <a:gd name="connsiteY4" fmla="*/ 282678 h 1288654"/>
                  <a:gd name="connsiteX5" fmla="*/ 81048 w 844749"/>
                  <a:gd name="connsiteY5" fmla="*/ 84013 h 1288654"/>
                  <a:gd name="connsiteX6" fmla="*/ 194055 w 844749"/>
                  <a:gd name="connsiteY6" fmla="*/ 17815 h 1288654"/>
                  <a:gd name="connsiteX7" fmla="*/ 301007 w 844749"/>
                  <a:gd name="connsiteY7" fmla="*/ 58 h 1288654"/>
                  <a:gd name="connsiteX8" fmla="*/ 348360 w 844749"/>
                  <a:gd name="connsiteY8" fmla="*/ 21557 h 1288654"/>
                  <a:gd name="connsiteX9" fmla="*/ 570429 w 844749"/>
                  <a:gd name="connsiteY9" fmla="*/ 34620 h 1288654"/>
                  <a:gd name="connsiteX10" fmla="*/ 714120 w 844749"/>
                  <a:gd name="connsiteY10" fmla="*/ 152186 h 1288654"/>
                  <a:gd name="connsiteX11" fmla="*/ 844749 w 844749"/>
                  <a:gd name="connsiteY11" fmla="*/ 348129 h 1288654"/>
                  <a:gd name="connsiteX12" fmla="*/ 805560 w 844749"/>
                  <a:gd name="connsiteY12" fmla="*/ 465694 h 1288654"/>
                  <a:gd name="connsiteX13" fmla="*/ 753309 w 844749"/>
                  <a:gd name="connsiteY13" fmla="*/ 491820 h 1288654"/>
                  <a:gd name="connsiteX14" fmla="*/ 701057 w 844749"/>
                  <a:gd name="connsiteY14" fmla="*/ 570197 h 1288654"/>
                  <a:gd name="connsiteX15" fmla="*/ 635743 w 844749"/>
                  <a:gd name="connsiteY15" fmla="*/ 622449 h 1288654"/>
                  <a:gd name="connsiteX16" fmla="*/ 609617 w 844749"/>
                  <a:gd name="connsiteY16" fmla="*/ 661637 h 1288654"/>
                  <a:gd name="connsiteX17" fmla="*/ 557366 w 844749"/>
                  <a:gd name="connsiteY17" fmla="*/ 700826 h 1288654"/>
                  <a:gd name="connsiteX18" fmla="*/ 478989 w 844749"/>
                  <a:gd name="connsiteY18" fmla="*/ 753077 h 1288654"/>
                  <a:gd name="connsiteX19" fmla="*/ 465926 w 844749"/>
                  <a:gd name="connsiteY19" fmla="*/ 831454 h 1288654"/>
                  <a:gd name="connsiteX20" fmla="*/ 452863 w 844749"/>
                  <a:gd name="connsiteY20" fmla="*/ 870643 h 1288654"/>
                  <a:gd name="connsiteX21" fmla="*/ 439800 w 844749"/>
                  <a:gd name="connsiteY21" fmla="*/ 922894 h 1288654"/>
                  <a:gd name="connsiteX22" fmla="*/ 426737 w 844749"/>
                  <a:gd name="connsiteY22" fmla="*/ 1197214 h 128865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99004 w 844749"/>
                  <a:gd name="connsiteY9" fmla="*/ 1202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45064 w 808278"/>
                  <a:gd name="connsiteY10" fmla="*/ 273582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620436 w 808278"/>
                  <a:gd name="connsiteY9" fmla="*/ 110772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6623 w 808278"/>
                  <a:gd name="connsiteY9" fmla="*/ 115535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7193"/>
                  <a:gd name="connsiteY0" fmla="*/ 1288606 h 1288606"/>
                  <a:gd name="connsiteX1" fmla="*/ 103636 w 807193"/>
                  <a:gd name="connsiteY1" fmla="*/ 1062047 h 1288606"/>
                  <a:gd name="connsiteX2" fmla="*/ 103567 w 807193"/>
                  <a:gd name="connsiteY2" fmla="*/ 913321 h 1288606"/>
                  <a:gd name="connsiteX3" fmla="*/ 35668 w 807193"/>
                  <a:gd name="connsiteY3" fmla="*/ 690777 h 1288606"/>
                  <a:gd name="connsiteX4" fmla="*/ 1242 w 807193"/>
                  <a:gd name="connsiteY4" fmla="*/ 282630 h 1288606"/>
                  <a:gd name="connsiteX5" fmla="*/ 81048 w 807193"/>
                  <a:gd name="connsiteY5" fmla="*/ 83965 h 1288606"/>
                  <a:gd name="connsiteX6" fmla="*/ 194055 w 807193"/>
                  <a:gd name="connsiteY6" fmla="*/ 17767 h 1288606"/>
                  <a:gd name="connsiteX7" fmla="*/ 301007 w 807193"/>
                  <a:gd name="connsiteY7" fmla="*/ 10 h 1288606"/>
                  <a:gd name="connsiteX8" fmla="*/ 453135 w 807193"/>
                  <a:gd name="connsiteY8" fmla="*/ 19128 h 1288606"/>
                  <a:gd name="connsiteX9" fmla="*/ 596623 w 807193"/>
                  <a:gd name="connsiteY9" fmla="*/ 115535 h 1288606"/>
                  <a:gd name="connsiteX10" fmla="*/ 668876 w 807193"/>
                  <a:gd name="connsiteY10" fmla="*/ 268819 h 1288606"/>
                  <a:gd name="connsiteX11" fmla="*/ 661393 w 807193"/>
                  <a:gd name="connsiteY11" fmla="*/ 460000 h 1288606"/>
                  <a:gd name="connsiteX12" fmla="*/ 805560 w 807193"/>
                  <a:gd name="connsiteY12" fmla="*/ 465646 h 1288606"/>
                  <a:gd name="connsiteX13" fmla="*/ 538997 w 807193"/>
                  <a:gd name="connsiteY13" fmla="*/ 594166 h 1288606"/>
                  <a:gd name="connsiteX14" fmla="*/ 701057 w 807193"/>
                  <a:gd name="connsiteY14" fmla="*/ 570149 h 1288606"/>
                  <a:gd name="connsiteX15" fmla="*/ 635743 w 807193"/>
                  <a:gd name="connsiteY15" fmla="*/ 622401 h 1288606"/>
                  <a:gd name="connsiteX16" fmla="*/ 609617 w 807193"/>
                  <a:gd name="connsiteY16" fmla="*/ 661589 h 1288606"/>
                  <a:gd name="connsiteX17" fmla="*/ 557366 w 807193"/>
                  <a:gd name="connsiteY17" fmla="*/ 700778 h 1288606"/>
                  <a:gd name="connsiteX18" fmla="*/ 478989 w 807193"/>
                  <a:gd name="connsiteY18" fmla="*/ 753029 h 1288606"/>
                  <a:gd name="connsiteX19" fmla="*/ 465926 w 807193"/>
                  <a:gd name="connsiteY19" fmla="*/ 831406 h 1288606"/>
                  <a:gd name="connsiteX20" fmla="*/ 452863 w 807193"/>
                  <a:gd name="connsiteY20" fmla="*/ 870595 h 1288606"/>
                  <a:gd name="connsiteX21" fmla="*/ 439800 w 807193"/>
                  <a:gd name="connsiteY21" fmla="*/ 922846 h 1288606"/>
                  <a:gd name="connsiteX22" fmla="*/ 426737 w 807193"/>
                  <a:gd name="connsiteY22" fmla="*/ 1197166 h 1288606"/>
                  <a:gd name="connsiteX0" fmla="*/ 74040 w 703713"/>
                  <a:gd name="connsiteY0" fmla="*/ 1288606 h 1288606"/>
                  <a:gd name="connsiteX1" fmla="*/ 103636 w 703713"/>
                  <a:gd name="connsiteY1" fmla="*/ 1062047 h 1288606"/>
                  <a:gd name="connsiteX2" fmla="*/ 103567 w 703713"/>
                  <a:gd name="connsiteY2" fmla="*/ 913321 h 1288606"/>
                  <a:gd name="connsiteX3" fmla="*/ 35668 w 703713"/>
                  <a:gd name="connsiteY3" fmla="*/ 690777 h 1288606"/>
                  <a:gd name="connsiteX4" fmla="*/ 1242 w 703713"/>
                  <a:gd name="connsiteY4" fmla="*/ 282630 h 1288606"/>
                  <a:gd name="connsiteX5" fmla="*/ 81048 w 703713"/>
                  <a:gd name="connsiteY5" fmla="*/ 83965 h 1288606"/>
                  <a:gd name="connsiteX6" fmla="*/ 194055 w 703713"/>
                  <a:gd name="connsiteY6" fmla="*/ 17767 h 1288606"/>
                  <a:gd name="connsiteX7" fmla="*/ 301007 w 703713"/>
                  <a:gd name="connsiteY7" fmla="*/ 10 h 1288606"/>
                  <a:gd name="connsiteX8" fmla="*/ 453135 w 703713"/>
                  <a:gd name="connsiteY8" fmla="*/ 19128 h 1288606"/>
                  <a:gd name="connsiteX9" fmla="*/ 596623 w 703713"/>
                  <a:gd name="connsiteY9" fmla="*/ 115535 h 1288606"/>
                  <a:gd name="connsiteX10" fmla="*/ 668876 w 703713"/>
                  <a:gd name="connsiteY10" fmla="*/ 268819 h 1288606"/>
                  <a:gd name="connsiteX11" fmla="*/ 661393 w 703713"/>
                  <a:gd name="connsiteY11" fmla="*/ 460000 h 1288606"/>
                  <a:gd name="connsiteX12" fmla="*/ 565054 w 703713"/>
                  <a:gd name="connsiteY12" fmla="*/ 534702 h 1288606"/>
                  <a:gd name="connsiteX13" fmla="*/ 538997 w 703713"/>
                  <a:gd name="connsiteY13" fmla="*/ 594166 h 1288606"/>
                  <a:gd name="connsiteX14" fmla="*/ 701057 w 703713"/>
                  <a:gd name="connsiteY14" fmla="*/ 570149 h 1288606"/>
                  <a:gd name="connsiteX15" fmla="*/ 635743 w 703713"/>
                  <a:gd name="connsiteY15" fmla="*/ 622401 h 1288606"/>
                  <a:gd name="connsiteX16" fmla="*/ 609617 w 703713"/>
                  <a:gd name="connsiteY16" fmla="*/ 661589 h 1288606"/>
                  <a:gd name="connsiteX17" fmla="*/ 557366 w 703713"/>
                  <a:gd name="connsiteY17" fmla="*/ 700778 h 1288606"/>
                  <a:gd name="connsiteX18" fmla="*/ 478989 w 703713"/>
                  <a:gd name="connsiteY18" fmla="*/ 753029 h 1288606"/>
                  <a:gd name="connsiteX19" fmla="*/ 465926 w 703713"/>
                  <a:gd name="connsiteY19" fmla="*/ 831406 h 1288606"/>
                  <a:gd name="connsiteX20" fmla="*/ 452863 w 703713"/>
                  <a:gd name="connsiteY20" fmla="*/ 870595 h 1288606"/>
                  <a:gd name="connsiteX21" fmla="*/ 439800 w 703713"/>
                  <a:gd name="connsiteY21" fmla="*/ 922846 h 1288606"/>
                  <a:gd name="connsiteX22" fmla="*/ 426737 w 70371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9617 w 670183"/>
                  <a:gd name="connsiteY16" fmla="*/ 661589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43406 w 670183"/>
                  <a:gd name="connsiteY22" fmla="*/ 1225741 h 1288606"/>
                  <a:gd name="connsiteX0" fmla="*/ 86486 w 682629"/>
                  <a:gd name="connsiteY0" fmla="*/ 1288606 h 1288606"/>
                  <a:gd name="connsiteX1" fmla="*/ 116082 w 682629"/>
                  <a:gd name="connsiteY1" fmla="*/ 1062047 h 1288606"/>
                  <a:gd name="connsiteX2" fmla="*/ 116013 w 682629"/>
                  <a:gd name="connsiteY2" fmla="*/ 913321 h 1288606"/>
                  <a:gd name="connsiteX3" fmla="*/ 7633 w 682629"/>
                  <a:gd name="connsiteY3" fmla="*/ 474083 h 1288606"/>
                  <a:gd name="connsiteX4" fmla="*/ 13688 w 682629"/>
                  <a:gd name="connsiteY4" fmla="*/ 282630 h 1288606"/>
                  <a:gd name="connsiteX5" fmla="*/ 93494 w 682629"/>
                  <a:gd name="connsiteY5" fmla="*/ 83965 h 1288606"/>
                  <a:gd name="connsiteX6" fmla="*/ 206501 w 682629"/>
                  <a:gd name="connsiteY6" fmla="*/ 17767 h 1288606"/>
                  <a:gd name="connsiteX7" fmla="*/ 313453 w 682629"/>
                  <a:gd name="connsiteY7" fmla="*/ 10 h 1288606"/>
                  <a:gd name="connsiteX8" fmla="*/ 465581 w 682629"/>
                  <a:gd name="connsiteY8" fmla="*/ 19128 h 1288606"/>
                  <a:gd name="connsiteX9" fmla="*/ 609069 w 682629"/>
                  <a:gd name="connsiteY9" fmla="*/ 115535 h 1288606"/>
                  <a:gd name="connsiteX10" fmla="*/ 681322 w 682629"/>
                  <a:gd name="connsiteY10" fmla="*/ 268819 h 1288606"/>
                  <a:gd name="connsiteX11" fmla="*/ 673839 w 682629"/>
                  <a:gd name="connsiteY11" fmla="*/ 460000 h 1288606"/>
                  <a:gd name="connsiteX12" fmla="*/ 577500 w 682629"/>
                  <a:gd name="connsiteY12" fmla="*/ 534702 h 1288606"/>
                  <a:gd name="connsiteX13" fmla="*/ 551443 w 682629"/>
                  <a:gd name="connsiteY13" fmla="*/ 594166 h 1288606"/>
                  <a:gd name="connsiteX14" fmla="*/ 587297 w 682629"/>
                  <a:gd name="connsiteY14" fmla="*/ 617774 h 1288606"/>
                  <a:gd name="connsiteX15" fmla="*/ 648189 w 682629"/>
                  <a:gd name="connsiteY15" fmla="*/ 622401 h 1288606"/>
                  <a:gd name="connsiteX16" fmla="*/ 617300 w 682629"/>
                  <a:gd name="connsiteY16" fmla="*/ 678257 h 1288606"/>
                  <a:gd name="connsiteX17" fmla="*/ 548381 w 682629"/>
                  <a:gd name="connsiteY17" fmla="*/ 722210 h 1288606"/>
                  <a:gd name="connsiteX18" fmla="*/ 429522 w 682629"/>
                  <a:gd name="connsiteY18" fmla="*/ 776841 h 1288606"/>
                  <a:gd name="connsiteX19" fmla="*/ 411697 w 682629"/>
                  <a:gd name="connsiteY19" fmla="*/ 848075 h 1288606"/>
                  <a:gd name="connsiteX20" fmla="*/ 424828 w 682629"/>
                  <a:gd name="connsiteY20" fmla="*/ 903933 h 1288606"/>
                  <a:gd name="connsiteX21" fmla="*/ 459390 w 682629"/>
                  <a:gd name="connsiteY21" fmla="*/ 989521 h 1288606"/>
                  <a:gd name="connsiteX22" fmla="*/ 455852 w 682629"/>
                  <a:gd name="connsiteY22" fmla="*/ 1225741 h 1288606"/>
                  <a:gd name="connsiteX0" fmla="*/ 85467 w 681610"/>
                  <a:gd name="connsiteY0" fmla="*/ 1288606 h 1288606"/>
                  <a:gd name="connsiteX1" fmla="*/ 115063 w 681610"/>
                  <a:gd name="connsiteY1" fmla="*/ 1062047 h 1288606"/>
                  <a:gd name="connsiteX2" fmla="*/ 114994 w 681610"/>
                  <a:gd name="connsiteY2" fmla="*/ 913321 h 1288606"/>
                  <a:gd name="connsiteX3" fmla="*/ 6614 w 681610"/>
                  <a:gd name="connsiteY3" fmla="*/ 474083 h 1288606"/>
                  <a:gd name="connsiteX4" fmla="*/ 12669 w 681610"/>
                  <a:gd name="connsiteY4" fmla="*/ 282630 h 1288606"/>
                  <a:gd name="connsiteX5" fmla="*/ 92475 w 681610"/>
                  <a:gd name="connsiteY5" fmla="*/ 83965 h 1288606"/>
                  <a:gd name="connsiteX6" fmla="*/ 205482 w 681610"/>
                  <a:gd name="connsiteY6" fmla="*/ 17767 h 1288606"/>
                  <a:gd name="connsiteX7" fmla="*/ 312434 w 681610"/>
                  <a:gd name="connsiteY7" fmla="*/ 10 h 1288606"/>
                  <a:gd name="connsiteX8" fmla="*/ 464562 w 681610"/>
                  <a:gd name="connsiteY8" fmla="*/ 19128 h 1288606"/>
                  <a:gd name="connsiteX9" fmla="*/ 608050 w 681610"/>
                  <a:gd name="connsiteY9" fmla="*/ 115535 h 1288606"/>
                  <a:gd name="connsiteX10" fmla="*/ 680303 w 681610"/>
                  <a:gd name="connsiteY10" fmla="*/ 268819 h 1288606"/>
                  <a:gd name="connsiteX11" fmla="*/ 672820 w 681610"/>
                  <a:gd name="connsiteY11" fmla="*/ 460000 h 1288606"/>
                  <a:gd name="connsiteX12" fmla="*/ 576481 w 681610"/>
                  <a:gd name="connsiteY12" fmla="*/ 534702 h 1288606"/>
                  <a:gd name="connsiteX13" fmla="*/ 550424 w 681610"/>
                  <a:gd name="connsiteY13" fmla="*/ 594166 h 1288606"/>
                  <a:gd name="connsiteX14" fmla="*/ 586278 w 681610"/>
                  <a:gd name="connsiteY14" fmla="*/ 617774 h 1288606"/>
                  <a:gd name="connsiteX15" fmla="*/ 647170 w 681610"/>
                  <a:gd name="connsiteY15" fmla="*/ 622401 h 1288606"/>
                  <a:gd name="connsiteX16" fmla="*/ 616281 w 681610"/>
                  <a:gd name="connsiteY16" fmla="*/ 678257 h 1288606"/>
                  <a:gd name="connsiteX17" fmla="*/ 547362 w 681610"/>
                  <a:gd name="connsiteY17" fmla="*/ 722210 h 1288606"/>
                  <a:gd name="connsiteX18" fmla="*/ 428503 w 681610"/>
                  <a:gd name="connsiteY18" fmla="*/ 776841 h 1288606"/>
                  <a:gd name="connsiteX19" fmla="*/ 410678 w 681610"/>
                  <a:gd name="connsiteY19" fmla="*/ 848075 h 1288606"/>
                  <a:gd name="connsiteX20" fmla="*/ 423809 w 681610"/>
                  <a:gd name="connsiteY20" fmla="*/ 903933 h 1288606"/>
                  <a:gd name="connsiteX21" fmla="*/ 458371 w 681610"/>
                  <a:gd name="connsiteY21" fmla="*/ 989521 h 1288606"/>
                  <a:gd name="connsiteX22" fmla="*/ 454833 w 681610"/>
                  <a:gd name="connsiteY22" fmla="*/ 1225741 h 1288606"/>
                  <a:gd name="connsiteX0" fmla="*/ 95504 w 691647"/>
                  <a:gd name="connsiteY0" fmla="*/ 1288606 h 1288606"/>
                  <a:gd name="connsiteX1" fmla="*/ 125100 w 691647"/>
                  <a:gd name="connsiteY1" fmla="*/ 1062047 h 1288606"/>
                  <a:gd name="connsiteX2" fmla="*/ 125031 w 691647"/>
                  <a:gd name="connsiteY2" fmla="*/ 913321 h 1288606"/>
                  <a:gd name="connsiteX3" fmla="*/ 16651 w 691647"/>
                  <a:gd name="connsiteY3" fmla="*/ 474083 h 1288606"/>
                  <a:gd name="connsiteX4" fmla="*/ 6037 w 691647"/>
                  <a:gd name="connsiteY4" fmla="*/ 249293 h 1288606"/>
                  <a:gd name="connsiteX5" fmla="*/ 102512 w 691647"/>
                  <a:gd name="connsiteY5" fmla="*/ 83965 h 1288606"/>
                  <a:gd name="connsiteX6" fmla="*/ 215519 w 691647"/>
                  <a:gd name="connsiteY6" fmla="*/ 17767 h 1288606"/>
                  <a:gd name="connsiteX7" fmla="*/ 322471 w 691647"/>
                  <a:gd name="connsiteY7" fmla="*/ 10 h 1288606"/>
                  <a:gd name="connsiteX8" fmla="*/ 474599 w 691647"/>
                  <a:gd name="connsiteY8" fmla="*/ 19128 h 1288606"/>
                  <a:gd name="connsiteX9" fmla="*/ 618087 w 691647"/>
                  <a:gd name="connsiteY9" fmla="*/ 115535 h 1288606"/>
                  <a:gd name="connsiteX10" fmla="*/ 690340 w 691647"/>
                  <a:gd name="connsiteY10" fmla="*/ 268819 h 1288606"/>
                  <a:gd name="connsiteX11" fmla="*/ 682857 w 691647"/>
                  <a:gd name="connsiteY11" fmla="*/ 460000 h 1288606"/>
                  <a:gd name="connsiteX12" fmla="*/ 586518 w 691647"/>
                  <a:gd name="connsiteY12" fmla="*/ 534702 h 1288606"/>
                  <a:gd name="connsiteX13" fmla="*/ 560461 w 691647"/>
                  <a:gd name="connsiteY13" fmla="*/ 594166 h 1288606"/>
                  <a:gd name="connsiteX14" fmla="*/ 596315 w 691647"/>
                  <a:gd name="connsiteY14" fmla="*/ 617774 h 1288606"/>
                  <a:gd name="connsiteX15" fmla="*/ 657207 w 691647"/>
                  <a:gd name="connsiteY15" fmla="*/ 622401 h 1288606"/>
                  <a:gd name="connsiteX16" fmla="*/ 626318 w 691647"/>
                  <a:gd name="connsiteY16" fmla="*/ 678257 h 1288606"/>
                  <a:gd name="connsiteX17" fmla="*/ 557399 w 691647"/>
                  <a:gd name="connsiteY17" fmla="*/ 722210 h 1288606"/>
                  <a:gd name="connsiteX18" fmla="*/ 438540 w 691647"/>
                  <a:gd name="connsiteY18" fmla="*/ 776841 h 1288606"/>
                  <a:gd name="connsiteX19" fmla="*/ 420715 w 691647"/>
                  <a:gd name="connsiteY19" fmla="*/ 848075 h 1288606"/>
                  <a:gd name="connsiteX20" fmla="*/ 433846 w 691647"/>
                  <a:gd name="connsiteY20" fmla="*/ 903933 h 1288606"/>
                  <a:gd name="connsiteX21" fmla="*/ 468408 w 691647"/>
                  <a:gd name="connsiteY21" fmla="*/ 989521 h 1288606"/>
                  <a:gd name="connsiteX22" fmla="*/ 464870 w 691647"/>
                  <a:gd name="connsiteY22" fmla="*/ 1225741 h 1288606"/>
                  <a:gd name="connsiteX0" fmla="*/ 112033 w 708176"/>
                  <a:gd name="connsiteY0" fmla="*/ 1288606 h 1288606"/>
                  <a:gd name="connsiteX1" fmla="*/ 141629 w 708176"/>
                  <a:gd name="connsiteY1" fmla="*/ 1062047 h 1288606"/>
                  <a:gd name="connsiteX2" fmla="*/ 141560 w 708176"/>
                  <a:gd name="connsiteY2" fmla="*/ 913321 h 1288606"/>
                  <a:gd name="connsiteX3" fmla="*/ 33180 w 708176"/>
                  <a:gd name="connsiteY3" fmla="*/ 474083 h 1288606"/>
                  <a:gd name="connsiteX4" fmla="*/ 3516 w 708176"/>
                  <a:gd name="connsiteY4" fmla="*/ 249293 h 1288606"/>
                  <a:gd name="connsiteX5" fmla="*/ 119041 w 708176"/>
                  <a:gd name="connsiteY5" fmla="*/ 83965 h 1288606"/>
                  <a:gd name="connsiteX6" fmla="*/ 232048 w 708176"/>
                  <a:gd name="connsiteY6" fmla="*/ 17767 h 1288606"/>
                  <a:gd name="connsiteX7" fmla="*/ 339000 w 708176"/>
                  <a:gd name="connsiteY7" fmla="*/ 10 h 1288606"/>
                  <a:gd name="connsiteX8" fmla="*/ 491128 w 708176"/>
                  <a:gd name="connsiteY8" fmla="*/ 19128 h 1288606"/>
                  <a:gd name="connsiteX9" fmla="*/ 634616 w 708176"/>
                  <a:gd name="connsiteY9" fmla="*/ 115535 h 1288606"/>
                  <a:gd name="connsiteX10" fmla="*/ 706869 w 708176"/>
                  <a:gd name="connsiteY10" fmla="*/ 268819 h 1288606"/>
                  <a:gd name="connsiteX11" fmla="*/ 699386 w 708176"/>
                  <a:gd name="connsiteY11" fmla="*/ 460000 h 1288606"/>
                  <a:gd name="connsiteX12" fmla="*/ 603047 w 708176"/>
                  <a:gd name="connsiteY12" fmla="*/ 534702 h 1288606"/>
                  <a:gd name="connsiteX13" fmla="*/ 576990 w 708176"/>
                  <a:gd name="connsiteY13" fmla="*/ 594166 h 1288606"/>
                  <a:gd name="connsiteX14" fmla="*/ 612844 w 708176"/>
                  <a:gd name="connsiteY14" fmla="*/ 617774 h 1288606"/>
                  <a:gd name="connsiteX15" fmla="*/ 673736 w 708176"/>
                  <a:gd name="connsiteY15" fmla="*/ 622401 h 1288606"/>
                  <a:gd name="connsiteX16" fmla="*/ 642847 w 708176"/>
                  <a:gd name="connsiteY16" fmla="*/ 678257 h 1288606"/>
                  <a:gd name="connsiteX17" fmla="*/ 573928 w 708176"/>
                  <a:gd name="connsiteY17" fmla="*/ 722210 h 1288606"/>
                  <a:gd name="connsiteX18" fmla="*/ 455069 w 708176"/>
                  <a:gd name="connsiteY18" fmla="*/ 776841 h 1288606"/>
                  <a:gd name="connsiteX19" fmla="*/ 437244 w 708176"/>
                  <a:gd name="connsiteY19" fmla="*/ 848075 h 1288606"/>
                  <a:gd name="connsiteX20" fmla="*/ 450375 w 708176"/>
                  <a:gd name="connsiteY20" fmla="*/ 903933 h 1288606"/>
                  <a:gd name="connsiteX21" fmla="*/ 484937 w 708176"/>
                  <a:gd name="connsiteY21" fmla="*/ 989521 h 1288606"/>
                  <a:gd name="connsiteX22" fmla="*/ 481399 w 708176"/>
                  <a:gd name="connsiteY22" fmla="*/ 1225741 h 1288606"/>
                  <a:gd name="connsiteX0" fmla="*/ 109635 w 705778"/>
                  <a:gd name="connsiteY0" fmla="*/ 1288612 h 1288612"/>
                  <a:gd name="connsiteX1" fmla="*/ 139231 w 705778"/>
                  <a:gd name="connsiteY1" fmla="*/ 1062053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09635 w 705778"/>
                  <a:gd name="connsiteY0" fmla="*/ 1288612 h 1288612"/>
                  <a:gd name="connsiteX1" fmla="*/ 172568 w 705778"/>
                  <a:gd name="connsiteY1" fmla="*/ 1026335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76707 w 705778"/>
                  <a:gd name="connsiteY3" fmla="*/ 637511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102900 w 705778"/>
                  <a:gd name="connsiteY3" fmla="*/ 635130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6743 w 707642"/>
                  <a:gd name="connsiteY0" fmla="*/ 1164787 h 1225747"/>
                  <a:gd name="connsiteX1" fmla="*/ 186338 w 707642"/>
                  <a:gd name="connsiteY1" fmla="*/ 1021572 h 1225747"/>
                  <a:gd name="connsiteX2" fmla="*/ 148170 w 707642"/>
                  <a:gd name="connsiteY2" fmla="*/ 853796 h 1225747"/>
                  <a:gd name="connsiteX3" fmla="*/ 104764 w 707642"/>
                  <a:gd name="connsiteY3" fmla="*/ 635130 h 1225747"/>
                  <a:gd name="connsiteX4" fmla="*/ 18359 w 707642"/>
                  <a:gd name="connsiteY4" fmla="*/ 447895 h 1225747"/>
                  <a:gd name="connsiteX5" fmla="*/ 2982 w 707642"/>
                  <a:gd name="connsiteY5" fmla="*/ 249299 h 1225747"/>
                  <a:gd name="connsiteX6" fmla="*/ 73264 w 707642"/>
                  <a:gd name="connsiteY6" fmla="*/ 95877 h 1225747"/>
                  <a:gd name="connsiteX7" fmla="*/ 231514 w 707642"/>
                  <a:gd name="connsiteY7" fmla="*/ 17773 h 1225747"/>
                  <a:gd name="connsiteX8" fmla="*/ 338466 w 707642"/>
                  <a:gd name="connsiteY8" fmla="*/ 16 h 1225747"/>
                  <a:gd name="connsiteX9" fmla="*/ 490594 w 707642"/>
                  <a:gd name="connsiteY9" fmla="*/ 19134 h 1225747"/>
                  <a:gd name="connsiteX10" fmla="*/ 634082 w 707642"/>
                  <a:gd name="connsiteY10" fmla="*/ 115541 h 1225747"/>
                  <a:gd name="connsiteX11" fmla="*/ 706335 w 707642"/>
                  <a:gd name="connsiteY11" fmla="*/ 268825 h 1225747"/>
                  <a:gd name="connsiteX12" fmla="*/ 698852 w 707642"/>
                  <a:gd name="connsiteY12" fmla="*/ 460006 h 1225747"/>
                  <a:gd name="connsiteX13" fmla="*/ 602513 w 707642"/>
                  <a:gd name="connsiteY13" fmla="*/ 534708 h 1225747"/>
                  <a:gd name="connsiteX14" fmla="*/ 576456 w 707642"/>
                  <a:gd name="connsiteY14" fmla="*/ 594172 h 1225747"/>
                  <a:gd name="connsiteX15" fmla="*/ 612310 w 707642"/>
                  <a:gd name="connsiteY15" fmla="*/ 617780 h 1225747"/>
                  <a:gd name="connsiteX16" fmla="*/ 673202 w 707642"/>
                  <a:gd name="connsiteY16" fmla="*/ 622407 h 1225747"/>
                  <a:gd name="connsiteX17" fmla="*/ 642313 w 707642"/>
                  <a:gd name="connsiteY17" fmla="*/ 678263 h 1225747"/>
                  <a:gd name="connsiteX18" fmla="*/ 573394 w 707642"/>
                  <a:gd name="connsiteY18" fmla="*/ 722216 h 1225747"/>
                  <a:gd name="connsiteX19" fmla="*/ 454535 w 707642"/>
                  <a:gd name="connsiteY19" fmla="*/ 776847 h 1225747"/>
                  <a:gd name="connsiteX20" fmla="*/ 436710 w 707642"/>
                  <a:gd name="connsiteY20" fmla="*/ 848081 h 1225747"/>
                  <a:gd name="connsiteX21" fmla="*/ 449841 w 707642"/>
                  <a:gd name="connsiteY21" fmla="*/ 903939 h 1225747"/>
                  <a:gd name="connsiteX22" fmla="*/ 484403 w 707642"/>
                  <a:gd name="connsiteY22" fmla="*/ 989527 h 1225747"/>
                  <a:gd name="connsiteX23" fmla="*/ 480865 w 707642"/>
                  <a:gd name="connsiteY23" fmla="*/ 1225747 h 1225747"/>
                  <a:gd name="connsiteX0" fmla="*/ 161688 w 712587"/>
                  <a:gd name="connsiteY0" fmla="*/ 1164787 h 1225747"/>
                  <a:gd name="connsiteX1" fmla="*/ 191283 w 712587"/>
                  <a:gd name="connsiteY1" fmla="*/ 1021572 h 1225747"/>
                  <a:gd name="connsiteX2" fmla="*/ 153115 w 712587"/>
                  <a:gd name="connsiteY2" fmla="*/ 853796 h 1225747"/>
                  <a:gd name="connsiteX3" fmla="*/ 109709 w 712587"/>
                  <a:gd name="connsiteY3" fmla="*/ 635130 h 1225747"/>
                  <a:gd name="connsiteX4" fmla="*/ 23304 w 712587"/>
                  <a:gd name="connsiteY4" fmla="*/ 447895 h 1225747"/>
                  <a:gd name="connsiteX5" fmla="*/ 7927 w 712587"/>
                  <a:gd name="connsiteY5" fmla="*/ 249299 h 1225747"/>
                  <a:gd name="connsiteX6" fmla="*/ 78209 w 712587"/>
                  <a:gd name="connsiteY6" fmla="*/ 95877 h 1225747"/>
                  <a:gd name="connsiteX7" fmla="*/ 236459 w 712587"/>
                  <a:gd name="connsiteY7" fmla="*/ 17773 h 1225747"/>
                  <a:gd name="connsiteX8" fmla="*/ 343411 w 712587"/>
                  <a:gd name="connsiteY8" fmla="*/ 16 h 1225747"/>
                  <a:gd name="connsiteX9" fmla="*/ 495539 w 712587"/>
                  <a:gd name="connsiteY9" fmla="*/ 19134 h 1225747"/>
                  <a:gd name="connsiteX10" fmla="*/ 639027 w 712587"/>
                  <a:gd name="connsiteY10" fmla="*/ 115541 h 1225747"/>
                  <a:gd name="connsiteX11" fmla="*/ 711280 w 712587"/>
                  <a:gd name="connsiteY11" fmla="*/ 268825 h 1225747"/>
                  <a:gd name="connsiteX12" fmla="*/ 703797 w 712587"/>
                  <a:gd name="connsiteY12" fmla="*/ 460006 h 1225747"/>
                  <a:gd name="connsiteX13" fmla="*/ 607458 w 712587"/>
                  <a:gd name="connsiteY13" fmla="*/ 534708 h 1225747"/>
                  <a:gd name="connsiteX14" fmla="*/ 581401 w 712587"/>
                  <a:gd name="connsiteY14" fmla="*/ 594172 h 1225747"/>
                  <a:gd name="connsiteX15" fmla="*/ 617255 w 712587"/>
                  <a:gd name="connsiteY15" fmla="*/ 617780 h 1225747"/>
                  <a:gd name="connsiteX16" fmla="*/ 678147 w 712587"/>
                  <a:gd name="connsiteY16" fmla="*/ 622407 h 1225747"/>
                  <a:gd name="connsiteX17" fmla="*/ 647258 w 712587"/>
                  <a:gd name="connsiteY17" fmla="*/ 678263 h 1225747"/>
                  <a:gd name="connsiteX18" fmla="*/ 578339 w 712587"/>
                  <a:gd name="connsiteY18" fmla="*/ 722216 h 1225747"/>
                  <a:gd name="connsiteX19" fmla="*/ 459480 w 712587"/>
                  <a:gd name="connsiteY19" fmla="*/ 776847 h 1225747"/>
                  <a:gd name="connsiteX20" fmla="*/ 441655 w 712587"/>
                  <a:gd name="connsiteY20" fmla="*/ 848081 h 1225747"/>
                  <a:gd name="connsiteX21" fmla="*/ 454786 w 712587"/>
                  <a:gd name="connsiteY21" fmla="*/ 903939 h 1225747"/>
                  <a:gd name="connsiteX22" fmla="*/ 489348 w 712587"/>
                  <a:gd name="connsiteY22" fmla="*/ 989527 h 1225747"/>
                  <a:gd name="connsiteX23" fmla="*/ 485810 w 712587"/>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5125 w 708003"/>
                  <a:gd name="connsiteY3" fmla="*/ 635130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74015 w 708003"/>
                  <a:gd name="connsiteY21" fmla="*/ 913464 h 1225747"/>
                  <a:gd name="connsiteX22" fmla="*/ 484764 w 708003"/>
                  <a:gd name="connsiteY22" fmla="*/ 989527 h 1225747"/>
                  <a:gd name="connsiteX23" fmla="*/ 481226 w 708003"/>
                  <a:gd name="connsiteY23" fmla="*/ 1225747 h 122574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70360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63216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8003" h="1164787">
                    <a:moveTo>
                      <a:pt x="157104" y="1164787"/>
                    </a:moveTo>
                    <a:cubicBezTo>
                      <a:pt x="186634" y="1089774"/>
                      <a:pt x="188128" y="1073404"/>
                      <a:pt x="186699" y="1021572"/>
                    </a:cubicBezTo>
                    <a:cubicBezTo>
                      <a:pt x="185270" y="969740"/>
                      <a:pt x="161333" y="903519"/>
                      <a:pt x="148531" y="853796"/>
                    </a:cubicBezTo>
                    <a:cubicBezTo>
                      <a:pt x="135729" y="804073"/>
                      <a:pt x="129142" y="786520"/>
                      <a:pt x="109888" y="723236"/>
                    </a:cubicBezTo>
                    <a:cubicBezTo>
                      <a:pt x="90634" y="659952"/>
                      <a:pt x="43225" y="550697"/>
                      <a:pt x="30627" y="485995"/>
                    </a:cubicBezTo>
                    <a:cubicBezTo>
                      <a:pt x="-1486" y="384078"/>
                      <a:pt x="-3823" y="314319"/>
                      <a:pt x="3343" y="249299"/>
                    </a:cubicBezTo>
                    <a:cubicBezTo>
                      <a:pt x="10509" y="184279"/>
                      <a:pt x="35536" y="134465"/>
                      <a:pt x="73625" y="95877"/>
                    </a:cubicBezTo>
                    <a:cubicBezTo>
                      <a:pt x="111714" y="57289"/>
                      <a:pt x="187675" y="33750"/>
                      <a:pt x="231875" y="17773"/>
                    </a:cubicBezTo>
                    <a:cubicBezTo>
                      <a:pt x="276075" y="1796"/>
                      <a:pt x="295647" y="-211"/>
                      <a:pt x="338827" y="16"/>
                    </a:cubicBezTo>
                    <a:cubicBezTo>
                      <a:pt x="382007" y="243"/>
                      <a:pt x="441686" y="-120"/>
                      <a:pt x="490955" y="19134"/>
                    </a:cubicBezTo>
                    <a:cubicBezTo>
                      <a:pt x="540224" y="38388"/>
                      <a:pt x="598486" y="73926"/>
                      <a:pt x="634443" y="115541"/>
                    </a:cubicBezTo>
                    <a:cubicBezTo>
                      <a:pt x="670400" y="157156"/>
                      <a:pt x="695901" y="205064"/>
                      <a:pt x="706696" y="268825"/>
                    </a:cubicBezTo>
                    <a:cubicBezTo>
                      <a:pt x="717491" y="332586"/>
                      <a:pt x="656655" y="391711"/>
                      <a:pt x="699213" y="498107"/>
                    </a:cubicBezTo>
                    <a:cubicBezTo>
                      <a:pt x="686150" y="537295"/>
                      <a:pt x="638751" y="531001"/>
                      <a:pt x="617161" y="541852"/>
                    </a:cubicBezTo>
                    <a:cubicBezTo>
                      <a:pt x="595571" y="552703"/>
                      <a:pt x="566850" y="555324"/>
                      <a:pt x="569673" y="563216"/>
                    </a:cubicBezTo>
                    <a:cubicBezTo>
                      <a:pt x="572496" y="571108"/>
                      <a:pt x="616786" y="579340"/>
                      <a:pt x="634101" y="589205"/>
                    </a:cubicBezTo>
                    <a:cubicBezTo>
                      <a:pt x="651416" y="599070"/>
                      <a:pt x="672134" y="607564"/>
                      <a:pt x="673563" y="622407"/>
                    </a:cubicBezTo>
                    <a:cubicBezTo>
                      <a:pt x="674992" y="637250"/>
                      <a:pt x="659309" y="661628"/>
                      <a:pt x="642674" y="678263"/>
                    </a:cubicBezTo>
                    <a:cubicBezTo>
                      <a:pt x="626039" y="694898"/>
                      <a:pt x="598701" y="706182"/>
                      <a:pt x="573755" y="722216"/>
                    </a:cubicBezTo>
                    <a:cubicBezTo>
                      <a:pt x="548809" y="738250"/>
                      <a:pt x="508236" y="753092"/>
                      <a:pt x="492996" y="774466"/>
                    </a:cubicBezTo>
                    <a:cubicBezTo>
                      <a:pt x="477756" y="795840"/>
                      <a:pt x="485479" y="827296"/>
                      <a:pt x="482315" y="850462"/>
                    </a:cubicBezTo>
                    <a:cubicBezTo>
                      <a:pt x="479152" y="873628"/>
                      <a:pt x="473607" y="890287"/>
                      <a:pt x="474015" y="913464"/>
                    </a:cubicBezTo>
                    <a:cubicBezTo>
                      <a:pt x="474423" y="936641"/>
                      <a:pt x="489118" y="972110"/>
                      <a:pt x="484764" y="989527"/>
                    </a:cubicBezTo>
                    <a:cubicBezTo>
                      <a:pt x="506695" y="1066252"/>
                      <a:pt x="524089" y="1027099"/>
                      <a:pt x="524089" y="1144785"/>
                    </a:cubicBezTo>
                  </a:path>
                </a:pathLst>
              </a:cu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6FA4CD91-4508-3893-EE4B-156FFC9653B3}"/>
                  </a:ext>
                </a:extLst>
              </p:cNvPr>
              <p:cNvSpPr/>
              <p:nvPr/>
            </p:nvSpPr>
            <p:spPr>
              <a:xfrm>
                <a:off x="792835" y="3788374"/>
                <a:ext cx="893977" cy="470908"/>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0" name="楕円 9">
              <a:extLst>
                <a:ext uri="{FF2B5EF4-FFF2-40B4-BE49-F238E27FC236}">
                  <a16:creationId xmlns:a16="http://schemas.microsoft.com/office/drawing/2014/main" id="{7BDF692D-9F92-DC4E-2D05-39DB8E78B628}"/>
                </a:ext>
              </a:extLst>
            </p:cNvPr>
            <p:cNvSpPr/>
            <p:nvPr/>
          </p:nvSpPr>
          <p:spPr>
            <a:xfrm>
              <a:off x="3546857" y="2299838"/>
              <a:ext cx="367871" cy="312281"/>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C493F2C8-27F1-7CF3-838A-D32DFFB4E1FF}"/>
                </a:ext>
              </a:extLst>
            </p:cNvPr>
            <p:cNvSpPr/>
            <p:nvPr/>
          </p:nvSpPr>
          <p:spPr>
            <a:xfrm>
              <a:off x="4898587" y="2299838"/>
              <a:ext cx="367871" cy="312281"/>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2" name="直線矢印コネクタ 11">
              <a:extLst>
                <a:ext uri="{FF2B5EF4-FFF2-40B4-BE49-F238E27FC236}">
                  <a16:creationId xmlns:a16="http://schemas.microsoft.com/office/drawing/2014/main" id="{23C76C6E-C962-E63A-6727-C4FEF737E3A4}"/>
                </a:ext>
              </a:extLst>
            </p:cNvPr>
            <p:cNvCxnSpPr>
              <a:cxnSpLocks/>
              <a:stCxn id="10" idx="6"/>
              <a:endCxn id="11" idx="2"/>
            </p:cNvCxnSpPr>
            <p:nvPr/>
          </p:nvCxnSpPr>
          <p:spPr>
            <a:xfrm>
              <a:off x="3914728" y="2455978"/>
              <a:ext cx="983859" cy="0"/>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grpSp>
      <p:sp>
        <p:nvSpPr>
          <p:cNvPr id="13" name="楕円 12">
            <a:extLst>
              <a:ext uri="{FF2B5EF4-FFF2-40B4-BE49-F238E27FC236}">
                <a16:creationId xmlns:a16="http://schemas.microsoft.com/office/drawing/2014/main" id="{0FC08230-61A0-3408-1BD3-F066CFC68297}"/>
              </a:ext>
            </a:extLst>
          </p:cNvPr>
          <p:cNvSpPr/>
          <p:nvPr/>
        </p:nvSpPr>
        <p:spPr>
          <a:xfrm>
            <a:off x="3865982" y="1522468"/>
            <a:ext cx="4800600" cy="4763523"/>
          </a:xfrm>
          <a:prstGeom prst="ellipse">
            <a:avLst/>
          </a:prstGeom>
          <a:noFill/>
          <a:ln w="762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3E667E34-E413-A20B-CF1F-D5BC2F327978}"/>
              </a:ext>
            </a:extLst>
          </p:cNvPr>
          <p:cNvSpPr txBox="1"/>
          <p:nvPr/>
        </p:nvSpPr>
        <p:spPr>
          <a:xfrm rot="19721063">
            <a:off x="1118244" y="3205844"/>
            <a:ext cx="2551060" cy="646331"/>
          </a:xfrm>
          <a:prstGeom prst="rect">
            <a:avLst/>
          </a:prstGeom>
          <a:solidFill>
            <a:srgbClr val="DDDDDD">
              <a:alpha val="56863"/>
            </a:srgbClr>
          </a:solidFill>
        </p:spPr>
        <p:txBody>
          <a:bodyPr wrap="square">
            <a:spAutoFit/>
          </a:bodyPr>
          <a:lstStyle/>
          <a:p>
            <a:pPr algn="ctr"/>
            <a:r>
              <a:rPr kumimoji="1" lang="en-US" altLang="ja-JP" sz="3600" dirty="0">
                <a:solidFill>
                  <a:srgbClr val="FF0000"/>
                </a:solidFill>
              </a:rPr>
              <a:t>Future</a:t>
            </a:r>
            <a:endParaRPr kumimoji="1" lang="ja-JP" altLang="en-US" sz="3600" dirty="0">
              <a:solidFill>
                <a:srgbClr val="FF0000"/>
              </a:solidFill>
            </a:endParaRPr>
          </a:p>
        </p:txBody>
      </p:sp>
      <p:grpSp>
        <p:nvGrpSpPr>
          <p:cNvPr id="39" name="グループ化 38">
            <a:extLst>
              <a:ext uri="{FF2B5EF4-FFF2-40B4-BE49-F238E27FC236}">
                <a16:creationId xmlns:a16="http://schemas.microsoft.com/office/drawing/2014/main" id="{D50F8FF7-A146-1D34-0054-501B3A3E23FB}"/>
              </a:ext>
            </a:extLst>
          </p:cNvPr>
          <p:cNvGrpSpPr/>
          <p:nvPr/>
        </p:nvGrpSpPr>
        <p:grpSpPr>
          <a:xfrm>
            <a:off x="4070852" y="1403008"/>
            <a:ext cx="4404823" cy="4441490"/>
            <a:chOff x="2609879" y="2529416"/>
            <a:chExt cx="2920756" cy="2945070"/>
          </a:xfrm>
        </p:grpSpPr>
        <p:grpSp>
          <p:nvGrpSpPr>
            <p:cNvPr id="17" name="グループ化 16">
              <a:extLst>
                <a:ext uri="{FF2B5EF4-FFF2-40B4-BE49-F238E27FC236}">
                  <a16:creationId xmlns:a16="http://schemas.microsoft.com/office/drawing/2014/main" id="{7598FC12-0EA8-1CCF-4A9E-C8A07C6F03BD}"/>
                </a:ext>
              </a:extLst>
            </p:cNvPr>
            <p:cNvGrpSpPr/>
            <p:nvPr/>
          </p:nvGrpSpPr>
          <p:grpSpPr>
            <a:xfrm>
              <a:off x="3191855" y="2853437"/>
              <a:ext cx="2338780" cy="2621049"/>
              <a:chOff x="4878387" y="1581216"/>
              <a:chExt cx="3812607" cy="4272753"/>
            </a:xfrm>
          </p:grpSpPr>
          <p:sp>
            <p:nvSpPr>
              <p:cNvPr id="26" name="楕円 25">
                <a:extLst>
                  <a:ext uri="{FF2B5EF4-FFF2-40B4-BE49-F238E27FC236}">
                    <a16:creationId xmlns:a16="http://schemas.microsoft.com/office/drawing/2014/main" id="{0B5BF934-6B01-365D-3959-6A42F4221B1B}"/>
                  </a:ext>
                </a:extLst>
              </p:cNvPr>
              <p:cNvSpPr/>
              <p:nvPr/>
            </p:nvSpPr>
            <p:spPr>
              <a:xfrm rot="20230931">
                <a:off x="6488671" y="5016617"/>
                <a:ext cx="2202323" cy="679508"/>
              </a:xfrm>
              <a:prstGeom prst="ellipse">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Arm</a:t>
                </a:r>
                <a:endParaRPr kumimoji="1" lang="ja-JP" altLang="en-US" dirty="0"/>
              </a:p>
            </p:txBody>
          </p:sp>
          <p:grpSp>
            <p:nvGrpSpPr>
              <p:cNvPr id="27" name="グループ化 26">
                <a:extLst>
                  <a:ext uri="{FF2B5EF4-FFF2-40B4-BE49-F238E27FC236}">
                    <a16:creationId xmlns:a16="http://schemas.microsoft.com/office/drawing/2014/main" id="{FA9535E6-C14B-1E5F-3826-9F26D3DBECFC}"/>
                  </a:ext>
                </a:extLst>
              </p:cNvPr>
              <p:cNvGrpSpPr/>
              <p:nvPr/>
            </p:nvGrpSpPr>
            <p:grpSpPr>
              <a:xfrm>
                <a:off x="4878387" y="1893365"/>
                <a:ext cx="2306732" cy="3960604"/>
                <a:chOff x="762000" y="3733689"/>
                <a:chExt cx="1006668" cy="1656142"/>
              </a:xfrm>
            </p:grpSpPr>
            <p:sp>
              <p:nvSpPr>
                <p:cNvPr id="32" name="フリーフォーム: 図形 31">
                  <a:extLst>
                    <a:ext uri="{FF2B5EF4-FFF2-40B4-BE49-F238E27FC236}">
                      <a16:creationId xmlns:a16="http://schemas.microsoft.com/office/drawing/2014/main" id="{A59FE8F6-21FA-F64A-C798-B674041CFCCC}"/>
                    </a:ext>
                  </a:extLst>
                </p:cNvPr>
                <p:cNvSpPr/>
                <p:nvPr/>
              </p:nvSpPr>
              <p:spPr>
                <a:xfrm>
                  <a:off x="762000" y="3733689"/>
                  <a:ext cx="1006668" cy="1656142"/>
                </a:xfrm>
                <a:custGeom>
                  <a:avLst/>
                  <a:gdLst>
                    <a:gd name="connsiteX0" fmla="*/ 0 w 770709"/>
                    <a:gd name="connsiteY0" fmla="*/ 1267097 h 1267097"/>
                    <a:gd name="connsiteX1" fmla="*/ 65315 w 770709"/>
                    <a:gd name="connsiteY1" fmla="*/ 940526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1081 w 771790"/>
                    <a:gd name="connsiteY0" fmla="*/ 1267097 h 1267097"/>
                    <a:gd name="connsiteX1" fmla="*/ 30677 w 771790"/>
                    <a:gd name="connsiteY1" fmla="*/ 1040538 h 1267097"/>
                    <a:gd name="connsiteX2" fmla="*/ 92521 w 771790"/>
                    <a:gd name="connsiteY2" fmla="*/ 901337 h 1267097"/>
                    <a:gd name="connsiteX3" fmla="*/ 105584 w 771790"/>
                    <a:gd name="connsiteY3" fmla="*/ 862149 h 1267097"/>
                    <a:gd name="connsiteX4" fmla="*/ 66396 w 771790"/>
                    <a:gd name="connsiteY4" fmla="*/ 313509 h 1267097"/>
                    <a:gd name="connsiteX5" fmla="*/ 53333 w 771790"/>
                    <a:gd name="connsiteY5" fmla="*/ 248194 h 1267097"/>
                    <a:gd name="connsiteX6" fmla="*/ 92521 w 771790"/>
                    <a:gd name="connsiteY6" fmla="*/ 65314 h 1267097"/>
                    <a:gd name="connsiteX7" fmla="*/ 170898 w 771790"/>
                    <a:gd name="connsiteY7" fmla="*/ 26126 h 1267097"/>
                    <a:gd name="connsiteX8" fmla="*/ 275401 w 771790"/>
                    <a:gd name="connsiteY8" fmla="*/ 0 h 1267097"/>
                    <a:gd name="connsiteX9" fmla="*/ 497470 w 771790"/>
                    <a:gd name="connsiteY9" fmla="*/ 13063 h 1267097"/>
                    <a:gd name="connsiteX10" fmla="*/ 641161 w 771790"/>
                    <a:gd name="connsiteY10" fmla="*/ 130629 h 1267097"/>
                    <a:gd name="connsiteX11" fmla="*/ 771790 w 771790"/>
                    <a:gd name="connsiteY11" fmla="*/ 326572 h 1267097"/>
                    <a:gd name="connsiteX12" fmla="*/ 732601 w 771790"/>
                    <a:gd name="connsiteY12" fmla="*/ 444137 h 1267097"/>
                    <a:gd name="connsiteX13" fmla="*/ 680350 w 771790"/>
                    <a:gd name="connsiteY13" fmla="*/ 470263 h 1267097"/>
                    <a:gd name="connsiteX14" fmla="*/ 628098 w 771790"/>
                    <a:gd name="connsiteY14" fmla="*/ 548640 h 1267097"/>
                    <a:gd name="connsiteX15" fmla="*/ 562784 w 771790"/>
                    <a:gd name="connsiteY15" fmla="*/ 600892 h 1267097"/>
                    <a:gd name="connsiteX16" fmla="*/ 536658 w 771790"/>
                    <a:gd name="connsiteY16" fmla="*/ 640080 h 1267097"/>
                    <a:gd name="connsiteX17" fmla="*/ 484407 w 771790"/>
                    <a:gd name="connsiteY17" fmla="*/ 679269 h 1267097"/>
                    <a:gd name="connsiteX18" fmla="*/ 406030 w 771790"/>
                    <a:gd name="connsiteY18" fmla="*/ 731520 h 1267097"/>
                    <a:gd name="connsiteX19" fmla="*/ 392967 w 771790"/>
                    <a:gd name="connsiteY19" fmla="*/ 809897 h 1267097"/>
                    <a:gd name="connsiteX20" fmla="*/ 379904 w 771790"/>
                    <a:gd name="connsiteY20" fmla="*/ 849086 h 1267097"/>
                    <a:gd name="connsiteX21" fmla="*/ 366841 w 771790"/>
                    <a:gd name="connsiteY21" fmla="*/ 901337 h 1267097"/>
                    <a:gd name="connsiteX22" fmla="*/ 353778 w 771790"/>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29527 w 770709"/>
                    <a:gd name="connsiteY2" fmla="*/ 891812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39527 w 810236"/>
                    <a:gd name="connsiteY0" fmla="*/ 1267097 h 1267097"/>
                    <a:gd name="connsiteX1" fmla="*/ 69123 w 810236"/>
                    <a:gd name="connsiteY1" fmla="*/ 1040538 h 1267097"/>
                    <a:gd name="connsiteX2" fmla="*/ 69054 w 810236"/>
                    <a:gd name="connsiteY2" fmla="*/ 891812 h 1267097"/>
                    <a:gd name="connsiteX3" fmla="*/ 1155 w 810236"/>
                    <a:gd name="connsiteY3" fmla="*/ 669268 h 1267097"/>
                    <a:gd name="connsiteX4" fmla="*/ 104842 w 810236"/>
                    <a:gd name="connsiteY4" fmla="*/ 313509 h 1267097"/>
                    <a:gd name="connsiteX5" fmla="*/ 91779 w 810236"/>
                    <a:gd name="connsiteY5" fmla="*/ 248194 h 1267097"/>
                    <a:gd name="connsiteX6" fmla="*/ 130967 w 810236"/>
                    <a:gd name="connsiteY6" fmla="*/ 65314 h 1267097"/>
                    <a:gd name="connsiteX7" fmla="*/ 209344 w 810236"/>
                    <a:gd name="connsiteY7" fmla="*/ 26126 h 1267097"/>
                    <a:gd name="connsiteX8" fmla="*/ 313847 w 810236"/>
                    <a:gd name="connsiteY8" fmla="*/ 0 h 1267097"/>
                    <a:gd name="connsiteX9" fmla="*/ 535916 w 810236"/>
                    <a:gd name="connsiteY9" fmla="*/ 13063 h 1267097"/>
                    <a:gd name="connsiteX10" fmla="*/ 679607 w 810236"/>
                    <a:gd name="connsiteY10" fmla="*/ 130629 h 1267097"/>
                    <a:gd name="connsiteX11" fmla="*/ 810236 w 810236"/>
                    <a:gd name="connsiteY11" fmla="*/ 326572 h 1267097"/>
                    <a:gd name="connsiteX12" fmla="*/ 771047 w 810236"/>
                    <a:gd name="connsiteY12" fmla="*/ 444137 h 1267097"/>
                    <a:gd name="connsiteX13" fmla="*/ 718796 w 810236"/>
                    <a:gd name="connsiteY13" fmla="*/ 470263 h 1267097"/>
                    <a:gd name="connsiteX14" fmla="*/ 666544 w 810236"/>
                    <a:gd name="connsiteY14" fmla="*/ 548640 h 1267097"/>
                    <a:gd name="connsiteX15" fmla="*/ 601230 w 810236"/>
                    <a:gd name="connsiteY15" fmla="*/ 600892 h 1267097"/>
                    <a:gd name="connsiteX16" fmla="*/ 575104 w 810236"/>
                    <a:gd name="connsiteY16" fmla="*/ 640080 h 1267097"/>
                    <a:gd name="connsiteX17" fmla="*/ 522853 w 810236"/>
                    <a:gd name="connsiteY17" fmla="*/ 679269 h 1267097"/>
                    <a:gd name="connsiteX18" fmla="*/ 444476 w 810236"/>
                    <a:gd name="connsiteY18" fmla="*/ 731520 h 1267097"/>
                    <a:gd name="connsiteX19" fmla="*/ 431413 w 810236"/>
                    <a:gd name="connsiteY19" fmla="*/ 809897 h 1267097"/>
                    <a:gd name="connsiteX20" fmla="*/ 418350 w 810236"/>
                    <a:gd name="connsiteY20" fmla="*/ 849086 h 1267097"/>
                    <a:gd name="connsiteX21" fmla="*/ 405287 w 810236"/>
                    <a:gd name="connsiteY21" fmla="*/ 901337 h 1267097"/>
                    <a:gd name="connsiteX22" fmla="*/ 392224 w 810236"/>
                    <a:gd name="connsiteY22" fmla="*/ 1175657 h 1267097"/>
                    <a:gd name="connsiteX0" fmla="*/ 76399 w 847108"/>
                    <a:gd name="connsiteY0" fmla="*/ 1267097 h 1267097"/>
                    <a:gd name="connsiteX1" fmla="*/ 105995 w 847108"/>
                    <a:gd name="connsiteY1" fmla="*/ 1040538 h 1267097"/>
                    <a:gd name="connsiteX2" fmla="*/ 105926 w 847108"/>
                    <a:gd name="connsiteY2" fmla="*/ 891812 h 1267097"/>
                    <a:gd name="connsiteX3" fmla="*/ 38027 w 847108"/>
                    <a:gd name="connsiteY3" fmla="*/ 669268 h 1267097"/>
                    <a:gd name="connsiteX4" fmla="*/ 3601 w 847108"/>
                    <a:gd name="connsiteY4" fmla="*/ 261121 h 1267097"/>
                    <a:gd name="connsiteX5" fmla="*/ 128651 w 847108"/>
                    <a:gd name="connsiteY5" fmla="*/ 248194 h 1267097"/>
                    <a:gd name="connsiteX6" fmla="*/ 167839 w 847108"/>
                    <a:gd name="connsiteY6" fmla="*/ 65314 h 1267097"/>
                    <a:gd name="connsiteX7" fmla="*/ 246216 w 847108"/>
                    <a:gd name="connsiteY7" fmla="*/ 26126 h 1267097"/>
                    <a:gd name="connsiteX8" fmla="*/ 350719 w 847108"/>
                    <a:gd name="connsiteY8" fmla="*/ 0 h 1267097"/>
                    <a:gd name="connsiteX9" fmla="*/ 572788 w 847108"/>
                    <a:gd name="connsiteY9" fmla="*/ 13063 h 1267097"/>
                    <a:gd name="connsiteX10" fmla="*/ 716479 w 847108"/>
                    <a:gd name="connsiteY10" fmla="*/ 130629 h 1267097"/>
                    <a:gd name="connsiteX11" fmla="*/ 847108 w 847108"/>
                    <a:gd name="connsiteY11" fmla="*/ 326572 h 1267097"/>
                    <a:gd name="connsiteX12" fmla="*/ 807919 w 847108"/>
                    <a:gd name="connsiteY12" fmla="*/ 444137 h 1267097"/>
                    <a:gd name="connsiteX13" fmla="*/ 755668 w 847108"/>
                    <a:gd name="connsiteY13" fmla="*/ 470263 h 1267097"/>
                    <a:gd name="connsiteX14" fmla="*/ 703416 w 847108"/>
                    <a:gd name="connsiteY14" fmla="*/ 548640 h 1267097"/>
                    <a:gd name="connsiteX15" fmla="*/ 638102 w 847108"/>
                    <a:gd name="connsiteY15" fmla="*/ 600892 h 1267097"/>
                    <a:gd name="connsiteX16" fmla="*/ 611976 w 847108"/>
                    <a:gd name="connsiteY16" fmla="*/ 640080 h 1267097"/>
                    <a:gd name="connsiteX17" fmla="*/ 559725 w 847108"/>
                    <a:gd name="connsiteY17" fmla="*/ 679269 h 1267097"/>
                    <a:gd name="connsiteX18" fmla="*/ 481348 w 847108"/>
                    <a:gd name="connsiteY18" fmla="*/ 731520 h 1267097"/>
                    <a:gd name="connsiteX19" fmla="*/ 468285 w 847108"/>
                    <a:gd name="connsiteY19" fmla="*/ 809897 h 1267097"/>
                    <a:gd name="connsiteX20" fmla="*/ 455222 w 847108"/>
                    <a:gd name="connsiteY20" fmla="*/ 849086 h 1267097"/>
                    <a:gd name="connsiteX21" fmla="*/ 442159 w 847108"/>
                    <a:gd name="connsiteY21" fmla="*/ 901337 h 1267097"/>
                    <a:gd name="connsiteX22" fmla="*/ 429096 w 847108"/>
                    <a:gd name="connsiteY22" fmla="*/ 1175657 h 1267097"/>
                    <a:gd name="connsiteX0" fmla="*/ 74040 w 844749"/>
                    <a:gd name="connsiteY0" fmla="*/ 1267097 h 1267097"/>
                    <a:gd name="connsiteX1" fmla="*/ 103636 w 844749"/>
                    <a:gd name="connsiteY1" fmla="*/ 1040538 h 1267097"/>
                    <a:gd name="connsiteX2" fmla="*/ 103567 w 844749"/>
                    <a:gd name="connsiteY2" fmla="*/ 891812 h 1267097"/>
                    <a:gd name="connsiteX3" fmla="*/ 35668 w 844749"/>
                    <a:gd name="connsiteY3" fmla="*/ 669268 h 1267097"/>
                    <a:gd name="connsiteX4" fmla="*/ 1242 w 844749"/>
                    <a:gd name="connsiteY4" fmla="*/ 261121 h 1267097"/>
                    <a:gd name="connsiteX5" fmla="*/ 81048 w 844749"/>
                    <a:gd name="connsiteY5" fmla="*/ 62456 h 1267097"/>
                    <a:gd name="connsiteX6" fmla="*/ 165480 w 844749"/>
                    <a:gd name="connsiteY6" fmla="*/ 65314 h 1267097"/>
                    <a:gd name="connsiteX7" fmla="*/ 243857 w 844749"/>
                    <a:gd name="connsiteY7" fmla="*/ 26126 h 1267097"/>
                    <a:gd name="connsiteX8" fmla="*/ 348360 w 844749"/>
                    <a:gd name="connsiteY8" fmla="*/ 0 h 1267097"/>
                    <a:gd name="connsiteX9" fmla="*/ 570429 w 844749"/>
                    <a:gd name="connsiteY9" fmla="*/ 13063 h 1267097"/>
                    <a:gd name="connsiteX10" fmla="*/ 714120 w 844749"/>
                    <a:gd name="connsiteY10" fmla="*/ 130629 h 1267097"/>
                    <a:gd name="connsiteX11" fmla="*/ 844749 w 844749"/>
                    <a:gd name="connsiteY11" fmla="*/ 326572 h 1267097"/>
                    <a:gd name="connsiteX12" fmla="*/ 805560 w 844749"/>
                    <a:gd name="connsiteY12" fmla="*/ 444137 h 1267097"/>
                    <a:gd name="connsiteX13" fmla="*/ 753309 w 844749"/>
                    <a:gd name="connsiteY13" fmla="*/ 470263 h 1267097"/>
                    <a:gd name="connsiteX14" fmla="*/ 701057 w 844749"/>
                    <a:gd name="connsiteY14" fmla="*/ 548640 h 1267097"/>
                    <a:gd name="connsiteX15" fmla="*/ 635743 w 844749"/>
                    <a:gd name="connsiteY15" fmla="*/ 600892 h 1267097"/>
                    <a:gd name="connsiteX16" fmla="*/ 609617 w 844749"/>
                    <a:gd name="connsiteY16" fmla="*/ 640080 h 1267097"/>
                    <a:gd name="connsiteX17" fmla="*/ 557366 w 844749"/>
                    <a:gd name="connsiteY17" fmla="*/ 679269 h 1267097"/>
                    <a:gd name="connsiteX18" fmla="*/ 478989 w 844749"/>
                    <a:gd name="connsiteY18" fmla="*/ 731520 h 1267097"/>
                    <a:gd name="connsiteX19" fmla="*/ 465926 w 844749"/>
                    <a:gd name="connsiteY19" fmla="*/ 809897 h 1267097"/>
                    <a:gd name="connsiteX20" fmla="*/ 452863 w 844749"/>
                    <a:gd name="connsiteY20" fmla="*/ 849086 h 1267097"/>
                    <a:gd name="connsiteX21" fmla="*/ 439800 w 844749"/>
                    <a:gd name="connsiteY21" fmla="*/ 901337 h 1267097"/>
                    <a:gd name="connsiteX22" fmla="*/ 426737 w 844749"/>
                    <a:gd name="connsiteY22" fmla="*/ 1175657 h 1267097"/>
                    <a:gd name="connsiteX0" fmla="*/ 74040 w 844749"/>
                    <a:gd name="connsiteY0" fmla="*/ 1291603 h 1291603"/>
                    <a:gd name="connsiteX1" fmla="*/ 103636 w 844749"/>
                    <a:gd name="connsiteY1" fmla="*/ 1065044 h 1291603"/>
                    <a:gd name="connsiteX2" fmla="*/ 103567 w 844749"/>
                    <a:gd name="connsiteY2" fmla="*/ 916318 h 1291603"/>
                    <a:gd name="connsiteX3" fmla="*/ 35668 w 844749"/>
                    <a:gd name="connsiteY3" fmla="*/ 693774 h 1291603"/>
                    <a:gd name="connsiteX4" fmla="*/ 1242 w 844749"/>
                    <a:gd name="connsiteY4" fmla="*/ 285627 h 1291603"/>
                    <a:gd name="connsiteX5" fmla="*/ 81048 w 844749"/>
                    <a:gd name="connsiteY5" fmla="*/ 86962 h 1291603"/>
                    <a:gd name="connsiteX6" fmla="*/ 165480 w 844749"/>
                    <a:gd name="connsiteY6" fmla="*/ 89820 h 1291603"/>
                    <a:gd name="connsiteX7" fmla="*/ 301007 w 844749"/>
                    <a:gd name="connsiteY7" fmla="*/ 3007 h 1291603"/>
                    <a:gd name="connsiteX8" fmla="*/ 348360 w 844749"/>
                    <a:gd name="connsiteY8" fmla="*/ 24506 h 1291603"/>
                    <a:gd name="connsiteX9" fmla="*/ 570429 w 844749"/>
                    <a:gd name="connsiteY9" fmla="*/ 37569 h 1291603"/>
                    <a:gd name="connsiteX10" fmla="*/ 714120 w 844749"/>
                    <a:gd name="connsiteY10" fmla="*/ 155135 h 1291603"/>
                    <a:gd name="connsiteX11" fmla="*/ 844749 w 844749"/>
                    <a:gd name="connsiteY11" fmla="*/ 351078 h 1291603"/>
                    <a:gd name="connsiteX12" fmla="*/ 805560 w 844749"/>
                    <a:gd name="connsiteY12" fmla="*/ 468643 h 1291603"/>
                    <a:gd name="connsiteX13" fmla="*/ 753309 w 844749"/>
                    <a:gd name="connsiteY13" fmla="*/ 494769 h 1291603"/>
                    <a:gd name="connsiteX14" fmla="*/ 701057 w 844749"/>
                    <a:gd name="connsiteY14" fmla="*/ 573146 h 1291603"/>
                    <a:gd name="connsiteX15" fmla="*/ 635743 w 844749"/>
                    <a:gd name="connsiteY15" fmla="*/ 625398 h 1291603"/>
                    <a:gd name="connsiteX16" fmla="*/ 609617 w 844749"/>
                    <a:gd name="connsiteY16" fmla="*/ 664586 h 1291603"/>
                    <a:gd name="connsiteX17" fmla="*/ 557366 w 844749"/>
                    <a:gd name="connsiteY17" fmla="*/ 703775 h 1291603"/>
                    <a:gd name="connsiteX18" fmla="*/ 478989 w 844749"/>
                    <a:gd name="connsiteY18" fmla="*/ 756026 h 1291603"/>
                    <a:gd name="connsiteX19" fmla="*/ 465926 w 844749"/>
                    <a:gd name="connsiteY19" fmla="*/ 834403 h 1291603"/>
                    <a:gd name="connsiteX20" fmla="*/ 452863 w 844749"/>
                    <a:gd name="connsiteY20" fmla="*/ 873592 h 1291603"/>
                    <a:gd name="connsiteX21" fmla="*/ 439800 w 844749"/>
                    <a:gd name="connsiteY21" fmla="*/ 925843 h 1291603"/>
                    <a:gd name="connsiteX22" fmla="*/ 426737 w 844749"/>
                    <a:gd name="connsiteY22" fmla="*/ 1200163 h 1291603"/>
                    <a:gd name="connsiteX0" fmla="*/ 74040 w 844749"/>
                    <a:gd name="connsiteY0" fmla="*/ 1288654 h 1288654"/>
                    <a:gd name="connsiteX1" fmla="*/ 103636 w 844749"/>
                    <a:gd name="connsiteY1" fmla="*/ 1062095 h 1288654"/>
                    <a:gd name="connsiteX2" fmla="*/ 103567 w 844749"/>
                    <a:gd name="connsiteY2" fmla="*/ 913369 h 1288654"/>
                    <a:gd name="connsiteX3" fmla="*/ 35668 w 844749"/>
                    <a:gd name="connsiteY3" fmla="*/ 690825 h 1288654"/>
                    <a:gd name="connsiteX4" fmla="*/ 1242 w 844749"/>
                    <a:gd name="connsiteY4" fmla="*/ 282678 h 1288654"/>
                    <a:gd name="connsiteX5" fmla="*/ 81048 w 844749"/>
                    <a:gd name="connsiteY5" fmla="*/ 84013 h 1288654"/>
                    <a:gd name="connsiteX6" fmla="*/ 194055 w 844749"/>
                    <a:gd name="connsiteY6" fmla="*/ 17815 h 1288654"/>
                    <a:gd name="connsiteX7" fmla="*/ 301007 w 844749"/>
                    <a:gd name="connsiteY7" fmla="*/ 58 h 1288654"/>
                    <a:gd name="connsiteX8" fmla="*/ 348360 w 844749"/>
                    <a:gd name="connsiteY8" fmla="*/ 21557 h 1288654"/>
                    <a:gd name="connsiteX9" fmla="*/ 570429 w 844749"/>
                    <a:gd name="connsiteY9" fmla="*/ 34620 h 1288654"/>
                    <a:gd name="connsiteX10" fmla="*/ 714120 w 844749"/>
                    <a:gd name="connsiteY10" fmla="*/ 152186 h 1288654"/>
                    <a:gd name="connsiteX11" fmla="*/ 844749 w 844749"/>
                    <a:gd name="connsiteY11" fmla="*/ 348129 h 1288654"/>
                    <a:gd name="connsiteX12" fmla="*/ 805560 w 844749"/>
                    <a:gd name="connsiteY12" fmla="*/ 465694 h 1288654"/>
                    <a:gd name="connsiteX13" fmla="*/ 753309 w 844749"/>
                    <a:gd name="connsiteY13" fmla="*/ 491820 h 1288654"/>
                    <a:gd name="connsiteX14" fmla="*/ 701057 w 844749"/>
                    <a:gd name="connsiteY14" fmla="*/ 570197 h 1288654"/>
                    <a:gd name="connsiteX15" fmla="*/ 635743 w 844749"/>
                    <a:gd name="connsiteY15" fmla="*/ 622449 h 1288654"/>
                    <a:gd name="connsiteX16" fmla="*/ 609617 w 844749"/>
                    <a:gd name="connsiteY16" fmla="*/ 661637 h 1288654"/>
                    <a:gd name="connsiteX17" fmla="*/ 557366 w 844749"/>
                    <a:gd name="connsiteY17" fmla="*/ 700826 h 1288654"/>
                    <a:gd name="connsiteX18" fmla="*/ 478989 w 844749"/>
                    <a:gd name="connsiteY18" fmla="*/ 753077 h 1288654"/>
                    <a:gd name="connsiteX19" fmla="*/ 465926 w 844749"/>
                    <a:gd name="connsiteY19" fmla="*/ 831454 h 1288654"/>
                    <a:gd name="connsiteX20" fmla="*/ 452863 w 844749"/>
                    <a:gd name="connsiteY20" fmla="*/ 870643 h 1288654"/>
                    <a:gd name="connsiteX21" fmla="*/ 439800 w 844749"/>
                    <a:gd name="connsiteY21" fmla="*/ 922894 h 1288654"/>
                    <a:gd name="connsiteX22" fmla="*/ 426737 w 844749"/>
                    <a:gd name="connsiteY22" fmla="*/ 1197214 h 128865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99004 w 844749"/>
                    <a:gd name="connsiteY9" fmla="*/ 1202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45064 w 808278"/>
                    <a:gd name="connsiteY10" fmla="*/ 273582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620436 w 808278"/>
                    <a:gd name="connsiteY9" fmla="*/ 110772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6623 w 808278"/>
                    <a:gd name="connsiteY9" fmla="*/ 115535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7193"/>
                    <a:gd name="connsiteY0" fmla="*/ 1288606 h 1288606"/>
                    <a:gd name="connsiteX1" fmla="*/ 103636 w 807193"/>
                    <a:gd name="connsiteY1" fmla="*/ 1062047 h 1288606"/>
                    <a:gd name="connsiteX2" fmla="*/ 103567 w 807193"/>
                    <a:gd name="connsiteY2" fmla="*/ 913321 h 1288606"/>
                    <a:gd name="connsiteX3" fmla="*/ 35668 w 807193"/>
                    <a:gd name="connsiteY3" fmla="*/ 690777 h 1288606"/>
                    <a:gd name="connsiteX4" fmla="*/ 1242 w 807193"/>
                    <a:gd name="connsiteY4" fmla="*/ 282630 h 1288606"/>
                    <a:gd name="connsiteX5" fmla="*/ 81048 w 807193"/>
                    <a:gd name="connsiteY5" fmla="*/ 83965 h 1288606"/>
                    <a:gd name="connsiteX6" fmla="*/ 194055 w 807193"/>
                    <a:gd name="connsiteY6" fmla="*/ 17767 h 1288606"/>
                    <a:gd name="connsiteX7" fmla="*/ 301007 w 807193"/>
                    <a:gd name="connsiteY7" fmla="*/ 10 h 1288606"/>
                    <a:gd name="connsiteX8" fmla="*/ 453135 w 807193"/>
                    <a:gd name="connsiteY8" fmla="*/ 19128 h 1288606"/>
                    <a:gd name="connsiteX9" fmla="*/ 596623 w 807193"/>
                    <a:gd name="connsiteY9" fmla="*/ 115535 h 1288606"/>
                    <a:gd name="connsiteX10" fmla="*/ 668876 w 807193"/>
                    <a:gd name="connsiteY10" fmla="*/ 268819 h 1288606"/>
                    <a:gd name="connsiteX11" fmla="*/ 661393 w 807193"/>
                    <a:gd name="connsiteY11" fmla="*/ 460000 h 1288606"/>
                    <a:gd name="connsiteX12" fmla="*/ 805560 w 807193"/>
                    <a:gd name="connsiteY12" fmla="*/ 465646 h 1288606"/>
                    <a:gd name="connsiteX13" fmla="*/ 538997 w 807193"/>
                    <a:gd name="connsiteY13" fmla="*/ 594166 h 1288606"/>
                    <a:gd name="connsiteX14" fmla="*/ 701057 w 807193"/>
                    <a:gd name="connsiteY14" fmla="*/ 570149 h 1288606"/>
                    <a:gd name="connsiteX15" fmla="*/ 635743 w 807193"/>
                    <a:gd name="connsiteY15" fmla="*/ 622401 h 1288606"/>
                    <a:gd name="connsiteX16" fmla="*/ 609617 w 807193"/>
                    <a:gd name="connsiteY16" fmla="*/ 661589 h 1288606"/>
                    <a:gd name="connsiteX17" fmla="*/ 557366 w 807193"/>
                    <a:gd name="connsiteY17" fmla="*/ 700778 h 1288606"/>
                    <a:gd name="connsiteX18" fmla="*/ 478989 w 807193"/>
                    <a:gd name="connsiteY18" fmla="*/ 753029 h 1288606"/>
                    <a:gd name="connsiteX19" fmla="*/ 465926 w 807193"/>
                    <a:gd name="connsiteY19" fmla="*/ 831406 h 1288606"/>
                    <a:gd name="connsiteX20" fmla="*/ 452863 w 807193"/>
                    <a:gd name="connsiteY20" fmla="*/ 870595 h 1288606"/>
                    <a:gd name="connsiteX21" fmla="*/ 439800 w 807193"/>
                    <a:gd name="connsiteY21" fmla="*/ 922846 h 1288606"/>
                    <a:gd name="connsiteX22" fmla="*/ 426737 w 807193"/>
                    <a:gd name="connsiteY22" fmla="*/ 1197166 h 1288606"/>
                    <a:gd name="connsiteX0" fmla="*/ 74040 w 703713"/>
                    <a:gd name="connsiteY0" fmla="*/ 1288606 h 1288606"/>
                    <a:gd name="connsiteX1" fmla="*/ 103636 w 703713"/>
                    <a:gd name="connsiteY1" fmla="*/ 1062047 h 1288606"/>
                    <a:gd name="connsiteX2" fmla="*/ 103567 w 703713"/>
                    <a:gd name="connsiteY2" fmla="*/ 913321 h 1288606"/>
                    <a:gd name="connsiteX3" fmla="*/ 35668 w 703713"/>
                    <a:gd name="connsiteY3" fmla="*/ 690777 h 1288606"/>
                    <a:gd name="connsiteX4" fmla="*/ 1242 w 703713"/>
                    <a:gd name="connsiteY4" fmla="*/ 282630 h 1288606"/>
                    <a:gd name="connsiteX5" fmla="*/ 81048 w 703713"/>
                    <a:gd name="connsiteY5" fmla="*/ 83965 h 1288606"/>
                    <a:gd name="connsiteX6" fmla="*/ 194055 w 703713"/>
                    <a:gd name="connsiteY6" fmla="*/ 17767 h 1288606"/>
                    <a:gd name="connsiteX7" fmla="*/ 301007 w 703713"/>
                    <a:gd name="connsiteY7" fmla="*/ 10 h 1288606"/>
                    <a:gd name="connsiteX8" fmla="*/ 453135 w 703713"/>
                    <a:gd name="connsiteY8" fmla="*/ 19128 h 1288606"/>
                    <a:gd name="connsiteX9" fmla="*/ 596623 w 703713"/>
                    <a:gd name="connsiteY9" fmla="*/ 115535 h 1288606"/>
                    <a:gd name="connsiteX10" fmla="*/ 668876 w 703713"/>
                    <a:gd name="connsiteY10" fmla="*/ 268819 h 1288606"/>
                    <a:gd name="connsiteX11" fmla="*/ 661393 w 703713"/>
                    <a:gd name="connsiteY11" fmla="*/ 460000 h 1288606"/>
                    <a:gd name="connsiteX12" fmla="*/ 565054 w 703713"/>
                    <a:gd name="connsiteY12" fmla="*/ 534702 h 1288606"/>
                    <a:gd name="connsiteX13" fmla="*/ 538997 w 703713"/>
                    <a:gd name="connsiteY13" fmla="*/ 594166 h 1288606"/>
                    <a:gd name="connsiteX14" fmla="*/ 701057 w 703713"/>
                    <a:gd name="connsiteY14" fmla="*/ 570149 h 1288606"/>
                    <a:gd name="connsiteX15" fmla="*/ 635743 w 703713"/>
                    <a:gd name="connsiteY15" fmla="*/ 622401 h 1288606"/>
                    <a:gd name="connsiteX16" fmla="*/ 609617 w 703713"/>
                    <a:gd name="connsiteY16" fmla="*/ 661589 h 1288606"/>
                    <a:gd name="connsiteX17" fmla="*/ 557366 w 703713"/>
                    <a:gd name="connsiteY17" fmla="*/ 700778 h 1288606"/>
                    <a:gd name="connsiteX18" fmla="*/ 478989 w 703713"/>
                    <a:gd name="connsiteY18" fmla="*/ 753029 h 1288606"/>
                    <a:gd name="connsiteX19" fmla="*/ 465926 w 703713"/>
                    <a:gd name="connsiteY19" fmla="*/ 831406 h 1288606"/>
                    <a:gd name="connsiteX20" fmla="*/ 452863 w 703713"/>
                    <a:gd name="connsiteY20" fmla="*/ 870595 h 1288606"/>
                    <a:gd name="connsiteX21" fmla="*/ 439800 w 703713"/>
                    <a:gd name="connsiteY21" fmla="*/ 922846 h 1288606"/>
                    <a:gd name="connsiteX22" fmla="*/ 426737 w 70371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9617 w 670183"/>
                    <a:gd name="connsiteY16" fmla="*/ 661589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43406 w 670183"/>
                    <a:gd name="connsiteY22" fmla="*/ 1225741 h 1288606"/>
                    <a:gd name="connsiteX0" fmla="*/ 86486 w 682629"/>
                    <a:gd name="connsiteY0" fmla="*/ 1288606 h 1288606"/>
                    <a:gd name="connsiteX1" fmla="*/ 116082 w 682629"/>
                    <a:gd name="connsiteY1" fmla="*/ 1062047 h 1288606"/>
                    <a:gd name="connsiteX2" fmla="*/ 116013 w 682629"/>
                    <a:gd name="connsiteY2" fmla="*/ 913321 h 1288606"/>
                    <a:gd name="connsiteX3" fmla="*/ 7633 w 682629"/>
                    <a:gd name="connsiteY3" fmla="*/ 474083 h 1288606"/>
                    <a:gd name="connsiteX4" fmla="*/ 13688 w 682629"/>
                    <a:gd name="connsiteY4" fmla="*/ 282630 h 1288606"/>
                    <a:gd name="connsiteX5" fmla="*/ 93494 w 682629"/>
                    <a:gd name="connsiteY5" fmla="*/ 83965 h 1288606"/>
                    <a:gd name="connsiteX6" fmla="*/ 206501 w 682629"/>
                    <a:gd name="connsiteY6" fmla="*/ 17767 h 1288606"/>
                    <a:gd name="connsiteX7" fmla="*/ 313453 w 682629"/>
                    <a:gd name="connsiteY7" fmla="*/ 10 h 1288606"/>
                    <a:gd name="connsiteX8" fmla="*/ 465581 w 682629"/>
                    <a:gd name="connsiteY8" fmla="*/ 19128 h 1288606"/>
                    <a:gd name="connsiteX9" fmla="*/ 609069 w 682629"/>
                    <a:gd name="connsiteY9" fmla="*/ 115535 h 1288606"/>
                    <a:gd name="connsiteX10" fmla="*/ 681322 w 682629"/>
                    <a:gd name="connsiteY10" fmla="*/ 268819 h 1288606"/>
                    <a:gd name="connsiteX11" fmla="*/ 673839 w 682629"/>
                    <a:gd name="connsiteY11" fmla="*/ 460000 h 1288606"/>
                    <a:gd name="connsiteX12" fmla="*/ 577500 w 682629"/>
                    <a:gd name="connsiteY12" fmla="*/ 534702 h 1288606"/>
                    <a:gd name="connsiteX13" fmla="*/ 551443 w 682629"/>
                    <a:gd name="connsiteY13" fmla="*/ 594166 h 1288606"/>
                    <a:gd name="connsiteX14" fmla="*/ 587297 w 682629"/>
                    <a:gd name="connsiteY14" fmla="*/ 617774 h 1288606"/>
                    <a:gd name="connsiteX15" fmla="*/ 648189 w 682629"/>
                    <a:gd name="connsiteY15" fmla="*/ 622401 h 1288606"/>
                    <a:gd name="connsiteX16" fmla="*/ 617300 w 682629"/>
                    <a:gd name="connsiteY16" fmla="*/ 678257 h 1288606"/>
                    <a:gd name="connsiteX17" fmla="*/ 548381 w 682629"/>
                    <a:gd name="connsiteY17" fmla="*/ 722210 h 1288606"/>
                    <a:gd name="connsiteX18" fmla="*/ 429522 w 682629"/>
                    <a:gd name="connsiteY18" fmla="*/ 776841 h 1288606"/>
                    <a:gd name="connsiteX19" fmla="*/ 411697 w 682629"/>
                    <a:gd name="connsiteY19" fmla="*/ 848075 h 1288606"/>
                    <a:gd name="connsiteX20" fmla="*/ 424828 w 682629"/>
                    <a:gd name="connsiteY20" fmla="*/ 903933 h 1288606"/>
                    <a:gd name="connsiteX21" fmla="*/ 459390 w 682629"/>
                    <a:gd name="connsiteY21" fmla="*/ 989521 h 1288606"/>
                    <a:gd name="connsiteX22" fmla="*/ 455852 w 682629"/>
                    <a:gd name="connsiteY22" fmla="*/ 1225741 h 1288606"/>
                    <a:gd name="connsiteX0" fmla="*/ 85467 w 681610"/>
                    <a:gd name="connsiteY0" fmla="*/ 1288606 h 1288606"/>
                    <a:gd name="connsiteX1" fmla="*/ 115063 w 681610"/>
                    <a:gd name="connsiteY1" fmla="*/ 1062047 h 1288606"/>
                    <a:gd name="connsiteX2" fmla="*/ 114994 w 681610"/>
                    <a:gd name="connsiteY2" fmla="*/ 913321 h 1288606"/>
                    <a:gd name="connsiteX3" fmla="*/ 6614 w 681610"/>
                    <a:gd name="connsiteY3" fmla="*/ 474083 h 1288606"/>
                    <a:gd name="connsiteX4" fmla="*/ 12669 w 681610"/>
                    <a:gd name="connsiteY4" fmla="*/ 282630 h 1288606"/>
                    <a:gd name="connsiteX5" fmla="*/ 92475 w 681610"/>
                    <a:gd name="connsiteY5" fmla="*/ 83965 h 1288606"/>
                    <a:gd name="connsiteX6" fmla="*/ 205482 w 681610"/>
                    <a:gd name="connsiteY6" fmla="*/ 17767 h 1288606"/>
                    <a:gd name="connsiteX7" fmla="*/ 312434 w 681610"/>
                    <a:gd name="connsiteY7" fmla="*/ 10 h 1288606"/>
                    <a:gd name="connsiteX8" fmla="*/ 464562 w 681610"/>
                    <a:gd name="connsiteY8" fmla="*/ 19128 h 1288606"/>
                    <a:gd name="connsiteX9" fmla="*/ 608050 w 681610"/>
                    <a:gd name="connsiteY9" fmla="*/ 115535 h 1288606"/>
                    <a:gd name="connsiteX10" fmla="*/ 680303 w 681610"/>
                    <a:gd name="connsiteY10" fmla="*/ 268819 h 1288606"/>
                    <a:gd name="connsiteX11" fmla="*/ 672820 w 681610"/>
                    <a:gd name="connsiteY11" fmla="*/ 460000 h 1288606"/>
                    <a:gd name="connsiteX12" fmla="*/ 576481 w 681610"/>
                    <a:gd name="connsiteY12" fmla="*/ 534702 h 1288606"/>
                    <a:gd name="connsiteX13" fmla="*/ 550424 w 681610"/>
                    <a:gd name="connsiteY13" fmla="*/ 594166 h 1288606"/>
                    <a:gd name="connsiteX14" fmla="*/ 586278 w 681610"/>
                    <a:gd name="connsiteY14" fmla="*/ 617774 h 1288606"/>
                    <a:gd name="connsiteX15" fmla="*/ 647170 w 681610"/>
                    <a:gd name="connsiteY15" fmla="*/ 622401 h 1288606"/>
                    <a:gd name="connsiteX16" fmla="*/ 616281 w 681610"/>
                    <a:gd name="connsiteY16" fmla="*/ 678257 h 1288606"/>
                    <a:gd name="connsiteX17" fmla="*/ 547362 w 681610"/>
                    <a:gd name="connsiteY17" fmla="*/ 722210 h 1288606"/>
                    <a:gd name="connsiteX18" fmla="*/ 428503 w 681610"/>
                    <a:gd name="connsiteY18" fmla="*/ 776841 h 1288606"/>
                    <a:gd name="connsiteX19" fmla="*/ 410678 w 681610"/>
                    <a:gd name="connsiteY19" fmla="*/ 848075 h 1288606"/>
                    <a:gd name="connsiteX20" fmla="*/ 423809 w 681610"/>
                    <a:gd name="connsiteY20" fmla="*/ 903933 h 1288606"/>
                    <a:gd name="connsiteX21" fmla="*/ 458371 w 681610"/>
                    <a:gd name="connsiteY21" fmla="*/ 989521 h 1288606"/>
                    <a:gd name="connsiteX22" fmla="*/ 454833 w 681610"/>
                    <a:gd name="connsiteY22" fmla="*/ 1225741 h 1288606"/>
                    <a:gd name="connsiteX0" fmla="*/ 95504 w 691647"/>
                    <a:gd name="connsiteY0" fmla="*/ 1288606 h 1288606"/>
                    <a:gd name="connsiteX1" fmla="*/ 125100 w 691647"/>
                    <a:gd name="connsiteY1" fmla="*/ 1062047 h 1288606"/>
                    <a:gd name="connsiteX2" fmla="*/ 125031 w 691647"/>
                    <a:gd name="connsiteY2" fmla="*/ 913321 h 1288606"/>
                    <a:gd name="connsiteX3" fmla="*/ 16651 w 691647"/>
                    <a:gd name="connsiteY3" fmla="*/ 474083 h 1288606"/>
                    <a:gd name="connsiteX4" fmla="*/ 6037 w 691647"/>
                    <a:gd name="connsiteY4" fmla="*/ 249293 h 1288606"/>
                    <a:gd name="connsiteX5" fmla="*/ 102512 w 691647"/>
                    <a:gd name="connsiteY5" fmla="*/ 83965 h 1288606"/>
                    <a:gd name="connsiteX6" fmla="*/ 215519 w 691647"/>
                    <a:gd name="connsiteY6" fmla="*/ 17767 h 1288606"/>
                    <a:gd name="connsiteX7" fmla="*/ 322471 w 691647"/>
                    <a:gd name="connsiteY7" fmla="*/ 10 h 1288606"/>
                    <a:gd name="connsiteX8" fmla="*/ 474599 w 691647"/>
                    <a:gd name="connsiteY8" fmla="*/ 19128 h 1288606"/>
                    <a:gd name="connsiteX9" fmla="*/ 618087 w 691647"/>
                    <a:gd name="connsiteY9" fmla="*/ 115535 h 1288606"/>
                    <a:gd name="connsiteX10" fmla="*/ 690340 w 691647"/>
                    <a:gd name="connsiteY10" fmla="*/ 268819 h 1288606"/>
                    <a:gd name="connsiteX11" fmla="*/ 682857 w 691647"/>
                    <a:gd name="connsiteY11" fmla="*/ 460000 h 1288606"/>
                    <a:gd name="connsiteX12" fmla="*/ 586518 w 691647"/>
                    <a:gd name="connsiteY12" fmla="*/ 534702 h 1288606"/>
                    <a:gd name="connsiteX13" fmla="*/ 560461 w 691647"/>
                    <a:gd name="connsiteY13" fmla="*/ 594166 h 1288606"/>
                    <a:gd name="connsiteX14" fmla="*/ 596315 w 691647"/>
                    <a:gd name="connsiteY14" fmla="*/ 617774 h 1288606"/>
                    <a:gd name="connsiteX15" fmla="*/ 657207 w 691647"/>
                    <a:gd name="connsiteY15" fmla="*/ 622401 h 1288606"/>
                    <a:gd name="connsiteX16" fmla="*/ 626318 w 691647"/>
                    <a:gd name="connsiteY16" fmla="*/ 678257 h 1288606"/>
                    <a:gd name="connsiteX17" fmla="*/ 557399 w 691647"/>
                    <a:gd name="connsiteY17" fmla="*/ 722210 h 1288606"/>
                    <a:gd name="connsiteX18" fmla="*/ 438540 w 691647"/>
                    <a:gd name="connsiteY18" fmla="*/ 776841 h 1288606"/>
                    <a:gd name="connsiteX19" fmla="*/ 420715 w 691647"/>
                    <a:gd name="connsiteY19" fmla="*/ 848075 h 1288606"/>
                    <a:gd name="connsiteX20" fmla="*/ 433846 w 691647"/>
                    <a:gd name="connsiteY20" fmla="*/ 903933 h 1288606"/>
                    <a:gd name="connsiteX21" fmla="*/ 468408 w 691647"/>
                    <a:gd name="connsiteY21" fmla="*/ 989521 h 1288606"/>
                    <a:gd name="connsiteX22" fmla="*/ 464870 w 691647"/>
                    <a:gd name="connsiteY22" fmla="*/ 1225741 h 1288606"/>
                    <a:gd name="connsiteX0" fmla="*/ 112033 w 708176"/>
                    <a:gd name="connsiteY0" fmla="*/ 1288606 h 1288606"/>
                    <a:gd name="connsiteX1" fmla="*/ 141629 w 708176"/>
                    <a:gd name="connsiteY1" fmla="*/ 1062047 h 1288606"/>
                    <a:gd name="connsiteX2" fmla="*/ 141560 w 708176"/>
                    <a:gd name="connsiteY2" fmla="*/ 913321 h 1288606"/>
                    <a:gd name="connsiteX3" fmla="*/ 33180 w 708176"/>
                    <a:gd name="connsiteY3" fmla="*/ 474083 h 1288606"/>
                    <a:gd name="connsiteX4" fmla="*/ 3516 w 708176"/>
                    <a:gd name="connsiteY4" fmla="*/ 249293 h 1288606"/>
                    <a:gd name="connsiteX5" fmla="*/ 119041 w 708176"/>
                    <a:gd name="connsiteY5" fmla="*/ 83965 h 1288606"/>
                    <a:gd name="connsiteX6" fmla="*/ 232048 w 708176"/>
                    <a:gd name="connsiteY6" fmla="*/ 17767 h 1288606"/>
                    <a:gd name="connsiteX7" fmla="*/ 339000 w 708176"/>
                    <a:gd name="connsiteY7" fmla="*/ 10 h 1288606"/>
                    <a:gd name="connsiteX8" fmla="*/ 491128 w 708176"/>
                    <a:gd name="connsiteY8" fmla="*/ 19128 h 1288606"/>
                    <a:gd name="connsiteX9" fmla="*/ 634616 w 708176"/>
                    <a:gd name="connsiteY9" fmla="*/ 115535 h 1288606"/>
                    <a:gd name="connsiteX10" fmla="*/ 706869 w 708176"/>
                    <a:gd name="connsiteY10" fmla="*/ 268819 h 1288606"/>
                    <a:gd name="connsiteX11" fmla="*/ 699386 w 708176"/>
                    <a:gd name="connsiteY11" fmla="*/ 460000 h 1288606"/>
                    <a:gd name="connsiteX12" fmla="*/ 603047 w 708176"/>
                    <a:gd name="connsiteY12" fmla="*/ 534702 h 1288606"/>
                    <a:gd name="connsiteX13" fmla="*/ 576990 w 708176"/>
                    <a:gd name="connsiteY13" fmla="*/ 594166 h 1288606"/>
                    <a:gd name="connsiteX14" fmla="*/ 612844 w 708176"/>
                    <a:gd name="connsiteY14" fmla="*/ 617774 h 1288606"/>
                    <a:gd name="connsiteX15" fmla="*/ 673736 w 708176"/>
                    <a:gd name="connsiteY15" fmla="*/ 622401 h 1288606"/>
                    <a:gd name="connsiteX16" fmla="*/ 642847 w 708176"/>
                    <a:gd name="connsiteY16" fmla="*/ 678257 h 1288606"/>
                    <a:gd name="connsiteX17" fmla="*/ 573928 w 708176"/>
                    <a:gd name="connsiteY17" fmla="*/ 722210 h 1288606"/>
                    <a:gd name="connsiteX18" fmla="*/ 455069 w 708176"/>
                    <a:gd name="connsiteY18" fmla="*/ 776841 h 1288606"/>
                    <a:gd name="connsiteX19" fmla="*/ 437244 w 708176"/>
                    <a:gd name="connsiteY19" fmla="*/ 848075 h 1288606"/>
                    <a:gd name="connsiteX20" fmla="*/ 450375 w 708176"/>
                    <a:gd name="connsiteY20" fmla="*/ 903933 h 1288606"/>
                    <a:gd name="connsiteX21" fmla="*/ 484937 w 708176"/>
                    <a:gd name="connsiteY21" fmla="*/ 989521 h 1288606"/>
                    <a:gd name="connsiteX22" fmla="*/ 481399 w 708176"/>
                    <a:gd name="connsiteY22" fmla="*/ 1225741 h 1288606"/>
                    <a:gd name="connsiteX0" fmla="*/ 109635 w 705778"/>
                    <a:gd name="connsiteY0" fmla="*/ 1288612 h 1288612"/>
                    <a:gd name="connsiteX1" fmla="*/ 139231 w 705778"/>
                    <a:gd name="connsiteY1" fmla="*/ 1062053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09635 w 705778"/>
                    <a:gd name="connsiteY0" fmla="*/ 1288612 h 1288612"/>
                    <a:gd name="connsiteX1" fmla="*/ 172568 w 705778"/>
                    <a:gd name="connsiteY1" fmla="*/ 1026335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76707 w 705778"/>
                    <a:gd name="connsiteY3" fmla="*/ 637511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102900 w 705778"/>
                    <a:gd name="connsiteY3" fmla="*/ 635130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6743 w 707642"/>
                    <a:gd name="connsiteY0" fmla="*/ 1164787 h 1225747"/>
                    <a:gd name="connsiteX1" fmla="*/ 186338 w 707642"/>
                    <a:gd name="connsiteY1" fmla="*/ 1021572 h 1225747"/>
                    <a:gd name="connsiteX2" fmla="*/ 148170 w 707642"/>
                    <a:gd name="connsiteY2" fmla="*/ 853796 h 1225747"/>
                    <a:gd name="connsiteX3" fmla="*/ 104764 w 707642"/>
                    <a:gd name="connsiteY3" fmla="*/ 635130 h 1225747"/>
                    <a:gd name="connsiteX4" fmla="*/ 18359 w 707642"/>
                    <a:gd name="connsiteY4" fmla="*/ 447895 h 1225747"/>
                    <a:gd name="connsiteX5" fmla="*/ 2982 w 707642"/>
                    <a:gd name="connsiteY5" fmla="*/ 249299 h 1225747"/>
                    <a:gd name="connsiteX6" fmla="*/ 73264 w 707642"/>
                    <a:gd name="connsiteY6" fmla="*/ 95877 h 1225747"/>
                    <a:gd name="connsiteX7" fmla="*/ 231514 w 707642"/>
                    <a:gd name="connsiteY7" fmla="*/ 17773 h 1225747"/>
                    <a:gd name="connsiteX8" fmla="*/ 338466 w 707642"/>
                    <a:gd name="connsiteY8" fmla="*/ 16 h 1225747"/>
                    <a:gd name="connsiteX9" fmla="*/ 490594 w 707642"/>
                    <a:gd name="connsiteY9" fmla="*/ 19134 h 1225747"/>
                    <a:gd name="connsiteX10" fmla="*/ 634082 w 707642"/>
                    <a:gd name="connsiteY10" fmla="*/ 115541 h 1225747"/>
                    <a:gd name="connsiteX11" fmla="*/ 706335 w 707642"/>
                    <a:gd name="connsiteY11" fmla="*/ 268825 h 1225747"/>
                    <a:gd name="connsiteX12" fmla="*/ 698852 w 707642"/>
                    <a:gd name="connsiteY12" fmla="*/ 460006 h 1225747"/>
                    <a:gd name="connsiteX13" fmla="*/ 602513 w 707642"/>
                    <a:gd name="connsiteY13" fmla="*/ 534708 h 1225747"/>
                    <a:gd name="connsiteX14" fmla="*/ 576456 w 707642"/>
                    <a:gd name="connsiteY14" fmla="*/ 594172 h 1225747"/>
                    <a:gd name="connsiteX15" fmla="*/ 612310 w 707642"/>
                    <a:gd name="connsiteY15" fmla="*/ 617780 h 1225747"/>
                    <a:gd name="connsiteX16" fmla="*/ 673202 w 707642"/>
                    <a:gd name="connsiteY16" fmla="*/ 622407 h 1225747"/>
                    <a:gd name="connsiteX17" fmla="*/ 642313 w 707642"/>
                    <a:gd name="connsiteY17" fmla="*/ 678263 h 1225747"/>
                    <a:gd name="connsiteX18" fmla="*/ 573394 w 707642"/>
                    <a:gd name="connsiteY18" fmla="*/ 722216 h 1225747"/>
                    <a:gd name="connsiteX19" fmla="*/ 454535 w 707642"/>
                    <a:gd name="connsiteY19" fmla="*/ 776847 h 1225747"/>
                    <a:gd name="connsiteX20" fmla="*/ 436710 w 707642"/>
                    <a:gd name="connsiteY20" fmla="*/ 848081 h 1225747"/>
                    <a:gd name="connsiteX21" fmla="*/ 449841 w 707642"/>
                    <a:gd name="connsiteY21" fmla="*/ 903939 h 1225747"/>
                    <a:gd name="connsiteX22" fmla="*/ 484403 w 707642"/>
                    <a:gd name="connsiteY22" fmla="*/ 989527 h 1225747"/>
                    <a:gd name="connsiteX23" fmla="*/ 480865 w 707642"/>
                    <a:gd name="connsiteY23" fmla="*/ 1225747 h 1225747"/>
                    <a:gd name="connsiteX0" fmla="*/ 161688 w 712587"/>
                    <a:gd name="connsiteY0" fmla="*/ 1164787 h 1225747"/>
                    <a:gd name="connsiteX1" fmla="*/ 191283 w 712587"/>
                    <a:gd name="connsiteY1" fmla="*/ 1021572 h 1225747"/>
                    <a:gd name="connsiteX2" fmla="*/ 153115 w 712587"/>
                    <a:gd name="connsiteY2" fmla="*/ 853796 h 1225747"/>
                    <a:gd name="connsiteX3" fmla="*/ 109709 w 712587"/>
                    <a:gd name="connsiteY3" fmla="*/ 635130 h 1225747"/>
                    <a:gd name="connsiteX4" fmla="*/ 23304 w 712587"/>
                    <a:gd name="connsiteY4" fmla="*/ 447895 h 1225747"/>
                    <a:gd name="connsiteX5" fmla="*/ 7927 w 712587"/>
                    <a:gd name="connsiteY5" fmla="*/ 249299 h 1225747"/>
                    <a:gd name="connsiteX6" fmla="*/ 78209 w 712587"/>
                    <a:gd name="connsiteY6" fmla="*/ 95877 h 1225747"/>
                    <a:gd name="connsiteX7" fmla="*/ 236459 w 712587"/>
                    <a:gd name="connsiteY7" fmla="*/ 17773 h 1225747"/>
                    <a:gd name="connsiteX8" fmla="*/ 343411 w 712587"/>
                    <a:gd name="connsiteY8" fmla="*/ 16 h 1225747"/>
                    <a:gd name="connsiteX9" fmla="*/ 495539 w 712587"/>
                    <a:gd name="connsiteY9" fmla="*/ 19134 h 1225747"/>
                    <a:gd name="connsiteX10" fmla="*/ 639027 w 712587"/>
                    <a:gd name="connsiteY10" fmla="*/ 115541 h 1225747"/>
                    <a:gd name="connsiteX11" fmla="*/ 711280 w 712587"/>
                    <a:gd name="connsiteY11" fmla="*/ 268825 h 1225747"/>
                    <a:gd name="connsiteX12" fmla="*/ 703797 w 712587"/>
                    <a:gd name="connsiteY12" fmla="*/ 460006 h 1225747"/>
                    <a:gd name="connsiteX13" fmla="*/ 607458 w 712587"/>
                    <a:gd name="connsiteY13" fmla="*/ 534708 h 1225747"/>
                    <a:gd name="connsiteX14" fmla="*/ 581401 w 712587"/>
                    <a:gd name="connsiteY14" fmla="*/ 594172 h 1225747"/>
                    <a:gd name="connsiteX15" fmla="*/ 617255 w 712587"/>
                    <a:gd name="connsiteY15" fmla="*/ 617780 h 1225747"/>
                    <a:gd name="connsiteX16" fmla="*/ 678147 w 712587"/>
                    <a:gd name="connsiteY16" fmla="*/ 622407 h 1225747"/>
                    <a:gd name="connsiteX17" fmla="*/ 647258 w 712587"/>
                    <a:gd name="connsiteY17" fmla="*/ 678263 h 1225747"/>
                    <a:gd name="connsiteX18" fmla="*/ 578339 w 712587"/>
                    <a:gd name="connsiteY18" fmla="*/ 722216 h 1225747"/>
                    <a:gd name="connsiteX19" fmla="*/ 459480 w 712587"/>
                    <a:gd name="connsiteY19" fmla="*/ 776847 h 1225747"/>
                    <a:gd name="connsiteX20" fmla="*/ 441655 w 712587"/>
                    <a:gd name="connsiteY20" fmla="*/ 848081 h 1225747"/>
                    <a:gd name="connsiteX21" fmla="*/ 454786 w 712587"/>
                    <a:gd name="connsiteY21" fmla="*/ 903939 h 1225747"/>
                    <a:gd name="connsiteX22" fmla="*/ 489348 w 712587"/>
                    <a:gd name="connsiteY22" fmla="*/ 989527 h 1225747"/>
                    <a:gd name="connsiteX23" fmla="*/ 485810 w 712587"/>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5125 w 708003"/>
                    <a:gd name="connsiteY3" fmla="*/ 635130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74015 w 708003"/>
                    <a:gd name="connsiteY21" fmla="*/ 913464 h 1225747"/>
                    <a:gd name="connsiteX22" fmla="*/ 484764 w 708003"/>
                    <a:gd name="connsiteY22" fmla="*/ 989527 h 1225747"/>
                    <a:gd name="connsiteX23" fmla="*/ 481226 w 708003"/>
                    <a:gd name="connsiteY23" fmla="*/ 1225747 h 122574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70360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63216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8003" h="1164787">
                      <a:moveTo>
                        <a:pt x="157104" y="1164787"/>
                      </a:moveTo>
                      <a:cubicBezTo>
                        <a:pt x="186634" y="1089774"/>
                        <a:pt x="188128" y="1073404"/>
                        <a:pt x="186699" y="1021572"/>
                      </a:cubicBezTo>
                      <a:cubicBezTo>
                        <a:pt x="185270" y="969740"/>
                        <a:pt x="161333" y="903519"/>
                        <a:pt x="148531" y="853796"/>
                      </a:cubicBezTo>
                      <a:cubicBezTo>
                        <a:pt x="135729" y="804073"/>
                        <a:pt x="129142" y="786520"/>
                        <a:pt x="109888" y="723236"/>
                      </a:cubicBezTo>
                      <a:cubicBezTo>
                        <a:pt x="90634" y="659952"/>
                        <a:pt x="43225" y="550697"/>
                        <a:pt x="30627" y="485995"/>
                      </a:cubicBezTo>
                      <a:cubicBezTo>
                        <a:pt x="-1486" y="384078"/>
                        <a:pt x="-3823" y="314319"/>
                        <a:pt x="3343" y="249299"/>
                      </a:cubicBezTo>
                      <a:cubicBezTo>
                        <a:pt x="10509" y="184279"/>
                        <a:pt x="35536" y="134465"/>
                        <a:pt x="73625" y="95877"/>
                      </a:cubicBezTo>
                      <a:cubicBezTo>
                        <a:pt x="111714" y="57289"/>
                        <a:pt x="187675" y="33750"/>
                        <a:pt x="231875" y="17773"/>
                      </a:cubicBezTo>
                      <a:cubicBezTo>
                        <a:pt x="276075" y="1796"/>
                        <a:pt x="295647" y="-211"/>
                        <a:pt x="338827" y="16"/>
                      </a:cubicBezTo>
                      <a:cubicBezTo>
                        <a:pt x="382007" y="243"/>
                        <a:pt x="441686" y="-120"/>
                        <a:pt x="490955" y="19134"/>
                      </a:cubicBezTo>
                      <a:cubicBezTo>
                        <a:pt x="540224" y="38388"/>
                        <a:pt x="598486" y="73926"/>
                        <a:pt x="634443" y="115541"/>
                      </a:cubicBezTo>
                      <a:cubicBezTo>
                        <a:pt x="670400" y="157156"/>
                        <a:pt x="695901" y="205064"/>
                        <a:pt x="706696" y="268825"/>
                      </a:cubicBezTo>
                      <a:cubicBezTo>
                        <a:pt x="717491" y="332586"/>
                        <a:pt x="656655" y="391711"/>
                        <a:pt x="699213" y="498107"/>
                      </a:cubicBezTo>
                      <a:cubicBezTo>
                        <a:pt x="686150" y="537295"/>
                        <a:pt x="638751" y="531001"/>
                        <a:pt x="617161" y="541852"/>
                      </a:cubicBezTo>
                      <a:cubicBezTo>
                        <a:pt x="595571" y="552703"/>
                        <a:pt x="566850" y="555324"/>
                        <a:pt x="569673" y="563216"/>
                      </a:cubicBezTo>
                      <a:cubicBezTo>
                        <a:pt x="572496" y="571108"/>
                        <a:pt x="616786" y="579340"/>
                        <a:pt x="634101" y="589205"/>
                      </a:cubicBezTo>
                      <a:cubicBezTo>
                        <a:pt x="651416" y="599070"/>
                        <a:pt x="672134" y="607564"/>
                        <a:pt x="673563" y="622407"/>
                      </a:cubicBezTo>
                      <a:cubicBezTo>
                        <a:pt x="674992" y="637250"/>
                        <a:pt x="659309" y="661628"/>
                        <a:pt x="642674" y="678263"/>
                      </a:cubicBezTo>
                      <a:cubicBezTo>
                        <a:pt x="626039" y="694898"/>
                        <a:pt x="598701" y="706182"/>
                        <a:pt x="573755" y="722216"/>
                      </a:cubicBezTo>
                      <a:cubicBezTo>
                        <a:pt x="548809" y="738250"/>
                        <a:pt x="508236" y="753092"/>
                        <a:pt x="492996" y="774466"/>
                      </a:cubicBezTo>
                      <a:cubicBezTo>
                        <a:pt x="477756" y="795840"/>
                        <a:pt x="485479" y="827296"/>
                        <a:pt x="482315" y="850462"/>
                      </a:cubicBezTo>
                      <a:cubicBezTo>
                        <a:pt x="479152" y="873628"/>
                        <a:pt x="473607" y="890287"/>
                        <a:pt x="474015" y="913464"/>
                      </a:cubicBezTo>
                      <a:cubicBezTo>
                        <a:pt x="474423" y="936641"/>
                        <a:pt x="489118" y="972110"/>
                        <a:pt x="484764" y="989527"/>
                      </a:cubicBezTo>
                      <a:cubicBezTo>
                        <a:pt x="506695" y="1066252"/>
                        <a:pt x="524089" y="1027099"/>
                        <a:pt x="524089" y="1144785"/>
                      </a:cubicBezTo>
                    </a:path>
                  </a:pathLst>
                </a:cu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フリーフォーム: 図形 32">
                  <a:extLst>
                    <a:ext uri="{FF2B5EF4-FFF2-40B4-BE49-F238E27FC236}">
                      <a16:creationId xmlns:a16="http://schemas.microsoft.com/office/drawing/2014/main" id="{F778D001-54F7-1D63-8D48-A8C268157293}"/>
                    </a:ext>
                  </a:extLst>
                </p:cNvPr>
                <p:cNvSpPr/>
                <p:nvPr/>
              </p:nvSpPr>
              <p:spPr>
                <a:xfrm>
                  <a:off x="792835" y="3788374"/>
                  <a:ext cx="893977" cy="470908"/>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8" name="楕円 27">
                <a:extLst>
                  <a:ext uri="{FF2B5EF4-FFF2-40B4-BE49-F238E27FC236}">
                    <a16:creationId xmlns:a16="http://schemas.microsoft.com/office/drawing/2014/main" id="{2EBF3C41-78F4-A688-8433-94859D72DC95}"/>
                  </a:ext>
                </a:extLst>
              </p:cNvPr>
              <p:cNvSpPr/>
              <p:nvPr/>
            </p:nvSpPr>
            <p:spPr>
              <a:xfrm>
                <a:off x="5895132" y="1581216"/>
                <a:ext cx="301894" cy="27672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楕円 28">
                <a:extLst>
                  <a:ext uri="{FF2B5EF4-FFF2-40B4-BE49-F238E27FC236}">
                    <a16:creationId xmlns:a16="http://schemas.microsoft.com/office/drawing/2014/main" id="{0AD71E8E-806C-D2DB-E63C-81A5C8B7E5D5}"/>
                  </a:ext>
                </a:extLst>
              </p:cNvPr>
              <p:cNvSpPr/>
              <p:nvPr/>
            </p:nvSpPr>
            <p:spPr>
              <a:xfrm>
                <a:off x="6883225" y="5007745"/>
                <a:ext cx="301894" cy="27673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0" name="直線矢印コネクタ 29">
                <a:extLst>
                  <a:ext uri="{FF2B5EF4-FFF2-40B4-BE49-F238E27FC236}">
                    <a16:creationId xmlns:a16="http://schemas.microsoft.com/office/drawing/2014/main" id="{7674E353-F03F-F371-2E39-8F387CA9E2FE}"/>
                  </a:ext>
                </a:extLst>
              </p:cNvPr>
              <p:cNvCxnSpPr>
                <a:cxnSpLocks/>
                <a:stCxn id="28" idx="6"/>
                <a:endCxn id="29" idx="2"/>
              </p:cNvCxnSpPr>
              <p:nvPr/>
            </p:nvCxnSpPr>
            <p:spPr>
              <a:xfrm>
                <a:off x="6197026" y="1719581"/>
                <a:ext cx="686199" cy="3426529"/>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31" name="楕円 30">
                <a:extLst>
                  <a:ext uri="{FF2B5EF4-FFF2-40B4-BE49-F238E27FC236}">
                    <a16:creationId xmlns:a16="http://schemas.microsoft.com/office/drawing/2014/main" id="{DDEED462-582D-23CF-2216-6B89DE92E57D}"/>
                  </a:ext>
                </a:extLst>
              </p:cNvPr>
              <p:cNvSpPr/>
              <p:nvPr/>
            </p:nvSpPr>
            <p:spPr>
              <a:xfrm>
                <a:off x="5566384" y="2107867"/>
                <a:ext cx="301894" cy="276729"/>
              </a:xfrm>
              <a:prstGeom prst="ellipse">
                <a:avLst/>
              </a:prstGeom>
              <a:solidFill>
                <a:schemeClr val="accent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34" name="フリーフォーム: 図形 33">
              <a:extLst>
                <a:ext uri="{FF2B5EF4-FFF2-40B4-BE49-F238E27FC236}">
                  <a16:creationId xmlns:a16="http://schemas.microsoft.com/office/drawing/2014/main" id="{9F3A2D14-FB28-4012-BC09-51B6650D4AB5}"/>
                </a:ext>
              </a:extLst>
            </p:cNvPr>
            <p:cNvSpPr/>
            <p:nvPr/>
          </p:nvSpPr>
          <p:spPr>
            <a:xfrm>
              <a:off x="3780263" y="3016405"/>
              <a:ext cx="139391" cy="285693"/>
            </a:xfrm>
            <a:custGeom>
              <a:avLst/>
              <a:gdLst>
                <a:gd name="connsiteX0" fmla="*/ 139391 w 139391"/>
                <a:gd name="connsiteY0" fmla="*/ 0 h 285693"/>
                <a:gd name="connsiteX1" fmla="*/ 100361 w 139391"/>
                <a:gd name="connsiteY1" fmla="*/ 267629 h 285693"/>
                <a:gd name="connsiteX2" fmla="*/ 22303 w 139391"/>
                <a:gd name="connsiteY2" fmla="*/ 262054 h 285693"/>
                <a:gd name="connsiteX3" fmla="*/ 0 w 139391"/>
                <a:gd name="connsiteY3" fmla="*/ 267629 h 285693"/>
              </a:gdLst>
              <a:ahLst/>
              <a:cxnLst>
                <a:cxn ang="0">
                  <a:pos x="connsiteX0" y="connsiteY0"/>
                </a:cxn>
                <a:cxn ang="0">
                  <a:pos x="connsiteX1" y="connsiteY1"/>
                </a:cxn>
                <a:cxn ang="0">
                  <a:pos x="connsiteX2" y="connsiteY2"/>
                </a:cxn>
                <a:cxn ang="0">
                  <a:pos x="connsiteX3" y="connsiteY3"/>
                </a:cxn>
              </a:cxnLst>
              <a:rect l="l" t="t" r="r" b="b"/>
              <a:pathLst>
                <a:path w="139391" h="285693">
                  <a:moveTo>
                    <a:pt x="139391" y="0"/>
                  </a:moveTo>
                  <a:cubicBezTo>
                    <a:pt x="129633" y="111976"/>
                    <a:pt x="119876" y="223953"/>
                    <a:pt x="100361" y="267629"/>
                  </a:cubicBezTo>
                  <a:cubicBezTo>
                    <a:pt x="80846" y="311305"/>
                    <a:pt x="39030" y="262054"/>
                    <a:pt x="22303" y="262054"/>
                  </a:cubicBezTo>
                  <a:cubicBezTo>
                    <a:pt x="5576" y="262054"/>
                    <a:pt x="2788" y="264841"/>
                    <a:pt x="0" y="267629"/>
                  </a:cubicBezTo>
                </a:path>
              </a:pathLst>
            </a:custGeom>
            <a:noFill/>
            <a:ln w="19050">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4E0B6D86-0681-1301-56FD-1EC831794AAE}"/>
                </a:ext>
              </a:extLst>
            </p:cNvPr>
            <p:cNvSpPr txBox="1"/>
            <p:nvPr/>
          </p:nvSpPr>
          <p:spPr>
            <a:xfrm>
              <a:off x="2671066" y="2529416"/>
              <a:ext cx="834363" cy="428570"/>
            </a:xfrm>
            <a:prstGeom prst="rect">
              <a:avLst/>
            </a:prstGeom>
            <a:solidFill>
              <a:schemeClr val="tx2">
                <a:lumMod val="20000"/>
                <a:lumOff val="80000"/>
              </a:schemeClr>
            </a:solidFill>
          </p:spPr>
          <p:txBody>
            <a:bodyPr wrap="square">
              <a:spAutoFit/>
            </a:bodyPr>
            <a:lstStyle/>
            <a:p>
              <a:r>
                <a:rPr lang="en-US" altLang="ja-JP" dirty="0">
                  <a:solidFill>
                    <a:srgbClr val="0000FF"/>
                  </a:solidFill>
                  <a:latin typeface="+mn-lt"/>
                  <a:ea typeface="+mn-ea"/>
                  <a:sym typeface="Arial"/>
                </a:rPr>
                <a:t>Wired connection</a:t>
              </a:r>
              <a:endParaRPr lang="ja-JP" altLang="en-US" dirty="0">
                <a:solidFill>
                  <a:srgbClr val="0000FF"/>
                </a:solidFill>
              </a:endParaRPr>
            </a:p>
          </p:txBody>
        </p:sp>
        <p:cxnSp>
          <p:nvCxnSpPr>
            <p:cNvPr id="36" name="直線矢印コネクタ 35">
              <a:extLst>
                <a:ext uri="{FF2B5EF4-FFF2-40B4-BE49-F238E27FC236}">
                  <a16:creationId xmlns:a16="http://schemas.microsoft.com/office/drawing/2014/main" id="{1A5C2052-C63F-4693-C4C4-192FFC0719FA}"/>
                </a:ext>
              </a:extLst>
            </p:cNvPr>
            <p:cNvCxnSpPr>
              <a:cxnSpLocks/>
              <a:endCxn id="33" idx="23"/>
            </p:cNvCxnSpPr>
            <p:nvPr/>
          </p:nvCxnSpPr>
          <p:spPr>
            <a:xfrm>
              <a:off x="3432999" y="2816015"/>
              <a:ext cx="440123" cy="309128"/>
            </a:xfrm>
            <a:prstGeom prst="straightConnector1">
              <a:avLst/>
            </a:prstGeom>
            <a:ln w="12700">
              <a:solidFill>
                <a:schemeClr val="bg2"/>
              </a:solidFill>
              <a:prstDash val="dash"/>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37" name="テキスト ボックス 36">
              <a:extLst>
                <a:ext uri="{FF2B5EF4-FFF2-40B4-BE49-F238E27FC236}">
                  <a16:creationId xmlns:a16="http://schemas.microsoft.com/office/drawing/2014/main" id="{446B5414-5373-04B3-5DE2-6B97100EF960}"/>
                </a:ext>
              </a:extLst>
            </p:cNvPr>
            <p:cNvSpPr txBox="1"/>
            <p:nvPr/>
          </p:nvSpPr>
          <p:spPr>
            <a:xfrm>
              <a:off x="2609879" y="2979902"/>
              <a:ext cx="834363" cy="244897"/>
            </a:xfrm>
            <a:prstGeom prst="rect">
              <a:avLst/>
            </a:prstGeom>
            <a:solidFill>
              <a:schemeClr val="tx2">
                <a:lumMod val="20000"/>
                <a:lumOff val="80000"/>
              </a:schemeClr>
            </a:solidFill>
          </p:spPr>
          <p:txBody>
            <a:bodyPr wrap="square">
              <a:spAutoFit/>
            </a:bodyPr>
            <a:lstStyle/>
            <a:p>
              <a:r>
                <a:rPr lang="en-US" altLang="ja-JP" dirty="0">
                  <a:solidFill>
                    <a:srgbClr val="0000FF"/>
                  </a:solidFill>
                  <a:latin typeface="+mn-lt"/>
                  <a:ea typeface="+mn-ea"/>
                  <a:sym typeface="Arial"/>
                </a:rPr>
                <a:t>electrode</a:t>
              </a:r>
              <a:endParaRPr lang="ja-JP" altLang="en-US" dirty="0">
                <a:solidFill>
                  <a:srgbClr val="0000FF"/>
                </a:solidFill>
              </a:endParaRPr>
            </a:p>
          </p:txBody>
        </p:sp>
        <p:cxnSp>
          <p:nvCxnSpPr>
            <p:cNvPr id="38" name="直線矢印コネクタ 37">
              <a:extLst>
                <a:ext uri="{FF2B5EF4-FFF2-40B4-BE49-F238E27FC236}">
                  <a16:creationId xmlns:a16="http://schemas.microsoft.com/office/drawing/2014/main" id="{42CF6C24-B603-8F50-6311-9A4F707A7D6B}"/>
                </a:ext>
              </a:extLst>
            </p:cNvPr>
            <p:cNvCxnSpPr>
              <a:cxnSpLocks/>
              <a:endCxn id="33" idx="18"/>
            </p:cNvCxnSpPr>
            <p:nvPr/>
          </p:nvCxnSpPr>
          <p:spPr>
            <a:xfrm>
              <a:off x="3261255" y="3128231"/>
              <a:ext cx="369150" cy="56512"/>
            </a:xfrm>
            <a:prstGeom prst="straightConnector1">
              <a:avLst/>
            </a:prstGeom>
            <a:ln w="12700">
              <a:solidFill>
                <a:schemeClr val="bg2"/>
              </a:solidFill>
              <a:prstDash val="dash"/>
              <a:headEnd type="none" w="lg" len="lg"/>
              <a:tailEnd type="triangle" w="lg" len="lg"/>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6035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楕円 8">
            <a:extLst>
              <a:ext uri="{FF2B5EF4-FFF2-40B4-BE49-F238E27FC236}">
                <a16:creationId xmlns:a16="http://schemas.microsoft.com/office/drawing/2014/main" id="{B4315DB4-B064-8A35-9396-D39657CC625C}"/>
              </a:ext>
            </a:extLst>
          </p:cNvPr>
          <p:cNvSpPr/>
          <p:nvPr/>
        </p:nvSpPr>
        <p:spPr>
          <a:xfrm>
            <a:off x="3313670" y="2281266"/>
            <a:ext cx="2743988" cy="1113326"/>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Transmitter Device</a:t>
            </a:r>
            <a:endParaRPr kumimoji="1" lang="ja-JP" altLang="en-US" dirty="0"/>
          </a:p>
        </p:txBody>
      </p:sp>
      <p:sp>
        <p:nvSpPr>
          <p:cNvPr id="2" name="日付プレースホルダー 1">
            <a:extLst>
              <a:ext uri="{FF2B5EF4-FFF2-40B4-BE49-F238E27FC236}">
                <a16:creationId xmlns:a16="http://schemas.microsoft.com/office/drawing/2014/main" id="{35E59FF2-5FFC-26F4-03AB-B007B65836C5}"/>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4F4F1B1F-68D3-0134-6526-41DDFB273ED5}"/>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1A89ADED-726F-195C-567A-DBC1A508597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36</a:t>
            </a:fld>
            <a:endParaRPr dirty="0"/>
          </a:p>
        </p:txBody>
      </p:sp>
      <p:sp>
        <p:nvSpPr>
          <p:cNvPr id="5" name="タイトル 4">
            <a:extLst>
              <a:ext uri="{FF2B5EF4-FFF2-40B4-BE49-F238E27FC236}">
                <a16:creationId xmlns:a16="http://schemas.microsoft.com/office/drawing/2014/main" id="{FF63B887-D293-E6B8-EEF0-CEFB4BF83D86}"/>
              </a:ext>
            </a:extLst>
          </p:cNvPr>
          <p:cNvSpPr>
            <a:spLocks noGrp="1"/>
          </p:cNvSpPr>
          <p:nvPr>
            <p:ph type="title"/>
          </p:nvPr>
        </p:nvSpPr>
        <p:spPr/>
        <p:txBody>
          <a:bodyPr/>
          <a:lstStyle/>
          <a:p>
            <a:r>
              <a:rPr kumimoji="1" lang="en-US" altLang="ja-JP" dirty="0"/>
              <a:t>1.5 Gen.</a:t>
            </a:r>
            <a:endParaRPr kumimoji="1" lang="ja-JP" altLang="en-US" dirty="0"/>
          </a:p>
        </p:txBody>
      </p:sp>
      <p:sp>
        <p:nvSpPr>
          <p:cNvPr id="6" name="正方形/長方形 5">
            <a:extLst>
              <a:ext uri="{FF2B5EF4-FFF2-40B4-BE49-F238E27FC236}">
                <a16:creationId xmlns:a16="http://schemas.microsoft.com/office/drawing/2014/main" id="{DB350FA6-E677-C945-B048-0A44F030A288}"/>
              </a:ext>
            </a:extLst>
          </p:cNvPr>
          <p:cNvSpPr/>
          <p:nvPr/>
        </p:nvSpPr>
        <p:spPr>
          <a:xfrm>
            <a:off x="524684" y="4478827"/>
            <a:ext cx="7933516" cy="1393279"/>
          </a:xfrm>
          <a:prstGeom prst="rect">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b="0" dirty="0"/>
              <a:t>Brain</a:t>
            </a:r>
            <a:endParaRPr kumimoji="1" lang="ja-JP" altLang="en-US" b="0" dirty="0"/>
          </a:p>
        </p:txBody>
      </p:sp>
      <p:sp>
        <p:nvSpPr>
          <p:cNvPr id="7" name="正方形/長方形 36">
            <a:extLst>
              <a:ext uri="{FF2B5EF4-FFF2-40B4-BE49-F238E27FC236}">
                <a16:creationId xmlns:a16="http://schemas.microsoft.com/office/drawing/2014/main" id="{84314772-7887-A376-A160-969118F85B7B}"/>
              </a:ext>
            </a:extLst>
          </p:cNvPr>
          <p:cNvSpPr/>
          <p:nvPr/>
        </p:nvSpPr>
        <p:spPr>
          <a:xfrm>
            <a:off x="524684" y="2116321"/>
            <a:ext cx="7933514" cy="1154523"/>
          </a:xfrm>
          <a:custGeom>
            <a:avLst/>
            <a:gdLst>
              <a:gd name="connsiteX0" fmla="*/ 0 w 3568197"/>
              <a:gd name="connsiteY0" fmla="*/ 0 h 292043"/>
              <a:gd name="connsiteX1" fmla="*/ 3568197 w 3568197"/>
              <a:gd name="connsiteY1" fmla="*/ 0 h 292043"/>
              <a:gd name="connsiteX2" fmla="*/ 3568197 w 3568197"/>
              <a:gd name="connsiteY2" fmla="*/ 292043 h 292043"/>
              <a:gd name="connsiteX3" fmla="*/ 0 w 3568197"/>
              <a:gd name="connsiteY3" fmla="*/ 292043 h 292043"/>
              <a:gd name="connsiteX4" fmla="*/ 0 w 3568197"/>
              <a:gd name="connsiteY4" fmla="*/ 0 h 292043"/>
              <a:gd name="connsiteX0" fmla="*/ 0 w 3568197"/>
              <a:gd name="connsiteY0" fmla="*/ 28767 h 320810"/>
              <a:gd name="connsiteX1" fmla="*/ 1539507 w 3568197"/>
              <a:gd name="connsiteY1" fmla="*/ 0 h 320810"/>
              <a:gd name="connsiteX2" fmla="*/ 3568197 w 3568197"/>
              <a:gd name="connsiteY2" fmla="*/ 28767 h 320810"/>
              <a:gd name="connsiteX3" fmla="*/ 3568197 w 3568197"/>
              <a:gd name="connsiteY3" fmla="*/ 320810 h 320810"/>
              <a:gd name="connsiteX4" fmla="*/ 0 w 3568197"/>
              <a:gd name="connsiteY4" fmla="*/ 320810 h 320810"/>
              <a:gd name="connsiteX5" fmla="*/ 0 w 3568197"/>
              <a:gd name="connsiteY5" fmla="*/ 28767 h 320810"/>
              <a:gd name="connsiteX0" fmla="*/ 0 w 3568197"/>
              <a:gd name="connsiteY0" fmla="*/ 10660 h 302703"/>
              <a:gd name="connsiteX1" fmla="*/ 1159262 w 3568197"/>
              <a:gd name="connsiteY1" fmla="*/ 0 h 302703"/>
              <a:gd name="connsiteX2" fmla="*/ 3568197 w 3568197"/>
              <a:gd name="connsiteY2" fmla="*/ 10660 h 302703"/>
              <a:gd name="connsiteX3" fmla="*/ 3568197 w 3568197"/>
              <a:gd name="connsiteY3" fmla="*/ 302703 h 302703"/>
              <a:gd name="connsiteX4" fmla="*/ 0 w 3568197"/>
              <a:gd name="connsiteY4" fmla="*/ 302703 h 302703"/>
              <a:gd name="connsiteX5" fmla="*/ 0 w 3568197"/>
              <a:gd name="connsiteY5" fmla="*/ 10660 h 302703"/>
              <a:gd name="connsiteX0" fmla="*/ 0 w 3568197"/>
              <a:gd name="connsiteY0" fmla="*/ 10660 h 302703"/>
              <a:gd name="connsiteX1" fmla="*/ 1159262 w 3568197"/>
              <a:gd name="connsiteY1" fmla="*/ 0 h 302703"/>
              <a:gd name="connsiteX2" fmla="*/ 1630042 w 3568197"/>
              <a:gd name="connsiteY2" fmla="*/ 0 h 302703"/>
              <a:gd name="connsiteX3" fmla="*/ 3568197 w 3568197"/>
              <a:gd name="connsiteY3" fmla="*/ 10660 h 302703"/>
              <a:gd name="connsiteX4" fmla="*/ 3568197 w 3568197"/>
              <a:gd name="connsiteY4" fmla="*/ 302703 h 302703"/>
              <a:gd name="connsiteX5" fmla="*/ 0 w 3568197"/>
              <a:gd name="connsiteY5" fmla="*/ 302703 h 302703"/>
              <a:gd name="connsiteX6" fmla="*/ 0 w 3568197"/>
              <a:gd name="connsiteY6" fmla="*/ 10660 h 302703"/>
              <a:gd name="connsiteX0" fmla="*/ 0 w 3568197"/>
              <a:gd name="connsiteY0" fmla="*/ 318478 h 610521"/>
              <a:gd name="connsiteX1" fmla="*/ 1159262 w 3568197"/>
              <a:gd name="connsiteY1" fmla="*/ 307818 h 610521"/>
              <a:gd name="connsiteX2" fmla="*/ 1593828 w 3568197"/>
              <a:gd name="connsiteY2" fmla="*/ 0 h 610521"/>
              <a:gd name="connsiteX3" fmla="*/ 3568197 w 3568197"/>
              <a:gd name="connsiteY3" fmla="*/ 318478 h 610521"/>
              <a:gd name="connsiteX4" fmla="*/ 3568197 w 3568197"/>
              <a:gd name="connsiteY4" fmla="*/ 610521 h 610521"/>
              <a:gd name="connsiteX5" fmla="*/ 0 w 3568197"/>
              <a:gd name="connsiteY5" fmla="*/ 610521 h 610521"/>
              <a:gd name="connsiteX6" fmla="*/ 0 w 3568197"/>
              <a:gd name="connsiteY6" fmla="*/ 318478 h 610521"/>
              <a:gd name="connsiteX0" fmla="*/ 0 w 3568197"/>
              <a:gd name="connsiteY0" fmla="*/ 318478 h 610521"/>
              <a:gd name="connsiteX1" fmla="*/ 1159262 w 3568197"/>
              <a:gd name="connsiteY1" fmla="*/ 307818 h 610521"/>
              <a:gd name="connsiteX2" fmla="*/ 1593828 w 3568197"/>
              <a:gd name="connsiteY2" fmla="*/ 0 h 610521"/>
              <a:gd name="connsiteX3" fmla="*/ 2426747 w 3568197"/>
              <a:gd name="connsiteY3" fmla="*/ 135802 h 610521"/>
              <a:gd name="connsiteX4" fmla="*/ 3568197 w 3568197"/>
              <a:gd name="connsiteY4" fmla="*/ 318478 h 610521"/>
              <a:gd name="connsiteX5" fmla="*/ 3568197 w 3568197"/>
              <a:gd name="connsiteY5" fmla="*/ 610521 h 610521"/>
              <a:gd name="connsiteX6" fmla="*/ 0 w 3568197"/>
              <a:gd name="connsiteY6" fmla="*/ 610521 h 610521"/>
              <a:gd name="connsiteX7" fmla="*/ 0 w 3568197"/>
              <a:gd name="connsiteY7" fmla="*/ 318478 h 610521"/>
              <a:gd name="connsiteX0" fmla="*/ 0 w 3568197"/>
              <a:gd name="connsiteY0" fmla="*/ 318478 h 610521"/>
              <a:gd name="connsiteX1" fmla="*/ 1159262 w 3568197"/>
              <a:gd name="connsiteY1" fmla="*/ 307818 h 610521"/>
              <a:gd name="connsiteX2" fmla="*/ 1593828 w 3568197"/>
              <a:gd name="connsiteY2" fmla="*/ 0 h 610521"/>
              <a:gd name="connsiteX3" fmla="*/ 2073662 w 3568197"/>
              <a:gd name="connsiteY3" fmla="*/ 0 h 610521"/>
              <a:gd name="connsiteX4" fmla="*/ 3568197 w 3568197"/>
              <a:gd name="connsiteY4" fmla="*/ 318478 h 610521"/>
              <a:gd name="connsiteX5" fmla="*/ 3568197 w 3568197"/>
              <a:gd name="connsiteY5" fmla="*/ 610521 h 610521"/>
              <a:gd name="connsiteX6" fmla="*/ 0 w 3568197"/>
              <a:gd name="connsiteY6" fmla="*/ 610521 h 610521"/>
              <a:gd name="connsiteX7" fmla="*/ 0 w 3568197"/>
              <a:gd name="connsiteY7" fmla="*/ 318478 h 610521"/>
              <a:gd name="connsiteX0" fmla="*/ 0 w 3568197"/>
              <a:gd name="connsiteY0" fmla="*/ 318478 h 610521"/>
              <a:gd name="connsiteX1" fmla="*/ 1159262 w 3568197"/>
              <a:gd name="connsiteY1" fmla="*/ 307818 h 610521"/>
              <a:gd name="connsiteX2" fmla="*/ 1593828 w 3568197"/>
              <a:gd name="connsiteY2" fmla="*/ 0 h 610521"/>
              <a:gd name="connsiteX3" fmla="*/ 2073662 w 3568197"/>
              <a:gd name="connsiteY3" fmla="*/ 0 h 610521"/>
              <a:gd name="connsiteX4" fmla="*/ 2915634 w 3568197"/>
              <a:gd name="connsiteY4" fmla="*/ 162962 h 610521"/>
              <a:gd name="connsiteX5" fmla="*/ 3568197 w 3568197"/>
              <a:gd name="connsiteY5" fmla="*/ 318478 h 610521"/>
              <a:gd name="connsiteX6" fmla="*/ 3568197 w 3568197"/>
              <a:gd name="connsiteY6" fmla="*/ 610521 h 610521"/>
              <a:gd name="connsiteX7" fmla="*/ 0 w 3568197"/>
              <a:gd name="connsiteY7" fmla="*/ 610521 h 610521"/>
              <a:gd name="connsiteX8" fmla="*/ 0 w 3568197"/>
              <a:gd name="connsiteY8" fmla="*/ 318478 h 610521"/>
              <a:gd name="connsiteX0" fmla="*/ 0 w 3568197"/>
              <a:gd name="connsiteY0" fmla="*/ 318478 h 610521"/>
              <a:gd name="connsiteX1" fmla="*/ 1159262 w 3568197"/>
              <a:gd name="connsiteY1" fmla="*/ 307818 h 610521"/>
              <a:gd name="connsiteX2" fmla="*/ 1593828 w 3568197"/>
              <a:gd name="connsiteY2" fmla="*/ 0 h 610521"/>
              <a:gd name="connsiteX3" fmla="*/ 2073662 w 3568197"/>
              <a:gd name="connsiteY3" fmla="*/ 0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0 w 3568197"/>
              <a:gd name="connsiteY7" fmla="*/ 610521 h 610521"/>
              <a:gd name="connsiteX8" fmla="*/ 0 w 3568197"/>
              <a:gd name="connsiteY8" fmla="*/ 318478 h 610521"/>
              <a:gd name="connsiteX0" fmla="*/ 0 w 3568197"/>
              <a:gd name="connsiteY0" fmla="*/ 318478 h 610521"/>
              <a:gd name="connsiteX1" fmla="*/ 1159262 w 3568197"/>
              <a:gd name="connsiteY1" fmla="*/ 307818 h 610521"/>
              <a:gd name="connsiteX2" fmla="*/ 1593828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0 w 3568197"/>
              <a:gd name="connsiteY7" fmla="*/ 610521 h 610521"/>
              <a:gd name="connsiteX8" fmla="*/ 0 w 3568197"/>
              <a:gd name="connsiteY8" fmla="*/ 318478 h 610521"/>
              <a:gd name="connsiteX0" fmla="*/ 0 w 3568197"/>
              <a:gd name="connsiteY0" fmla="*/ 318478 h 610521"/>
              <a:gd name="connsiteX1" fmla="*/ 969139 w 3568197"/>
              <a:gd name="connsiteY1" fmla="*/ 344032 h 610521"/>
              <a:gd name="connsiteX2" fmla="*/ 1593828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0 w 3568197"/>
              <a:gd name="connsiteY7" fmla="*/ 610521 h 610521"/>
              <a:gd name="connsiteX8" fmla="*/ 0 w 3568197"/>
              <a:gd name="connsiteY8" fmla="*/ 318478 h 610521"/>
              <a:gd name="connsiteX0" fmla="*/ 0 w 3568197"/>
              <a:gd name="connsiteY0" fmla="*/ 318478 h 610521"/>
              <a:gd name="connsiteX1" fmla="*/ 914818 w 3568197"/>
              <a:gd name="connsiteY1" fmla="*/ 334979 h 610521"/>
              <a:gd name="connsiteX2" fmla="*/ 1593828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0 w 3568197"/>
              <a:gd name="connsiteY7" fmla="*/ 610521 h 610521"/>
              <a:gd name="connsiteX8" fmla="*/ 0 w 3568197"/>
              <a:gd name="connsiteY8" fmla="*/ 318478 h 610521"/>
              <a:gd name="connsiteX0" fmla="*/ 0 w 3568197"/>
              <a:gd name="connsiteY0" fmla="*/ 318478 h 610521"/>
              <a:gd name="connsiteX1" fmla="*/ 914818 w 3568197"/>
              <a:gd name="connsiteY1" fmla="*/ 334979 h 610521"/>
              <a:gd name="connsiteX2" fmla="*/ 1376545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0 w 3568197"/>
              <a:gd name="connsiteY7" fmla="*/ 610521 h 610521"/>
              <a:gd name="connsiteX8" fmla="*/ 0 w 3568197"/>
              <a:gd name="connsiteY8" fmla="*/ 318478 h 610521"/>
              <a:gd name="connsiteX0" fmla="*/ 0 w 3568197"/>
              <a:gd name="connsiteY0" fmla="*/ 318478 h 610521"/>
              <a:gd name="connsiteX1" fmla="*/ 914818 w 3568197"/>
              <a:gd name="connsiteY1" fmla="*/ 334979 h 610521"/>
              <a:gd name="connsiteX2" fmla="*/ 1376545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905765 w 3568197"/>
              <a:gd name="connsiteY7" fmla="*/ 597529 h 610521"/>
              <a:gd name="connsiteX8" fmla="*/ 0 w 3568197"/>
              <a:gd name="connsiteY8" fmla="*/ 610521 h 610521"/>
              <a:gd name="connsiteX9" fmla="*/ 0 w 3568197"/>
              <a:gd name="connsiteY9" fmla="*/ 318478 h 610521"/>
              <a:gd name="connsiteX0" fmla="*/ 0 w 3568197"/>
              <a:gd name="connsiteY0" fmla="*/ 318478 h 610521"/>
              <a:gd name="connsiteX1" fmla="*/ 914818 w 3568197"/>
              <a:gd name="connsiteY1" fmla="*/ 334979 h 610521"/>
              <a:gd name="connsiteX2" fmla="*/ 1376545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1331277 w 3568197"/>
              <a:gd name="connsiteY7" fmla="*/ 597529 h 610521"/>
              <a:gd name="connsiteX8" fmla="*/ 905765 w 3568197"/>
              <a:gd name="connsiteY8" fmla="*/ 597529 h 610521"/>
              <a:gd name="connsiteX9" fmla="*/ 0 w 3568197"/>
              <a:gd name="connsiteY9" fmla="*/ 610521 h 610521"/>
              <a:gd name="connsiteX10" fmla="*/ 0 w 3568197"/>
              <a:gd name="connsiteY10" fmla="*/ 318478 h 610521"/>
              <a:gd name="connsiteX0" fmla="*/ 0 w 3568197"/>
              <a:gd name="connsiteY0" fmla="*/ 318478 h 610521"/>
              <a:gd name="connsiteX1" fmla="*/ 914818 w 3568197"/>
              <a:gd name="connsiteY1" fmla="*/ 334979 h 610521"/>
              <a:gd name="connsiteX2" fmla="*/ 1376545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2345266 w 3568197"/>
              <a:gd name="connsiteY7" fmla="*/ 588475 h 610521"/>
              <a:gd name="connsiteX8" fmla="*/ 1331277 w 3568197"/>
              <a:gd name="connsiteY8" fmla="*/ 597529 h 610521"/>
              <a:gd name="connsiteX9" fmla="*/ 905765 w 3568197"/>
              <a:gd name="connsiteY9" fmla="*/ 597529 h 610521"/>
              <a:gd name="connsiteX10" fmla="*/ 0 w 3568197"/>
              <a:gd name="connsiteY10" fmla="*/ 610521 h 610521"/>
              <a:gd name="connsiteX11" fmla="*/ 0 w 3568197"/>
              <a:gd name="connsiteY11" fmla="*/ 318478 h 610521"/>
              <a:gd name="connsiteX0" fmla="*/ 0 w 3568197"/>
              <a:gd name="connsiteY0" fmla="*/ 318478 h 610521"/>
              <a:gd name="connsiteX1" fmla="*/ 914818 w 3568197"/>
              <a:gd name="connsiteY1" fmla="*/ 334979 h 610521"/>
              <a:gd name="connsiteX2" fmla="*/ 1376545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2924687 w 3568197"/>
              <a:gd name="connsiteY7" fmla="*/ 597529 h 610521"/>
              <a:gd name="connsiteX8" fmla="*/ 2345266 w 3568197"/>
              <a:gd name="connsiteY8" fmla="*/ 588475 h 610521"/>
              <a:gd name="connsiteX9" fmla="*/ 1331277 w 3568197"/>
              <a:gd name="connsiteY9" fmla="*/ 597529 h 610521"/>
              <a:gd name="connsiteX10" fmla="*/ 905765 w 3568197"/>
              <a:gd name="connsiteY10" fmla="*/ 597529 h 610521"/>
              <a:gd name="connsiteX11" fmla="*/ 0 w 3568197"/>
              <a:gd name="connsiteY11" fmla="*/ 610521 h 610521"/>
              <a:gd name="connsiteX12" fmla="*/ 0 w 3568197"/>
              <a:gd name="connsiteY12" fmla="*/ 318478 h 610521"/>
              <a:gd name="connsiteX0" fmla="*/ 0 w 3568197"/>
              <a:gd name="connsiteY0" fmla="*/ 318478 h 610521"/>
              <a:gd name="connsiteX1" fmla="*/ 914818 w 3568197"/>
              <a:gd name="connsiteY1" fmla="*/ 334979 h 610521"/>
              <a:gd name="connsiteX2" fmla="*/ 1376545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2924687 w 3568197"/>
              <a:gd name="connsiteY7" fmla="*/ 597529 h 610521"/>
              <a:gd name="connsiteX8" fmla="*/ 2290945 w 3568197"/>
              <a:gd name="connsiteY8" fmla="*/ 307818 h 610521"/>
              <a:gd name="connsiteX9" fmla="*/ 1331277 w 3568197"/>
              <a:gd name="connsiteY9" fmla="*/ 597529 h 610521"/>
              <a:gd name="connsiteX10" fmla="*/ 905765 w 3568197"/>
              <a:gd name="connsiteY10" fmla="*/ 597529 h 610521"/>
              <a:gd name="connsiteX11" fmla="*/ 0 w 3568197"/>
              <a:gd name="connsiteY11" fmla="*/ 610521 h 610521"/>
              <a:gd name="connsiteX12" fmla="*/ 0 w 3568197"/>
              <a:gd name="connsiteY12" fmla="*/ 318478 h 610521"/>
              <a:gd name="connsiteX0" fmla="*/ 0 w 3568197"/>
              <a:gd name="connsiteY0" fmla="*/ 318478 h 610521"/>
              <a:gd name="connsiteX1" fmla="*/ 914818 w 3568197"/>
              <a:gd name="connsiteY1" fmla="*/ 334979 h 610521"/>
              <a:gd name="connsiteX2" fmla="*/ 1376545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2725511 w 3568197"/>
              <a:gd name="connsiteY7" fmla="*/ 570369 h 610521"/>
              <a:gd name="connsiteX8" fmla="*/ 2290945 w 3568197"/>
              <a:gd name="connsiteY8" fmla="*/ 307818 h 610521"/>
              <a:gd name="connsiteX9" fmla="*/ 1331277 w 3568197"/>
              <a:gd name="connsiteY9" fmla="*/ 597529 h 610521"/>
              <a:gd name="connsiteX10" fmla="*/ 905765 w 3568197"/>
              <a:gd name="connsiteY10" fmla="*/ 597529 h 610521"/>
              <a:gd name="connsiteX11" fmla="*/ 0 w 3568197"/>
              <a:gd name="connsiteY11" fmla="*/ 610521 h 610521"/>
              <a:gd name="connsiteX12" fmla="*/ 0 w 3568197"/>
              <a:gd name="connsiteY12" fmla="*/ 318478 h 610521"/>
              <a:gd name="connsiteX0" fmla="*/ 0 w 3568197"/>
              <a:gd name="connsiteY0" fmla="*/ 318478 h 610521"/>
              <a:gd name="connsiteX1" fmla="*/ 914818 w 3568197"/>
              <a:gd name="connsiteY1" fmla="*/ 334979 h 610521"/>
              <a:gd name="connsiteX2" fmla="*/ 1376545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2725511 w 3568197"/>
              <a:gd name="connsiteY7" fmla="*/ 570369 h 610521"/>
              <a:gd name="connsiteX8" fmla="*/ 2290945 w 3568197"/>
              <a:gd name="connsiteY8" fmla="*/ 307818 h 610521"/>
              <a:gd name="connsiteX9" fmla="*/ 1376545 w 3568197"/>
              <a:gd name="connsiteY9" fmla="*/ 199176 h 610521"/>
              <a:gd name="connsiteX10" fmla="*/ 905765 w 3568197"/>
              <a:gd name="connsiteY10" fmla="*/ 597529 h 610521"/>
              <a:gd name="connsiteX11" fmla="*/ 0 w 3568197"/>
              <a:gd name="connsiteY11" fmla="*/ 610521 h 610521"/>
              <a:gd name="connsiteX12" fmla="*/ 0 w 3568197"/>
              <a:gd name="connsiteY12" fmla="*/ 318478 h 610521"/>
              <a:gd name="connsiteX0" fmla="*/ 0 w 3568197"/>
              <a:gd name="connsiteY0" fmla="*/ 318478 h 610521"/>
              <a:gd name="connsiteX1" fmla="*/ 914818 w 3568197"/>
              <a:gd name="connsiteY1" fmla="*/ 334979 h 610521"/>
              <a:gd name="connsiteX2" fmla="*/ 1376545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2725511 w 3568197"/>
              <a:gd name="connsiteY7" fmla="*/ 570369 h 610521"/>
              <a:gd name="connsiteX8" fmla="*/ 2345265 w 3568197"/>
              <a:gd name="connsiteY8" fmla="*/ 190123 h 610521"/>
              <a:gd name="connsiteX9" fmla="*/ 1376545 w 3568197"/>
              <a:gd name="connsiteY9" fmla="*/ 199176 h 610521"/>
              <a:gd name="connsiteX10" fmla="*/ 905765 w 3568197"/>
              <a:gd name="connsiteY10" fmla="*/ 597529 h 610521"/>
              <a:gd name="connsiteX11" fmla="*/ 0 w 3568197"/>
              <a:gd name="connsiteY11" fmla="*/ 610521 h 610521"/>
              <a:gd name="connsiteX12" fmla="*/ 0 w 3568197"/>
              <a:gd name="connsiteY12" fmla="*/ 318478 h 610521"/>
              <a:gd name="connsiteX0" fmla="*/ 0 w 3568197"/>
              <a:gd name="connsiteY0" fmla="*/ 318478 h 610521"/>
              <a:gd name="connsiteX1" fmla="*/ 914818 w 3568197"/>
              <a:gd name="connsiteY1" fmla="*/ 334979 h 610521"/>
              <a:gd name="connsiteX2" fmla="*/ 1376545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2779831 w 3568197"/>
              <a:gd name="connsiteY7" fmla="*/ 606583 h 610521"/>
              <a:gd name="connsiteX8" fmla="*/ 2345265 w 3568197"/>
              <a:gd name="connsiteY8" fmla="*/ 190123 h 610521"/>
              <a:gd name="connsiteX9" fmla="*/ 1376545 w 3568197"/>
              <a:gd name="connsiteY9" fmla="*/ 199176 h 610521"/>
              <a:gd name="connsiteX10" fmla="*/ 905765 w 3568197"/>
              <a:gd name="connsiteY10" fmla="*/ 597529 h 610521"/>
              <a:gd name="connsiteX11" fmla="*/ 0 w 3568197"/>
              <a:gd name="connsiteY11" fmla="*/ 610521 h 610521"/>
              <a:gd name="connsiteX12" fmla="*/ 0 w 3568197"/>
              <a:gd name="connsiteY12" fmla="*/ 318478 h 610521"/>
              <a:gd name="connsiteX0" fmla="*/ 0 w 3568197"/>
              <a:gd name="connsiteY0" fmla="*/ 318478 h 615636"/>
              <a:gd name="connsiteX1" fmla="*/ 914818 w 3568197"/>
              <a:gd name="connsiteY1" fmla="*/ 334979 h 615636"/>
              <a:gd name="connsiteX2" fmla="*/ 1376545 w 3568197"/>
              <a:gd name="connsiteY2" fmla="*/ 0 h 615636"/>
              <a:gd name="connsiteX3" fmla="*/ 2354320 w 3568197"/>
              <a:gd name="connsiteY3" fmla="*/ 9053 h 615636"/>
              <a:gd name="connsiteX4" fmla="*/ 2770778 w 3568197"/>
              <a:gd name="connsiteY4" fmla="*/ 298764 h 615636"/>
              <a:gd name="connsiteX5" fmla="*/ 3568197 w 3568197"/>
              <a:gd name="connsiteY5" fmla="*/ 318478 h 615636"/>
              <a:gd name="connsiteX6" fmla="*/ 3568197 w 3568197"/>
              <a:gd name="connsiteY6" fmla="*/ 610521 h 615636"/>
              <a:gd name="connsiteX7" fmla="*/ 2779831 w 3568197"/>
              <a:gd name="connsiteY7" fmla="*/ 606583 h 615636"/>
              <a:gd name="connsiteX8" fmla="*/ 2345265 w 3568197"/>
              <a:gd name="connsiteY8" fmla="*/ 190123 h 615636"/>
              <a:gd name="connsiteX9" fmla="*/ 1376545 w 3568197"/>
              <a:gd name="connsiteY9" fmla="*/ 199176 h 615636"/>
              <a:gd name="connsiteX10" fmla="*/ 824284 w 3568197"/>
              <a:gd name="connsiteY10" fmla="*/ 615636 h 615636"/>
              <a:gd name="connsiteX11" fmla="*/ 0 w 3568197"/>
              <a:gd name="connsiteY11" fmla="*/ 610521 h 615636"/>
              <a:gd name="connsiteX12" fmla="*/ 0 w 3568197"/>
              <a:gd name="connsiteY12" fmla="*/ 318478 h 615636"/>
              <a:gd name="connsiteX0" fmla="*/ 0 w 3568197"/>
              <a:gd name="connsiteY0" fmla="*/ 318478 h 615636"/>
              <a:gd name="connsiteX1" fmla="*/ 878604 w 3568197"/>
              <a:gd name="connsiteY1" fmla="*/ 334979 h 615636"/>
              <a:gd name="connsiteX2" fmla="*/ 1376545 w 3568197"/>
              <a:gd name="connsiteY2" fmla="*/ 0 h 615636"/>
              <a:gd name="connsiteX3" fmla="*/ 2354320 w 3568197"/>
              <a:gd name="connsiteY3" fmla="*/ 9053 h 615636"/>
              <a:gd name="connsiteX4" fmla="*/ 2770778 w 3568197"/>
              <a:gd name="connsiteY4" fmla="*/ 298764 h 615636"/>
              <a:gd name="connsiteX5" fmla="*/ 3568197 w 3568197"/>
              <a:gd name="connsiteY5" fmla="*/ 318478 h 615636"/>
              <a:gd name="connsiteX6" fmla="*/ 3568197 w 3568197"/>
              <a:gd name="connsiteY6" fmla="*/ 610521 h 615636"/>
              <a:gd name="connsiteX7" fmla="*/ 2779831 w 3568197"/>
              <a:gd name="connsiteY7" fmla="*/ 606583 h 615636"/>
              <a:gd name="connsiteX8" fmla="*/ 2345265 w 3568197"/>
              <a:gd name="connsiteY8" fmla="*/ 190123 h 615636"/>
              <a:gd name="connsiteX9" fmla="*/ 1376545 w 3568197"/>
              <a:gd name="connsiteY9" fmla="*/ 199176 h 615636"/>
              <a:gd name="connsiteX10" fmla="*/ 824284 w 3568197"/>
              <a:gd name="connsiteY10" fmla="*/ 615636 h 615636"/>
              <a:gd name="connsiteX11" fmla="*/ 0 w 3568197"/>
              <a:gd name="connsiteY11" fmla="*/ 610521 h 615636"/>
              <a:gd name="connsiteX12" fmla="*/ 0 w 3568197"/>
              <a:gd name="connsiteY12" fmla="*/ 318478 h 61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8197" h="615636">
                <a:moveTo>
                  <a:pt x="0" y="318478"/>
                </a:moveTo>
                <a:lnTo>
                  <a:pt x="878604" y="334979"/>
                </a:lnTo>
                <a:lnTo>
                  <a:pt x="1376545" y="0"/>
                </a:lnTo>
                <a:lnTo>
                  <a:pt x="2354320" y="9053"/>
                </a:lnTo>
                <a:lnTo>
                  <a:pt x="2770778" y="298764"/>
                </a:lnTo>
                <a:lnTo>
                  <a:pt x="3568197" y="318478"/>
                </a:lnTo>
                <a:lnTo>
                  <a:pt x="3568197" y="610521"/>
                </a:lnTo>
                <a:lnTo>
                  <a:pt x="2779831" y="606583"/>
                </a:lnTo>
                <a:lnTo>
                  <a:pt x="2345265" y="190123"/>
                </a:lnTo>
                <a:lnTo>
                  <a:pt x="1376545" y="199176"/>
                </a:lnTo>
                <a:lnTo>
                  <a:pt x="824284" y="615636"/>
                </a:lnTo>
                <a:lnTo>
                  <a:pt x="0" y="610521"/>
                </a:lnTo>
                <a:lnTo>
                  <a:pt x="0" y="318478"/>
                </a:lnTo>
                <a:close/>
              </a:path>
            </a:pathLst>
          </a:cu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b="0" dirty="0"/>
          </a:p>
        </p:txBody>
      </p:sp>
      <p:sp>
        <p:nvSpPr>
          <p:cNvPr id="8" name="正方形/長方形 7">
            <a:extLst>
              <a:ext uri="{FF2B5EF4-FFF2-40B4-BE49-F238E27FC236}">
                <a16:creationId xmlns:a16="http://schemas.microsoft.com/office/drawing/2014/main" id="{DB83D5D3-51D6-4D39-BF4C-77E39553D93D}"/>
              </a:ext>
            </a:extLst>
          </p:cNvPr>
          <p:cNvSpPr/>
          <p:nvPr/>
        </p:nvSpPr>
        <p:spPr>
          <a:xfrm>
            <a:off x="524686" y="3365501"/>
            <a:ext cx="3730443" cy="958732"/>
          </a:xfrm>
          <a:prstGeom prst="rect">
            <a:avLst/>
          </a:prstGeom>
          <a:solidFill>
            <a:schemeClr val="tx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b="0" dirty="0"/>
              <a:t>Skull bone</a:t>
            </a:r>
            <a:endParaRPr kumimoji="1" lang="ja-JP" altLang="en-US" b="0" dirty="0"/>
          </a:p>
        </p:txBody>
      </p:sp>
      <p:sp>
        <p:nvSpPr>
          <p:cNvPr id="10" name="テキスト ボックス 9">
            <a:extLst>
              <a:ext uri="{FF2B5EF4-FFF2-40B4-BE49-F238E27FC236}">
                <a16:creationId xmlns:a16="http://schemas.microsoft.com/office/drawing/2014/main" id="{7092ECCE-CC55-35A1-689F-E016FE1C9811}"/>
              </a:ext>
            </a:extLst>
          </p:cNvPr>
          <p:cNvSpPr txBox="1"/>
          <p:nvPr/>
        </p:nvSpPr>
        <p:spPr>
          <a:xfrm>
            <a:off x="848784" y="2655521"/>
            <a:ext cx="1584556" cy="692621"/>
          </a:xfrm>
          <a:prstGeom prst="rect">
            <a:avLst/>
          </a:prstGeom>
          <a:noFill/>
        </p:spPr>
        <p:txBody>
          <a:bodyPr wrap="square">
            <a:spAutoFit/>
          </a:bodyPr>
          <a:lstStyle/>
          <a:p>
            <a:pPr algn="ctr"/>
            <a:r>
              <a:rPr kumimoji="1" lang="en-US" altLang="ja-JP" b="0" dirty="0"/>
              <a:t>Skin</a:t>
            </a:r>
            <a:endParaRPr kumimoji="1" lang="ja-JP" altLang="en-US" b="0" dirty="0"/>
          </a:p>
        </p:txBody>
      </p:sp>
      <p:sp>
        <p:nvSpPr>
          <p:cNvPr id="13" name="正方形/長方形 12">
            <a:extLst>
              <a:ext uri="{FF2B5EF4-FFF2-40B4-BE49-F238E27FC236}">
                <a16:creationId xmlns:a16="http://schemas.microsoft.com/office/drawing/2014/main" id="{AF01BCF9-1A8A-1009-7035-BAA0285C4298}"/>
              </a:ext>
            </a:extLst>
          </p:cNvPr>
          <p:cNvSpPr/>
          <p:nvPr/>
        </p:nvSpPr>
        <p:spPr>
          <a:xfrm>
            <a:off x="4491441" y="3365501"/>
            <a:ext cx="3966757" cy="958732"/>
          </a:xfrm>
          <a:prstGeom prst="rect">
            <a:avLst/>
          </a:prstGeom>
          <a:solidFill>
            <a:schemeClr val="tx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b="0" dirty="0"/>
              <a:t>Skull bone</a:t>
            </a:r>
            <a:endParaRPr kumimoji="1" lang="ja-JP" altLang="en-US" b="0" dirty="0"/>
          </a:p>
        </p:txBody>
      </p:sp>
      <p:sp>
        <p:nvSpPr>
          <p:cNvPr id="14" name="楕円 13">
            <a:extLst>
              <a:ext uri="{FF2B5EF4-FFF2-40B4-BE49-F238E27FC236}">
                <a16:creationId xmlns:a16="http://schemas.microsoft.com/office/drawing/2014/main" id="{62FB7457-C55A-384B-E1B3-3C38F8CAA708}"/>
              </a:ext>
            </a:extLst>
          </p:cNvPr>
          <p:cNvSpPr/>
          <p:nvPr/>
        </p:nvSpPr>
        <p:spPr>
          <a:xfrm>
            <a:off x="2787185" y="4355079"/>
            <a:ext cx="3109256" cy="339693"/>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electrodes</a:t>
            </a:r>
            <a:endParaRPr kumimoji="1" lang="ja-JP" altLang="en-US" dirty="0"/>
          </a:p>
        </p:txBody>
      </p:sp>
      <p:sp>
        <p:nvSpPr>
          <p:cNvPr id="15" name="フリーフォーム: 図形 14">
            <a:extLst>
              <a:ext uri="{FF2B5EF4-FFF2-40B4-BE49-F238E27FC236}">
                <a16:creationId xmlns:a16="http://schemas.microsoft.com/office/drawing/2014/main" id="{2F3BDA13-1AF7-34AD-1BB1-1AF7B3CF91C5}"/>
              </a:ext>
            </a:extLst>
          </p:cNvPr>
          <p:cNvSpPr/>
          <p:nvPr/>
        </p:nvSpPr>
        <p:spPr>
          <a:xfrm>
            <a:off x="4291343" y="3322622"/>
            <a:ext cx="117695" cy="1059255"/>
          </a:xfrm>
          <a:custGeom>
            <a:avLst/>
            <a:gdLst>
              <a:gd name="connsiteX0" fmla="*/ 117695 w 117695"/>
              <a:gd name="connsiteY0" fmla="*/ 0 h 1059255"/>
              <a:gd name="connsiteX1" fmla="*/ 72427 w 117695"/>
              <a:gd name="connsiteY1" fmla="*/ 9053 h 1059255"/>
              <a:gd name="connsiteX2" fmla="*/ 0 w 117695"/>
              <a:gd name="connsiteY2" fmla="*/ 325925 h 1059255"/>
              <a:gd name="connsiteX3" fmla="*/ 9053 w 117695"/>
              <a:gd name="connsiteY3" fmla="*/ 497940 h 1059255"/>
              <a:gd name="connsiteX4" fmla="*/ 54320 w 117695"/>
              <a:gd name="connsiteY4" fmla="*/ 606582 h 1059255"/>
              <a:gd name="connsiteX5" fmla="*/ 72427 w 117695"/>
              <a:gd name="connsiteY5" fmla="*/ 679010 h 1059255"/>
              <a:gd name="connsiteX6" fmla="*/ 81481 w 117695"/>
              <a:gd name="connsiteY6" fmla="*/ 724277 h 1059255"/>
              <a:gd name="connsiteX7" fmla="*/ 63374 w 117695"/>
              <a:gd name="connsiteY7" fmla="*/ 1059255 h 10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695" h="1059255">
                <a:moveTo>
                  <a:pt x="117695" y="0"/>
                </a:moveTo>
                <a:cubicBezTo>
                  <a:pt x="102606" y="3018"/>
                  <a:pt x="77653" y="-5420"/>
                  <a:pt x="72427" y="9053"/>
                </a:cubicBezTo>
                <a:cubicBezTo>
                  <a:pt x="35627" y="110960"/>
                  <a:pt x="0" y="325925"/>
                  <a:pt x="0" y="325925"/>
                </a:cubicBezTo>
                <a:cubicBezTo>
                  <a:pt x="3018" y="383263"/>
                  <a:pt x="2212" y="440931"/>
                  <a:pt x="9053" y="497940"/>
                </a:cubicBezTo>
                <a:cubicBezTo>
                  <a:pt x="14804" y="545868"/>
                  <a:pt x="38520" y="562340"/>
                  <a:pt x="54320" y="606582"/>
                </a:cubicBezTo>
                <a:cubicBezTo>
                  <a:pt x="62690" y="630018"/>
                  <a:pt x="66831" y="654762"/>
                  <a:pt x="72427" y="679010"/>
                </a:cubicBezTo>
                <a:cubicBezTo>
                  <a:pt x="75887" y="694004"/>
                  <a:pt x="81847" y="708893"/>
                  <a:pt x="81481" y="724277"/>
                </a:cubicBezTo>
                <a:cubicBezTo>
                  <a:pt x="78819" y="836068"/>
                  <a:pt x="69410" y="947596"/>
                  <a:pt x="63374" y="1059255"/>
                </a:cubicBezTo>
              </a:path>
            </a:pathLst>
          </a:cu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C9F3CB39-87ED-1EB4-D25E-0CA5B7A36486}"/>
              </a:ext>
            </a:extLst>
          </p:cNvPr>
          <p:cNvSpPr/>
          <p:nvPr/>
        </p:nvSpPr>
        <p:spPr>
          <a:xfrm>
            <a:off x="405616" y="1927051"/>
            <a:ext cx="1984291" cy="72847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Receiver</a:t>
            </a:r>
          </a:p>
          <a:p>
            <a:pPr algn="ctr"/>
            <a:r>
              <a:rPr kumimoji="1" lang="en-US" altLang="ja-JP" dirty="0"/>
              <a:t>Device</a:t>
            </a:r>
            <a:endParaRPr kumimoji="1" lang="ja-JP" altLang="en-US" dirty="0"/>
          </a:p>
        </p:txBody>
      </p:sp>
      <p:sp>
        <p:nvSpPr>
          <p:cNvPr id="17" name="テキスト ボックス 16">
            <a:extLst>
              <a:ext uri="{FF2B5EF4-FFF2-40B4-BE49-F238E27FC236}">
                <a16:creationId xmlns:a16="http://schemas.microsoft.com/office/drawing/2014/main" id="{51DBB56A-6474-21DF-89DA-4729BD4EEC3D}"/>
              </a:ext>
            </a:extLst>
          </p:cNvPr>
          <p:cNvSpPr txBox="1"/>
          <p:nvPr/>
        </p:nvSpPr>
        <p:spPr>
          <a:xfrm>
            <a:off x="1885233" y="2677021"/>
            <a:ext cx="1732721" cy="593823"/>
          </a:xfrm>
          <a:prstGeom prst="rect">
            <a:avLst/>
          </a:prstGeom>
          <a:noFill/>
        </p:spPr>
        <p:txBody>
          <a:bodyPr wrap="square">
            <a:spAutoFit/>
          </a:bodyPr>
          <a:lstStyle/>
          <a:p>
            <a:r>
              <a:rPr lang="en-US" altLang="ja-JP" dirty="0"/>
              <a:t>&lt;10mm</a:t>
            </a:r>
            <a:endParaRPr lang="ja-JP" altLang="en-US" dirty="0"/>
          </a:p>
        </p:txBody>
      </p:sp>
      <p:sp>
        <p:nvSpPr>
          <p:cNvPr id="19" name="テキスト ボックス 18">
            <a:extLst>
              <a:ext uri="{FF2B5EF4-FFF2-40B4-BE49-F238E27FC236}">
                <a16:creationId xmlns:a16="http://schemas.microsoft.com/office/drawing/2014/main" id="{23464096-D900-62CC-6742-F296A08591A4}"/>
              </a:ext>
            </a:extLst>
          </p:cNvPr>
          <p:cNvSpPr txBox="1"/>
          <p:nvPr/>
        </p:nvSpPr>
        <p:spPr>
          <a:xfrm>
            <a:off x="3104615" y="992647"/>
            <a:ext cx="3370204" cy="923330"/>
          </a:xfrm>
          <a:prstGeom prst="rect">
            <a:avLst/>
          </a:prstGeom>
          <a:noFill/>
        </p:spPr>
        <p:txBody>
          <a:bodyPr wrap="square">
            <a:spAutoFit/>
          </a:bodyPr>
          <a:lstStyle/>
          <a:p>
            <a:r>
              <a:rPr lang="en-US" altLang="ja-JP" dirty="0">
                <a:solidFill>
                  <a:srgbClr val="FF0000"/>
                </a:solidFill>
              </a:rPr>
              <a:t>Receiver can be placed any where on body like on arm, wrist, neck etc.</a:t>
            </a:r>
            <a:endParaRPr kumimoji="1" lang="en-US" altLang="ja-JP" dirty="0">
              <a:solidFill>
                <a:srgbClr val="FF0000"/>
              </a:solidFill>
            </a:endParaRPr>
          </a:p>
        </p:txBody>
      </p:sp>
    </p:spTree>
    <p:extLst>
      <p:ext uri="{BB962C8B-B14F-4D97-AF65-F5344CB8AC3E}">
        <p14:creationId xmlns:p14="http://schemas.microsoft.com/office/powerpoint/2010/main" val="2497817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November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37</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S2.2 (B,C) implant(head) to on-body</a:t>
            </a:r>
            <a:endParaRPr lang="ja-JP" altLang="en-US" dirty="0"/>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extLst>
              <p:ext uri="{D42A27DB-BD31-4B8C-83A1-F6EECF244321}">
                <p14:modId xmlns:p14="http://schemas.microsoft.com/office/powerpoint/2010/main" val="2340545558"/>
              </p:ext>
            </p:extLst>
          </p:nvPr>
        </p:nvGraphicFramePr>
        <p:xfrm>
          <a:off x="3060060" y="1763855"/>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1" strike="noStrike" dirty="0">
                          <a:solidFill>
                            <a:srgbClr val="0000FF"/>
                          </a:solidFill>
                        </a:rPr>
                        <a:t>Implant(head) to on-body for BCI</a:t>
                      </a:r>
                      <a:endParaRPr kumimoji="1" lang="ja-JP" altLang="en-US" sz="1100" b="1" strike="noStrike" dirty="0">
                        <a:solidFill>
                          <a:srgbClr val="0000FF"/>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tx1"/>
                          </a:solidFill>
                        </a:rPr>
                        <a:t>Body surface to body surface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tx1"/>
                          </a:solidFill>
                        </a:rPr>
                        <a:t>Body Surface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grpSp>
        <p:nvGrpSpPr>
          <p:cNvPr id="26" name="グループ化 25">
            <a:extLst>
              <a:ext uri="{FF2B5EF4-FFF2-40B4-BE49-F238E27FC236}">
                <a16:creationId xmlns:a16="http://schemas.microsoft.com/office/drawing/2014/main" id="{285F8E14-EF27-A269-4B48-23117907FD57}"/>
              </a:ext>
            </a:extLst>
          </p:cNvPr>
          <p:cNvGrpSpPr/>
          <p:nvPr/>
        </p:nvGrpSpPr>
        <p:grpSpPr>
          <a:xfrm>
            <a:off x="93122" y="3525857"/>
            <a:ext cx="4350912" cy="2368799"/>
            <a:chOff x="420624" y="1898778"/>
            <a:chExt cx="6486144" cy="2785681"/>
          </a:xfrm>
        </p:grpSpPr>
        <p:grpSp>
          <p:nvGrpSpPr>
            <p:cNvPr id="27" name="グループ化 26">
              <a:extLst>
                <a:ext uri="{FF2B5EF4-FFF2-40B4-BE49-F238E27FC236}">
                  <a16:creationId xmlns:a16="http://schemas.microsoft.com/office/drawing/2014/main" id="{F549FA07-29DA-AF98-71F1-DF16C9732F6C}"/>
                </a:ext>
              </a:extLst>
            </p:cNvPr>
            <p:cNvGrpSpPr/>
            <p:nvPr/>
          </p:nvGrpSpPr>
          <p:grpSpPr>
            <a:xfrm>
              <a:off x="420624" y="2368334"/>
              <a:ext cx="6486144" cy="2316125"/>
              <a:chOff x="342899" y="1922753"/>
              <a:chExt cx="3562351" cy="1440530"/>
            </a:xfrm>
          </p:grpSpPr>
          <p:sp>
            <p:nvSpPr>
              <p:cNvPr id="36" name="正方形/長方形 35">
                <a:extLst>
                  <a:ext uri="{FF2B5EF4-FFF2-40B4-BE49-F238E27FC236}">
                    <a16:creationId xmlns:a16="http://schemas.microsoft.com/office/drawing/2014/main" id="{DA736001-0DCD-806C-E183-C35E8B07A06A}"/>
                  </a:ext>
                </a:extLst>
              </p:cNvPr>
              <p:cNvSpPr/>
              <p:nvPr/>
            </p:nvSpPr>
            <p:spPr>
              <a:xfrm>
                <a:off x="342899" y="2972079"/>
                <a:ext cx="3562351" cy="391204"/>
              </a:xfrm>
              <a:prstGeom prst="rect">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b="0" dirty="0"/>
              </a:p>
            </p:txBody>
          </p:sp>
          <p:sp>
            <p:nvSpPr>
              <p:cNvPr id="37" name="正方形/長方形 36">
                <a:extLst>
                  <a:ext uri="{FF2B5EF4-FFF2-40B4-BE49-F238E27FC236}">
                    <a16:creationId xmlns:a16="http://schemas.microsoft.com/office/drawing/2014/main" id="{5CA26B77-00BF-1FFD-2E83-995017DDB403}"/>
                  </a:ext>
                </a:extLst>
              </p:cNvPr>
              <p:cNvSpPr/>
              <p:nvPr/>
            </p:nvSpPr>
            <p:spPr>
              <a:xfrm>
                <a:off x="342899" y="1922753"/>
                <a:ext cx="3562350" cy="292043"/>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b="0" dirty="0"/>
                  <a:t>Skin</a:t>
                </a:r>
                <a:r>
                  <a:rPr lang="ja-JP" altLang="en-US" sz="1400" b="0" dirty="0"/>
                  <a:t> </a:t>
                </a:r>
                <a:r>
                  <a:rPr kumimoji="1" lang="en-US" altLang="ja-JP" sz="1400" b="0" dirty="0"/>
                  <a:t>tissues</a:t>
                </a:r>
                <a:endParaRPr kumimoji="1" lang="ja-JP" altLang="en-US" sz="1400" b="0" dirty="0"/>
              </a:p>
            </p:txBody>
          </p:sp>
          <p:sp>
            <p:nvSpPr>
              <p:cNvPr id="38" name="正方形/長方形 37">
                <a:extLst>
                  <a:ext uri="{FF2B5EF4-FFF2-40B4-BE49-F238E27FC236}">
                    <a16:creationId xmlns:a16="http://schemas.microsoft.com/office/drawing/2014/main" id="{BF64761C-C842-683F-B84C-4934AC01FE6E}"/>
                  </a:ext>
                </a:extLst>
              </p:cNvPr>
              <p:cNvSpPr/>
              <p:nvPr/>
            </p:nvSpPr>
            <p:spPr>
              <a:xfrm>
                <a:off x="342899" y="2238262"/>
                <a:ext cx="3562349" cy="511233"/>
              </a:xfrm>
              <a:prstGeom prst="rect">
                <a:avLst/>
              </a:prstGeom>
              <a:solidFill>
                <a:schemeClr val="tx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b="0" dirty="0"/>
                  <a:t>Skull bone</a:t>
                </a:r>
                <a:endParaRPr kumimoji="1" lang="ja-JP" altLang="en-US" sz="1400" b="0" dirty="0"/>
              </a:p>
            </p:txBody>
          </p:sp>
        </p:grpSp>
        <p:sp>
          <p:nvSpPr>
            <p:cNvPr id="28" name="テキスト ボックス 27">
              <a:extLst>
                <a:ext uri="{FF2B5EF4-FFF2-40B4-BE49-F238E27FC236}">
                  <a16:creationId xmlns:a16="http://schemas.microsoft.com/office/drawing/2014/main" id="{65F4EBD6-FED3-58FA-57EA-E6BBD1C4EABD}"/>
                </a:ext>
              </a:extLst>
            </p:cNvPr>
            <p:cNvSpPr txBox="1"/>
            <p:nvPr/>
          </p:nvSpPr>
          <p:spPr>
            <a:xfrm>
              <a:off x="4358079" y="2379396"/>
              <a:ext cx="1732721" cy="380176"/>
            </a:xfrm>
            <a:prstGeom prst="rect">
              <a:avLst/>
            </a:prstGeom>
            <a:noFill/>
          </p:spPr>
          <p:txBody>
            <a:bodyPr wrap="square">
              <a:spAutoFit/>
            </a:bodyPr>
            <a:lstStyle/>
            <a:p>
              <a:r>
                <a:rPr lang="en-US" altLang="ja-JP" sz="1400" dirty="0"/>
                <a:t>&lt;10mm</a:t>
              </a:r>
              <a:endParaRPr lang="ja-JP" altLang="en-US" sz="1400" dirty="0"/>
            </a:p>
          </p:txBody>
        </p:sp>
        <p:sp>
          <p:nvSpPr>
            <p:cNvPr id="29" name="正方形/長方形 28">
              <a:extLst>
                <a:ext uri="{FF2B5EF4-FFF2-40B4-BE49-F238E27FC236}">
                  <a16:creationId xmlns:a16="http://schemas.microsoft.com/office/drawing/2014/main" id="{83E30015-3BF3-2CAA-42B9-B2D3E0AEE800}"/>
                </a:ext>
              </a:extLst>
            </p:cNvPr>
            <p:cNvSpPr/>
            <p:nvPr/>
          </p:nvSpPr>
          <p:spPr>
            <a:xfrm>
              <a:off x="5476461" y="3773157"/>
              <a:ext cx="1430304" cy="728470"/>
            </a:xfrm>
            <a:prstGeom prst="rect">
              <a:avLst/>
            </a:prstGeom>
            <a:solidFill>
              <a:srgbClr val="FF99FF"/>
            </a:solidFill>
            <a:ln>
              <a:no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b="0" dirty="0"/>
            </a:p>
          </p:txBody>
        </p:sp>
        <p:sp>
          <p:nvSpPr>
            <p:cNvPr id="30" name="楕円 29">
              <a:extLst>
                <a:ext uri="{FF2B5EF4-FFF2-40B4-BE49-F238E27FC236}">
                  <a16:creationId xmlns:a16="http://schemas.microsoft.com/office/drawing/2014/main" id="{511F1622-FD5A-ACD9-858F-5EB67778B5F0}"/>
                </a:ext>
              </a:extLst>
            </p:cNvPr>
            <p:cNvSpPr/>
            <p:nvPr/>
          </p:nvSpPr>
          <p:spPr>
            <a:xfrm>
              <a:off x="895175" y="1898778"/>
              <a:ext cx="2294492" cy="469555"/>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Receiver</a:t>
              </a:r>
              <a:endParaRPr kumimoji="1" lang="ja-JP" altLang="en-US" sz="1400" dirty="0"/>
            </a:p>
          </p:txBody>
        </p:sp>
        <p:sp>
          <p:nvSpPr>
            <p:cNvPr id="31" name="楕円 30">
              <a:extLst>
                <a:ext uri="{FF2B5EF4-FFF2-40B4-BE49-F238E27FC236}">
                  <a16:creationId xmlns:a16="http://schemas.microsoft.com/office/drawing/2014/main" id="{BC8D647A-C260-CC60-B041-93BEBAC2821E}"/>
                </a:ext>
              </a:extLst>
            </p:cNvPr>
            <p:cNvSpPr/>
            <p:nvPr/>
          </p:nvSpPr>
          <p:spPr>
            <a:xfrm>
              <a:off x="4077192" y="3722530"/>
              <a:ext cx="2463815" cy="332941"/>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Tx antenna</a:t>
              </a:r>
              <a:endParaRPr kumimoji="1" lang="ja-JP" altLang="en-US" sz="1400" dirty="0"/>
            </a:p>
          </p:txBody>
        </p:sp>
        <p:sp>
          <p:nvSpPr>
            <p:cNvPr id="32" name="正方形/長方形 31">
              <a:extLst>
                <a:ext uri="{FF2B5EF4-FFF2-40B4-BE49-F238E27FC236}">
                  <a16:creationId xmlns:a16="http://schemas.microsoft.com/office/drawing/2014/main" id="{7E1D0190-BB8C-5CE4-7759-CD9B4ADDBEC0}"/>
                </a:ext>
              </a:extLst>
            </p:cNvPr>
            <p:cNvSpPr/>
            <p:nvPr/>
          </p:nvSpPr>
          <p:spPr>
            <a:xfrm>
              <a:off x="420624" y="3773157"/>
              <a:ext cx="1762462" cy="728470"/>
            </a:xfrm>
            <a:prstGeom prst="rect">
              <a:avLst/>
            </a:prstGeom>
            <a:solidFill>
              <a:srgbClr val="FF99FF"/>
            </a:solidFill>
            <a:ln>
              <a:no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b="0" dirty="0"/>
            </a:p>
          </p:txBody>
        </p:sp>
        <p:sp>
          <p:nvSpPr>
            <p:cNvPr id="33" name="楕円 32">
              <a:extLst>
                <a:ext uri="{FF2B5EF4-FFF2-40B4-BE49-F238E27FC236}">
                  <a16:creationId xmlns:a16="http://schemas.microsoft.com/office/drawing/2014/main" id="{2F18BBE6-4DD3-6F27-1642-51015AECAA24}"/>
                </a:ext>
              </a:extLst>
            </p:cNvPr>
            <p:cNvSpPr/>
            <p:nvPr/>
          </p:nvSpPr>
          <p:spPr>
            <a:xfrm>
              <a:off x="628460" y="3687377"/>
              <a:ext cx="2294492" cy="335983"/>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electrodes</a:t>
              </a:r>
              <a:endParaRPr kumimoji="1" lang="ja-JP" altLang="en-US" sz="1400" dirty="0"/>
            </a:p>
          </p:txBody>
        </p:sp>
        <p:sp>
          <p:nvSpPr>
            <p:cNvPr id="34" name="テキスト ボックス 33">
              <a:extLst>
                <a:ext uri="{FF2B5EF4-FFF2-40B4-BE49-F238E27FC236}">
                  <a16:creationId xmlns:a16="http://schemas.microsoft.com/office/drawing/2014/main" id="{A689D17E-D45E-F1F5-6CE2-0478126809F3}"/>
                </a:ext>
              </a:extLst>
            </p:cNvPr>
            <p:cNvSpPr txBox="1"/>
            <p:nvPr/>
          </p:nvSpPr>
          <p:spPr>
            <a:xfrm>
              <a:off x="1296355" y="4207857"/>
              <a:ext cx="4571999" cy="380176"/>
            </a:xfrm>
            <a:prstGeom prst="rect">
              <a:avLst/>
            </a:prstGeom>
            <a:noFill/>
          </p:spPr>
          <p:txBody>
            <a:bodyPr wrap="square">
              <a:spAutoFit/>
            </a:bodyPr>
            <a:lstStyle/>
            <a:p>
              <a:pPr algn="ctr"/>
              <a:r>
                <a:rPr lang="en-US" altLang="ja-JP" sz="1400" b="0" dirty="0">
                  <a:latin typeface="+mn-lt"/>
                  <a:ea typeface="+mn-ea"/>
                </a:rPr>
                <a:t>Brain</a:t>
              </a:r>
              <a:endParaRPr lang="ja-JP" altLang="en-US" sz="1400" b="0" dirty="0">
                <a:latin typeface="+mn-lt"/>
                <a:ea typeface="+mn-ea"/>
              </a:endParaRPr>
            </a:p>
          </p:txBody>
        </p:sp>
        <p:sp>
          <p:nvSpPr>
            <p:cNvPr id="35" name="フリーフォーム: 図形 34">
              <a:extLst>
                <a:ext uri="{FF2B5EF4-FFF2-40B4-BE49-F238E27FC236}">
                  <a16:creationId xmlns:a16="http://schemas.microsoft.com/office/drawing/2014/main" id="{7B9BB602-81F3-910E-2ED4-33553100E290}"/>
                </a:ext>
              </a:extLst>
            </p:cNvPr>
            <p:cNvSpPr/>
            <p:nvPr/>
          </p:nvSpPr>
          <p:spPr>
            <a:xfrm rot="16200000">
              <a:off x="3464827" y="3293524"/>
              <a:ext cx="70487" cy="1154238"/>
            </a:xfrm>
            <a:custGeom>
              <a:avLst/>
              <a:gdLst>
                <a:gd name="connsiteX0" fmla="*/ 117695 w 117695"/>
                <a:gd name="connsiteY0" fmla="*/ 0 h 1059255"/>
                <a:gd name="connsiteX1" fmla="*/ 72427 w 117695"/>
                <a:gd name="connsiteY1" fmla="*/ 9053 h 1059255"/>
                <a:gd name="connsiteX2" fmla="*/ 0 w 117695"/>
                <a:gd name="connsiteY2" fmla="*/ 325925 h 1059255"/>
                <a:gd name="connsiteX3" fmla="*/ 9053 w 117695"/>
                <a:gd name="connsiteY3" fmla="*/ 497940 h 1059255"/>
                <a:gd name="connsiteX4" fmla="*/ 54320 w 117695"/>
                <a:gd name="connsiteY4" fmla="*/ 606582 h 1059255"/>
                <a:gd name="connsiteX5" fmla="*/ 72427 w 117695"/>
                <a:gd name="connsiteY5" fmla="*/ 679010 h 1059255"/>
                <a:gd name="connsiteX6" fmla="*/ 81481 w 117695"/>
                <a:gd name="connsiteY6" fmla="*/ 724277 h 1059255"/>
                <a:gd name="connsiteX7" fmla="*/ 63374 w 117695"/>
                <a:gd name="connsiteY7" fmla="*/ 1059255 h 10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695" h="1059255">
                  <a:moveTo>
                    <a:pt x="117695" y="0"/>
                  </a:moveTo>
                  <a:cubicBezTo>
                    <a:pt x="102606" y="3018"/>
                    <a:pt x="77653" y="-5420"/>
                    <a:pt x="72427" y="9053"/>
                  </a:cubicBezTo>
                  <a:cubicBezTo>
                    <a:pt x="35627" y="110960"/>
                    <a:pt x="0" y="325925"/>
                    <a:pt x="0" y="325925"/>
                  </a:cubicBezTo>
                  <a:cubicBezTo>
                    <a:pt x="3018" y="383263"/>
                    <a:pt x="2212" y="440931"/>
                    <a:pt x="9053" y="497940"/>
                  </a:cubicBezTo>
                  <a:cubicBezTo>
                    <a:pt x="14804" y="545868"/>
                    <a:pt x="38520" y="562340"/>
                    <a:pt x="54320" y="606582"/>
                  </a:cubicBezTo>
                  <a:cubicBezTo>
                    <a:pt x="62690" y="630018"/>
                    <a:pt x="66831" y="654762"/>
                    <a:pt x="72427" y="679010"/>
                  </a:cubicBezTo>
                  <a:cubicBezTo>
                    <a:pt x="75887" y="694004"/>
                    <a:pt x="81847" y="708893"/>
                    <a:pt x="81481" y="724277"/>
                  </a:cubicBezTo>
                  <a:cubicBezTo>
                    <a:pt x="78819" y="836068"/>
                    <a:pt x="69410" y="947596"/>
                    <a:pt x="63374" y="1059255"/>
                  </a:cubicBezTo>
                </a:path>
              </a:pathLst>
            </a:cu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sz="1400"/>
            </a:p>
          </p:txBody>
        </p:sp>
      </p:grpSp>
      <p:grpSp>
        <p:nvGrpSpPr>
          <p:cNvPr id="39" name="グループ化 38">
            <a:extLst>
              <a:ext uri="{FF2B5EF4-FFF2-40B4-BE49-F238E27FC236}">
                <a16:creationId xmlns:a16="http://schemas.microsoft.com/office/drawing/2014/main" id="{38D7A82E-D083-2D59-3E15-B729834F9982}"/>
              </a:ext>
            </a:extLst>
          </p:cNvPr>
          <p:cNvGrpSpPr/>
          <p:nvPr/>
        </p:nvGrpSpPr>
        <p:grpSpPr>
          <a:xfrm>
            <a:off x="4680668" y="3493521"/>
            <a:ext cx="4238752" cy="2412467"/>
            <a:chOff x="1207008" y="1711810"/>
            <a:chExt cx="6578472" cy="3744109"/>
          </a:xfrm>
        </p:grpSpPr>
        <p:sp>
          <p:nvSpPr>
            <p:cNvPr id="40" name="正方形/長方形 39">
              <a:extLst>
                <a:ext uri="{FF2B5EF4-FFF2-40B4-BE49-F238E27FC236}">
                  <a16:creationId xmlns:a16="http://schemas.microsoft.com/office/drawing/2014/main" id="{EB9E4736-868C-18D5-7ABB-588D01A5B9F5}"/>
                </a:ext>
              </a:extLst>
            </p:cNvPr>
            <p:cNvSpPr/>
            <p:nvPr/>
          </p:nvSpPr>
          <p:spPr>
            <a:xfrm>
              <a:off x="6102668" y="3162784"/>
              <a:ext cx="1626488" cy="1041986"/>
            </a:xfrm>
            <a:prstGeom prst="rect">
              <a:avLst/>
            </a:prstGeom>
            <a:solidFill>
              <a:schemeClr val="tx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b="0" dirty="0"/>
            </a:p>
          </p:txBody>
        </p:sp>
        <p:sp>
          <p:nvSpPr>
            <p:cNvPr id="41" name="正方形/長方形 40">
              <a:extLst>
                <a:ext uri="{FF2B5EF4-FFF2-40B4-BE49-F238E27FC236}">
                  <a16:creationId xmlns:a16="http://schemas.microsoft.com/office/drawing/2014/main" id="{ED4E9CE0-298A-DD4D-6FA3-F8A5CD0CD137}"/>
                </a:ext>
              </a:extLst>
            </p:cNvPr>
            <p:cNvSpPr/>
            <p:nvPr/>
          </p:nvSpPr>
          <p:spPr>
            <a:xfrm>
              <a:off x="1207008" y="4658574"/>
              <a:ext cx="6486144" cy="797345"/>
            </a:xfrm>
            <a:prstGeom prst="rect">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b="0" dirty="0"/>
            </a:p>
          </p:txBody>
        </p:sp>
        <p:sp>
          <p:nvSpPr>
            <p:cNvPr id="42" name="正方形/長方形 41">
              <a:extLst>
                <a:ext uri="{FF2B5EF4-FFF2-40B4-BE49-F238E27FC236}">
                  <a16:creationId xmlns:a16="http://schemas.microsoft.com/office/drawing/2014/main" id="{8C9EDB46-09F4-3445-C790-36280BADBBF9}"/>
                </a:ext>
              </a:extLst>
            </p:cNvPr>
            <p:cNvSpPr/>
            <p:nvPr/>
          </p:nvSpPr>
          <p:spPr>
            <a:xfrm>
              <a:off x="1207008" y="2307048"/>
              <a:ext cx="6486142" cy="595237"/>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b="0" dirty="0"/>
                <a:t>Skin</a:t>
              </a:r>
              <a:r>
                <a:rPr lang="ja-JP" altLang="en-US" sz="1400" b="0" dirty="0"/>
                <a:t> </a:t>
              </a:r>
              <a:r>
                <a:rPr kumimoji="1" lang="en-US" altLang="ja-JP" sz="1400" b="0" dirty="0"/>
                <a:t>tissues</a:t>
              </a:r>
              <a:endParaRPr kumimoji="1" lang="ja-JP" altLang="en-US" sz="1400" b="0" dirty="0"/>
            </a:p>
          </p:txBody>
        </p:sp>
        <p:sp>
          <p:nvSpPr>
            <p:cNvPr id="43" name="正方形/長方形 42">
              <a:extLst>
                <a:ext uri="{FF2B5EF4-FFF2-40B4-BE49-F238E27FC236}">
                  <a16:creationId xmlns:a16="http://schemas.microsoft.com/office/drawing/2014/main" id="{AA3D0E50-BEFB-E202-D282-6B0ED836A7FB}"/>
                </a:ext>
              </a:extLst>
            </p:cNvPr>
            <p:cNvSpPr/>
            <p:nvPr/>
          </p:nvSpPr>
          <p:spPr>
            <a:xfrm>
              <a:off x="1207008" y="3162784"/>
              <a:ext cx="4687824" cy="1041986"/>
            </a:xfrm>
            <a:prstGeom prst="rect">
              <a:avLst/>
            </a:prstGeom>
            <a:solidFill>
              <a:schemeClr val="tx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b="0" dirty="0"/>
            </a:p>
          </p:txBody>
        </p:sp>
        <p:sp>
          <p:nvSpPr>
            <p:cNvPr id="44" name="テキスト ボックス 43">
              <a:extLst>
                <a:ext uri="{FF2B5EF4-FFF2-40B4-BE49-F238E27FC236}">
                  <a16:creationId xmlns:a16="http://schemas.microsoft.com/office/drawing/2014/main" id="{D72EE550-E7FC-24FD-990B-3659A8E64F92}"/>
                </a:ext>
              </a:extLst>
            </p:cNvPr>
            <p:cNvSpPr txBox="1"/>
            <p:nvPr/>
          </p:nvSpPr>
          <p:spPr>
            <a:xfrm>
              <a:off x="5467550" y="2372690"/>
              <a:ext cx="1732721" cy="477665"/>
            </a:xfrm>
            <a:prstGeom prst="rect">
              <a:avLst/>
            </a:prstGeom>
            <a:noFill/>
          </p:spPr>
          <p:txBody>
            <a:bodyPr wrap="square">
              <a:spAutoFit/>
            </a:bodyPr>
            <a:lstStyle/>
            <a:p>
              <a:r>
                <a:rPr lang="en-US" altLang="ja-JP" sz="1400" dirty="0"/>
                <a:t>&lt;10mm</a:t>
              </a:r>
              <a:endParaRPr lang="ja-JP" altLang="en-US" sz="1400" dirty="0"/>
            </a:p>
          </p:txBody>
        </p:sp>
        <p:sp>
          <p:nvSpPr>
            <p:cNvPr id="45" name="正方形/長方形 44">
              <a:extLst>
                <a:ext uri="{FF2B5EF4-FFF2-40B4-BE49-F238E27FC236}">
                  <a16:creationId xmlns:a16="http://schemas.microsoft.com/office/drawing/2014/main" id="{DF75E7CD-04F9-E583-A80F-EA79C083D01A}"/>
                </a:ext>
              </a:extLst>
            </p:cNvPr>
            <p:cNvSpPr/>
            <p:nvPr/>
          </p:nvSpPr>
          <p:spPr>
            <a:xfrm>
              <a:off x="6262845" y="4300697"/>
              <a:ext cx="1430304" cy="923453"/>
            </a:xfrm>
            <a:prstGeom prst="rect">
              <a:avLst/>
            </a:prstGeom>
            <a:solidFill>
              <a:srgbClr val="FF99FF"/>
            </a:solidFill>
            <a:ln>
              <a:no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b="0" dirty="0"/>
            </a:p>
          </p:txBody>
        </p:sp>
        <p:sp>
          <p:nvSpPr>
            <p:cNvPr id="46" name="楕円 45">
              <a:extLst>
                <a:ext uri="{FF2B5EF4-FFF2-40B4-BE49-F238E27FC236}">
                  <a16:creationId xmlns:a16="http://schemas.microsoft.com/office/drawing/2014/main" id="{E6776EC1-15ED-2A73-4E27-B5749C2DA76C}"/>
                </a:ext>
              </a:extLst>
            </p:cNvPr>
            <p:cNvSpPr/>
            <p:nvPr/>
          </p:nvSpPr>
          <p:spPr>
            <a:xfrm>
              <a:off x="1681559" y="1711810"/>
              <a:ext cx="2294492" cy="595237"/>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Receiver</a:t>
              </a:r>
              <a:endParaRPr kumimoji="1" lang="ja-JP" altLang="en-US" sz="1400" dirty="0"/>
            </a:p>
          </p:txBody>
        </p:sp>
        <p:sp>
          <p:nvSpPr>
            <p:cNvPr id="47" name="楕円 46">
              <a:extLst>
                <a:ext uri="{FF2B5EF4-FFF2-40B4-BE49-F238E27FC236}">
                  <a16:creationId xmlns:a16="http://schemas.microsoft.com/office/drawing/2014/main" id="{35AC02DC-C096-53EC-3FAC-83CE9D157906}"/>
                </a:ext>
              </a:extLst>
            </p:cNvPr>
            <p:cNvSpPr/>
            <p:nvPr/>
          </p:nvSpPr>
          <p:spPr>
            <a:xfrm>
              <a:off x="5102002" y="2821576"/>
              <a:ext cx="2463815" cy="422056"/>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Tx antenna</a:t>
              </a:r>
              <a:endParaRPr kumimoji="1" lang="ja-JP" altLang="en-US" sz="1400" dirty="0"/>
            </a:p>
          </p:txBody>
        </p:sp>
        <p:sp>
          <p:nvSpPr>
            <p:cNvPr id="48" name="正方形/長方形 47">
              <a:extLst>
                <a:ext uri="{FF2B5EF4-FFF2-40B4-BE49-F238E27FC236}">
                  <a16:creationId xmlns:a16="http://schemas.microsoft.com/office/drawing/2014/main" id="{3B700A55-1C79-2586-6C7C-15277895BB2F}"/>
                </a:ext>
              </a:extLst>
            </p:cNvPr>
            <p:cNvSpPr/>
            <p:nvPr/>
          </p:nvSpPr>
          <p:spPr>
            <a:xfrm>
              <a:off x="1207008" y="4300697"/>
              <a:ext cx="1762462" cy="923453"/>
            </a:xfrm>
            <a:prstGeom prst="rect">
              <a:avLst/>
            </a:prstGeom>
            <a:solidFill>
              <a:srgbClr val="FF99FF"/>
            </a:solidFill>
            <a:ln>
              <a:no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b="0" dirty="0"/>
            </a:p>
          </p:txBody>
        </p:sp>
        <p:sp>
          <p:nvSpPr>
            <p:cNvPr id="49" name="楕円 48">
              <a:extLst>
                <a:ext uri="{FF2B5EF4-FFF2-40B4-BE49-F238E27FC236}">
                  <a16:creationId xmlns:a16="http://schemas.microsoft.com/office/drawing/2014/main" id="{D98D8B08-7542-0617-A294-ADB3E887A27F}"/>
                </a:ext>
              </a:extLst>
            </p:cNvPr>
            <p:cNvSpPr/>
            <p:nvPr/>
          </p:nvSpPr>
          <p:spPr>
            <a:xfrm>
              <a:off x="1414844" y="4191957"/>
              <a:ext cx="2294492" cy="425913"/>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electrodes</a:t>
              </a:r>
              <a:endParaRPr kumimoji="1" lang="ja-JP" altLang="en-US" sz="1400" dirty="0"/>
            </a:p>
          </p:txBody>
        </p:sp>
        <p:sp>
          <p:nvSpPr>
            <p:cNvPr id="50" name="テキスト ボックス 49">
              <a:extLst>
                <a:ext uri="{FF2B5EF4-FFF2-40B4-BE49-F238E27FC236}">
                  <a16:creationId xmlns:a16="http://schemas.microsoft.com/office/drawing/2014/main" id="{C4FEC334-27EF-DEEF-B0D5-10DB8CF3B853}"/>
                </a:ext>
              </a:extLst>
            </p:cNvPr>
            <p:cNvSpPr txBox="1"/>
            <p:nvPr/>
          </p:nvSpPr>
          <p:spPr>
            <a:xfrm>
              <a:off x="2082738" y="4851749"/>
              <a:ext cx="4572000" cy="477665"/>
            </a:xfrm>
            <a:prstGeom prst="rect">
              <a:avLst/>
            </a:prstGeom>
            <a:noFill/>
          </p:spPr>
          <p:txBody>
            <a:bodyPr wrap="square">
              <a:spAutoFit/>
            </a:bodyPr>
            <a:lstStyle/>
            <a:p>
              <a:pPr algn="ctr"/>
              <a:r>
                <a:rPr lang="en-US" altLang="ja-JP" sz="1400" b="0" dirty="0">
                  <a:latin typeface="+mn-lt"/>
                  <a:ea typeface="+mn-ea"/>
                </a:rPr>
                <a:t>Brain</a:t>
              </a:r>
              <a:endParaRPr lang="ja-JP" altLang="en-US" sz="1400" b="0" dirty="0">
                <a:latin typeface="+mn-lt"/>
                <a:ea typeface="+mn-ea"/>
              </a:endParaRPr>
            </a:p>
          </p:txBody>
        </p:sp>
        <p:sp>
          <p:nvSpPr>
            <p:cNvPr id="51" name="フリーフォーム: 図形 50">
              <a:extLst>
                <a:ext uri="{FF2B5EF4-FFF2-40B4-BE49-F238E27FC236}">
                  <a16:creationId xmlns:a16="http://schemas.microsoft.com/office/drawing/2014/main" id="{82F93769-8510-6F18-FD63-351A50810D10}"/>
                </a:ext>
              </a:extLst>
            </p:cNvPr>
            <p:cNvSpPr/>
            <p:nvPr/>
          </p:nvSpPr>
          <p:spPr>
            <a:xfrm>
              <a:off x="5974648" y="3224715"/>
              <a:ext cx="89354" cy="1154238"/>
            </a:xfrm>
            <a:custGeom>
              <a:avLst/>
              <a:gdLst>
                <a:gd name="connsiteX0" fmla="*/ 117695 w 117695"/>
                <a:gd name="connsiteY0" fmla="*/ 0 h 1059255"/>
                <a:gd name="connsiteX1" fmla="*/ 72427 w 117695"/>
                <a:gd name="connsiteY1" fmla="*/ 9053 h 1059255"/>
                <a:gd name="connsiteX2" fmla="*/ 0 w 117695"/>
                <a:gd name="connsiteY2" fmla="*/ 325925 h 1059255"/>
                <a:gd name="connsiteX3" fmla="*/ 9053 w 117695"/>
                <a:gd name="connsiteY3" fmla="*/ 497940 h 1059255"/>
                <a:gd name="connsiteX4" fmla="*/ 54320 w 117695"/>
                <a:gd name="connsiteY4" fmla="*/ 606582 h 1059255"/>
                <a:gd name="connsiteX5" fmla="*/ 72427 w 117695"/>
                <a:gd name="connsiteY5" fmla="*/ 679010 h 1059255"/>
                <a:gd name="connsiteX6" fmla="*/ 81481 w 117695"/>
                <a:gd name="connsiteY6" fmla="*/ 724277 h 1059255"/>
                <a:gd name="connsiteX7" fmla="*/ 63374 w 117695"/>
                <a:gd name="connsiteY7" fmla="*/ 1059255 h 10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695" h="1059255">
                  <a:moveTo>
                    <a:pt x="117695" y="0"/>
                  </a:moveTo>
                  <a:cubicBezTo>
                    <a:pt x="102606" y="3018"/>
                    <a:pt x="77653" y="-5420"/>
                    <a:pt x="72427" y="9053"/>
                  </a:cubicBezTo>
                  <a:cubicBezTo>
                    <a:pt x="35627" y="110960"/>
                    <a:pt x="0" y="325925"/>
                    <a:pt x="0" y="325925"/>
                  </a:cubicBezTo>
                  <a:cubicBezTo>
                    <a:pt x="3018" y="383263"/>
                    <a:pt x="2212" y="440931"/>
                    <a:pt x="9053" y="497940"/>
                  </a:cubicBezTo>
                  <a:cubicBezTo>
                    <a:pt x="14804" y="545868"/>
                    <a:pt x="38520" y="562340"/>
                    <a:pt x="54320" y="606582"/>
                  </a:cubicBezTo>
                  <a:cubicBezTo>
                    <a:pt x="62690" y="630018"/>
                    <a:pt x="66831" y="654762"/>
                    <a:pt x="72427" y="679010"/>
                  </a:cubicBezTo>
                  <a:cubicBezTo>
                    <a:pt x="75887" y="694004"/>
                    <a:pt x="81847" y="708893"/>
                    <a:pt x="81481" y="724277"/>
                  </a:cubicBezTo>
                  <a:cubicBezTo>
                    <a:pt x="78819" y="836068"/>
                    <a:pt x="69410" y="947596"/>
                    <a:pt x="63374" y="1059255"/>
                  </a:cubicBezTo>
                </a:path>
              </a:pathLst>
            </a:cu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sz="1400"/>
            </a:p>
          </p:txBody>
        </p:sp>
        <p:sp>
          <p:nvSpPr>
            <p:cNvPr id="52" name="テキスト ボックス 51">
              <a:extLst>
                <a:ext uri="{FF2B5EF4-FFF2-40B4-BE49-F238E27FC236}">
                  <a16:creationId xmlns:a16="http://schemas.microsoft.com/office/drawing/2014/main" id="{13355473-FAE5-7284-433D-77C874BF2E70}"/>
                </a:ext>
              </a:extLst>
            </p:cNvPr>
            <p:cNvSpPr txBox="1"/>
            <p:nvPr/>
          </p:nvSpPr>
          <p:spPr>
            <a:xfrm>
              <a:off x="3218243" y="3356088"/>
              <a:ext cx="1890648" cy="477665"/>
            </a:xfrm>
            <a:prstGeom prst="rect">
              <a:avLst/>
            </a:prstGeom>
            <a:noFill/>
          </p:spPr>
          <p:txBody>
            <a:bodyPr wrap="square">
              <a:spAutoFit/>
            </a:bodyPr>
            <a:lstStyle/>
            <a:p>
              <a:pPr algn="ctr"/>
              <a:r>
                <a:rPr lang="en-US" altLang="ja-JP" sz="1400" b="0" dirty="0">
                  <a:latin typeface="+mn-lt"/>
                  <a:ea typeface="+mn-ea"/>
                </a:rPr>
                <a:t>Skull bone</a:t>
              </a:r>
              <a:endParaRPr lang="ja-JP" altLang="en-US" sz="1400" b="0" dirty="0">
                <a:latin typeface="+mn-lt"/>
                <a:ea typeface="+mn-ea"/>
              </a:endParaRPr>
            </a:p>
          </p:txBody>
        </p:sp>
        <p:sp>
          <p:nvSpPr>
            <p:cNvPr id="53" name="テキスト ボックス 52">
              <a:extLst>
                <a:ext uri="{FF2B5EF4-FFF2-40B4-BE49-F238E27FC236}">
                  <a16:creationId xmlns:a16="http://schemas.microsoft.com/office/drawing/2014/main" id="{953E35C3-77C5-2102-4EDE-D1E7E92A63FD}"/>
                </a:ext>
              </a:extLst>
            </p:cNvPr>
            <p:cNvSpPr txBox="1"/>
            <p:nvPr/>
          </p:nvSpPr>
          <p:spPr>
            <a:xfrm>
              <a:off x="5894832" y="3356088"/>
              <a:ext cx="1890648" cy="477665"/>
            </a:xfrm>
            <a:prstGeom prst="rect">
              <a:avLst/>
            </a:prstGeom>
            <a:noFill/>
          </p:spPr>
          <p:txBody>
            <a:bodyPr wrap="square">
              <a:spAutoFit/>
            </a:bodyPr>
            <a:lstStyle/>
            <a:p>
              <a:pPr algn="ctr"/>
              <a:r>
                <a:rPr lang="en-US" altLang="ja-JP" sz="1400" b="0" dirty="0">
                  <a:latin typeface="+mn-lt"/>
                  <a:ea typeface="+mn-ea"/>
                </a:rPr>
                <a:t>Skull bone</a:t>
              </a:r>
              <a:endParaRPr lang="ja-JP" altLang="en-US" sz="1400" b="0" dirty="0">
                <a:latin typeface="+mn-lt"/>
                <a:ea typeface="+mn-ea"/>
              </a:endParaRPr>
            </a:p>
          </p:txBody>
        </p:sp>
        <p:sp>
          <p:nvSpPr>
            <p:cNvPr id="54" name="楕円 53">
              <a:extLst>
                <a:ext uri="{FF2B5EF4-FFF2-40B4-BE49-F238E27FC236}">
                  <a16:creationId xmlns:a16="http://schemas.microsoft.com/office/drawing/2014/main" id="{1F4E7887-3D69-88FA-415F-3EC896154B95}"/>
                </a:ext>
              </a:extLst>
            </p:cNvPr>
            <p:cNvSpPr/>
            <p:nvPr/>
          </p:nvSpPr>
          <p:spPr>
            <a:xfrm>
              <a:off x="4390255" y="4191957"/>
              <a:ext cx="2419641" cy="425913"/>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transmitter</a:t>
              </a:r>
              <a:endParaRPr kumimoji="1" lang="ja-JP" altLang="en-US" sz="1400" dirty="0"/>
            </a:p>
          </p:txBody>
        </p:sp>
        <p:sp>
          <p:nvSpPr>
            <p:cNvPr id="55" name="フリーフォーム: 図形 54">
              <a:extLst>
                <a:ext uri="{FF2B5EF4-FFF2-40B4-BE49-F238E27FC236}">
                  <a16:creationId xmlns:a16="http://schemas.microsoft.com/office/drawing/2014/main" id="{095415BC-327D-C863-318C-4DF590DDC209}"/>
                </a:ext>
              </a:extLst>
            </p:cNvPr>
            <p:cNvSpPr/>
            <p:nvPr/>
          </p:nvSpPr>
          <p:spPr>
            <a:xfrm rot="5400000">
              <a:off x="3989209" y="4025566"/>
              <a:ext cx="89354" cy="744758"/>
            </a:xfrm>
            <a:custGeom>
              <a:avLst/>
              <a:gdLst>
                <a:gd name="connsiteX0" fmla="*/ 117695 w 117695"/>
                <a:gd name="connsiteY0" fmla="*/ 0 h 1059255"/>
                <a:gd name="connsiteX1" fmla="*/ 72427 w 117695"/>
                <a:gd name="connsiteY1" fmla="*/ 9053 h 1059255"/>
                <a:gd name="connsiteX2" fmla="*/ 0 w 117695"/>
                <a:gd name="connsiteY2" fmla="*/ 325925 h 1059255"/>
                <a:gd name="connsiteX3" fmla="*/ 9053 w 117695"/>
                <a:gd name="connsiteY3" fmla="*/ 497940 h 1059255"/>
                <a:gd name="connsiteX4" fmla="*/ 54320 w 117695"/>
                <a:gd name="connsiteY4" fmla="*/ 606582 h 1059255"/>
                <a:gd name="connsiteX5" fmla="*/ 72427 w 117695"/>
                <a:gd name="connsiteY5" fmla="*/ 679010 h 1059255"/>
                <a:gd name="connsiteX6" fmla="*/ 81481 w 117695"/>
                <a:gd name="connsiteY6" fmla="*/ 724277 h 1059255"/>
                <a:gd name="connsiteX7" fmla="*/ 63374 w 117695"/>
                <a:gd name="connsiteY7" fmla="*/ 1059255 h 10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695" h="1059255">
                  <a:moveTo>
                    <a:pt x="117695" y="0"/>
                  </a:moveTo>
                  <a:cubicBezTo>
                    <a:pt x="102606" y="3018"/>
                    <a:pt x="77653" y="-5420"/>
                    <a:pt x="72427" y="9053"/>
                  </a:cubicBezTo>
                  <a:cubicBezTo>
                    <a:pt x="35627" y="110960"/>
                    <a:pt x="0" y="325925"/>
                    <a:pt x="0" y="325925"/>
                  </a:cubicBezTo>
                  <a:cubicBezTo>
                    <a:pt x="3018" y="383263"/>
                    <a:pt x="2212" y="440931"/>
                    <a:pt x="9053" y="497940"/>
                  </a:cubicBezTo>
                  <a:cubicBezTo>
                    <a:pt x="14804" y="545868"/>
                    <a:pt x="38520" y="562340"/>
                    <a:pt x="54320" y="606582"/>
                  </a:cubicBezTo>
                  <a:cubicBezTo>
                    <a:pt x="62690" y="630018"/>
                    <a:pt x="66831" y="654762"/>
                    <a:pt x="72427" y="679010"/>
                  </a:cubicBezTo>
                  <a:cubicBezTo>
                    <a:pt x="75887" y="694004"/>
                    <a:pt x="81847" y="708893"/>
                    <a:pt x="81481" y="724277"/>
                  </a:cubicBezTo>
                  <a:cubicBezTo>
                    <a:pt x="78819" y="836068"/>
                    <a:pt x="69410" y="947596"/>
                    <a:pt x="63374" y="1059255"/>
                  </a:cubicBezTo>
                </a:path>
              </a:pathLst>
            </a:cu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sz="1400"/>
            </a:p>
          </p:txBody>
        </p:sp>
      </p:grpSp>
    </p:spTree>
    <p:extLst>
      <p:ext uri="{BB962C8B-B14F-4D97-AF65-F5344CB8AC3E}">
        <p14:creationId xmlns:p14="http://schemas.microsoft.com/office/powerpoint/2010/main" val="3485739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November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38</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S4.1 ― on-body(head) to on-body</a:t>
            </a:r>
            <a:endParaRPr lang="ja-JP" altLang="en-US" dirty="0"/>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extLst>
              <p:ext uri="{D42A27DB-BD31-4B8C-83A1-F6EECF244321}">
                <p14:modId xmlns:p14="http://schemas.microsoft.com/office/powerpoint/2010/main" val="2743503263"/>
              </p:ext>
            </p:extLst>
          </p:nvPr>
        </p:nvGraphicFramePr>
        <p:xfrm>
          <a:off x="4790440" y="1660038"/>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chemeClr val="tx1"/>
                          </a:solidFill>
                        </a:rPr>
                        <a:t>Implant(head) to on-body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1" strike="noStrike" dirty="0">
                          <a:solidFill>
                            <a:srgbClr val="0000FF"/>
                          </a:solidFill>
                        </a:rPr>
                        <a:t>Body surface to body surface for BCI</a:t>
                      </a:r>
                      <a:endParaRPr kumimoji="1" lang="ja-JP" altLang="en-US" sz="1100" b="1" strike="noStrike" dirty="0">
                        <a:solidFill>
                          <a:srgbClr val="0000FF"/>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tx1"/>
                          </a:solidFill>
                        </a:rPr>
                        <a:t>Body Surface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grpSp>
        <p:nvGrpSpPr>
          <p:cNvPr id="24" name="グループ化 23">
            <a:extLst>
              <a:ext uri="{FF2B5EF4-FFF2-40B4-BE49-F238E27FC236}">
                <a16:creationId xmlns:a16="http://schemas.microsoft.com/office/drawing/2014/main" id="{D35DDA9F-146D-A819-442E-88BDDAAF26DE}"/>
              </a:ext>
            </a:extLst>
          </p:cNvPr>
          <p:cNvGrpSpPr/>
          <p:nvPr/>
        </p:nvGrpSpPr>
        <p:grpSpPr>
          <a:xfrm>
            <a:off x="685800" y="1819178"/>
            <a:ext cx="3814983" cy="4495648"/>
            <a:chOff x="521937" y="2090628"/>
            <a:chExt cx="3494104" cy="4117518"/>
          </a:xfrm>
        </p:grpSpPr>
        <p:sp>
          <p:nvSpPr>
            <p:cNvPr id="3" name="楕円 2">
              <a:extLst>
                <a:ext uri="{FF2B5EF4-FFF2-40B4-BE49-F238E27FC236}">
                  <a16:creationId xmlns:a16="http://schemas.microsoft.com/office/drawing/2014/main" id="{83AC8C4D-B6AD-5825-880A-F0036D4C0CC1}"/>
                </a:ext>
              </a:extLst>
            </p:cNvPr>
            <p:cNvSpPr/>
            <p:nvPr/>
          </p:nvSpPr>
          <p:spPr>
            <a:xfrm>
              <a:off x="1600603" y="2497131"/>
              <a:ext cx="695704" cy="717001"/>
            </a:xfrm>
            <a:prstGeom prst="ellipse">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5" name="四角形: 角を丸くする 4">
              <a:extLst>
                <a:ext uri="{FF2B5EF4-FFF2-40B4-BE49-F238E27FC236}">
                  <a16:creationId xmlns:a16="http://schemas.microsoft.com/office/drawing/2014/main" id="{581BF6A2-21E1-B2E3-AB59-2F880162AA36}"/>
                </a:ext>
              </a:extLst>
            </p:cNvPr>
            <p:cNvSpPr/>
            <p:nvPr/>
          </p:nvSpPr>
          <p:spPr>
            <a:xfrm>
              <a:off x="1536711" y="3214132"/>
              <a:ext cx="879097"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2" name="四角形: 角を丸くする 11">
              <a:extLst>
                <a:ext uri="{FF2B5EF4-FFF2-40B4-BE49-F238E27FC236}">
                  <a16:creationId xmlns:a16="http://schemas.microsoft.com/office/drawing/2014/main" id="{3BDACFF8-A773-E0FD-88A4-5D6BEFA28F09}"/>
                </a:ext>
              </a:extLst>
            </p:cNvPr>
            <p:cNvSpPr/>
            <p:nvPr/>
          </p:nvSpPr>
          <p:spPr>
            <a:xfrm>
              <a:off x="1529612" y="4690138"/>
              <a:ext cx="41884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3" name="四角形: 角を丸くする 12">
              <a:extLst>
                <a:ext uri="{FF2B5EF4-FFF2-40B4-BE49-F238E27FC236}">
                  <a16:creationId xmlns:a16="http://schemas.microsoft.com/office/drawing/2014/main" id="{C1800F89-B857-F516-3381-B5CCB27D6D97}"/>
                </a:ext>
              </a:extLst>
            </p:cNvPr>
            <p:cNvSpPr/>
            <p:nvPr/>
          </p:nvSpPr>
          <p:spPr>
            <a:xfrm>
              <a:off x="2004065" y="4690137"/>
              <a:ext cx="41884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5" name="四角形: 角を丸くする 14">
              <a:extLst>
                <a:ext uri="{FF2B5EF4-FFF2-40B4-BE49-F238E27FC236}">
                  <a16:creationId xmlns:a16="http://schemas.microsoft.com/office/drawing/2014/main" id="{2D9D33C9-9F2E-A27A-63F6-DBA970D2358B}"/>
                </a:ext>
              </a:extLst>
            </p:cNvPr>
            <p:cNvSpPr/>
            <p:nvPr/>
          </p:nvSpPr>
          <p:spPr>
            <a:xfrm rot="1329632">
              <a:off x="1213516" y="3236906"/>
              <a:ext cx="24839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6" name="四角形: 角を丸くする 15">
              <a:extLst>
                <a:ext uri="{FF2B5EF4-FFF2-40B4-BE49-F238E27FC236}">
                  <a16:creationId xmlns:a16="http://schemas.microsoft.com/office/drawing/2014/main" id="{D2CEB265-9FAA-BFF0-8E43-985BDD57AB0E}"/>
                </a:ext>
              </a:extLst>
            </p:cNvPr>
            <p:cNvSpPr/>
            <p:nvPr/>
          </p:nvSpPr>
          <p:spPr>
            <a:xfrm rot="19800000">
              <a:off x="2556643" y="3214132"/>
              <a:ext cx="24839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7" name="フリーフォーム: 図形 16">
              <a:extLst>
                <a:ext uri="{FF2B5EF4-FFF2-40B4-BE49-F238E27FC236}">
                  <a16:creationId xmlns:a16="http://schemas.microsoft.com/office/drawing/2014/main" id="{AF15BD70-C86A-AFE2-BAA3-9CADC1565161}"/>
                </a:ext>
              </a:extLst>
            </p:cNvPr>
            <p:cNvSpPr/>
            <p:nvPr/>
          </p:nvSpPr>
          <p:spPr>
            <a:xfrm>
              <a:off x="1649705" y="2557305"/>
              <a:ext cx="551174" cy="279396"/>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8" name="楕円 17">
              <a:extLst>
                <a:ext uri="{FF2B5EF4-FFF2-40B4-BE49-F238E27FC236}">
                  <a16:creationId xmlns:a16="http://schemas.microsoft.com/office/drawing/2014/main" id="{1DC5875A-C9A2-9542-8E5D-DF2FC9F7D737}"/>
                </a:ext>
              </a:extLst>
            </p:cNvPr>
            <p:cNvSpPr/>
            <p:nvPr/>
          </p:nvSpPr>
          <p:spPr>
            <a:xfrm>
              <a:off x="1809121" y="2421051"/>
              <a:ext cx="278667" cy="760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9" name="楕円 18">
              <a:extLst>
                <a:ext uri="{FF2B5EF4-FFF2-40B4-BE49-F238E27FC236}">
                  <a16:creationId xmlns:a16="http://schemas.microsoft.com/office/drawing/2014/main" id="{24100B40-44D3-E2C9-F0F0-B74EE8167B45}"/>
                </a:ext>
              </a:extLst>
            </p:cNvPr>
            <p:cNvSpPr/>
            <p:nvPr/>
          </p:nvSpPr>
          <p:spPr>
            <a:xfrm rot="18187829">
              <a:off x="1036427" y="3604544"/>
              <a:ext cx="410156" cy="210797"/>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0" name="テキスト ボックス 19">
              <a:extLst>
                <a:ext uri="{FF2B5EF4-FFF2-40B4-BE49-F238E27FC236}">
                  <a16:creationId xmlns:a16="http://schemas.microsoft.com/office/drawing/2014/main" id="{CD317E51-817F-750C-B845-0D78773379BB}"/>
                </a:ext>
              </a:extLst>
            </p:cNvPr>
            <p:cNvSpPr txBox="1"/>
            <p:nvPr/>
          </p:nvSpPr>
          <p:spPr>
            <a:xfrm>
              <a:off x="521937" y="3109850"/>
              <a:ext cx="1242329" cy="461665"/>
            </a:xfrm>
            <a:prstGeom prst="rect">
              <a:avLst/>
            </a:prstGeom>
            <a:noFill/>
          </p:spPr>
          <p:txBody>
            <a:bodyPr wrap="square">
              <a:spAutoFit/>
            </a:bodyPr>
            <a:lstStyle/>
            <a:p>
              <a:pPr algn="ctr"/>
              <a:r>
                <a:rPr kumimoji="1" lang="en-US" altLang="ja-JP" sz="1200" dirty="0"/>
                <a:t>Receiver</a:t>
              </a:r>
            </a:p>
            <a:p>
              <a:pPr algn="ctr"/>
              <a:r>
                <a:rPr kumimoji="1" lang="en-US" altLang="ja-JP" sz="1200" dirty="0"/>
                <a:t>Device</a:t>
              </a:r>
              <a:endParaRPr kumimoji="1" lang="ja-JP" altLang="en-US" sz="1200" dirty="0"/>
            </a:p>
          </p:txBody>
        </p:sp>
        <p:cxnSp>
          <p:nvCxnSpPr>
            <p:cNvPr id="21" name="直線コネクタ 20">
              <a:extLst>
                <a:ext uri="{FF2B5EF4-FFF2-40B4-BE49-F238E27FC236}">
                  <a16:creationId xmlns:a16="http://schemas.microsoft.com/office/drawing/2014/main" id="{C3C0AB02-2D4D-6B71-8E37-659467AF6ADE}"/>
                </a:ext>
              </a:extLst>
            </p:cNvPr>
            <p:cNvCxnSpPr>
              <a:cxnSpLocks/>
            </p:cNvCxnSpPr>
            <p:nvPr/>
          </p:nvCxnSpPr>
          <p:spPr>
            <a:xfrm flipV="1">
              <a:off x="2258236" y="2250073"/>
              <a:ext cx="370965" cy="148389"/>
            </a:xfrm>
            <a:prstGeom prst="line">
              <a:avLst/>
            </a:prstGeom>
            <a:noFill/>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2" name="正方形/長方形 21">
              <a:extLst>
                <a:ext uri="{FF2B5EF4-FFF2-40B4-BE49-F238E27FC236}">
                  <a16:creationId xmlns:a16="http://schemas.microsoft.com/office/drawing/2014/main" id="{FEDA94EF-AABE-8695-7877-B5F3F928CEE2}"/>
                </a:ext>
              </a:extLst>
            </p:cNvPr>
            <p:cNvSpPr/>
            <p:nvPr/>
          </p:nvSpPr>
          <p:spPr>
            <a:xfrm>
              <a:off x="1703104" y="2349605"/>
              <a:ext cx="546310" cy="267830"/>
            </a:xfrm>
            <a:prstGeom prst="rect">
              <a:avLst/>
            </a:prstGeom>
            <a:noFill/>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3" name="テキスト ボックス 22">
              <a:extLst>
                <a:ext uri="{FF2B5EF4-FFF2-40B4-BE49-F238E27FC236}">
                  <a16:creationId xmlns:a16="http://schemas.microsoft.com/office/drawing/2014/main" id="{DA472686-69BF-F20C-C58C-5EB46D8FC729}"/>
                </a:ext>
              </a:extLst>
            </p:cNvPr>
            <p:cNvSpPr txBox="1"/>
            <p:nvPr/>
          </p:nvSpPr>
          <p:spPr>
            <a:xfrm>
              <a:off x="2497422" y="2090628"/>
              <a:ext cx="1518619" cy="461665"/>
            </a:xfrm>
            <a:prstGeom prst="rect">
              <a:avLst/>
            </a:prstGeom>
            <a:noFill/>
          </p:spPr>
          <p:txBody>
            <a:bodyPr wrap="square">
              <a:spAutoFit/>
            </a:bodyPr>
            <a:lstStyle/>
            <a:p>
              <a:pPr algn="ctr"/>
              <a:r>
                <a:rPr kumimoji="1" lang="en-US" altLang="ja-JP" sz="1200" dirty="0"/>
                <a:t>On-body (head) transmitter device</a:t>
              </a:r>
              <a:endParaRPr kumimoji="1" lang="ja-JP" altLang="en-US" sz="1200" dirty="0"/>
            </a:p>
          </p:txBody>
        </p:sp>
      </p:grpSp>
    </p:spTree>
    <p:extLst>
      <p:ext uri="{BB962C8B-B14F-4D97-AF65-F5344CB8AC3E}">
        <p14:creationId xmlns:p14="http://schemas.microsoft.com/office/powerpoint/2010/main" val="3932465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CCC9DB3-F3CD-2E14-E5AA-9AC01442DE66}"/>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FA2BB765-EF52-47C7-96BB-68C49421F61F}"/>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BF0021C6-E82F-ACB7-69B3-CC2E6966830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39</a:t>
            </a:fld>
            <a:endParaRPr dirty="0"/>
          </a:p>
        </p:txBody>
      </p:sp>
      <p:sp>
        <p:nvSpPr>
          <p:cNvPr id="5" name="タイトル 4">
            <a:extLst>
              <a:ext uri="{FF2B5EF4-FFF2-40B4-BE49-F238E27FC236}">
                <a16:creationId xmlns:a16="http://schemas.microsoft.com/office/drawing/2014/main" id="{A3552F37-DE65-E7C9-8622-F494BF510BF9}"/>
              </a:ext>
            </a:extLst>
          </p:cNvPr>
          <p:cNvSpPr>
            <a:spLocks noGrp="1"/>
          </p:cNvSpPr>
          <p:nvPr>
            <p:ph type="title"/>
          </p:nvPr>
        </p:nvSpPr>
        <p:spPr/>
        <p:txBody>
          <a:bodyPr/>
          <a:lstStyle/>
          <a:p>
            <a:r>
              <a:rPr kumimoji="1" lang="en-US" altLang="ja-JP" dirty="0"/>
              <a:t>Future generation</a:t>
            </a:r>
            <a:endParaRPr kumimoji="1" lang="ja-JP" altLang="en-US" dirty="0"/>
          </a:p>
        </p:txBody>
      </p:sp>
      <p:grpSp>
        <p:nvGrpSpPr>
          <p:cNvPr id="6" name="グループ化 5">
            <a:extLst>
              <a:ext uri="{FF2B5EF4-FFF2-40B4-BE49-F238E27FC236}">
                <a16:creationId xmlns:a16="http://schemas.microsoft.com/office/drawing/2014/main" id="{53A6AAD9-1C20-0C04-F528-BD14B8A6A9DF}"/>
              </a:ext>
            </a:extLst>
          </p:cNvPr>
          <p:cNvGrpSpPr/>
          <p:nvPr/>
        </p:nvGrpSpPr>
        <p:grpSpPr>
          <a:xfrm>
            <a:off x="162962" y="2316682"/>
            <a:ext cx="8365402" cy="2707987"/>
            <a:chOff x="342899" y="1890627"/>
            <a:chExt cx="3562351" cy="1684251"/>
          </a:xfrm>
        </p:grpSpPr>
        <p:sp>
          <p:nvSpPr>
            <p:cNvPr id="7" name="正方形/長方形 6">
              <a:extLst>
                <a:ext uri="{FF2B5EF4-FFF2-40B4-BE49-F238E27FC236}">
                  <a16:creationId xmlns:a16="http://schemas.microsoft.com/office/drawing/2014/main" id="{B899B8CB-63D3-C171-3F42-D532F0CCACEF}"/>
                </a:ext>
              </a:extLst>
            </p:cNvPr>
            <p:cNvSpPr/>
            <p:nvPr/>
          </p:nvSpPr>
          <p:spPr>
            <a:xfrm>
              <a:off x="342899" y="3121801"/>
              <a:ext cx="3562351" cy="453077"/>
            </a:xfrm>
            <a:prstGeom prst="rect">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b="0" dirty="0"/>
                <a:t>Brain</a:t>
              </a:r>
              <a:endParaRPr kumimoji="1" lang="ja-JP" altLang="en-US" b="0" dirty="0"/>
            </a:p>
          </p:txBody>
        </p:sp>
        <p:sp>
          <p:nvSpPr>
            <p:cNvPr id="8" name="正方形/長方形 7">
              <a:extLst>
                <a:ext uri="{FF2B5EF4-FFF2-40B4-BE49-F238E27FC236}">
                  <a16:creationId xmlns:a16="http://schemas.microsoft.com/office/drawing/2014/main" id="{9814020E-6D09-57F2-0FB4-8662D40C7752}"/>
                </a:ext>
              </a:extLst>
            </p:cNvPr>
            <p:cNvSpPr/>
            <p:nvPr/>
          </p:nvSpPr>
          <p:spPr>
            <a:xfrm>
              <a:off x="342899" y="1890627"/>
              <a:ext cx="3562350" cy="292043"/>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b="0" dirty="0"/>
                <a:t>Skin</a:t>
              </a:r>
              <a:endParaRPr kumimoji="1" lang="ja-JP" altLang="en-US" b="0" dirty="0"/>
            </a:p>
          </p:txBody>
        </p:sp>
        <p:sp>
          <p:nvSpPr>
            <p:cNvPr id="9" name="正方形/長方形 8">
              <a:extLst>
                <a:ext uri="{FF2B5EF4-FFF2-40B4-BE49-F238E27FC236}">
                  <a16:creationId xmlns:a16="http://schemas.microsoft.com/office/drawing/2014/main" id="{B050A8FB-7936-5CFB-E2D0-CE5C63D1738C}"/>
                </a:ext>
              </a:extLst>
            </p:cNvPr>
            <p:cNvSpPr/>
            <p:nvPr/>
          </p:nvSpPr>
          <p:spPr>
            <a:xfrm>
              <a:off x="342899" y="2238262"/>
              <a:ext cx="3562349" cy="511233"/>
            </a:xfrm>
            <a:prstGeom prst="rect">
              <a:avLst/>
            </a:prstGeom>
            <a:solidFill>
              <a:schemeClr val="tx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b="0"/>
                <a:t>Skull bone</a:t>
              </a:r>
              <a:endParaRPr kumimoji="1" lang="ja-JP" altLang="en-US" b="0" dirty="0"/>
            </a:p>
          </p:txBody>
        </p:sp>
      </p:grpSp>
      <p:sp>
        <p:nvSpPr>
          <p:cNvPr id="11" name="楕円 10">
            <a:extLst>
              <a:ext uri="{FF2B5EF4-FFF2-40B4-BE49-F238E27FC236}">
                <a16:creationId xmlns:a16="http://schemas.microsoft.com/office/drawing/2014/main" id="{06BFD577-C248-9FE3-5304-4CC89E7141DA}"/>
              </a:ext>
            </a:extLst>
          </p:cNvPr>
          <p:cNvSpPr/>
          <p:nvPr/>
        </p:nvSpPr>
        <p:spPr>
          <a:xfrm>
            <a:off x="2583895" y="3657995"/>
            <a:ext cx="2294492" cy="469555"/>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Transmitter</a:t>
            </a:r>
            <a:endParaRPr kumimoji="1" lang="ja-JP" altLang="en-US" dirty="0"/>
          </a:p>
        </p:txBody>
      </p:sp>
      <p:sp>
        <p:nvSpPr>
          <p:cNvPr id="12" name="楕円 11">
            <a:extLst>
              <a:ext uri="{FF2B5EF4-FFF2-40B4-BE49-F238E27FC236}">
                <a16:creationId xmlns:a16="http://schemas.microsoft.com/office/drawing/2014/main" id="{27C6996A-ED20-B3CF-8D6C-CD5B5AE28102}"/>
              </a:ext>
            </a:extLst>
          </p:cNvPr>
          <p:cNvSpPr/>
          <p:nvPr/>
        </p:nvSpPr>
        <p:spPr>
          <a:xfrm>
            <a:off x="2183086" y="3993340"/>
            <a:ext cx="3109256" cy="339693"/>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electrodes</a:t>
            </a:r>
            <a:endParaRPr kumimoji="1" lang="ja-JP" altLang="en-US" dirty="0"/>
          </a:p>
        </p:txBody>
      </p:sp>
      <p:sp>
        <p:nvSpPr>
          <p:cNvPr id="13" name="テキスト ボックス 12">
            <a:extLst>
              <a:ext uri="{FF2B5EF4-FFF2-40B4-BE49-F238E27FC236}">
                <a16:creationId xmlns:a16="http://schemas.microsoft.com/office/drawing/2014/main" id="{6F5499E8-C848-9C3B-78AF-DBA7AE80296E}"/>
              </a:ext>
            </a:extLst>
          </p:cNvPr>
          <p:cNvSpPr txBox="1"/>
          <p:nvPr/>
        </p:nvSpPr>
        <p:spPr>
          <a:xfrm>
            <a:off x="4610100" y="2379396"/>
            <a:ext cx="1732721" cy="593823"/>
          </a:xfrm>
          <a:prstGeom prst="rect">
            <a:avLst/>
          </a:prstGeom>
          <a:noFill/>
        </p:spPr>
        <p:txBody>
          <a:bodyPr wrap="square">
            <a:spAutoFit/>
          </a:bodyPr>
          <a:lstStyle/>
          <a:p>
            <a:r>
              <a:rPr lang="en-US" altLang="ja-JP" dirty="0"/>
              <a:t>&lt;10mm</a:t>
            </a:r>
            <a:endParaRPr lang="ja-JP" altLang="en-US" dirty="0"/>
          </a:p>
        </p:txBody>
      </p:sp>
      <p:sp>
        <p:nvSpPr>
          <p:cNvPr id="16" name="正方形/長方形 15">
            <a:extLst>
              <a:ext uri="{FF2B5EF4-FFF2-40B4-BE49-F238E27FC236}">
                <a16:creationId xmlns:a16="http://schemas.microsoft.com/office/drawing/2014/main" id="{B106CEDB-9E2E-0D89-F403-BA20F8FF91D5}"/>
              </a:ext>
            </a:extLst>
          </p:cNvPr>
          <p:cNvSpPr/>
          <p:nvPr/>
        </p:nvSpPr>
        <p:spPr>
          <a:xfrm>
            <a:off x="162959" y="3773157"/>
            <a:ext cx="2020127" cy="728470"/>
          </a:xfrm>
          <a:prstGeom prst="rect">
            <a:avLst/>
          </a:prstGeom>
          <a:solidFill>
            <a:srgbClr val="FF99FF"/>
          </a:solidFill>
          <a:ln>
            <a:no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b="0" dirty="0"/>
          </a:p>
        </p:txBody>
      </p:sp>
      <p:sp>
        <p:nvSpPr>
          <p:cNvPr id="18" name="正方形/長方形 17">
            <a:extLst>
              <a:ext uri="{FF2B5EF4-FFF2-40B4-BE49-F238E27FC236}">
                <a16:creationId xmlns:a16="http://schemas.microsoft.com/office/drawing/2014/main" id="{F9FA3A8B-6FF4-B1C8-A916-6B155BF82769}"/>
              </a:ext>
            </a:extLst>
          </p:cNvPr>
          <p:cNvSpPr/>
          <p:nvPr/>
        </p:nvSpPr>
        <p:spPr>
          <a:xfrm>
            <a:off x="5476460" y="3773157"/>
            <a:ext cx="3051901" cy="728470"/>
          </a:xfrm>
          <a:prstGeom prst="rect">
            <a:avLst/>
          </a:prstGeom>
          <a:solidFill>
            <a:srgbClr val="FF99FF"/>
          </a:solidFill>
          <a:ln>
            <a:no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b="0" dirty="0"/>
          </a:p>
        </p:txBody>
      </p:sp>
      <p:sp>
        <p:nvSpPr>
          <p:cNvPr id="19" name="楕円 18">
            <a:extLst>
              <a:ext uri="{FF2B5EF4-FFF2-40B4-BE49-F238E27FC236}">
                <a16:creationId xmlns:a16="http://schemas.microsoft.com/office/drawing/2014/main" id="{7BD68112-D693-4AFE-15E9-2374A6D8AEAA}"/>
              </a:ext>
            </a:extLst>
          </p:cNvPr>
          <p:cNvSpPr/>
          <p:nvPr/>
        </p:nvSpPr>
        <p:spPr>
          <a:xfrm>
            <a:off x="3424754" y="1802231"/>
            <a:ext cx="2294492" cy="469555"/>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Receiver</a:t>
            </a:r>
            <a:endParaRPr kumimoji="1" lang="ja-JP" altLang="en-US" dirty="0"/>
          </a:p>
        </p:txBody>
      </p:sp>
      <p:sp>
        <p:nvSpPr>
          <p:cNvPr id="14" name="テキスト ボックス 13">
            <a:extLst>
              <a:ext uri="{FF2B5EF4-FFF2-40B4-BE49-F238E27FC236}">
                <a16:creationId xmlns:a16="http://schemas.microsoft.com/office/drawing/2014/main" id="{CACD240F-F0BD-8BE9-4DC2-806C1B3F40DB}"/>
              </a:ext>
            </a:extLst>
          </p:cNvPr>
          <p:cNvSpPr txBox="1"/>
          <p:nvPr/>
        </p:nvSpPr>
        <p:spPr>
          <a:xfrm rot="19721063">
            <a:off x="1735156" y="3136307"/>
            <a:ext cx="5431291" cy="923330"/>
          </a:xfrm>
          <a:prstGeom prst="rect">
            <a:avLst/>
          </a:prstGeom>
          <a:solidFill>
            <a:srgbClr val="DDDDDD">
              <a:alpha val="56863"/>
            </a:srgbClr>
          </a:solidFill>
        </p:spPr>
        <p:txBody>
          <a:bodyPr wrap="square">
            <a:spAutoFit/>
          </a:bodyPr>
          <a:lstStyle/>
          <a:p>
            <a:pPr algn="ctr"/>
            <a:r>
              <a:rPr kumimoji="1" lang="en-US" altLang="ja-JP" sz="5400" dirty="0">
                <a:solidFill>
                  <a:srgbClr val="FF0000"/>
                </a:solidFill>
              </a:rPr>
              <a:t>Future</a:t>
            </a:r>
            <a:endParaRPr kumimoji="1" lang="ja-JP" altLang="en-US" sz="5400" dirty="0">
              <a:solidFill>
                <a:srgbClr val="FF0000"/>
              </a:solidFill>
            </a:endParaRPr>
          </a:p>
        </p:txBody>
      </p:sp>
    </p:spTree>
    <p:extLst>
      <p:ext uri="{BB962C8B-B14F-4D97-AF65-F5344CB8AC3E}">
        <p14:creationId xmlns:p14="http://schemas.microsoft.com/office/powerpoint/2010/main" val="22897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AB9BADA8-4E35-49ED-8CC4-D7B7A3BB2328}"/>
              </a:ext>
            </a:extLst>
          </p:cNvPr>
          <p:cNvSpPr txBox="1"/>
          <p:nvPr/>
        </p:nvSpPr>
        <p:spPr>
          <a:xfrm>
            <a:off x="346388" y="1949141"/>
            <a:ext cx="8708712" cy="4524315"/>
          </a:xfrm>
          <a:prstGeom prst="rect">
            <a:avLst/>
          </a:prstGeom>
          <a:noFill/>
        </p:spPr>
        <p:txBody>
          <a:bodyPr wrap="square" rtlCol="0">
            <a:spAutoFit/>
          </a:bodyPr>
          <a:lstStyle/>
          <a:p>
            <a:pPr marL="342900" indent="-342900">
              <a:buAutoNum type="arabicPeriod"/>
            </a:pPr>
            <a:r>
              <a:rPr kumimoji="1" lang="en-US" altLang="ja-JP" sz="1600" b="0" dirty="0"/>
              <a:t>Path loss</a:t>
            </a:r>
          </a:p>
          <a:p>
            <a:pPr marL="342900" indent="-342900">
              <a:buAutoNum type="arabicPeriod"/>
            </a:pPr>
            <a:r>
              <a:rPr lang="en-US" altLang="ja-JP" sz="1600" b="0" dirty="0"/>
              <a:t>Reflection</a:t>
            </a:r>
          </a:p>
          <a:p>
            <a:pPr marL="342900" indent="-342900">
              <a:buAutoNum type="arabicPeriod"/>
            </a:pPr>
            <a:r>
              <a:rPr kumimoji="1" lang="en-US" altLang="ja-JP" sz="1600" b="0" dirty="0"/>
              <a:t>Multipath</a:t>
            </a:r>
          </a:p>
          <a:p>
            <a:pPr marL="342900" indent="-342900">
              <a:buAutoNum type="arabicPeriod"/>
            </a:pPr>
            <a:r>
              <a:rPr kumimoji="1" lang="en-US" altLang="ja-JP" sz="1600" b="0" dirty="0"/>
              <a:t>Fading</a:t>
            </a:r>
          </a:p>
          <a:p>
            <a:pPr marL="342900" indent="-342900">
              <a:buAutoNum type="arabicPeriod"/>
            </a:pPr>
            <a:r>
              <a:rPr lang="en-US" altLang="ja-JP" sz="1600" b="0" dirty="0"/>
              <a:t>LOS / NLOS model</a:t>
            </a:r>
          </a:p>
          <a:p>
            <a:pPr marL="342900" indent="-342900">
              <a:buAutoNum type="arabicPeriod"/>
            </a:pPr>
            <a:r>
              <a:rPr lang="en-US" altLang="ja-JP" sz="1600" b="0" dirty="0"/>
              <a:t>White Gaussian noise</a:t>
            </a:r>
          </a:p>
          <a:p>
            <a:pPr marL="342900" indent="-342900">
              <a:buAutoNum type="arabicPeriod"/>
            </a:pPr>
            <a:endParaRPr lang="en-US" altLang="ja-JP" sz="1600" b="0" dirty="0"/>
          </a:p>
          <a:p>
            <a:pPr marL="342900" indent="-342900">
              <a:buAutoNum type="arabicPeriod"/>
            </a:pPr>
            <a:r>
              <a:rPr lang="en-US" altLang="ja-JP" sz="1600" b="0" dirty="0"/>
              <a:t>Interference from co-existing wireless systems</a:t>
            </a:r>
            <a:br>
              <a:rPr lang="en-US" altLang="ja-JP" sz="1600" b="0" dirty="0"/>
            </a:br>
            <a:r>
              <a:rPr lang="en-US" altLang="ja-JP" sz="1600" b="0" dirty="0"/>
              <a:t>e.g. Bluetooth, IEEE 802.11, IEEE 802.15.4 etc. </a:t>
            </a:r>
          </a:p>
          <a:p>
            <a:pPr marL="342900" indent="-342900">
              <a:buAutoNum type="arabicPeriod"/>
            </a:pPr>
            <a:r>
              <a:rPr lang="en-US" altLang="ja-JP" sz="1600" b="0" dirty="0"/>
              <a:t>Interference from the other BANs.</a:t>
            </a:r>
          </a:p>
          <a:p>
            <a:pPr marL="342900" indent="-342900">
              <a:buAutoNum type="arabicPeriod"/>
            </a:pPr>
            <a:r>
              <a:rPr lang="en-US" altLang="ja-JP" sz="1600" b="0" dirty="0"/>
              <a:t>Interference from the other electric systems, devices and components (Electro-magnetic interference; EMI from electric motors, spark plugs in vehicles, etc.</a:t>
            </a:r>
          </a:p>
          <a:p>
            <a:pPr marL="342900" indent="-342900">
              <a:buAutoNum type="arabicPeriod"/>
            </a:pPr>
            <a:r>
              <a:rPr lang="en-US" altLang="ja-JP" sz="1600" b="0" dirty="0"/>
              <a:t>Electro-magnetic compatibility; EMC. Possibility to affect to the other systems and </a:t>
            </a:r>
            <a:r>
              <a:rPr lang="en-US" altLang="ja-JP" sz="1600" b="0" dirty="0">
                <a:solidFill>
                  <a:srgbClr val="FF0000"/>
                </a:solidFill>
              </a:rPr>
              <a:t>human body.</a:t>
            </a:r>
          </a:p>
          <a:p>
            <a:pPr marL="342900" indent="-342900">
              <a:buAutoNum type="arabicPeriod"/>
            </a:pPr>
            <a:r>
              <a:rPr lang="en-US" altLang="ja-JP" sz="1600" b="0" dirty="0"/>
              <a:t>VBAN </a:t>
            </a:r>
            <a:r>
              <a:rPr lang="en-US" altLang="ja-JP" sz="1600" b="0" dirty="0">
                <a:sym typeface="Wingdings" panose="05000000000000000000" pitchFamily="2" charset="2"/>
              </a:rPr>
              <a:t> HBAN interference</a:t>
            </a:r>
          </a:p>
          <a:p>
            <a:pPr marL="342900" indent="-342900">
              <a:buAutoNum type="arabicPeriod"/>
            </a:pPr>
            <a:r>
              <a:rPr lang="en-US" altLang="ja-JP" sz="1600" b="0" dirty="0">
                <a:sym typeface="Wingdings" panose="05000000000000000000" pitchFamily="2" charset="2"/>
              </a:rPr>
              <a:t>VBAN and HBAN  Vehicle control and human body impacts.</a:t>
            </a:r>
            <a:endParaRPr lang="en-US" altLang="ja-JP" sz="1600" b="0" dirty="0"/>
          </a:p>
          <a:p>
            <a:pPr marL="342900" indent="-342900">
              <a:buAutoNum type="arabicPeriod"/>
            </a:pPr>
            <a:r>
              <a:rPr lang="en-US" altLang="ja-JP" sz="1600" b="0" dirty="0"/>
              <a:t>Colored noise (Impulse noise, spike noise, ignition noise etc.)</a:t>
            </a:r>
          </a:p>
          <a:p>
            <a:pPr marL="342900" indent="-342900">
              <a:buAutoNum type="arabicPeriod"/>
            </a:pPr>
            <a:r>
              <a:rPr lang="en-US" altLang="ja-JP" sz="1600" b="0" dirty="0"/>
              <a:t>Time-varying channel and interference modeling (Statistic, non-static, pseudo static model)</a:t>
            </a:r>
          </a:p>
        </p:txBody>
      </p:sp>
      <p:sp>
        <p:nvSpPr>
          <p:cNvPr id="27" name="テキスト ボックス 26">
            <a:extLst>
              <a:ext uri="{FF2B5EF4-FFF2-40B4-BE49-F238E27FC236}">
                <a16:creationId xmlns:a16="http://schemas.microsoft.com/office/drawing/2014/main" id="{0EC8B517-DA8F-490E-AB16-016F2AAEA001}"/>
              </a:ext>
            </a:extLst>
          </p:cNvPr>
          <p:cNvSpPr txBox="1"/>
          <p:nvPr/>
        </p:nvSpPr>
        <p:spPr>
          <a:xfrm>
            <a:off x="3469762" y="5455146"/>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44" name="テキスト ボックス 43">
            <a:extLst>
              <a:ext uri="{FF2B5EF4-FFF2-40B4-BE49-F238E27FC236}">
                <a16:creationId xmlns:a16="http://schemas.microsoft.com/office/drawing/2014/main" id="{963022AA-4753-434C-81EE-3CDB95C8F088}"/>
              </a:ext>
            </a:extLst>
          </p:cNvPr>
          <p:cNvSpPr txBox="1"/>
          <p:nvPr/>
        </p:nvSpPr>
        <p:spPr>
          <a:xfrm>
            <a:off x="4280145" y="5378586"/>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6" name="テキスト ボックス 45">
            <a:extLst>
              <a:ext uri="{FF2B5EF4-FFF2-40B4-BE49-F238E27FC236}">
                <a16:creationId xmlns:a16="http://schemas.microsoft.com/office/drawing/2014/main" id="{34294916-4BAF-43F3-8691-4C720CB5486E}"/>
              </a:ext>
            </a:extLst>
          </p:cNvPr>
          <p:cNvSpPr txBox="1"/>
          <p:nvPr/>
        </p:nvSpPr>
        <p:spPr>
          <a:xfrm>
            <a:off x="5604385" y="5378586"/>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23" name="楕円 22">
            <a:extLst>
              <a:ext uri="{FF2B5EF4-FFF2-40B4-BE49-F238E27FC236}">
                <a16:creationId xmlns:a16="http://schemas.microsoft.com/office/drawing/2014/main" id="{946CBDAA-0BD2-4BF3-A236-E27051878A6F}"/>
              </a:ext>
            </a:extLst>
          </p:cNvPr>
          <p:cNvSpPr/>
          <p:nvPr/>
        </p:nvSpPr>
        <p:spPr>
          <a:xfrm>
            <a:off x="4280145" y="1197032"/>
            <a:ext cx="4774955" cy="2531588"/>
          </a:xfrm>
          <a:prstGeom prst="ellipse">
            <a:avLst/>
          </a:prstGeom>
          <a:solidFill>
            <a:schemeClr val="tx2">
              <a:lumMod val="20000"/>
              <a:lumOff val="80000"/>
            </a:schemeClr>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58CD4704-D262-4199-ACCB-6A0D6647867A}"/>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241596A4-4511-4328-BBC9-37F5D2A61252}"/>
              </a:ext>
            </a:extLst>
          </p:cNvPr>
          <p:cNvSpPr>
            <a:spLocks noGrp="1"/>
          </p:cNvSpPr>
          <p:nvPr>
            <p:ph type="ftr" idx="11"/>
          </p:nvPr>
        </p:nvSpPr>
        <p:spPr>
          <a:xfrm>
            <a:off x="4743095" y="6475413"/>
            <a:ext cx="4161207" cy="289034"/>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4DBA093D-C10D-485D-B737-E1CB748664B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5" name="タイトル 4">
            <a:extLst>
              <a:ext uri="{FF2B5EF4-FFF2-40B4-BE49-F238E27FC236}">
                <a16:creationId xmlns:a16="http://schemas.microsoft.com/office/drawing/2014/main" id="{4F99EF1D-6F9F-4420-AABC-CEFC7DC329AF}"/>
              </a:ext>
            </a:extLst>
          </p:cNvPr>
          <p:cNvSpPr>
            <a:spLocks noGrp="1"/>
          </p:cNvSpPr>
          <p:nvPr>
            <p:ph type="title"/>
          </p:nvPr>
        </p:nvSpPr>
        <p:spPr>
          <a:xfrm>
            <a:off x="769136" y="580531"/>
            <a:ext cx="8218503" cy="511233"/>
          </a:xfrm>
        </p:spPr>
        <p:txBody>
          <a:bodyPr/>
          <a:lstStyle/>
          <a:p>
            <a:r>
              <a:rPr kumimoji="1" lang="en-US" altLang="ja-JP" b="1" dirty="0"/>
              <a:t>Channel and Environmental Models</a:t>
            </a:r>
            <a:endParaRPr kumimoji="1" lang="ja-JP" altLang="en-US" b="1" dirty="0"/>
          </a:p>
        </p:txBody>
      </p:sp>
      <p:sp>
        <p:nvSpPr>
          <p:cNvPr id="34" name="四角形: 角を丸くする 33">
            <a:extLst>
              <a:ext uri="{FF2B5EF4-FFF2-40B4-BE49-F238E27FC236}">
                <a16:creationId xmlns:a16="http://schemas.microsoft.com/office/drawing/2014/main" id="{7FD2D82B-F1D1-4CA4-92E0-9E5F685B4414}"/>
              </a:ext>
            </a:extLst>
          </p:cNvPr>
          <p:cNvSpPr/>
          <p:nvPr/>
        </p:nvSpPr>
        <p:spPr>
          <a:xfrm>
            <a:off x="359298" y="1877352"/>
            <a:ext cx="3296392" cy="1691471"/>
          </a:xfrm>
          <a:prstGeom prst="roundRect">
            <a:avLst>
              <a:gd name="adj" fmla="val 8808"/>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06F84F0-7995-44AD-871C-FED86E18A874}"/>
              </a:ext>
            </a:extLst>
          </p:cNvPr>
          <p:cNvSpPr/>
          <p:nvPr/>
        </p:nvSpPr>
        <p:spPr>
          <a:xfrm>
            <a:off x="183351" y="1743713"/>
            <a:ext cx="8804288" cy="4652077"/>
          </a:xfrm>
          <a:custGeom>
            <a:avLst/>
            <a:gdLst>
              <a:gd name="connsiteX0" fmla="*/ 0 w 8001571"/>
              <a:gd name="connsiteY0" fmla="*/ 185076 h 4332302"/>
              <a:gd name="connsiteX1" fmla="*/ 185076 w 8001571"/>
              <a:gd name="connsiteY1" fmla="*/ 0 h 4332302"/>
              <a:gd name="connsiteX2" fmla="*/ 7816495 w 8001571"/>
              <a:gd name="connsiteY2" fmla="*/ 0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8001571 w 8001571"/>
              <a:gd name="connsiteY5" fmla="*/ 4147226 h 4332302"/>
              <a:gd name="connsiteX6" fmla="*/ 7816495 w 8001571"/>
              <a:gd name="connsiteY6" fmla="*/ 4332302 h 4332302"/>
              <a:gd name="connsiteX7" fmla="*/ 185076 w 8001571"/>
              <a:gd name="connsiteY7" fmla="*/ 4332302 h 4332302"/>
              <a:gd name="connsiteX8" fmla="*/ 0 w 8001571"/>
              <a:gd name="connsiteY8" fmla="*/ 4147226 h 4332302"/>
              <a:gd name="connsiteX9" fmla="*/ 0 w 8001571"/>
              <a:gd name="connsiteY9"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8001571 w 8001571"/>
              <a:gd name="connsiteY6" fmla="*/ 4147226 h 4332302"/>
              <a:gd name="connsiteX7" fmla="*/ 7816495 w 8001571"/>
              <a:gd name="connsiteY7" fmla="*/ 4332302 h 4332302"/>
              <a:gd name="connsiteX8" fmla="*/ 185076 w 8001571"/>
              <a:gd name="connsiteY8" fmla="*/ 4332302 h 4332302"/>
              <a:gd name="connsiteX9" fmla="*/ 0 w 8001571"/>
              <a:gd name="connsiteY9" fmla="*/ 4147226 h 4332302"/>
              <a:gd name="connsiteX10" fmla="*/ 0 w 8001571"/>
              <a:gd name="connsiteY10"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8001571 w 8001571"/>
              <a:gd name="connsiteY7" fmla="*/ 4147226 h 4332302"/>
              <a:gd name="connsiteX8" fmla="*/ 7816495 w 8001571"/>
              <a:gd name="connsiteY8" fmla="*/ 4332302 h 4332302"/>
              <a:gd name="connsiteX9" fmla="*/ 185076 w 8001571"/>
              <a:gd name="connsiteY9" fmla="*/ 4332302 h 4332302"/>
              <a:gd name="connsiteX10" fmla="*/ 0 w 8001571"/>
              <a:gd name="connsiteY10" fmla="*/ 4147226 h 4332302"/>
              <a:gd name="connsiteX11" fmla="*/ 0 w 8001571"/>
              <a:gd name="connsiteY11"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24674"/>
              <a:gd name="connsiteY0" fmla="*/ 185076 h 4332302"/>
              <a:gd name="connsiteX1" fmla="*/ 185076 w 8024674"/>
              <a:gd name="connsiteY1" fmla="*/ 0 h 4332302"/>
              <a:gd name="connsiteX2" fmla="*/ 3990219 w 8024674"/>
              <a:gd name="connsiteY2" fmla="*/ 17755 h 4332302"/>
              <a:gd name="connsiteX3" fmla="*/ 4255195 w 8024674"/>
              <a:gd name="connsiteY3" fmla="*/ 229464 h 4332302"/>
              <a:gd name="connsiteX4" fmla="*/ 4348328 w 8024674"/>
              <a:gd name="connsiteY4" fmla="*/ 1991616 h 4332302"/>
              <a:gd name="connsiteX5" fmla="*/ 4552514 w 8024674"/>
              <a:gd name="connsiteY5" fmla="*/ 2169169 h 4332302"/>
              <a:gd name="connsiteX6" fmla="*/ 7712966 w 8024674"/>
              <a:gd name="connsiteY6" fmla="*/ 2311212 h 4332302"/>
              <a:gd name="connsiteX7" fmla="*/ 8023683 w 8024674"/>
              <a:gd name="connsiteY7" fmla="*/ 2577543 h 4332302"/>
              <a:gd name="connsiteX8" fmla="*/ 8001571 w 8024674"/>
              <a:gd name="connsiteY8" fmla="*/ 4147226 h 4332302"/>
              <a:gd name="connsiteX9" fmla="*/ 7816495 w 8024674"/>
              <a:gd name="connsiteY9" fmla="*/ 4332302 h 4332302"/>
              <a:gd name="connsiteX10" fmla="*/ 185076 w 8024674"/>
              <a:gd name="connsiteY10" fmla="*/ 4332302 h 4332302"/>
              <a:gd name="connsiteX11" fmla="*/ 0 w 8024674"/>
              <a:gd name="connsiteY11" fmla="*/ 4147226 h 4332302"/>
              <a:gd name="connsiteX12" fmla="*/ 0 w 8024674"/>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169169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13557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0335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571" h="4332302">
                <a:moveTo>
                  <a:pt x="0" y="185076"/>
                </a:moveTo>
                <a:cubicBezTo>
                  <a:pt x="0" y="82861"/>
                  <a:pt x="82861" y="0"/>
                  <a:pt x="185076" y="0"/>
                </a:cubicBezTo>
                <a:lnTo>
                  <a:pt x="3786033" y="17755"/>
                </a:lnTo>
                <a:cubicBezTo>
                  <a:pt x="3994781" y="17755"/>
                  <a:pt x="3971110" y="73983"/>
                  <a:pt x="3971110" y="273852"/>
                </a:cubicBezTo>
                <a:cubicBezTo>
                  <a:pt x="3978481" y="358168"/>
                  <a:pt x="3985851" y="1518045"/>
                  <a:pt x="3975467" y="1673382"/>
                </a:cubicBezTo>
                <a:cubicBezTo>
                  <a:pt x="3984345" y="1853894"/>
                  <a:pt x="4002099" y="1908422"/>
                  <a:pt x="4197408" y="1911382"/>
                </a:cubicBezTo>
                <a:cubicBezTo>
                  <a:pt x="4286185" y="1926178"/>
                  <a:pt x="7641945" y="1915191"/>
                  <a:pt x="7730722" y="1947742"/>
                </a:cubicBezTo>
                <a:cubicBezTo>
                  <a:pt x="8026644" y="1949855"/>
                  <a:pt x="8002969" y="1971870"/>
                  <a:pt x="7997050" y="2223404"/>
                </a:cubicBezTo>
                <a:cubicBezTo>
                  <a:pt x="8004475" y="2335300"/>
                  <a:pt x="7994146" y="3626957"/>
                  <a:pt x="8001571" y="4147226"/>
                </a:cubicBezTo>
                <a:cubicBezTo>
                  <a:pt x="8001571" y="4249441"/>
                  <a:pt x="7918710" y="4332302"/>
                  <a:pt x="7816495" y="4332302"/>
                </a:cubicBezTo>
                <a:lnTo>
                  <a:pt x="185076" y="4332302"/>
                </a:lnTo>
                <a:cubicBezTo>
                  <a:pt x="82861" y="4332302"/>
                  <a:pt x="0" y="4249441"/>
                  <a:pt x="0" y="4147226"/>
                </a:cubicBezTo>
                <a:lnTo>
                  <a:pt x="0" y="18507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B67B49C8-9AA4-4114-965D-B1AAAF153F66}"/>
              </a:ext>
            </a:extLst>
          </p:cNvPr>
          <p:cNvSpPr/>
          <p:nvPr/>
        </p:nvSpPr>
        <p:spPr>
          <a:xfrm>
            <a:off x="483971" y="1337604"/>
            <a:ext cx="2478261" cy="30425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Environment model</a:t>
            </a:r>
            <a:endParaRPr kumimoji="1" lang="ja-JP" altLang="en-US" dirty="0">
              <a:solidFill>
                <a:srgbClr val="FF0000"/>
              </a:solidFill>
            </a:endParaRPr>
          </a:p>
        </p:txBody>
      </p:sp>
      <p:sp>
        <p:nvSpPr>
          <p:cNvPr id="38" name="四角形: 角を丸くする 37">
            <a:extLst>
              <a:ext uri="{FF2B5EF4-FFF2-40B4-BE49-F238E27FC236}">
                <a16:creationId xmlns:a16="http://schemas.microsoft.com/office/drawing/2014/main" id="{3045EA3D-96C9-451D-BE63-71A217F4D4CA}"/>
              </a:ext>
            </a:extLst>
          </p:cNvPr>
          <p:cNvSpPr/>
          <p:nvPr/>
        </p:nvSpPr>
        <p:spPr>
          <a:xfrm>
            <a:off x="668699" y="1688613"/>
            <a:ext cx="1729426" cy="323148"/>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00FF"/>
                </a:solidFill>
              </a:rPr>
              <a:t>Channel model</a:t>
            </a:r>
            <a:endParaRPr kumimoji="1" lang="ja-JP" altLang="en-US" dirty="0">
              <a:solidFill>
                <a:srgbClr val="0000FF"/>
              </a:solidFill>
            </a:endParaRPr>
          </a:p>
        </p:txBody>
      </p:sp>
      <p:sp>
        <p:nvSpPr>
          <p:cNvPr id="9" name="楕円 8">
            <a:extLst>
              <a:ext uri="{FF2B5EF4-FFF2-40B4-BE49-F238E27FC236}">
                <a16:creationId xmlns:a16="http://schemas.microsoft.com/office/drawing/2014/main" id="{1ABED247-3316-4BFB-9B39-24347F0294EB}"/>
              </a:ext>
            </a:extLst>
          </p:cNvPr>
          <p:cNvSpPr/>
          <p:nvPr/>
        </p:nvSpPr>
        <p:spPr>
          <a:xfrm>
            <a:off x="6321605" y="1350501"/>
            <a:ext cx="1549400" cy="1035080"/>
          </a:xfrm>
          <a:prstGeom prst="ellipse">
            <a:avLst/>
          </a:prstGeom>
          <a:solidFill>
            <a:schemeClr val="accent3"/>
          </a:solidFill>
          <a:ln w="28575">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24" name="楕円 23">
            <a:extLst>
              <a:ext uri="{FF2B5EF4-FFF2-40B4-BE49-F238E27FC236}">
                <a16:creationId xmlns:a16="http://schemas.microsoft.com/office/drawing/2014/main" id="{D0D87082-C46F-43B1-A989-CC135DF89CC4}"/>
              </a:ext>
            </a:extLst>
          </p:cNvPr>
          <p:cNvSpPr/>
          <p:nvPr/>
        </p:nvSpPr>
        <p:spPr>
          <a:xfrm>
            <a:off x="6185092" y="2426922"/>
            <a:ext cx="1045229"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EMC</a:t>
            </a:r>
            <a:endParaRPr kumimoji="1" lang="ja-JP" altLang="en-US" dirty="0"/>
          </a:p>
        </p:txBody>
      </p:sp>
      <p:sp>
        <p:nvSpPr>
          <p:cNvPr id="25" name="楕円 24">
            <a:extLst>
              <a:ext uri="{FF2B5EF4-FFF2-40B4-BE49-F238E27FC236}">
                <a16:creationId xmlns:a16="http://schemas.microsoft.com/office/drawing/2014/main" id="{02254E7D-9C70-4D89-8393-320FE00BEA84}"/>
              </a:ext>
            </a:extLst>
          </p:cNvPr>
          <p:cNvSpPr/>
          <p:nvPr/>
        </p:nvSpPr>
        <p:spPr>
          <a:xfrm>
            <a:off x="7232811" y="2473882"/>
            <a:ext cx="1469550"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26" name="楕円 25">
            <a:extLst>
              <a:ext uri="{FF2B5EF4-FFF2-40B4-BE49-F238E27FC236}">
                <a16:creationId xmlns:a16="http://schemas.microsoft.com/office/drawing/2014/main" id="{1A353C60-1450-4B0D-950E-9D0F581E0A23}"/>
              </a:ext>
            </a:extLst>
          </p:cNvPr>
          <p:cNvSpPr/>
          <p:nvPr/>
        </p:nvSpPr>
        <p:spPr>
          <a:xfrm>
            <a:off x="4604911" y="2240132"/>
            <a:ext cx="1549400" cy="1063365"/>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Other wireless systems</a:t>
            </a:r>
            <a:endParaRPr kumimoji="1" lang="ja-JP" altLang="en-US" dirty="0"/>
          </a:p>
        </p:txBody>
      </p:sp>
      <p:sp>
        <p:nvSpPr>
          <p:cNvPr id="29" name="テキスト ボックス 28">
            <a:extLst>
              <a:ext uri="{FF2B5EF4-FFF2-40B4-BE49-F238E27FC236}">
                <a16:creationId xmlns:a16="http://schemas.microsoft.com/office/drawing/2014/main" id="{1B033A98-036E-48CF-B45C-4BB1CC3845F8}"/>
              </a:ext>
            </a:extLst>
          </p:cNvPr>
          <p:cNvSpPr txBox="1"/>
          <p:nvPr/>
        </p:nvSpPr>
        <p:spPr>
          <a:xfrm>
            <a:off x="4743095" y="1520522"/>
            <a:ext cx="1722580" cy="646331"/>
          </a:xfrm>
          <a:prstGeom prst="rect">
            <a:avLst/>
          </a:prstGeom>
          <a:noFill/>
        </p:spPr>
        <p:txBody>
          <a:bodyPr wrap="square">
            <a:spAutoFit/>
          </a:bodyPr>
          <a:lstStyle/>
          <a:p>
            <a:pPr algn="ctr"/>
            <a:r>
              <a:rPr lang="en-US" altLang="ja-JP" dirty="0"/>
              <a:t>Environment model</a:t>
            </a:r>
            <a:endParaRPr kumimoji="1" lang="ja-JP" altLang="en-US" dirty="0"/>
          </a:p>
        </p:txBody>
      </p:sp>
      <p:sp>
        <p:nvSpPr>
          <p:cNvPr id="31" name="楕円 30">
            <a:extLst>
              <a:ext uri="{FF2B5EF4-FFF2-40B4-BE49-F238E27FC236}">
                <a16:creationId xmlns:a16="http://schemas.microsoft.com/office/drawing/2014/main" id="{42E51FA5-F380-444F-A447-FC9DF71CE5F4}"/>
              </a:ext>
            </a:extLst>
          </p:cNvPr>
          <p:cNvSpPr/>
          <p:nvPr/>
        </p:nvSpPr>
        <p:spPr>
          <a:xfrm>
            <a:off x="5818173" y="3054192"/>
            <a:ext cx="2220782"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Time-varying modeling</a:t>
            </a:r>
            <a:endParaRPr kumimoji="1" lang="ja-JP" altLang="en-US" dirty="0"/>
          </a:p>
        </p:txBody>
      </p:sp>
      <p:sp>
        <p:nvSpPr>
          <p:cNvPr id="39" name="テキスト ボックス 38">
            <a:extLst>
              <a:ext uri="{FF2B5EF4-FFF2-40B4-BE49-F238E27FC236}">
                <a16:creationId xmlns:a16="http://schemas.microsoft.com/office/drawing/2014/main" id="{6A5DBD4A-77BB-43AE-83C9-90FF41899AC2}"/>
              </a:ext>
            </a:extLst>
          </p:cNvPr>
          <p:cNvSpPr txBox="1"/>
          <p:nvPr/>
        </p:nvSpPr>
        <p:spPr>
          <a:xfrm>
            <a:off x="7869314" y="4657545"/>
            <a:ext cx="1185786"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0" name="テキスト ボックス 39">
            <a:extLst>
              <a:ext uri="{FF2B5EF4-FFF2-40B4-BE49-F238E27FC236}">
                <a16:creationId xmlns:a16="http://schemas.microsoft.com/office/drawing/2014/main" id="{F14B1433-EF63-4A33-9DE1-9EE432074E72}"/>
              </a:ext>
            </a:extLst>
          </p:cNvPr>
          <p:cNvSpPr txBox="1"/>
          <p:nvPr/>
        </p:nvSpPr>
        <p:spPr>
          <a:xfrm>
            <a:off x="2463183" y="5193536"/>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1" name="テキスト ボックス 40">
            <a:extLst>
              <a:ext uri="{FF2B5EF4-FFF2-40B4-BE49-F238E27FC236}">
                <a16:creationId xmlns:a16="http://schemas.microsoft.com/office/drawing/2014/main" id="{42E98789-D277-42B2-BBCB-44CA3AEF9ABC}"/>
              </a:ext>
            </a:extLst>
          </p:cNvPr>
          <p:cNvSpPr txBox="1"/>
          <p:nvPr/>
        </p:nvSpPr>
        <p:spPr>
          <a:xfrm>
            <a:off x="6406591" y="5917203"/>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2" name="テキスト ボックス 41">
            <a:extLst>
              <a:ext uri="{FF2B5EF4-FFF2-40B4-BE49-F238E27FC236}">
                <a16:creationId xmlns:a16="http://schemas.microsoft.com/office/drawing/2014/main" id="{8E2C9F46-E9B2-4583-BDCB-9842925AA512}"/>
              </a:ext>
            </a:extLst>
          </p:cNvPr>
          <p:cNvSpPr txBox="1"/>
          <p:nvPr/>
        </p:nvSpPr>
        <p:spPr>
          <a:xfrm>
            <a:off x="5225134" y="3898641"/>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3" name="テキスト ボックス 42">
            <a:extLst>
              <a:ext uri="{FF2B5EF4-FFF2-40B4-BE49-F238E27FC236}">
                <a16:creationId xmlns:a16="http://schemas.microsoft.com/office/drawing/2014/main" id="{6B048BC4-D561-4394-8BCC-FF2A039B74D4}"/>
              </a:ext>
            </a:extLst>
          </p:cNvPr>
          <p:cNvSpPr txBox="1"/>
          <p:nvPr/>
        </p:nvSpPr>
        <p:spPr>
          <a:xfrm>
            <a:off x="8226649" y="635737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28" name="テキスト ボックス 27">
            <a:extLst>
              <a:ext uri="{FF2B5EF4-FFF2-40B4-BE49-F238E27FC236}">
                <a16:creationId xmlns:a16="http://schemas.microsoft.com/office/drawing/2014/main" id="{92F8E5BE-83A0-4D8C-B817-46AA0F2D1EC8}"/>
              </a:ext>
            </a:extLst>
          </p:cNvPr>
          <p:cNvSpPr txBox="1"/>
          <p:nvPr/>
        </p:nvSpPr>
        <p:spPr>
          <a:xfrm>
            <a:off x="6574215" y="565175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30" name="テキスト ボックス 29">
            <a:extLst>
              <a:ext uri="{FF2B5EF4-FFF2-40B4-BE49-F238E27FC236}">
                <a16:creationId xmlns:a16="http://schemas.microsoft.com/office/drawing/2014/main" id="{21E1FBCF-45A7-43DA-8D59-7555287C9B50}"/>
              </a:ext>
            </a:extLst>
          </p:cNvPr>
          <p:cNvSpPr txBox="1"/>
          <p:nvPr/>
        </p:nvSpPr>
        <p:spPr>
          <a:xfrm>
            <a:off x="3955369" y="4197457"/>
            <a:ext cx="923019"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32" name="テキスト ボックス 31">
            <a:extLst>
              <a:ext uri="{FF2B5EF4-FFF2-40B4-BE49-F238E27FC236}">
                <a16:creationId xmlns:a16="http://schemas.microsoft.com/office/drawing/2014/main" id="{12011BB9-FC92-447A-8F4B-A5EDF30FB48F}"/>
              </a:ext>
            </a:extLst>
          </p:cNvPr>
          <p:cNvSpPr txBox="1"/>
          <p:nvPr/>
        </p:nvSpPr>
        <p:spPr>
          <a:xfrm>
            <a:off x="1917166" y="1994592"/>
            <a:ext cx="1901865" cy="261610"/>
          </a:xfrm>
          <a:prstGeom prst="rect">
            <a:avLst/>
          </a:prstGeom>
          <a:noFill/>
        </p:spPr>
        <p:txBody>
          <a:bodyPr wrap="square">
            <a:spAutoFit/>
          </a:bodyPr>
          <a:lstStyle/>
          <a:p>
            <a:pPr algn="ctr"/>
            <a:r>
              <a:rPr lang="en-US" altLang="ja-JP" sz="1100" dirty="0">
                <a:solidFill>
                  <a:srgbClr val="0000FF"/>
                </a:solidFill>
              </a:rPr>
              <a:t>※IEEE802.15.6-2012</a:t>
            </a:r>
            <a:endParaRPr kumimoji="1" lang="ja-JP" altLang="en-US" sz="1100" dirty="0">
              <a:solidFill>
                <a:srgbClr val="0000FF"/>
              </a:solidFill>
            </a:endParaRPr>
          </a:p>
        </p:txBody>
      </p:sp>
      <p:sp>
        <p:nvSpPr>
          <p:cNvPr id="45" name="テキスト ボックス 44">
            <a:extLst>
              <a:ext uri="{FF2B5EF4-FFF2-40B4-BE49-F238E27FC236}">
                <a16:creationId xmlns:a16="http://schemas.microsoft.com/office/drawing/2014/main" id="{45890106-D57D-4E69-985A-8DAD1239B091}"/>
              </a:ext>
            </a:extLst>
          </p:cNvPr>
          <p:cNvSpPr txBox="1"/>
          <p:nvPr/>
        </p:nvSpPr>
        <p:spPr>
          <a:xfrm>
            <a:off x="2758237" y="1254929"/>
            <a:ext cx="2026528" cy="430887"/>
          </a:xfrm>
          <a:prstGeom prst="rect">
            <a:avLst/>
          </a:prstGeom>
          <a:noFill/>
        </p:spPr>
        <p:txBody>
          <a:bodyPr wrap="square">
            <a:spAutoFit/>
          </a:bodyPr>
          <a:lstStyle/>
          <a:p>
            <a:pPr algn="ctr"/>
            <a:r>
              <a:rPr lang="en-US" altLang="ja-JP" sz="1100" dirty="0">
                <a:solidFill>
                  <a:srgbClr val="FF0000"/>
                </a:solidFill>
              </a:rPr>
              <a:t>※will be defined in this amendment</a:t>
            </a:r>
            <a:endParaRPr kumimoji="1" lang="ja-JP" altLang="en-US" sz="1100" dirty="0">
              <a:solidFill>
                <a:srgbClr val="FF0000"/>
              </a:solidFill>
            </a:endParaRPr>
          </a:p>
        </p:txBody>
      </p:sp>
      <p:sp>
        <p:nvSpPr>
          <p:cNvPr id="36" name="テキスト ボックス 35">
            <a:extLst>
              <a:ext uri="{FF2B5EF4-FFF2-40B4-BE49-F238E27FC236}">
                <a16:creationId xmlns:a16="http://schemas.microsoft.com/office/drawing/2014/main" id="{22B34549-0CCF-452D-A258-312D03E25E00}"/>
              </a:ext>
            </a:extLst>
          </p:cNvPr>
          <p:cNvSpPr txBox="1"/>
          <p:nvPr/>
        </p:nvSpPr>
        <p:spPr>
          <a:xfrm>
            <a:off x="4614570" y="5455146"/>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47" name="テキスト ボックス 46">
            <a:extLst>
              <a:ext uri="{FF2B5EF4-FFF2-40B4-BE49-F238E27FC236}">
                <a16:creationId xmlns:a16="http://schemas.microsoft.com/office/drawing/2014/main" id="{427D9180-DA29-41DF-A527-E84354F0ABF9}"/>
              </a:ext>
            </a:extLst>
          </p:cNvPr>
          <p:cNvSpPr txBox="1"/>
          <p:nvPr/>
        </p:nvSpPr>
        <p:spPr>
          <a:xfrm>
            <a:off x="7353774" y="5564377"/>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8" name="テキスト ボックス 47">
            <a:extLst>
              <a:ext uri="{FF2B5EF4-FFF2-40B4-BE49-F238E27FC236}">
                <a16:creationId xmlns:a16="http://schemas.microsoft.com/office/drawing/2014/main" id="{B275F792-A410-49D3-83D9-2A988D7488C8}"/>
              </a:ext>
            </a:extLst>
          </p:cNvPr>
          <p:cNvSpPr txBox="1"/>
          <p:nvPr/>
        </p:nvSpPr>
        <p:spPr>
          <a:xfrm>
            <a:off x="8678014" y="5564377"/>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49" name="テキスト ボックス 48">
            <a:extLst>
              <a:ext uri="{FF2B5EF4-FFF2-40B4-BE49-F238E27FC236}">
                <a16:creationId xmlns:a16="http://schemas.microsoft.com/office/drawing/2014/main" id="{ACFEB1C1-8A2B-4940-9778-E41DCBD35866}"/>
              </a:ext>
            </a:extLst>
          </p:cNvPr>
          <p:cNvSpPr txBox="1"/>
          <p:nvPr/>
        </p:nvSpPr>
        <p:spPr>
          <a:xfrm>
            <a:off x="7688199" y="5640937"/>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50" name="テキスト ボックス 49">
            <a:extLst>
              <a:ext uri="{FF2B5EF4-FFF2-40B4-BE49-F238E27FC236}">
                <a16:creationId xmlns:a16="http://schemas.microsoft.com/office/drawing/2014/main" id="{8740FB93-7513-42EF-9957-3ADD630B8579}"/>
              </a:ext>
            </a:extLst>
          </p:cNvPr>
          <p:cNvSpPr txBox="1"/>
          <p:nvPr/>
        </p:nvSpPr>
        <p:spPr>
          <a:xfrm>
            <a:off x="5855810" y="5287427"/>
            <a:ext cx="2914236" cy="261610"/>
          </a:xfrm>
          <a:prstGeom prst="rect">
            <a:avLst/>
          </a:prstGeom>
          <a:noFill/>
        </p:spPr>
        <p:txBody>
          <a:bodyPr wrap="square">
            <a:spAutoFit/>
          </a:bodyPr>
          <a:lstStyle/>
          <a:p>
            <a:r>
              <a:rPr lang="en-US" altLang="ja-JP" sz="1100" b="0" dirty="0">
                <a:solidFill>
                  <a:srgbClr val="FF0000"/>
                </a:solidFill>
              </a:rPr>
              <a:t>※Comments in May</a:t>
            </a:r>
            <a:r>
              <a:rPr lang="ja-JP" altLang="en-US" sz="1100" b="0" dirty="0">
                <a:solidFill>
                  <a:srgbClr val="FF0000"/>
                </a:solidFill>
              </a:rPr>
              <a:t> </a:t>
            </a:r>
            <a:r>
              <a:rPr lang="en-US" altLang="ja-JP" sz="1100" b="0" dirty="0">
                <a:solidFill>
                  <a:srgbClr val="FF0000"/>
                </a:solidFill>
              </a:rPr>
              <a:t>2021.</a:t>
            </a:r>
            <a:endParaRPr lang="ja-JP" altLang="en-US" sz="1100" dirty="0">
              <a:solidFill>
                <a:srgbClr val="FF0000"/>
              </a:solidFill>
            </a:endParaRPr>
          </a:p>
        </p:txBody>
      </p:sp>
    </p:spTree>
    <p:extLst>
      <p:ext uri="{BB962C8B-B14F-4D97-AF65-F5344CB8AC3E}">
        <p14:creationId xmlns:p14="http://schemas.microsoft.com/office/powerpoint/2010/main" val="2031948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759A00C-DAE5-62FE-C2AE-108671750891}"/>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7B767EF6-2086-EDFB-FBE7-6F7E82710F58}"/>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F0331319-1724-60CD-35BC-5883F25DA48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40</a:t>
            </a:fld>
            <a:endParaRPr dirty="0"/>
          </a:p>
        </p:txBody>
      </p:sp>
      <p:sp>
        <p:nvSpPr>
          <p:cNvPr id="5" name="タイトル 4">
            <a:extLst>
              <a:ext uri="{FF2B5EF4-FFF2-40B4-BE49-F238E27FC236}">
                <a16:creationId xmlns:a16="http://schemas.microsoft.com/office/drawing/2014/main" id="{BA240624-D5EC-3357-1C45-5A379D0FFB58}"/>
              </a:ext>
            </a:extLst>
          </p:cNvPr>
          <p:cNvSpPr>
            <a:spLocks noGrp="1"/>
          </p:cNvSpPr>
          <p:nvPr>
            <p:ph type="title"/>
          </p:nvPr>
        </p:nvSpPr>
        <p:spPr/>
        <p:txBody>
          <a:bodyPr/>
          <a:lstStyle/>
          <a:p>
            <a:r>
              <a:rPr kumimoji="1" lang="en-US" altLang="ja-JP" dirty="0"/>
              <a:t>Titanium courted implanted device</a:t>
            </a:r>
            <a:endParaRPr kumimoji="1" lang="ja-JP" altLang="en-US" dirty="0"/>
          </a:p>
        </p:txBody>
      </p:sp>
      <p:grpSp>
        <p:nvGrpSpPr>
          <p:cNvPr id="10" name="グループ化 9">
            <a:extLst>
              <a:ext uri="{FF2B5EF4-FFF2-40B4-BE49-F238E27FC236}">
                <a16:creationId xmlns:a16="http://schemas.microsoft.com/office/drawing/2014/main" id="{BFB160B9-96B9-E286-326B-DE60B0138A32}"/>
              </a:ext>
            </a:extLst>
          </p:cNvPr>
          <p:cNvGrpSpPr/>
          <p:nvPr/>
        </p:nvGrpSpPr>
        <p:grpSpPr>
          <a:xfrm>
            <a:off x="3508217" y="2532707"/>
            <a:ext cx="2127565" cy="1242588"/>
            <a:chOff x="3508217" y="2532707"/>
            <a:chExt cx="2127565" cy="1792586"/>
          </a:xfrm>
        </p:grpSpPr>
        <p:sp>
          <p:nvSpPr>
            <p:cNvPr id="7" name="楕円 6">
              <a:extLst>
                <a:ext uri="{FF2B5EF4-FFF2-40B4-BE49-F238E27FC236}">
                  <a16:creationId xmlns:a16="http://schemas.microsoft.com/office/drawing/2014/main" id="{41F31457-674C-7E66-51A4-5124DCAFB65D}"/>
                </a:ext>
              </a:extLst>
            </p:cNvPr>
            <p:cNvSpPr/>
            <p:nvPr/>
          </p:nvSpPr>
          <p:spPr>
            <a:xfrm>
              <a:off x="3508217" y="2532707"/>
              <a:ext cx="2127565" cy="1792586"/>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25E0DA66-235B-D6D5-9817-7D51869D494E}"/>
                </a:ext>
              </a:extLst>
            </p:cNvPr>
            <p:cNvSpPr/>
            <p:nvPr/>
          </p:nvSpPr>
          <p:spPr>
            <a:xfrm>
              <a:off x="3717956" y="2725470"/>
              <a:ext cx="1708088" cy="1407059"/>
            </a:xfrm>
            <a:prstGeom prst="ellipse">
              <a:avLst/>
            </a:prstGeom>
            <a:solidFill>
              <a:srgbClr val="F2F2F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1" name="グループ化 10">
            <a:extLst>
              <a:ext uri="{FF2B5EF4-FFF2-40B4-BE49-F238E27FC236}">
                <a16:creationId xmlns:a16="http://schemas.microsoft.com/office/drawing/2014/main" id="{5C5CF641-7484-19C8-744D-6B68532FFBE1}"/>
              </a:ext>
            </a:extLst>
          </p:cNvPr>
          <p:cNvGrpSpPr/>
          <p:nvPr/>
        </p:nvGrpSpPr>
        <p:grpSpPr>
          <a:xfrm>
            <a:off x="547734" y="2532707"/>
            <a:ext cx="2127565" cy="1242588"/>
            <a:chOff x="3508217" y="2532707"/>
            <a:chExt cx="2127565" cy="1792586"/>
          </a:xfrm>
        </p:grpSpPr>
        <p:sp>
          <p:nvSpPr>
            <p:cNvPr id="12" name="楕円 11">
              <a:extLst>
                <a:ext uri="{FF2B5EF4-FFF2-40B4-BE49-F238E27FC236}">
                  <a16:creationId xmlns:a16="http://schemas.microsoft.com/office/drawing/2014/main" id="{3FFCD4E5-FD62-A161-8409-E3F88312F7E6}"/>
                </a:ext>
              </a:extLst>
            </p:cNvPr>
            <p:cNvSpPr/>
            <p:nvPr/>
          </p:nvSpPr>
          <p:spPr>
            <a:xfrm>
              <a:off x="3508217" y="2532707"/>
              <a:ext cx="2127565" cy="1792586"/>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E91CF18E-1762-BA06-F226-5F9E36D75626}"/>
                </a:ext>
              </a:extLst>
            </p:cNvPr>
            <p:cNvSpPr/>
            <p:nvPr/>
          </p:nvSpPr>
          <p:spPr>
            <a:xfrm>
              <a:off x="3717956" y="2725470"/>
              <a:ext cx="1708088" cy="1407059"/>
            </a:xfrm>
            <a:prstGeom prst="ellipse">
              <a:avLst/>
            </a:prstGeom>
            <a:solidFill>
              <a:srgbClr val="F2F2F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4" name="グループ化 13">
            <a:extLst>
              <a:ext uri="{FF2B5EF4-FFF2-40B4-BE49-F238E27FC236}">
                <a16:creationId xmlns:a16="http://schemas.microsoft.com/office/drawing/2014/main" id="{A4C7E142-C7A6-8419-60C6-D13E1EC94DA1}"/>
              </a:ext>
            </a:extLst>
          </p:cNvPr>
          <p:cNvGrpSpPr/>
          <p:nvPr/>
        </p:nvGrpSpPr>
        <p:grpSpPr>
          <a:xfrm>
            <a:off x="6740304" y="2532707"/>
            <a:ext cx="2127565" cy="1242588"/>
            <a:chOff x="3508217" y="2532707"/>
            <a:chExt cx="2127565" cy="1792586"/>
          </a:xfrm>
        </p:grpSpPr>
        <p:sp>
          <p:nvSpPr>
            <p:cNvPr id="15" name="楕円 14">
              <a:extLst>
                <a:ext uri="{FF2B5EF4-FFF2-40B4-BE49-F238E27FC236}">
                  <a16:creationId xmlns:a16="http://schemas.microsoft.com/office/drawing/2014/main" id="{2B5CC2F6-72E4-D3CF-BBB0-BE1D0FBD7259}"/>
                </a:ext>
              </a:extLst>
            </p:cNvPr>
            <p:cNvSpPr/>
            <p:nvPr/>
          </p:nvSpPr>
          <p:spPr>
            <a:xfrm>
              <a:off x="3508217" y="2532707"/>
              <a:ext cx="2127565" cy="1792586"/>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056D08CB-20FC-DCB3-681E-C018A82E8D9C}"/>
                </a:ext>
              </a:extLst>
            </p:cNvPr>
            <p:cNvSpPr/>
            <p:nvPr/>
          </p:nvSpPr>
          <p:spPr>
            <a:xfrm>
              <a:off x="3717956" y="2725470"/>
              <a:ext cx="1708088" cy="1407059"/>
            </a:xfrm>
            <a:prstGeom prst="ellipse">
              <a:avLst/>
            </a:prstGeom>
            <a:solidFill>
              <a:srgbClr val="F2F2F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7" name="四角形: 角を丸くする 16">
            <a:extLst>
              <a:ext uri="{FF2B5EF4-FFF2-40B4-BE49-F238E27FC236}">
                <a16:creationId xmlns:a16="http://schemas.microsoft.com/office/drawing/2014/main" id="{F3A8A4A7-4DFF-A93A-2348-035964C1E258}"/>
              </a:ext>
            </a:extLst>
          </p:cNvPr>
          <p:cNvSpPr/>
          <p:nvPr/>
        </p:nvSpPr>
        <p:spPr>
          <a:xfrm>
            <a:off x="1181476" y="3153305"/>
            <a:ext cx="860080" cy="325925"/>
          </a:xfrm>
          <a:prstGeom prst="roundRect">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RF</a:t>
            </a:r>
            <a:endParaRPr kumimoji="1" lang="ja-JP" altLang="en-US" dirty="0"/>
          </a:p>
        </p:txBody>
      </p:sp>
      <p:sp>
        <p:nvSpPr>
          <p:cNvPr id="19" name="四角形: 角を丸くする 18">
            <a:extLst>
              <a:ext uri="{FF2B5EF4-FFF2-40B4-BE49-F238E27FC236}">
                <a16:creationId xmlns:a16="http://schemas.microsoft.com/office/drawing/2014/main" id="{5989FA46-4A61-2784-A659-3ED5E1754DC8}"/>
              </a:ext>
            </a:extLst>
          </p:cNvPr>
          <p:cNvSpPr/>
          <p:nvPr/>
        </p:nvSpPr>
        <p:spPr>
          <a:xfrm>
            <a:off x="7374046" y="2904442"/>
            <a:ext cx="860080" cy="325925"/>
          </a:xfrm>
          <a:prstGeom prst="roundRect">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RF</a:t>
            </a:r>
            <a:endParaRPr kumimoji="1" lang="ja-JP" altLang="en-US" dirty="0"/>
          </a:p>
        </p:txBody>
      </p:sp>
      <p:sp>
        <p:nvSpPr>
          <p:cNvPr id="20" name="四角形: 角を丸くする 19">
            <a:extLst>
              <a:ext uri="{FF2B5EF4-FFF2-40B4-BE49-F238E27FC236}">
                <a16:creationId xmlns:a16="http://schemas.microsoft.com/office/drawing/2014/main" id="{1418EB13-050C-7216-8572-BBC5CBE97F40}"/>
              </a:ext>
            </a:extLst>
          </p:cNvPr>
          <p:cNvSpPr/>
          <p:nvPr/>
        </p:nvSpPr>
        <p:spPr>
          <a:xfrm>
            <a:off x="1181476" y="2825931"/>
            <a:ext cx="860080" cy="325925"/>
          </a:xfrm>
          <a:prstGeom prst="roundRect">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Ant.</a:t>
            </a:r>
            <a:endParaRPr kumimoji="1" lang="ja-JP" altLang="en-US" dirty="0"/>
          </a:p>
        </p:txBody>
      </p:sp>
      <p:sp>
        <p:nvSpPr>
          <p:cNvPr id="21" name="四角形: 角を丸くする 20">
            <a:extLst>
              <a:ext uri="{FF2B5EF4-FFF2-40B4-BE49-F238E27FC236}">
                <a16:creationId xmlns:a16="http://schemas.microsoft.com/office/drawing/2014/main" id="{5856C80A-0D1F-4646-DE2F-CE7644218BE1}"/>
              </a:ext>
            </a:extLst>
          </p:cNvPr>
          <p:cNvSpPr/>
          <p:nvPr/>
        </p:nvSpPr>
        <p:spPr>
          <a:xfrm>
            <a:off x="4141960" y="3153305"/>
            <a:ext cx="860080" cy="325925"/>
          </a:xfrm>
          <a:prstGeom prst="roundRect">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RF</a:t>
            </a:r>
            <a:endParaRPr kumimoji="1" lang="ja-JP" altLang="en-US" dirty="0"/>
          </a:p>
        </p:txBody>
      </p:sp>
      <p:sp>
        <p:nvSpPr>
          <p:cNvPr id="22" name="四角形: 角を丸くする 21">
            <a:extLst>
              <a:ext uri="{FF2B5EF4-FFF2-40B4-BE49-F238E27FC236}">
                <a16:creationId xmlns:a16="http://schemas.microsoft.com/office/drawing/2014/main" id="{B9689D83-133D-904A-A838-C51C76DBCF1B}"/>
              </a:ext>
            </a:extLst>
          </p:cNvPr>
          <p:cNvSpPr/>
          <p:nvPr/>
        </p:nvSpPr>
        <p:spPr>
          <a:xfrm>
            <a:off x="4141960" y="2825931"/>
            <a:ext cx="860080" cy="325925"/>
          </a:xfrm>
          <a:prstGeom prst="roundRect">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Ant.</a:t>
            </a:r>
            <a:endParaRPr kumimoji="1" lang="ja-JP" altLang="en-US" dirty="0"/>
          </a:p>
        </p:txBody>
      </p:sp>
      <p:sp>
        <p:nvSpPr>
          <p:cNvPr id="25" name="アーチ 24">
            <a:extLst>
              <a:ext uri="{FF2B5EF4-FFF2-40B4-BE49-F238E27FC236}">
                <a16:creationId xmlns:a16="http://schemas.microsoft.com/office/drawing/2014/main" id="{7CC7CF5E-DA32-0ECC-3ED4-525E77CD15A8}"/>
              </a:ext>
            </a:extLst>
          </p:cNvPr>
          <p:cNvSpPr/>
          <p:nvPr/>
        </p:nvSpPr>
        <p:spPr>
          <a:xfrm>
            <a:off x="3627045" y="2493135"/>
            <a:ext cx="1966110" cy="1148540"/>
          </a:xfrm>
          <a:prstGeom prst="blockArc">
            <a:avLst>
              <a:gd name="adj1" fmla="val 12174256"/>
              <a:gd name="adj2" fmla="val 20465481"/>
              <a:gd name="adj3" fmla="val 18490"/>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solidFill>
                <a:schemeClr val="tx1"/>
              </a:solidFill>
            </a:endParaRPr>
          </a:p>
        </p:txBody>
      </p:sp>
      <p:sp>
        <p:nvSpPr>
          <p:cNvPr id="26" name="フリーフォーム: 図形 25">
            <a:extLst>
              <a:ext uri="{FF2B5EF4-FFF2-40B4-BE49-F238E27FC236}">
                <a16:creationId xmlns:a16="http://schemas.microsoft.com/office/drawing/2014/main" id="{B739B8A8-4333-A67A-234C-B7EC5637BFD9}"/>
              </a:ext>
            </a:extLst>
          </p:cNvPr>
          <p:cNvSpPr/>
          <p:nvPr/>
        </p:nvSpPr>
        <p:spPr>
          <a:xfrm>
            <a:off x="7745239" y="2493135"/>
            <a:ext cx="86010" cy="411307"/>
          </a:xfrm>
          <a:custGeom>
            <a:avLst/>
            <a:gdLst>
              <a:gd name="connsiteX0" fmla="*/ 117695 w 117695"/>
              <a:gd name="connsiteY0" fmla="*/ 0 h 1059255"/>
              <a:gd name="connsiteX1" fmla="*/ 72427 w 117695"/>
              <a:gd name="connsiteY1" fmla="*/ 9053 h 1059255"/>
              <a:gd name="connsiteX2" fmla="*/ 0 w 117695"/>
              <a:gd name="connsiteY2" fmla="*/ 325925 h 1059255"/>
              <a:gd name="connsiteX3" fmla="*/ 9053 w 117695"/>
              <a:gd name="connsiteY3" fmla="*/ 497940 h 1059255"/>
              <a:gd name="connsiteX4" fmla="*/ 54320 w 117695"/>
              <a:gd name="connsiteY4" fmla="*/ 606582 h 1059255"/>
              <a:gd name="connsiteX5" fmla="*/ 72427 w 117695"/>
              <a:gd name="connsiteY5" fmla="*/ 679010 h 1059255"/>
              <a:gd name="connsiteX6" fmla="*/ 81481 w 117695"/>
              <a:gd name="connsiteY6" fmla="*/ 724277 h 1059255"/>
              <a:gd name="connsiteX7" fmla="*/ 63374 w 117695"/>
              <a:gd name="connsiteY7" fmla="*/ 1059255 h 10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695" h="1059255">
                <a:moveTo>
                  <a:pt x="117695" y="0"/>
                </a:moveTo>
                <a:cubicBezTo>
                  <a:pt x="102606" y="3018"/>
                  <a:pt x="77653" y="-5420"/>
                  <a:pt x="72427" y="9053"/>
                </a:cubicBezTo>
                <a:cubicBezTo>
                  <a:pt x="35627" y="110960"/>
                  <a:pt x="0" y="325925"/>
                  <a:pt x="0" y="325925"/>
                </a:cubicBezTo>
                <a:cubicBezTo>
                  <a:pt x="3018" y="383263"/>
                  <a:pt x="2212" y="440931"/>
                  <a:pt x="9053" y="497940"/>
                </a:cubicBezTo>
                <a:cubicBezTo>
                  <a:pt x="14804" y="545868"/>
                  <a:pt x="38520" y="562340"/>
                  <a:pt x="54320" y="606582"/>
                </a:cubicBezTo>
                <a:cubicBezTo>
                  <a:pt x="62690" y="630018"/>
                  <a:pt x="66831" y="654762"/>
                  <a:pt x="72427" y="679010"/>
                </a:cubicBezTo>
                <a:cubicBezTo>
                  <a:pt x="75887" y="694004"/>
                  <a:pt x="81847" y="708893"/>
                  <a:pt x="81481" y="724277"/>
                </a:cubicBezTo>
                <a:cubicBezTo>
                  <a:pt x="78819" y="836068"/>
                  <a:pt x="69410" y="947596"/>
                  <a:pt x="63374" y="1059255"/>
                </a:cubicBezTo>
              </a:path>
            </a:pathLst>
          </a:cu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grpSp>
        <p:nvGrpSpPr>
          <p:cNvPr id="35" name="グループ化 34">
            <a:extLst>
              <a:ext uri="{FF2B5EF4-FFF2-40B4-BE49-F238E27FC236}">
                <a16:creationId xmlns:a16="http://schemas.microsoft.com/office/drawing/2014/main" id="{F7BB7C13-5560-57EA-355E-4C9ED7F29280}"/>
              </a:ext>
            </a:extLst>
          </p:cNvPr>
          <p:cNvGrpSpPr/>
          <p:nvPr/>
        </p:nvGrpSpPr>
        <p:grpSpPr>
          <a:xfrm>
            <a:off x="7684581" y="2193309"/>
            <a:ext cx="293336" cy="299825"/>
            <a:chOff x="7690405" y="2198926"/>
            <a:chExt cx="293336" cy="299825"/>
          </a:xfrm>
        </p:grpSpPr>
        <p:cxnSp>
          <p:nvCxnSpPr>
            <p:cNvPr id="29" name="直線コネクタ 28">
              <a:extLst>
                <a:ext uri="{FF2B5EF4-FFF2-40B4-BE49-F238E27FC236}">
                  <a16:creationId xmlns:a16="http://schemas.microsoft.com/office/drawing/2014/main" id="{3ABEF19E-F857-CCF5-8400-126BDAA526F3}"/>
                </a:ext>
              </a:extLst>
            </p:cNvPr>
            <p:cNvCxnSpPr>
              <a:cxnSpLocks/>
            </p:cNvCxnSpPr>
            <p:nvPr/>
          </p:nvCxnSpPr>
          <p:spPr>
            <a:xfrm flipV="1">
              <a:off x="7831249" y="2198926"/>
              <a:ext cx="0" cy="29982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30" name="グループ化 29">
              <a:extLst>
                <a:ext uri="{FF2B5EF4-FFF2-40B4-BE49-F238E27FC236}">
                  <a16:creationId xmlns:a16="http://schemas.microsoft.com/office/drawing/2014/main" id="{8EF9A6B4-253C-17A0-4B90-D05EEA9942CF}"/>
                </a:ext>
              </a:extLst>
            </p:cNvPr>
            <p:cNvGrpSpPr/>
            <p:nvPr/>
          </p:nvGrpSpPr>
          <p:grpSpPr>
            <a:xfrm>
              <a:off x="7690405" y="2198926"/>
              <a:ext cx="293336" cy="148774"/>
              <a:chOff x="6288881" y="3083718"/>
              <a:chExt cx="191246" cy="96996"/>
            </a:xfrm>
          </p:grpSpPr>
          <p:cxnSp>
            <p:nvCxnSpPr>
              <p:cNvPr id="31" name="直線コネクタ 30">
                <a:extLst>
                  <a:ext uri="{FF2B5EF4-FFF2-40B4-BE49-F238E27FC236}">
                    <a16:creationId xmlns:a16="http://schemas.microsoft.com/office/drawing/2014/main" id="{45625669-4880-D320-918E-118E0A878573}"/>
                  </a:ext>
                </a:extLst>
              </p:cNvPr>
              <p:cNvCxnSpPr>
                <a:cxnSpLocks/>
              </p:cNvCxnSpPr>
              <p:nvPr/>
            </p:nvCxnSpPr>
            <p:spPr>
              <a:xfrm flipH="1">
                <a:off x="6288881" y="3083719"/>
                <a:ext cx="191246" cy="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0AEAE7C8-5CEF-F888-DA9F-DD217BCA88A3}"/>
                  </a:ext>
                </a:extLst>
              </p:cNvPr>
              <p:cNvCxnSpPr>
                <a:cxnSpLocks/>
              </p:cNvCxnSpPr>
              <p:nvPr/>
            </p:nvCxnSpPr>
            <p:spPr>
              <a:xfrm flipH="1" flipV="1">
                <a:off x="6288881" y="3083719"/>
                <a:ext cx="92191" cy="9699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97D51A8A-FA93-F2B4-63CC-E14D5BAA6F37}"/>
                  </a:ext>
                </a:extLst>
              </p:cNvPr>
              <p:cNvCxnSpPr>
                <a:cxnSpLocks/>
              </p:cNvCxnSpPr>
              <p:nvPr/>
            </p:nvCxnSpPr>
            <p:spPr>
              <a:xfrm flipV="1">
                <a:off x="6381072" y="3083718"/>
                <a:ext cx="99055" cy="96996"/>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
        <p:nvSpPr>
          <p:cNvPr id="37" name="テキスト ボックス 36">
            <a:extLst>
              <a:ext uri="{FF2B5EF4-FFF2-40B4-BE49-F238E27FC236}">
                <a16:creationId xmlns:a16="http://schemas.microsoft.com/office/drawing/2014/main" id="{DF890A13-C199-E55F-4373-E7D2B5451408}"/>
              </a:ext>
            </a:extLst>
          </p:cNvPr>
          <p:cNvSpPr txBox="1"/>
          <p:nvPr/>
        </p:nvSpPr>
        <p:spPr>
          <a:xfrm>
            <a:off x="7068943" y="1853119"/>
            <a:ext cx="908974" cy="369332"/>
          </a:xfrm>
          <a:prstGeom prst="rect">
            <a:avLst/>
          </a:prstGeom>
          <a:noFill/>
        </p:spPr>
        <p:txBody>
          <a:bodyPr wrap="square">
            <a:spAutoFit/>
          </a:bodyPr>
          <a:lstStyle/>
          <a:p>
            <a:pPr algn="ctr"/>
            <a:r>
              <a:rPr kumimoji="1" lang="en-US" altLang="ja-JP" dirty="0"/>
              <a:t>Ant.</a:t>
            </a:r>
            <a:endParaRPr kumimoji="1" lang="ja-JP" altLang="en-US" dirty="0"/>
          </a:p>
        </p:txBody>
      </p:sp>
      <p:sp>
        <p:nvSpPr>
          <p:cNvPr id="38" name="テキスト ボックス 37">
            <a:extLst>
              <a:ext uri="{FF2B5EF4-FFF2-40B4-BE49-F238E27FC236}">
                <a16:creationId xmlns:a16="http://schemas.microsoft.com/office/drawing/2014/main" id="{7839FDB5-3556-7F82-FEC3-B49FB1D2F8DD}"/>
              </a:ext>
            </a:extLst>
          </p:cNvPr>
          <p:cNvSpPr txBox="1"/>
          <p:nvPr/>
        </p:nvSpPr>
        <p:spPr>
          <a:xfrm>
            <a:off x="6450215" y="3908915"/>
            <a:ext cx="1847661" cy="646331"/>
          </a:xfrm>
          <a:prstGeom prst="rect">
            <a:avLst/>
          </a:prstGeom>
          <a:noFill/>
        </p:spPr>
        <p:txBody>
          <a:bodyPr wrap="square">
            <a:spAutoFit/>
          </a:bodyPr>
          <a:lstStyle/>
          <a:p>
            <a:pPr algn="ctr"/>
            <a:r>
              <a:rPr kumimoji="1" lang="en-US" altLang="ja-JP" dirty="0"/>
              <a:t>Metal e.g. Titanium</a:t>
            </a:r>
            <a:endParaRPr kumimoji="1" lang="ja-JP" altLang="en-US" dirty="0"/>
          </a:p>
        </p:txBody>
      </p:sp>
      <p:sp>
        <p:nvSpPr>
          <p:cNvPr id="39" name="テキスト ボックス 38">
            <a:extLst>
              <a:ext uri="{FF2B5EF4-FFF2-40B4-BE49-F238E27FC236}">
                <a16:creationId xmlns:a16="http://schemas.microsoft.com/office/drawing/2014/main" id="{945E6BC3-9874-B582-EDBD-06FE8FEA6DE3}"/>
              </a:ext>
            </a:extLst>
          </p:cNvPr>
          <p:cNvSpPr txBox="1"/>
          <p:nvPr/>
        </p:nvSpPr>
        <p:spPr>
          <a:xfrm>
            <a:off x="3030726" y="3908915"/>
            <a:ext cx="1847661" cy="646331"/>
          </a:xfrm>
          <a:prstGeom prst="rect">
            <a:avLst/>
          </a:prstGeom>
          <a:noFill/>
        </p:spPr>
        <p:txBody>
          <a:bodyPr wrap="square">
            <a:spAutoFit/>
          </a:bodyPr>
          <a:lstStyle/>
          <a:p>
            <a:pPr algn="ctr"/>
            <a:r>
              <a:rPr kumimoji="1" lang="en-US" altLang="ja-JP" dirty="0"/>
              <a:t>Metal e.g. Titanium</a:t>
            </a:r>
            <a:endParaRPr kumimoji="1" lang="ja-JP" altLang="en-US" dirty="0"/>
          </a:p>
        </p:txBody>
      </p:sp>
      <p:sp>
        <p:nvSpPr>
          <p:cNvPr id="40" name="テキスト ボックス 39">
            <a:extLst>
              <a:ext uri="{FF2B5EF4-FFF2-40B4-BE49-F238E27FC236}">
                <a16:creationId xmlns:a16="http://schemas.microsoft.com/office/drawing/2014/main" id="{473F3277-FBD9-4AB4-EDC3-1F2915221E2C}"/>
              </a:ext>
            </a:extLst>
          </p:cNvPr>
          <p:cNvSpPr txBox="1"/>
          <p:nvPr/>
        </p:nvSpPr>
        <p:spPr>
          <a:xfrm>
            <a:off x="397151" y="3908915"/>
            <a:ext cx="1847661" cy="646331"/>
          </a:xfrm>
          <a:prstGeom prst="rect">
            <a:avLst/>
          </a:prstGeom>
          <a:noFill/>
        </p:spPr>
        <p:txBody>
          <a:bodyPr wrap="square">
            <a:spAutoFit/>
          </a:bodyPr>
          <a:lstStyle/>
          <a:p>
            <a:pPr algn="ctr"/>
            <a:r>
              <a:rPr kumimoji="1" lang="en-US" altLang="ja-JP" dirty="0"/>
              <a:t>Metal e.g. Titanium</a:t>
            </a:r>
            <a:endParaRPr kumimoji="1" lang="ja-JP" altLang="en-US" dirty="0"/>
          </a:p>
        </p:txBody>
      </p:sp>
      <p:sp>
        <p:nvSpPr>
          <p:cNvPr id="41" name="テキスト ボックス 40">
            <a:extLst>
              <a:ext uri="{FF2B5EF4-FFF2-40B4-BE49-F238E27FC236}">
                <a16:creationId xmlns:a16="http://schemas.microsoft.com/office/drawing/2014/main" id="{2A784BF9-335E-23FA-4BC4-9F84DAECB1AB}"/>
              </a:ext>
            </a:extLst>
          </p:cNvPr>
          <p:cNvSpPr txBox="1"/>
          <p:nvPr/>
        </p:nvSpPr>
        <p:spPr>
          <a:xfrm>
            <a:off x="2897630" y="1883922"/>
            <a:ext cx="1847661" cy="646331"/>
          </a:xfrm>
          <a:prstGeom prst="rect">
            <a:avLst/>
          </a:prstGeom>
          <a:noFill/>
        </p:spPr>
        <p:txBody>
          <a:bodyPr wrap="square">
            <a:spAutoFit/>
          </a:bodyPr>
          <a:lstStyle/>
          <a:p>
            <a:pPr algn="ctr"/>
            <a:r>
              <a:rPr kumimoji="1" lang="en-US" altLang="ja-JP" dirty="0"/>
              <a:t>Non-metallic material</a:t>
            </a:r>
            <a:endParaRPr kumimoji="1" lang="ja-JP" altLang="en-US" dirty="0"/>
          </a:p>
        </p:txBody>
      </p:sp>
      <p:cxnSp>
        <p:nvCxnSpPr>
          <p:cNvPr id="43" name="直線矢印コネクタ 42">
            <a:extLst>
              <a:ext uri="{FF2B5EF4-FFF2-40B4-BE49-F238E27FC236}">
                <a16:creationId xmlns:a16="http://schemas.microsoft.com/office/drawing/2014/main" id="{576D560A-4741-1F7B-1371-D1AD56924996}"/>
              </a:ext>
            </a:extLst>
          </p:cNvPr>
          <p:cNvCxnSpPr/>
          <p:nvPr/>
        </p:nvCxnSpPr>
        <p:spPr>
          <a:xfrm>
            <a:off x="4341813" y="2267696"/>
            <a:ext cx="268287" cy="330649"/>
          </a:xfrm>
          <a:prstGeom prst="straightConnector1">
            <a:avLst/>
          </a:prstGeom>
          <a:ln w="38100">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4" name="直線矢印コネクタ 43">
            <a:extLst>
              <a:ext uri="{FF2B5EF4-FFF2-40B4-BE49-F238E27FC236}">
                <a16:creationId xmlns:a16="http://schemas.microsoft.com/office/drawing/2014/main" id="{E3D702CA-A2F6-8D42-FE69-BFCE5653A335}"/>
              </a:ext>
            </a:extLst>
          </p:cNvPr>
          <p:cNvCxnSpPr>
            <a:cxnSpLocks/>
          </p:cNvCxnSpPr>
          <p:nvPr/>
        </p:nvCxnSpPr>
        <p:spPr>
          <a:xfrm flipH="1" flipV="1">
            <a:off x="757473" y="3395128"/>
            <a:ext cx="289859" cy="513539"/>
          </a:xfrm>
          <a:prstGeom prst="straightConnector1">
            <a:avLst/>
          </a:prstGeom>
          <a:ln w="38100">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6" name="直線矢印コネクタ 45">
            <a:extLst>
              <a:ext uri="{FF2B5EF4-FFF2-40B4-BE49-F238E27FC236}">
                <a16:creationId xmlns:a16="http://schemas.microsoft.com/office/drawing/2014/main" id="{566E7432-7989-25F1-94A4-21C2FDD289AA}"/>
              </a:ext>
            </a:extLst>
          </p:cNvPr>
          <p:cNvCxnSpPr>
            <a:cxnSpLocks/>
          </p:cNvCxnSpPr>
          <p:nvPr/>
        </p:nvCxnSpPr>
        <p:spPr>
          <a:xfrm flipH="1" flipV="1">
            <a:off x="3809626" y="3479230"/>
            <a:ext cx="289859" cy="513539"/>
          </a:xfrm>
          <a:prstGeom prst="straightConnector1">
            <a:avLst/>
          </a:prstGeom>
          <a:ln w="38100">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7" name="直線矢印コネクタ 46">
            <a:extLst>
              <a:ext uri="{FF2B5EF4-FFF2-40B4-BE49-F238E27FC236}">
                <a16:creationId xmlns:a16="http://schemas.microsoft.com/office/drawing/2014/main" id="{15CF70EE-F8C8-670E-9ADD-1B3A28707A29}"/>
              </a:ext>
            </a:extLst>
          </p:cNvPr>
          <p:cNvCxnSpPr>
            <a:cxnSpLocks/>
          </p:cNvCxnSpPr>
          <p:nvPr/>
        </p:nvCxnSpPr>
        <p:spPr>
          <a:xfrm flipH="1" flipV="1">
            <a:off x="7084186" y="3479230"/>
            <a:ext cx="289859" cy="513539"/>
          </a:xfrm>
          <a:prstGeom prst="straightConnector1">
            <a:avLst/>
          </a:prstGeom>
          <a:ln w="38100">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FE6B1CB1-CC68-2EE6-594A-DA0E76AD7C85}"/>
              </a:ext>
            </a:extLst>
          </p:cNvPr>
          <p:cNvCxnSpPr/>
          <p:nvPr/>
        </p:nvCxnSpPr>
        <p:spPr>
          <a:xfrm>
            <a:off x="3004087" y="1511929"/>
            <a:ext cx="0" cy="4572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91357BE3-30A3-2F75-0B33-BD0BB7EE6565}"/>
              </a:ext>
            </a:extLst>
          </p:cNvPr>
          <p:cNvCxnSpPr/>
          <p:nvPr/>
        </p:nvCxnSpPr>
        <p:spPr>
          <a:xfrm>
            <a:off x="6057289" y="1511929"/>
            <a:ext cx="0" cy="4572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1" name="テキスト ボックス 50">
            <a:extLst>
              <a:ext uri="{FF2B5EF4-FFF2-40B4-BE49-F238E27FC236}">
                <a16:creationId xmlns:a16="http://schemas.microsoft.com/office/drawing/2014/main" id="{DFBE85C6-46EA-D131-9A1B-659BECA0AF20}"/>
              </a:ext>
            </a:extLst>
          </p:cNvPr>
          <p:cNvSpPr txBox="1"/>
          <p:nvPr/>
        </p:nvSpPr>
        <p:spPr>
          <a:xfrm>
            <a:off x="276966" y="4971872"/>
            <a:ext cx="2620664" cy="1200329"/>
          </a:xfrm>
          <a:prstGeom prst="rect">
            <a:avLst/>
          </a:prstGeom>
          <a:noFill/>
        </p:spPr>
        <p:txBody>
          <a:bodyPr wrap="square">
            <a:spAutoFit/>
          </a:bodyPr>
          <a:lstStyle/>
          <a:p>
            <a:r>
              <a:rPr kumimoji="1" lang="en-US" altLang="ja-JP" b="0" strike="noStrike" dirty="0">
                <a:solidFill>
                  <a:schemeClr val="tx1"/>
                </a:solidFill>
              </a:rPr>
              <a:t>Whole body of an implanted device is covered by metallic material.</a:t>
            </a:r>
            <a:endParaRPr lang="ja-JP" altLang="en-US" dirty="0"/>
          </a:p>
        </p:txBody>
      </p:sp>
      <p:sp>
        <p:nvSpPr>
          <p:cNvPr id="52" name="テキスト ボックス 51">
            <a:extLst>
              <a:ext uri="{FF2B5EF4-FFF2-40B4-BE49-F238E27FC236}">
                <a16:creationId xmlns:a16="http://schemas.microsoft.com/office/drawing/2014/main" id="{4D14D0AF-E524-A6D2-4475-28824CB9E299}"/>
              </a:ext>
            </a:extLst>
          </p:cNvPr>
          <p:cNvSpPr txBox="1"/>
          <p:nvPr/>
        </p:nvSpPr>
        <p:spPr>
          <a:xfrm>
            <a:off x="3204558" y="4971872"/>
            <a:ext cx="2620664" cy="1200329"/>
          </a:xfrm>
          <a:prstGeom prst="rect">
            <a:avLst/>
          </a:prstGeom>
          <a:noFill/>
        </p:spPr>
        <p:txBody>
          <a:bodyPr wrap="square">
            <a:spAutoFit/>
          </a:bodyPr>
          <a:lstStyle/>
          <a:p>
            <a:r>
              <a:rPr kumimoji="1" lang="en-US" altLang="ja-JP" b="0" strike="noStrike" dirty="0">
                <a:solidFill>
                  <a:schemeClr val="tx1"/>
                </a:solidFill>
              </a:rPr>
              <a:t>Partially non-metallic window is on the surface of the implant devices.</a:t>
            </a:r>
            <a:endParaRPr lang="ja-JP" altLang="en-US" dirty="0"/>
          </a:p>
        </p:txBody>
      </p:sp>
      <p:sp>
        <p:nvSpPr>
          <p:cNvPr id="53" name="テキスト ボックス 52">
            <a:extLst>
              <a:ext uri="{FF2B5EF4-FFF2-40B4-BE49-F238E27FC236}">
                <a16:creationId xmlns:a16="http://schemas.microsoft.com/office/drawing/2014/main" id="{1EE16535-75B4-6287-41FC-C84EACC549D1}"/>
              </a:ext>
            </a:extLst>
          </p:cNvPr>
          <p:cNvSpPr txBox="1"/>
          <p:nvPr/>
        </p:nvSpPr>
        <p:spPr>
          <a:xfrm>
            <a:off x="6213098" y="4971872"/>
            <a:ext cx="2620664" cy="646331"/>
          </a:xfrm>
          <a:prstGeom prst="rect">
            <a:avLst/>
          </a:prstGeom>
          <a:noFill/>
        </p:spPr>
        <p:txBody>
          <a:bodyPr wrap="square">
            <a:spAutoFit/>
          </a:bodyPr>
          <a:lstStyle/>
          <a:p>
            <a:r>
              <a:rPr kumimoji="1" lang="en-US" altLang="ja-JP" b="0" strike="noStrike" dirty="0">
                <a:solidFill>
                  <a:schemeClr val="tx1"/>
                </a:solidFill>
              </a:rPr>
              <a:t>Antenna is outside of metallic chassis</a:t>
            </a:r>
            <a:endParaRPr lang="ja-JP" altLang="en-US" dirty="0"/>
          </a:p>
        </p:txBody>
      </p:sp>
      <p:sp>
        <p:nvSpPr>
          <p:cNvPr id="6" name="テキスト ボックス 5">
            <a:extLst>
              <a:ext uri="{FF2B5EF4-FFF2-40B4-BE49-F238E27FC236}">
                <a16:creationId xmlns:a16="http://schemas.microsoft.com/office/drawing/2014/main" id="{05CA89BF-AB2C-16F9-6309-367D9F5B42BE}"/>
              </a:ext>
            </a:extLst>
          </p:cNvPr>
          <p:cNvSpPr txBox="1"/>
          <p:nvPr/>
        </p:nvSpPr>
        <p:spPr>
          <a:xfrm rot="19721063">
            <a:off x="1735156" y="3136307"/>
            <a:ext cx="5431291" cy="923330"/>
          </a:xfrm>
          <a:prstGeom prst="rect">
            <a:avLst/>
          </a:prstGeom>
          <a:solidFill>
            <a:srgbClr val="DDDDDD">
              <a:alpha val="56863"/>
            </a:srgbClr>
          </a:solidFill>
        </p:spPr>
        <p:txBody>
          <a:bodyPr wrap="square">
            <a:spAutoFit/>
          </a:bodyPr>
          <a:lstStyle/>
          <a:p>
            <a:pPr algn="ctr"/>
            <a:r>
              <a:rPr kumimoji="1" lang="en-US" altLang="ja-JP" sz="5400" dirty="0">
                <a:solidFill>
                  <a:srgbClr val="FF0000"/>
                </a:solidFill>
              </a:rPr>
              <a:t>Future</a:t>
            </a:r>
            <a:endParaRPr kumimoji="1" lang="ja-JP" altLang="en-US" sz="5400" dirty="0">
              <a:solidFill>
                <a:srgbClr val="FF0000"/>
              </a:solidFill>
            </a:endParaRPr>
          </a:p>
        </p:txBody>
      </p:sp>
    </p:spTree>
    <p:extLst>
      <p:ext uri="{BB962C8B-B14F-4D97-AF65-F5344CB8AC3E}">
        <p14:creationId xmlns:p14="http://schemas.microsoft.com/office/powerpoint/2010/main" val="762471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40BD305F-1677-32CE-BD8F-5B7BC5962DFC}"/>
              </a:ext>
            </a:extLst>
          </p:cNvPr>
          <p:cNvSpPr>
            <a:spLocks noGrp="1"/>
          </p:cNvSpPr>
          <p:nvPr>
            <p:ph type="dt" idx="10"/>
          </p:nvPr>
        </p:nvSpPr>
        <p:spPr/>
        <p:txBody>
          <a:bodyPr/>
          <a:lstStyle/>
          <a:p>
            <a:r>
              <a:rPr lang="en-US" altLang="ja-JP"/>
              <a:t>November 2022</a:t>
            </a:r>
            <a:endParaRPr lang="en-US" dirty="0"/>
          </a:p>
        </p:txBody>
      </p:sp>
      <p:sp>
        <p:nvSpPr>
          <p:cNvPr id="5" name="フッター プレースホルダー 4">
            <a:extLst>
              <a:ext uri="{FF2B5EF4-FFF2-40B4-BE49-F238E27FC236}">
                <a16:creationId xmlns:a16="http://schemas.microsoft.com/office/drawing/2014/main" id="{32CBEF1F-ABB9-F5C1-A6F5-F8AB55F991FE}"/>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D533E3B2-1C72-246F-5F1E-C4CDEF9C2CA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41</a:t>
            </a:fld>
            <a:endParaRPr dirty="0"/>
          </a:p>
        </p:txBody>
      </p:sp>
      <p:sp>
        <p:nvSpPr>
          <p:cNvPr id="7" name="タイトル 6">
            <a:extLst>
              <a:ext uri="{FF2B5EF4-FFF2-40B4-BE49-F238E27FC236}">
                <a16:creationId xmlns:a16="http://schemas.microsoft.com/office/drawing/2014/main" id="{07D288F2-8FA6-D7C0-B913-9B710BACBCB1}"/>
              </a:ext>
            </a:extLst>
          </p:cNvPr>
          <p:cNvSpPr>
            <a:spLocks noGrp="1"/>
          </p:cNvSpPr>
          <p:nvPr>
            <p:ph type="title"/>
          </p:nvPr>
        </p:nvSpPr>
        <p:spPr>
          <a:xfrm>
            <a:off x="377983" y="921190"/>
            <a:ext cx="7772400" cy="511233"/>
          </a:xfrm>
        </p:spPr>
        <p:txBody>
          <a:bodyPr/>
          <a:lstStyle/>
          <a:p>
            <a:r>
              <a:rPr lang="en-US" altLang="ja-JP" dirty="0"/>
              <a:t>Whole-body voxel human models for numerical simulation</a:t>
            </a:r>
            <a:endParaRPr lang="ja-JP" altLang="en-US" dirty="0"/>
          </a:p>
        </p:txBody>
      </p:sp>
      <p:pic>
        <p:nvPicPr>
          <p:cNvPr id="11" name="図 10">
            <a:extLst>
              <a:ext uri="{FF2B5EF4-FFF2-40B4-BE49-F238E27FC236}">
                <a16:creationId xmlns:a16="http://schemas.microsoft.com/office/drawing/2014/main" id="{96E75196-7682-F58E-EBB9-A3FB91333603}"/>
              </a:ext>
            </a:extLst>
          </p:cNvPr>
          <p:cNvPicPr>
            <a:picLocks noChangeAspect="1"/>
          </p:cNvPicPr>
          <p:nvPr/>
        </p:nvPicPr>
        <p:blipFill>
          <a:blip r:embed="rId2"/>
          <a:stretch>
            <a:fillRect/>
          </a:stretch>
        </p:blipFill>
        <p:spPr>
          <a:xfrm>
            <a:off x="685800" y="3735326"/>
            <a:ext cx="6484246" cy="2259328"/>
          </a:xfrm>
          <a:prstGeom prst="rect">
            <a:avLst/>
          </a:prstGeom>
        </p:spPr>
      </p:pic>
      <p:pic>
        <p:nvPicPr>
          <p:cNvPr id="1028" name="Picture 4" descr="Adult male and female voxel models">
            <a:extLst>
              <a:ext uri="{FF2B5EF4-FFF2-40B4-BE49-F238E27FC236}">
                <a16:creationId xmlns:a16="http://schemas.microsoft.com/office/drawing/2014/main" id="{09D051E0-F62B-387D-30A7-AE8089412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517" y="1266841"/>
            <a:ext cx="4000500" cy="2571750"/>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EC13FADE-A62F-080B-6197-8EB2E9C17E04}"/>
              </a:ext>
            </a:extLst>
          </p:cNvPr>
          <p:cNvSpPr txBox="1"/>
          <p:nvPr/>
        </p:nvSpPr>
        <p:spPr>
          <a:xfrm>
            <a:off x="4291046" y="6003829"/>
            <a:ext cx="4474972" cy="523220"/>
          </a:xfrm>
          <a:prstGeom prst="rect">
            <a:avLst/>
          </a:prstGeom>
          <a:noFill/>
        </p:spPr>
        <p:txBody>
          <a:bodyPr wrap="square">
            <a:spAutoFit/>
          </a:bodyPr>
          <a:lstStyle/>
          <a:p>
            <a:r>
              <a:rPr lang="en-US" altLang="ja-JP" sz="1400" b="0" i="1" dirty="0">
                <a:solidFill>
                  <a:srgbClr val="333333"/>
                </a:solidFill>
                <a:effectLst/>
                <a:latin typeface="Trebuchet MS" panose="020B0603020202020204" pitchFamily="34" charset="0"/>
              </a:rPr>
              <a:t>Development of whole-body voxel human models</a:t>
            </a:r>
          </a:p>
          <a:p>
            <a:r>
              <a:rPr lang="ja-JP" altLang="en-US" sz="1400" b="0" i="1" dirty="0"/>
              <a:t>https://emc.nict.go.jp/bio/model/model01_1_e.html</a:t>
            </a:r>
          </a:p>
        </p:txBody>
      </p:sp>
      <p:sp>
        <p:nvSpPr>
          <p:cNvPr id="19" name="テキスト ボックス 18">
            <a:extLst>
              <a:ext uri="{FF2B5EF4-FFF2-40B4-BE49-F238E27FC236}">
                <a16:creationId xmlns:a16="http://schemas.microsoft.com/office/drawing/2014/main" id="{FFAB5630-69F3-3AA1-A99D-9AB43551D141}"/>
              </a:ext>
            </a:extLst>
          </p:cNvPr>
          <p:cNvSpPr txBox="1"/>
          <p:nvPr/>
        </p:nvSpPr>
        <p:spPr>
          <a:xfrm>
            <a:off x="193517" y="1951672"/>
            <a:ext cx="4572000" cy="1477328"/>
          </a:xfrm>
          <a:prstGeom prst="rect">
            <a:avLst/>
          </a:prstGeom>
          <a:noFill/>
        </p:spPr>
        <p:txBody>
          <a:bodyPr wrap="square">
            <a:spAutoFit/>
          </a:bodyPr>
          <a:lstStyle/>
          <a:p>
            <a:r>
              <a:rPr lang="en-US" altLang="ja-JP" b="0" dirty="0"/>
              <a:t>Whole-body voxel human models for numerical simulation is ready to use to develop and analyze channel and environmental model around human brain numerically.</a:t>
            </a:r>
            <a:endParaRPr lang="ja-JP" altLang="en-US" b="0" dirty="0"/>
          </a:p>
        </p:txBody>
      </p:sp>
    </p:spTree>
    <p:extLst>
      <p:ext uri="{BB962C8B-B14F-4D97-AF65-F5344CB8AC3E}">
        <p14:creationId xmlns:p14="http://schemas.microsoft.com/office/powerpoint/2010/main" val="2909470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E74E397-1201-49CE-B25D-87C884568770}"/>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B9E17BB5-E147-4348-81A2-C9F50CA62C11}"/>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D3016F91-A639-444C-AB8F-78367AB5AE6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42</a:t>
            </a:fld>
            <a:endParaRPr dirty="0"/>
          </a:p>
        </p:txBody>
      </p:sp>
      <p:sp>
        <p:nvSpPr>
          <p:cNvPr id="5" name="正方形/長方形 4">
            <a:extLst>
              <a:ext uri="{FF2B5EF4-FFF2-40B4-BE49-F238E27FC236}">
                <a16:creationId xmlns:a16="http://schemas.microsoft.com/office/drawing/2014/main" id="{59455A61-3BA2-4254-85B8-EDC98CC83AC8}"/>
              </a:ext>
            </a:extLst>
          </p:cNvPr>
          <p:cNvSpPr/>
          <p:nvPr/>
        </p:nvSpPr>
        <p:spPr>
          <a:xfrm>
            <a:off x="3062810" y="1057874"/>
            <a:ext cx="1886673" cy="405114"/>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6" name="正方形/長方形 5">
            <a:extLst>
              <a:ext uri="{FF2B5EF4-FFF2-40B4-BE49-F238E27FC236}">
                <a16:creationId xmlns:a16="http://schemas.microsoft.com/office/drawing/2014/main" id="{D7F68F92-B8A6-4DF7-87BE-867B433CE3A3}"/>
              </a:ext>
            </a:extLst>
          </p:cNvPr>
          <p:cNvSpPr/>
          <p:nvPr/>
        </p:nvSpPr>
        <p:spPr>
          <a:xfrm>
            <a:off x="875195" y="1724630"/>
            <a:ext cx="1886673" cy="544010"/>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Large scale fading</a:t>
            </a:r>
            <a:endParaRPr kumimoji="1" lang="ja-JP" altLang="en-US" dirty="0"/>
          </a:p>
        </p:txBody>
      </p:sp>
      <p:sp>
        <p:nvSpPr>
          <p:cNvPr id="7" name="正方形/長方形 6">
            <a:extLst>
              <a:ext uri="{FF2B5EF4-FFF2-40B4-BE49-F238E27FC236}">
                <a16:creationId xmlns:a16="http://schemas.microsoft.com/office/drawing/2014/main" id="{D56B7903-FA0A-464D-A298-F3BF72A9395F}"/>
              </a:ext>
            </a:extLst>
          </p:cNvPr>
          <p:cNvSpPr/>
          <p:nvPr/>
        </p:nvSpPr>
        <p:spPr>
          <a:xfrm>
            <a:off x="4767463" y="1724630"/>
            <a:ext cx="1886673" cy="544010"/>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Small scale fading</a:t>
            </a:r>
            <a:endParaRPr kumimoji="1" lang="ja-JP" altLang="en-US" dirty="0"/>
          </a:p>
        </p:txBody>
      </p:sp>
      <p:cxnSp>
        <p:nvCxnSpPr>
          <p:cNvPr id="9" name="直線コネクタ 8">
            <a:extLst>
              <a:ext uri="{FF2B5EF4-FFF2-40B4-BE49-F238E27FC236}">
                <a16:creationId xmlns:a16="http://schemas.microsoft.com/office/drawing/2014/main" id="{0CFC3D52-8D26-45CC-8E8F-DC73277BC4D4}"/>
              </a:ext>
            </a:extLst>
          </p:cNvPr>
          <p:cNvCxnSpPr>
            <a:cxnSpLocks/>
            <a:stCxn id="5" idx="2"/>
            <a:endCxn id="6" idx="0"/>
          </p:cNvCxnSpPr>
          <p:nvPr/>
        </p:nvCxnSpPr>
        <p:spPr>
          <a:xfrm flipH="1">
            <a:off x="1818532" y="1462988"/>
            <a:ext cx="2187615" cy="2616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CCD3E04D-4CC6-4CF4-89F3-F98E95950297}"/>
              </a:ext>
            </a:extLst>
          </p:cNvPr>
          <p:cNvCxnSpPr>
            <a:cxnSpLocks/>
            <a:stCxn id="5" idx="2"/>
            <a:endCxn id="7" idx="0"/>
          </p:cNvCxnSpPr>
          <p:nvPr/>
        </p:nvCxnSpPr>
        <p:spPr>
          <a:xfrm>
            <a:off x="4006147" y="1462988"/>
            <a:ext cx="1704653" cy="2616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CF4C67CF-6168-46F5-82A9-89EEC4E37EB8}"/>
              </a:ext>
            </a:extLst>
          </p:cNvPr>
          <p:cNvSpPr/>
          <p:nvPr/>
        </p:nvSpPr>
        <p:spPr>
          <a:xfrm>
            <a:off x="98384" y="3730036"/>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 </a:t>
            </a:r>
          </a:p>
          <a:p>
            <a:pPr algn="ctr"/>
            <a:r>
              <a:rPr lang="en-US" altLang="ja-JP" dirty="0"/>
              <a:t>Channel model</a:t>
            </a:r>
            <a:endParaRPr lang="ja-JP" altLang="en-US" dirty="0"/>
          </a:p>
        </p:txBody>
      </p:sp>
      <p:sp>
        <p:nvSpPr>
          <p:cNvPr id="17" name="正方形/長方形 16">
            <a:extLst>
              <a:ext uri="{FF2B5EF4-FFF2-40B4-BE49-F238E27FC236}">
                <a16:creationId xmlns:a16="http://schemas.microsoft.com/office/drawing/2014/main" id="{DB1D1A05-E827-4FA0-920A-F622D87BC91B}"/>
              </a:ext>
            </a:extLst>
          </p:cNvPr>
          <p:cNvSpPr/>
          <p:nvPr/>
        </p:nvSpPr>
        <p:spPr>
          <a:xfrm>
            <a:off x="2168055" y="3730036"/>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kumimoji="1" lang="en-US" altLang="ja-JP" dirty="0"/>
              <a:t>Channel model</a:t>
            </a:r>
            <a:endParaRPr kumimoji="1" lang="ja-JP" altLang="en-US" dirty="0"/>
          </a:p>
        </p:txBody>
      </p:sp>
      <p:cxnSp>
        <p:nvCxnSpPr>
          <p:cNvPr id="20" name="直線コネクタ 19">
            <a:extLst>
              <a:ext uri="{FF2B5EF4-FFF2-40B4-BE49-F238E27FC236}">
                <a16:creationId xmlns:a16="http://schemas.microsoft.com/office/drawing/2014/main" id="{9EA51F75-8905-4A0F-B615-A2ED3BB77FBF}"/>
              </a:ext>
            </a:extLst>
          </p:cNvPr>
          <p:cNvCxnSpPr>
            <a:cxnSpLocks/>
            <a:stCxn id="121" idx="4"/>
            <a:endCxn id="16" idx="0"/>
          </p:cNvCxnSpPr>
          <p:nvPr/>
        </p:nvCxnSpPr>
        <p:spPr>
          <a:xfrm flipH="1">
            <a:off x="1041721" y="2965805"/>
            <a:ext cx="1998" cy="76423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23187C83-35DB-460F-AFEC-635F5FDD71C4}"/>
              </a:ext>
            </a:extLst>
          </p:cNvPr>
          <p:cNvCxnSpPr>
            <a:cxnSpLocks/>
            <a:stCxn id="115" idx="6"/>
            <a:endCxn id="108" idx="0"/>
          </p:cNvCxnSpPr>
          <p:nvPr/>
        </p:nvCxnSpPr>
        <p:spPr>
          <a:xfrm>
            <a:off x="4892086" y="3891044"/>
            <a:ext cx="3147548" cy="41278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正方形/長方形 29">
            <a:extLst>
              <a:ext uri="{FF2B5EF4-FFF2-40B4-BE49-F238E27FC236}">
                <a16:creationId xmlns:a16="http://schemas.microsoft.com/office/drawing/2014/main" id="{66CCB613-4A6E-4E5A-9985-13A93A37F83A}"/>
              </a:ext>
            </a:extLst>
          </p:cNvPr>
          <p:cNvSpPr/>
          <p:nvPr/>
        </p:nvSpPr>
        <p:spPr>
          <a:xfrm>
            <a:off x="1176137" y="2561414"/>
            <a:ext cx="1886673"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Path loss</a:t>
            </a:r>
            <a:endParaRPr kumimoji="1" lang="ja-JP" altLang="en-US" dirty="0"/>
          </a:p>
        </p:txBody>
      </p:sp>
      <p:cxnSp>
        <p:nvCxnSpPr>
          <p:cNvPr id="32" name="コネクタ: カギ線 31">
            <a:extLst>
              <a:ext uri="{FF2B5EF4-FFF2-40B4-BE49-F238E27FC236}">
                <a16:creationId xmlns:a16="http://schemas.microsoft.com/office/drawing/2014/main" id="{1B9601BB-E026-4C8C-AC79-55F19ABDB831}"/>
              </a:ext>
            </a:extLst>
          </p:cNvPr>
          <p:cNvCxnSpPr>
            <a:cxnSpLocks/>
            <a:endCxn id="30" idx="1"/>
          </p:cNvCxnSpPr>
          <p:nvPr/>
        </p:nvCxnSpPr>
        <p:spPr>
          <a:xfrm rot="16200000" flipH="1">
            <a:off x="911901" y="2398457"/>
            <a:ext cx="394056"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コネクタ: カギ線 33">
            <a:extLst>
              <a:ext uri="{FF2B5EF4-FFF2-40B4-BE49-F238E27FC236}">
                <a16:creationId xmlns:a16="http://schemas.microsoft.com/office/drawing/2014/main" id="{7BDEAAB6-F9C0-48D5-A04A-D1497399046A}"/>
              </a:ext>
            </a:extLst>
          </p:cNvPr>
          <p:cNvCxnSpPr>
            <a:cxnSpLocks/>
            <a:endCxn id="121" idx="0"/>
          </p:cNvCxnSpPr>
          <p:nvPr/>
        </p:nvCxnSpPr>
        <p:spPr>
          <a:xfrm rot="16200000" flipH="1">
            <a:off x="914024" y="2790391"/>
            <a:ext cx="257392" cy="1998"/>
          </a:xfrm>
          <a:prstGeom prst="bent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6" name="正方形/長方形 35">
            <a:extLst>
              <a:ext uri="{FF2B5EF4-FFF2-40B4-BE49-F238E27FC236}">
                <a16:creationId xmlns:a16="http://schemas.microsoft.com/office/drawing/2014/main" id="{F8080B4A-D4FD-418B-828F-3BB29F250A08}"/>
              </a:ext>
            </a:extLst>
          </p:cNvPr>
          <p:cNvSpPr/>
          <p:nvPr/>
        </p:nvSpPr>
        <p:spPr>
          <a:xfrm>
            <a:off x="1176137" y="2841666"/>
            <a:ext cx="1886673"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Shadowing</a:t>
            </a:r>
            <a:endParaRPr kumimoji="1" lang="ja-JP" altLang="en-US" dirty="0"/>
          </a:p>
        </p:txBody>
      </p:sp>
      <p:sp>
        <p:nvSpPr>
          <p:cNvPr id="42" name="正方形/長方形 41">
            <a:extLst>
              <a:ext uri="{FF2B5EF4-FFF2-40B4-BE49-F238E27FC236}">
                <a16:creationId xmlns:a16="http://schemas.microsoft.com/office/drawing/2014/main" id="{BA509566-7768-49B8-ACE0-A0DC3BF65305}"/>
              </a:ext>
            </a:extLst>
          </p:cNvPr>
          <p:cNvSpPr/>
          <p:nvPr/>
        </p:nvSpPr>
        <p:spPr>
          <a:xfrm>
            <a:off x="350135" y="4563926"/>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In-body</a:t>
            </a:r>
            <a:endParaRPr lang="ja-JP" altLang="en-US" dirty="0"/>
          </a:p>
        </p:txBody>
      </p:sp>
      <p:cxnSp>
        <p:nvCxnSpPr>
          <p:cNvPr id="43" name="コネクタ: カギ線 42">
            <a:extLst>
              <a:ext uri="{FF2B5EF4-FFF2-40B4-BE49-F238E27FC236}">
                <a16:creationId xmlns:a16="http://schemas.microsoft.com/office/drawing/2014/main" id="{6570BEAB-AA0D-4B1B-B00E-72AC7998FFB0}"/>
              </a:ext>
            </a:extLst>
          </p:cNvPr>
          <p:cNvCxnSpPr>
            <a:cxnSpLocks/>
            <a:endCxn id="42" idx="1"/>
          </p:cNvCxnSpPr>
          <p:nvPr/>
        </p:nvCxnSpPr>
        <p:spPr>
          <a:xfrm rot="16200000" flipH="1">
            <a:off x="87346" y="4402416"/>
            <a:ext cx="39116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5" name="正方形/長方形 44">
            <a:extLst>
              <a:ext uri="{FF2B5EF4-FFF2-40B4-BE49-F238E27FC236}">
                <a16:creationId xmlns:a16="http://schemas.microsoft.com/office/drawing/2014/main" id="{FCE0B187-3FA8-4AF5-88DF-145835AB53B5}"/>
              </a:ext>
            </a:extLst>
          </p:cNvPr>
          <p:cNvSpPr/>
          <p:nvPr/>
        </p:nvSpPr>
        <p:spPr>
          <a:xfrm>
            <a:off x="350135" y="4873313"/>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O</a:t>
            </a:r>
            <a:r>
              <a:rPr lang="en-US" altLang="ja-JP" dirty="0"/>
              <a:t>n-body</a:t>
            </a:r>
            <a:endParaRPr lang="ja-JP" altLang="en-US" dirty="0"/>
          </a:p>
        </p:txBody>
      </p:sp>
      <p:sp>
        <p:nvSpPr>
          <p:cNvPr id="46" name="正方形/長方形 45">
            <a:extLst>
              <a:ext uri="{FF2B5EF4-FFF2-40B4-BE49-F238E27FC236}">
                <a16:creationId xmlns:a16="http://schemas.microsoft.com/office/drawing/2014/main" id="{9D7E3F03-41B3-48C4-A905-EFC3C1701D8A}"/>
              </a:ext>
            </a:extLst>
          </p:cNvPr>
          <p:cNvSpPr/>
          <p:nvPr/>
        </p:nvSpPr>
        <p:spPr>
          <a:xfrm>
            <a:off x="350135" y="5182700"/>
            <a:ext cx="1716786" cy="552742"/>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Surrounding body</a:t>
            </a:r>
            <a:endParaRPr lang="ja-JP" altLang="en-US" dirty="0"/>
          </a:p>
        </p:txBody>
      </p:sp>
      <p:cxnSp>
        <p:nvCxnSpPr>
          <p:cNvPr id="51" name="コネクタ: カギ線 50">
            <a:extLst>
              <a:ext uri="{FF2B5EF4-FFF2-40B4-BE49-F238E27FC236}">
                <a16:creationId xmlns:a16="http://schemas.microsoft.com/office/drawing/2014/main" id="{10771EE3-4118-448F-AF40-6178E2FD6D5F}"/>
              </a:ext>
            </a:extLst>
          </p:cNvPr>
          <p:cNvCxnSpPr>
            <a:cxnSpLocks/>
            <a:endCxn id="45" idx="1"/>
          </p:cNvCxnSpPr>
          <p:nvPr/>
        </p:nvCxnSpPr>
        <p:spPr>
          <a:xfrm rot="16200000" flipH="1">
            <a:off x="128232" y="4752689"/>
            <a:ext cx="309388"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コネクタ: カギ線 52">
            <a:extLst>
              <a:ext uri="{FF2B5EF4-FFF2-40B4-BE49-F238E27FC236}">
                <a16:creationId xmlns:a16="http://schemas.microsoft.com/office/drawing/2014/main" id="{37EA6557-244C-4A77-B976-D5B5AD54F38E}"/>
              </a:ext>
            </a:extLst>
          </p:cNvPr>
          <p:cNvCxnSpPr>
            <a:cxnSpLocks/>
            <a:endCxn id="46" idx="1"/>
          </p:cNvCxnSpPr>
          <p:nvPr/>
        </p:nvCxnSpPr>
        <p:spPr>
          <a:xfrm rot="16200000" flipH="1">
            <a:off x="40686" y="5149622"/>
            <a:ext cx="48448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正方形/長方形 54">
            <a:extLst>
              <a:ext uri="{FF2B5EF4-FFF2-40B4-BE49-F238E27FC236}">
                <a16:creationId xmlns:a16="http://schemas.microsoft.com/office/drawing/2014/main" id="{9CB2311A-F53A-4EF1-9AE4-5C230E963C90}"/>
              </a:ext>
            </a:extLst>
          </p:cNvPr>
          <p:cNvSpPr/>
          <p:nvPr/>
        </p:nvSpPr>
        <p:spPr>
          <a:xfrm>
            <a:off x="2419805" y="4563926"/>
            <a:ext cx="1716785" cy="202557"/>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In-vehicle</a:t>
            </a:r>
            <a:endParaRPr kumimoji="1" lang="ja-JP" altLang="en-US" dirty="0"/>
          </a:p>
        </p:txBody>
      </p:sp>
      <p:cxnSp>
        <p:nvCxnSpPr>
          <p:cNvPr id="56" name="コネクタ: カギ線 55">
            <a:extLst>
              <a:ext uri="{FF2B5EF4-FFF2-40B4-BE49-F238E27FC236}">
                <a16:creationId xmlns:a16="http://schemas.microsoft.com/office/drawing/2014/main" id="{E54C2A70-195D-4AEF-9841-77A4D08B7D98}"/>
              </a:ext>
            </a:extLst>
          </p:cNvPr>
          <p:cNvCxnSpPr>
            <a:cxnSpLocks/>
            <a:endCxn id="55" idx="1"/>
          </p:cNvCxnSpPr>
          <p:nvPr/>
        </p:nvCxnSpPr>
        <p:spPr>
          <a:xfrm rot="16200000" flipH="1">
            <a:off x="2157017" y="4402417"/>
            <a:ext cx="39116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7" name="正方形/長方形 56">
            <a:extLst>
              <a:ext uri="{FF2B5EF4-FFF2-40B4-BE49-F238E27FC236}">
                <a16:creationId xmlns:a16="http://schemas.microsoft.com/office/drawing/2014/main" id="{422AE49F-BC55-4BBA-9EC0-39CD0904F5CB}"/>
              </a:ext>
            </a:extLst>
          </p:cNvPr>
          <p:cNvSpPr/>
          <p:nvPr/>
        </p:nvSpPr>
        <p:spPr>
          <a:xfrm>
            <a:off x="2419805" y="4873313"/>
            <a:ext cx="1716785" cy="202557"/>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On-vehicle</a:t>
            </a:r>
            <a:endParaRPr kumimoji="1" lang="ja-JP" altLang="en-US" dirty="0"/>
          </a:p>
        </p:txBody>
      </p:sp>
      <p:sp>
        <p:nvSpPr>
          <p:cNvPr id="58" name="正方形/長方形 57">
            <a:extLst>
              <a:ext uri="{FF2B5EF4-FFF2-40B4-BE49-F238E27FC236}">
                <a16:creationId xmlns:a16="http://schemas.microsoft.com/office/drawing/2014/main" id="{501F0020-4549-430E-A81A-C647885EA1B4}"/>
              </a:ext>
            </a:extLst>
          </p:cNvPr>
          <p:cNvSpPr/>
          <p:nvPr/>
        </p:nvSpPr>
        <p:spPr>
          <a:xfrm>
            <a:off x="2419805" y="5182700"/>
            <a:ext cx="1716785" cy="552742"/>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Surrounding vehicle</a:t>
            </a:r>
            <a:endParaRPr kumimoji="1" lang="ja-JP" altLang="en-US" dirty="0"/>
          </a:p>
        </p:txBody>
      </p:sp>
      <p:cxnSp>
        <p:nvCxnSpPr>
          <p:cNvPr id="59" name="コネクタ: カギ線 58">
            <a:extLst>
              <a:ext uri="{FF2B5EF4-FFF2-40B4-BE49-F238E27FC236}">
                <a16:creationId xmlns:a16="http://schemas.microsoft.com/office/drawing/2014/main" id="{72BE8453-E9F4-49D9-A300-8BB58DF0E134}"/>
              </a:ext>
            </a:extLst>
          </p:cNvPr>
          <p:cNvCxnSpPr>
            <a:cxnSpLocks/>
            <a:endCxn id="57" idx="1"/>
          </p:cNvCxnSpPr>
          <p:nvPr/>
        </p:nvCxnSpPr>
        <p:spPr>
          <a:xfrm rot="16200000" flipH="1">
            <a:off x="2197903" y="4752690"/>
            <a:ext cx="309388"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コネクタ: カギ線 59">
            <a:extLst>
              <a:ext uri="{FF2B5EF4-FFF2-40B4-BE49-F238E27FC236}">
                <a16:creationId xmlns:a16="http://schemas.microsoft.com/office/drawing/2014/main" id="{0877F576-4D54-444D-A411-D37BF2EF28D2}"/>
              </a:ext>
            </a:extLst>
          </p:cNvPr>
          <p:cNvCxnSpPr>
            <a:cxnSpLocks/>
            <a:endCxn id="58" idx="1"/>
          </p:cNvCxnSpPr>
          <p:nvPr/>
        </p:nvCxnSpPr>
        <p:spPr>
          <a:xfrm rot="16200000" flipH="1">
            <a:off x="2110357" y="5149623"/>
            <a:ext cx="48448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正方形/長方形 69">
            <a:extLst>
              <a:ext uri="{FF2B5EF4-FFF2-40B4-BE49-F238E27FC236}">
                <a16:creationId xmlns:a16="http://schemas.microsoft.com/office/drawing/2014/main" id="{48CDA0A4-F054-4F0E-889A-529F058B564A}"/>
              </a:ext>
            </a:extLst>
          </p:cNvPr>
          <p:cNvSpPr/>
          <p:nvPr/>
        </p:nvSpPr>
        <p:spPr>
          <a:xfrm>
            <a:off x="209524" y="203898"/>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From 15.6-2012</a:t>
            </a:r>
            <a:endParaRPr lang="ja-JP" altLang="en-US" dirty="0"/>
          </a:p>
        </p:txBody>
      </p:sp>
      <p:sp>
        <p:nvSpPr>
          <p:cNvPr id="71" name="正方形/長方形 70">
            <a:extLst>
              <a:ext uri="{FF2B5EF4-FFF2-40B4-BE49-F238E27FC236}">
                <a16:creationId xmlns:a16="http://schemas.microsoft.com/office/drawing/2014/main" id="{2708E797-7113-4BFD-8571-32491A8F49D8}"/>
              </a:ext>
            </a:extLst>
          </p:cNvPr>
          <p:cNvSpPr/>
          <p:nvPr/>
        </p:nvSpPr>
        <p:spPr>
          <a:xfrm>
            <a:off x="2285388" y="167322"/>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a:t>
            </a:r>
            <a:r>
              <a:rPr kumimoji="1" lang="en-US" altLang="ja-JP" dirty="0"/>
              <a:t>rom 15.4a</a:t>
            </a:r>
          </a:p>
        </p:txBody>
      </p:sp>
      <p:sp>
        <p:nvSpPr>
          <p:cNvPr id="76" name="正方形/長方形 75">
            <a:extLst>
              <a:ext uri="{FF2B5EF4-FFF2-40B4-BE49-F238E27FC236}">
                <a16:creationId xmlns:a16="http://schemas.microsoft.com/office/drawing/2014/main" id="{34C0BCCA-4974-435D-B2F5-2FD985E0EC4E}"/>
              </a:ext>
            </a:extLst>
          </p:cNvPr>
          <p:cNvSpPr/>
          <p:nvPr/>
        </p:nvSpPr>
        <p:spPr>
          <a:xfrm>
            <a:off x="4985479" y="2561414"/>
            <a:ext cx="1768457" cy="47405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800" dirty="0">
                <a:effectLst/>
                <a:latin typeface="Times New Roman" panose="02020603050405020304" pitchFamily="18" charset="0"/>
                <a:ea typeface="Arial Unicode MS"/>
              </a:rPr>
              <a:t>UWB Channel model</a:t>
            </a:r>
            <a:endParaRPr kumimoji="1" lang="ja-JP" altLang="en-US" dirty="0"/>
          </a:p>
        </p:txBody>
      </p:sp>
      <p:cxnSp>
        <p:nvCxnSpPr>
          <p:cNvPr id="77" name="コネクタ: カギ線 76">
            <a:extLst>
              <a:ext uri="{FF2B5EF4-FFF2-40B4-BE49-F238E27FC236}">
                <a16:creationId xmlns:a16="http://schemas.microsoft.com/office/drawing/2014/main" id="{271CF5B6-1403-4855-9032-EBF299105F2C}"/>
              </a:ext>
            </a:extLst>
          </p:cNvPr>
          <p:cNvCxnSpPr>
            <a:cxnSpLocks/>
            <a:endCxn id="76" idx="1"/>
          </p:cNvCxnSpPr>
          <p:nvPr/>
        </p:nvCxnSpPr>
        <p:spPr>
          <a:xfrm rot="16200000" flipH="1">
            <a:off x="4664320" y="2477280"/>
            <a:ext cx="524102" cy="1182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0" name="正方形/長方形 79">
            <a:extLst>
              <a:ext uri="{FF2B5EF4-FFF2-40B4-BE49-F238E27FC236}">
                <a16:creationId xmlns:a16="http://schemas.microsoft.com/office/drawing/2014/main" id="{0822DA7B-990E-442B-9E93-EFA95F5753C7}"/>
              </a:ext>
            </a:extLst>
          </p:cNvPr>
          <p:cNvSpPr/>
          <p:nvPr/>
        </p:nvSpPr>
        <p:spPr>
          <a:xfrm>
            <a:off x="4985479" y="3153065"/>
            <a:ext cx="1768457" cy="493483"/>
          </a:xfrm>
          <a:prstGeom prst="rect">
            <a:avLst/>
          </a:prstGeom>
          <a:solidFill>
            <a:schemeClr val="accent1">
              <a:lumMod val="60000"/>
              <a:lumOff val="4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Simulation methodology</a:t>
            </a:r>
            <a:endParaRPr lang="ja-JP" altLang="en-US" dirty="0"/>
          </a:p>
        </p:txBody>
      </p:sp>
      <p:cxnSp>
        <p:nvCxnSpPr>
          <p:cNvPr id="81" name="コネクタ: カギ線 80">
            <a:extLst>
              <a:ext uri="{FF2B5EF4-FFF2-40B4-BE49-F238E27FC236}">
                <a16:creationId xmlns:a16="http://schemas.microsoft.com/office/drawing/2014/main" id="{10316D18-C9E9-4EB4-93DD-7B6B1190AF6B}"/>
              </a:ext>
            </a:extLst>
          </p:cNvPr>
          <p:cNvCxnSpPr>
            <a:cxnSpLocks/>
            <a:endCxn id="80" idx="1"/>
          </p:cNvCxnSpPr>
          <p:nvPr/>
        </p:nvCxnSpPr>
        <p:spPr>
          <a:xfrm rot="16200000" flipH="1">
            <a:off x="4624256" y="3038584"/>
            <a:ext cx="604230" cy="1182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2" name="正方形/長方形 91">
            <a:extLst>
              <a:ext uri="{FF2B5EF4-FFF2-40B4-BE49-F238E27FC236}">
                <a16:creationId xmlns:a16="http://schemas.microsoft.com/office/drawing/2014/main" id="{A42F04BE-63D2-470F-84C3-1121FD4175B5}"/>
              </a:ext>
            </a:extLst>
          </p:cNvPr>
          <p:cNvSpPr/>
          <p:nvPr/>
        </p:nvSpPr>
        <p:spPr>
          <a:xfrm>
            <a:off x="4915573" y="4316056"/>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 </a:t>
            </a:r>
          </a:p>
          <a:p>
            <a:pPr algn="ctr"/>
            <a:r>
              <a:rPr lang="en-US" altLang="ja-JP" dirty="0"/>
              <a:t>Channel model</a:t>
            </a:r>
            <a:endParaRPr lang="ja-JP" altLang="en-US" dirty="0"/>
          </a:p>
        </p:txBody>
      </p:sp>
      <p:sp>
        <p:nvSpPr>
          <p:cNvPr id="93" name="正方形/長方形 92">
            <a:extLst>
              <a:ext uri="{FF2B5EF4-FFF2-40B4-BE49-F238E27FC236}">
                <a16:creationId xmlns:a16="http://schemas.microsoft.com/office/drawing/2014/main" id="{3103BB4E-2392-4ACE-B92D-C4C5E4980441}"/>
              </a:ext>
            </a:extLst>
          </p:cNvPr>
          <p:cNvSpPr/>
          <p:nvPr/>
        </p:nvSpPr>
        <p:spPr>
          <a:xfrm>
            <a:off x="5167324" y="5149946"/>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In-body</a:t>
            </a:r>
            <a:endParaRPr lang="ja-JP" altLang="en-US" dirty="0"/>
          </a:p>
        </p:txBody>
      </p:sp>
      <p:cxnSp>
        <p:nvCxnSpPr>
          <p:cNvPr id="94" name="コネクタ: カギ線 93">
            <a:extLst>
              <a:ext uri="{FF2B5EF4-FFF2-40B4-BE49-F238E27FC236}">
                <a16:creationId xmlns:a16="http://schemas.microsoft.com/office/drawing/2014/main" id="{1130BE73-0C3F-40F3-B837-B8052EF318E4}"/>
              </a:ext>
            </a:extLst>
          </p:cNvPr>
          <p:cNvCxnSpPr>
            <a:cxnSpLocks/>
            <a:endCxn id="93" idx="1"/>
          </p:cNvCxnSpPr>
          <p:nvPr/>
        </p:nvCxnSpPr>
        <p:spPr>
          <a:xfrm rot="16200000" flipH="1">
            <a:off x="4904535" y="4988436"/>
            <a:ext cx="39116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5" name="正方形/長方形 94">
            <a:extLst>
              <a:ext uri="{FF2B5EF4-FFF2-40B4-BE49-F238E27FC236}">
                <a16:creationId xmlns:a16="http://schemas.microsoft.com/office/drawing/2014/main" id="{385C11BA-030D-437D-AC39-7CCCB7E8E1AD}"/>
              </a:ext>
            </a:extLst>
          </p:cNvPr>
          <p:cNvSpPr/>
          <p:nvPr/>
        </p:nvSpPr>
        <p:spPr>
          <a:xfrm>
            <a:off x="5167324" y="5459333"/>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O</a:t>
            </a:r>
            <a:r>
              <a:rPr lang="en-US" altLang="ja-JP" dirty="0"/>
              <a:t>n-body</a:t>
            </a:r>
            <a:endParaRPr lang="ja-JP" altLang="en-US" dirty="0"/>
          </a:p>
        </p:txBody>
      </p:sp>
      <p:sp>
        <p:nvSpPr>
          <p:cNvPr id="96" name="正方形/長方形 95">
            <a:extLst>
              <a:ext uri="{FF2B5EF4-FFF2-40B4-BE49-F238E27FC236}">
                <a16:creationId xmlns:a16="http://schemas.microsoft.com/office/drawing/2014/main" id="{B8D9EB02-A671-4F77-AB04-72E9D6D1F1BE}"/>
              </a:ext>
            </a:extLst>
          </p:cNvPr>
          <p:cNvSpPr/>
          <p:nvPr/>
        </p:nvSpPr>
        <p:spPr>
          <a:xfrm>
            <a:off x="5167324" y="5768720"/>
            <a:ext cx="1716786" cy="552742"/>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Surrounding body</a:t>
            </a:r>
            <a:endParaRPr lang="ja-JP" altLang="en-US" dirty="0"/>
          </a:p>
        </p:txBody>
      </p:sp>
      <p:cxnSp>
        <p:nvCxnSpPr>
          <p:cNvPr id="97" name="コネクタ: カギ線 96">
            <a:extLst>
              <a:ext uri="{FF2B5EF4-FFF2-40B4-BE49-F238E27FC236}">
                <a16:creationId xmlns:a16="http://schemas.microsoft.com/office/drawing/2014/main" id="{3E5EE352-59D2-4AC4-9456-653CA346FB16}"/>
              </a:ext>
            </a:extLst>
          </p:cNvPr>
          <p:cNvCxnSpPr>
            <a:cxnSpLocks/>
            <a:endCxn id="95" idx="1"/>
          </p:cNvCxnSpPr>
          <p:nvPr/>
        </p:nvCxnSpPr>
        <p:spPr>
          <a:xfrm rot="16200000" flipH="1">
            <a:off x="4945421" y="5338709"/>
            <a:ext cx="309388"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コネクタ: カギ線 97">
            <a:extLst>
              <a:ext uri="{FF2B5EF4-FFF2-40B4-BE49-F238E27FC236}">
                <a16:creationId xmlns:a16="http://schemas.microsoft.com/office/drawing/2014/main" id="{D03E9395-0887-4861-A5FD-74809CCB2F06}"/>
              </a:ext>
            </a:extLst>
          </p:cNvPr>
          <p:cNvCxnSpPr>
            <a:cxnSpLocks/>
            <a:endCxn id="96" idx="1"/>
          </p:cNvCxnSpPr>
          <p:nvPr/>
        </p:nvCxnSpPr>
        <p:spPr>
          <a:xfrm rot="16200000" flipH="1">
            <a:off x="4857875" y="5735642"/>
            <a:ext cx="48448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ACF2E651-9B1E-4DDA-A76A-AD42204FC62E}"/>
              </a:ext>
            </a:extLst>
          </p:cNvPr>
          <p:cNvCxnSpPr>
            <a:cxnSpLocks/>
            <a:endCxn id="92" idx="0"/>
          </p:cNvCxnSpPr>
          <p:nvPr/>
        </p:nvCxnSpPr>
        <p:spPr>
          <a:xfrm>
            <a:off x="4867263" y="3883987"/>
            <a:ext cx="991647" cy="43206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直線コネクタ 101">
            <a:extLst>
              <a:ext uri="{FF2B5EF4-FFF2-40B4-BE49-F238E27FC236}">
                <a16:creationId xmlns:a16="http://schemas.microsoft.com/office/drawing/2014/main" id="{190C4FCF-F9F5-4ED5-826D-9F514D658B44}"/>
              </a:ext>
            </a:extLst>
          </p:cNvPr>
          <p:cNvCxnSpPr>
            <a:cxnSpLocks/>
            <a:endCxn id="115" idx="0"/>
          </p:cNvCxnSpPr>
          <p:nvPr/>
        </p:nvCxnSpPr>
        <p:spPr>
          <a:xfrm flipH="1">
            <a:off x="4867262" y="3395103"/>
            <a:ext cx="1" cy="47308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8" name="正方形/長方形 107">
            <a:extLst>
              <a:ext uri="{FF2B5EF4-FFF2-40B4-BE49-F238E27FC236}">
                <a16:creationId xmlns:a16="http://schemas.microsoft.com/office/drawing/2014/main" id="{AB5A0DCA-2E3C-4CEF-9F6C-E0F4ECAD828C}"/>
              </a:ext>
            </a:extLst>
          </p:cNvPr>
          <p:cNvSpPr/>
          <p:nvPr/>
        </p:nvSpPr>
        <p:spPr>
          <a:xfrm>
            <a:off x="7096297" y="4303833"/>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VBAN</a:t>
            </a:r>
          </a:p>
          <a:p>
            <a:pPr algn="ctr"/>
            <a:r>
              <a:rPr lang="en-US" altLang="ja-JP" dirty="0">
                <a:latin typeface="Times New Roman" panose="02020603050405020304" pitchFamily="18" charset="0"/>
              </a:rPr>
              <a:t>Channel model</a:t>
            </a:r>
            <a:endParaRPr lang="ja-JP" altLang="en-US" dirty="0">
              <a:latin typeface="Times New Roman" panose="02020603050405020304" pitchFamily="18" charset="0"/>
            </a:endParaRPr>
          </a:p>
        </p:txBody>
      </p:sp>
      <p:sp>
        <p:nvSpPr>
          <p:cNvPr id="109" name="正方形/長方形 108">
            <a:extLst>
              <a:ext uri="{FF2B5EF4-FFF2-40B4-BE49-F238E27FC236}">
                <a16:creationId xmlns:a16="http://schemas.microsoft.com/office/drawing/2014/main" id="{DBF28B11-744A-4140-A4C5-0502C3C58ADB}"/>
              </a:ext>
            </a:extLst>
          </p:cNvPr>
          <p:cNvSpPr/>
          <p:nvPr/>
        </p:nvSpPr>
        <p:spPr>
          <a:xfrm>
            <a:off x="7348047" y="5137723"/>
            <a:ext cx="1716785" cy="202557"/>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In-vehicle</a:t>
            </a:r>
            <a:endParaRPr lang="ja-JP" altLang="en-US" dirty="0">
              <a:latin typeface="Times New Roman" panose="02020603050405020304" pitchFamily="18" charset="0"/>
            </a:endParaRPr>
          </a:p>
        </p:txBody>
      </p:sp>
      <p:cxnSp>
        <p:nvCxnSpPr>
          <p:cNvPr id="110" name="コネクタ: カギ線 109">
            <a:extLst>
              <a:ext uri="{FF2B5EF4-FFF2-40B4-BE49-F238E27FC236}">
                <a16:creationId xmlns:a16="http://schemas.microsoft.com/office/drawing/2014/main" id="{34734109-A124-4D6C-909D-472E6F2965D3}"/>
              </a:ext>
            </a:extLst>
          </p:cNvPr>
          <p:cNvCxnSpPr>
            <a:cxnSpLocks/>
            <a:endCxn id="109" idx="1"/>
          </p:cNvCxnSpPr>
          <p:nvPr/>
        </p:nvCxnSpPr>
        <p:spPr>
          <a:xfrm rot="16200000" flipH="1">
            <a:off x="7085259" y="4976214"/>
            <a:ext cx="39116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1" name="正方形/長方形 110">
            <a:extLst>
              <a:ext uri="{FF2B5EF4-FFF2-40B4-BE49-F238E27FC236}">
                <a16:creationId xmlns:a16="http://schemas.microsoft.com/office/drawing/2014/main" id="{46E19AB5-1286-441C-B6DA-BF28F90C601D}"/>
              </a:ext>
            </a:extLst>
          </p:cNvPr>
          <p:cNvSpPr/>
          <p:nvPr/>
        </p:nvSpPr>
        <p:spPr>
          <a:xfrm>
            <a:off x="7348047" y="5447110"/>
            <a:ext cx="1716785" cy="202557"/>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On-vehicle</a:t>
            </a:r>
            <a:endParaRPr kumimoji="1" lang="ja-JP" altLang="en-US" dirty="0"/>
          </a:p>
        </p:txBody>
      </p:sp>
      <p:sp>
        <p:nvSpPr>
          <p:cNvPr id="112" name="正方形/長方形 111">
            <a:extLst>
              <a:ext uri="{FF2B5EF4-FFF2-40B4-BE49-F238E27FC236}">
                <a16:creationId xmlns:a16="http://schemas.microsoft.com/office/drawing/2014/main" id="{9F08080F-CCE5-41C5-9121-146281771BB2}"/>
              </a:ext>
            </a:extLst>
          </p:cNvPr>
          <p:cNvSpPr/>
          <p:nvPr/>
        </p:nvSpPr>
        <p:spPr>
          <a:xfrm>
            <a:off x="7348047" y="5756497"/>
            <a:ext cx="1716785" cy="552742"/>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Surrounding vehicle</a:t>
            </a:r>
            <a:endParaRPr lang="ja-JP" altLang="en-US" dirty="0">
              <a:latin typeface="Times New Roman" panose="02020603050405020304" pitchFamily="18" charset="0"/>
            </a:endParaRPr>
          </a:p>
        </p:txBody>
      </p:sp>
      <p:cxnSp>
        <p:nvCxnSpPr>
          <p:cNvPr id="113" name="コネクタ: カギ線 112">
            <a:extLst>
              <a:ext uri="{FF2B5EF4-FFF2-40B4-BE49-F238E27FC236}">
                <a16:creationId xmlns:a16="http://schemas.microsoft.com/office/drawing/2014/main" id="{ECEE607F-6852-4A8E-9DD9-8BC17108148B}"/>
              </a:ext>
            </a:extLst>
          </p:cNvPr>
          <p:cNvCxnSpPr>
            <a:cxnSpLocks/>
            <a:endCxn id="111" idx="1"/>
          </p:cNvCxnSpPr>
          <p:nvPr/>
        </p:nvCxnSpPr>
        <p:spPr>
          <a:xfrm rot="16200000" flipH="1">
            <a:off x="7126145" y="5326487"/>
            <a:ext cx="309388"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63E901D6-11F3-4E38-BE25-3E915B196CA2}"/>
              </a:ext>
            </a:extLst>
          </p:cNvPr>
          <p:cNvCxnSpPr>
            <a:cxnSpLocks/>
            <a:endCxn id="112" idx="1"/>
          </p:cNvCxnSpPr>
          <p:nvPr/>
        </p:nvCxnSpPr>
        <p:spPr>
          <a:xfrm rot="16200000" flipH="1">
            <a:off x="7038599" y="5723420"/>
            <a:ext cx="48448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5" name="楕円 114">
            <a:extLst>
              <a:ext uri="{FF2B5EF4-FFF2-40B4-BE49-F238E27FC236}">
                <a16:creationId xmlns:a16="http://schemas.microsoft.com/office/drawing/2014/main" id="{1A647F08-4165-406B-8167-935FD404F084}"/>
              </a:ext>
            </a:extLst>
          </p:cNvPr>
          <p:cNvSpPr/>
          <p:nvPr/>
        </p:nvSpPr>
        <p:spPr>
          <a:xfrm>
            <a:off x="4842438" y="3868184"/>
            <a:ext cx="49648" cy="4571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9" name="吹き出し: 角を丸めた四角形 118">
            <a:extLst>
              <a:ext uri="{FF2B5EF4-FFF2-40B4-BE49-F238E27FC236}">
                <a16:creationId xmlns:a16="http://schemas.microsoft.com/office/drawing/2014/main" id="{717DF2AE-66A7-4909-8ECA-72DA734CAD95}"/>
              </a:ext>
            </a:extLst>
          </p:cNvPr>
          <p:cNvSpPr/>
          <p:nvPr/>
        </p:nvSpPr>
        <p:spPr>
          <a:xfrm>
            <a:off x="3393380" y="2727731"/>
            <a:ext cx="1353187" cy="544010"/>
          </a:xfrm>
          <a:prstGeom prst="wedgeRoundRectCallout">
            <a:avLst>
              <a:gd name="adj1" fmla="val -20031"/>
              <a:gd name="adj2" fmla="val 317193"/>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15.4a Indoor residential</a:t>
            </a:r>
            <a:endParaRPr kumimoji="1" lang="ja-JP" altLang="en-US" sz="1400" dirty="0"/>
          </a:p>
        </p:txBody>
      </p:sp>
      <p:sp>
        <p:nvSpPr>
          <p:cNvPr id="120" name="吹き出し: 角を丸めた四角形 119">
            <a:extLst>
              <a:ext uri="{FF2B5EF4-FFF2-40B4-BE49-F238E27FC236}">
                <a16:creationId xmlns:a16="http://schemas.microsoft.com/office/drawing/2014/main" id="{1D2C9865-6C15-4EA6-9E2F-EA048AFE36B6}"/>
              </a:ext>
            </a:extLst>
          </p:cNvPr>
          <p:cNvSpPr/>
          <p:nvPr/>
        </p:nvSpPr>
        <p:spPr>
          <a:xfrm>
            <a:off x="2856985" y="5842272"/>
            <a:ext cx="1187108" cy="544010"/>
          </a:xfrm>
          <a:prstGeom prst="wedgeRoundRectCallout">
            <a:avLst>
              <a:gd name="adj1" fmla="val 30518"/>
              <a:gd name="adj2" fmla="val -90764"/>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outdoor</a:t>
            </a:r>
            <a:endParaRPr kumimoji="1" lang="ja-JP" altLang="en-US" sz="1400" dirty="0"/>
          </a:p>
        </p:txBody>
      </p:sp>
      <p:sp>
        <p:nvSpPr>
          <p:cNvPr id="121" name="楕円 120">
            <a:extLst>
              <a:ext uri="{FF2B5EF4-FFF2-40B4-BE49-F238E27FC236}">
                <a16:creationId xmlns:a16="http://schemas.microsoft.com/office/drawing/2014/main" id="{BA0FCF49-FF00-46A6-B75C-102CF0465F3B}"/>
              </a:ext>
            </a:extLst>
          </p:cNvPr>
          <p:cNvSpPr/>
          <p:nvPr/>
        </p:nvSpPr>
        <p:spPr>
          <a:xfrm>
            <a:off x="1018895" y="2920086"/>
            <a:ext cx="49648" cy="4571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23" name="コネクタ: カギ線 122">
            <a:extLst>
              <a:ext uri="{FF2B5EF4-FFF2-40B4-BE49-F238E27FC236}">
                <a16:creationId xmlns:a16="http://schemas.microsoft.com/office/drawing/2014/main" id="{63325E35-6869-4982-9CF0-706688E1B48A}"/>
              </a:ext>
            </a:extLst>
          </p:cNvPr>
          <p:cNvCxnSpPr>
            <a:cxnSpLocks/>
            <a:stCxn id="121" idx="6"/>
            <a:endCxn id="36" idx="1"/>
          </p:cNvCxnSpPr>
          <p:nvPr/>
        </p:nvCxnSpPr>
        <p:spPr>
          <a:xfrm flipV="1">
            <a:off x="1068543" y="2942945"/>
            <a:ext cx="107594" cy="1"/>
          </a:xfrm>
          <a:prstGeom prst="bent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8" name="直線コネクタ 127">
            <a:extLst>
              <a:ext uri="{FF2B5EF4-FFF2-40B4-BE49-F238E27FC236}">
                <a16:creationId xmlns:a16="http://schemas.microsoft.com/office/drawing/2014/main" id="{D2767E7D-287A-4157-9C74-2E1295ECF01B}"/>
              </a:ext>
            </a:extLst>
          </p:cNvPr>
          <p:cNvCxnSpPr>
            <a:cxnSpLocks/>
            <a:stCxn id="121" idx="5"/>
            <a:endCxn id="17" idx="0"/>
          </p:cNvCxnSpPr>
          <p:nvPr/>
        </p:nvCxnSpPr>
        <p:spPr>
          <a:xfrm>
            <a:off x="1061272" y="2959110"/>
            <a:ext cx="2050120" cy="77092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1" name="吹き出し: 角を丸めた四角形 130">
            <a:extLst>
              <a:ext uri="{FF2B5EF4-FFF2-40B4-BE49-F238E27FC236}">
                <a16:creationId xmlns:a16="http://schemas.microsoft.com/office/drawing/2014/main" id="{4B740208-718A-4FDB-866D-00749C91F03D}"/>
              </a:ext>
            </a:extLst>
          </p:cNvPr>
          <p:cNvSpPr/>
          <p:nvPr/>
        </p:nvSpPr>
        <p:spPr>
          <a:xfrm>
            <a:off x="7956892" y="2447297"/>
            <a:ext cx="1187108" cy="544010"/>
          </a:xfrm>
          <a:prstGeom prst="wedgeRoundRectCallout">
            <a:avLst>
              <a:gd name="adj1" fmla="val -20031"/>
              <a:gd name="adj2" fmla="val 317193"/>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Indoor residential</a:t>
            </a:r>
            <a:endParaRPr kumimoji="1" lang="ja-JP" altLang="en-US" sz="1400" dirty="0"/>
          </a:p>
        </p:txBody>
      </p:sp>
      <p:sp>
        <p:nvSpPr>
          <p:cNvPr id="132" name="吹き出し: 角を丸めた四角形 131">
            <a:extLst>
              <a:ext uri="{FF2B5EF4-FFF2-40B4-BE49-F238E27FC236}">
                <a16:creationId xmlns:a16="http://schemas.microsoft.com/office/drawing/2014/main" id="{40D630BF-5B66-466D-AC73-CC9AA2BE805A}"/>
              </a:ext>
            </a:extLst>
          </p:cNvPr>
          <p:cNvSpPr/>
          <p:nvPr/>
        </p:nvSpPr>
        <p:spPr>
          <a:xfrm>
            <a:off x="6620077" y="6355252"/>
            <a:ext cx="1187108" cy="544010"/>
          </a:xfrm>
          <a:prstGeom prst="wedgeRoundRectCallout">
            <a:avLst>
              <a:gd name="adj1" fmla="val 30518"/>
              <a:gd name="adj2" fmla="val -90764"/>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outdoor</a:t>
            </a:r>
            <a:endParaRPr kumimoji="1" lang="ja-JP" altLang="en-US" sz="1400" dirty="0"/>
          </a:p>
        </p:txBody>
      </p:sp>
      <p:sp>
        <p:nvSpPr>
          <p:cNvPr id="134" name="吹き出し: 角を丸めた四角形 133">
            <a:extLst>
              <a:ext uri="{FF2B5EF4-FFF2-40B4-BE49-F238E27FC236}">
                <a16:creationId xmlns:a16="http://schemas.microsoft.com/office/drawing/2014/main" id="{022D34D2-6969-4073-A19C-3BD78AAC90E3}"/>
              </a:ext>
            </a:extLst>
          </p:cNvPr>
          <p:cNvSpPr/>
          <p:nvPr/>
        </p:nvSpPr>
        <p:spPr>
          <a:xfrm>
            <a:off x="6876059" y="1724630"/>
            <a:ext cx="1187108" cy="329272"/>
          </a:xfrm>
          <a:prstGeom prst="wedgeRoundRectCallout">
            <a:avLst>
              <a:gd name="adj1" fmla="val -62595"/>
              <a:gd name="adj2" fmla="val 473408"/>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400" dirty="0"/>
              <a:t>15.8</a:t>
            </a:r>
          </a:p>
        </p:txBody>
      </p:sp>
      <p:sp>
        <p:nvSpPr>
          <p:cNvPr id="65" name="正方形/長方形 70">
            <a:extLst>
              <a:ext uri="{FF2B5EF4-FFF2-40B4-BE49-F238E27FC236}">
                <a16:creationId xmlns:a16="http://schemas.microsoft.com/office/drawing/2014/main" id="{FB23D76A-755B-4BDB-AC03-A6215EEEE33F}"/>
              </a:ext>
            </a:extLst>
          </p:cNvPr>
          <p:cNvSpPr/>
          <p:nvPr/>
        </p:nvSpPr>
        <p:spPr>
          <a:xfrm>
            <a:off x="232800" y="850553"/>
            <a:ext cx="1886673" cy="544010"/>
          </a:xfrm>
          <a:prstGeom prst="rect">
            <a:avLst/>
          </a:prstGeom>
          <a:solidFill>
            <a:schemeClr val="accent1">
              <a:lumMod val="60000"/>
              <a:lumOff val="4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a:t>
            </a:r>
            <a:r>
              <a:rPr kumimoji="1" lang="en-US" altLang="ja-JP" dirty="0"/>
              <a:t>rom 15.8</a:t>
            </a:r>
          </a:p>
        </p:txBody>
      </p:sp>
    </p:spTree>
    <p:extLst>
      <p:ext uri="{BB962C8B-B14F-4D97-AF65-F5344CB8AC3E}">
        <p14:creationId xmlns:p14="http://schemas.microsoft.com/office/powerpoint/2010/main" val="1685017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17336AE2-092E-4A18-A5F5-B851F893B26B}"/>
              </a:ext>
            </a:extLst>
          </p:cNvPr>
          <p:cNvSpPr>
            <a:spLocks noGrp="1"/>
          </p:cNvSpPr>
          <p:nvPr>
            <p:ph type="ctrTitle"/>
          </p:nvPr>
        </p:nvSpPr>
        <p:spPr/>
        <p:txBody>
          <a:bodyPr/>
          <a:lstStyle/>
          <a:p>
            <a:r>
              <a:rPr lang="en-US" altLang="ja-JP" dirty="0"/>
              <a:t>Thank you for your attention</a:t>
            </a:r>
            <a:endParaRPr lang="ja-JP" altLang="en-US" dirty="0"/>
          </a:p>
        </p:txBody>
      </p:sp>
      <p:sp>
        <p:nvSpPr>
          <p:cNvPr id="2" name="日付プレースホルダー 1">
            <a:extLst>
              <a:ext uri="{FF2B5EF4-FFF2-40B4-BE49-F238E27FC236}">
                <a16:creationId xmlns:a16="http://schemas.microsoft.com/office/drawing/2014/main" id="{F6213E2D-FF1A-4240-AD15-176518E1BB17}"/>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024EBF9D-CA6B-4B52-B9DB-DFD6820697AB}"/>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37EDC2D3-B458-4F9C-AF29-006D418BCF1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43</a:t>
            </a:fld>
            <a:endParaRPr dirty="0"/>
          </a:p>
        </p:txBody>
      </p:sp>
      <p:sp>
        <p:nvSpPr>
          <p:cNvPr id="6" name="字幕 5">
            <a:extLst>
              <a:ext uri="{FF2B5EF4-FFF2-40B4-BE49-F238E27FC236}">
                <a16:creationId xmlns:a16="http://schemas.microsoft.com/office/drawing/2014/main" id="{FEB0C4AF-199B-437A-91A4-979B68EE7001}"/>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2691166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562D0FD9-CC6B-418C-9853-5662EC257BE8}"/>
              </a:ext>
            </a:extLst>
          </p:cNvPr>
          <p:cNvSpPr>
            <a:spLocks noGrp="1"/>
          </p:cNvSpPr>
          <p:nvPr>
            <p:ph type="dt" idx="10"/>
          </p:nvPr>
        </p:nvSpPr>
        <p:spPr/>
        <p:txBody>
          <a:bodyPr/>
          <a:lstStyle/>
          <a:p>
            <a:r>
              <a:rPr lang="en-US" altLang="ja-JP"/>
              <a:t>November 2022</a:t>
            </a:r>
            <a:endParaRPr lang="ja-JP" altLang="en-US" dirty="0"/>
          </a:p>
        </p:txBody>
      </p:sp>
      <p:sp>
        <p:nvSpPr>
          <p:cNvPr id="5" name="スライド番号プレースホルダー 4">
            <a:extLst>
              <a:ext uri="{FF2B5EF4-FFF2-40B4-BE49-F238E27FC236}">
                <a16:creationId xmlns:a16="http://schemas.microsoft.com/office/drawing/2014/main" id="{310D112D-B3C5-4521-B491-CBA4073F6952}"/>
              </a:ext>
            </a:extLst>
          </p:cNvPr>
          <p:cNvSpPr>
            <a:spLocks noGrp="1"/>
          </p:cNvSpPr>
          <p:nvPr>
            <p:ph type="sldNum" idx="12"/>
          </p:nvPr>
        </p:nvSpPr>
        <p:spPr/>
        <p:txBody>
          <a:bodyPr/>
          <a:lstStyle/>
          <a:p>
            <a:fld id="{EA116F86-812A-4319-ABC4-0D99E5901A41}" type="slidenum">
              <a:rPr lang="ja-JP" altLang="en-US" smtClean="0"/>
              <a:pPr/>
              <a:t>5</a:t>
            </a:fld>
            <a:endParaRPr lang="ja-JP" altLang="en-US" dirty="0"/>
          </a:p>
        </p:txBody>
      </p:sp>
      <p:sp>
        <p:nvSpPr>
          <p:cNvPr id="6" name="正方形/長方形 5">
            <a:extLst>
              <a:ext uri="{FF2B5EF4-FFF2-40B4-BE49-F238E27FC236}">
                <a16:creationId xmlns:a16="http://schemas.microsoft.com/office/drawing/2014/main" id="{D82A9AD3-6DFA-45A2-95B5-DE5ABD64E1DB}"/>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052FC8FF-0176-4044-8699-80767CD27AD4}"/>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B09ED9CC-32CD-403B-9AB9-87FE3FC6E056}"/>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13" name="正方形/長方形 12">
            <a:extLst>
              <a:ext uri="{FF2B5EF4-FFF2-40B4-BE49-F238E27FC236}">
                <a16:creationId xmlns:a16="http://schemas.microsoft.com/office/drawing/2014/main" id="{3B6A8359-371A-4388-A143-410F158838C4}"/>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4" name="正方形/長方形 13">
            <a:extLst>
              <a:ext uri="{FF2B5EF4-FFF2-40B4-BE49-F238E27FC236}">
                <a16:creationId xmlns:a16="http://schemas.microsoft.com/office/drawing/2014/main" id="{C5ABCDA3-08A6-4D45-BB7D-EBF1FF97D960}"/>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5" name="楕円 14">
            <a:extLst>
              <a:ext uri="{FF2B5EF4-FFF2-40B4-BE49-F238E27FC236}">
                <a16:creationId xmlns:a16="http://schemas.microsoft.com/office/drawing/2014/main" id="{4AA6134B-981B-4410-BABC-B7D9ACB996C2}"/>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7" name="正方形/長方形 16">
            <a:extLst>
              <a:ext uri="{FF2B5EF4-FFF2-40B4-BE49-F238E27FC236}">
                <a16:creationId xmlns:a16="http://schemas.microsoft.com/office/drawing/2014/main" id="{0FD20670-09C2-4284-A3B1-4571856B11F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9" name="テキスト ボックス 18">
            <a:extLst>
              <a:ext uri="{FF2B5EF4-FFF2-40B4-BE49-F238E27FC236}">
                <a16:creationId xmlns:a16="http://schemas.microsoft.com/office/drawing/2014/main" id="{DC32291F-32D9-4523-9865-09D550AAEF11}"/>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20" name="正方形/長方形 19">
            <a:extLst>
              <a:ext uri="{FF2B5EF4-FFF2-40B4-BE49-F238E27FC236}">
                <a16:creationId xmlns:a16="http://schemas.microsoft.com/office/drawing/2014/main" id="{7BDA7398-9AE4-48EF-B004-22049611D302}"/>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21" name="正方形/長方形 20">
            <a:extLst>
              <a:ext uri="{FF2B5EF4-FFF2-40B4-BE49-F238E27FC236}">
                <a16:creationId xmlns:a16="http://schemas.microsoft.com/office/drawing/2014/main" id="{2A1245CB-0E7A-460E-8EF9-324C0C7CEC75}"/>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25" name="直線コネクタ 24">
            <a:extLst>
              <a:ext uri="{FF2B5EF4-FFF2-40B4-BE49-F238E27FC236}">
                <a16:creationId xmlns:a16="http://schemas.microsoft.com/office/drawing/2014/main" id="{028B24C1-91FB-4083-A459-1490E460E380}"/>
              </a:ext>
            </a:extLst>
          </p:cNvPr>
          <p:cNvCxnSpPr>
            <a:stCxn id="6" idx="3"/>
            <a:endCxn id="11"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FE404A1-F4C9-467E-883F-590FADC0EC98}"/>
              </a:ext>
            </a:extLst>
          </p:cNvPr>
          <p:cNvCxnSpPr>
            <a:stCxn id="11" idx="3"/>
            <a:endCxn id="12"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F7724B8-1889-4FE5-BE92-A1953BC0913F}"/>
              </a:ext>
            </a:extLst>
          </p:cNvPr>
          <p:cNvCxnSpPr>
            <a:cxnSpLocks/>
            <a:stCxn id="12" idx="3"/>
            <a:endCxn id="15"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3655F52-9DBA-4428-8E39-005850422A12}"/>
              </a:ext>
            </a:extLst>
          </p:cNvPr>
          <p:cNvCxnSpPr>
            <a:stCxn id="17" idx="2"/>
            <a:endCxn id="15"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D60A715-9BA8-419F-A00F-08A92E26C96F}"/>
              </a:ext>
            </a:extLst>
          </p:cNvPr>
          <p:cNvCxnSpPr>
            <a:cxnSpLocks/>
            <a:stCxn id="13" idx="0"/>
            <a:endCxn id="15"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0F5B612D-C20D-48F0-B0C7-E27F88E37EDA}"/>
              </a:ext>
            </a:extLst>
          </p:cNvPr>
          <p:cNvCxnSpPr>
            <a:cxnSpLocks/>
            <a:stCxn id="14" idx="0"/>
            <a:endCxn id="15"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019AFAF-2978-409F-9971-6BF2BC653C92}"/>
              </a:ext>
            </a:extLst>
          </p:cNvPr>
          <p:cNvCxnSpPr>
            <a:stCxn id="15" idx="6"/>
            <a:endCxn id="21"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388B2BB-8BDA-4B76-A51D-97211E33C296}"/>
              </a:ext>
            </a:extLst>
          </p:cNvPr>
          <p:cNvCxnSpPr>
            <a:stCxn id="21" idx="3"/>
            <a:endCxn id="20"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id="{7A80D6A0-5605-4F99-84C5-CD61F316EE08}"/>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四角形: 角を丸くする 43">
            <a:extLst>
              <a:ext uri="{FF2B5EF4-FFF2-40B4-BE49-F238E27FC236}">
                <a16:creationId xmlns:a16="http://schemas.microsoft.com/office/drawing/2014/main" id="{7170340C-D0B3-431D-9D89-75130172620F}"/>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テキスト ボックス 46">
            <a:extLst>
              <a:ext uri="{FF2B5EF4-FFF2-40B4-BE49-F238E27FC236}">
                <a16:creationId xmlns:a16="http://schemas.microsoft.com/office/drawing/2014/main" id="{A2E4AC1D-AA92-483A-BF17-9430ADDC0E12}"/>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48" name="四角形: 角を丸くする 47">
            <a:extLst>
              <a:ext uri="{FF2B5EF4-FFF2-40B4-BE49-F238E27FC236}">
                <a16:creationId xmlns:a16="http://schemas.microsoft.com/office/drawing/2014/main" id="{B5C60508-0571-45E1-8448-DADBB8057C8A}"/>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四角形: 角を丸くする 48">
            <a:extLst>
              <a:ext uri="{FF2B5EF4-FFF2-40B4-BE49-F238E27FC236}">
                <a16:creationId xmlns:a16="http://schemas.microsoft.com/office/drawing/2014/main" id="{D63B3CB7-CD29-4336-80A3-26E8F64EFD2E}"/>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a:extLst>
              <a:ext uri="{FF2B5EF4-FFF2-40B4-BE49-F238E27FC236}">
                <a16:creationId xmlns:a16="http://schemas.microsoft.com/office/drawing/2014/main" id="{6B53A1CA-7B73-4E0B-866E-BC2FD7B7E762}"/>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2" name="直線矢印コネクタ 51">
            <a:extLst>
              <a:ext uri="{FF2B5EF4-FFF2-40B4-BE49-F238E27FC236}">
                <a16:creationId xmlns:a16="http://schemas.microsoft.com/office/drawing/2014/main" id="{C9ED0D28-276B-4D92-8C82-5600668D998A}"/>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DFD87DD7-E580-4E9D-8331-F0CE2020EE06}"/>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4" name="直線矢印コネクタ 53">
            <a:extLst>
              <a:ext uri="{FF2B5EF4-FFF2-40B4-BE49-F238E27FC236}">
                <a16:creationId xmlns:a16="http://schemas.microsoft.com/office/drawing/2014/main" id="{2446BB8A-8032-4005-997A-AE2B194FF6FD}"/>
              </a:ext>
            </a:extLst>
          </p:cNvPr>
          <p:cNvCxnSpPr>
            <a:cxnSpLocks/>
            <a:stCxn id="53"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128CFBD5-1C06-4759-BF50-956029F0B2A6}"/>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803DAEF2-F170-4875-8599-EE90321F7F9D}"/>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45" name="直線矢印コネクタ 44">
            <a:extLst>
              <a:ext uri="{FF2B5EF4-FFF2-40B4-BE49-F238E27FC236}">
                <a16:creationId xmlns:a16="http://schemas.microsoft.com/office/drawing/2014/main" id="{95A93735-2623-483E-BC42-A82F9EAB7735}"/>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E394E035-B357-443D-89A3-089C30BBAB59}"/>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18" name="フッター プレースホルダー 17">
            <a:extLst>
              <a:ext uri="{FF2B5EF4-FFF2-40B4-BE49-F238E27FC236}">
                <a16:creationId xmlns:a16="http://schemas.microsoft.com/office/drawing/2014/main" id="{BBE5D20E-2253-4528-BBB0-244D24135862}"/>
              </a:ext>
            </a:extLst>
          </p:cNvPr>
          <p:cNvSpPr>
            <a:spLocks noGrp="1"/>
          </p:cNvSpPr>
          <p:nvPr>
            <p:ph type="ftr" idx="11"/>
          </p:nvPr>
        </p:nvSpPr>
        <p:spPr/>
        <p:txBody>
          <a:bodyPr/>
          <a:lstStyle/>
          <a:p>
            <a:r>
              <a:rPr lang="en-US"/>
              <a:t>T.Kobayashi, M.Kim, M. Hernandez, R.Kohno (YNU/YRP-IAI)</a:t>
            </a:r>
            <a:endParaRPr lang="en-US" dirty="0"/>
          </a:p>
        </p:txBody>
      </p:sp>
      <p:sp>
        <p:nvSpPr>
          <p:cNvPr id="46" name="テキスト ボックス 45">
            <a:extLst>
              <a:ext uri="{FF2B5EF4-FFF2-40B4-BE49-F238E27FC236}">
                <a16:creationId xmlns:a16="http://schemas.microsoft.com/office/drawing/2014/main" id="{98ADC45B-5683-4E9E-9C20-A5FC302F6910}"/>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7" name="正方形/長方形 12">
            <a:extLst>
              <a:ext uri="{FF2B5EF4-FFF2-40B4-BE49-F238E27FC236}">
                <a16:creationId xmlns:a16="http://schemas.microsoft.com/office/drawing/2014/main" id="{04B49852-6921-45A4-BD58-BE6CE9864BEA}"/>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05240E26-77F6-4D31-8BBF-164F96CC56B2}"/>
              </a:ext>
            </a:extLst>
          </p:cNvPr>
          <p:cNvCxnSpPr>
            <a:cxnSpLocks/>
            <a:endCxn id="15"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0934DAA3-6F5A-4F1C-9D7C-BDA5814372F8}"/>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1734208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November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751740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8D4F872-5FAD-7184-4684-C6187E6BCACF}"/>
              </a:ext>
            </a:extLst>
          </p:cNvPr>
          <p:cNvSpPr>
            <a:spLocks noGrp="1"/>
          </p:cNvSpPr>
          <p:nvPr>
            <p:ph type="ctrTitle"/>
          </p:nvPr>
        </p:nvSpPr>
        <p:spPr/>
        <p:txBody>
          <a:bodyPr/>
          <a:lstStyle/>
          <a:p>
            <a:r>
              <a:rPr lang="en-US" altLang="ja-JP" dirty="0"/>
              <a:t>Human BAN : HBAN models</a:t>
            </a:r>
            <a:endParaRPr lang="ja-JP" altLang="en-US" dirty="0"/>
          </a:p>
        </p:txBody>
      </p:sp>
      <p:sp>
        <p:nvSpPr>
          <p:cNvPr id="7" name="字幕 6">
            <a:extLst>
              <a:ext uri="{FF2B5EF4-FFF2-40B4-BE49-F238E27FC236}">
                <a16:creationId xmlns:a16="http://schemas.microsoft.com/office/drawing/2014/main" id="{6717BCA2-6B62-0659-9E14-DCC059284516}"/>
              </a:ext>
            </a:extLst>
          </p:cNvPr>
          <p:cNvSpPr>
            <a:spLocks noGrp="1"/>
          </p:cNvSpPr>
          <p:nvPr>
            <p:ph type="subTitle" idx="1"/>
          </p:nvPr>
        </p:nvSpPr>
        <p:spPr/>
        <p:txBody>
          <a:bodyPr/>
          <a:lstStyle/>
          <a:p>
            <a:endParaRPr lang="ja-JP" altLang="en-US"/>
          </a:p>
        </p:txBody>
      </p:sp>
      <p:sp>
        <p:nvSpPr>
          <p:cNvPr id="2" name="日付プレースホルダー 1">
            <a:extLst>
              <a:ext uri="{FF2B5EF4-FFF2-40B4-BE49-F238E27FC236}">
                <a16:creationId xmlns:a16="http://schemas.microsoft.com/office/drawing/2014/main" id="{BCCD43E7-E299-A16F-5293-8F01661662BB}"/>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78639205-2235-C7F9-D57A-E1F104156F8C}"/>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52A4A1AA-D70F-8CE5-E784-3BA2A5D251B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Tree>
    <p:extLst>
      <p:ext uri="{BB962C8B-B14F-4D97-AF65-F5344CB8AC3E}">
        <p14:creationId xmlns:p14="http://schemas.microsoft.com/office/powerpoint/2010/main" val="3234151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500D710A-E2F6-4481-AFAA-BD807CB561D6}"/>
              </a:ext>
            </a:extLst>
          </p:cNvPr>
          <p:cNvPicPr>
            <a:picLocks noChangeAspect="1"/>
          </p:cNvPicPr>
          <p:nvPr/>
        </p:nvPicPr>
        <p:blipFill>
          <a:blip r:embed="rId2"/>
          <a:stretch>
            <a:fillRect/>
          </a:stretch>
        </p:blipFill>
        <p:spPr>
          <a:xfrm>
            <a:off x="288546" y="1626139"/>
            <a:ext cx="2737860" cy="2246580"/>
          </a:xfrm>
          <a:prstGeom prst="rect">
            <a:avLst/>
          </a:prstGeom>
        </p:spPr>
      </p:pic>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November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51460" y="685800"/>
            <a:ext cx="3774722" cy="904206"/>
          </a:xfrm>
        </p:spPr>
        <p:txBody>
          <a:bodyPr/>
          <a:lstStyle/>
          <a:p>
            <a:r>
              <a:rPr lang="en-US" altLang="ja-JP" sz="2400" dirty="0"/>
              <a:t>Channel models and scenarios in IEEE802.15.6ma</a:t>
            </a:r>
            <a:endParaRPr lang="ja-JP" altLang="en-US" sz="2400" dirty="0"/>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86560" y="3807946"/>
            <a:ext cx="4552314" cy="1015663"/>
          </a:xfrm>
          <a:prstGeom prst="rect">
            <a:avLst/>
          </a:prstGeom>
          <a:noFill/>
        </p:spPr>
        <p:txBody>
          <a:bodyPr wrap="square" rtlCol="0">
            <a:spAutoFit/>
          </a:bodyPr>
          <a:lstStyle/>
          <a:p>
            <a:pPr marL="285750" indent="-285750">
              <a:buFont typeface="Arial" panose="020B0604020202020204" pitchFamily="34" charset="0"/>
              <a:buChar char="•"/>
            </a:pPr>
            <a:r>
              <a:rPr lang="en-US" altLang="ja-JP" sz="1200" b="0" dirty="0">
                <a:latin typeface="+mn-lt"/>
              </a:rPr>
              <a:t>Path loss (Mandatory)</a:t>
            </a:r>
          </a:p>
          <a:p>
            <a:pPr marL="285750" indent="-285750">
              <a:buFont typeface="Arial" panose="020B0604020202020204" pitchFamily="34" charset="0"/>
              <a:buChar char="•"/>
            </a:pPr>
            <a:r>
              <a:rPr lang="en-US" altLang="ja-JP" sz="1200" b="0" dirty="0">
                <a:latin typeface="+mn-lt"/>
              </a:rPr>
              <a:t>Optional;</a:t>
            </a:r>
          </a:p>
          <a:p>
            <a:pPr marL="742950" lvl="1" indent="-285750">
              <a:buFont typeface="Arial" panose="020B0604020202020204" pitchFamily="34" charset="0"/>
              <a:buChar char="•"/>
            </a:pPr>
            <a:r>
              <a:rPr kumimoji="1" lang="en-US" altLang="ja-JP" sz="1200" b="0" dirty="0">
                <a:latin typeface="+mn-lt"/>
              </a:rPr>
              <a:t>Fading ( Small scale/ large scale)</a:t>
            </a:r>
          </a:p>
          <a:p>
            <a:pPr marL="742950" lvl="1" indent="-285750">
              <a:buFont typeface="Arial" panose="020B0604020202020204" pitchFamily="34" charset="0"/>
              <a:buChar char="•"/>
            </a:pPr>
            <a:r>
              <a:rPr kumimoji="1" lang="en-US" altLang="ja-JP" sz="1200" b="0" dirty="0">
                <a:latin typeface="+mn-lt"/>
              </a:rPr>
              <a:t>Shadowing</a:t>
            </a:r>
          </a:p>
          <a:p>
            <a:pPr marL="742950" lvl="1" indent="-285750">
              <a:buFont typeface="Arial" panose="020B0604020202020204" pitchFamily="34" charset="0"/>
              <a:buChar char="•"/>
            </a:pPr>
            <a:r>
              <a:rPr lang="en-US" altLang="ja-JP" sz="1200" b="0" dirty="0">
                <a:latin typeface="+mn-lt"/>
              </a:rPr>
              <a:t>Power delay profile</a:t>
            </a:r>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graphicFrame>
        <p:nvGraphicFramePr>
          <p:cNvPr id="9" name="表 8">
            <a:extLst>
              <a:ext uri="{FF2B5EF4-FFF2-40B4-BE49-F238E27FC236}">
                <a16:creationId xmlns:a16="http://schemas.microsoft.com/office/drawing/2014/main" id="{34BB9510-2E73-4E38-B1FB-C5CE6DB9A630}"/>
              </a:ext>
            </a:extLst>
          </p:cNvPr>
          <p:cNvGraphicFramePr>
            <a:graphicFrameLocks noGrp="1"/>
          </p:cNvGraphicFramePr>
          <p:nvPr/>
        </p:nvGraphicFramePr>
        <p:xfrm>
          <a:off x="4026182" y="1384786"/>
          <a:ext cx="5055671" cy="4846320"/>
        </p:xfrm>
        <a:graphic>
          <a:graphicData uri="http://schemas.openxmlformats.org/drawingml/2006/table">
            <a:tbl>
              <a:tblPr/>
              <a:tblGrid>
                <a:gridCol w="500297">
                  <a:extLst>
                    <a:ext uri="{9D8B030D-6E8A-4147-A177-3AD203B41FA5}">
                      <a16:colId xmlns:a16="http://schemas.microsoft.com/office/drawing/2014/main" val="3234609428"/>
                    </a:ext>
                  </a:extLst>
                </a:gridCol>
                <a:gridCol w="1798320">
                  <a:extLst>
                    <a:ext uri="{9D8B030D-6E8A-4147-A177-3AD203B41FA5}">
                      <a16:colId xmlns:a16="http://schemas.microsoft.com/office/drawing/2014/main" val="2296176781"/>
                    </a:ext>
                  </a:extLst>
                </a:gridCol>
                <a:gridCol w="2019300">
                  <a:extLst>
                    <a:ext uri="{9D8B030D-6E8A-4147-A177-3AD203B41FA5}">
                      <a16:colId xmlns:a16="http://schemas.microsoft.com/office/drawing/2014/main" val="1066244525"/>
                    </a:ext>
                  </a:extLst>
                </a:gridCol>
                <a:gridCol w="737754">
                  <a:extLst>
                    <a:ext uri="{9D8B030D-6E8A-4147-A177-3AD203B41FA5}">
                      <a16:colId xmlns:a16="http://schemas.microsoft.com/office/drawing/2014/main" val="1162157464"/>
                    </a:ext>
                  </a:extLst>
                </a:gridCol>
              </a:tblGrid>
              <a:tr h="383307">
                <a:tc>
                  <a:txBody>
                    <a:bodyPr/>
                    <a:lstStyle/>
                    <a:p>
                      <a:r>
                        <a:rPr lang="en-US" sz="1200" b="0" i="0">
                          <a:solidFill>
                            <a:srgbClr val="000000"/>
                          </a:solidFill>
                          <a:effectLst/>
                          <a:latin typeface="TimesNewRomanPSMT"/>
                        </a:rPr>
                        <a:t>Scenario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Description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Frequency Band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Channel Model</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617428"/>
                  </a:ext>
                </a:extLst>
              </a:tr>
              <a:tr h="229984">
                <a:tc>
                  <a:txBody>
                    <a:bodyPr/>
                    <a:lstStyle/>
                    <a:p>
                      <a:r>
                        <a:rPr lang="en-US" sz="1200" b="0" i="0" dirty="0">
                          <a:solidFill>
                            <a:srgbClr val="000000"/>
                          </a:solidFill>
                          <a:effectLst/>
                          <a:latin typeface="TimesNewRomanPSMT"/>
                        </a:rPr>
                        <a:t>S2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Body Surface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948819"/>
                  </a:ext>
                </a:extLst>
              </a:tr>
              <a:tr h="383307">
                <a:tc>
                  <a:txBody>
                    <a:bodyPr/>
                    <a:lstStyle/>
                    <a:p>
                      <a:r>
                        <a:rPr lang="en-US" altLang="ja-JP" sz="1200" dirty="0">
                          <a:solidFill>
                            <a:srgbClr val="FF0000"/>
                          </a:solidFill>
                          <a:effectLst/>
                        </a:rPr>
                        <a:t>S2.1</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Implant (upper body) to Body Surface</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0" i="0" dirty="0">
                          <a:solidFill>
                            <a:srgbClr val="FF0000"/>
                          </a:solidFill>
                          <a:effectLst/>
                          <a:latin typeface="TimesNewRomanPSMT"/>
                        </a:rPr>
                        <a:t>3.1-10.6 GHz UWB</a:t>
                      </a:r>
                      <a:endParaRPr lang="en-US" altLang="ja-JP"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rgbClr val="FF0000"/>
                          </a:solidFill>
                          <a:effectLst/>
                        </a:rPr>
                        <a:t>CM2.1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271462"/>
                  </a:ext>
                </a:extLst>
              </a:tr>
              <a:tr h="383307">
                <a:tc>
                  <a:txBody>
                    <a:bodyPr/>
                    <a:lstStyle/>
                    <a:p>
                      <a:r>
                        <a:rPr lang="en-US" sz="1200" dirty="0">
                          <a:solidFill>
                            <a:srgbClr val="FF0000"/>
                          </a:solidFill>
                          <a:effectLst/>
                        </a:rPr>
                        <a:t>S2.2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Implant (head) to Body Surface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0" i="0" dirty="0">
                          <a:solidFill>
                            <a:srgbClr val="FF0000"/>
                          </a:solidFill>
                          <a:effectLst/>
                          <a:latin typeface="TimesNewRomanPSMT"/>
                        </a:rPr>
                        <a:t>3.1-10.6 GHz UWB</a:t>
                      </a:r>
                      <a:endParaRPr lang="en-US" altLang="ja-JP"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dirty="0">
                          <a:solidFill>
                            <a:srgbClr val="FF0000"/>
                          </a:solidFill>
                          <a:effectLst/>
                        </a:rPr>
                        <a:t>CM2.2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539074"/>
                  </a:ext>
                </a:extLst>
              </a:tr>
              <a:tr h="383307">
                <a:tc>
                  <a:txBody>
                    <a:bodyPr/>
                    <a:lstStyle/>
                    <a:p>
                      <a:r>
                        <a:rPr lang="en-US" sz="1200" b="0" i="0">
                          <a:solidFill>
                            <a:srgbClr val="000000"/>
                          </a:solidFill>
                          <a:effectLst/>
                          <a:latin typeface="TimesNewRomanPSMT"/>
                        </a:rPr>
                        <a:t>S3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External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r>
                        <a:rPr lang="de-DE" altLang="ja-JP" sz="1200" b="0" i="0" dirty="0">
                          <a:solidFill>
                            <a:srgbClr val="FF0000"/>
                          </a:solidFill>
                          <a:effectLst/>
                          <a:latin typeface="TimesNewRomanPSMT"/>
                        </a:rPr>
                        <a:t>3.1-10.6 GHz UWB</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876649"/>
                  </a:ext>
                </a:extLst>
              </a:tr>
              <a:tr h="383307">
                <a:tc>
                  <a:txBody>
                    <a:bodyPr/>
                    <a:lstStyle/>
                    <a:p>
                      <a:r>
                        <a:rPr lang="en-US" sz="1200" b="0" i="0" dirty="0">
                          <a:solidFill>
                            <a:srgbClr val="000000"/>
                          </a:solidFill>
                          <a:effectLst/>
                          <a:latin typeface="TimesNewRomanPSMT"/>
                        </a:rPr>
                        <a:t>S4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Body</a:t>
                      </a:r>
                      <a:br>
                        <a:rPr lang="en-US" sz="1200" b="0" i="0" dirty="0">
                          <a:solidFill>
                            <a:srgbClr val="000000"/>
                          </a:solidFill>
                          <a:effectLst/>
                          <a:latin typeface="TimesNewRomanPSMT"/>
                        </a:rPr>
                      </a:br>
                      <a:r>
                        <a:rPr lang="en-US" sz="1200" b="0" i="0" dirty="0">
                          <a:solidFill>
                            <a:srgbClr val="000000"/>
                          </a:solidFill>
                          <a:effectLst/>
                          <a:latin typeface="TimesNewRomanPSMT"/>
                        </a:rPr>
                        <a:t>Surface (LOS)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strike="noStrike" dirty="0">
                          <a:solidFill>
                            <a:schemeClr val="tx1"/>
                          </a:solidFill>
                          <a:effectLst/>
                          <a:latin typeface="TimesNewRomanPSMT"/>
                        </a:rPr>
                        <a:t>400,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90187"/>
                  </a:ext>
                </a:extLst>
              </a:tr>
              <a:tr h="383307">
                <a:tc>
                  <a:txBody>
                    <a:bodyPr/>
                    <a:lstStyle/>
                    <a:p>
                      <a:r>
                        <a:rPr lang="en-US" sz="1100" dirty="0">
                          <a:solidFill>
                            <a:srgbClr val="FF0000"/>
                          </a:solidFill>
                          <a:effectLst/>
                        </a:rPr>
                        <a:t>S4.1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Body Surface to Body</a:t>
                      </a:r>
                    </a:p>
                    <a:p>
                      <a:r>
                        <a:rPr lang="en-US" sz="1200" dirty="0">
                          <a:solidFill>
                            <a:srgbClr val="FF0000"/>
                          </a:solidFill>
                          <a:effectLst/>
                        </a:rPr>
                        <a:t>Surface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dirty="0">
                          <a:solidFill>
                            <a:srgbClr val="FF0000"/>
                          </a:solidFill>
                          <a:effectLst/>
                        </a:rPr>
                        <a:t>3.1-10.6 GHz 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rgbClr val="FF0000"/>
                          </a:solidFill>
                          <a:effectLst/>
                        </a:rPr>
                        <a:t>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044834"/>
                  </a:ext>
                </a:extLst>
              </a:tr>
              <a:tr h="383307">
                <a:tc>
                  <a:txBody>
                    <a:bodyPr/>
                    <a:lstStyle/>
                    <a:p>
                      <a:r>
                        <a:rPr lang="en-US" sz="1200" b="0" i="0">
                          <a:solidFill>
                            <a:srgbClr val="000000"/>
                          </a:solidFill>
                          <a:effectLst/>
                          <a:latin typeface="TimesNewRomanPSMT"/>
                        </a:rPr>
                        <a:t>S5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Body</a:t>
                      </a:r>
                      <a:br>
                        <a:rPr lang="en-US" sz="1200" b="0" i="0">
                          <a:solidFill>
                            <a:srgbClr val="000000"/>
                          </a:solidFill>
                          <a:effectLst/>
                          <a:latin typeface="TimesNewRomanPSMT"/>
                        </a:rPr>
                      </a:br>
                      <a:r>
                        <a:rPr lang="en-US" sz="1200" b="0" i="0">
                          <a:solidFill>
                            <a:srgbClr val="000000"/>
                          </a:solidFill>
                          <a:effectLst/>
                          <a:latin typeface="TimesNewRomanPSMT"/>
                        </a:rPr>
                        <a:t>Surface (NLOS)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a:solidFill>
                            <a:srgbClr val="000000"/>
                          </a:solidFill>
                          <a:effectLst/>
                          <a:latin typeface="TimesNewRomanPSMT"/>
                        </a:rPr>
                        <a:t>400</a:t>
                      </a:r>
                      <a:r>
                        <a:rPr lang="de-DE" sz="1200" b="0" i="0" dirty="0">
                          <a:solidFill>
                            <a:srgbClr val="000000"/>
                          </a:solidFill>
                          <a:effectLst/>
                          <a:latin typeface="TimesNewRomanPSMT"/>
                        </a:rPr>
                        <a:t>,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961351"/>
                  </a:ext>
                </a:extLst>
              </a:tr>
              <a:tr h="383307">
                <a:tc>
                  <a:txBody>
                    <a:bodyPr/>
                    <a:lstStyle/>
                    <a:p>
                      <a:r>
                        <a:rPr lang="en-US" sz="1200" b="0" i="0" dirty="0">
                          <a:solidFill>
                            <a:srgbClr val="000000"/>
                          </a:solidFill>
                          <a:effectLst/>
                          <a:latin typeface="TimesNewRomanPSMT"/>
                        </a:rPr>
                        <a:t>S6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000902"/>
                  </a:ext>
                </a:extLst>
              </a:tr>
              <a:tr h="383307">
                <a:tc>
                  <a:txBody>
                    <a:bodyPr/>
                    <a:lstStyle/>
                    <a:p>
                      <a:r>
                        <a:rPr lang="en-US" sz="1200" dirty="0">
                          <a:solidFill>
                            <a:srgbClr val="FF0000"/>
                          </a:solidFill>
                          <a:effectLst/>
                        </a:rPr>
                        <a:t>S6.1</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Body Surface (head) to External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altLang="ja-JP" sz="1400" b="0" i="0" dirty="0">
                          <a:solidFill>
                            <a:srgbClr val="FF0000"/>
                          </a:solidFill>
                          <a:effectLst/>
                          <a:latin typeface="TimesNewRomanPSMT"/>
                        </a:rPr>
                        <a:t>3.1-10.6 GHz</a:t>
                      </a:r>
                      <a:endParaRPr lang="de-DE"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rgbClr val="FF0000"/>
                          </a:solidFill>
                          <a:effectLst/>
                        </a:rPr>
                        <a:t>CM6.1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040730"/>
                  </a:ext>
                </a:extLst>
              </a:tr>
              <a:tr h="383307">
                <a:tc>
                  <a:txBody>
                    <a:bodyPr/>
                    <a:lstStyle/>
                    <a:p>
                      <a:r>
                        <a:rPr lang="en-US" sz="1200" b="0" i="0" dirty="0">
                          <a:solidFill>
                            <a:srgbClr val="000000"/>
                          </a:solidFill>
                          <a:effectLst/>
                          <a:latin typeface="TimesNewRomanPSMT"/>
                        </a:rPr>
                        <a:t>S7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(NLOS)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936598"/>
                  </a:ext>
                </a:extLst>
              </a:tr>
            </a:tbl>
          </a:graphicData>
        </a:graphic>
      </p:graphicFrame>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762000" y="239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22" name="直線コネクタ 21">
            <a:extLst>
              <a:ext uri="{FF2B5EF4-FFF2-40B4-BE49-F238E27FC236}">
                <a16:creationId xmlns:a16="http://schemas.microsoft.com/office/drawing/2014/main" id="{57FDECB8-2654-AD9D-11CF-06A0D574E4A0}"/>
              </a:ext>
            </a:extLst>
          </p:cNvPr>
          <p:cNvCxnSpPr>
            <a:cxnSpLocks/>
          </p:cNvCxnSpPr>
          <p:nvPr/>
        </p:nvCxnSpPr>
        <p:spPr>
          <a:xfrm flipH="1">
            <a:off x="3771505" y="2392363"/>
            <a:ext cx="254677"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23" name="直線コネクタ 22">
            <a:extLst>
              <a:ext uri="{FF2B5EF4-FFF2-40B4-BE49-F238E27FC236}">
                <a16:creationId xmlns:a16="http://schemas.microsoft.com/office/drawing/2014/main" id="{CA1FDF70-ED07-4F87-39A1-0B8D987F9038}"/>
              </a:ext>
            </a:extLst>
          </p:cNvPr>
          <p:cNvCxnSpPr>
            <a:cxnSpLocks/>
          </p:cNvCxnSpPr>
          <p:nvPr/>
        </p:nvCxnSpPr>
        <p:spPr>
          <a:xfrm flipV="1">
            <a:off x="3771505" y="2392363"/>
            <a:ext cx="0" cy="383874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5" name="直線コネクタ 24">
            <a:extLst>
              <a:ext uri="{FF2B5EF4-FFF2-40B4-BE49-F238E27FC236}">
                <a16:creationId xmlns:a16="http://schemas.microsoft.com/office/drawing/2014/main" id="{F2315E82-279C-3D96-28C3-82FA41D4A5E9}"/>
              </a:ext>
            </a:extLst>
          </p:cNvPr>
          <p:cNvCxnSpPr>
            <a:cxnSpLocks/>
          </p:cNvCxnSpPr>
          <p:nvPr/>
        </p:nvCxnSpPr>
        <p:spPr>
          <a:xfrm flipH="1">
            <a:off x="3047950" y="5989030"/>
            <a:ext cx="577900"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6" name="直線コネクタ 25">
            <a:extLst>
              <a:ext uri="{FF2B5EF4-FFF2-40B4-BE49-F238E27FC236}">
                <a16:creationId xmlns:a16="http://schemas.microsoft.com/office/drawing/2014/main" id="{6654F48E-911A-57EA-8BB3-3BEEFDF42F3B}"/>
              </a:ext>
            </a:extLst>
          </p:cNvPr>
          <p:cNvCxnSpPr>
            <a:cxnSpLocks/>
          </p:cNvCxnSpPr>
          <p:nvPr/>
        </p:nvCxnSpPr>
        <p:spPr>
          <a:xfrm flipH="1">
            <a:off x="3054257" y="5432552"/>
            <a:ext cx="267587"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8" name="直線コネクタ 27">
            <a:extLst>
              <a:ext uri="{FF2B5EF4-FFF2-40B4-BE49-F238E27FC236}">
                <a16:creationId xmlns:a16="http://schemas.microsoft.com/office/drawing/2014/main" id="{09387AF1-FC8B-9B51-116A-ABD0A3DA7CA5}"/>
              </a:ext>
            </a:extLst>
          </p:cNvPr>
          <p:cNvCxnSpPr>
            <a:cxnSpLocks/>
          </p:cNvCxnSpPr>
          <p:nvPr/>
        </p:nvCxnSpPr>
        <p:spPr>
          <a:xfrm flipH="1">
            <a:off x="3054257" y="5725474"/>
            <a:ext cx="393793"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0" name="直線コネクタ 29">
            <a:extLst>
              <a:ext uri="{FF2B5EF4-FFF2-40B4-BE49-F238E27FC236}">
                <a16:creationId xmlns:a16="http://schemas.microsoft.com/office/drawing/2014/main" id="{B450AF81-CC04-A979-A8EE-97902165E3A2}"/>
              </a:ext>
            </a:extLst>
          </p:cNvPr>
          <p:cNvCxnSpPr>
            <a:cxnSpLocks/>
          </p:cNvCxnSpPr>
          <p:nvPr/>
        </p:nvCxnSpPr>
        <p:spPr>
          <a:xfrm flipV="1">
            <a:off x="3151122" y="2830548"/>
            <a:ext cx="0" cy="239145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3" name="直線コネクタ 32">
            <a:extLst>
              <a:ext uri="{FF2B5EF4-FFF2-40B4-BE49-F238E27FC236}">
                <a16:creationId xmlns:a16="http://schemas.microsoft.com/office/drawing/2014/main" id="{0DDC93D7-087D-D903-2A08-00097820AD26}"/>
              </a:ext>
            </a:extLst>
          </p:cNvPr>
          <p:cNvCxnSpPr>
            <a:cxnSpLocks/>
          </p:cNvCxnSpPr>
          <p:nvPr/>
        </p:nvCxnSpPr>
        <p:spPr>
          <a:xfrm flipH="1">
            <a:off x="3151122" y="2830548"/>
            <a:ext cx="87506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34" name="直線コネクタ 33">
            <a:extLst>
              <a:ext uri="{FF2B5EF4-FFF2-40B4-BE49-F238E27FC236}">
                <a16:creationId xmlns:a16="http://schemas.microsoft.com/office/drawing/2014/main" id="{7AA517BC-2E83-7EFE-3B57-F43683C9F334}"/>
              </a:ext>
            </a:extLst>
          </p:cNvPr>
          <p:cNvCxnSpPr>
            <a:cxnSpLocks/>
          </p:cNvCxnSpPr>
          <p:nvPr/>
        </p:nvCxnSpPr>
        <p:spPr>
          <a:xfrm flipH="1">
            <a:off x="3448050" y="4161363"/>
            <a:ext cx="5781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36" name="直線コネクタ 35">
            <a:extLst>
              <a:ext uri="{FF2B5EF4-FFF2-40B4-BE49-F238E27FC236}">
                <a16:creationId xmlns:a16="http://schemas.microsoft.com/office/drawing/2014/main" id="{7DDD2298-0D9A-74F3-E14D-74D627434D86}"/>
              </a:ext>
            </a:extLst>
          </p:cNvPr>
          <p:cNvCxnSpPr>
            <a:cxnSpLocks/>
          </p:cNvCxnSpPr>
          <p:nvPr/>
        </p:nvCxnSpPr>
        <p:spPr>
          <a:xfrm flipH="1">
            <a:off x="3054257" y="5222001"/>
            <a:ext cx="96865"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8" name="直線コネクタ 37">
            <a:extLst>
              <a:ext uri="{FF2B5EF4-FFF2-40B4-BE49-F238E27FC236}">
                <a16:creationId xmlns:a16="http://schemas.microsoft.com/office/drawing/2014/main" id="{AB2DD399-F9F4-08B6-7DC5-26A02D5FCCA3}"/>
              </a:ext>
            </a:extLst>
          </p:cNvPr>
          <p:cNvCxnSpPr>
            <a:cxnSpLocks/>
          </p:cNvCxnSpPr>
          <p:nvPr/>
        </p:nvCxnSpPr>
        <p:spPr>
          <a:xfrm flipV="1">
            <a:off x="3448050" y="4161363"/>
            <a:ext cx="0" cy="1564111"/>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aphicFrame>
        <p:nvGraphicFramePr>
          <p:cNvPr id="8" name="表 7">
            <a:extLst>
              <a:ext uri="{FF2B5EF4-FFF2-40B4-BE49-F238E27FC236}">
                <a16:creationId xmlns:a16="http://schemas.microsoft.com/office/drawing/2014/main" id="{34FCF3F0-FA8B-F03D-1DFD-86E031D6372E}"/>
              </a:ext>
            </a:extLst>
          </p:cNvPr>
          <p:cNvGraphicFramePr>
            <a:graphicFrameLocks noGrp="1"/>
          </p:cNvGraphicFramePr>
          <p:nvPr/>
        </p:nvGraphicFramePr>
        <p:xfrm>
          <a:off x="251461" y="4823609"/>
          <a:ext cx="2802796" cy="1554480"/>
        </p:xfrm>
        <a:graphic>
          <a:graphicData uri="http://schemas.openxmlformats.org/drawingml/2006/table">
            <a:tbl>
              <a:tblPr/>
              <a:tblGrid>
                <a:gridCol w="2802796">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rgbClr val="FF0000"/>
                          </a:solidFill>
                        </a:rPr>
                        <a:t>Implant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rgbClr val="FF0000"/>
                          </a:solidFill>
                        </a:rPr>
                        <a:t>Implant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rgbClr val="FF0000"/>
                          </a:solidFill>
                        </a:rPr>
                        <a:t>Body surface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rgbClr val="FF0000"/>
                          </a:solidFill>
                        </a:rPr>
                        <a:t>Body Surface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rgbClr val="FF0000"/>
                          </a:solidFill>
                          <a:effectLst/>
                          <a:latin typeface="+mn-lt"/>
                          <a:ea typeface="+mn-ea"/>
                          <a:cs typeface="+mn-cs"/>
                          <a:sym typeface="Arial"/>
                        </a:rPr>
                        <a:t>Implant to body surface for capsule endoscopy</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cxnSp>
        <p:nvCxnSpPr>
          <p:cNvPr id="44" name="直線コネクタ 43">
            <a:extLst>
              <a:ext uri="{FF2B5EF4-FFF2-40B4-BE49-F238E27FC236}">
                <a16:creationId xmlns:a16="http://schemas.microsoft.com/office/drawing/2014/main" id="{6FDADCB3-0D56-467F-2A3C-19806FA96C6C}"/>
              </a:ext>
            </a:extLst>
          </p:cNvPr>
          <p:cNvCxnSpPr>
            <a:cxnSpLocks/>
          </p:cNvCxnSpPr>
          <p:nvPr/>
        </p:nvCxnSpPr>
        <p:spPr>
          <a:xfrm flipV="1">
            <a:off x="3304952" y="3283177"/>
            <a:ext cx="0" cy="2149375"/>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7" name="直線コネクタ 46">
            <a:extLst>
              <a:ext uri="{FF2B5EF4-FFF2-40B4-BE49-F238E27FC236}">
                <a16:creationId xmlns:a16="http://schemas.microsoft.com/office/drawing/2014/main" id="{27E4B063-484C-D832-9398-A0F2EBB86E4A}"/>
              </a:ext>
            </a:extLst>
          </p:cNvPr>
          <p:cNvCxnSpPr>
            <a:cxnSpLocks/>
          </p:cNvCxnSpPr>
          <p:nvPr/>
        </p:nvCxnSpPr>
        <p:spPr>
          <a:xfrm flipH="1">
            <a:off x="3304952" y="3283177"/>
            <a:ext cx="72123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50" name="直線コネクタ 49">
            <a:extLst>
              <a:ext uri="{FF2B5EF4-FFF2-40B4-BE49-F238E27FC236}">
                <a16:creationId xmlns:a16="http://schemas.microsoft.com/office/drawing/2014/main" id="{FE1D8C85-2184-C157-E770-5E72F90B86E6}"/>
              </a:ext>
            </a:extLst>
          </p:cNvPr>
          <p:cNvCxnSpPr>
            <a:cxnSpLocks/>
          </p:cNvCxnSpPr>
          <p:nvPr/>
        </p:nvCxnSpPr>
        <p:spPr>
          <a:xfrm flipH="1">
            <a:off x="3054257" y="6231106"/>
            <a:ext cx="717248"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53" name="直線コネクタ 52">
            <a:extLst>
              <a:ext uri="{FF2B5EF4-FFF2-40B4-BE49-F238E27FC236}">
                <a16:creationId xmlns:a16="http://schemas.microsoft.com/office/drawing/2014/main" id="{831D0B63-1EE7-EF0C-FA79-DD621764EA71}"/>
              </a:ext>
            </a:extLst>
          </p:cNvPr>
          <p:cNvCxnSpPr>
            <a:cxnSpLocks/>
          </p:cNvCxnSpPr>
          <p:nvPr/>
        </p:nvCxnSpPr>
        <p:spPr>
          <a:xfrm flipV="1">
            <a:off x="3619500" y="5069413"/>
            <a:ext cx="0" cy="919617"/>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6" name="直線コネクタ 65">
            <a:extLst>
              <a:ext uri="{FF2B5EF4-FFF2-40B4-BE49-F238E27FC236}">
                <a16:creationId xmlns:a16="http://schemas.microsoft.com/office/drawing/2014/main" id="{F9924563-1E24-48C8-0E67-CB61DAFA9A72}"/>
              </a:ext>
            </a:extLst>
          </p:cNvPr>
          <p:cNvCxnSpPr>
            <a:cxnSpLocks/>
          </p:cNvCxnSpPr>
          <p:nvPr/>
        </p:nvCxnSpPr>
        <p:spPr>
          <a:xfrm flipH="1">
            <a:off x="3625850" y="5069413"/>
            <a:ext cx="4003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82386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November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テキスト ボックス 33">
            <a:extLst>
              <a:ext uri="{FF2B5EF4-FFF2-40B4-BE49-F238E27FC236}">
                <a16:creationId xmlns:a16="http://schemas.microsoft.com/office/drawing/2014/main" id="{7C9FCF8D-C03B-4144-B869-2B007082DFE0}"/>
              </a:ext>
            </a:extLst>
          </p:cNvPr>
          <p:cNvSpPr txBox="1"/>
          <p:nvPr/>
        </p:nvSpPr>
        <p:spPr>
          <a:xfrm>
            <a:off x="-272283" y="4889004"/>
            <a:ext cx="2831093" cy="369332"/>
          </a:xfrm>
          <a:prstGeom prst="rect">
            <a:avLst/>
          </a:prstGeom>
          <a:noFill/>
        </p:spPr>
        <p:txBody>
          <a:bodyPr wrap="square">
            <a:spAutoFit/>
          </a:bodyPr>
          <a:lstStyle/>
          <a:p>
            <a:pPr algn="ctr"/>
            <a:r>
              <a:rPr kumimoji="1" lang="en-US" altLang="ja-JP" b="0" strike="noStrike" dirty="0"/>
              <a:t>Gastrointestinal tract</a:t>
            </a:r>
            <a:endParaRPr kumimoji="1" lang="ja-JP" altLang="en-US" b="0" strike="noStrike" dirty="0"/>
          </a:p>
        </p:txBody>
      </p:sp>
      <p:sp>
        <p:nvSpPr>
          <p:cNvPr id="12" name="タイトル 11">
            <a:extLst>
              <a:ext uri="{FF2B5EF4-FFF2-40B4-BE49-F238E27FC236}">
                <a16:creationId xmlns:a16="http://schemas.microsoft.com/office/drawing/2014/main" id="{28C785BE-4C26-CD46-3D45-7061589FBFF7}"/>
              </a:ext>
            </a:extLst>
          </p:cNvPr>
          <p:cNvSpPr>
            <a:spLocks noGrp="1"/>
          </p:cNvSpPr>
          <p:nvPr>
            <p:ph type="title"/>
          </p:nvPr>
        </p:nvSpPr>
        <p:spPr>
          <a:xfrm>
            <a:off x="135050" y="623342"/>
            <a:ext cx="8664918" cy="1024390"/>
          </a:xfrm>
        </p:spPr>
        <p:txBody>
          <a:bodyPr/>
          <a:lstStyle/>
          <a:p>
            <a:r>
              <a:rPr kumimoji="0" lang="en-US" altLang="ja-JP" kern="0" dirty="0"/>
              <a:t>Channel models and scenarios for capsule endoscopy S.2.1</a:t>
            </a:r>
            <a:endParaRPr lang="ja-JP" altLang="en-US" dirty="0"/>
          </a:p>
        </p:txBody>
      </p:sp>
      <p:grpSp>
        <p:nvGrpSpPr>
          <p:cNvPr id="39" name="グループ化 38">
            <a:extLst>
              <a:ext uri="{FF2B5EF4-FFF2-40B4-BE49-F238E27FC236}">
                <a16:creationId xmlns:a16="http://schemas.microsoft.com/office/drawing/2014/main" id="{045021DA-FBC1-0A75-28B8-85F50B672DEE}"/>
              </a:ext>
            </a:extLst>
          </p:cNvPr>
          <p:cNvGrpSpPr/>
          <p:nvPr/>
        </p:nvGrpSpPr>
        <p:grpSpPr>
          <a:xfrm>
            <a:off x="145181" y="3456127"/>
            <a:ext cx="8929837" cy="1532223"/>
            <a:chOff x="1118354" y="3502915"/>
            <a:chExt cx="7210686" cy="1237243"/>
          </a:xfrm>
        </p:grpSpPr>
        <p:sp>
          <p:nvSpPr>
            <p:cNvPr id="13" name="フリーフォーム: 図形 12">
              <a:extLst>
                <a:ext uri="{FF2B5EF4-FFF2-40B4-BE49-F238E27FC236}">
                  <a16:creationId xmlns:a16="http://schemas.microsoft.com/office/drawing/2014/main" id="{9FA2BCBD-4A21-FDC7-0452-413AC555BA09}"/>
                </a:ext>
              </a:extLst>
            </p:cNvPr>
            <p:cNvSpPr/>
            <p:nvPr/>
          </p:nvSpPr>
          <p:spPr>
            <a:xfrm>
              <a:off x="1118354" y="3502915"/>
              <a:ext cx="7210686" cy="1237243"/>
            </a:xfrm>
            <a:custGeom>
              <a:avLst/>
              <a:gdLst>
                <a:gd name="connsiteX0" fmla="*/ 74280 w 7045448"/>
                <a:gd name="connsiteY0" fmla="*/ 307817 h 1104522"/>
                <a:gd name="connsiteX1" fmla="*/ 83333 w 7045448"/>
                <a:gd name="connsiteY1" fmla="*/ 190122 h 1104522"/>
                <a:gd name="connsiteX2" fmla="*/ 110494 w 7045448"/>
                <a:gd name="connsiteY2" fmla="*/ 172015 h 1104522"/>
                <a:gd name="connsiteX3" fmla="*/ 191975 w 7045448"/>
                <a:gd name="connsiteY3" fmla="*/ 99588 h 1104522"/>
                <a:gd name="connsiteX4" fmla="*/ 300616 w 7045448"/>
                <a:gd name="connsiteY4" fmla="*/ 54320 h 1104522"/>
                <a:gd name="connsiteX5" fmla="*/ 354937 w 7045448"/>
                <a:gd name="connsiteY5" fmla="*/ 36213 h 1104522"/>
                <a:gd name="connsiteX6" fmla="*/ 382098 w 7045448"/>
                <a:gd name="connsiteY6" fmla="*/ 27160 h 1104522"/>
                <a:gd name="connsiteX7" fmla="*/ 418311 w 7045448"/>
                <a:gd name="connsiteY7" fmla="*/ 18106 h 1104522"/>
                <a:gd name="connsiteX8" fmla="*/ 445472 w 7045448"/>
                <a:gd name="connsiteY8" fmla="*/ 9053 h 1104522"/>
                <a:gd name="connsiteX9" fmla="*/ 508846 w 7045448"/>
                <a:gd name="connsiteY9" fmla="*/ 0 h 1104522"/>
                <a:gd name="connsiteX10" fmla="*/ 680862 w 7045448"/>
                <a:gd name="connsiteY10" fmla="*/ 18106 h 1104522"/>
                <a:gd name="connsiteX11" fmla="*/ 762343 w 7045448"/>
                <a:gd name="connsiteY11" fmla="*/ 90534 h 1104522"/>
                <a:gd name="connsiteX12" fmla="*/ 807610 w 7045448"/>
                <a:gd name="connsiteY12" fmla="*/ 117695 h 1104522"/>
                <a:gd name="connsiteX13" fmla="*/ 843824 w 7045448"/>
                <a:gd name="connsiteY13" fmla="*/ 153908 h 1104522"/>
                <a:gd name="connsiteX14" fmla="*/ 943412 w 7045448"/>
                <a:gd name="connsiteY14" fmla="*/ 289710 h 1104522"/>
                <a:gd name="connsiteX15" fmla="*/ 970573 w 7045448"/>
                <a:gd name="connsiteY15" fmla="*/ 362138 h 1104522"/>
                <a:gd name="connsiteX16" fmla="*/ 1015840 w 7045448"/>
                <a:gd name="connsiteY16" fmla="*/ 407405 h 1104522"/>
                <a:gd name="connsiteX17" fmla="*/ 1124482 w 7045448"/>
                <a:gd name="connsiteY17" fmla="*/ 470780 h 1104522"/>
                <a:gd name="connsiteX18" fmla="*/ 1224070 w 7045448"/>
                <a:gd name="connsiteY18" fmla="*/ 506994 h 1104522"/>
                <a:gd name="connsiteX19" fmla="*/ 1586208 w 7045448"/>
                <a:gd name="connsiteY19" fmla="*/ 488887 h 1104522"/>
                <a:gd name="connsiteX20" fmla="*/ 2075096 w 7045448"/>
                <a:gd name="connsiteY20" fmla="*/ 479833 h 1104522"/>
                <a:gd name="connsiteX21" fmla="*/ 2455341 w 7045448"/>
                <a:gd name="connsiteY21" fmla="*/ 470780 h 1104522"/>
                <a:gd name="connsiteX22" fmla="*/ 2573036 w 7045448"/>
                <a:gd name="connsiteY22" fmla="*/ 461726 h 1104522"/>
                <a:gd name="connsiteX23" fmla="*/ 2672624 w 7045448"/>
                <a:gd name="connsiteY23" fmla="*/ 452673 h 1104522"/>
                <a:gd name="connsiteX24" fmla="*/ 2908014 w 7045448"/>
                <a:gd name="connsiteY24" fmla="*/ 443619 h 1104522"/>
                <a:gd name="connsiteX25" fmla="*/ 3116244 w 7045448"/>
                <a:gd name="connsiteY25" fmla="*/ 434566 h 1104522"/>
                <a:gd name="connsiteX26" fmla="*/ 3424062 w 7045448"/>
                <a:gd name="connsiteY26" fmla="*/ 425512 h 1104522"/>
                <a:gd name="connsiteX27" fmla="*/ 3722826 w 7045448"/>
                <a:gd name="connsiteY27" fmla="*/ 407405 h 1104522"/>
                <a:gd name="connsiteX28" fmla="*/ 4157393 w 7045448"/>
                <a:gd name="connsiteY28" fmla="*/ 425512 h 1104522"/>
                <a:gd name="connsiteX29" fmla="*/ 4193606 w 7045448"/>
                <a:gd name="connsiteY29" fmla="*/ 434566 h 1104522"/>
                <a:gd name="connsiteX30" fmla="*/ 4374676 w 7045448"/>
                <a:gd name="connsiteY30" fmla="*/ 461726 h 1104522"/>
                <a:gd name="connsiteX31" fmla="*/ 4709654 w 7045448"/>
                <a:gd name="connsiteY31" fmla="*/ 479833 h 1104522"/>
                <a:gd name="connsiteX32" fmla="*/ 4890723 w 7045448"/>
                <a:gd name="connsiteY32" fmla="*/ 506994 h 1104522"/>
                <a:gd name="connsiteX33" fmla="*/ 5370557 w 7045448"/>
                <a:gd name="connsiteY33" fmla="*/ 516047 h 1104522"/>
                <a:gd name="connsiteX34" fmla="*/ 5741749 w 7045448"/>
                <a:gd name="connsiteY34" fmla="*/ 525100 h 1104522"/>
                <a:gd name="connsiteX35" fmla="*/ 5959032 w 7045448"/>
                <a:gd name="connsiteY35" fmla="*/ 534154 h 1104522"/>
                <a:gd name="connsiteX36" fmla="*/ 6456973 w 7045448"/>
                <a:gd name="connsiteY36" fmla="*/ 543207 h 1104522"/>
                <a:gd name="connsiteX37" fmla="*/ 6574668 w 7045448"/>
                <a:gd name="connsiteY37" fmla="*/ 534154 h 1104522"/>
                <a:gd name="connsiteX38" fmla="*/ 6683309 w 7045448"/>
                <a:gd name="connsiteY38" fmla="*/ 506994 h 1104522"/>
                <a:gd name="connsiteX39" fmla="*/ 6710470 w 7045448"/>
                <a:gd name="connsiteY39" fmla="*/ 479833 h 1104522"/>
                <a:gd name="connsiteX40" fmla="*/ 6719523 w 7045448"/>
                <a:gd name="connsiteY40" fmla="*/ 452673 h 1104522"/>
                <a:gd name="connsiteX41" fmla="*/ 6755737 w 7045448"/>
                <a:gd name="connsiteY41" fmla="*/ 362138 h 1104522"/>
                <a:gd name="connsiteX42" fmla="*/ 6764791 w 7045448"/>
                <a:gd name="connsiteY42" fmla="*/ 307817 h 1104522"/>
                <a:gd name="connsiteX43" fmla="*/ 6782898 w 7045448"/>
                <a:gd name="connsiteY43" fmla="*/ 271603 h 1104522"/>
                <a:gd name="connsiteX44" fmla="*/ 6791951 w 7045448"/>
                <a:gd name="connsiteY44" fmla="*/ 244443 h 1104522"/>
                <a:gd name="connsiteX45" fmla="*/ 6801004 w 7045448"/>
                <a:gd name="connsiteY45" fmla="*/ 208229 h 1104522"/>
                <a:gd name="connsiteX46" fmla="*/ 6828165 w 7045448"/>
                <a:gd name="connsiteY46" fmla="*/ 181069 h 1104522"/>
                <a:gd name="connsiteX47" fmla="*/ 6900593 w 7045448"/>
                <a:gd name="connsiteY47" fmla="*/ 144855 h 1104522"/>
                <a:gd name="connsiteX48" fmla="*/ 6963967 w 7045448"/>
                <a:gd name="connsiteY48" fmla="*/ 172015 h 1104522"/>
                <a:gd name="connsiteX49" fmla="*/ 6991127 w 7045448"/>
                <a:gd name="connsiteY49" fmla="*/ 217283 h 1104522"/>
                <a:gd name="connsiteX50" fmla="*/ 7027341 w 7045448"/>
                <a:gd name="connsiteY50" fmla="*/ 298764 h 1104522"/>
                <a:gd name="connsiteX51" fmla="*/ 7036395 w 7045448"/>
                <a:gd name="connsiteY51" fmla="*/ 334978 h 1104522"/>
                <a:gd name="connsiteX52" fmla="*/ 7045448 w 7045448"/>
                <a:gd name="connsiteY52" fmla="*/ 362138 h 1104522"/>
                <a:gd name="connsiteX53" fmla="*/ 7036395 w 7045448"/>
                <a:gd name="connsiteY53" fmla="*/ 579421 h 1104522"/>
                <a:gd name="connsiteX54" fmla="*/ 7018288 w 7045448"/>
                <a:gd name="connsiteY54" fmla="*/ 606582 h 1104522"/>
                <a:gd name="connsiteX55" fmla="*/ 7009234 w 7045448"/>
                <a:gd name="connsiteY55" fmla="*/ 660902 h 1104522"/>
                <a:gd name="connsiteX56" fmla="*/ 6991127 w 7045448"/>
                <a:gd name="connsiteY56" fmla="*/ 697116 h 1104522"/>
                <a:gd name="connsiteX57" fmla="*/ 6945860 w 7045448"/>
                <a:gd name="connsiteY57" fmla="*/ 769544 h 1104522"/>
                <a:gd name="connsiteX58" fmla="*/ 6909646 w 7045448"/>
                <a:gd name="connsiteY58" fmla="*/ 841972 h 1104522"/>
                <a:gd name="connsiteX59" fmla="*/ 6873432 w 7045448"/>
                <a:gd name="connsiteY59" fmla="*/ 851025 h 1104522"/>
                <a:gd name="connsiteX60" fmla="*/ 6728577 w 7045448"/>
                <a:gd name="connsiteY60" fmla="*/ 832918 h 1104522"/>
                <a:gd name="connsiteX61" fmla="*/ 6592775 w 7045448"/>
                <a:gd name="connsiteY61" fmla="*/ 814811 h 1104522"/>
                <a:gd name="connsiteX62" fmla="*/ 6339278 w 7045448"/>
                <a:gd name="connsiteY62" fmla="*/ 823865 h 1104522"/>
                <a:gd name="connsiteX63" fmla="*/ 6203476 w 7045448"/>
                <a:gd name="connsiteY63" fmla="*/ 841972 h 1104522"/>
                <a:gd name="connsiteX64" fmla="*/ 6031460 w 7045448"/>
                <a:gd name="connsiteY64" fmla="*/ 851025 h 1104522"/>
                <a:gd name="connsiteX65" fmla="*/ 5859444 w 7045448"/>
                <a:gd name="connsiteY65" fmla="*/ 869132 h 1104522"/>
                <a:gd name="connsiteX66" fmla="*/ 5578787 w 7045448"/>
                <a:gd name="connsiteY66" fmla="*/ 878186 h 1104522"/>
                <a:gd name="connsiteX67" fmla="*/ 5415824 w 7045448"/>
                <a:gd name="connsiteY67" fmla="*/ 887239 h 1104522"/>
                <a:gd name="connsiteX68" fmla="*/ 5198541 w 7045448"/>
                <a:gd name="connsiteY68" fmla="*/ 896293 h 1104522"/>
                <a:gd name="connsiteX69" fmla="*/ 5071793 w 7045448"/>
                <a:gd name="connsiteY69" fmla="*/ 923453 h 1104522"/>
                <a:gd name="connsiteX70" fmla="*/ 4999365 w 7045448"/>
                <a:gd name="connsiteY70" fmla="*/ 932506 h 1104522"/>
                <a:gd name="connsiteX71" fmla="*/ 4945044 w 7045448"/>
                <a:gd name="connsiteY71" fmla="*/ 941560 h 1104522"/>
                <a:gd name="connsiteX72" fmla="*/ 4791135 w 7045448"/>
                <a:gd name="connsiteY72" fmla="*/ 959667 h 1104522"/>
                <a:gd name="connsiteX73" fmla="*/ 4628173 w 7045448"/>
                <a:gd name="connsiteY73" fmla="*/ 986827 h 1104522"/>
                <a:gd name="connsiteX74" fmla="*/ 3795254 w 7045448"/>
                <a:gd name="connsiteY74" fmla="*/ 1004934 h 1104522"/>
                <a:gd name="connsiteX75" fmla="*/ 3614185 w 7045448"/>
                <a:gd name="connsiteY75" fmla="*/ 1013988 h 1104522"/>
                <a:gd name="connsiteX76" fmla="*/ 3505543 w 7045448"/>
                <a:gd name="connsiteY76" fmla="*/ 1023041 h 1104522"/>
                <a:gd name="connsiteX77" fmla="*/ 3424062 w 7045448"/>
                <a:gd name="connsiteY77" fmla="*/ 1032095 h 1104522"/>
                <a:gd name="connsiteX78" fmla="*/ 2781266 w 7045448"/>
                <a:gd name="connsiteY78" fmla="*/ 1059255 h 1104522"/>
                <a:gd name="connsiteX79" fmla="*/ 2654517 w 7045448"/>
                <a:gd name="connsiteY79" fmla="*/ 1068308 h 1104522"/>
                <a:gd name="connsiteX80" fmla="*/ 2391967 w 7045448"/>
                <a:gd name="connsiteY80" fmla="*/ 1077362 h 1104522"/>
                <a:gd name="connsiteX81" fmla="*/ 2219951 w 7045448"/>
                <a:gd name="connsiteY81" fmla="*/ 1095469 h 1104522"/>
                <a:gd name="connsiteX82" fmla="*/ 2075096 w 7045448"/>
                <a:gd name="connsiteY82" fmla="*/ 1104522 h 1104522"/>
                <a:gd name="connsiteX83" fmla="*/ 1740117 w 7045448"/>
                <a:gd name="connsiteY83" fmla="*/ 1095469 h 1104522"/>
                <a:gd name="connsiteX84" fmla="*/ 1676743 w 7045448"/>
                <a:gd name="connsiteY84" fmla="*/ 1077362 h 1104522"/>
                <a:gd name="connsiteX85" fmla="*/ 1450406 w 7045448"/>
                <a:gd name="connsiteY85" fmla="*/ 1050201 h 1104522"/>
                <a:gd name="connsiteX86" fmla="*/ 1260284 w 7045448"/>
                <a:gd name="connsiteY86" fmla="*/ 1041148 h 1104522"/>
                <a:gd name="connsiteX87" fmla="*/ 988680 w 7045448"/>
                <a:gd name="connsiteY87" fmla="*/ 1023041 h 1104522"/>
                <a:gd name="connsiteX88" fmla="*/ 626541 w 7045448"/>
                <a:gd name="connsiteY88" fmla="*/ 1013988 h 1104522"/>
                <a:gd name="connsiteX89" fmla="*/ 490739 w 7045448"/>
                <a:gd name="connsiteY89" fmla="*/ 1004934 h 1104522"/>
                <a:gd name="connsiteX90" fmla="*/ 291563 w 7045448"/>
                <a:gd name="connsiteY90" fmla="*/ 977774 h 1104522"/>
                <a:gd name="connsiteX91" fmla="*/ 137654 w 7045448"/>
                <a:gd name="connsiteY91" fmla="*/ 941560 h 1104522"/>
                <a:gd name="connsiteX92" fmla="*/ 74280 w 7045448"/>
                <a:gd name="connsiteY92" fmla="*/ 851025 h 1104522"/>
                <a:gd name="connsiteX93" fmla="*/ 56173 w 7045448"/>
                <a:gd name="connsiteY93" fmla="*/ 823865 h 1104522"/>
                <a:gd name="connsiteX94" fmla="*/ 29012 w 7045448"/>
                <a:gd name="connsiteY94" fmla="*/ 760491 h 1104522"/>
                <a:gd name="connsiteX95" fmla="*/ 10905 w 7045448"/>
                <a:gd name="connsiteY95" fmla="*/ 724277 h 1104522"/>
                <a:gd name="connsiteX96" fmla="*/ 10905 w 7045448"/>
                <a:gd name="connsiteY96" fmla="*/ 416459 h 1104522"/>
                <a:gd name="connsiteX97" fmla="*/ 29012 w 7045448"/>
                <a:gd name="connsiteY97" fmla="*/ 353085 h 1104522"/>
                <a:gd name="connsiteX98" fmla="*/ 47119 w 7045448"/>
                <a:gd name="connsiteY98" fmla="*/ 325924 h 1104522"/>
                <a:gd name="connsiteX99" fmla="*/ 74280 w 7045448"/>
                <a:gd name="connsiteY99" fmla="*/ 307817 h 1104522"/>
                <a:gd name="connsiteX0" fmla="*/ 74280 w 7045448"/>
                <a:gd name="connsiteY0" fmla="*/ 307817 h 1104522"/>
                <a:gd name="connsiteX1" fmla="*/ 83333 w 7045448"/>
                <a:gd name="connsiteY1" fmla="*/ 190122 h 1104522"/>
                <a:gd name="connsiteX2" fmla="*/ 110494 w 7045448"/>
                <a:gd name="connsiteY2" fmla="*/ 172015 h 1104522"/>
                <a:gd name="connsiteX3" fmla="*/ 191975 w 7045448"/>
                <a:gd name="connsiteY3" fmla="*/ 99588 h 1104522"/>
                <a:gd name="connsiteX4" fmla="*/ 300616 w 7045448"/>
                <a:gd name="connsiteY4" fmla="*/ 54320 h 1104522"/>
                <a:gd name="connsiteX5" fmla="*/ 354937 w 7045448"/>
                <a:gd name="connsiteY5" fmla="*/ 36213 h 1104522"/>
                <a:gd name="connsiteX6" fmla="*/ 382098 w 7045448"/>
                <a:gd name="connsiteY6" fmla="*/ 27160 h 1104522"/>
                <a:gd name="connsiteX7" fmla="*/ 418311 w 7045448"/>
                <a:gd name="connsiteY7" fmla="*/ 18106 h 1104522"/>
                <a:gd name="connsiteX8" fmla="*/ 445472 w 7045448"/>
                <a:gd name="connsiteY8" fmla="*/ 9053 h 1104522"/>
                <a:gd name="connsiteX9" fmla="*/ 508846 w 7045448"/>
                <a:gd name="connsiteY9" fmla="*/ 0 h 1104522"/>
                <a:gd name="connsiteX10" fmla="*/ 680862 w 7045448"/>
                <a:gd name="connsiteY10" fmla="*/ 18106 h 1104522"/>
                <a:gd name="connsiteX11" fmla="*/ 762343 w 7045448"/>
                <a:gd name="connsiteY11" fmla="*/ 90534 h 1104522"/>
                <a:gd name="connsiteX12" fmla="*/ 807610 w 7045448"/>
                <a:gd name="connsiteY12" fmla="*/ 117695 h 1104522"/>
                <a:gd name="connsiteX13" fmla="*/ 820485 w 7045448"/>
                <a:gd name="connsiteY13" fmla="*/ 371611 h 1104522"/>
                <a:gd name="connsiteX14" fmla="*/ 943412 w 7045448"/>
                <a:gd name="connsiteY14" fmla="*/ 289710 h 1104522"/>
                <a:gd name="connsiteX15" fmla="*/ 970573 w 7045448"/>
                <a:gd name="connsiteY15" fmla="*/ 362138 h 1104522"/>
                <a:gd name="connsiteX16" fmla="*/ 1015840 w 7045448"/>
                <a:gd name="connsiteY16" fmla="*/ 407405 h 1104522"/>
                <a:gd name="connsiteX17" fmla="*/ 1124482 w 7045448"/>
                <a:gd name="connsiteY17" fmla="*/ 470780 h 1104522"/>
                <a:gd name="connsiteX18" fmla="*/ 1224070 w 7045448"/>
                <a:gd name="connsiteY18" fmla="*/ 506994 h 1104522"/>
                <a:gd name="connsiteX19" fmla="*/ 1586208 w 7045448"/>
                <a:gd name="connsiteY19" fmla="*/ 488887 h 1104522"/>
                <a:gd name="connsiteX20" fmla="*/ 2075096 w 7045448"/>
                <a:gd name="connsiteY20" fmla="*/ 479833 h 1104522"/>
                <a:gd name="connsiteX21" fmla="*/ 2455341 w 7045448"/>
                <a:gd name="connsiteY21" fmla="*/ 470780 h 1104522"/>
                <a:gd name="connsiteX22" fmla="*/ 2573036 w 7045448"/>
                <a:gd name="connsiteY22" fmla="*/ 461726 h 1104522"/>
                <a:gd name="connsiteX23" fmla="*/ 2672624 w 7045448"/>
                <a:gd name="connsiteY23" fmla="*/ 452673 h 1104522"/>
                <a:gd name="connsiteX24" fmla="*/ 2908014 w 7045448"/>
                <a:gd name="connsiteY24" fmla="*/ 443619 h 1104522"/>
                <a:gd name="connsiteX25" fmla="*/ 3116244 w 7045448"/>
                <a:gd name="connsiteY25" fmla="*/ 434566 h 1104522"/>
                <a:gd name="connsiteX26" fmla="*/ 3424062 w 7045448"/>
                <a:gd name="connsiteY26" fmla="*/ 425512 h 1104522"/>
                <a:gd name="connsiteX27" fmla="*/ 3722826 w 7045448"/>
                <a:gd name="connsiteY27" fmla="*/ 407405 h 1104522"/>
                <a:gd name="connsiteX28" fmla="*/ 4157393 w 7045448"/>
                <a:gd name="connsiteY28" fmla="*/ 425512 h 1104522"/>
                <a:gd name="connsiteX29" fmla="*/ 4193606 w 7045448"/>
                <a:gd name="connsiteY29" fmla="*/ 434566 h 1104522"/>
                <a:gd name="connsiteX30" fmla="*/ 4374676 w 7045448"/>
                <a:gd name="connsiteY30" fmla="*/ 461726 h 1104522"/>
                <a:gd name="connsiteX31" fmla="*/ 4709654 w 7045448"/>
                <a:gd name="connsiteY31" fmla="*/ 479833 h 1104522"/>
                <a:gd name="connsiteX32" fmla="*/ 4890723 w 7045448"/>
                <a:gd name="connsiteY32" fmla="*/ 506994 h 1104522"/>
                <a:gd name="connsiteX33" fmla="*/ 5370557 w 7045448"/>
                <a:gd name="connsiteY33" fmla="*/ 516047 h 1104522"/>
                <a:gd name="connsiteX34" fmla="*/ 5741749 w 7045448"/>
                <a:gd name="connsiteY34" fmla="*/ 525100 h 1104522"/>
                <a:gd name="connsiteX35" fmla="*/ 5959032 w 7045448"/>
                <a:gd name="connsiteY35" fmla="*/ 534154 h 1104522"/>
                <a:gd name="connsiteX36" fmla="*/ 6456973 w 7045448"/>
                <a:gd name="connsiteY36" fmla="*/ 543207 h 1104522"/>
                <a:gd name="connsiteX37" fmla="*/ 6574668 w 7045448"/>
                <a:gd name="connsiteY37" fmla="*/ 534154 h 1104522"/>
                <a:gd name="connsiteX38" fmla="*/ 6683309 w 7045448"/>
                <a:gd name="connsiteY38" fmla="*/ 506994 h 1104522"/>
                <a:gd name="connsiteX39" fmla="*/ 6710470 w 7045448"/>
                <a:gd name="connsiteY39" fmla="*/ 479833 h 1104522"/>
                <a:gd name="connsiteX40" fmla="*/ 6719523 w 7045448"/>
                <a:gd name="connsiteY40" fmla="*/ 452673 h 1104522"/>
                <a:gd name="connsiteX41" fmla="*/ 6755737 w 7045448"/>
                <a:gd name="connsiteY41" fmla="*/ 362138 h 1104522"/>
                <a:gd name="connsiteX42" fmla="*/ 6764791 w 7045448"/>
                <a:gd name="connsiteY42" fmla="*/ 307817 h 1104522"/>
                <a:gd name="connsiteX43" fmla="*/ 6782898 w 7045448"/>
                <a:gd name="connsiteY43" fmla="*/ 271603 h 1104522"/>
                <a:gd name="connsiteX44" fmla="*/ 6791951 w 7045448"/>
                <a:gd name="connsiteY44" fmla="*/ 244443 h 1104522"/>
                <a:gd name="connsiteX45" fmla="*/ 6801004 w 7045448"/>
                <a:gd name="connsiteY45" fmla="*/ 208229 h 1104522"/>
                <a:gd name="connsiteX46" fmla="*/ 6828165 w 7045448"/>
                <a:gd name="connsiteY46" fmla="*/ 181069 h 1104522"/>
                <a:gd name="connsiteX47" fmla="*/ 6900593 w 7045448"/>
                <a:gd name="connsiteY47" fmla="*/ 144855 h 1104522"/>
                <a:gd name="connsiteX48" fmla="*/ 6963967 w 7045448"/>
                <a:gd name="connsiteY48" fmla="*/ 172015 h 1104522"/>
                <a:gd name="connsiteX49" fmla="*/ 6991127 w 7045448"/>
                <a:gd name="connsiteY49" fmla="*/ 217283 h 1104522"/>
                <a:gd name="connsiteX50" fmla="*/ 7027341 w 7045448"/>
                <a:gd name="connsiteY50" fmla="*/ 298764 h 1104522"/>
                <a:gd name="connsiteX51" fmla="*/ 7036395 w 7045448"/>
                <a:gd name="connsiteY51" fmla="*/ 334978 h 1104522"/>
                <a:gd name="connsiteX52" fmla="*/ 7045448 w 7045448"/>
                <a:gd name="connsiteY52" fmla="*/ 362138 h 1104522"/>
                <a:gd name="connsiteX53" fmla="*/ 7036395 w 7045448"/>
                <a:gd name="connsiteY53" fmla="*/ 579421 h 1104522"/>
                <a:gd name="connsiteX54" fmla="*/ 7018288 w 7045448"/>
                <a:gd name="connsiteY54" fmla="*/ 606582 h 1104522"/>
                <a:gd name="connsiteX55" fmla="*/ 7009234 w 7045448"/>
                <a:gd name="connsiteY55" fmla="*/ 660902 h 1104522"/>
                <a:gd name="connsiteX56" fmla="*/ 6991127 w 7045448"/>
                <a:gd name="connsiteY56" fmla="*/ 697116 h 1104522"/>
                <a:gd name="connsiteX57" fmla="*/ 6945860 w 7045448"/>
                <a:gd name="connsiteY57" fmla="*/ 769544 h 1104522"/>
                <a:gd name="connsiteX58" fmla="*/ 6909646 w 7045448"/>
                <a:gd name="connsiteY58" fmla="*/ 841972 h 1104522"/>
                <a:gd name="connsiteX59" fmla="*/ 6873432 w 7045448"/>
                <a:gd name="connsiteY59" fmla="*/ 851025 h 1104522"/>
                <a:gd name="connsiteX60" fmla="*/ 6728577 w 7045448"/>
                <a:gd name="connsiteY60" fmla="*/ 832918 h 1104522"/>
                <a:gd name="connsiteX61" fmla="*/ 6592775 w 7045448"/>
                <a:gd name="connsiteY61" fmla="*/ 814811 h 1104522"/>
                <a:gd name="connsiteX62" fmla="*/ 6339278 w 7045448"/>
                <a:gd name="connsiteY62" fmla="*/ 823865 h 1104522"/>
                <a:gd name="connsiteX63" fmla="*/ 6203476 w 7045448"/>
                <a:gd name="connsiteY63" fmla="*/ 841972 h 1104522"/>
                <a:gd name="connsiteX64" fmla="*/ 6031460 w 7045448"/>
                <a:gd name="connsiteY64" fmla="*/ 851025 h 1104522"/>
                <a:gd name="connsiteX65" fmla="*/ 5859444 w 7045448"/>
                <a:gd name="connsiteY65" fmla="*/ 869132 h 1104522"/>
                <a:gd name="connsiteX66" fmla="*/ 5578787 w 7045448"/>
                <a:gd name="connsiteY66" fmla="*/ 878186 h 1104522"/>
                <a:gd name="connsiteX67" fmla="*/ 5415824 w 7045448"/>
                <a:gd name="connsiteY67" fmla="*/ 887239 h 1104522"/>
                <a:gd name="connsiteX68" fmla="*/ 5198541 w 7045448"/>
                <a:gd name="connsiteY68" fmla="*/ 896293 h 1104522"/>
                <a:gd name="connsiteX69" fmla="*/ 5071793 w 7045448"/>
                <a:gd name="connsiteY69" fmla="*/ 923453 h 1104522"/>
                <a:gd name="connsiteX70" fmla="*/ 4999365 w 7045448"/>
                <a:gd name="connsiteY70" fmla="*/ 932506 h 1104522"/>
                <a:gd name="connsiteX71" fmla="*/ 4945044 w 7045448"/>
                <a:gd name="connsiteY71" fmla="*/ 941560 h 1104522"/>
                <a:gd name="connsiteX72" fmla="*/ 4791135 w 7045448"/>
                <a:gd name="connsiteY72" fmla="*/ 959667 h 1104522"/>
                <a:gd name="connsiteX73" fmla="*/ 4628173 w 7045448"/>
                <a:gd name="connsiteY73" fmla="*/ 986827 h 1104522"/>
                <a:gd name="connsiteX74" fmla="*/ 3795254 w 7045448"/>
                <a:gd name="connsiteY74" fmla="*/ 1004934 h 1104522"/>
                <a:gd name="connsiteX75" fmla="*/ 3614185 w 7045448"/>
                <a:gd name="connsiteY75" fmla="*/ 1013988 h 1104522"/>
                <a:gd name="connsiteX76" fmla="*/ 3505543 w 7045448"/>
                <a:gd name="connsiteY76" fmla="*/ 1023041 h 1104522"/>
                <a:gd name="connsiteX77" fmla="*/ 3424062 w 7045448"/>
                <a:gd name="connsiteY77" fmla="*/ 1032095 h 1104522"/>
                <a:gd name="connsiteX78" fmla="*/ 2781266 w 7045448"/>
                <a:gd name="connsiteY78" fmla="*/ 1059255 h 1104522"/>
                <a:gd name="connsiteX79" fmla="*/ 2654517 w 7045448"/>
                <a:gd name="connsiteY79" fmla="*/ 1068308 h 1104522"/>
                <a:gd name="connsiteX80" fmla="*/ 2391967 w 7045448"/>
                <a:gd name="connsiteY80" fmla="*/ 1077362 h 1104522"/>
                <a:gd name="connsiteX81" fmla="*/ 2219951 w 7045448"/>
                <a:gd name="connsiteY81" fmla="*/ 1095469 h 1104522"/>
                <a:gd name="connsiteX82" fmla="*/ 2075096 w 7045448"/>
                <a:gd name="connsiteY82" fmla="*/ 1104522 h 1104522"/>
                <a:gd name="connsiteX83" fmla="*/ 1740117 w 7045448"/>
                <a:gd name="connsiteY83" fmla="*/ 1095469 h 1104522"/>
                <a:gd name="connsiteX84" fmla="*/ 1676743 w 7045448"/>
                <a:gd name="connsiteY84" fmla="*/ 1077362 h 1104522"/>
                <a:gd name="connsiteX85" fmla="*/ 1450406 w 7045448"/>
                <a:gd name="connsiteY85" fmla="*/ 1050201 h 1104522"/>
                <a:gd name="connsiteX86" fmla="*/ 1260284 w 7045448"/>
                <a:gd name="connsiteY86" fmla="*/ 1041148 h 1104522"/>
                <a:gd name="connsiteX87" fmla="*/ 988680 w 7045448"/>
                <a:gd name="connsiteY87" fmla="*/ 1023041 h 1104522"/>
                <a:gd name="connsiteX88" fmla="*/ 626541 w 7045448"/>
                <a:gd name="connsiteY88" fmla="*/ 1013988 h 1104522"/>
                <a:gd name="connsiteX89" fmla="*/ 490739 w 7045448"/>
                <a:gd name="connsiteY89" fmla="*/ 1004934 h 1104522"/>
                <a:gd name="connsiteX90" fmla="*/ 291563 w 7045448"/>
                <a:gd name="connsiteY90" fmla="*/ 977774 h 1104522"/>
                <a:gd name="connsiteX91" fmla="*/ 137654 w 7045448"/>
                <a:gd name="connsiteY91" fmla="*/ 941560 h 1104522"/>
                <a:gd name="connsiteX92" fmla="*/ 74280 w 7045448"/>
                <a:gd name="connsiteY92" fmla="*/ 851025 h 1104522"/>
                <a:gd name="connsiteX93" fmla="*/ 56173 w 7045448"/>
                <a:gd name="connsiteY93" fmla="*/ 823865 h 1104522"/>
                <a:gd name="connsiteX94" fmla="*/ 29012 w 7045448"/>
                <a:gd name="connsiteY94" fmla="*/ 760491 h 1104522"/>
                <a:gd name="connsiteX95" fmla="*/ 10905 w 7045448"/>
                <a:gd name="connsiteY95" fmla="*/ 724277 h 1104522"/>
                <a:gd name="connsiteX96" fmla="*/ 10905 w 7045448"/>
                <a:gd name="connsiteY96" fmla="*/ 416459 h 1104522"/>
                <a:gd name="connsiteX97" fmla="*/ 29012 w 7045448"/>
                <a:gd name="connsiteY97" fmla="*/ 353085 h 1104522"/>
                <a:gd name="connsiteX98" fmla="*/ 47119 w 7045448"/>
                <a:gd name="connsiteY98" fmla="*/ 325924 h 1104522"/>
                <a:gd name="connsiteX99" fmla="*/ 74280 w 7045448"/>
                <a:gd name="connsiteY99" fmla="*/ 307817 h 1104522"/>
                <a:gd name="connsiteX0" fmla="*/ 74280 w 7045448"/>
                <a:gd name="connsiteY0" fmla="*/ 307817 h 1104522"/>
                <a:gd name="connsiteX1" fmla="*/ 83333 w 7045448"/>
                <a:gd name="connsiteY1" fmla="*/ 190122 h 1104522"/>
                <a:gd name="connsiteX2" fmla="*/ 110494 w 7045448"/>
                <a:gd name="connsiteY2" fmla="*/ 172015 h 1104522"/>
                <a:gd name="connsiteX3" fmla="*/ 191975 w 7045448"/>
                <a:gd name="connsiteY3" fmla="*/ 99588 h 1104522"/>
                <a:gd name="connsiteX4" fmla="*/ 300616 w 7045448"/>
                <a:gd name="connsiteY4" fmla="*/ 54320 h 1104522"/>
                <a:gd name="connsiteX5" fmla="*/ 354937 w 7045448"/>
                <a:gd name="connsiteY5" fmla="*/ 36213 h 1104522"/>
                <a:gd name="connsiteX6" fmla="*/ 382098 w 7045448"/>
                <a:gd name="connsiteY6" fmla="*/ 27160 h 1104522"/>
                <a:gd name="connsiteX7" fmla="*/ 418311 w 7045448"/>
                <a:gd name="connsiteY7" fmla="*/ 18106 h 1104522"/>
                <a:gd name="connsiteX8" fmla="*/ 445472 w 7045448"/>
                <a:gd name="connsiteY8" fmla="*/ 9053 h 1104522"/>
                <a:gd name="connsiteX9" fmla="*/ 508846 w 7045448"/>
                <a:gd name="connsiteY9" fmla="*/ 0 h 1104522"/>
                <a:gd name="connsiteX10" fmla="*/ 680862 w 7045448"/>
                <a:gd name="connsiteY10" fmla="*/ 18106 h 1104522"/>
                <a:gd name="connsiteX11" fmla="*/ 729668 w 7045448"/>
                <a:gd name="connsiteY11" fmla="*/ 109374 h 1104522"/>
                <a:gd name="connsiteX12" fmla="*/ 807610 w 7045448"/>
                <a:gd name="connsiteY12" fmla="*/ 117695 h 1104522"/>
                <a:gd name="connsiteX13" fmla="*/ 820485 w 7045448"/>
                <a:gd name="connsiteY13" fmla="*/ 371611 h 1104522"/>
                <a:gd name="connsiteX14" fmla="*/ 943412 w 7045448"/>
                <a:gd name="connsiteY14" fmla="*/ 289710 h 1104522"/>
                <a:gd name="connsiteX15" fmla="*/ 970573 w 7045448"/>
                <a:gd name="connsiteY15" fmla="*/ 362138 h 1104522"/>
                <a:gd name="connsiteX16" fmla="*/ 1015840 w 7045448"/>
                <a:gd name="connsiteY16" fmla="*/ 407405 h 1104522"/>
                <a:gd name="connsiteX17" fmla="*/ 1124482 w 7045448"/>
                <a:gd name="connsiteY17" fmla="*/ 470780 h 1104522"/>
                <a:gd name="connsiteX18" fmla="*/ 1224070 w 7045448"/>
                <a:gd name="connsiteY18" fmla="*/ 506994 h 1104522"/>
                <a:gd name="connsiteX19" fmla="*/ 1586208 w 7045448"/>
                <a:gd name="connsiteY19" fmla="*/ 488887 h 1104522"/>
                <a:gd name="connsiteX20" fmla="*/ 2075096 w 7045448"/>
                <a:gd name="connsiteY20" fmla="*/ 479833 h 1104522"/>
                <a:gd name="connsiteX21" fmla="*/ 2455341 w 7045448"/>
                <a:gd name="connsiteY21" fmla="*/ 470780 h 1104522"/>
                <a:gd name="connsiteX22" fmla="*/ 2573036 w 7045448"/>
                <a:gd name="connsiteY22" fmla="*/ 461726 h 1104522"/>
                <a:gd name="connsiteX23" fmla="*/ 2672624 w 7045448"/>
                <a:gd name="connsiteY23" fmla="*/ 452673 h 1104522"/>
                <a:gd name="connsiteX24" fmla="*/ 2908014 w 7045448"/>
                <a:gd name="connsiteY24" fmla="*/ 443619 h 1104522"/>
                <a:gd name="connsiteX25" fmla="*/ 3116244 w 7045448"/>
                <a:gd name="connsiteY25" fmla="*/ 434566 h 1104522"/>
                <a:gd name="connsiteX26" fmla="*/ 3424062 w 7045448"/>
                <a:gd name="connsiteY26" fmla="*/ 425512 h 1104522"/>
                <a:gd name="connsiteX27" fmla="*/ 3722826 w 7045448"/>
                <a:gd name="connsiteY27" fmla="*/ 407405 h 1104522"/>
                <a:gd name="connsiteX28" fmla="*/ 4157393 w 7045448"/>
                <a:gd name="connsiteY28" fmla="*/ 425512 h 1104522"/>
                <a:gd name="connsiteX29" fmla="*/ 4193606 w 7045448"/>
                <a:gd name="connsiteY29" fmla="*/ 434566 h 1104522"/>
                <a:gd name="connsiteX30" fmla="*/ 4374676 w 7045448"/>
                <a:gd name="connsiteY30" fmla="*/ 461726 h 1104522"/>
                <a:gd name="connsiteX31" fmla="*/ 4709654 w 7045448"/>
                <a:gd name="connsiteY31" fmla="*/ 479833 h 1104522"/>
                <a:gd name="connsiteX32" fmla="*/ 4890723 w 7045448"/>
                <a:gd name="connsiteY32" fmla="*/ 506994 h 1104522"/>
                <a:gd name="connsiteX33" fmla="*/ 5370557 w 7045448"/>
                <a:gd name="connsiteY33" fmla="*/ 516047 h 1104522"/>
                <a:gd name="connsiteX34" fmla="*/ 5741749 w 7045448"/>
                <a:gd name="connsiteY34" fmla="*/ 525100 h 1104522"/>
                <a:gd name="connsiteX35" fmla="*/ 5959032 w 7045448"/>
                <a:gd name="connsiteY35" fmla="*/ 534154 h 1104522"/>
                <a:gd name="connsiteX36" fmla="*/ 6456973 w 7045448"/>
                <a:gd name="connsiteY36" fmla="*/ 543207 h 1104522"/>
                <a:gd name="connsiteX37" fmla="*/ 6574668 w 7045448"/>
                <a:gd name="connsiteY37" fmla="*/ 534154 h 1104522"/>
                <a:gd name="connsiteX38" fmla="*/ 6683309 w 7045448"/>
                <a:gd name="connsiteY38" fmla="*/ 506994 h 1104522"/>
                <a:gd name="connsiteX39" fmla="*/ 6710470 w 7045448"/>
                <a:gd name="connsiteY39" fmla="*/ 479833 h 1104522"/>
                <a:gd name="connsiteX40" fmla="*/ 6719523 w 7045448"/>
                <a:gd name="connsiteY40" fmla="*/ 452673 h 1104522"/>
                <a:gd name="connsiteX41" fmla="*/ 6755737 w 7045448"/>
                <a:gd name="connsiteY41" fmla="*/ 362138 h 1104522"/>
                <a:gd name="connsiteX42" fmla="*/ 6764791 w 7045448"/>
                <a:gd name="connsiteY42" fmla="*/ 307817 h 1104522"/>
                <a:gd name="connsiteX43" fmla="*/ 6782898 w 7045448"/>
                <a:gd name="connsiteY43" fmla="*/ 271603 h 1104522"/>
                <a:gd name="connsiteX44" fmla="*/ 6791951 w 7045448"/>
                <a:gd name="connsiteY44" fmla="*/ 244443 h 1104522"/>
                <a:gd name="connsiteX45" fmla="*/ 6801004 w 7045448"/>
                <a:gd name="connsiteY45" fmla="*/ 208229 h 1104522"/>
                <a:gd name="connsiteX46" fmla="*/ 6828165 w 7045448"/>
                <a:gd name="connsiteY46" fmla="*/ 181069 h 1104522"/>
                <a:gd name="connsiteX47" fmla="*/ 6900593 w 7045448"/>
                <a:gd name="connsiteY47" fmla="*/ 144855 h 1104522"/>
                <a:gd name="connsiteX48" fmla="*/ 6963967 w 7045448"/>
                <a:gd name="connsiteY48" fmla="*/ 172015 h 1104522"/>
                <a:gd name="connsiteX49" fmla="*/ 6991127 w 7045448"/>
                <a:gd name="connsiteY49" fmla="*/ 217283 h 1104522"/>
                <a:gd name="connsiteX50" fmla="*/ 7027341 w 7045448"/>
                <a:gd name="connsiteY50" fmla="*/ 298764 h 1104522"/>
                <a:gd name="connsiteX51" fmla="*/ 7036395 w 7045448"/>
                <a:gd name="connsiteY51" fmla="*/ 334978 h 1104522"/>
                <a:gd name="connsiteX52" fmla="*/ 7045448 w 7045448"/>
                <a:gd name="connsiteY52" fmla="*/ 362138 h 1104522"/>
                <a:gd name="connsiteX53" fmla="*/ 7036395 w 7045448"/>
                <a:gd name="connsiteY53" fmla="*/ 579421 h 1104522"/>
                <a:gd name="connsiteX54" fmla="*/ 7018288 w 7045448"/>
                <a:gd name="connsiteY54" fmla="*/ 606582 h 1104522"/>
                <a:gd name="connsiteX55" fmla="*/ 7009234 w 7045448"/>
                <a:gd name="connsiteY55" fmla="*/ 660902 h 1104522"/>
                <a:gd name="connsiteX56" fmla="*/ 6991127 w 7045448"/>
                <a:gd name="connsiteY56" fmla="*/ 697116 h 1104522"/>
                <a:gd name="connsiteX57" fmla="*/ 6945860 w 7045448"/>
                <a:gd name="connsiteY57" fmla="*/ 769544 h 1104522"/>
                <a:gd name="connsiteX58" fmla="*/ 6909646 w 7045448"/>
                <a:gd name="connsiteY58" fmla="*/ 841972 h 1104522"/>
                <a:gd name="connsiteX59" fmla="*/ 6873432 w 7045448"/>
                <a:gd name="connsiteY59" fmla="*/ 851025 h 1104522"/>
                <a:gd name="connsiteX60" fmla="*/ 6728577 w 7045448"/>
                <a:gd name="connsiteY60" fmla="*/ 832918 h 1104522"/>
                <a:gd name="connsiteX61" fmla="*/ 6592775 w 7045448"/>
                <a:gd name="connsiteY61" fmla="*/ 814811 h 1104522"/>
                <a:gd name="connsiteX62" fmla="*/ 6339278 w 7045448"/>
                <a:gd name="connsiteY62" fmla="*/ 823865 h 1104522"/>
                <a:gd name="connsiteX63" fmla="*/ 6203476 w 7045448"/>
                <a:gd name="connsiteY63" fmla="*/ 841972 h 1104522"/>
                <a:gd name="connsiteX64" fmla="*/ 6031460 w 7045448"/>
                <a:gd name="connsiteY64" fmla="*/ 851025 h 1104522"/>
                <a:gd name="connsiteX65" fmla="*/ 5859444 w 7045448"/>
                <a:gd name="connsiteY65" fmla="*/ 869132 h 1104522"/>
                <a:gd name="connsiteX66" fmla="*/ 5578787 w 7045448"/>
                <a:gd name="connsiteY66" fmla="*/ 878186 h 1104522"/>
                <a:gd name="connsiteX67" fmla="*/ 5415824 w 7045448"/>
                <a:gd name="connsiteY67" fmla="*/ 887239 h 1104522"/>
                <a:gd name="connsiteX68" fmla="*/ 5198541 w 7045448"/>
                <a:gd name="connsiteY68" fmla="*/ 896293 h 1104522"/>
                <a:gd name="connsiteX69" fmla="*/ 5071793 w 7045448"/>
                <a:gd name="connsiteY69" fmla="*/ 923453 h 1104522"/>
                <a:gd name="connsiteX70" fmla="*/ 4999365 w 7045448"/>
                <a:gd name="connsiteY70" fmla="*/ 932506 h 1104522"/>
                <a:gd name="connsiteX71" fmla="*/ 4945044 w 7045448"/>
                <a:gd name="connsiteY71" fmla="*/ 941560 h 1104522"/>
                <a:gd name="connsiteX72" fmla="*/ 4791135 w 7045448"/>
                <a:gd name="connsiteY72" fmla="*/ 959667 h 1104522"/>
                <a:gd name="connsiteX73" fmla="*/ 4628173 w 7045448"/>
                <a:gd name="connsiteY73" fmla="*/ 986827 h 1104522"/>
                <a:gd name="connsiteX74" fmla="*/ 3795254 w 7045448"/>
                <a:gd name="connsiteY74" fmla="*/ 1004934 h 1104522"/>
                <a:gd name="connsiteX75" fmla="*/ 3614185 w 7045448"/>
                <a:gd name="connsiteY75" fmla="*/ 1013988 h 1104522"/>
                <a:gd name="connsiteX76" fmla="*/ 3505543 w 7045448"/>
                <a:gd name="connsiteY76" fmla="*/ 1023041 h 1104522"/>
                <a:gd name="connsiteX77" fmla="*/ 3424062 w 7045448"/>
                <a:gd name="connsiteY77" fmla="*/ 1032095 h 1104522"/>
                <a:gd name="connsiteX78" fmla="*/ 2781266 w 7045448"/>
                <a:gd name="connsiteY78" fmla="*/ 1059255 h 1104522"/>
                <a:gd name="connsiteX79" fmla="*/ 2654517 w 7045448"/>
                <a:gd name="connsiteY79" fmla="*/ 1068308 h 1104522"/>
                <a:gd name="connsiteX80" fmla="*/ 2391967 w 7045448"/>
                <a:gd name="connsiteY80" fmla="*/ 1077362 h 1104522"/>
                <a:gd name="connsiteX81" fmla="*/ 2219951 w 7045448"/>
                <a:gd name="connsiteY81" fmla="*/ 1095469 h 1104522"/>
                <a:gd name="connsiteX82" fmla="*/ 2075096 w 7045448"/>
                <a:gd name="connsiteY82" fmla="*/ 1104522 h 1104522"/>
                <a:gd name="connsiteX83" fmla="*/ 1740117 w 7045448"/>
                <a:gd name="connsiteY83" fmla="*/ 1095469 h 1104522"/>
                <a:gd name="connsiteX84" fmla="*/ 1676743 w 7045448"/>
                <a:gd name="connsiteY84" fmla="*/ 1077362 h 1104522"/>
                <a:gd name="connsiteX85" fmla="*/ 1450406 w 7045448"/>
                <a:gd name="connsiteY85" fmla="*/ 1050201 h 1104522"/>
                <a:gd name="connsiteX86" fmla="*/ 1260284 w 7045448"/>
                <a:gd name="connsiteY86" fmla="*/ 1041148 h 1104522"/>
                <a:gd name="connsiteX87" fmla="*/ 988680 w 7045448"/>
                <a:gd name="connsiteY87" fmla="*/ 1023041 h 1104522"/>
                <a:gd name="connsiteX88" fmla="*/ 626541 w 7045448"/>
                <a:gd name="connsiteY88" fmla="*/ 1013988 h 1104522"/>
                <a:gd name="connsiteX89" fmla="*/ 490739 w 7045448"/>
                <a:gd name="connsiteY89" fmla="*/ 1004934 h 1104522"/>
                <a:gd name="connsiteX90" fmla="*/ 291563 w 7045448"/>
                <a:gd name="connsiteY90" fmla="*/ 977774 h 1104522"/>
                <a:gd name="connsiteX91" fmla="*/ 137654 w 7045448"/>
                <a:gd name="connsiteY91" fmla="*/ 941560 h 1104522"/>
                <a:gd name="connsiteX92" fmla="*/ 74280 w 7045448"/>
                <a:gd name="connsiteY92" fmla="*/ 851025 h 1104522"/>
                <a:gd name="connsiteX93" fmla="*/ 56173 w 7045448"/>
                <a:gd name="connsiteY93" fmla="*/ 823865 h 1104522"/>
                <a:gd name="connsiteX94" fmla="*/ 29012 w 7045448"/>
                <a:gd name="connsiteY94" fmla="*/ 760491 h 1104522"/>
                <a:gd name="connsiteX95" fmla="*/ 10905 w 7045448"/>
                <a:gd name="connsiteY95" fmla="*/ 724277 h 1104522"/>
                <a:gd name="connsiteX96" fmla="*/ 10905 w 7045448"/>
                <a:gd name="connsiteY96" fmla="*/ 416459 h 1104522"/>
                <a:gd name="connsiteX97" fmla="*/ 29012 w 7045448"/>
                <a:gd name="connsiteY97" fmla="*/ 353085 h 1104522"/>
                <a:gd name="connsiteX98" fmla="*/ 47119 w 7045448"/>
                <a:gd name="connsiteY98" fmla="*/ 325924 h 1104522"/>
                <a:gd name="connsiteX99" fmla="*/ 74280 w 7045448"/>
                <a:gd name="connsiteY99" fmla="*/ 307817 h 1104522"/>
                <a:gd name="connsiteX0" fmla="*/ 74280 w 7045448"/>
                <a:gd name="connsiteY0" fmla="*/ 300272 h 1096977"/>
                <a:gd name="connsiteX1" fmla="*/ 83333 w 7045448"/>
                <a:gd name="connsiteY1" fmla="*/ 182577 h 1096977"/>
                <a:gd name="connsiteX2" fmla="*/ 110494 w 7045448"/>
                <a:gd name="connsiteY2" fmla="*/ 164470 h 1096977"/>
                <a:gd name="connsiteX3" fmla="*/ 191975 w 7045448"/>
                <a:gd name="connsiteY3" fmla="*/ 92043 h 1096977"/>
                <a:gd name="connsiteX4" fmla="*/ 300616 w 7045448"/>
                <a:gd name="connsiteY4" fmla="*/ 46775 h 1096977"/>
                <a:gd name="connsiteX5" fmla="*/ 354937 w 7045448"/>
                <a:gd name="connsiteY5" fmla="*/ 28668 h 1096977"/>
                <a:gd name="connsiteX6" fmla="*/ 382098 w 7045448"/>
                <a:gd name="connsiteY6" fmla="*/ 19615 h 1096977"/>
                <a:gd name="connsiteX7" fmla="*/ 418311 w 7045448"/>
                <a:gd name="connsiteY7" fmla="*/ 10561 h 1096977"/>
                <a:gd name="connsiteX8" fmla="*/ 445472 w 7045448"/>
                <a:gd name="connsiteY8" fmla="*/ 1508 h 1096977"/>
                <a:gd name="connsiteX9" fmla="*/ 501844 w 7045448"/>
                <a:gd name="connsiteY9" fmla="*/ 44787 h 1096977"/>
                <a:gd name="connsiteX10" fmla="*/ 680862 w 7045448"/>
                <a:gd name="connsiteY10" fmla="*/ 10561 h 1096977"/>
                <a:gd name="connsiteX11" fmla="*/ 729668 w 7045448"/>
                <a:gd name="connsiteY11" fmla="*/ 101829 h 1096977"/>
                <a:gd name="connsiteX12" fmla="*/ 807610 w 7045448"/>
                <a:gd name="connsiteY12" fmla="*/ 110150 h 1096977"/>
                <a:gd name="connsiteX13" fmla="*/ 820485 w 7045448"/>
                <a:gd name="connsiteY13" fmla="*/ 364066 h 1096977"/>
                <a:gd name="connsiteX14" fmla="*/ 943412 w 7045448"/>
                <a:gd name="connsiteY14" fmla="*/ 282165 h 1096977"/>
                <a:gd name="connsiteX15" fmla="*/ 970573 w 7045448"/>
                <a:gd name="connsiteY15" fmla="*/ 354593 h 1096977"/>
                <a:gd name="connsiteX16" fmla="*/ 1015840 w 7045448"/>
                <a:gd name="connsiteY16" fmla="*/ 399860 h 1096977"/>
                <a:gd name="connsiteX17" fmla="*/ 1124482 w 7045448"/>
                <a:gd name="connsiteY17" fmla="*/ 463235 h 1096977"/>
                <a:gd name="connsiteX18" fmla="*/ 1224070 w 7045448"/>
                <a:gd name="connsiteY18" fmla="*/ 499449 h 1096977"/>
                <a:gd name="connsiteX19" fmla="*/ 1586208 w 7045448"/>
                <a:gd name="connsiteY19" fmla="*/ 481342 h 1096977"/>
                <a:gd name="connsiteX20" fmla="*/ 2075096 w 7045448"/>
                <a:gd name="connsiteY20" fmla="*/ 472288 h 1096977"/>
                <a:gd name="connsiteX21" fmla="*/ 2455341 w 7045448"/>
                <a:gd name="connsiteY21" fmla="*/ 463235 h 1096977"/>
                <a:gd name="connsiteX22" fmla="*/ 2573036 w 7045448"/>
                <a:gd name="connsiteY22" fmla="*/ 454181 h 1096977"/>
                <a:gd name="connsiteX23" fmla="*/ 2672624 w 7045448"/>
                <a:gd name="connsiteY23" fmla="*/ 445128 h 1096977"/>
                <a:gd name="connsiteX24" fmla="*/ 2908014 w 7045448"/>
                <a:gd name="connsiteY24" fmla="*/ 436074 h 1096977"/>
                <a:gd name="connsiteX25" fmla="*/ 3116244 w 7045448"/>
                <a:gd name="connsiteY25" fmla="*/ 427021 h 1096977"/>
                <a:gd name="connsiteX26" fmla="*/ 3424062 w 7045448"/>
                <a:gd name="connsiteY26" fmla="*/ 417967 h 1096977"/>
                <a:gd name="connsiteX27" fmla="*/ 3722826 w 7045448"/>
                <a:gd name="connsiteY27" fmla="*/ 399860 h 1096977"/>
                <a:gd name="connsiteX28" fmla="*/ 4157393 w 7045448"/>
                <a:gd name="connsiteY28" fmla="*/ 417967 h 1096977"/>
                <a:gd name="connsiteX29" fmla="*/ 4193606 w 7045448"/>
                <a:gd name="connsiteY29" fmla="*/ 427021 h 1096977"/>
                <a:gd name="connsiteX30" fmla="*/ 4374676 w 7045448"/>
                <a:gd name="connsiteY30" fmla="*/ 454181 h 1096977"/>
                <a:gd name="connsiteX31" fmla="*/ 4709654 w 7045448"/>
                <a:gd name="connsiteY31" fmla="*/ 472288 h 1096977"/>
                <a:gd name="connsiteX32" fmla="*/ 4890723 w 7045448"/>
                <a:gd name="connsiteY32" fmla="*/ 499449 h 1096977"/>
                <a:gd name="connsiteX33" fmla="*/ 5370557 w 7045448"/>
                <a:gd name="connsiteY33" fmla="*/ 508502 h 1096977"/>
                <a:gd name="connsiteX34" fmla="*/ 5741749 w 7045448"/>
                <a:gd name="connsiteY34" fmla="*/ 517555 h 1096977"/>
                <a:gd name="connsiteX35" fmla="*/ 5959032 w 7045448"/>
                <a:gd name="connsiteY35" fmla="*/ 526609 h 1096977"/>
                <a:gd name="connsiteX36" fmla="*/ 6456973 w 7045448"/>
                <a:gd name="connsiteY36" fmla="*/ 535662 h 1096977"/>
                <a:gd name="connsiteX37" fmla="*/ 6574668 w 7045448"/>
                <a:gd name="connsiteY37" fmla="*/ 526609 h 1096977"/>
                <a:gd name="connsiteX38" fmla="*/ 6683309 w 7045448"/>
                <a:gd name="connsiteY38" fmla="*/ 499449 h 1096977"/>
                <a:gd name="connsiteX39" fmla="*/ 6710470 w 7045448"/>
                <a:gd name="connsiteY39" fmla="*/ 472288 h 1096977"/>
                <a:gd name="connsiteX40" fmla="*/ 6719523 w 7045448"/>
                <a:gd name="connsiteY40" fmla="*/ 445128 h 1096977"/>
                <a:gd name="connsiteX41" fmla="*/ 6755737 w 7045448"/>
                <a:gd name="connsiteY41" fmla="*/ 354593 h 1096977"/>
                <a:gd name="connsiteX42" fmla="*/ 6764791 w 7045448"/>
                <a:gd name="connsiteY42" fmla="*/ 300272 h 1096977"/>
                <a:gd name="connsiteX43" fmla="*/ 6782898 w 7045448"/>
                <a:gd name="connsiteY43" fmla="*/ 264058 h 1096977"/>
                <a:gd name="connsiteX44" fmla="*/ 6791951 w 7045448"/>
                <a:gd name="connsiteY44" fmla="*/ 236898 h 1096977"/>
                <a:gd name="connsiteX45" fmla="*/ 6801004 w 7045448"/>
                <a:gd name="connsiteY45" fmla="*/ 200684 h 1096977"/>
                <a:gd name="connsiteX46" fmla="*/ 6828165 w 7045448"/>
                <a:gd name="connsiteY46" fmla="*/ 173524 h 1096977"/>
                <a:gd name="connsiteX47" fmla="*/ 6900593 w 7045448"/>
                <a:gd name="connsiteY47" fmla="*/ 137310 h 1096977"/>
                <a:gd name="connsiteX48" fmla="*/ 6963967 w 7045448"/>
                <a:gd name="connsiteY48" fmla="*/ 164470 h 1096977"/>
                <a:gd name="connsiteX49" fmla="*/ 6991127 w 7045448"/>
                <a:gd name="connsiteY49" fmla="*/ 209738 h 1096977"/>
                <a:gd name="connsiteX50" fmla="*/ 7027341 w 7045448"/>
                <a:gd name="connsiteY50" fmla="*/ 291219 h 1096977"/>
                <a:gd name="connsiteX51" fmla="*/ 7036395 w 7045448"/>
                <a:gd name="connsiteY51" fmla="*/ 327433 h 1096977"/>
                <a:gd name="connsiteX52" fmla="*/ 7045448 w 7045448"/>
                <a:gd name="connsiteY52" fmla="*/ 354593 h 1096977"/>
                <a:gd name="connsiteX53" fmla="*/ 7036395 w 7045448"/>
                <a:gd name="connsiteY53" fmla="*/ 571876 h 1096977"/>
                <a:gd name="connsiteX54" fmla="*/ 7018288 w 7045448"/>
                <a:gd name="connsiteY54" fmla="*/ 599037 h 1096977"/>
                <a:gd name="connsiteX55" fmla="*/ 7009234 w 7045448"/>
                <a:gd name="connsiteY55" fmla="*/ 653357 h 1096977"/>
                <a:gd name="connsiteX56" fmla="*/ 6991127 w 7045448"/>
                <a:gd name="connsiteY56" fmla="*/ 689571 h 1096977"/>
                <a:gd name="connsiteX57" fmla="*/ 6945860 w 7045448"/>
                <a:gd name="connsiteY57" fmla="*/ 761999 h 1096977"/>
                <a:gd name="connsiteX58" fmla="*/ 6909646 w 7045448"/>
                <a:gd name="connsiteY58" fmla="*/ 834427 h 1096977"/>
                <a:gd name="connsiteX59" fmla="*/ 6873432 w 7045448"/>
                <a:gd name="connsiteY59" fmla="*/ 843480 h 1096977"/>
                <a:gd name="connsiteX60" fmla="*/ 6728577 w 7045448"/>
                <a:gd name="connsiteY60" fmla="*/ 825373 h 1096977"/>
                <a:gd name="connsiteX61" fmla="*/ 6592775 w 7045448"/>
                <a:gd name="connsiteY61" fmla="*/ 807266 h 1096977"/>
                <a:gd name="connsiteX62" fmla="*/ 6339278 w 7045448"/>
                <a:gd name="connsiteY62" fmla="*/ 816320 h 1096977"/>
                <a:gd name="connsiteX63" fmla="*/ 6203476 w 7045448"/>
                <a:gd name="connsiteY63" fmla="*/ 834427 h 1096977"/>
                <a:gd name="connsiteX64" fmla="*/ 6031460 w 7045448"/>
                <a:gd name="connsiteY64" fmla="*/ 843480 h 1096977"/>
                <a:gd name="connsiteX65" fmla="*/ 5859444 w 7045448"/>
                <a:gd name="connsiteY65" fmla="*/ 861587 h 1096977"/>
                <a:gd name="connsiteX66" fmla="*/ 5578787 w 7045448"/>
                <a:gd name="connsiteY66" fmla="*/ 870641 h 1096977"/>
                <a:gd name="connsiteX67" fmla="*/ 5415824 w 7045448"/>
                <a:gd name="connsiteY67" fmla="*/ 879694 h 1096977"/>
                <a:gd name="connsiteX68" fmla="*/ 5198541 w 7045448"/>
                <a:gd name="connsiteY68" fmla="*/ 888748 h 1096977"/>
                <a:gd name="connsiteX69" fmla="*/ 5071793 w 7045448"/>
                <a:gd name="connsiteY69" fmla="*/ 915908 h 1096977"/>
                <a:gd name="connsiteX70" fmla="*/ 4999365 w 7045448"/>
                <a:gd name="connsiteY70" fmla="*/ 924961 h 1096977"/>
                <a:gd name="connsiteX71" fmla="*/ 4945044 w 7045448"/>
                <a:gd name="connsiteY71" fmla="*/ 934015 h 1096977"/>
                <a:gd name="connsiteX72" fmla="*/ 4791135 w 7045448"/>
                <a:gd name="connsiteY72" fmla="*/ 952122 h 1096977"/>
                <a:gd name="connsiteX73" fmla="*/ 4628173 w 7045448"/>
                <a:gd name="connsiteY73" fmla="*/ 979282 h 1096977"/>
                <a:gd name="connsiteX74" fmla="*/ 3795254 w 7045448"/>
                <a:gd name="connsiteY74" fmla="*/ 997389 h 1096977"/>
                <a:gd name="connsiteX75" fmla="*/ 3614185 w 7045448"/>
                <a:gd name="connsiteY75" fmla="*/ 1006443 h 1096977"/>
                <a:gd name="connsiteX76" fmla="*/ 3505543 w 7045448"/>
                <a:gd name="connsiteY76" fmla="*/ 1015496 h 1096977"/>
                <a:gd name="connsiteX77" fmla="*/ 3424062 w 7045448"/>
                <a:gd name="connsiteY77" fmla="*/ 1024550 h 1096977"/>
                <a:gd name="connsiteX78" fmla="*/ 2781266 w 7045448"/>
                <a:gd name="connsiteY78" fmla="*/ 1051710 h 1096977"/>
                <a:gd name="connsiteX79" fmla="*/ 2654517 w 7045448"/>
                <a:gd name="connsiteY79" fmla="*/ 1060763 h 1096977"/>
                <a:gd name="connsiteX80" fmla="*/ 2391967 w 7045448"/>
                <a:gd name="connsiteY80" fmla="*/ 1069817 h 1096977"/>
                <a:gd name="connsiteX81" fmla="*/ 2219951 w 7045448"/>
                <a:gd name="connsiteY81" fmla="*/ 1087924 h 1096977"/>
                <a:gd name="connsiteX82" fmla="*/ 2075096 w 7045448"/>
                <a:gd name="connsiteY82" fmla="*/ 1096977 h 1096977"/>
                <a:gd name="connsiteX83" fmla="*/ 1740117 w 7045448"/>
                <a:gd name="connsiteY83" fmla="*/ 1087924 h 1096977"/>
                <a:gd name="connsiteX84" fmla="*/ 1676743 w 7045448"/>
                <a:gd name="connsiteY84" fmla="*/ 1069817 h 1096977"/>
                <a:gd name="connsiteX85" fmla="*/ 1450406 w 7045448"/>
                <a:gd name="connsiteY85" fmla="*/ 1042656 h 1096977"/>
                <a:gd name="connsiteX86" fmla="*/ 1260284 w 7045448"/>
                <a:gd name="connsiteY86" fmla="*/ 1033603 h 1096977"/>
                <a:gd name="connsiteX87" fmla="*/ 988680 w 7045448"/>
                <a:gd name="connsiteY87" fmla="*/ 1015496 h 1096977"/>
                <a:gd name="connsiteX88" fmla="*/ 626541 w 7045448"/>
                <a:gd name="connsiteY88" fmla="*/ 1006443 h 1096977"/>
                <a:gd name="connsiteX89" fmla="*/ 490739 w 7045448"/>
                <a:gd name="connsiteY89" fmla="*/ 997389 h 1096977"/>
                <a:gd name="connsiteX90" fmla="*/ 291563 w 7045448"/>
                <a:gd name="connsiteY90" fmla="*/ 970229 h 1096977"/>
                <a:gd name="connsiteX91" fmla="*/ 137654 w 7045448"/>
                <a:gd name="connsiteY91" fmla="*/ 934015 h 1096977"/>
                <a:gd name="connsiteX92" fmla="*/ 74280 w 7045448"/>
                <a:gd name="connsiteY92" fmla="*/ 843480 h 1096977"/>
                <a:gd name="connsiteX93" fmla="*/ 56173 w 7045448"/>
                <a:gd name="connsiteY93" fmla="*/ 816320 h 1096977"/>
                <a:gd name="connsiteX94" fmla="*/ 29012 w 7045448"/>
                <a:gd name="connsiteY94" fmla="*/ 752946 h 1096977"/>
                <a:gd name="connsiteX95" fmla="*/ 10905 w 7045448"/>
                <a:gd name="connsiteY95" fmla="*/ 716732 h 1096977"/>
                <a:gd name="connsiteX96" fmla="*/ 10905 w 7045448"/>
                <a:gd name="connsiteY96" fmla="*/ 408914 h 1096977"/>
                <a:gd name="connsiteX97" fmla="*/ 29012 w 7045448"/>
                <a:gd name="connsiteY97" fmla="*/ 345540 h 1096977"/>
                <a:gd name="connsiteX98" fmla="*/ 47119 w 7045448"/>
                <a:gd name="connsiteY98" fmla="*/ 318379 h 1096977"/>
                <a:gd name="connsiteX99" fmla="*/ 74280 w 7045448"/>
                <a:gd name="connsiteY99" fmla="*/ 300272 h 1096977"/>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300616 w 7045448"/>
                <a:gd name="connsiteY4" fmla="*/ 37426 h 1087628"/>
                <a:gd name="connsiteX5" fmla="*/ 354937 w 7045448"/>
                <a:gd name="connsiteY5" fmla="*/ 19319 h 1087628"/>
                <a:gd name="connsiteX6" fmla="*/ 382098 w 7045448"/>
                <a:gd name="connsiteY6" fmla="*/ 10266 h 1087628"/>
                <a:gd name="connsiteX7" fmla="*/ 418311 w 7045448"/>
                <a:gd name="connsiteY7" fmla="*/ 121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300616 w 7045448"/>
                <a:gd name="connsiteY4" fmla="*/ 37426 h 1087628"/>
                <a:gd name="connsiteX5" fmla="*/ 354937 w 7045448"/>
                <a:gd name="connsiteY5" fmla="*/ 19319 h 1087628"/>
                <a:gd name="connsiteX6" fmla="*/ 382098 w 7045448"/>
                <a:gd name="connsiteY6" fmla="*/ 10266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300616 w 7045448"/>
                <a:gd name="connsiteY4" fmla="*/ 37426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34320 w 7045448"/>
                <a:gd name="connsiteY1" fmla="*/ 204627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32270 w 7045448"/>
                <a:gd name="connsiteY0" fmla="*/ 274177 h 1087628"/>
                <a:gd name="connsiteX1" fmla="*/ 34320 w 7045448"/>
                <a:gd name="connsiteY1" fmla="*/ 204627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32270 w 7045448"/>
                <a:gd name="connsiteY99" fmla="*/ 274177 h 1087628"/>
                <a:gd name="connsiteX0" fmla="*/ 32270 w 7045448"/>
                <a:gd name="connsiteY0" fmla="*/ 274177 h 1087628"/>
                <a:gd name="connsiteX1" fmla="*/ 34320 w 7045448"/>
                <a:gd name="connsiteY1" fmla="*/ 204627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16778 w 7045448"/>
                <a:gd name="connsiteY98" fmla="*/ 311124 h 1087628"/>
                <a:gd name="connsiteX99" fmla="*/ 32270 w 7045448"/>
                <a:gd name="connsiteY99" fmla="*/ 274177 h 1087628"/>
                <a:gd name="connsiteX0" fmla="*/ 27919 w 7041097"/>
                <a:gd name="connsiteY0" fmla="*/ 274177 h 1087628"/>
                <a:gd name="connsiteX1" fmla="*/ 29969 w 7041097"/>
                <a:gd name="connsiteY1" fmla="*/ 204627 h 1087628"/>
                <a:gd name="connsiteX2" fmla="*/ 50130 w 7041097"/>
                <a:gd name="connsiteY2" fmla="*/ 150935 h 1087628"/>
                <a:gd name="connsiteX3" fmla="*/ 110606 w 7041097"/>
                <a:gd name="connsiteY3" fmla="*/ 93161 h 1087628"/>
                <a:gd name="connsiteX4" fmla="*/ 235584 w 7041097"/>
                <a:gd name="connsiteY4" fmla="*/ 35332 h 1087628"/>
                <a:gd name="connsiteX5" fmla="*/ 350586 w 7041097"/>
                <a:gd name="connsiteY5" fmla="*/ 19319 h 1087628"/>
                <a:gd name="connsiteX6" fmla="*/ 361410 w 7041097"/>
                <a:gd name="connsiteY6" fmla="*/ 37478 h 1087628"/>
                <a:gd name="connsiteX7" fmla="*/ 383619 w 7041097"/>
                <a:gd name="connsiteY7" fmla="*/ 26332 h 1087628"/>
                <a:gd name="connsiteX8" fmla="*/ 427117 w 7041097"/>
                <a:gd name="connsiteY8" fmla="*/ 19372 h 1087628"/>
                <a:gd name="connsiteX9" fmla="*/ 497493 w 7041097"/>
                <a:gd name="connsiteY9" fmla="*/ 35438 h 1087628"/>
                <a:gd name="connsiteX10" fmla="*/ 676511 w 7041097"/>
                <a:gd name="connsiteY10" fmla="*/ 1212 h 1087628"/>
                <a:gd name="connsiteX11" fmla="*/ 725317 w 7041097"/>
                <a:gd name="connsiteY11" fmla="*/ 92480 h 1087628"/>
                <a:gd name="connsiteX12" fmla="*/ 803259 w 7041097"/>
                <a:gd name="connsiteY12" fmla="*/ 100801 h 1087628"/>
                <a:gd name="connsiteX13" fmla="*/ 816134 w 7041097"/>
                <a:gd name="connsiteY13" fmla="*/ 354717 h 1087628"/>
                <a:gd name="connsiteX14" fmla="*/ 939061 w 7041097"/>
                <a:gd name="connsiteY14" fmla="*/ 272816 h 1087628"/>
                <a:gd name="connsiteX15" fmla="*/ 966222 w 7041097"/>
                <a:gd name="connsiteY15" fmla="*/ 345244 h 1087628"/>
                <a:gd name="connsiteX16" fmla="*/ 1011489 w 7041097"/>
                <a:gd name="connsiteY16" fmla="*/ 390511 h 1087628"/>
                <a:gd name="connsiteX17" fmla="*/ 1120131 w 7041097"/>
                <a:gd name="connsiteY17" fmla="*/ 453886 h 1087628"/>
                <a:gd name="connsiteX18" fmla="*/ 1219719 w 7041097"/>
                <a:gd name="connsiteY18" fmla="*/ 490100 h 1087628"/>
                <a:gd name="connsiteX19" fmla="*/ 1581857 w 7041097"/>
                <a:gd name="connsiteY19" fmla="*/ 471993 h 1087628"/>
                <a:gd name="connsiteX20" fmla="*/ 2070745 w 7041097"/>
                <a:gd name="connsiteY20" fmla="*/ 462939 h 1087628"/>
                <a:gd name="connsiteX21" fmla="*/ 2450990 w 7041097"/>
                <a:gd name="connsiteY21" fmla="*/ 453886 h 1087628"/>
                <a:gd name="connsiteX22" fmla="*/ 2568685 w 7041097"/>
                <a:gd name="connsiteY22" fmla="*/ 444832 h 1087628"/>
                <a:gd name="connsiteX23" fmla="*/ 2668273 w 7041097"/>
                <a:gd name="connsiteY23" fmla="*/ 435779 h 1087628"/>
                <a:gd name="connsiteX24" fmla="*/ 2903663 w 7041097"/>
                <a:gd name="connsiteY24" fmla="*/ 426725 h 1087628"/>
                <a:gd name="connsiteX25" fmla="*/ 3111893 w 7041097"/>
                <a:gd name="connsiteY25" fmla="*/ 417672 h 1087628"/>
                <a:gd name="connsiteX26" fmla="*/ 3419711 w 7041097"/>
                <a:gd name="connsiteY26" fmla="*/ 408618 h 1087628"/>
                <a:gd name="connsiteX27" fmla="*/ 3718475 w 7041097"/>
                <a:gd name="connsiteY27" fmla="*/ 390511 h 1087628"/>
                <a:gd name="connsiteX28" fmla="*/ 4153042 w 7041097"/>
                <a:gd name="connsiteY28" fmla="*/ 408618 h 1087628"/>
                <a:gd name="connsiteX29" fmla="*/ 4189255 w 7041097"/>
                <a:gd name="connsiteY29" fmla="*/ 417672 h 1087628"/>
                <a:gd name="connsiteX30" fmla="*/ 4370325 w 7041097"/>
                <a:gd name="connsiteY30" fmla="*/ 444832 h 1087628"/>
                <a:gd name="connsiteX31" fmla="*/ 4705303 w 7041097"/>
                <a:gd name="connsiteY31" fmla="*/ 462939 h 1087628"/>
                <a:gd name="connsiteX32" fmla="*/ 4886372 w 7041097"/>
                <a:gd name="connsiteY32" fmla="*/ 490100 h 1087628"/>
                <a:gd name="connsiteX33" fmla="*/ 5366206 w 7041097"/>
                <a:gd name="connsiteY33" fmla="*/ 499153 h 1087628"/>
                <a:gd name="connsiteX34" fmla="*/ 5737398 w 7041097"/>
                <a:gd name="connsiteY34" fmla="*/ 508206 h 1087628"/>
                <a:gd name="connsiteX35" fmla="*/ 5954681 w 7041097"/>
                <a:gd name="connsiteY35" fmla="*/ 517260 h 1087628"/>
                <a:gd name="connsiteX36" fmla="*/ 6452622 w 7041097"/>
                <a:gd name="connsiteY36" fmla="*/ 526313 h 1087628"/>
                <a:gd name="connsiteX37" fmla="*/ 6570317 w 7041097"/>
                <a:gd name="connsiteY37" fmla="*/ 517260 h 1087628"/>
                <a:gd name="connsiteX38" fmla="*/ 6678958 w 7041097"/>
                <a:gd name="connsiteY38" fmla="*/ 490100 h 1087628"/>
                <a:gd name="connsiteX39" fmla="*/ 6706119 w 7041097"/>
                <a:gd name="connsiteY39" fmla="*/ 462939 h 1087628"/>
                <a:gd name="connsiteX40" fmla="*/ 6715172 w 7041097"/>
                <a:gd name="connsiteY40" fmla="*/ 435779 h 1087628"/>
                <a:gd name="connsiteX41" fmla="*/ 6751386 w 7041097"/>
                <a:gd name="connsiteY41" fmla="*/ 345244 h 1087628"/>
                <a:gd name="connsiteX42" fmla="*/ 6760440 w 7041097"/>
                <a:gd name="connsiteY42" fmla="*/ 290923 h 1087628"/>
                <a:gd name="connsiteX43" fmla="*/ 6778547 w 7041097"/>
                <a:gd name="connsiteY43" fmla="*/ 254709 h 1087628"/>
                <a:gd name="connsiteX44" fmla="*/ 6787600 w 7041097"/>
                <a:gd name="connsiteY44" fmla="*/ 227549 h 1087628"/>
                <a:gd name="connsiteX45" fmla="*/ 6796653 w 7041097"/>
                <a:gd name="connsiteY45" fmla="*/ 191335 h 1087628"/>
                <a:gd name="connsiteX46" fmla="*/ 6823814 w 7041097"/>
                <a:gd name="connsiteY46" fmla="*/ 164175 h 1087628"/>
                <a:gd name="connsiteX47" fmla="*/ 6896242 w 7041097"/>
                <a:gd name="connsiteY47" fmla="*/ 127961 h 1087628"/>
                <a:gd name="connsiteX48" fmla="*/ 6959616 w 7041097"/>
                <a:gd name="connsiteY48" fmla="*/ 155121 h 1087628"/>
                <a:gd name="connsiteX49" fmla="*/ 6986776 w 7041097"/>
                <a:gd name="connsiteY49" fmla="*/ 200389 h 1087628"/>
                <a:gd name="connsiteX50" fmla="*/ 7022990 w 7041097"/>
                <a:gd name="connsiteY50" fmla="*/ 281870 h 1087628"/>
                <a:gd name="connsiteX51" fmla="*/ 7032044 w 7041097"/>
                <a:gd name="connsiteY51" fmla="*/ 318084 h 1087628"/>
                <a:gd name="connsiteX52" fmla="*/ 7041097 w 7041097"/>
                <a:gd name="connsiteY52" fmla="*/ 345244 h 1087628"/>
                <a:gd name="connsiteX53" fmla="*/ 7032044 w 7041097"/>
                <a:gd name="connsiteY53" fmla="*/ 562527 h 1087628"/>
                <a:gd name="connsiteX54" fmla="*/ 7013937 w 7041097"/>
                <a:gd name="connsiteY54" fmla="*/ 589688 h 1087628"/>
                <a:gd name="connsiteX55" fmla="*/ 7004883 w 7041097"/>
                <a:gd name="connsiteY55" fmla="*/ 644008 h 1087628"/>
                <a:gd name="connsiteX56" fmla="*/ 6986776 w 7041097"/>
                <a:gd name="connsiteY56" fmla="*/ 680222 h 1087628"/>
                <a:gd name="connsiteX57" fmla="*/ 6941509 w 7041097"/>
                <a:gd name="connsiteY57" fmla="*/ 752650 h 1087628"/>
                <a:gd name="connsiteX58" fmla="*/ 6905295 w 7041097"/>
                <a:gd name="connsiteY58" fmla="*/ 825078 h 1087628"/>
                <a:gd name="connsiteX59" fmla="*/ 6869081 w 7041097"/>
                <a:gd name="connsiteY59" fmla="*/ 834131 h 1087628"/>
                <a:gd name="connsiteX60" fmla="*/ 6724226 w 7041097"/>
                <a:gd name="connsiteY60" fmla="*/ 816024 h 1087628"/>
                <a:gd name="connsiteX61" fmla="*/ 6588424 w 7041097"/>
                <a:gd name="connsiteY61" fmla="*/ 797917 h 1087628"/>
                <a:gd name="connsiteX62" fmla="*/ 6334927 w 7041097"/>
                <a:gd name="connsiteY62" fmla="*/ 806971 h 1087628"/>
                <a:gd name="connsiteX63" fmla="*/ 6199125 w 7041097"/>
                <a:gd name="connsiteY63" fmla="*/ 825078 h 1087628"/>
                <a:gd name="connsiteX64" fmla="*/ 6027109 w 7041097"/>
                <a:gd name="connsiteY64" fmla="*/ 834131 h 1087628"/>
                <a:gd name="connsiteX65" fmla="*/ 5855093 w 7041097"/>
                <a:gd name="connsiteY65" fmla="*/ 852238 h 1087628"/>
                <a:gd name="connsiteX66" fmla="*/ 5574436 w 7041097"/>
                <a:gd name="connsiteY66" fmla="*/ 861292 h 1087628"/>
                <a:gd name="connsiteX67" fmla="*/ 5411473 w 7041097"/>
                <a:gd name="connsiteY67" fmla="*/ 870345 h 1087628"/>
                <a:gd name="connsiteX68" fmla="*/ 5194190 w 7041097"/>
                <a:gd name="connsiteY68" fmla="*/ 879399 h 1087628"/>
                <a:gd name="connsiteX69" fmla="*/ 5067442 w 7041097"/>
                <a:gd name="connsiteY69" fmla="*/ 906559 h 1087628"/>
                <a:gd name="connsiteX70" fmla="*/ 4995014 w 7041097"/>
                <a:gd name="connsiteY70" fmla="*/ 915612 h 1087628"/>
                <a:gd name="connsiteX71" fmla="*/ 4940693 w 7041097"/>
                <a:gd name="connsiteY71" fmla="*/ 924666 h 1087628"/>
                <a:gd name="connsiteX72" fmla="*/ 4786784 w 7041097"/>
                <a:gd name="connsiteY72" fmla="*/ 942773 h 1087628"/>
                <a:gd name="connsiteX73" fmla="*/ 4623822 w 7041097"/>
                <a:gd name="connsiteY73" fmla="*/ 969933 h 1087628"/>
                <a:gd name="connsiteX74" fmla="*/ 3790903 w 7041097"/>
                <a:gd name="connsiteY74" fmla="*/ 988040 h 1087628"/>
                <a:gd name="connsiteX75" fmla="*/ 3609834 w 7041097"/>
                <a:gd name="connsiteY75" fmla="*/ 997094 h 1087628"/>
                <a:gd name="connsiteX76" fmla="*/ 3501192 w 7041097"/>
                <a:gd name="connsiteY76" fmla="*/ 1006147 h 1087628"/>
                <a:gd name="connsiteX77" fmla="*/ 3419711 w 7041097"/>
                <a:gd name="connsiteY77" fmla="*/ 1015201 h 1087628"/>
                <a:gd name="connsiteX78" fmla="*/ 2776915 w 7041097"/>
                <a:gd name="connsiteY78" fmla="*/ 1042361 h 1087628"/>
                <a:gd name="connsiteX79" fmla="*/ 2650166 w 7041097"/>
                <a:gd name="connsiteY79" fmla="*/ 1051414 h 1087628"/>
                <a:gd name="connsiteX80" fmla="*/ 2387616 w 7041097"/>
                <a:gd name="connsiteY80" fmla="*/ 1060468 h 1087628"/>
                <a:gd name="connsiteX81" fmla="*/ 2215600 w 7041097"/>
                <a:gd name="connsiteY81" fmla="*/ 1078575 h 1087628"/>
                <a:gd name="connsiteX82" fmla="*/ 2070745 w 7041097"/>
                <a:gd name="connsiteY82" fmla="*/ 1087628 h 1087628"/>
                <a:gd name="connsiteX83" fmla="*/ 1735766 w 7041097"/>
                <a:gd name="connsiteY83" fmla="*/ 1078575 h 1087628"/>
                <a:gd name="connsiteX84" fmla="*/ 1672392 w 7041097"/>
                <a:gd name="connsiteY84" fmla="*/ 1060468 h 1087628"/>
                <a:gd name="connsiteX85" fmla="*/ 1446055 w 7041097"/>
                <a:gd name="connsiteY85" fmla="*/ 1033307 h 1087628"/>
                <a:gd name="connsiteX86" fmla="*/ 1255933 w 7041097"/>
                <a:gd name="connsiteY86" fmla="*/ 1024254 h 1087628"/>
                <a:gd name="connsiteX87" fmla="*/ 984329 w 7041097"/>
                <a:gd name="connsiteY87" fmla="*/ 1006147 h 1087628"/>
                <a:gd name="connsiteX88" fmla="*/ 622190 w 7041097"/>
                <a:gd name="connsiteY88" fmla="*/ 997094 h 1087628"/>
                <a:gd name="connsiteX89" fmla="*/ 486388 w 7041097"/>
                <a:gd name="connsiteY89" fmla="*/ 988040 h 1087628"/>
                <a:gd name="connsiteX90" fmla="*/ 287212 w 7041097"/>
                <a:gd name="connsiteY90" fmla="*/ 960880 h 1087628"/>
                <a:gd name="connsiteX91" fmla="*/ 133303 w 7041097"/>
                <a:gd name="connsiteY91" fmla="*/ 924666 h 1087628"/>
                <a:gd name="connsiteX92" fmla="*/ 69929 w 7041097"/>
                <a:gd name="connsiteY92" fmla="*/ 834131 h 1087628"/>
                <a:gd name="connsiteX93" fmla="*/ 51822 w 7041097"/>
                <a:gd name="connsiteY93" fmla="*/ 806971 h 1087628"/>
                <a:gd name="connsiteX94" fmla="*/ 24661 w 7041097"/>
                <a:gd name="connsiteY94" fmla="*/ 743597 h 1087628"/>
                <a:gd name="connsiteX95" fmla="*/ 6554 w 7041097"/>
                <a:gd name="connsiteY95" fmla="*/ 707383 h 1087628"/>
                <a:gd name="connsiteX96" fmla="*/ 6554 w 7041097"/>
                <a:gd name="connsiteY96" fmla="*/ 399565 h 1087628"/>
                <a:gd name="connsiteX97" fmla="*/ 1322 w 7041097"/>
                <a:gd name="connsiteY97" fmla="*/ 359217 h 1087628"/>
                <a:gd name="connsiteX98" fmla="*/ 12427 w 7041097"/>
                <a:gd name="connsiteY98" fmla="*/ 311124 h 1087628"/>
                <a:gd name="connsiteX99" fmla="*/ 27919 w 7041097"/>
                <a:gd name="connsiteY99" fmla="*/ 274177 h 1087628"/>
                <a:gd name="connsiteX0" fmla="*/ 42415 w 7055593"/>
                <a:gd name="connsiteY0" fmla="*/ 274177 h 1087628"/>
                <a:gd name="connsiteX1" fmla="*/ 44465 w 7055593"/>
                <a:gd name="connsiteY1" fmla="*/ 204627 h 1087628"/>
                <a:gd name="connsiteX2" fmla="*/ 64626 w 7055593"/>
                <a:gd name="connsiteY2" fmla="*/ 150935 h 1087628"/>
                <a:gd name="connsiteX3" fmla="*/ 125102 w 7055593"/>
                <a:gd name="connsiteY3" fmla="*/ 93161 h 1087628"/>
                <a:gd name="connsiteX4" fmla="*/ 250080 w 7055593"/>
                <a:gd name="connsiteY4" fmla="*/ 35332 h 1087628"/>
                <a:gd name="connsiteX5" fmla="*/ 365082 w 7055593"/>
                <a:gd name="connsiteY5" fmla="*/ 19319 h 1087628"/>
                <a:gd name="connsiteX6" fmla="*/ 375906 w 7055593"/>
                <a:gd name="connsiteY6" fmla="*/ 37478 h 1087628"/>
                <a:gd name="connsiteX7" fmla="*/ 398115 w 7055593"/>
                <a:gd name="connsiteY7" fmla="*/ 26332 h 1087628"/>
                <a:gd name="connsiteX8" fmla="*/ 441613 w 7055593"/>
                <a:gd name="connsiteY8" fmla="*/ 19372 h 1087628"/>
                <a:gd name="connsiteX9" fmla="*/ 511989 w 7055593"/>
                <a:gd name="connsiteY9" fmla="*/ 35438 h 1087628"/>
                <a:gd name="connsiteX10" fmla="*/ 691007 w 7055593"/>
                <a:gd name="connsiteY10" fmla="*/ 1212 h 1087628"/>
                <a:gd name="connsiteX11" fmla="*/ 739813 w 7055593"/>
                <a:gd name="connsiteY11" fmla="*/ 92480 h 1087628"/>
                <a:gd name="connsiteX12" fmla="*/ 817755 w 7055593"/>
                <a:gd name="connsiteY12" fmla="*/ 100801 h 1087628"/>
                <a:gd name="connsiteX13" fmla="*/ 830630 w 7055593"/>
                <a:gd name="connsiteY13" fmla="*/ 354717 h 1087628"/>
                <a:gd name="connsiteX14" fmla="*/ 953557 w 7055593"/>
                <a:gd name="connsiteY14" fmla="*/ 272816 h 1087628"/>
                <a:gd name="connsiteX15" fmla="*/ 980718 w 7055593"/>
                <a:gd name="connsiteY15" fmla="*/ 345244 h 1087628"/>
                <a:gd name="connsiteX16" fmla="*/ 1025985 w 7055593"/>
                <a:gd name="connsiteY16" fmla="*/ 390511 h 1087628"/>
                <a:gd name="connsiteX17" fmla="*/ 1134627 w 7055593"/>
                <a:gd name="connsiteY17" fmla="*/ 453886 h 1087628"/>
                <a:gd name="connsiteX18" fmla="*/ 1234215 w 7055593"/>
                <a:gd name="connsiteY18" fmla="*/ 490100 h 1087628"/>
                <a:gd name="connsiteX19" fmla="*/ 1596353 w 7055593"/>
                <a:gd name="connsiteY19" fmla="*/ 471993 h 1087628"/>
                <a:gd name="connsiteX20" fmla="*/ 2085241 w 7055593"/>
                <a:gd name="connsiteY20" fmla="*/ 462939 h 1087628"/>
                <a:gd name="connsiteX21" fmla="*/ 2465486 w 7055593"/>
                <a:gd name="connsiteY21" fmla="*/ 453886 h 1087628"/>
                <a:gd name="connsiteX22" fmla="*/ 2583181 w 7055593"/>
                <a:gd name="connsiteY22" fmla="*/ 444832 h 1087628"/>
                <a:gd name="connsiteX23" fmla="*/ 2682769 w 7055593"/>
                <a:gd name="connsiteY23" fmla="*/ 435779 h 1087628"/>
                <a:gd name="connsiteX24" fmla="*/ 2918159 w 7055593"/>
                <a:gd name="connsiteY24" fmla="*/ 426725 h 1087628"/>
                <a:gd name="connsiteX25" fmla="*/ 3126389 w 7055593"/>
                <a:gd name="connsiteY25" fmla="*/ 417672 h 1087628"/>
                <a:gd name="connsiteX26" fmla="*/ 3434207 w 7055593"/>
                <a:gd name="connsiteY26" fmla="*/ 408618 h 1087628"/>
                <a:gd name="connsiteX27" fmla="*/ 3732971 w 7055593"/>
                <a:gd name="connsiteY27" fmla="*/ 390511 h 1087628"/>
                <a:gd name="connsiteX28" fmla="*/ 4167538 w 7055593"/>
                <a:gd name="connsiteY28" fmla="*/ 408618 h 1087628"/>
                <a:gd name="connsiteX29" fmla="*/ 4203751 w 7055593"/>
                <a:gd name="connsiteY29" fmla="*/ 417672 h 1087628"/>
                <a:gd name="connsiteX30" fmla="*/ 4384821 w 7055593"/>
                <a:gd name="connsiteY30" fmla="*/ 444832 h 1087628"/>
                <a:gd name="connsiteX31" fmla="*/ 4719799 w 7055593"/>
                <a:gd name="connsiteY31" fmla="*/ 462939 h 1087628"/>
                <a:gd name="connsiteX32" fmla="*/ 4900868 w 7055593"/>
                <a:gd name="connsiteY32" fmla="*/ 490100 h 1087628"/>
                <a:gd name="connsiteX33" fmla="*/ 5380702 w 7055593"/>
                <a:gd name="connsiteY33" fmla="*/ 499153 h 1087628"/>
                <a:gd name="connsiteX34" fmla="*/ 5751894 w 7055593"/>
                <a:gd name="connsiteY34" fmla="*/ 508206 h 1087628"/>
                <a:gd name="connsiteX35" fmla="*/ 5969177 w 7055593"/>
                <a:gd name="connsiteY35" fmla="*/ 517260 h 1087628"/>
                <a:gd name="connsiteX36" fmla="*/ 6467118 w 7055593"/>
                <a:gd name="connsiteY36" fmla="*/ 526313 h 1087628"/>
                <a:gd name="connsiteX37" fmla="*/ 6584813 w 7055593"/>
                <a:gd name="connsiteY37" fmla="*/ 517260 h 1087628"/>
                <a:gd name="connsiteX38" fmla="*/ 6693454 w 7055593"/>
                <a:gd name="connsiteY38" fmla="*/ 490100 h 1087628"/>
                <a:gd name="connsiteX39" fmla="*/ 6720615 w 7055593"/>
                <a:gd name="connsiteY39" fmla="*/ 462939 h 1087628"/>
                <a:gd name="connsiteX40" fmla="*/ 6729668 w 7055593"/>
                <a:gd name="connsiteY40" fmla="*/ 435779 h 1087628"/>
                <a:gd name="connsiteX41" fmla="*/ 6765882 w 7055593"/>
                <a:gd name="connsiteY41" fmla="*/ 345244 h 1087628"/>
                <a:gd name="connsiteX42" fmla="*/ 6774936 w 7055593"/>
                <a:gd name="connsiteY42" fmla="*/ 290923 h 1087628"/>
                <a:gd name="connsiteX43" fmla="*/ 6793043 w 7055593"/>
                <a:gd name="connsiteY43" fmla="*/ 254709 h 1087628"/>
                <a:gd name="connsiteX44" fmla="*/ 6802096 w 7055593"/>
                <a:gd name="connsiteY44" fmla="*/ 227549 h 1087628"/>
                <a:gd name="connsiteX45" fmla="*/ 6811149 w 7055593"/>
                <a:gd name="connsiteY45" fmla="*/ 191335 h 1087628"/>
                <a:gd name="connsiteX46" fmla="*/ 6838310 w 7055593"/>
                <a:gd name="connsiteY46" fmla="*/ 164175 h 1087628"/>
                <a:gd name="connsiteX47" fmla="*/ 6910738 w 7055593"/>
                <a:gd name="connsiteY47" fmla="*/ 127961 h 1087628"/>
                <a:gd name="connsiteX48" fmla="*/ 6974112 w 7055593"/>
                <a:gd name="connsiteY48" fmla="*/ 155121 h 1087628"/>
                <a:gd name="connsiteX49" fmla="*/ 7001272 w 7055593"/>
                <a:gd name="connsiteY49" fmla="*/ 200389 h 1087628"/>
                <a:gd name="connsiteX50" fmla="*/ 7037486 w 7055593"/>
                <a:gd name="connsiteY50" fmla="*/ 281870 h 1087628"/>
                <a:gd name="connsiteX51" fmla="*/ 7046540 w 7055593"/>
                <a:gd name="connsiteY51" fmla="*/ 318084 h 1087628"/>
                <a:gd name="connsiteX52" fmla="*/ 7055593 w 7055593"/>
                <a:gd name="connsiteY52" fmla="*/ 345244 h 1087628"/>
                <a:gd name="connsiteX53" fmla="*/ 7046540 w 7055593"/>
                <a:gd name="connsiteY53" fmla="*/ 562527 h 1087628"/>
                <a:gd name="connsiteX54" fmla="*/ 7028433 w 7055593"/>
                <a:gd name="connsiteY54" fmla="*/ 589688 h 1087628"/>
                <a:gd name="connsiteX55" fmla="*/ 7019379 w 7055593"/>
                <a:gd name="connsiteY55" fmla="*/ 644008 h 1087628"/>
                <a:gd name="connsiteX56" fmla="*/ 7001272 w 7055593"/>
                <a:gd name="connsiteY56" fmla="*/ 680222 h 1087628"/>
                <a:gd name="connsiteX57" fmla="*/ 6956005 w 7055593"/>
                <a:gd name="connsiteY57" fmla="*/ 752650 h 1087628"/>
                <a:gd name="connsiteX58" fmla="*/ 6919791 w 7055593"/>
                <a:gd name="connsiteY58" fmla="*/ 825078 h 1087628"/>
                <a:gd name="connsiteX59" fmla="*/ 6883577 w 7055593"/>
                <a:gd name="connsiteY59" fmla="*/ 834131 h 1087628"/>
                <a:gd name="connsiteX60" fmla="*/ 6738722 w 7055593"/>
                <a:gd name="connsiteY60" fmla="*/ 816024 h 1087628"/>
                <a:gd name="connsiteX61" fmla="*/ 6602920 w 7055593"/>
                <a:gd name="connsiteY61" fmla="*/ 797917 h 1087628"/>
                <a:gd name="connsiteX62" fmla="*/ 6349423 w 7055593"/>
                <a:gd name="connsiteY62" fmla="*/ 806971 h 1087628"/>
                <a:gd name="connsiteX63" fmla="*/ 6213621 w 7055593"/>
                <a:gd name="connsiteY63" fmla="*/ 825078 h 1087628"/>
                <a:gd name="connsiteX64" fmla="*/ 6041605 w 7055593"/>
                <a:gd name="connsiteY64" fmla="*/ 834131 h 1087628"/>
                <a:gd name="connsiteX65" fmla="*/ 5869589 w 7055593"/>
                <a:gd name="connsiteY65" fmla="*/ 852238 h 1087628"/>
                <a:gd name="connsiteX66" fmla="*/ 5588932 w 7055593"/>
                <a:gd name="connsiteY66" fmla="*/ 861292 h 1087628"/>
                <a:gd name="connsiteX67" fmla="*/ 5425969 w 7055593"/>
                <a:gd name="connsiteY67" fmla="*/ 870345 h 1087628"/>
                <a:gd name="connsiteX68" fmla="*/ 5208686 w 7055593"/>
                <a:gd name="connsiteY68" fmla="*/ 879399 h 1087628"/>
                <a:gd name="connsiteX69" fmla="*/ 5081938 w 7055593"/>
                <a:gd name="connsiteY69" fmla="*/ 906559 h 1087628"/>
                <a:gd name="connsiteX70" fmla="*/ 5009510 w 7055593"/>
                <a:gd name="connsiteY70" fmla="*/ 915612 h 1087628"/>
                <a:gd name="connsiteX71" fmla="*/ 4955189 w 7055593"/>
                <a:gd name="connsiteY71" fmla="*/ 924666 h 1087628"/>
                <a:gd name="connsiteX72" fmla="*/ 4801280 w 7055593"/>
                <a:gd name="connsiteY72" fmla="*/ 942773 h 1087628"/>
                <a:gd name="connsiteX73" fmla="*/ 4638318 w 7055593"/>
                <a:gd name="connsiteY73" fmla="*/ 969933 h 1087628"/>
                <a:gd name="connsiteX74" fmla="*/ 3805399 w 7055593"/>
                <a:gd name="connsiteY74" fmla="*/ 988040 h 1087628"/>
                <a:gd name="connsiteX75" fmla="*/ 3624330 w 7055593"/>
                <a:gd name="connsiteY75" fmla="*/ 997094 h 1087628"/>
                <a:gd name="connsiteX76" fmla="*/ 3515688 w 7055593"/>
                <a:gd name="connsiteY76" fmla="*/ 1006147 h 1087628"/>
                <a:gd name="connsiteX77" fmla="*/ 3434207 w 7055593"/>
                <a:gd name="connsiteY77" fmla="*/ 1015201 h 1087628"/>
                <a:gd name="connsiteX78" fmla="*/ 2791411 w 7055593"/>
                <a:gd name="connsiteY78" fmla="*/ 1042361 h 1087628"/>
                <a:gd name="connsiteX79" fmla="*/ 2664662 w 7055593"/>
                <a:gd name="connsiteY79" fmla="*/ 1051414 h 1087628"/>
                <a:gd name="connsiteX80" fmla="*/ 2402112 w 7055593"/>
                <a:gd name="connsiteY80" fmla="*/ 1060468 h 1087628"/>
                <a:gd name="connsiteX81" fmla="*/ 2230096 w 7055593"/>
                <a:gd name="connsiteY81" fmla="*/ 1078575 h 1087628"/>
                <a:gd name="connsiteX82" fmla="*/ 2085241 w 7055593"/>
                <a:gd name="connsiteY82" fmla="*/ 1087628 h 1087628"/>
                <a:gd name="connsiteX83" fmla="*/ 1750262 w 7055593"/>
                <a:gd name="connsiteY83" fmla="*/ 1078575 h 1087628"/>
                <a:gd name="connsiteX84" fmla="*/ 1686888 w 7055593"/>
                <a:gd name="connsiteY84" fmla="*/ 1060468 h 1087628"/>
                <a:gd name="connsiteX85" fmla="*/ 1460551 w 7055593"/>
                <a:gd name="connsiteY85" fmla="*/ 1033307 h 1087628"/>
                <a:gd name="connsiteX86" fmla="*/ 1270429 w 7055593"/>
                <a:gd name="connsiteY86" fmla="*/ 1024254 h 1087628"/>
                <a:gd name="connsiteX87" fmla="*/ 998825 w 7055593"/>
                <a:gd name="connsiteY87" fmla="*/ 1006147 h 1087628"/>
                <a:gd name="connsiteX88" fmla="*/ 636686 w 7055593"/>
                <a:gd name="connsiteY88" fmla="*/ 997094 h 1087628"/>
                <a:gd name="connsiteX89" fmla="*/ 500884 w 7055593"/>
                <a:gd name="connsiteY89" fmla="*/ 988040 h 1087628"/>
                <a:gd name="connsiteX90" fmla="*/ 301708 w 7055593"/>
                <a:gd name="connsiteY90" fmla="*/ 960880 h 1087628"/>
                <a:gd name="connsiteX91" fmla="*/ 147799 w 7055593"/>
                <a:gd name="connsiteY91" fmla="*/ 924666 h 1087628"/>
                <a:gd name="connsiteX92" fmla="*/ 84425 w 7055593"/>
                <a:gd name="connsiteY92" fmla="*/ 834131 h 1087628"/>
                <a:gd name="connsiteX93" fmla="*/ 66318 w 7055593"/>
                <a:gd name="connsiteY93" fmla="*/ 806971 h 1087628"/>
                <a:gd name="connsiteX94" fmla="*/ 39157 w 7055593"/>
                <a:gd name="connsiteY94" fmla="*/ 743597 h 1087628"/>
                <a:gd name="connsiteX95" fmla="*/ 21050 w 7055593"/>
                <a:gd name="connsiteY95" fmla="*/ 707383 h 1087628"/>
                <a:gd name="connsiteX96" fmla="*/ 45 w 7055593"/>
                <a:gd name="connsiteY96" fmla="*/ 464458 h 1087628"/>
                <a:gd name="connsiteX97" fmla="*/ 15818 w 7055593"/>
                <a:gd name="connsiteY97" fmla="*/ 359217 h 1087628"/>
                <a:gd name="connsiteX98" fmla="*/ 26923 w 7055593"/>
                <a:gd name="connsiteY98" fmla="*/ 311124 h 1087628"/>
                <a:gd name="connsiteX99" fmla="*/ 42415 w 7055593"/>
                <a:gd name="connsiteY99" fmla="*/ 274177 h 1087628"/>
                <a:gd name="connsiteX0" fmla="*/ 54063 w 7067241"/>
                <a:gd name="connsiteY0" fmla="*/ 274177 h 1087628"/>
                <a:gd name="connsiteX1" fmla="*/ 56113 w 7067241"/>
                <a:gd name="connsiteY1" fmla="*/ 204627 h 1087628"/>
                <a:gd name="connsiteX2" fmla="*/ 76274 w 7067241"/>
                <a:gd name="connsiteY2" fmla="*/ 150935 h 1087628"/>
                <a:gd name="connsiteX3" fmla="*/ 136750 w 7067241"/>
                <a:gd name="connsiteY3" fmla="*/ 93161 h 1087628"/>
                <a:gd name="connsiteX4" fmla="*/ 261728 w 7067241"/>
                <a:gd name="connsiteY4" fmla="*/ 35332 h 1087628"/>
                <a:gd name="connsiteX5" fmla="*/ 376730 w 7067241"/>
                <a:gd name="connsiteY5" fmla="*/ 19319 h 1087628"/>
                <a:gd name="connsiteX6" fmla="*/ 387554 w 7067241"/>
                <a:gd name="connsiteY6" fmla="*/ 37478 h 1087628"/>
                <a:gd name="connsiteX7" fmla="*/ 409763 w 7067241"/>
                <a:gd name="connsiteY7" fmla="*/ 26332 h 1087628"/>
                <a:gd name="connsiteX8" fmla="*/ 453261 w 7067241"/>
                <a:gd name="connsiteY8" fmla="*/ 19372 h 1087628"/>
                <a:gd name="connsiteX9" fmla="*/ 523637 w 7067241"/>
                <a:gd name="connsiteY9" fmla="*/ 35438 h 1087628"/>
                <a:gd name="connsiteX10" fmla="*/ 702655 w 7067241"/>
                <a:gd name="connsiteY10" fmla="*/ 1212 h 1087628"/>
                <a:gd name="connsiteX11" fmla="*/ 751461 w 7067241"/>
                <a:gd name="connsiteY11" fmla="*/ 92480 h 1087628"/>
                <a:gd name="connsiteX12" fmla="*/ 829403 w 7067241"/>
                <a:gd name="connsiteY12" fmla="*/ 100801 h 1087628"/>
                <a:gd name="connsiteX13" fmla="*/ 842278 w 7067241"/>
                <a:gd name="connsiteY13" fmla="*/ 354717 h 1087628"/>
                <a:gd name="connsiteX14" fmla="*/ 965205 w 7067241"/>
                <a:gd name="connsiteY14" fmla="*/ 272816 h 1087628"/>
                <a:gd name="connsiteX15" fmla="*/ 992366 w 7067241"/>
                <a:gd name="connsiteY15" fmla="*/ 345244 h 1087628"/>
                <a:gd name="connsiteX16" fmla="*/ 1037633 w 7067241"/>
                <a:gd name="connsiteY16" fmla="*/ 390511 h 1087628"/>
                <a:gd name="connsiteX17" fmla="*/ 1146275 w 7067241"/>
                <a:gd name="connsiteY17" fmla="*/ 453886 h 1087628"/>
                <a:gd name="connsiteX18" fmla="*/ 1245863 w 7067241"/>
                <a:gd name="connsiteY18" fmla="*/ 490100 h 1087628"/>
                <a:gd name="connsiteX19" fmla="*/ 1608001 w 7067241"/>
                <a:gd name="connsiteY19" fmla="*/ 471993 h 1087628"/>
                <a:gd name="connsiteX20" fmla="*/ 2096889 w 7067241"/>
                <a:gd name="connsiteY20" fmla="*/ 462939 h 1087628"/>
                <a:gd name="connsiteX21" fmla="*/ 2477134 w 7067241"/>
                <a:gd name="connsiteY21" fmla="*/ 453886 h 1087628"/>
                <a:gd name="connsiteX22" fmla="*/ 2594829 w 7067241"/>
                <a:gd name="connsiteY22" fmla="*/ 444832 h 1087628"/>
                <a:gd name="connsiteX23" fmla="*/ 2694417 w 7067241"/>
                <a:gd name="connsiteY23" fmla="*/ 435779 h 1087628"/>
                <a:gd name="connsiteX24" fmla="*/ 2929807 w 7067241"/>
                <a:gd name="connsiteY24" fmla="*/ 426725 h 1087628"/>
                <a:gd name="connsiteX25" fmla="*/ 3138037 w 7067241"/>
                <a:gd name="connsiteY25" fmla="*/ 417672 h 1087628"/>
                <a:gd name="connsiteX26" fmla="*/ 3445855 w 7067241"/>
                <a:gd name="connsiteY26" fmla="*/ 408618 h 1087628"/>
                <a:gd name="connsiteX27" fmla="*/ 3744619 w 7067241"/>
                <a:gd name="connsiteY27" fmla="*/ 390511 h 1087628"/>
                <a:gd name="connsiteX28" fmla="*/ 4179186 w 7067241"/>
                <a:gd name="connsiteY28" fmla="*/ 408618 h 1087628"/>
                <a:gd name="connsiteX29" fmla="*/ 4215399 w 7067241"/>
                <a:gd name="connsiteY29" fmla="*/ 417672 h 1087628"/>
                <a:gd name="connsiteX30" fmla="*/ 4396469 w 7067241"/>
                <a:gd name="connsiteY30" fmla="*/ 444832 h 1087628"/>
                <a:gd name="connsiteX31" fmla="*/ 4731447 w 7067241"/>
                <a:gd name="connsiteY31" fmla="*/ 462939 h 1087628"/>
                <a:gd name="connsiteX32" fmla="*/ 4912516 w 7067241"/>
                <a:gd name="connsiteY32" fmla="*/ 490100 h 1087628"/>
                <a:gd name="connsiteX33" fmla="*/ 5392350 w 7067241"/>
                <a:gd name="connsiteY33" fmla="*/ 499153 h 1087628"/>
                <a:gd name="connsiteX34" fmla="*/ 5763542 w 7067241"/>
                <a:gd name="connsiteY34" fmla="*/ 508206 h 1087628"/>
                <a:gd name="connsiteX35" fmla="*/ 5980825 w 7067241"/>
                <a:gd name="connsiteY35" fmla="*/ 517260 h 1087628"/>
                <a:gd name="connsiteX36" fmla="*/ 6478766 w 7067241"/>
                <a:gd name="connsiteY36" fmla="*/ 526313 h 1087628"/>
                <a:gd name="connsiteX37" fmla="*/ 6596461 w 7067241"/>
                <a:gd name="connsiteY37" fmla="*/ 517260 h 1087628"/>
                <a:gd name="connsiteX38" fmla="*/ 6705102 w 7067241"/>
                <a:gd name="connsiteY38" fmla="*/ 490100 h 1087628"/>
                <a:gd name="connsiteX39" fmla="*/ 6732263 w 7067241"/>
                <a:gd name="connsiteY39" fmla="*/ 462939 h 1087628"/>
                <a:gd name="connsiteX40" fmla="*/ 6741316 w 7067241"/>
                <a:gd name="connsiteY40" fmla="*/ 435779 h 1087628"/>
                <a:gd name="connsiteX41" fmla="*/ 6777530 w 7067241"/>
                <a:gd name="connsiteY41" fmla="*/ 345244 h 1087628"/>
                <a:gd name="connsiteX42" fmla="*/ 6786584 w 7067241"/>
                <a:gd name="connsiteY42" fmla="*/ 290923 h 1087628"/>
                <a:gd name="connsiteX43" fmla="*/ 6804691 w 7067241"/>
                <a:gd name="connsiteY43" fmla="*/ 254709 h 1087628"/>
                <a:gd name="connsiteX44" fmla="*/ 6813744 w 7067241"/>
                <a:gd name="connsiteY44" fmla="*/ 227549 h 1087628"/>
                <a:gd name="connsiteX45" fmla="*/ 6822797 w 7067241"/>
                <a:gd name="connsiteY45" fmla="*/ 191335 h 1087628"/>
                <a:gd name="connsiteX46" fmla="*/ 6849958 w 7067241"/>
                <a:gd name="connsiteY46" fmla="*/ 164175 h 1087628"/>
                <a:gd name="connsiteX47" fmla="*/ 6922386 w 7067241"/>
                <a:gd name="connsiteY47" fmla="*/ 127961 h 1087628"/>
                <a:gd name="connsiteX48" fmla="*/ 6985760 w 7067241"/>
                <a:gd name="connsiteY48" fmla="*/ 155121 h 1087628"/>
                <a:gd name="connsiteX49" fmla="*/ 7012920 w 7067241"/>
                <a:gd name="connsiteY49" fmla="*/ 200389 h 1087628"/>
                <a:gd name="connsiteX50" fmla="*/ 7049134 w 7067241"/>
                <a:gd name="connsiteY50" fmla="*/ 281870 h 1087628"/>
                <a:gd name="connsiteX51" fmla="*/ 7058188 w 7067241"/>
                <a:gd name="connsiteY51" fmla="*/ 318084 h 1087628"/>
                <a:gd name="connsiteX52" fmla="*/ 7067241 w 7067241"/>
                <a:gd name="connsiteY52" fmla="*/ 345244 h 1087628"/>
                <a:gd name="connsiteX53" fmla="*/ 7058188 w 7067241"/>
                <a:gd name="connsiteY53" fmla="*/ 562527 h 1087628"/>
                <a:gd name="connsiteX54" fmla="*/ 7040081 w 7067241"/>
                <a:gd name="connsiteY54" fmla="*/ 589688 h 1087628"/>
                <a:gd name="connsiteX55" fmla="*/ 7031027 w 7067241"/>
                <a:gd name="connsiteY55" fmla="*/ 644008 h 1087628"/>
                <a:gd name="connsiteX56" fmla="*/ 7012920 w 7067241"/>
                <a:gd name="connsiteY56" fmla="*/ 680222 h 1087628"/>
                <a:gd name="connsiteX57" fmla="*/ 6967653 w 7067241"/>
                <a:gd name="connsiteY57" fmla="*/ 752650 h 1087628"/>
                <a:gd name="connsiteX58" fmla="*/ 6931439 w 7067241"/>
                <a:gd name="connsiteY58" fmla="*/ 825078 h 1087628"/>
                <a:gd name="connsiteX59" fmla="*/ 6895225 w 7067241"/>
                <a:gd name="connsiteY59" fmla="*/ 834131 h 1087628"/>
                <a:gd name="connsiteX60" fmla="*/ 6750370 w 7067241"/>
                <a:gd name="connsiteY60" fmla="*/ 816024 h 1087628"/>
                <a:gd name="connsiteX61" fmla="*/ 6614568 w 7067241"/>
                <a:gd name="connsiteY61" fmla="*/ 797917 h 1087628"/>
                <a:gd name="connsiteX62" fmla="*/ 6361071 w 7067241"/>
                <a:gd name="connsiteY62" fmla="*/ 806971 h 1087628"/>
                <a:gd name="connsiteX63" fmla="*/ 6225269 w 7067241"/>
                <a:gd name="connsiteY63" fmla="*/ 825078 h 1087628"/>
                <a:gd name="connsiteX64" fmla="*/ 6053253 w 7067241"/>
                <a:gd name="connsiteY64" fmla="*/ 834131 h 1087628"/>
                <a:gd name="connsiteX65" fmla="*/ 5881237 w 7067241"/>
                <a:gd name="connsiteY65" fmla="*/ 852238 h 1087628"/>
                <a:gd name="connsiteX66" fmla="*/ 5600580 w 7067241"/>
                <a:gd name="connsiteY66" fmla="*/ 861292 h 1087628"/>
                <a:gd name="connsiteX67" fmla="*/ 5437617 w 7067241"/>
                <a:gd name="connsiteY67" fmla="*/ 870345 h 1087628"/>
                <a:gd name="connsiteX68" fmla="*/ 5220334 w 7067241"/>
                <a:gd name="connsiteY68" fmla="*/ 879399 h 1087628"/>
                <a:gd name="connsiteX69" fmla="*/ 5093586 w 7067241"/>
                <a:gd name="connsiteY69" fmla="*/ 906559 h 1087628"/>
                <a:gd name="connsiteX70" fmla="*/ 5021158 w 7067241"/>
                <a:gd name="connsiteY70" fmla="*/ 915612 h 1087628"/>
                <a:gd name="connsiteX71" fmla="*/ 4966837 w 7067241"/>
                <a:gd name="connsiteY71" fmla="*/ 924666 h 1087628"/>
                <a:gd name="connsiteX72" fmla="*/ 4812928 w 7067241"/>
                <a:gd name="connsiteY72" fmla="*/ 942773 h 1087628"/>
                <a:gd name="connsiteX73" fmla="*/ 4649966 w 7067241"/>
                <a:gd name="connsiteY73" fmla="*/ 969933 h 1087628"/>
                <a:gd name="connsiteX74" fmla="*/ 3817047 w 7067241"/>
                <a:gd name="connsiteY74" fmla="*/ 988040 h 1087628"/>
                <a:gd name="connsiteX75" fmla="*/ 3635978 w 7067241"/>
                <a:gd name="connsiteY75" fmla="*/ 997094 h 1087628"/>
                <a:gd name="connsiteX76" fmla="*/ 3527336 w 7067241"/>
                <a:gd name="connsiteY76" fmla="*/ 1006147 h 1087628"/>
                <a:gd name="connsiteX77" fmla="*/ 3445855 w 7067241"/>
                <a:gd name="connsiteY77" fmla="*/ 1015201 h 1087628"/>
                <a:gd name="connsiteX78" fmla="*/ 2803059 w 7067241"/>
                <a:gd name="connsiteY78" fmla="*/ 1042361 h 1087628"/>
                <a:gd name="connsiteX79" fmla="*/ 2676310 w 7067241"/>
                <a:gd name="connsiteY79" fmla="*/ 1051414 h 1087628"/>
                <a:gd name="connsiteX80" fmla="*/ 2413760 w 7067241"/>
                <a:gd name="connsiteY80" fmla="*/ 1060468 h 1087628"/>
                <a:gd name="connsiteX81" fmla="*/ 2241744 w 7067241"/>
                <a:gd name="connsiteY81" fmla="*/ 1078575 h 1087628"/>
                <a:gd name="connsiteX82" fmla="*/ 2096889 w 7067241"/>
                <a:gd name="connsiteY82" fmla="*/ 1087628 h 1087628"/>
                <a:gd name="connsiteX83" fmla="*/ 1761910 w 7067241"/>
                <a:gd name="connsiteY83" fmla="*/ 1078575 h 1087628"/>
                <a:gd name="connsiteX84" fmla="*/ 1698536 w 7067241"/>
                <a:gd name="connsiteY84" fmla="*/ 1060468 h 1087628"/>
                <a:gd name="connsiteX85" fmla="*/ 1472199 w 7067241"/>
                <a:gd name="connsiteY85" fmla="*/ 1033307 h 1087628"/>
                <a:gd name="connsiteX86" fmla="*/ 1282077 w 7067241"/>
                <a:gd name="connsiteY86" fmla="*/ 1024254 h 1087628"/>
                <a:gd name="connsiteX87" fmla="*/ 1010473 w 7067241"/>
                <a:gd name="connsiteY87" fmla="*/ 1006147 h 1087628"/>
                <a:gd name="connsiteX88" fmla="*/ 648334 w 7067241"/>
                <a:gd name="connsiteY88" fmla="*/ 997094 h 1087628"/>
                <a:gd name="connsiteX89" fmla="*/ 512532 w 7067241"/>
                <a:gd name="connsiteY89" fmla="*/ 988040 h 1087628"/>
                <a:gd name="connsiteX90" fmla="*/ 313356 w 7067241"/>
                <a:gd name="connsiteY90" fmla="*/ 960880 h 1087628"/>
                <a:gd name="connsiteX91" fmla="*/ 159447 w 7067241"/>
                <a:gd name="connsiteY91" fmla="*/ 924666 h 1087628"/>
                <a:gd name="connsiteX92" fmla="*/ 96073 w 7067241"/>
                <a:gd name="connsiteY92" fmla="*/ 834131 h 1087628"/>
                <a:gd name="connsiteX93" fmla="*/ 77966 w 7067241"/>
                <a:gd name="connsiteY93" fmla="*/ 806971 h 1087628"/>
                <a:gd name="connsiteX94" fmla="*/ 50805 w 7067241"/>
                <a:gd name="connsiteY94" fmla="*/ 743597 h 1087628"/>
                <a:gd name="connsiteX95" fmla="*/ 32698 w 7067241"/>
                <a:gd name="connsiteY95" fmla="*/ 707383 h 1087628"/>
                <a:gd name="connsiteX96" fmla="*/ 23 w 7067241"/>
                <a:gd name="connsiteY96" fmla="*/ 541910 h 1087628"/>
                <a:gd name="connsiteX97" fmla="*/ 27466 w 7067241"/>
                <a:gd name="connsiteY97" fmla="*/ 359217 h 1087628"/>
                <a:gd name="connsiteX98" fmla="*/ 38571 w 7067241"/>
                <a:gd name="connsiteY98" fmla="*/ 311124 h 1087628"/>
                <a:gd name="connsiteX99" fmla="*/ 54063 w 7067241"/>
                <a:gd name="connsiteY99" fmla="*/ 274177 h 108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067241" h="1087628">
                  <a:moveTo>
                    <a:pt x="54063" y="274177"/>
                  </a:moveTo>
                  <a:cubicBezTo>
                    <a:pt x="56987" y="256428"/>
                    <a:pt x="52411" y="225167"/>
                    <a:pt x="56113" y="204627"/>
                  </a:cubicBezTo>
                  <a:cubicBezTo>
                    <a:pt x="59815" y="184087"/>
                    <a:pt x="62835" y="169513"/>
                    <a:pt x="76274" y="150935"/>
                  </a:cubicBezTo>
                  <a:cubicBezTo>
                    <a:pt x="89713" y="132357"/>
                    <a:pt x="105841" y="112428"/>
                    <a:pt x="136750" y="93161"/>
                  </a:cubicBezTo>
                  <a:cubicBezTo>
                    <a:pt x="167659" y="73894"/>
                    <a:pt x="169919" y="65935"/>
                    <a:pt x="261728" y="35332"/>
                  </a:cubicBezTo>
                  <a:lnTo>
                    <a:pt x="376730" y="19319"/>
                  </a:lnTo>
                  <a:cubicBezTo>
                    <a:pt x="385784" y="16301"/>
                    <a:pt x="382049" y="36309"/>
                    <a:pt x="387554" y="37478"/>
                  </a:cubicBezTo>
                  <a:cubicBezTo>
                    <a:pt x="393060" y="38647"/>
                    <a:pt x="398812" y="29350"/>
                    <a:pt x="409763" y="26332"/>
                  </a:cubicBezTo>
                  <a:cubicBezTo>
                    <a:pt x="420714" y="23314"/>
                    <a:pt x="434282" y="17854"/>
                    <a:pt x="453261" y="19372"/>
                  </a:cubicBezTo>
                  <a:cubicBezTo>
                    <a:pt x="472240" y="20890"/>
                    <a:pt x="502512" y="38456"/>
                    <a:pt x="523637" y="35438"/>
                  </a:cubicBezTo>
                  <a:cubicBezTo>
                    <a:pt x="580976" y="41473"/>
                    <a:pt x="664684" y="-8295"/>
                    <a:pt x="702655" y="1212"/>
                  </a:cubicBezTo>
                  <a:cubicBezTo>
                    <a:pt x="740626" y="10719"/>
                    <a:pt x="725353" y="72899"/>
                    <a:pt x="751461" y="92480"/>
                  </a:cubicBezTo>
                  <a:cubicBezTo>
                    <a:pt x="765538" y="103038"/>
                    <a:pt x="814267" y="57095"/>
                    <a:pt x="829403" y="100801"/>
                  </a:cubicBezTo>
                  <a:cubicBezTo>
                    <a:pt x="844539" y="144507"/>
                    <a:pt x="831700" y="341318"/>
                    <a:pt x="842278" y="354717"/>
                  </a:cubicBezTo>
                  <a:cubicBezTo>
                    <a:pt x="877062" y="398776"/>
                    <a:pt x="940190" y="274395"/>
                    <a:pt x="965205" y="272816"/>
                  </a:cubicBezTo>
                  <a:cubicBezTo>
                    <a:pt x="990220" y="271237"/>
                    <a:pt x="985478" y="335403"/>
                    <a:pt x="992366" y="345244"/>
                  </a:cubicBezTo>
                  <a:cubicBezTo>
                    <a:pt x="1004603" y="362726"/>
                    <a:pt x="1020200" y="378205"/>
                    <a:pt x="1037633" y="390511"/>
                  </a:cubicBezTo>
                  <a:cubicBezTo>
                    <a:pt x="1071884" y="414689"/>
                    <a:pt x="1107019" y="439165"/>
                    <a:pt x="1146275" y="453886"/>
                  </a:cubicBezTo>
                  <a:cubicBezTo>
                    <a:pt x="1227638" y="484397"/>
                    <a:pt x="1194241" y="472892"/>
                    <a:pt x="1245863" y="490100"/>
                  </a:cubicBezTo>
                  <a:lnTo>
                    <a:pt x="1608001" y="471993"/>
                  </a:lnTo>
                  <a:cubicBezTo>
                    <a:pt x="1770909" y="466794"/>
                    <a:pt x="1933934" y="466334"/>
                    <a:pt x="2096889" y="462939"/>
                  </a:cubicBezTo>
                  <a:lnTo>
                    <a:pt x="2477134" y="453886"/>
                  </a:lnTo>
                  <a:lnTo>
                    <a:pt x="2594829" y="444832"/>
                  </a:lnTo>
                  <a:cubicBezTo>
                    <a:pt x="2628047" y="442064"/>
                    <a:pt x="2661133" y="437578"/>
                    <a:pt x="2694417" y="435779"/>
                  </a:cubicBezTo>
                  <a:cubicBezTo>
                    <a:pt x="2772824" y="431541"/>
                    <a:pt x="2851351" y="429927"/>
                    <a:pt x="2929807" y="426725"/>
                  </a:cubicBezTo>
                  <a:lnTo>
                    <a:pt x="3138037" y="417672"/>
                  </a:lnTo>
                  <a:lnTo>
                    <a:pt x="3445855" y="408618"/>
                  </a:lnTo>
                  <a:cubicBezTo>
                    <a:pt x="3565451" y="404105"/>
                    <a:pt x="3630473" y="398665"/>
                    <a:pt x="3744619" y="390511"/>
                  </a:cubicBezTo>
                  <a:cubicBezTo>
                    <a:pt x="3811485" y="392740"/>
                    <a:pt x="4081399" y="399728"/>
                    <a:pt x="4179186" y="408618"/>
                  </a:cubicBezTo>
                  <a:cubicBezTo>
                    <a:pt x="4191577" y="409745"/>
                    <a:pt x="4203126" y="415626"/>
                    <a:pt x="4215399" y="417672"/>
                  </a:cubicBezTo>
                  <a:cubicBezTo>
                    <a:pt x="4275600" y="427706"/>
                    <a:pt x="4335881" y="437488"/>
                    <a:pt x="4396469" y="444832"/>
                  </a:cubicBezTo>
                  <a:cubicBezTo>
                    <a:pt x="4480683" y="455040"/>
                    <a:pt x="4669690" y="460366"/>
                    <a:pt x="4731447" y="462939"/>
                  </a:cubicBezTo>
                  <a:cubicBezTo>
                    <a:pt x="4783046" y="472321"/>
                    <a:pt x="4858146" y="488346"/>
                    <a:pt x="4912516" y="490100"/>
                  </a:cubicBezTo>
                  <a:cubicBezTo>
                    <a:pt x="5072406" y="495258"/>
                    <a:pt x="5232413" y="495750"/>
                    <a:pt x="5392350" y="499153"/>
                  </a:cubicBezTo>
                  <a:lnTo>
                    <a:pt x="5763542" y="508206"/>
                  </a:lnTo>
                  <a:cubicBezTo>
                    <a:pt x="5835998" y="510435"/>
                    <a:pt x="5908358" y="515425"/>
                    <a:pt x="5980825" y="517260"/>
                  </a:cubicBezTo>
                  <a:lnTo>
                    <a:pt x="6478766" y="526313"/>
                  </a:lnTo>
                  <a:cubicBezTo>
                    <a:pt x="6517998" y="523295"/>
                    <a:pt x="6557354" y="521605"/>
                    <a:pt x="6596461" y="517260"/>
                  </a:cubicBezTo>
                  <a:cubicBezTo>
                    <a:pt x="6629251" y="513617"/>
                    <a:pt x="6675504" y="498556"/>
                    <a:pt x="6705102" y="490100"/>
                  </a:cubicBezTo>
                  <a:cubicBezTo>
                    <a:pt x="6714156" y="481046"/>
                    <a:pt x="6725161" y="473592"/>
                    <a:pt x="6732263" y="462939"/>
                  </a:cubicBezTo>
                  <a:cubicBezTo>
                    <a:pt x="6737557" y="454999"/>
                    <a:pt x="6737557" y="444550"/>
                    <a:pt x="6741316" y="435779"/>
                  </a:cubicBezTo>
                  <a:cubicBezTo>
                    <a:pt x="6763795" y="383327"/>
                    <a:pt x="6761043" y="411190"/>
                    <a:pt x="6777530" y="345244"/>
                  </a:cubicBezTo>
                  <a:cubicBezTo>
                    <a:pt x="6781982" y="327435"/>
                    <a:pt x="6781309" y="308506"/>
                    <a:pt x="6786584" y="290923"/>
                  </a:cubicBezTo>
                  <a:cubicBezTo>
                    <a:pt x="6790462" y="277996"/>
                    <a:pt x="6799375" y="267114"/>
                    <a:pt x="6804691" y="254709"/>
                  </a:cubicBezTo>
                  <a:cubicBezTo>
                    <a:pt x="6808450" y="245938"/>
                    <a:pt x="6811122" y="236725"/>
                    <a:pt x="6813744" y="227549"/>
                  </a:cubicBezTo>
                  <a:cubicBezTo>
                    <a:pt x="6817162" y="215585"/>
                    <a:pt x="6816624" y="202138"/>
                    <a:pt x="6822797" y="191335"/>
                  </a:cubicBezTo>
                  <a:cubicBezTo>
                    <a:pt x="6829149" y="180218"/>
                    <a:pt x="6839715" y="171857"/>
                    <a:pt x="6849958" y="164175"/>
                  </a:cubicBezTo>
                  <a:cubicBezTo>
                    <a:pt x="6884170" y="138516"/>
                    <a:pt x="6888965" y="139101"/>
                    <a:pt x="6922386" y="127961"/>
                  </a:cubicBezTo>
                  <a:cubicBezTo>
                    <a:pt x="6938618" y="133372"/>
                    <a:pt x="6974572" y="143933"/>
                    <a:pt x="6985760" y="155121"/>
                  </a:cubicBezTo>
                  <a:cubicBezTo>
                    <a:pt x="6998203" y="167564"/>
                    <a:pt x="7004374" y="185006"/>
                    <a:pt x="7012920" y="200389"/>
                  </a:cubicBezTo>
                  <a:cubicBezTo>
                    <a:pt x="7026066" y="224052"/>
                    <a:pt x="7040740" y="256688"/>
                    <a:pt x="7049134" y="281870"/>
                  </a:cubicBezTo>
                  <a:cubicBezTo>
                    <a:pt x="7053069" y="293674"/>
                    <a:pt x="7054770" y="306120"/>
                    <a:pt x="7058188" y="318084"/>
                  </a:cubicBezTo>
                  <a:cubicBezTo>
                    <a:pt x="7060810" y="327260"/>
                    <a:pt x="7064223" y="336191"/>
                    <a:pt x="7067241" y="345244"/>
                  </a:cubicBezTo>
                  <a:cubicBezTo>
                    <a:pt x="7064223" y="417672"/>
                    <a:pt x="7066193" y="490480"/>
                    <a:pt x="7058188" y="562527"/>
                  </a:cubicBezTo>
                  <a:cubicBezTo>
                    <a:pt x="7056986" y="573342"/>
                    <a:pt x="7043522" y="579365"/>
                    <a:pt x="7040081" y="589688"/>
                  </a:cubicBezTo>
                  <a:cubicBezTo>
                    <a:pt x="7034276" y="607102"/>
                    <a:pt x="7036302" y="626426"/>
                    <a:pt x="7031027" y="644008"/>
                  </a:cubicBezTo>
                  <a:cubicBezTo>
                    <a:pt x="7027149" y="656935"/>
                    <a:pt x="7018236" y="667817"/>
                    <a:pt x="7012920" y="680222"/>
                  </a:cubicBezTo>
                  <a:cubicBezTo>
                    <a:pt x="6988424" y="737381"/>
                    <a:pt x="7028726" y="676310"/>
                    <a:pt x="6967653" y="752650"/>
                  </a:cubicBezTo>
                  <a:cubicBezTo>
                    <a:pt x="6960513" y="788348"/>
                    <a:pt x="6965798" y="805444"/>
                    <a:pt x="6931439" y="825078"/>
                  </a:cubicBezTo>
                  <a:cubicBezTo>
                    <a:pt x="6920636" y="831251"/>
                    <a:pt x="6907296" y="831113"/>
                    <a:pt x="6895225" y="834131"/>
                  </a:cubicBezTo>
                  <a:lnTo>
                    <a:pt x="6750370" y="816024"/>
                  </a:lnTo>
                  <a:cubicBezTo>
                    <a:pt x="6619781" y="802032"/>
                    <a:pt x="6679469" y="819552"/>
                    <a:pt x="6614568" y="797917"/>
                  </a:cubicBezTo>
                  <a:cubicBezTo>
                    <a:pt x="6530069" y="800935"/>
                    <a:pt x="6445419" y="801086"/>
                    <a:pt x="6361071" y="806971"/>
                  </a:cubicBezTo>
                  <a:cubicBezTo>
                    <a:pt x="6315514" y="810149"/>
                    <a:pt x="6270760" y="821064"/>
                    <a:pt x="6225269" y="825078"/>
                  </a:cubicBezTo>
                  <a:cubicBezTo>
                    <a:pt x="6168073" y="830125"/>
                    <a:pt x="6110592" y="831113"/>
                    <a:pt x="6053253" y="834131"/>
                  </a:cubicBezTo>
                  <a:cubicBezTo>
                    <a:pt x="5998301" y="841000"/>
                    <a:pt x="5935800" y="849640"/>
                    <a:pt x="5881237" y="852238"/>
                  </a:cubicBezTo>
                  <a:cubicBezTo>
                    <a:pt x="5787742" y="856690"/>
                    <a:pt x="5694103" y="857475"/>
                    <a:pt x="5600580" y="861292"/>
                  </a:cubicBezTo>
                  <a:cubicBezTo>
                    <a:pt x="5546221" y="863511"/>
                    <a:pt x="5491960" y="867757"/>
                    <a:pt x="5437617" y="870345"/>
                  </a:cubicBezTo>
                  <a:lnTo>
                    <a:pt x="5220334" y="879399"/>
                  </a:lnTo>
                  <a:cubicBezTo>
                    <a:pt x="5178085" y="888452"/>
                    <a:pt x="5136098" y="898830"/>
                    <a:pt x="5093586" y="906559"/>
                  </a:cubicBezTo>
                  <a:cubicBezTo>
                    <a:pt x="5069648" y="910911"/>
                    <a:pt x="5045244" y="912171"/>
                    <a:pt x="5021158" y="915612"/>
                  </a:cubicBezTo>
                  <a:cubicBezTo>
                    <a:pt x="5002986" y="918208"/>
                    <a:pt x="4985040" y="922292"/>
                    <a:pt x="4966837" y="924666"/>
                  </a:cubicBezTo>
                  <a:cubicBezTo>
                    <a:pt x="4915614" y="931347"/>
                    <a:pt x="4863984" y="934918"/>
                    <a:pt x="4812928" y="942773"/>
                  </a:cubicBezTo>
                  <a:cubicBezTo>
                    <a:pt x="4663643" y="965740"/>
                    <a:pt x="4799495" y="958857"/>
                    <a:pt x="4649966" y="969933"/>
                  </a:cubicBezTo>
                  <a:cubicBezTo>
                    <a:pt x="4382008" y="989782"/>
                    <a:pt x="4056996" y="984798"/>
                    <a:pt x="3817047" y="988040"/>
                  </a:cubicBezTo>
                  <a:lnTo>
                    <a:pt x="3635978" y="997094"/>
                  </a:lnTo>
                  <a:cubicBezTo>
                    <a:pt x="3599709" y="999361"/>
                    <a:pt x="3563512" y="1002702"/>
                    <a:pt x="3527336" y="1006147"/>
                  </a:cubicBezTo>
                  <a:cubicBezTo>
                    <a:pt x="3500132" y="1008738"/>
                    <a:pt x="3473135" y="1013596"/>
                    <a:pt x="3445855" y="1015201"/>
                  </a:cubicBezTo>
                  <a:cubicBezTo>
                    <a:pt x="3193495" y="1030046"/>
                    <a:pt x="3043809" y="1034059"/>
                    <a:pt x="2803059" y="1042361"/>
                  </a:cubicBezTo>
                  <a:cubicBezTo>
                    <a:pt x="2760809" y="1045379"/>
                    <a:pt x="2718622" y="1049446"/>
                    <a:pt x="2676310" y="1051414"/>
                  </a:cubicBezTo>
                  <a:cubicBezTo>
                    <a:pt x="2588836" y="1055483"/>
                    <a:pt x="2501158" y="1055005"/>
                    <a:pt x="2413760" y="1060468"/>
                  </a:cubicBezTo>
                  <a:cubicBezTo>
                    <a:pt x="2356217" y="1064065"/>
                    <a:pt x="2299189" y="1073651"/>
                    <a:pt x="2241744" y="1078575"/>
                  </a:cubicBezTo>
                  <a:cubicBezTo>
                    <a:pt x="2193542" y="1082707"/>
                    <a:pt x="2145174" y="1084610"/>
                    <a:pt x="2096889" y="1087628"/>
                  </a:cubicBezTo>
                  <a:cubicBezTo>
                    <a:pt x="1985229" y="1084610"/>
                    <a:pt x="1873352" y="1086173"/>
                    <a:pt x="1761910" y="1078575"/>
                  </a:cubicBezTo>
                  <a:cubicBezTo>
                    <a:pt x="1739991" y="1077081"/>
                    <a:pt x="1720152" y="1064398"/>
                    <a:pt x="1698536" y="1060468"/>
                  </a:cubicBezTo>
                  <a:cubicBezTo>
                    <a:pt x="1663174" y="1054038"/>
                    <a:pt x="1521506" y="1036488"/>
                    <a:pt x="1472199" y="1033307"/>
                  </a:cubicBezTo>
                  <a:cubicBezTo>
                    <a:pt x="1408885" y="1029222"/>
                    <a:pt x="1345399" y="1028211"/>
                    <a:pt x="1282077" y="1024254"/>
                  </a:cubicBezTo>
                  <a:cubicBezTo>
                    <a:pt x="1047667" y="1009604"/>
                    <a:pt x="1349516" y="1017640"/>
                    <a:pt x="1010473" y="1006147"/>
                  </a:cubicBezTo>
                  <a:lnTo>
                    <a:pt x="648334" y="997094"/>
                  </a:lnTo>
                  <a:cubicBezTo>
                    <a:pt x="603067" y="994076"/>
                    <a:pt x="557637" y="992916"/>
                    <a:pt x="512532" y="988040"/>
                  </a:cubicBezTo>
                  <a:cubicBezTo>
                    <a:pt x="445914" y="980838"/>
                    <a:pt x="313356" y="960880"/>
                    <a:pt x="313356" y="960880"/>
                  </a:cubicBezTo>
                  <a:cubicBezTo>
                    <a:pt x="208793" y="926025"/>
                    <a:pt x="260284" y="937270"/>
                    <a:pt x="159447" y="924666"/>
                  </a:cubicBezTo>
                  <a:cubicBezTo>
                    <a:pt x="99891" y="884961"/>
                    <a:pt x="161804" y="932725"/>
                    <a:pt x="96073" y="834131"/>
                  </a:cubicBezTo>
                  <a:cubicBezTo>
                    <a:pt x="90037" y="825078"/>
                    <a:pt x="82832" y="816703"/>
                    <a:pt x="77966" y="806971"/>
                  </a:cubicBezTo>
                  <a:cubicBezTo>
                    <a:pt x="67687" y="786414"/>
                    <a:pt x="60316" y="764520"/>
                    <a:pt x="50805" y="743597"/>
                  </a:cubicBezTo>
                  <a:cubicBezTo>
                    <a:pt x="45220" y="731311"/>
                    <a:pt x="38734" y="719454"/>
                    <a:pt x="32698" y="707383"/>
                  </a:cubicBezTo>
                  <a:cubicBezTo>
                    <a:pt x="18231" y="562703"/>
                    <a:pt x="895" y="599938"/>
                    <a:pt x="23" y="541910"/>
                  </a:cubicBezTo>
                  <a:cubicBezTo>
                    <a:pt x="-849" y="483882"/>
                    <a:pt x="22827" y="368495"/>
                    <a:pt x="27466" y="359217"/>
                  </a:cubicBezTo>
                  <a:cubicBezTo>
                    <a:pt x="32332" y="349485"/>
                    <a:pt x="34152" y="321067"/>
                    <a:pt x="38571" y="311124"/>
                  </a:cubicBezTo>
                  <a:cubicBezTo>
                    <a:pt x="69700" y="241083"/>
                    <a:pt x="51139" y="291926"/>
                    <a:pt x="54063" y="274177"/>
                  </a:cubicBezTo>
                  <a:close/>
                </a:path>
              </a:pathLst>
            </a:cu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6" name="楕円 55">
              <a:extLst>
                <a:ext uri="{FF2B5EF4-FFF2-40B4-BE49-F238E27FC236}">
                  <a16:creationId xmlns:a16="http://schemas.microsoft.com/office/drawing/2014/main" id="{955313A0-781C-38FB-CD50-4A7CE69A85C3}"/>
                </a:ext>
              </a:extLst>
            </p:cNvPr>
            <p:cNvSpPr/>
            <p:nvPr/>
          </p:nvSpPr>
          <p:spPr>
            <a:xfrm>
              <a:off x="1352362" y="3643788"/>
              <a:ext cx="174279" cy="335333"/>
            </a:xfrm>
            <a:prstGeom prst="ellipse">
              <a:avLst/>
            </a:prstGeom>
            <a:solidFill>
              <a:schemeClr val="bg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2E05C5B2-5A4B-4002-D0A2-A73F2130B576}"/>
                </a:ext>
              </a:extLst>
            </p:cNvPr>
            <p:cNvSpPr/>
            <p:nvPr/>
          </p:nvSpPr>
          <p:spPr>
            <a:xfrm>
              <a:off x="1387444" y="3732872"/>
              <a:ext cx="139197" cy="15716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フリーフォーム: 図形 23">
              <a:extLst>
                <a:ext uri="{FF2B5EF4-FFF2-40B4-BE49-F238E27FC236}">
                  <a16:creationId xmlns:a16="http://schemas.microsoft.com/office/drawing/2014/main" id="{C91EB4CA-D17E-20E0-9304-A79F1AA80AB5}"/>
                </a:ext>
              </a:extLst>
            </p:cNvPr>
            <p:cNvSpPr/>
            <p:nvPr/>
          </p:nvSpPr>
          <p:spPr>
            <a:xfrm>
              <a:off x="1860550" y="3929033"/>
              <a:ext cx="3921399" cy="614991"/>
            </a:xfrm>
            <a:custGeom>
              <a:avLst/>
              <a:gdLst>
                <a:gd name="connsiteX0" fmla="*/ 85992 w 3921399"/>
                <a:gd name="connsiteY0" fmla="*/ 332 h 614991"/>
                <a:gd name="connsiteX1" fmla="*/ 73292 w 3921399"/>
                <a:gd name="connsiteY1" fmla="*/ 16207 h 614991"/>
                <a:gd name="connsiteX2" fmla="*/ 60592 w 3921399"/>
                <a:gd name="connsiteY2" fmla="*/ 41607 h 614991"/>
                <a:gd name="connsiteX3" fmla="*/ 44717 w 3921399"/>
                <a:gd name="connsiteY3" fmla="*/ 67007 h 614991"/>
                <a:gd name="connsiteX4" fmla="*/ 38367 w 3921399"/>
                <a:gd name="connsiteY4" fmla="*/ 79707 h 614991"/>
                <a:gd name="connsiteX5" fmla="*/ 25667 w 3921399"/>
                <a:gd name="connsiteY5" fmla="*/ 98757 h 614991"/>
                <a:gd name="connsiteX6" fmla="*/ 22492 w 3921399"/>
                <a:gd name="connsiteY6" fmla="*/ 111457 h 614991"/>
                <a:gd name="connsiteX7" fmla="*/ 9792 w 3921399"/>
                <a:gd name="connsiteY7" fmla="*/ 140032 h 614991"/>
                <a:gd name="connsiteX8" fmla="*/ 3442 w 3921399"/>
                <a:gd name="connsiteY8" fmla="*/ 155907 h 614991"/>
                <a:gd name="connsiteX9" fmla="*/ 3442 w 3921399"/>
                <a:gd name="connsiteY9" fmla="*/ 200357 h 614991"/>
                <a:gd name="connsiteX10" fmla="*/ 6617 w 3921399"/>
                <a:gd name="connsiteY10" fmla="*/ 371807 h 614991"/>
                <a:gd name="connsiteX11" fmla="*/ 16142 w 3921399"/>
                <a:gd name="connsiteY11" fmla="*/ 387682 h 614991"/>
                <a:gd name="connsiteX12" fmla="*/ 35192 w 3921399"/>
                <a:gd name="connsiteY12" fmla="*/ 406732 h 614991"/>
                <a:gd name="connsiteX13" fmla="*/ 82817 w 3921399"/>
                <a:gd name="connsiteY13" fmla="*/ 444832 h 614991"/>
                <a:gd name="connsiteX14" fmla="*/ 133617 w 3921399"/>
                <a:gd name="connsiteY14" fmla="*/ 479757 h 614991"/>
                <a:gd name="connsiteX15" fmla="*/ 146317 w 3921399"/>
                <a:gd name="connsiteY15" fmla="*/ 486107 h 614991"/>
                <a:gd name="connsiteX16" fmla="*/ 159017 w 3921399"/>
                <a:gd name="connsiteY16" fmla="*/ 495632 h 614991"/>
                <a:gd name="connsiteX17" fmla="*/ 171717 w 3921399"/>
                <a:gd name="connsiteY17" fmla="*/ 498807 h 614991"/>
                <a:gd name="connsiteX18" fmla="*/ 206642 w 3921399"/>
                <a:gd name="connsiteY18" fmla="*/ 514682 h 614991"/>
                <a:gd name="connsiteX19" fmla="*/ 276492 w 3921399"/>
                <a:gd name="connsiteY19" fmla="*/ 527382 h 614991"/>
                <a:gd name="connsiteX20" fmla="*/ 298717 w 3921399"/>
                <a:gd name="connsiteY20" fmla="*/ 530557 h 614991"/>
                <a:gd name="connsiteX21" fmla="*/ 336817 w 3921399"/>
                <a:gd name="connsiteY21" fmla="*/ 536907 h 614991"/>
                <a:gd name="connsiteX22" fmla="*/ 413017 w 3921399"/>
                <a:gd name="connsiteY22" fmla="*/ 540082 h 614991"/>
                <a:gd name="connsiteX23" fmla="*/ 632092 w 3921399"/>
                <a:gd name="connsiteY23" fmla="*/ 533732 h 614991"/>
                <a:gd name="connsiteX24" fmla="*/ 733692 w 3921399"/>
                <a:gd name="connsiteY24" fmla="*/ 527382 h 614991"/>
                <a:gd name="connsiteX25" fmla="*/ 774967 w 3921399"/>
                <a:gd name="connsiteY25" fmla="*/ 524207 h 614991"/>
                <a:gd name="connsiteX26" fmla="*/ 1108342 w 3921399"/>
                <a:gd name="connsiteY26" fmla="*/ 521032 h 614991"/>
                <a:gd name="connsiteX27" fmla="*/ 1206767 w 3921399"/>
                <a:gd name="connsiteY27" fmla="*/ 514682 h 614991"/>
                <a:gd name="connsiteX28" fmla="*/ 1540142 w 3921399"/>
                <a:gd name="connsiteY28" fmla="*/ 511507 h 614991"/>
                <a:gd name="connsiteX29" fmla="*/ 1670317 w 3921399"/>
                <a:gd name="connsiteY29" fmla="*/ 501982 h 614991"/>
                <a:gd name="connsiteX30" fmla="*/ 1860817 w 3921399"/>
                <a:gd name="connsiteY30" fmla="*/ 495632 h 614991"/>
                <a:gd name="connsiteX31" fmla="*/ 2073542 w 3921399"/>
                <a:gd name="connsiteY31" fmla="*/ 498807 h 614991"/>
                <a:gd name="connsiteX32" fmla="*/ 2092592 w 3921399"/>
                <a:gd name="connsiteY32" fmla="*/ 505157 h 614991"/>
                <a:gd name="connsiteX33" fmla="*/ 2130692 w 3921399"/>
                <a:gd name="connsiteY33" fmla="*/ 527382 h 614991"/>
                <a:gd name="connsiteX34" fmla="*/ 2140217 w 3921399"/>
                <a:gd name="connsiteY34" fmla="*/ 536907 h 614991"/>
                <a:gd name="connsiteX35" fmla="*/ 2213242 w 3921399"/>
                <a:gd name="connsiteY35" fmla="*/ 568657 h 614991"/>
                <a:gd name="connsiteX36" fmla="*/ 2235467 w 3921399"/>
                <a:gd name="connsiteY36" fmla="*/ 578182 h 614991"/>
                <a:gd name="connsiteX37" fmla="*/ 2254517 w 3921399"/>
                <a:gd name="connsiteY37" fmla="*/ 587707 h 614991"/>
                <a:gd name="connsiteX38" fmla="*/ 2283092 w 3921399"/>
                <a:gd name="connsiteY38" fmla="*/ 597232 h 614991"/>
                <a:gd name="connsiteX39" fmla="*/ 2327542 w 3921399"/>
                <a:gd name="connsiteY39" fmla="*/ 603582 h 614991"/>
                <a:gd name="connsiteX40" fmla="*/ 2365642 w 3921399"/>
                <a:gd name="connsiteY40" fmla="*/ 606757 h 614991"/>
                <a:gd name="connsiteX41" fmla="*/ 2518042 w 3921399"/>
                <a:gd name="connsiteY41" fmla="*/ 609932 h 614991"/>
                <a:gd name="connsiteX42" fmla="*/ 2552967 w 3921399"/>
                <a:gd name="connsiteY42" fmla="*/ 613107 h 614991"/>
                <a:gd name="connsiteX43" fmla="*/ 2835542 w 3921399"/>
                <a:gd name="connsiteY43" fmla="*/ 606757 h 614991"/>
                <a:gd name="connsiteX44" fmla="*/ 2864117 w 3921399"/>
                <a:gd name="connsiteY44" fmla="*/ 597232 h 614991"/>
                <a:gd name="connsiteX45" fmla="*/ 2886342 w 3921399"/>
                <a:gd name="connsiteY45" fmla="*/ 594057 h 614991"/>
                <a:gd name="connsiteX46" fmla="*/ 2911742 w 3921399"/>
                <a:gd name="connsiteY46" fmla="*/ 581357 h 614991"/>
                <a:gd name="connsiteX47" fmla="*/ 2981592 w 3921399"/>
                <a:gd name="connsiteY47" fmla="*/ 562307 h 614991"/>
                <a:gd name="connsiteX48" fmla="*/ 3016517 w 3921399"/>
                <a:gd name="connsiteY48" fmla="*/ 555957 h 614991"/>
                <a:gd name="connsiteX49" fmla="*/ 3127642 w 3921399"/>
                <a:gd name="connsiteY49" fmla="*/ 543257 h 614991"/>
                <a:gd name="connsiteX50" fmla="*/ 3162567 w 3921399"/>
                <a:gd name="connsiteY50" fmla="*/ 536907 h 614991"/>
                <a:gd name="connsiteX51" fmla="*/ 3210192 w 3921399"/>
                <a:gd name="connsiteY51" fmla="*/ 533732 h 614991"/>
                <a:gd name="connsiteX52" fmla="*/ 3292742 w 3921399"/>
                <a:gd name="connsiteY52" fmla="*/ 527382 h 614991"/>
                <a:gd name="connsiteX53" fmla="*/ 3308617 w 3921399"/>
                <a:gd name="connsiteY53" fmla="*/ 524207 h 614991"/>
                <a:gd name="connsiteX54" fmla="*/ 3359417 w 3921399"/>
                <a:gd name="connsiteY54" fmla="*/ 517857 h 614991"/>
                <a:gd name="connsiteX55" fmla="*/ 3378467 w 3921399"/>
                <a:gd name="connsiteY55" fmla="*/ 514682 h 614991"/>
                <a:gd name="connsiteX56" fmla="*/ 3410217 w 3921399"/>
                <a:gd name="connsiteY56" fmla="*/ 508332 h 614991"/>
                <a:gd name="connsiteX57" fmla="*/ 3483242 w 3921399"/>
                <a:gd name="connsiteY57" fmla="*/ 501982 h 614991"/>
                <a:gd name="connsiteX58" fmla="*/ 3527692 w 3921399"/>
                <a:gd name="connsiteY58" fmla="*/ 495632 h 614991"/>
                <a:gd name="connsiteX59" fmla="*/ 3543567 w 3921399"/>
                <a:gd name="connsiteY59" fmla="*/ 492457 h 614991"/>
                <a:gd name="connsiteX60" fmla="*/ 3705492 w 3921399"/>
                <a:gd name="connsiteY60" fmla="*/ 489282 h 614991"/>
                <a:gd name="connsiteX61" fmla="*/ 3746767 w 3921399"/>
                <a:gd name="connsiteY61" fmla="*/ 508332 h 614991"/>
                <a:gd name="connsiteX62" fmla="*/ 3775342 w 3921399"/>
                <a:gd name="connsiteY62" fmla="*/ 521032 h 614991"/>
                <a:gd name="connsiteX63" fmla="*/ 3788042 w 3921399"/>
                <a:gd name="connsiteY63" fmla="*/ 530557 h 614991"/>
                <a:gd name="connsiteX64" fmla="*/ 3813442 w 3921399"/>
                <a:gd name="connsiteY64" fmla="*/ 536907 h 614991"/>
                <a:gd name="connsiteX65" fmla="*/ 3838842 w 3921399"/>
                <a:gd name="connsiteY65" fmla="*/ 546432 h 614991"/>
                <a:gd name="connsiteX66" fmla="*/ 3864242 w 3921399"/>
                <a:gd name="connsiteY66" fmla="*/ 559132 h 614991"/>
                <a:gd name="connsiteX67" fmla="*/ 3889642 w 3921399"/>
                <a:gd name="connsiteY67" fmla="*/ 581357 h 614991"/>
                <a:gd name="connsiteX68" fmla="*/ 3915042 w 3921399"/>
                <a:gd name="connsiteY68" fmla="*/ 597232 h 614991"/>
                <a:gd name="connsiteX69" fmla="*/ 3921392 w 3921399"/>
                <a:gd name="connsiteY69" fmla="*/ 555957 h 614991"/>
                <a:gd name="connsiteX70" fmla="*/ 3915042 w 3921399"/>
                <a:gd name="connsiteY70" fmla="*/ 546432 h 614991"/>
                <a:gd name="connsiteX71" fmla="*/ 3908692 w 3921399"/>
                <a:gd name="connsiteY71" fmla="*/ 533732 h 614991"/>
                <a:gd name="connsiteX72" fmla="*/ 3889642 w 3921399"/>
                <a:gd name="connsiteY72" fmla="*/ 521032 h 614991"/>
                <a:gd name="connsiteX73" fmla="*/ 3873767 w 3921399"/>
                <a:gd name="connsiteY73" fmla="*/ 498807 h 614991"/>
                <a:gd name="connsiteX74" fmla="*/ 3867417 w 3921399"/>
                <a:gd name="connsiteY74" fmla="*/ 486107 h 614991"/>
                <a:gd name="connsiteX75" fmla="*/ 3857892 w 3921399"/>
                <a:gd name="connsiteY75" fmla="*/ 476582 h 614991"/>
                <a:gd name="connsiteX76" fmla="*/ 3851542 w 3921399"/>
                <a:gd name="connsiteY76" fmla="*/ 467057 h 614991"/>
                <a:gd name="connsiteX77" fmla="*/ 3813442 w 3921399"/>
                <a:gd name="connsiteY77" fmla="*/ 438482 h 614991"/>
                <a:gd name="connsiteX78" fmla="*/ 3803917 w 3921399"/>
                <a:gd name="connsiteY78" fmla="*/ 432132 h 614991"/>
                <a:gd name="connsiteX79" fmla="*/ 3788042 w 3921399"/>
                <a:gd name="connsiteY79" fmla="*/ 428957 h 614991"/>
                <a:gd name="connsiteX80" fmla="*/ 3753117 w 3921399"/>
                <a:gd name="connsiteY80" fmla="*/ 416257 h 614991"/>
                <a:gd name="connsiteX81" fmla="*/ 3740417 w 3921399"/>
                <a:gd name="connsiteY81" fmla="*/ 409907 h 614991"/>
                <a:gd name="connsiteX82" fmla="*/ 3727717 w 3921399"/>
                <a:gd name="connsiteY82" fmla="*/ 406732 h 614991"/>
                <a:gd name="connsiteX83" fmla="*/ 3711842 w 3921399"/>
                <a:gd name="connsiteY83" fmla="*/ 400382 h 614991"/>
                <a:gd name="connsiteX84" fmla="*/ 3683267 w 3921399"/>
                <a:gd name="connsiteY84" fmla="*/ 390857 h 614991"/>
                <a:gd name="connsiteX85" fmla="*/ 3553092 w 3921399"/>
                <a:gd name="connsiteY85" fmla="*/ 394032 h 614991"/>
                <a:gd name="connsiteX86" fmla="*/ 3511817 w 3921399"/>
                <a:gd name="connsiteY86" fmla="*/ 400382 h 614991"/>
                <a:gd name="connsiteX87" fmla="*/ 3489592 w 3921399"/>
                <a:gd name="connsiteY87" fmla="*/ 403557 h 614991"/>
                <a:gd name="connsiteX88" fmla="*/ 3476892 w 3921399"/>
                <a:gd name="connsiteY88" fmla="*/ 406732 h 614991"/>
                <a:gd name="connsiteX89" fmla="*/ 3448317 w 3921399"/>
                <a:gd name="connsiteY89" fmla="*/ 409907 h 614991"/>
                <a:gd name="connsiteX90" fmla="*/ 3429267 w 3921399"/>
                <a:gd name="connsiteY90" fmla="*/ 413082 h 614991"/>
                <a:gd name="connsiteX91" fmla="*/ 3353067 w 3921399"/>
                <a:gd name="connsiteY91" fmla="*/ 416257 h 614991"/>
                <a:gd name="connsiteX92" fmla="*/ 3318142 w 3921399"/>
                <a:gd name="connsiteY92" fmla="*/ 422607 h 614991"/>
                <a:gd name="connsiteX93" fmla="*/ 3305442 w 3921399"/>
                <a:gd name="connsiteY93" fmla="*/ 425782 h 614991"/>
                <a:gd name="connsiteX94" fmla="*/ 3276867 w 3921399"/>
                <a:gd name="connsiteY94" fmla="*/ 428957 h 614991"/>
                <a:gd name="connsiteX95" fmla="*/ 3238767 w 3921399"/>
                <a:gd name="connsiteY95" fmla="*/ 435307 h 614991"/>
                <a:gd name="connsiteX96" fmla="*/ 3222892 w 3921399"/>
                <a:gd name="connsiteY96" fmla="*/ 438482 h 614991"/>
                <a:gd name="connsiteX97" fmla="*/ 3146692 w 3921399"/>
                <a:gd name="connsiteY97" fmla="*/ 441657 h 614991"/>
                <a:gd name="connsiteX98" fmla="*/ 3089542 w 3921399"/>
                <a:gd name="connsiteY98" fmla="*/ 448007 h 614991"/>
                <a:gd name="connsiteX99" fmla="*/ 3064142 w 3921399"/>
                <a:gd name="connsiteY99" fmla="*/ 451182 h 614991"/>
                <a:gd name="connsiteX100" fmla="*/ 3029217 w 3921399"/>
                <a:gd name="connsiteY100" fmla="*/ 454357 h 614991"/>
                <a:gd name="connsiteX101" fmla="*/ 3003817 w 3921399"/>
                <a:gd name="connsiteY101" fmla="*/ 457532 h 614991"/>
                <a:gd name="connsiteX102" fmla="*/ 2921267 w 3921399"/>
                <a:gd name="connsiteY102" fmla="*/ 460707 h 614991"/>
                <a:gd name="connsiteX103" fmla="*/ 2848242 w 3921399"/>
                <a:gd name="connsiteY103" fmla="*/ 467057 h 614991"/>
                <a:gd name="connsiteX104" fmla="*/ 2800617 w 3921399"/>
                <a:gd name="connsiteY104" fmla="*/ 470232 h 614991"/>
                <a:gd name="connsiteX105" fmla="*/ 2714892 w 3921399"/>
                <a:gd name="connsiteY105" fmla="*/ 476582 h 614991"/>
                <a:gd name="connsiteX106" fmla="*/ 2670442 w 3921399"/>
                <a:gd name="connsiteY106" fmla="*/ 479757 h 614991"/>
                <a:gd name="connsiteX107" fmla="*/ 2454542 w 3921399"/>
                <a:gd name="connsiteY107" fmla="*/ 463882 h 614991"/>
                <a:gd name="connsiteX108" fmla="*/ 2445017 w 3921399"/>
                <a:gd name="connsiteY108" fmla="*/ 457532 h 614991"/>
                <a:gd name="connsiteX109" fmla="*/ 2403742 w 3921399"/>
                <a:gd name="connsiteY109" fmla="*/ 422607 h 614991"/>
                <a:gd name="connsiteX110" fmla="*/ 2381517 w 3921399"/>
                <a:gd name="connsiteY110" fmla="*/ 416257 h 614991"/>
                <a:gd name="connsiteX111" fmla="*/ 2318017 w 3921399"/>
                <a:gd name="connsiteY111" fmla="*/ 403557 h 614991"/>
                <a:gd name="connsiteX112" fmla="*/ 2295792 w 3921399"/>
                <a:gd name="connsiteY112" fmla="*/ 397207 h 614991"/>
                <a:gd name="connsiteX113" fmla="*/ 2270392 w 3921399"/>
                <a:gd name="connsiteY113" fmla="*/ 387682 h 614991"/>
                <a:gd name="connsiteX114" fmla="*/ 2229117 w 3921399"/>
                <a:gd name="connsiteY114" fmla="*/ 384507 h 614991"/>
                <a:gd name="connsiteX115" fmla="*/ 2162442 w 3921399"/>
                <a:gd name="connsiteY115" fmla="*/ 374982 h 614991"/>
                <a:gd name="connsiteX116" fmla="*/ 2140217 w 3921399"/>
                <a:gd name="connsiteY116" fmla="*/ 371807 h 614991"/>
                <a:gd name="connsiteX117" fmla="*/ 2108467 w 3921399"/>
                <a:gd name="connsiteY117" fmla="*/ 368632 h 614991"/>
                <a:gd name="connsiteX118" fmla="*/ 2041792 w 3921399"/>
                <a:gd name="connsiteY118" fmla="*/ 355932 h 614991"/>
                <a:gd name="connsiteX119" fmla="*/ 2010042 w 3921399"/>
                <a:gd name="connsiteY119" fmla="*/ 352757 h 614991"/>
                <a:gd name="connsiteX120" fmla="*/ 1971942 w 3921399"/>
                <a:gd name="connsiteY120" fmla="*/ 346407 h 614991"/>
                <a:gd name="connsiteX121" fmla="*/ 1946542 w 3921399"/>
                <a:gd name="connsiteY121" fmla="*/ 343232 h 614991"/>
                <a:gd name="connsiteX122" fmla="*/ 1873517 w 3921399"/>
                <a:gd name="connsiteY122" fmla="*/ 333707 h 614991"/>
                <a:gd name="connsiteX123" fmla="*/ 1851292 w 3921399"/>
                <a:gd name="connsiteY123" fmla="*/ 327357 h 614991"/>
                <a:gd name="connsiteX124" fmla="*/ 1841767 w 3921399"/>
                <a:gd name="connsiteY124" fmla="*/ 324182 h 614991"/>
                <a:gd name="connsiteX125" fmla="*/ 1813192 w 3921399"/>
                <a:gd name="connsiteY125" fmla="*/ 311482 h 614991"/>
                <a:gd name="connsiteX126" fmla="*/ 1781442 w 3921399"/>
                <a:gd name="connsiteY126" fmla="*/ 301957 h 614991"/>
                <a:gd name="connsiteX127" fmla="*/ 1740167 w 3921399"/>
                <a:gd name="connsiteY127" fmla="*/ 282907 h 614991"/>
                <a:gd name="connsiteX128" fmla="*/ 1689367 w 3921399"/>
                <a:gd name="connsiteY128" fmla="*/ 273382 h 614991"/>
                <a:gd name="connsiteX129" fmla="*/ 1629042 w 3921399"/>
                <a:gd name="connsiteY129" fmla="*/ 263857 h 614991"/>
                <a:gd name="connsiteX130" fmla="*/ 1584592 w 3921399"/>
                <a:gd name="connsiteY130" fmla="*/ 251157 h 614991"/>
                <a:gd name="connsiteX131" fmla="*/ 1568717 w 3921399"/>
                <a:gd name="connsiteY131" fmla="*/ 244807 h 614991"/>
                <a:gd name="connsiteX132" fmla="*/ 1540142 w 3921399"/>
                <a:gd name="connsiteY132" fmla="*/ 238457 h 614991"/>
                <a:gd name="connsiteX133" fmla="*/ 1505217 w 3921399"/>
                <a:gd name="connsiteY133" fmla="*/ 228932 h 614991"/>
                <a:gd name="connsiteX134" fmla="*/ 1489342 w 3921399"/>
                <a:gd name="connsiteY134" fmla="*/ 222582 h 614991"/>
                <a:gd name="connsiteX135" fmla="*/ 1470292 w 3921399"/>
                <a:gd name="connsiteY135" fmla="*/ 219407 h 614991"/>
                <a:gd name="connsiteX136" fmla="*/ 1422667 w 3921399"/>
                <a:gd name="connsiteY136" fmla="*/ 206707 h 614991"/>
                <a:gd name="connsiteX137" fmla="*/ 1371867 w 3921399"/>
                <a:gd name="connsiteY137" fmla="*/ 200357 h 614991"/>
                <a:gd name="connsiteX138" fmla="*/ 1352817 w 3921399"/>
                <a:gd name="connsiteY138" fmla="*/ 197182 h 614991"/>
                <a:gd name="connsiteX139" fmla="*/ 1238517 w 3921399"/>
                <a:gd name="connsiteY139" fmla="*/ 203532 h 614991"/>
                <a:gd name="connsiteX140" fmla="*/ 1190892 w 3921399"/>
                <a:gd name="connsiteY140" fmla="*/ 206707 h 614991"/>
                <a:gd name="connsiteX141" fmla="*/ 1171842 w 3921399"/>
                <a:gd name="connsiteY141" fmla="*/ 209882 h 614991"/>
                <a:gd name="connsiteX142" fmla="*/ 1149617 w 3921399"/>
                <a:gd name="connsiteY142" fmla="*/ 213057 h 614991"/>
                <a:gd name="connsiteX143" fmla="*/ 1117867 w 3921399"/>
                <a:gd name="connsiteY143" fmla="*/ 222582 h 614991"/>
                <a:gd name="connsiteX144" fmla="*/ 1101992 w 3921399"/>
                <a:gd name="connsiteY144" fmla="*/ 228932 h 614991"/>
                <a:gd name="connsiteX145" fmla="*/ 1079767 w 3921399"/>
                <a:gd name="connsiteY145" fmla="*/ 232107 h 614991"/>
                <a:gd name="connsiteX146" fmla="*/ 1054367 w 3921399"/>
                <a:gd name="connsiteY146" fmla="*/ 247982 h 614991"/>
                <a:gd name="connsiteX147" fmla="*/ 1041667 w 3921399"/>
                <a:gd name="connsiteY147" fmla="*/ 251157 h 614991"/>
                <a:gd name="connsiteX148" fmla="*/ 1025792 w 3921399"/>
                <a:gd name="connsiteY148" fmla="*/ 257507 h 614991"/>
                <a:gd name="connsiteX149" fmla="*/ 994042 w 3921399"/>
                <a:gd name="connsiteY149" fmla="*/ 263857 h 614991"/>
                <a:gd name="connsiteX150" fmla="*/ 981342 w 3921399"/>
                <a:gd name="connsiteY150" fmla="*/ 267032 h 614991"/>
                <a:gd name="connsiteX151" fmla="*/ 962292 w 3921399"/>
                <a:gd name="connsiteY151" fmla="*/ 270207 h 614991"/>
                <a:gd name="connsiteX152" fmla="*/ 949592 w 3921399"/>
                <a:gd name="connsiteY152" fmla="*/ 273382 h 614991"/>
                <a:gd name="connsiteX153" fmla="*/ 933717 w 3921399"/>
                <a:gd name="connsiteY153" fmla="*/ 279732 h 614991"/>
                <a:gd name="connsiteX154" fmla="*/ 895617 w 3921399"/>
                <a:gd name="connsiteY154" fmla="*/ 282907 h 614991"/>
                <a:gd name="connsiteX155" fmla="*/ 844817 w 3921399"/>
                <a:gd name="connsiteY155" fmla="*/ 292432 h 614991"/>
                <a:gd name="connsiteX156" fmla="*/ 809892 w 3921399"/>
                <a:gd name="connsiteY156" fmla="*/ 295607 h 614991"/>
                <a:gd name="connsiteX157" fmla="*/ 787667 w 3921399"/>
                <a:gd name="connsiteY157" fmla="*/ 298782 h 614991"/>
                <a:gd name="connsiteX158" fmla="*/ 762267 w 3921399"/>
                <a:gd name="connsiteY158" fmla="*/ 301957 h 614991"/>
                <a:gd name="connsiteX159" fmla="*/ 736867 w 3921399"/>
                <a:gd name="connsiteY159" fmla="*/ 308307 h 614991"/>
                <a:gd name="connsiteX160" fmla="*/ 667017 w 3921399"/>
                <a:gd name="connsiteY160" fmla="*/ 317832 h 614991"/>
                <a:gd name="connsiteX161" fmla="*/ 644792 w 3921399"/>
                <a:gd name="connsiteY161" fmla="*/ 321007 h 614991"/>
                <a:gd name="connsiteX162" fmla="*/ 625742 w 3921399"/>
                <a:gd name="connsiteY162" fmla="*/ 324182 h 614991"/>
                <a:gd name="connsiteX163" fmla="*/ 597167 w 3921399"/>
                <a:gd name="connsiteY163" fmla="*/ 327357 h 614991"/>
                <a:gd name="connsiteX164" fmla="*/ 584467 w 3921399"/>
                <a:gd name="connsiteY164" fmla="*/ 330532 h 614991"/>
                <a:gd name="connsiteX165" fmla="*/ 520967 w 3921399"/>
                <a:gd name="connsiteY165" fmla="*/ 336882 h 614991"/>
                <a:gd name="connsiteX166" fmla="*/ 498742 w 3921399"/>
                <a:gd name="connsiteY166" fmla="*/ 340057 h 614991"/>
                <a:gd name="connsiteX167" fmla="*/ 457467 w 3921399"/>
                <a:gd name="connsiteY167" fmla="*/ 343232 h 614991"/>
                <a:gd name="connsiteX168" fmla="*/ 435242 w 3921399"/>
                <a:gd name="connsiteY168" fmla="*/ 349582 h 614991"/>
                <a:gd name="connsiteX169" fmla="*/ 384442 w 3921399"/>
                <a:gd name="connsiteY169" fmla="*/ 355932 h 614991"/>
                <a:gd name="connsiteX170" fmla="*/ 324117 w 3921399"/>
                <a:gd name="connsiteY170" fmla="*/ 365457 h 614991"/>
                <a:gd name="connsiteX171" fmla="*/ 162192 w 3921399"/>
                <a:gd name="connsiteY171" fmla="*/ 355932 h 614991"/>
                <a:gd name="connsiteX172" fmla="*/ 149492 w 3921399"/>
                <a:gd name="connsiteY172" fmla="*/ 352757 h 614991"/>
                <a:gd name="connsiteX173" fmla="*/ 146317 w 3921399"/>
                <a:gd name="connsiteY173" fmla="*/ 333707 h 614991"/>
                <a:gd name="connsiteX174" fmla="*/ 136792 w 3921399"/>
                <a:gd name="connsiteY174" fmla="*/ 311482 h 614991"/>
                <a:gd name="connsiteX175" fmla="*/ 139967 w 3921399"/>
                <a:gd name="connsiteY175" fmla="*/ 190832 h 614991"/>
                <a:gd name="connsiteX176" fmla="*/ 143142 w 3921399"/>
                <a:gd name="connsiteY176" fmla="*/ 178132 h 614991"/>
                <a:gd name="connsiteX177" fmla="*/ 149492 w 3921399"/>
                <a:gd name="connsiteY177" fmla="*/ 146382 h 614991"/>
                <a:gd name="connsiteX178" fmla="*/ 155842 w 3921399"/>
                <a:gd name="connsiteY178" fmla="*/ 133682 h 614991"/>
                <a:gd name="connsiteX179" fmla="*/ 162192 w 3921399"/>
                <a:gd name="connsiteY179" fmla="*/ 105107 h 614991"/>
                <a:gd name="connsiteX180" fmla="*/ 174892 w 3921399"/>
                <a:gd name="connsiteY180" fmla="*/ 82882 h 614991"/>
                <a:gd name="connsiteX181" fmla="*/ 184417 w 3921399"/>
                <a:gd name="connsiteY181" fmla="*/ 76532 h 614991"/>
                <a:gd name="connsiteX182" fmla="*/ 187592 w 3921399"/>
                <a:gd name="connsiteY182" fmla="*/ 67007 h 614991"/>
                <a:gd name="connsiteX183" fmla="*/ 197117 w 3921399"/>
                <a:gd name="connsiteY183" fmla="*/ 57482 h 614991"/>
                <a:gd name="connsiteX184" fmla="*/ 181242 w 3921399"/>
                <a:gd name="connsiteY184" fmla="*/ 25732 h 614991"/>
                <a:gd name="connsiteX185" fmla="*/ 171717 w 3921399"/>
                <a:gd name="connsiteY185" fmla="*/ 22557 h 614991"/>
                <a:gd name="connsiteX186" fmla="*/ 136792 w 3921399"/>
                <a:gd name="connsiteY186" fmla="*/ 13032 h 614991"/>
                <a:gd name="connsiteX187" fmla="*/ 127267 w 3921399"/>
                <a:gd name="connsiteY187" fmla="*/ 6682 h 614991"/>
                <a:gd name="connsiteX188" fmla="*/ 85992 w 3921399"/>
                <a:gd name="connsiteY188" fmla="*/ 332 h 61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3921399" h="614991">
                  <a:moveTo>
                    <a:pt x="85992" y="332"/>
                  </a:moveTo>
                  <a:cubicBezTo>
                    <a:pt x="76996" y="1919"/>
                    <a:pt x="76844" y="10436"/>
                    <a:pt x="73292" y="16207"/>
                  </a:cubicBezTo>
                  <a:cubicBezTo>
                    <a:pt x="68331" y="24269"/>
                    <a:pt x="65843" y="33731"/>
                    <a:pt x="60592" y="41607"/>
                  </a:cubicBezTo>
                  <a:cubicBezTo>
                    <a:pt x="53976" y="51531"/>
                    <a:pt x="51099" y="55519"/>
                    <a:pt x="44717" y="67007"/>
                  </a:cubicBezTo>
                  <a:cubicBezTo>
                    <a:pt x="42418" y="71144"/>
                    <a:pt x="40802" y="75648"/>
                    <a:pt x="38367" y="79707"/>
                  </a:cubicBezTo>
                  <a:cubicBezTo>
                    <a:pt x="34440" y="86251"/>
                    <a:pt x="25667" y="98757"/>
                    <a:pt x="25667" y="98757"/>
                  </a:cubicBezTo>
                  <a:cubicBezTo>
                    <a:pt x="24609" y="102990"/>
                    <a:pt x="23872" y="107317"/>
                    <a:pt x="22492" y="111457"/>
                  </a:cubicBezTo>
                  <a:cubicBezTo>
                    <a:pt x="16218" y="130280"/>
                    <a:pt x="17168" y="123435"/>
                    <a:pt x="9792" y="140032"/>
                  </a:cubicBezTo>
                  <a:cubicBezTo>
                    <a:pt x="7477" y="145240"/>
                    <a:pt x="5559" y="150615"/>
                    <a:pt x="3442" y="155907"/>
                  </a:cubicBezTo>
                  <a:cubicBezTo>
                    <a:pt x="-3444" y="204111"/>
                    <a:pt x="1862" y="152153"/>
                    <a:pt x="3442" y="200357"/>
                  </a:cubicBezTo>
                  <a:cubicBezTo>
                    <a:pt x="5315" y="257486"/>
                    <a:pt x="2751" y="314778"/>
                    <a:pt x="6617" y="371807"/>
                  </a:cubicBezTo>
                  <a:cubicBezTo>
                    <a:pt x="7034" y="377964"/>
                    <a:pt x="12234" y="382906"/>
                    <a:pt x="16142" y="387682"/>
                  </a:cubicBezTo>
                  <a:cubicBezTo>
                    <a:pt x="21829" y="394632"/>
                    <a:pt x="28842" y="400382"/>
                    <a:pt x="35192" y="406732"/>
                  </a:cubicBezTo>
                  <a:cubicBezTo>
                    <a:pt x="58447" y="429987"/>
                    <a:pt x="42146" y="415007"/>
                    <a:pt x="82817" y="444832"/>
                  </a:cubicBezTo>
                  <a:cubicBezTo>
                    <a:pt x="98982" y="456686"/>
                    <a:pt x="116341" y="471119"/>
                    <a:pt x="133617" y="479757"/>
                  </a:cubicBezTo>
                  <a:cubicBezTo>
                    <a:pt x="137850" y="481874"/>
                    <a:pt x="142303" y="483599"/>
                    <a:pt x="146317" y="486107"/>
                  </a:cubicBezTo>
                  <a:cubicBezTo>
                    <a:pt x="150804" y="488912"/>
                    <a:pt x="154284" y="493265"/>
                    <a:pt x="159017" y="495632"/>
                  </a:cubicBezTo>
                  <a:cubicBezTo>
                    <a:pt x="162920" y="497583"/>
                    <a:pt x="167665" y="497186"/>
                    <a:pt x="171717" y="498807"/>
                  </a:cubicBezTo>
                  <a:cubicBezTo>
                    <a:pt x="185989" y="504516"/>
                    <a:pt x="192103" y="510805"/>
                    <a:pt x="206642" y="514682"/>
                  </a:cubicBezTo>
                  <a:cubicBezTo>
                    <a:pt x="219265" y="518048"/>
                    <a:pt x="265624" y="525829"/>
                    <a:pt x="276492" y="527382"/>
                  </a:cubicBezTo>
                  <a:cubicBezTo>
                    <a:pt x="283900" y="528440"/>
                    <a:pt x="291335" y="529327"/>
                    <a:pt x="298717" y="530557"/>
                  </a:cubicBezTo>
                  <a:cubicBezTo>
                    <a:pt x="314260" y="533147"/>
                    <a:pt x="319887" y="535815"/>
                    <a:pt x="336817" y="536907"/>
                  </a:cubicBezTo>
                  <a:cubicBezTo>
                    <a:pt x="362186" y="538544"/>
                    <a:pt x="387617" y="539024"/>
                    <a:pt x="413017" y="540082"/>
                  </a:cubicBezTo>
                  <a:lnTo>
                    <a:pt x="632092" y="533732"/>
                  </a:lnTo>
                  <a:cubicBezTo>
                    <a:pt x="650935" y="532913"/>
                    <a:pt x="713120" y="528851"/>
                    <a:pt x="733692" y="527382"/>
                  </a:cubicBezTo>
                  <a:cubicBezTo>
                    <a:pt x="747456" y="526399"/>
                    <a:pt x="761170" y="524441"/>
                    <a:pt x="774967" y="524207"/>
                  </a:cubicBezTo>
                  <a:lnTo>
                    <a:pt x="1108342" y="521032"/>
                  </a:lnTo>
                  <a:lnTo>
                    <a:pt x="1206767" y="514682"/>
                  </a:lnTo>
                  <a:lnTo>
                    <a:pt x="1540142" y="511507"/>
                  </a:lnTo>
                  <a:cubicBezTo>
                    <a:pt x="1583534" y="508332"/>
                    <a:pt x="1626854" y="503958"/>
                    <a:pt x="1670317" y="501982"/>
                  </a:cubicBezTo>
                  <a:cubicBezTo>
                    <a:pt x="1780356" y="496980"/>
                    <a:pt x="1716868" y="499420"/>
                    <a:pt x="1860817" y="495632"/>
                  </a:cubicBezTo>
                  <a:cubicBezTo>
                    <a:pt x="1931725" y="496690"/>
                    <a:pt x="2002686" y="495895"/>
                    <a:pt x="2073542" y="498807"/>
                  </a:cubicBezTo>
                  <a:cubicBezTo>
                    <a:pt x="2080230" y="499082"/>
                    <a:pt x="2086377" y="502671"/>
                    <a:pt x="2092592" y="505157"/>
                  </a:cubicBezTo>
                  <a:cubicBezTo>
                    <a:pt x="2101903" y="508881"/>
                    <a:pt x="2127267" y="523957"/>
                    <a:pt x="2130692" y="527382"/>
                  </a:cubicBezTo>
                  <a:cubicBezTo>
                    <a:pt x="2133867" y="530557"/>
                    <a:pt x="2136393" y="534554"/>
                    <a:pt x="2140217" y="536907"/>
                  </a:cubicBezTo>
                  <a:cubicBezTo>
                    <a:pt x="2167279" y="553561"/>
                    <a:pt x="2183188" y="555777"/>
                    <a:pt x="2213242" y="568657"/>
                  </a:cubicBezTo>
                  <a:cubicBezTo>
                    <a:pt x="2220650" y="571832"/>
                    <a:pt x="2228149" y="574804"/>
                    <a:pt x="2235467" y="578182"/>
                  </a:cubicBezTo>
                  <a:cubicBezTo>
                    <a:pt x="2241913" y="581157"/>
                    <a:pt x="2247925" y="585070"/>
                    <a:pt x="2254517" y="587707"/>
                  </a:cubicBezTo>
                  <a:cubicBezTo>
                    <a:pt x="2263839" y="591436"/>
                    <a:pt x="2273438" y="594474"/>
                    <a:pt x="2283092" y="597232"/>
                  </a:cubicBezTo>
                  <a:cubicBezTo>
                    <a:pt x="2295399" y="600748"/>
                    <a:pt x="2316628" y="602543"/>
                    <a:pt x="2327542" y="603582"/>
                  </a:cubicBezTo>
                  <a:cubicBezTo>
                    <a:pt x="2340229" y="604790"/>
                    <a:pt x="2352905" y="606332"/>
                    <a:pt x="2365642" y="606757"/>
                  </a:cubicBezTo>
                  <a:cubicBezTo>
                    <a:pt x="2416425" y="608450"/>
                    <a:pt x="2467242" y="608874"/>
                    <a:pt x="2518042" y="609932"/>
                  </a:cubicBezTo>
                  <a:cubicBezTo>
                    <a:pt x="2529684" y="610990"/>
                    <a:pt x="2541277" y="613107"/>
                    <a:pt x="2552967" y="613107"/>
                  </a:cubicBezTo>
                  <a:cubicBezTo>
                    <a:pt x="2792431" y="613107"/>
                    <a:pt x="2727684" y="620239"/>
                    <a:pt x="2835542" y="606757"/>
                  </a:cubicBezTo>
                  <a:cubicBezTo>
                    <a:pt x="2845067" y="603582"/>
                    <a:pt x="2854377" y="599667"/>
                    <a:pt x="2864117" y="597232"/>
                  </a:cubicBezTo>
                  <a:cubicBezTo>
                    <a:pt x="2871377" y="595417"/>
                    <a:pt x="2879242" y="596424"/>
                    <a:pt x="2886342" y="594057"/>
                  </a:cubicBezTo>
                  <a:cubicBezTo>
                    <a:pt x="2895322" y="591064"/>
                    <a:pt x="2902846" y="584592"/>
                    <a:pt x="2911742" y="581357"/>
                  </a:cubicBezTo>
                  <a:cubicBezTo>
                    <a:pt x="2919323" y="578600"/>
                    <a:pt x="2966876" y="565405"/>
                    <a:pt x="2981592" y="562307"/>
                  </a:cubicBezTo>
                  <a:cubicBezTo>
                    <a:pt x="2993171" y="559869"/>
                    <a:pt x="3004784" y="557487"/>
                    <a:pt x="3016517" y="555957"/>
                  </a:cubicBezTo>
                  <a:cubicBezTo>
                    <a:pt x="3053487" y="551135"/>
                    <a:pt x="3091083" y="550569"/>
                    <a:pt x="3127642" y="543257"/>
                  </a:cubicBezTo>
                  <a:cubicBezTo>
                    <a:pt x="3135899" y="541606"/>
                    <a:pt x="3154812" y="537646"/>
                    <a:pt x="3162567" y="536907"/>
                  </a:cubicBezTo>
                  <a:cubicBezTo>
                    <a:pt x="3178406" y="535399"/>
                    <a:pt x="3194324" y="534893"/>
                    <a:pt x="3210192" y="533732"/>
                  </a:cubicBezTo>
                  <a:lnTo>
                    <a:pt x="3292742" y="527382"/>
                  </a:lnTo>
                  <a:cubicBezTo>
                    <a:pt x="3298034" y="526324"/>
                    <a:pt x="3303275" y="524970"/>
                    <a:pt x="3308617" y="524207"/>
                  </a:cubicBezTo>
                  <a:cubicBezTo>
                    <a:pt x="3325511" y="521794"/>
                    <a:pt x="3342584" y="520662"/>
                    <a:pt x="3359417" y="517857"/>
                  </a:cubicBezTo>
                  <a:cubicBezTo>
                    <a:pt x="3365767" y="516799"/>
                    <a:pt x="3372140" y="515868"/>
                    <a:pt x="3378467" y="514682"/>
                  </a:cubicBezTo>
                  <a:cubicBezTo>
                    <a:pt x="3389075" y="512693"/>
                    <a:pt x="3399502" y="509631"/>
                    <a:pt x="3410217" y="508332"/>
                  </a:cubicBezTo>
                  <a:cubicBezTo>
                    <a:pt x="3434473" y="505392"/>
                    <a:pt x="3483242" y="501982"/>
                    <a:pt x="3483242" y="501982"/>
                  </a:cubicBezTo>
                  <a:cubicBezTo>
                    <a:pt x="3519131" y="494804"/>
                    <a:pt x="3474899" y="503174"/>
                    <a:pt x="3527692" y="495632"/>
                  </a:cubicBezTo>
                  <a:cubicBezTo>
                    <a:pt x="3533034" y="494869"/>
                    <a:pt x="3538275" y="493515"/>
                    <a:pt x="3543567" y="492457"/>
                  </a:cubicBezTo>
                  <a:cubicBezTo>
                    <a:pt x="3593959" y="458862"/>
                    <a:pt x="3568053" y="473510"/>
                    <a:pt x="3705492" y="489282"/>
                  </a:cubicBezTo>
                  <a:cubicBezTo>
                    <a:pt x="3720546" y="491010"/>
                    <a:pt x="3732920" y="502178"/>
                    <a:pt x="3746767" y="508332"/>
                  </a:cubicBezTo>
                  <a:cubicBezTo>
                    <a:pt x="3757189" y="512964"/>
                    <a:pt x="3765722" y="515020"/>
                    <a:pt x="3775342" y="521032"/>
                  </a:cubicBezTo>
                  <a:cubicBezTo>
                    <a:pt x="3779829" y="523837"/>
                    <a:pt x="3783157" y="528522"/>
                    <a:pt x="3788042" y="530557"/>
                  </a:cubicBezTo>
                  <a:cubicBezTo>
                    <a:pt x="3796098" y="533914"/>
                    <a:pt x="3805022" y="534611"/>
                    <a:pt x="3813442" y="536907"/>
                  </a:cubicBezTo>
                  <a:cubicBezTo>
                    <a:pt x="3819948" y="538681"/>
                    <a:pt x="3834209" y="544293"/>
                    <a:pt x="3838842" y="546432"/>
                  </a:cubicBezTo>
                  <a:cubicBezTo>
                    <a:pt x="3847437" y="550399"/>
                    <a:pt x="3856065" y="554362"/>
                    <a:pt x="3864242" y="559132"/>
                  </a:cubicBezTo>
                  <a:cubicBezTo>
                    <a:pt x="3886041" y="571848"/>
                    <a:pt x="3868325" y="565369"/>
                    <a:pt x="3889642" y="581357"/>
                  </a:cubicBezTo>
                  <a:cubicBezTo>
                    <a:pt x="3897629" y="587348"/>
                    <a:pt x="3906575" y="591940"/>
                    <a:pt x="3915042" y="597232"/>
                  </a:cubicBezTo>
                  <a:cubicBezTo>
                    <a:pt x="3915713" y="593205"/>
                    <a:pt x="3921647" y="558510"/>
                    <a:pt x="3921392" y="555957"/>
                  </a:cubicBezTo>
                  <a:cubicBezTo>
                    <a:pt x="3921012" y="552160"/>
                    <a:pt x="3916935" y="549745"/>
                    <a:pt x="3915042" y="546432"/>
                  </a:cubicBezTo>
                  <a:cubicBezTo>
                    <a:pt x="3912694" y="542323"/>
                    <a:pt x="3912039" y="537079"/>
                    <a:pt x="3908692" y="533732"/>
                  </a:cubicBezTo>
                  <a:cubicBezTo>
                    <a:pt x="3903296" y="528336"/>
                    <a:pt x="3889642" y="521032"/>
                    <a:pt x="3889642" y="521032"/>
                  </a:cubicBezTo>
                  <a:cubicBezTo>
                    <a:pt x="3884350" y="513624"/>
                    <a:pt x="3878655" y="506488"/>
                    <a:pt x="3873767" y="498807"/>
                  </a:cubicBezTo>
                  <a:cubicBezTo>
                    <a:pt x="3871226" y="494814"/>
                    <a:pt x="3870168" y="489958"/>
                    <a:pt x="3867417" y="486107"/>
                  </a:cubicBezTo>
                  <a:cubicBezTo>
                    <a:pt x="3864807" y="482453"/>
                    <a:pt x="3860767" y="480031"/>
                    <a:pt x="3857892" y="476582"/>
                  </a:cubicBezTo>
                  <a:cubicBezTo>
                    <a:pt x="3855449" y="473651"/>
                    <a:pt x="3853985" y="469988"/>
                    <a:pt x="3851542" y="467057"/>
                  </a:cubicBezTo>
                  <a:cubicBezTo>
                    <a:pt x="3840530" y="453842"/>
                    <a:pt x="3828907" y="448792"/>
                    <a:pt x="3813442" y="438482"/>
                  </a:cubicBezTo>
                  <a:cubicBezTo>
                    <a:pt x="3810267" y="436365"/>
                    <a:pt x="3807659" y="432880"/>
                    <a:pt x="3803917" y="432132"/>
                  </a:cubicBezTo>
                  <a:lnTo>
                    <a:pt x="3788042" y="428957"/>
                  </a:lnTo>
                  <a:cubicBezTo>
                    <a:pt x="3759052" y="414462"/>
                    <a:pt x="3795193" y="431558"/>
                    <a:pt x="3753117" y="416257"/>
                  </a:cubicBezTo>
                  <a:cubicBezTo>
                    <a:pt x="3748669" y="414640"/>
                    <a:pt x="3744849" y="411569"/>
                    <a:pt x="3740417" y="409907"/>
                  </a:cubicBezTo>
                  <a:cubicBezTo>
                    <a:pt x="3736331" y="408375"/>
                    <a:pt x="3731857" y="408112"/>
                    <a:pt x="3727717" y="406732"/>
                  </a:cubicBezTo>
                  <a:cubicBezTo>
                    <a:pt x="3722310" y="404930"/>
                    <a:pt x="3717249" y="402184"/>
                    <a:pt x="3711842" y="400382"/>
                  </a:cubicBezTo>
                  <a:cubicBezTo>
                    <a:pt x="3670826" y="386710"/>
                    <a:pt x="3732955" y="410732"/>
                    <a:pt x="3683267" y="390857"/>
                  </a:cubicBezTo>
                  <a:lnTo>
                    <a:pt x="3553092" y="394032"/>
                  </a:lnTo>
                  <a:cubicBezTo>
                    <a:pt x="3513456" y="395617"/>
                    <a:pt x="3536876" y="395826"/>
                    <a:pt x="3511817" y="400382"/>
                  </a:cubicBezTo>
                  <a:cubicBezTo>
                    <a:pt x="3504454" y="401721"/>
                    <a:pt x="3496955" y="402218"/>
                    <a:pt x="3489592" y="403557"/>
                  </a:cubicBezTo>
                  <a:cubicBezTo>
                    <a:pt x="3485299" y="404338"/>
                    <a:pt x="3481205" y="406068"/>
                    <a:pt x="3476892" y="406732"/>
                  </a:cubicBezTo>
                  <a:cubicBezTo>
                    <a:pt x="3467420" y="408189"/>
                    <a:pt x="3457817" y="408640"/>
                    <a:pt x="3448317" y="409907"/>
                  </a:cubicBezTo>
                  <a:cubicBezTo>
                    <a:pt x="3441936" y="410758"/>
                    <a:pt x="3435690" y="412654"/>
                    <a:pt x="3429267" y="413082"/>
                  </a:cubicBezTo>
                  <a:cubicBezTo>
                    <a:pt x="3403901" y="414773"/>
                    <a:pt x="3378467" y="415199"/>
                    <a:pt x="3353067" y="416257"/>
                  </a:cubicBezTo>
                  <a:cubicBezTo>
                    <a:pt x="3324262" y="423458"/>
                    <a:pt x="3359855" y="415023"/>
                    <a:pt x="3318142" y="422607"/>
                  </a:cubicBezTo>
                  <a:cubicBezTo>
                    <a:pt x="3313849" y="423388"/>
                    <a:pt x="3309755" y="425118"/>
                    <a:pt x="3305442" y="425782"/>
                  </a:cubicBezTo>
                  <a:cubicBezTo>
                    <a:pt x="3295970" y="427239"/>
                    <a:pt x="3286392" y="427899"/>
                    <a:pt x="3276867" y="428957"/>
                  </a:cubicBezTo>
                  <a:cubicBezTo>
                    <a:pt x="3256393" y="435782"/>
                    <a:pt x="3275985" y="429990"/>
                    <a:pt x="3238767" y="435307"/>
                  </a:cubicBezTo>
                  <a:cubicBezTo>
                    <a:pt x="3233425" y="436070"/>
                    <a:pt x="3228276" y="438111"/>
                    <a:pt x="3222892" y="438482"/>
                  </a:cubicBezTo>
                  <a:cubicBezTo>
                    <a:pt x="3197530" y="440231"/>
                    <a:pt x="3172092" y="440599"/>
                    <a:pt x="3146692" y="441657"/>
                  </a:cubicBezTo>
                  <a:cubicBezTo>
                    <a:pt x="3109450" y="447864"/>
                    <a:pt x="3145186" y="442443"/>
                    <a:pt x="3089542" y="448007"/>
                  </a:cubicBezTo>
                  <a:cubicBezTo>
                    <a:pt x="3081052" y="448856"/>
                    <a:pt x="3072628" y="450289"/>
                    <a:pt x="3064142" y="451182"/>
                  </a:cubicBezTo>
                  <a:cubicBezTo>
                    <a:pt x="3052517" y="452406"/>
                    <a:pt x="3040842" y="453133"/>
                    <a:pt x="3029217" y="454357"/>
                  </a:cubicBezTo>
                  <a:cubicBezTo>
                    <a:pt x="3020731" y="455250"/>
                    <a:pt x="3012335" y="457031"/>
                    <a:pt x="3003817" y="457532"/>
                  </a:cubicBezTo>
                  <a:cubicBezTo>
                    <a:pt x="2976328" y="459149"/>
                    <a:pt x="2948770" y="459332"/>
                    <a:pt x="2921267" y="460707"/>
                  </a:cubicBezTo>
                  <a:cubicBezTo>
                    <a:pt x="2846000" y="464470"/>
                    <a:pt x="2905296" y="462303"/>
                    <a:pt x="2848242" y="467057"/>
                  </a:cubicBezTo>
                  <a:cubicBezTo>
                    <a:pt x="2832387" y="468378"/>
                    <a:pt x="2816487" y="469098"/>
                    <a:pt x="2800617" y="470232"/>
                  </a:cubicBezTo>
                  <a:lnTo>
                    <a:pt x="2714892" y="476582"/>
                  </a:lnTo>
                  <a:lnTo>
                    <a:pt x="2670442" y="479757"/>
                  </a:lnTo>
                  <a:cubicBezTo>
                    <a:pt x="2598475" y="474465"/>
                    <a:pt x="2526355" y="470962"/>
                    <a:pt x="2454542" y="463882"/>
                  </a:cubicBezTo>
                  <a:cubicBezTo>
                    <a:pt x="2450745" y="463508"/>
                    <a:pt x="2447889" y="460045"/>
                    <a:pt x="2445017" y="457532"/>
                  </a:cubicBezTo>
                  <a:cubicBezTo>
                    <a:pt x="2434190" y="448058"/>
                    <a:pt x="2417407" y="426511"/>
                    <a:pt x="2403742" y="422607"/>
                  </a:cubicBezTo>
                  <a:cubicBezTo>
                    <a:pt x="2396334" y="420490"/>
                    <a:pt x="2389038" y="417928"/>
                    <a:pt x="2381517" y="416257"/>
                  </a:cubicBezTo>
                  <a:cubicBezTo>
                    <a:pt x="2360445" y="411574"/>
                    <a:pt x="2338772" y="409487"/>
                    <a:pt x="2318017" y="403557"/>
                  </a:cubicBezTo>
                  <a:cubicBezTo>
                    <a:pt x="2310609" y="401440"/>
                    <a:pt x="2303101" y="399643"/>
                    <a:pt x="2295792" y="397207"/>
                  </a:cubicBezTo>
                  <a:cubicBezTo>
                    <a:pt x="2287214" y="394348"/>
                    <a:pt x="2279275" y="389374"/>
                    <a:pt x="2270392" y="387682"/>
                  </a:cubicBezTo>
                  <a:cubicBezTo>
                    <a:pt x="2256837" y="385100"/>
                    <a:pt x="2242875" y="385565"/>
                    <a:pt x="2229117" y="384507"/>
                  </a:cubicBezTo>
                  <a:cubicBezTo>
                    <a:pt x="2185467" y="373595"/>
                    <a:pt x="2220107" y="380749"/>
                    <a:pt x="2162442" y="374982"/>
                  </a:cubicBezTo>
                  <a:cubicBezTo>
                    <a:pt x="2154996" y="374237"/>
                    <a:pt x="2147649" y="372681"/>
                    <a:pt x="2140217" y="371807"/>
                  </a:cubicBezTo>
                  <a:cubicBezTo>
                    <a:pt x="2129654" y="370564"/>
                    <a:pt x="2119050" y="369690"/>
                    <a:pt x="2108467" y="368632"/>
                  </a:cubicBezTo>
                  <a:cubicBezTo>
                    <a:pt x="2075688" y="360437"/>
                    <a:pt x="2081922" y="361166"/>
                    <a:pt x="2041792" y="355932"/>
                  </a:cubicBezTo>
                  <a:cubicBezTo>
                    <a:pt x="2031245" y="354556"/>
                    <a:pt x="2020581" y="354194"/>
                    <a:pt x="2010042" y="352757"/>
                  </a:cubicBezTo>
                  <a:cubicBezTo>
                    <a:pt x="1997285" y="351017"/>
                    <a:pt x="1984675" y="348317"/>
                    <a:pt x="1971942" y="346407"/>
                  </a:cubicBezTo>
                  <a:cubicBezTo>
                    <a:pt x="1963504" y="345141"/>
                    <a:pt x="1955009" y="344290"/>
                    <a:pt x="1946542" y="343232"/>
                  </a:cubicBezTo>
                  <a:cubicBezTo>
                    <a:pt x="1903238" y="328797"/>
                    <a:pt x="1953441" y="343698"/>
                    <a:pt x="1873517" y="333707"/>
                  </a:cubicBezTo>
                  <a:cubicBezTo>
                    <a:pt x="1865872" y="332751"/>
                    <a:pt x="1858672" y="329571"/>
                    <a:pt x="1851292" y="327357"/>
                  </a:cubicBezTo>
                  <a:cubicBezTo>
                    <a:pt x="1848086" y="326395"/>
                    <a:pt x="1844843" y="325500"/>
                    <a:pt x="1841767" y="324182"/>
                  </a:cubicBezTo>
                  <a:cubicBezTo>
                    <a:pt x="1822404" y="315884"/>
                    <a:pt x="1835346" y="318867"/>
                    <a:pt x="1813192" y="311482"/>
                  </a:cubicBezTo>
                  <a:cubicBezTo>
                    <a:pt x="1789923" y="303726"/>
                    <a:pt x="1810884" y="314224"/>
                    <a:pt x="1781442" y="301957"/>
                  </a:cubicBezTo>
                  <a:cubicBezTo>
                    <a:pt x="1765111" y="295152"/>
                    <a:pt x="1757646" y="288048"/>
                    <a:pt x="1740167" y="282907"/>
                  </a:cubicBezTo>
                  <a:cubicBezTo>
                    <a:pt x="1725976" y="278733"/>
                    <a:pt x="1704825" y="276280"/>
                    <a:pt x="1689367" y="273382"/>
                  </a:cubicBezTo>
                  <a:cubicBezTo>
                    <a:pt x="1641486" y="264404"/>
                    <a:pt x="1674323" y="268888"/>
                    <a:pt x="1629042" y="263857"/>
                  </a:cubicBezTo>
                  <a:cubicBezTo>
                    <a:pt x="1614225" y="259624"/>
                    <a:pt x="1598899" y="256880"/>
                    <a:pt x="1584592" y="251157"/>
                  </a:cubicBezTo>
                  <a:cubicBezTo>
                    <a:pt x="1579300" y="249040"/>
                    <a:pt x="1574197" y="246373"/>
                    <a:pt x="1568717" y="244807"/>
                  </a:cubicBezTo>
                  <a:cubicBezTo>
                    <a:pt x="1559335" y="242126"/>
                    <a:pt x="1549649" y="240651"/>
                    <a:pt x="1540142" y="238457"/>
                  </a:cubicBezTo>
                  <a:cubicBezTo>
                    <a:pt x="1530697" y="236277"/>
                    <a:pt x="1512692" y="231424"/>
                    <a:pt x="1505217" y="228932"/>
                  </a:cubicBezTo>
                  <a:cubicBezTo>
                    <a:pt x="1499810" y="227130"/>
                    <a:pt x="1494840" y="224082"/>
                    <a:pt x="1489342" y="222582"/>
                  </a:cubicBezTo>
                  <a:cubicBezTo>
                    <a:pt x="1483131" y="220888"/>
                    <a:pt x="1476565" y="220855"/>
                    <a:pt x="1470292" y="219407"/>
                  </a:cubicBezTo>
                  <a:cubicBezTo>
                    <a:pt x="1432166" y="210609"/>
                    <a:pt x="1464048" y="214983"/>
                    <a:pt x="1422667" y="206707"/>
                  </a:cubicBezTo>
                  <a:cubicBezTo>
                    <a:pt x="1408763" y="203926"/>
                    <a:pt x="1385074" y="202118"/>
                    <a:pt x="1371867" y="200357"/>
                  </a:cubicBezTo>
                  <a:cubicBezTo>
                    <a:pt x="1365486" y="199506"/>
                    <a:pt x="1359167" y="198240"/>
                    <a:pt x="1352817" y="197182"/>
                  </a:cubicBezTo>
                  <a:lnTo>
                    <a:pt x="1238517" y="203532"/>
                  </a:lnTo>
                  <a:cubicBezTo>
                    <a:pt x="1222634" y="204466"/>
                    <a:pt x="1206731" y="205199"/>
                    <a:pt x="1190892" y="206707"/>
                  </a:cubicBezTo>
                  <a:cubicBezTo>
                    <a:pt x="1184483" y="207317"/>
                    <a:pt x="1178205" y="208903"/>
                    <a:pt x="1171842" y="209882"/>
                  </a:cubicBezTo>
                  <a:cubicBezTo>
                    <a:pt x="1164445" y="211020"/>
                    <a:pt x="1157025" y="211999"/>
                    <a:pt x="1149617" y="213057"/>
                  </a:cubicBezTo>
                  <a:cubicBezTo>
                    <a:pt x="1139034" y="216232"/>
                    <a:pt x="1128349" y="219088"/>
                    <a:pt x="1117867" y="222582"/>
                  </a:cubicBezTo>
                  <a:cubicBezTo>
                    <a:pt x="1112460" y="224384"/>
                    <a:pt x="1107521" y="227550"/>
                    <a:pt x="1101992" y="228932"/>
                  </a:cubicBezTo>
                  <a:cubicBezTo>
                    <a:pt x="1094732" y="230747"/>
                    <a:pt x="1087175" y="231049"/>
                    <a:pt x="1079767" y="232107"/>
                  </a:cubicBezTo>
                  <a:cubicBezTo>
                    <a:pt x="1071300" y="237399"/>
                    <a:pt x="1064053" y="245560"/>
                    <a:pt x="1054367" y="247982"/>
                  </a:cubicBezTo>
                  <a:cubicBezTo>
                    <a:pt x="1050134" y="249040"/>
                    <a:pt x="1045807" y="249777"/>
                    <a:pt x="1041667" y="251157"/>
                  </a:cubicBezTo>
                  <a:cubicBezTo>
                    <a:pt x="1036260" y="252959"/>
                    <a:pt x="1031299" y="256039"/>
                    <a:pt x="1025792" y="257507"/>
                  </a:cubicBezTo>
                  <a:cubicBezTo>
                    <a:pt x="1015363" y="260288"/>
                    <a:pt x="1004595" y="261596"/>
                    <a:pt x="994042" y="263857"/>
                  </a:cubicBezTo>
                  <a:cubicBezTo>
                    <a:pt x="989775" y="264771"/>
                    <a:pt x="985621" y="266176"/>
                    <a:pt x="981342" y="267032"/>
                  </a:cubicBezTo>
                  <a:cubicBezTo>
                    <a:pt x="975029" y="268295"/>
                    <a:pt x="968605" y="268944"/>
                    <a:pt x="962292" y="270207"/>
                  </a:cubicBezTo>
                  <a:cubicBezTo>
                    <a:pt x="958013" y="271063"/>
                    <a:pt x="953732" y="272002"/>
                    <a:pt x="949592" y="273382"/>
                  </a:cubicBezTo>
                  <a:cubicBezTo>
                    <a:pt x="944185" y="275184"/>
                    <a:pt x="939330" y="278742"/>
                    <a:pt x="933717" y="279732"/>
                  </a:cubicBezTo>
                  <a:cubicBezTo>
                    <a:pt x="921167" y="281947"/>
                    <a:pt x="908283" y="281500"/>
                    <a:pt x="895617" y="282907"/>
                  </a:cubicBezTo>
                  <a:cubicBezTo>
                    <a:pt x="877024" y="284973"/>
                    <a:pt x="864265" y="289654"/>
                    <a:pt x="844817" y="292432"/>
                  </a:cubicBezTo>
                  <a:cubicBezTo>
                    <a:pt x="833245" y="294085"/>
                    <a:pt x="821510" y="294316"/>
                    <a:pt x="809892" y="295607"/>
                  </a:cubicBezTo>
                  <a:cubicBezTo>
                    <a:pt x="802454" y="296433"/>
                    <a:pt x="795085" y="297793"/>
                    <a:pt x="787667" y="298782"/>
                  </a:cubicBezTo>
                  <a:cubicBezTo>
                    <a:pt x="779209" y="299910"/>
                    <a:pt x="770653" y="300385"/>
                    <a:pt x="762267" y="301957"/>
                  </a:cubicBezTo>
                  <a:cubicBezTo>
                    <a:pt x="753689" y="303565"/>
                    <a:pt x="745475" y="306872"/>
                    <a:pt x="736867" y="308307"/>
                  </a:cubicBezTo>
                  <a:cubicBezTo>
                    <a:pt x="713688" y="312170"/>
                    <a:pt x="690295" y="314621"/>
                    <a:pt x="667017" y="317832"/>
                  </a:cubicBezTo>
                  <a:cubicBezTo>
                    <a:pt x="659604" y="318855"/>
                    <a:pt x="652174" y="319777"/>
                    <a:pt x="644792" y="321007"/>
                  </a:cubicBezTo>
                  <a:cubicBezTo>
                    <a:pt x="638442" y="322065"/>
                    <a:pt x="632123" y="323331"/>
                    <a:pt x="625742" y="324182"/>
                  </a:cubicBezTo>
                  <a:cubicBezTo>
                    <a:pt x="616242" y="325449"/>
                    <a:pt x="606692" y="326299"/>
                    <a:pt x="597167" y="327357"/>
                  </a:cubicBezTo>
                  <a:cubicBezTo>
                    <a:pt x="592934" y="328415"/>
                    <a:pt x="588771" y="329815"/>
                    <a:pt x="584467" y="330532"/>
                  </a:cubicBezTo>
                  <a:cubicBezTo>
                    <a:pt x="561094" y="334427"/>
                    <a:pt x="545655" y="334283"/>
                    <a:pt x="520967" y="336882"/>
                  </a:cubicBezTo>
                  <a:cubicBezTo>
                    <a:pt x="513525" y="337665"/>
                    <a:pt x="506188" y="339312"/>
                    <a:pt x="498742" y="340057"/>
                  </a:cubicBezTo>
                  <a:cubicBezTo>
                    <a:pt x="485012" y="341430"/>
                    <a:pt x="471225" y="342174"/>
                    <a:pt x="457467" y="343232"/>
                  </a:cubicBezTo>
                  <a:cubicBezTo>
                    <a:pt x="450059" y="345349"/>
                    <a:pt x="442833" y="348262"/>
                    <a:pt x="435242" y="349582"/>
                  </a:cubicBezTo>
                  <a:cubicBezTo>
                    <a:pt x="418429" y="352506"/>
                    <a:pt x="401357" y="353677"/>
                    <a:pt x="384442" y="355932"/>
                  </a:cubicBezTo>
                  <a:cubicBezTo>
                    <a:pt x="341763" y="361623"/>
                    <a:pt x="352104" y="359860"/>
                    <a:pt x="324117" y="365457"/>
                  </a:cubicBezTo>
                  <a:cubicBezTo>
                    <a:pt x="228822" y="362881"/>
                    <a:pt x="231230" y="367438"/>
                    <a:pt x="162192" y="355932"/>
                  </a:cubicBezTo>
                  <a:cubicBezTo>
                    <a:pt x="157888" y="355215"/>
                    <a:pt x="153725" y="353815"/>
                    <a:pt x="149492" y="352757"/>
                  </a:cubicBezTo>
                  <a:cubicBezTo>
                    <a:pt x="148434" y="346407"/>
                    <a:pt x="147714" y="339991"/>
                    <a:pt x="146317" y="333707"/>
                  </a:cubicBezTo>
                  <a:cubicBezTo>
                    <a:pt x="144448" y="325298"/>
                    <a:pt x="140675" y="319247"/>
                    <a:pt x="136792" y="311482"/>
                  </a:cubicBezTo>
                  <a:cubicBezTo>
                    <a:pt x="137850" y="271265"/>
                    <a:pt x="138053" y="231017"/>
                    <a:pt x="139967" y="190832"/>
                  </a:cubicBezTo>
                  <a:cubicBezTo>
                    <a:pt x="140175" y="186473"/>
                    <a:pt x="142286" y="182411"/>
                    <a:pt x="143142" y="178132"/>
                  </a:cubicBezTo>
                  <a:cubicBezTo>
                    <a:pt x="144710" y="170294"/>
                    <a:pt x="146331" y="154810"/>
                    <a:pt x="149492" y="146382"/>
                  </a:cubicBezTo>
                  <a:cubicBezTo>
                    <a:pt x="151154" y="141950"/>
                    <a:pt x="154180" y="138114"/>
                    <a:pt x="155842" y="133682"/>
                  </a:cubicBezTo>
                  <a:cubicBezTo>
                    <a:pt x="161946" y="117404"/>
                    <a:pt x="156157" y="123212"/>
                    <a:pt x="162192" y="105107"/>
                  </a:cubicBezTo>
                  <a:cubicBezTo>
                    <a:pt x="163437" y="101372"/>
                    <a:pt x="171408" y="86366"/>
                    <a:pt x="174892" y="82882"/>
                  </a:cubicBezTo>
                  <a:cubicBezTo>
                    <a:pt x="177590" y="80184"/>
                    <a:pt x="181242" y="78649"/>
                    <a:pt x="184417" y="76532"/>
                  </a:cubicBezTo>
                  <a:cubicBezTo>
                    <a:pt x="185475" y="73357"/>
                    <a:pt x="185736" y="69792"/>
                    <a:pt x="187592" y="67007"/>
                  </a:cubicBezTo>
                  <a:cubicBezTo>
                    <a:pt x="190083" y="63271"/>
                    <a:pt x="196236" y="61885"/>
                    <a:pt x="197117" y="57482"/>
                  </a:cubicBezTo>
                  <a:cubicBezTo>
                    <a:pt x="200797" y="39082"/>
                    <a:pt x="194553" y="33338"/>
                    <a:pt x="181242" y="25732"/>
                  </a:cubicBezTo>
                  <a:cubicBezTo>
                    <a:pt x="178336" y="24072"/>
                    <a:pt x="174793" y="23875"/>
                    <a:pt x="171717" y="22557"/>
                  </a:cubicBezTo>
                  <a:cubicBezTo>
                    <a:pt x="147475" y="12168"/>
                    <a:pt x="171368" y="17971"/>
                    <a:pt x="136792" y="13032"/>
                  </a:cubicBezTo>
                  <a:cubicBezTo>
                    <a:pt x="133617" y="10915"/>
                    <a:pt x="130887" y="7889"/>
                    <a:pt x="127267" y="6682"/>
                  </a:cubicBezTo>
                  <a:cubicBezTo>
                    <a:pt x="116698" y="3159"/>
                    <a:pt x="94988" y="-1255"/>
                    <a:pt x="85992" y="332"/>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cxnSp>
        <p:nvCxnSpPr>
          <p:cNvPr id="29" name="直線矢印コネクタ 28">
            <a:extLst>
              <a:ext uri="{FF2B5EF4-FFF2-40B4-BE49-F238E27FC236}">
                <a16:creationId xmlns:a16="http://schemas.microsoft.com/office/drawing/2014/main" id="{B33D0D02-CE09-6959-A6B7-876E0BDF8C89}"/>
              </a:ext>
            </a:extLst>
          </p:cNvPr>
          <p:cNvCxnSpPr>
            <a:cxnSpLocks/>
            <a:endCxn id="24" idx="15"/>
          </p:cNvCxnSpPr>
          <p:nvPr/>
        </p:nvCxnSpPr>
        <p:spPr>
          <a:xfrm flipV="1">
            <a:off x="553469" y="4585842"/>
            <a:ext cx="692061" cy="337512"/>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75" name="テキスト ボックス 74">
            <a:extLst>
              <a:ext uri="{FF2B5EF4-FFF2-40B4-BE49-F238E27FC236}">
                <a16:creationId xmlns:a16="http://schemas.microsoft.com/office/drawing/2014/main" id="{54ED66BD-82E4-D1B2-BE4E-925FA799E3A6}"/>
              </a:ext>
            </a:extLst>
          </p:cNvPr>
          <p:cNvSpPr txBox="1"/>
          <p:nvPr/>
        </p:nvSpPr>
        <p:spPr>
          <a:xfrm>
            <a:off x="2084111" y="6003692"/>
            <a:ext cx="5588550" cy="646331"/>
          </a:xfrm>
          <a:prstGeom prst="rect">
            <a:avLst/>
          </a:prstGeom>
          <a:noFill/>
        </p:spPr>
        <p:txBody>
          <a:bodyPr wrap="square">
            <a:spAutoFit/>
          </a:bodyPr>
          <a:lstStyle/>
          <a:p>
            <a:pPr algn="ctr"/>
            <a:r>
              <a:rPr kumimoji="1" lang="en-US" altLang="ja-JP" b="0" strike="noStrike" dirty="0">
                <a:solidFill>
                  <a:srgbClr val="FF0000"/>
                </a:solidFill>
              </a:rPr>
              <a:t>Implant to Body Surface for Capsule Endoscopy</a:t>
            </a:r>
            <a:endParaRPr kumimoji="1" lang="ja-JP" altLang="en-US" b="0" strike="noStrike" dirty="0">
              <a:solidFill>
                <a:srgbClr val="FF0000"/>
              </a:solidFill>
            </a:endParaRPr>
          </a:p>
          <a:p>
            <a:pPr algn="ctr"/>
            <a:endParaRPr kumimoji="1" lang="ja-JP" altLang="en-US" b="0" strike="noStrike" dirty="0">
              <a:solidFill>
                <a:srgbClr val="FF0000"/>
              </a:solidFill>
            </a:endParaRPr>
          </a:p>
        </p:txBody>
      </p:sp>
      <p:sp>
        <p:nvSpPr>
          <p:cNvPr id="85" name="テキスト ボックス 84">
            <a:extLst>
              <a:ext uri="{FF2B5EF4-FFF2-40B4-BE49-F238E27FC236}">
                <a16:creationId xmlns:a16="http://schemas.microsoft.com/office/drawing/2014/main" id="{E7873395-5FA0-9FC0-CAC5-AE253D7A75E1}"/>
              </a:ext>
            </a:extLst>
          </p:cNvPr>
          <p:cNvSpPr txBox="1"/>
          <p:nvPr/>
        </p:nvSpPr>
        <p:spPr>
          <a:xfrm>
            <a:off x="2071943" y="5258336"/>
            <a:ext cx="2395566" cy="369332"/>
          </a:xfrm>
          <a:prstGeom prst="rect">
            <a:avLst/>
          </a:prstGeom>
          <a:noFill/>
        </p:spPr>
        <p:txBody>
          <a:bodyPr wrap="square">
            <a:spAutoFit/>
          </a:bodyPr>
          <a:lstStyle/>
          <a:p>
            <a:pPr algn="ctr"/>
            <a:r>
              <a:rPr kumimoji="1" lang="en-US" altLang="ja-JP" b="0" strike="noStrike" dirty="0">
                <a:solidFill>
                  <a:srgbClr val="FF0000"/>
                </a:solidFill>
              </a:rPr>
              <a:t>capsule endoscopy</a:t>
            </a:r>
            <a:endParaRPr kumimoji="1" lang="ja-JP" altLang="en-US" b="0" strike="noStrike" dirty="0">
              <a:solidFill>
                <a:srgbClr val="FF0000"/>
              </a:solidFill>
            </a:endParaRPr>
          </a:p>
        </p:txBody>
      </p:sp>
      <p:cxnSp>
        <p:nvCxnSpPr>
          <p:cNvPr id="87" name="直線矢印コネクタ 86">
            <a:extLst>
              <a:ext uri="{FF2B5EF4-FFF2-40B4-BE49-F238E27FC236}">
                <a16:creationId xmlns:a16="http://schemas.microsoft.com/office/drawing/2014/main" id="{0FF06474-CD14-37A2-FE60-D046790CB333}"/>
              </a:ext>
            </a:extLst>
          </p:cNvPr>
          <p:cNvCxnSpPr>
            <a:cxnSpLocks/>
          </p:cNvCxnSpPr>
          <p:nvPr/>
        </p:nvCxnSpPr>
        <p:spPr>
          <a:xfrm flipH="1" flipV="1">
            <a:off x="2558810" y="4509046"/>
            <a:ext cx="413518" cy="807724"/>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32B180F1-117A-E4D7-247B-58115785E045}"/>
              </a:ext>
            </a:extLst>
          </p:cNvPr>
          <p:cNvSpPr/>
          <p:nvPr/>
        </p:nvSpPr>
        <p:spPr>
          <a:xfrm>
            <a:off x="2286000" y="4346672"/>
            <a:ext cx="561975" cy="162374"/>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8" name="直線矢印コネクタ 87">
            <a:extLst>
              <a:ext uri="{FF2B5EF4-FFF2-40B4-BE49-F238E27FC236}">
                <a16:creationId xmlns:a16="http://schemas.microsoft.com/office/drawing/2014/main" id="{3485CC26-AD45-4FCD-74D0-04AC946C4AA9}"/>
              </a:ext>
            </a:extLst>
          </p:cNvPr>
          <p:cNvCxnSpPr>
            <a:cxnSpLocks/>
          </p:cNvCxnSpPr>
          <p:nvPr/>
        </p:nvCxnSpPr>
        <p:spPr>
          <a:xfrm flipV="1">
            <a:off x="2566987" y="3893668"/>
            <a:ext cx="630220" cy="402549"/>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grpSp>
        <p:nvGrpSpPr>
          <p:cNvPr id="89" name="グループ化 88">
            <a:extLst>
              <a:ext uri="{FF2B5EF4-FFF2-40B4-BE49-F238E27FC236}">
                <a16:creationId xmlns:a16="http://schemas.microsoft.com/office/drawing/2014/main" id="{4529215C-A8F0-AFAE-833C-4E58759ABC35}"/>
              </a:ext>
            </a:extLst>
          </p:cNvPr>
          <p:cNvGrpSpPr/>
          <p:nvPr/>
        </p:nvGrpSpPr>
        <p:grpSpPr>
          <a:xfrm rot="16200000">
            <a:off x="3392164" y="3545953"/>
            <a:ext cx="326572" cy="716486"/>
            <a:chOff x="5487281" y="3238246"/>
            <a:chExt cx="326572" cy="716486"/>
          </a:xfrm>
        </p:grpSpPr>
        <p:sp>
          <p:nvSpPr>
            <p:cNvPr id="90" name="正方形/長方形 89">
              <a:extLst>
                <a:ext uri="{FF2B5EF4-FFF2-40B4-BE49-F238E27FC236}">
                  <a16:creationId xmlns:a16="http://schemas.microsoft.com/office/drawing/2014/main" id="{F2B1F6D3-D289-3164-CD3A-FEE3F8ECDF50}"/>
                </a:ext>
              </a:extLst>
            </p:cNvPr>
            <p:cNvSpPr/>
            <p:nvPr/>
          </p:nvSpPr>
          <p:spPr>
            <a:xfrm>
              <a:off x="5487281" y="3538071"/>
              <a:ext cx="326572" cy="416661"/>
            </a:xfrm>
            <a:prstGeom prst="rect">
              <a:avLst/>
            </a:prstGeom>
            <a:solidFill>
              <a:srgbClr val="FFFF00"/>
            </a:solidFill>
            <a:ln>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1" name="直線コネクタ 90">
              <a:extLst>
                <a:ext uri="{FF2B5EF4-FFF2-40B4-BE49-F238E27FC236}">
                  <a16:creationId xmlns:a16="http://schemas.microsoft.com/office/drawing/2014/main" id="{23C5645C-EE1B-ACA6-6C02-D5A54FF8147D}"/>
                </a:ext>
              </a:extLst>
            </p:cNvPr>
            <p:cNvCxnSpPr>
              <a:cxnSpLocks/>
              <a:stCxn id="90" idx="0"/>
            </p:cNvCxnSpPr>
            <p:nvPr/>
          </p:nvCxnSpPr>
          <p:spPr>
            <a:xfrm flipV="1">
              <a:off x="5650567" y="3238246"/>
              <a:ext cx="0" cy="29982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92" name="グループ化 91">
              <a:extLst>
                <a:ext uri="{FF2B5EF4-FFF2-40B4-BE49-F238E27FC236}">
                  <a16:creationId xmlns:a16="http://schemas.microsoft.com/office/drawing/2014/main" id="{9BEEA780-EB1C-DEE5-987C-896178118C55}"/>
                </a:ext>
              </a:extLst>
            </p:cNvPr>
            <p:cNvGrpSpPr/>
            <p:nvPr/>
          </p:nvGrpSpPr>
          <p:grpSpPr>
            <a:xfrm>
              <a:off x="5509723" y="3238246"/>
              <a:ext cx="293336" cy="148774"/>
              <a:chOff x="6288881" y="3083718"/>
              <a:chExt cx="191246" cy="96996"/>
            </a:xfrm>
          </p:grpSpPr>
          <p:cxnSp>
            <p:nvCxnSpPr>
              <p:cNvPr id="93" name="直線コネクタ 92">
                <a:extLst>
                  <a:ext uri="{FF2B5EF4-FFF2-40B4-BE49-F238E27FC236}">
                    <a16:creationId xmlns:a16="http://schemas.microsoft.com/office/drawing/2014/main" id="{954F4224-8B4A-C694-BEFE-434354FB487F}"/>
                  </a:ext>
                </a:extLst>
              </p:cNvPr>
              <p:cNvCxnSpPr>
                <a:cxnSpLocks/>
              </p:cNvCxnSpPr>
              <p:nvPr/>
            </p:nvCxnSpPr>
            <p:spPr>
              <a:xfrm flipH="1">
                <a:off x="6288881" y="3083719"/>
                <a:ext cx="19124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直線コネクタ 93">
                <a:extLst>
                  <a:ext uri="{FF2B5EF4-FFF2-40B4-BE49-F238E27FC236}">
                    <a16:creationId xmlns:a16="http://schemas.microsoft.com/office/drawing/2014/main" id="{B078D41F-99F1-C8B8-A822-1474A6AA77D4}"/>
                  </a:ext>
                </a:extLst>
              </p:cNvPr>
              <p:cNvCxnSpPr>
                <a:cxnSpLocks/>
              </p:cNvCxnSpPr>
              <p:nvPr/>
            </p:nvCxnSpPr>
            <p:spPr>
              <a:xfrm flipH="1" flipV="1">
                <a:off x="6288881" y="3083719"/>
                <a:ext cx="92191" cy="9699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直線コネクタ 94">
                <a:extLst>
                  <a:ext uri="{FF2B5EF4-FFF2-40B4-BE49-F238E27FC236}">
                    <a16:creationId xmlns:a16="http://schemas.microsoft.com/office/drawing/2014/main" id="{9B2B6A09-D097-5B1A-B82C-54D936E88C77}"/>
                  </a:ext>
                </a:extLst>
              </p:cNvPr>
              <p:cNvCxnSpPr>
                <a:cxnSpLocks/>
              </p:cNvCxnSpPr>
              <p:nvPr/>
            </p:nvCxnSpPr>
            <p:spPr>
              <a:xfrm flipV="1">
                <a:off x="6381072" y="3083718"/>
                <a:ext cx="99055" cy="9699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sp>
        <p:nvSpPr>
          <p:cNvPr id="96" name="テキスト ボックス 95">
            <a:extLst>
              <a:ext uri="{FF2B5EF4-FFF2-40B4-BE49-F238E27FC236}">
                <a16:creationId xmlns:a16="http://schemas.microsoft.com/office/drawing/2014/main" id="{1FE5E00D-1572-BDA3-1B0C-1C2F5E134B50}"/>
              </a:ext>
            </a:extLst>
          </p:cNvPr>
          <p:cNvSpPr txBox="1"/>
          <p:nvPr/>
        </p:nvSpPr>
        <p:spPr>
          <a:xfrm>
            <a:off x="2275252" y="3419310"/>
            <a:ext cx="3276883" cy="369332"/>
          </a:xfrm>
          <a:prstGeom prst="rect">
            <a:avLst/>
          </a:prstGeom>
          <a:noFill/>
        </p:spPr>
        <p:txBody>
          <a:bodyPr wrap="square">
            <a:spAutoFit/>
          </a:bodyPr>
          <a:lstStyle/>
          <a:p>
            <a:pPr algn="ctr"/>
            <a:r>
              <a:rPr kumimoji="1" lang="en-US" altLang="ja-JP" b="0" strike="noStrike" dirty="0">
                <a:solidFill>
                  <a:srgbClr val="FF0000"/>
                </a:solidFill>
              </a:rPr>
              <a:t>Transceiver on body surface</a:t>
            </a:r>
            <a:endParaRPr kumimoji="1" lang="ja-JP" altLang="en-US" b="0" strike="noStrike" dirty="0">
              <a:solidFill>
                <a:srgbClr val="FF0000"/>
              </a:solidFill>
            </a:endParaRPr>
          </a:p>
        </p:txBody>
      </p:sp>
      <p:graphicFrame>
        <p:nvGraphicFramePr>
          <p:cNvPr id="7" name="表 6">
            <a:extLst>
              <a:ext uri="{FF2B5EF4-FFF2-40B4-BE49-F238E27FC236}">
                <a16:creationId xmlns:a16="http://schemas.microsoft.com/office/drawing/2014/main" id="{2A4678DD-A94B-2027-02D7-261B977D27FF}"/>
              </a:ext>
            </a:extLst>
          </p:cNvPr>
          <p:cNvGraphicFramePr>
            <a:graphicFrameLocks noGrp="1"/>
          </p:cNvGraphicFramePr>
          <p:nvPr>
            <p:extLst>
              <p:ext uri="{D42A27DB-BD31-4B8C-83A1-F6EECF244321}">
                <p14:modId xmlns:p14="http://schemas.microsoft.com/office/powerpoint/2010/main" val="3907163904"/>
              </p:ext>
            </p:extLst>
          </p:nvPr>
        </p:nvGraphicFramePr>
        <p:xfrm>
          <a:off x="3798070" y="1461692"/>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chemeClr val="tx1"/>
                          </a:solidFill>
                        </a:rPr>
                        <a:t>Implant(head) to on-body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bg2"/>
                          </a:solidFill>
                        </a:rPr>
                        <a:t>Body surface to body surface for BCI</a:t>
                      </a:r>
                      <a:endParaRPr kumimoji="1" lang="ja-JP" altLang="en-US" sz="1100" b="0" strike="noStrike" dirty="0">
                        <a:solidFill>
                          <a:schemeClr val="bg2"/>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bg2"/>
                          </a:solidFill>
                        </a:rPr>
                        <a:t>Body Surface to External for BCI</a:t>
                      </a:r>
                      <a:endParaRPr kumimoji="1" lang="ja-JP" altLang="en-US" sz="1100" b="0" strike="noStrike" dirty="0">
                        <a:solidFill>
                          <a:schemeClr val="bg2"/>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1" i="0" u="none" strike="noStrike" cap="none" dirty="0">
                          <a:solidFill>
                            <a:srgbClr val="0000FF"/>
                          </a:solidFill>
                          <a:effectLst/>
                          <a:highlight>
                            <a:srgbClr val="FFFF00"/>
                          </a:highlight>
                          <a:latin typeface="+mn-lt"/>
                          <a:ea typeface="+mn-ea"/>
                          <a:cs typeface="+mn-cs"/>
                          <a:sym typeface="Arial"/>
                        </a:rPr>
                        <a:t>Implant to body surface for capsule endoscopy</a:t>
                      </a:r>
                      <a:endParaRPr kumimoji="1" lang="ja-JP" altLang="en-US" sz="1100" b="1" strike="noStrike" dirty="0">
                        <a:solidFill>
                          <a:srgbClr val="0000FF"/>
                        </a:solidFill>
                        <a:highlight>
                          <a:srgbClr val="FFFF00"/>
                        </a:highligh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spTree>
    <p:extLst>
      <p:ext uri="{BB962C8B-B14F-4D97-AF65-F5344CB8AC3E}">
        <p14:creationId xmlns:p14="http://schemas.microsoft.com/office/powerpoint/2010/main" val="2146694072"/>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13878</TotalTime>
  <Words>4444</Words>
  <Application>Microsoft Office PowerPoint</Application>
  <PresentationFormat>画面に合わせる (4:3)</PresentationFormat>
  <Paragraphs>856</Paragraphs>
  <Slides>43</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43</vt:i4>
      </vt:variant>
    </vt:vector>
  </HeadingPairs>
  <TitlesOfParts>
    <vt:vector size="51" baseType="lpstr">
      <vt:lpstr>HGSｺﾞｼｯｸE</vt:lpstr>
      <vt:lpstr>TimesNewRomanPSMT</vt:lpstr>
      <vt:lpstr>游ゴシック</vt:lpstr>
      <vt:lpstr>Arial</vt:lpstr>
      <vt:lpstr>Times New Roman</vt:lpstr>
      <vt:lpstr>Trebuchet MS</vt:lpstr>
      <vt:lpstr>Wingdings</vt:lpstr>
      <vt:lpstr>Default Design</vt:lpstr>
      <vt:lpstr>PowerPoint プレゼンテーション</vt:lpstr>
      <vt:lpstr>Summary of Channel Model Documents for TG6ma</vt:lpstr>
      <vt:lpstr>Classification of Channel and Environment Models for Human and Vehicle Body Area Networks (HBAN&amp;VBAN)</vt:lpstr>
      <vt:lpstr>Channel and Environmental Models</vt:lpstr>
      <vt:lpstr>PowerPoint プレゼンテーション</vt:lpstr>
      <vt:lpstr>Channel models and scenarios in IEEE802.15.6-2012</vt:lpstr>
      <vt:lpstr>Human BAN : HBAN models</vt:lpstr>
      <vt:lpstr>Channel models and scenarios in IEEE802.15.6ma</vt:lpstr>
      <vt:lpstr>Channel models and scenarios for capsule endoscopy S.2.1</vt:lpstr>
      <vt:lpstr>Channel models for BMI and BCI S2.2 implant(head) to on-body</vt:lpstr>
      <vt:lpstr>Channel models for BMI and BCI S2.3 implant(head) to external</vt:lpstr>
      <vt:lpstr>Channel models for BMI and BCI S6.1 ― on-body(head) to external</vt:lpstr>
      <vt:lpstr>Channel models for BMI and BCI S6.2 ― HBAN to HBAN</vt:lpstr>
      <vt:lpstr>Vehicler BAN: VBAN models</vt:lpstr>
      <vt:lpstr>Environment Model in Vehicle</vt:lpstr>
      <vt:lpstr>Channel models and scenarios in IEEE802.15.6ma</vt:lpstr>
      <vt:lpstr>Channel and Environmental models between VBAN and HBAN</vt:lpstr>
      <vt:lpstr>PowerPoint プレゼンテーション</vt:lpstr>
      <vt:lpstr>Engine/Motor Room Environment</vt:lpstr>
      <vt:lpstr>Environment models that can be applicable against different type of vehicles</vt:lpstr>
      <vt:lpstr>PowerPoint プレゼンテーション</vt:lpstr>
      <vt:lpstr>Use cases</vt:lpstr>
      <vt:lpstr>Use cases</vt:lpstr>
      <vt:lpstr>Models between VBAN and HBAN</vt:lpstr>
      <vt:lpstr>Channel and Environmental models of VBAN</vt:lpstr>
      <vt:lpstr>Scenario 8</vt:lpstr>
      <vt:lpstr>Scenario 8.1 for BUS</vt:lpstr>
      <vt:lpstr>Scenario 10</vt:lpstr>
      <vt:lpstr>Scenario 13</vt:lpstr>
      <vt:lpstr>Dynamic Channel Models Situations</vt:lpstr>
      <vt:lpstr>Summary</vt:lpstr>
      <vt:lpstr>Thank you for your attention</vt:lpstr>
      <vt:lpstr>PowerPoint プレゼンテーション</vt:lpstr>
      <vt:lpstr>Channel models and scenarios in use case of BMI and BCI</vt:lpstr>
      <vt:lpstr>Suggestion from Prof. Hirata</vt:lpstr>
      <vt:lpstr>1.5 Gen.</vt:lpstr>
      <vt:lpstr>Channel models for BMI and BCI S2.2 (B,C) implant(head) to on-body</vt:lpstr>
      <vt:lpstr>Channel models for BMI and BCI S4.1 ― on-body(head) to on-body</vt:lpstr>
      <vt:lpstr>Future generation</vt:lpstr>
      <vt:lpstr>Titanium courted implanted device</vt:lpstr>
      <vt:lpstr>Whole-body voxel human models for numerical simulation</vt:lpstr>
      <vt:lpstr>PowerPoint プレゼンテーション</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Kobayashi Takumi</cp:lastModifiedBy>
  <cp:revision>444</cp:revision>
  <dcterms:created xsi:type="dcterms:W3CDTF">2021-04-23T05:27:11Z</dcterms:created>
  <dcterms:modified xsi:type="dcterms:W3CDTF">2022-11-17T03:43:21Z</dcterms:modified>
</cp:coreProperties>
</file>